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8"/>
  </p:notesMasterIdLst>
  <p:sldIdLst>
    <p:sldId id="264" r:id="rId2"/>
    <p:sldId id="268" r:id="rId3"/>
    <p:sldId id="269" r:id="rId4"/>
    <p:sldId id="270" r:id="rId5"/>
    <p:sldId id="271" r:id="rId6"/>
    <p:sldId id="267"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964" y="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C52BB4-4BDD-4E4C-AC9D-15F585D10217}" type="datetimeFigureOut">
              <a:rPr lang="en-IN" smtClean="0"/>
              <a:t>02-01-2025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A9E73-976B-4B28-A10B-2BAAA158D940}" type="slidenum">
              <a:rPr lang="en-IN" smtClean="0"/>
              <a:t>‹#›</a:t>
            </a:fld>
            <a:endParaRPr lang="en-IN"/>
          </a:p>
        </p:txBody>
      </p:sp>
    </p:spTree>
    <p:extLst>
      <p:ext uri="{BB962C8B-B14F-4D97-AF65-F5344CB8AC3E}">
        <p14:creationId xmlns:p14="http://schemas.microsoft.com/office/powerpoint/2010/main" val="1315046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02-01-2025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02-01-2025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02-01-2025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02-01-2025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02-01-2025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02-01-2025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02-01-2025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02-01-2025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oud.google.com/compute/docs/overview" TargetMode="External"/><Relationship Id="rId7" Type="http://schemas.openxmlformats.org/officeDocument/2006/relationships/hyperlink" Target="https://cloud.google.com/load-balancing/docs/negs/internet-neg-concepts#nat-support" TargetMode="External"/><Relationship Id="rId2" Type="http://schemas.openxmlformats.org/officeDocument/2006/relationships/hyperlink" Target="https://www.wikipedia.org/wiki/Network_address_translation" TargetMode="External"/><Relationship Id="rId1" Type="http://schemas.openxmlformats.org/officeDocument/2006/relationships/slideLayout" Target="../slideLayouts/slideLayout2.xml"/><Relationship Id="rId6" Type="http://schemas.openxmlformats.org/officeDocument/2006/relationships/hyperlink" Target="https://cloud.google.com/run/docs/configuring/vpc-direct-vpc" TargetMode="External"/><Relationship Id="rId5" Type="http://schemas.openxmlformats.org/officeDocument/2006/relationships/hyperlink" Target="https://cloud.google.com/vpc/docs/configure-serverless-vpc-access" TargetMode="External"/><Relationship Id="rId4" Type="http://schemas.openxmlformats.org/officeDocument/2006/relationships/hyperlink" Target="https://cloud.google.com/kubernetes-engine/docs/concepts/kubernetes-engine-overview"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loud.google.com/nat/docs/public-nat#specs-subnet-ranges" TargetMode="External"/><Relationship Id="rId2" Type="http://schemas.openxmlformats.org/officeDocument/2006/relationships/hyperlink" Target="https://cloud.google.com/vpc/docs/configure-private-google-access#config-domain" TargetMode="External"/><Relationship Id="rId1" Type="http://schemas.openxmlformats.org/officeDocument/2006/relationships/slideLayout" Target="../slideLayouts/slideLayout2.xml"/><Relationship Id="rId4" Type="http://schemas.openxmlformats.org/officeDocument/2006/relationships/hyperlink" Target="https://cloud.google.com/vpc/docs/vpc-peering"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cloud.google.com/nat/docs/ports-and-addresses#assign-mixed-tier-i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cloud.google.com/nat/docs/using-nat-rul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177599" cy="763989"/>
          </a:xfrm>
        </p:spPr>
        <p:txBody>
          <a:bodyPr>
            <a:normAutofit/>
          </a:bodyPr>
          <a:lstStyle/>
          <a:p>
            <a:r>
              <a:rPr lang="en-US" dirty="0"/>
              <a:t>Cloud NAT</a:t>
            </a:r>
            <a:endParaRPr lang="en-IN" dirty="0"/>
          </a:p>
        </p:txBody>
      </p:sp>
      <p:sp>
        <p:nvSpPr>
          <p:cNvPr id="5" name="Content Placeholder 4">
            <a:extLst>
              <a:ext uri="{FF2B5EF4-FFF2-40B4-BE49-F238E27FC236}">
                <a16:creationId xmlns:a16="http://schemas.microsoft.com/office/drawing/2014/main" id="{B3B72E88-B46B-5F9A-4784-0F0803705ED7}"/>
              </a:ext>
            </a:extLst>
          </p:cNvPr>
          <p:cNvSpPr>
            <a:spLocks noGrp="1"/>
          </p:cNvSpPr>
          <p:nvPr>
            <p:ph idx="1"/>
          </p:nvPr>
        </p:nvSpPr>
        <p:spPr>
          <a:xfrm>
            <a:off x="429658" y="969484"/>
            <a:ext cx="10333822" cy="5583715"/>
          </a:xfrm>
        </p:spPr>
        <p:txBody>
          <a:bodyPr>
            <a:normAutofit fontScale="92500" lnSpcReduction="20000"/>
          </a:bodyPr>
          <a:lstStyle/>
          <a:p>
            <a:pPr algn="l">
              <a:spcBef>
                <a:spcPts val="1200"/>
              </a:spcBef>
              <a:spcAft>
                <a:spcPts val="1200"/>
              </a:spcAft>
            </a:pPr>
            <a:r>
              <a:rPr lang="en-US" sz="2400" b="0" i="0" dirty="0">
                <a:solidFill>
                  <a:srgbClr val="202124"/>
                </a:solidFill>
                <a:effectLst/>
                <a:latin typeface="Roboto" panose="02000000000000000000" pitchFamily="2" charset="0"/>
              </a:rPr>
              <a:t>Cloud NAT provides </a:t>
            </a:r>
            <a:r>
              <a:rPr lang="en-US" sz="2400" b="0" i="0" dirty="0">
                <a:solidFill>
                  <a:srgbClr val="202124"/>
                </a:solidFill>
                <a:effectLst/>
                <a:latin typeface="Roboto" panose="02000000000000000000" pitchFamily="2" charset="0"/>
                <a:hlinkClick r:id="rId2"/>
              </a:rPr>
              <a:t>network address translation</a:t>
            </a:r>
            <a:r>
              <a:rPr lang="en-US" sz="2400" b="0" i="0" dirty="0">
                <a:solidFill>
                  <a:srgbClr val="202124"/>
                </a:solidFill>
                <a:effectLst/>
                <a:latin typeface="Roboto" panose="02000000000000000000" pitchFamily="2" charset="0"/>
              </a:rPr>
              <a:t> (NAT) for outbound traffic to the internet, Virtual Private Cloud (VPC) networks, on-premises networks, and other cloud provider networks.</a:t>
            </a:r>
          </a:p>
          <a:p>
            <a:pPr algn="l">
              <a:spcBef>
                <a:spcPts val="1200"/>
              </a:spcBef>
              <a:spcAft>
                <a:spcPts val="1200"/>
              </a:spcAft>
            </a:pPr>
            <a:r>
              <a:rPr lang="en-US" b="0" i="0" dirty="0">
                <a:solidFill>
                  <a:srgbClr val="202124"/>
                </a:solidFill>
                <a:effectLst/>
                <a:latin typeface="Roboto" panose="02000000000000000000" pitchFamily="2" charset="0"/>
              </a:rPr>
              <a:t>Cloud NAT provides NAT for the following Google Cloud resources:</a:t>
            </a:r>
            <a:endParaRPr lang="en-US" dirty="0">
              <a:solidFill>
                <a:srgbClr val="202124"/>
              </a:solidFill>
              <a:latin typeface="Roboto" panose="02000000000000000000" pitchFamily="2" charset="0"/>
            </a:endParaRPr>
          </a:p>
          <a:p>
            <a:pPr lvl="1">
              <a:spcBef>
                <a:spcPts val="900"/>
              </a:spcBef>
              <a:spcAft>
                <a:spcPts val="900"/>
              </a:spcAft>
              <a:buFont typeface="Arial" panose="020B0604020202020204" pitchFamily="34" charset="0"/>
              <a:buChar char="•"/>
            </a:pPr>
            <a:r>
              <a:rPr lang="en-IN" b="0" i="0" dirty="0">
                <a:solidFill>
                  <a:srgbClr val="202124"/>
                </a:solidFill>
                <a:effectLst/>
                <a:latin typeface="Roboto" panose="02000000000000000000" pitchFamily="2" charset="0"/>
                <a:hlinkClick r:id="rId3"/>
              </a:rPr>
              <a:t>Compute Engine</a:t>
            </a:r>
            <a:r>
              <a:rPr lang="en-IN" b="0" i="0" dirty="0">
                <a:solidFill>
                  <a:srgbClr val="202124"/>
                </a:solidFill>
                <a:effectLst/>
                <a:latin typeface="Roboto" panose="02000000000000000000" pitchFamily="2" charset="0"/>
              </a:rPr>
              <a:t> virtual machine (VM) instances</a:t>
            </a:r>
          </a:p>
          <a:p>
            <a:pPr lvl="1">
              <a:spcBef>
                <a:spcPts val="900"/>
              </a:spcBef>
              <a:spcAft>
                <a:spcPts val="900"/>
              </a:spcAft>
              <a:buFont typeface="Arial" panose="020B0604020202020204" pitchFamily="34" charset="0"/>
              <a:buChar char="•"/>
            </a:pPr>
            <a:r>
              <a:rPr lang="en-IN" b="0" i="0" dirty="0">
                <a:solidFill>
                  <a:srgbClr val="202124"/>
                </a:solidFill>
                <a:effectLst/>
                <a:latin typeface="Roboto" panose="02000000000000000000" pitchFamily="2" charset="0"/>
                <a:hlinkClick r:id="rId4"/>
              </a:rPr>
              <a:t>Google Kubernetes Engine (GKE)</a:t>
            </a:r>
            <a:r>
              <a:rPr lang="en-IN" b="0" i="0" dirty="0">
                <a:solidFill>
                  <a:srgbClr val="202124"/>
                </a:solidFill>
                <a:effectLst/>
                <a:latin typeface="Roboto" panose="02000000000000000000" pitchFamily="2" charset="0"/>
              </a:rPr>
              <a:t> clusters</a:t>
            </a:r>
          </a:p>
          <a:p>
            <a:pPr lvl="1">
              <a:spcBef>
                <a:spcPts val="900"/>
              </a:spcBef>
              <a:spcAft>
                <a:spcPts val="900"/>
              </a:spcAft>
              <a:buFont typeface="Arial" panose="020B0604020202020204" pitchFamily="34" charset="0"/>
              <a:buChar char="•"/>
            </a:pPr>
            <a:r>
              <a:rPr lang="en-IN" b="0" i="0" dirty="0">
                <a:solidFill>
                  <a:srgbClr val="202124"/>
                </a:solidFill>
                <a:effectLst/>
                <a:latin typeface="Roboto" panose="02000000000000000000" pitchFamily="2" charset="0"/>
              </a:rPr>
              <a:t>Cloud Run instances through </a:t>
            </a:r>
            <a:r>
              <a:rPr lang="en-IN" b="0" i="0" dirty="0">
                <a:solidFill>
                  <a:srgbClr val="202124"/>
                </a:solidFill>
                <a:effectLst/>
                <a:latin typeface="Roboto" panose="02000000000000000000" pitchFamily="2" charset="0"/>
                <a:hlinkClick r:id="rId5"/>
              </a:rPr>
              <a:t>Serverless VPC Access</a:t>
            </a:r>
            <a:r>
              <a:rPr lang="en-IN" b="0" i="0" dirty="0">
                <a:solidFill>
                  <a:srgbClr val="202124"/>
                </a:solidFill>
                <a:effectLst/>
                <a:latin typeface="Roboto" panose="02000000000000000000" pitchFamily="2" charset="0"/>
              </a:rPr>
              <a:t> or </a:t>
            </a:r>
            <a:r>
              <a:rPr lang="en-IN" b="0" i="0" dirty="0">
                <a:solidFill>
                  <a:srgbClr val="202124"/>
                </a:solidFill>
                <a:effectLst/>
                <a:latin typeface="Roboto" panose="02000000000000000000" pitchFamily="2" charset="0"/>
                <a:hlinkClick r:id="rId6"/>
              </a:rPr>
              <a:t>Direct VPC egress</a:t>
            </a:r>
            <a:endParaRPr lang="en-IN" b="0" i="0" dirty="0">
              <a:solidFill>
                <a:srgbClr val="202124"/>
              </a:solidFill>
              <a:effectLst/>
              <a:latin typeface="Roboto" panose="02000000000000000000" pitchFamily="2" charset="0"/>
            </a:endParaRPr>
          </a:p>
          <a:p>
            <a:pPr lvl="1">
              <a:spcBef>
                <a:spcPts val="900"/>
              </a:spcBef>
              <a:spcAft>
                <a:spcPts val="900"/>
              </a:spcAft>
              <a:buFont typeface="Arial" panose="020B0604020202020204" pitchFamily="34" charset="0"/>
              <a:buChar char="•"/>
            </a:pPr>
            <a:r>
              <a:rPr lang="en-IN" b="0" i="0" dirty="0">
                <a:solidFill>
                  <a:srgbClr val="202124"/>
                </a:solidFill>
                <a:effectLst/>
                <a:latin typeface="Roboto" panose="02000000000000000000" pitchFamily="2" charset="0"/>
              </a:rPr>
              <a:t>Cloud Run functions instances through </a:t>
            </a:r>
            <a:r>
              <a:rPr lang="en-IN" b="0" i="0" dirty="0">
                <a:solidFill>
                  <a:srgbClr val="202124"/>
                </a:solidFill>
                <a:effectLst/>
                <a:latin typeface="Roboto" panose="02000000000000000000" pitchFamily="2" charset="0"/>
                <a:hlinkClick r:id="rId5"/>
              </a:rPr>
              <a:t>Serverless VPC Access</a:t>
            </a:r>
            <a:endParaRPr lang="en-IN" b="0" i="0" dirty="0">
              <a:solidFill>
                <a:srgbClr val="202124"/>
              </a:solidFill>
              <a:effectLst/>
              <a:latin typeface="Roboto" panose="02000000000000000000" pitchFamily="2" charset="0"/>
            </a:endParaRPr>
          </a:p>
          <a:p>
            <a:pPr lvl="1">
              <a:spcBef>
                <a:spcPts val="900"/>
              </a:spcBef>
              <a:spcAft>
                <a:spcPts val="900"/>
              </a:spcAft>
              <a:buFont typeface="Arial" panose="020B0604020202020204" pitchFamily="34" charset="0"/>
              <a:buChar char="•"/>
            </a:pPr>
            <a:r>
              <a:rPr lang="en-IN" b="0" i="0" dirty="0">
                <a:solidFill>
                  <a:srgbClr val="202124"/>
                </a:solidFill>
                <a:effectLst/>
                <a:latin typeface="Roboto" panose="02000000000000000000" pitchFamily="2" charset="0"/>
              </a:rPr>
              <a:t>App Engine standard environment instances through </a:t>
            </a:r>
            <a:r>
              <a:rPr lang="en-IN" b="0" i="0" dirty="0">
                <a:solidFill>
                  <a:srgbClr val="202124"/>
                </a:solidFill>
                <a:effectLst/>
                <a:latin typeface="Roboto" panose="02000000000000000000" pitchFamily="2" charset="0"/>
                <a:hlinkClick r:id="rId5"/>
              </a:rPr>
              <a:t>Serverless VPC Access</a:t>
            </a:r>
            <a:endParaRPr lang="en-IN" b="0" i="0" dirty="0">
              <a:solidFill>
                <a:srgbClr val="202124"/>
              </a:solidFill>
              <a:effectLst/>
              <a:latin typeface="Roboto" panose="02000000000000000000" pitchFamily="2" charset="0"/>
            </a:endParaRPr>
          </a:p>
          <a:p>
            <a:pPr lvl="1">
              <a:spcBef>
                <a:spcPts val="900"/>
              </a:spcBef>
              <a:spcAft>
                <a:spcPts val="900"/>
              </a:spcAft>
              <a:buFont typeface="Arial" panose="020B0604020202020204" pitchFamily="34" charset="0"/>
              <a:buChar char="•"/>
            </a:pPr>
            <a:r>
              <a:rPr lang="en-IN" b="0" i="0" dirty="0">
                <a:solidFill>
                  <a:srgbClr val="202124"/>
                </a:solidFill>
                <a:effectLst/>
                <a:latin typeface="Roboto" panose="02000000000000000000" pitchFamily="2" charset="0"/>
              </a:rPr>
              <a:t>Regional </a:t>
            </a:r>
            <a:r>
              <a:rPr lang="en-IN" b="0" i="0" dirty="0">
                <a:solidFill>
                  <a:srgbClr val="202124"/>
                </a:solidFill>
                <a:effectLst/>
                <a:latin typeface="Roboto" panose="02000000000000000000" pitchFamily="2" charset="0"/>
                <a:hlinkClick r:id="rId7"/>
              </a:rPr>
              <a:t>internet network endpoint groups (NEGs)</a:t>
            </a:r>
            <a:endParaRPr lang="en-IN" b="0" i="0" dirty="0">
              <a:solidFill>
                <a:srgbClr val="202124"/>
              </a:solidFill>
              <a:effectLst/>
              <a:latin typeface="Roboto" panose="02000000000000000000" pitchFamily="2" charset="0"/>
            </a:endParaRPr>
          </a:p>
          <a:p>
            <a:pPr algn="l">
              <a:spcBef>
                <a:spcPts val="1200"/>
              </a:spcBef>
              <a:spcAft>
                <a:spcPts val="1200"/>
              </a:spcAft>
            </a:pPr>
            <a:r>
              <a:rPr lang="en-US" b="0" i="0" dirty="0">
                <a:solidFill>
                  <a:srgbClr val="202124"/>
                </a:solidFill>
                <a:effectLst/>
                <a:latin typeface="Roboto" panose="02000000000000000000" pitchFamily="2" charset="0"/>
              </a:rPr>
              <a:t>Using a NAT gateway, you can enable the following types of NAT:</a:t>
            </a:r>
          </a:p>
          <a:p>
            <a:pPr lvl="1">
              <a:spcBef>
                <a:spcPts val="900"/>
              </a:spcBef>
              <a:spcAft>
                <a:spcPts val="900"/>
              </a:spcAft>
              <a:buFont typeface="Arial" panose="020B0604020202020204" pitchFamily="34" charset="0"/>
              <a:buChar char="•"/>
            </a:pPr>
            <a:r>
              <a:rPr lang="en-US" b="0" i="0" dirty="0">
                <a:solidFill>
                  <a:srgbClr val="202124"/>
                </a:solidFill>
                <a:effectLst/>
                <a:latin typeface="Roboto" panose="02000000000000000000" pitchFamily="2" charset="0"/>
              </a:rPr>
              <a:t>Public NAT</a:t>
            </a:r>
          </a:p>
          <a:p>
            <a:pPr lvl="1">
              <a:spcBef>
                <a:spcPts val="900"/>
              </a:spcBef>
              <a:spcAft>
                <a:spcPts val="900"/>
              </a:spcAft>
              <a:buFont typeface="Arial" panose="020B0604020202020204" pitchFamily="34" charset="0"/>
              <a:buChar char="•"/>
            </a:pPr>
            <a:r>
              <a:rPr lang="en-US" b="0" i="0" dirty="0">
                <a:solidFill>
                  <a:srgbClr val="202124"/>
                </a:solidFill>
                <a:effectLst/>
                <a:latin typeface="Roboto" panose="02000000000000000000" pitchFamily="2" charset="0"/>
              </a:rPr>
              <a:t>Private NAT</a:t>
            </a:r>
          </a:p>
          <a:p>
            <a:pPr marL="0" indent="0" algn="l">
              <a:spcBef>
                <a:spcPts val="900"/>
              </a:spcBef>
              <a:spcAft>
                <a:spcPts val="900"/>
              </a:spcAft>
              <a:buNone/>
            </a:pPr>
            <a:endParaRPr lang="en-IN"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958942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675C0-7FF6-BD8E-6BAB-3940082229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23ABD1-4445-E176-9666-BAB0C1D338B7}"/>
              </a:ext>
            </a:extLst>
          </p:cNvPr>
          <p:cNvSpPr>
            <a:spLocks noGrp="1"/>
          </p:cNvSpPr>
          <p:nvPr>
            <p:ph type="title"/>
          </p:nvPr>
        </p:nvSpPr>
        <p:spPr>
          <a:xfrm>
            <a:off x="163830" y="122131"/>
            <a:ext cx="10177599" cy="763989"/>
          </a:xfrm>
        </p:spPr>
        <p:txBody>
          <a:bodyPr>
            <a:normAutofit/>
          </a:bodyPr>
          <a:lstStyle/>
          <a:p>
            <a:r>
              <a:rPr lang="en-US" dirty="0"/>
              <a:t>Public NAT</a:t>
            </a:r>
            <a:endParaRPr lang="en-IN" dirty="0"/>
          </a:p>
        </p:txBody>
      </p:sp>
      <p:sp>
        <p:nvSpPr>
          <p:cNvPr id="5" name="Content Placeholder 4">
            <a:extLst>
              <a:ext uri="{FF2B5EF4-FFF2-40B4-BE49-F238E27FC236}">
                <a16:creationId xmlns:a16="http://schemas.microsoft.com/office/drawing/2014/main" id="{66C9BA85-8F17-7A73-C12F-AFCE6510A7A9}"/>
              </a:ext>
            </a:extLst>
          </p:cNvPr>
          <p:cNvSpPr>
            <a:spLocks noGrp="1"/>
          </p:cNvSpPr>
          <p:nvPr>
            <p:ph idx="1"/>
          </p:nvPr>
        </p:nvSpPr>
        <p:spPr>
          <a:xfrm>
            <a:off x="429658" y="969484"/>
            <a:ext cx="6221513" cy="5583715"/>
          </a:xfrm>
        </p:spPr>
        <p:txBody>
          <a:bodyPr>
            <a:normAutofit/>
          </a:bodyPr>
          <a:lstStyle/>
          <a:p>
            <a:pPr algn="l">
              <a:spcBef>
                <a:spcPts val="1200"/>
              </a:spcBef>
              <a:spcAft>
                <a:spcPts val="1200"/>
              </a:spcAft>
            </a:pPr>
            <a:r>
              <a:rPr lang="en-US" sz="2400" b="0" i="0" dirty="0">
                <a:solidFill>
                  <a:srgbClr val="202124"/>
                </a:solidFill>
                <a:effectLst/>
                <a:latin typeface="Roboto" panose="02000000000000000000" pitchFamily="2" charset="0"/>
              </a:rPr>
              <a:t>Public NAT lets Google Cloud resources that do not have public IP addresses communicate with the internet. These VMs use a set of shared public IP addresses to connect to the internet.</a:t>
            </a:r>
          </a:p>
          <a:p>
            <a:pPr algn="l">
              <a:spcBef>
                <a:spcPts val="1200"/>
              </a:spcBef>
              <a:spcAft>
                <a:spcPts val="1200"/>
              </a:spcAft>
            </a:pPr>
            <a:r>
              <a:rPr lang="en-US" sz="2400" dirty="0">
                <a:solidFill>
                  <a:srgbClr val="202124"/>
                </a:solidFill>
                <a:latin typeface="Roboto" panose="02000000000000000000" pitchFamily="2" charset="0"/>
              </a:rPr>
              <a:t>Public NAT does not rely on proxy VMs. Instead, a Public NAT gateway allocates a set of external IP addresses and source ports to each VM that uses the gateway to create outbound connections to the internet. Cloud NAT provides NAT for the following Google Cloud resources:</a:t>
            </a:r>
          </a:p>
          <a:p>
            <a:pPr marL="0" indent="0" algn="l">
              <a:spcBef>
                <a:spcPts val="900"/>
              </a:spcBef>
              <a:spcAft>
                <a:spcPts val="900"/>
              </a:spcAft>
              <a:buNone/>
            </a:pPr>
            <a:endParaRPr lang="en-IN"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pic>
        <p:nvPicPr>
          <p:cNvPr id="3" name="Google Shape;9935;p576">
            <a:extLst>
              <a:ext uri="{FF2B5EF4-FFF2-40B4-BE49-F238E27FC236}">
                <a16:creationId xmlns:a16="http://schemas.microsoft.com/office/drawing/2014/main" id="{B67DE197-F903-31A6-CCD2-9728B0573FB0}"/>
              </a:ext>
            </a:extLst>
          </p:cNvPr>
          <p:cNvPicPr preferRelativeResize="0"/>
          <p:nvPr/>
        </p:nvPicPr>
        <p:blipFill>
          <a:blip r:embed="rId2">
            <a:alphaModFix/>
          </a:blip>
          <a:stretch>
            <a:fillRect/>
          </a:stretch>
        </p:blipFill>
        <p:spPr>
          <a:xfrm>
            <a:off x="7254021" y="969484"/>
            <a:ext cx="4796465" cy="5766385"/>
          </a:xfrm>
          <a:prstGeom prst="rect">
            <a:avLst/>
          </a:prstGeom>
          <a:noFill/>
          <a:ln>
            <a:noFill/>
          </a:ln>
        </p:spPr>
      </p:pic>
    </p:spTree>
    <p:extLst>
      <p:ext uri="{BB962C8B-B14F-4D97-AF65-F5344CB8AC3E}">
        <p14:creationId xmlns:p14="http://schemas.microsoft.com/office/powerpoint/2010/main" val="2514265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951B8-D6AF-BAA9-4B9B-B82674C32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76B71E-3C97-D7A1-42A8-A609C9EB84A4}"/>
              </a:ext>
            </a:extLst>
          </p:cNvPr>
          <p:cNvSpPr>
            <a:spLocks noGrp="1"/>
          </p:cNvSpPr>
          <p:nvPr>
            <p:ph type="title"/>
          </p:nvPr>
        </p:nvSpPr>
        <p:spPr>
          <a:xfrm>
            <a:off x="163830" y="122131"/>
            <a:ext cx="10177599" cy="763989"/>
          </a:xfrm>
        </p:spPr>
        <p:txBody>
          <a:bodyPr>
            <a:normAutofit/>
          </a:bodyPr>
          <a:lstStyle/>
          <a:p>
            <a:r>
              <a:rPr lang="en-US" dirty="0"/>
              <a:t>Public NAT</a:t>
            </a:r>
            <a:endParaRPr lang="en-IN" dirty="0"/>
          </a:p>
        </p:txBody>
      </p:sp>
      <p:sp>
        <p:nvSpPr>
          <p:cNvPr id="5" name="Content Placeholder 4">
            <a:extLst>
              <a:ext uri="{FF2B5EF4-FFF2-40B4-BE49-F238E27FC236}">
                <a16:creationId xmlns:a16="http://schemas.microsoft.com/office/drawing/2014/main" id="{FBD0D7BD-6A74-BB4F-884D-E807679EE69A}"/>
              </a:ext>
            </a:extLst>
          </p:cNvPr>
          <p:cNvSpPr>
            <a:spLocks noGrp="1"/>
          </p:cNvSpPr>
          <p:nvPr>
            <p:ph idx="1"/>
          </p:nvPr>
        </p:nvSpPr>
        <p:spPr>
          <a:xfrm>
            <a:off x="429658" y="969484"/>
            <a:ext cx="11446656" cy="5583715"/>
          </a:xfrm>
        </p:spPr>
        <p:txBody>
          <a:bodyPr>
            <a:normAutofit lnSpcReduction="10000"/>
          </a:bodyPr>
          <a:lstStyle/>
          <a:p>
            <a:pPr algn="l">
              <a:spcBef>
                <a:spcPts val="1200"/>
              </a:spcBef>
              <a:spcAft>
                <a:spcPts val="1200"/>
              </a:spcAft>
            </a:pPr>
            <a:r>
              <a:rPr lang="en-US" sz="2400" b="0" i="0" dirty="0">
                <a:solidFill>
                  <a:srgbClr val="202124"/>
                </a:solidFill>
                <a:effectLst/>
                <a:latin typeface="Roboto" panose="02000000000000000000" pitchFamily="2" charset="0"/>
              </a:rPr>
              <a:t>A Public NAT gateway can only use routes whose next hops are the default internet gateway.</a:t>
            </a:r>
          </a:p>
          <a:p>
            <a:pPr algn="l">
              <a:spcBef>
                <a:spcPts val="1200"/>
              </a:spcBef>
              <a:spcAft>
                <a:spcPts val="1200"/>
              </a:spcAft>
            </a:pPr>
            <a:r>
              <a:rPr lang="en-US" sz="2400" b="0" i="0" dirty="0">
                <a:solidFill>
                  <a:srgbClr val="202124"/>
                </a:solidFill>
                <a:effectLst/>
                <a:latin typeface="Roboto" panose="02000000000000000000" pitchFamily="2" charset="0"/>
              </a:rPr>
              <a:t>A Public NAT gateway never performs NAT for traffic sent to the select </a:t>
            </a:r>
            <a:r>
              <a:rPr lang="en-US" sz="2400" b="0" i="0" dirty="0">
                <a:effectLst/>
                <a:latin typeface="Roboto" panose="02000000000000000000" pitchFamily="2" charset="0"/>
                <a:hlinkClick r:id="rId2"/>
              </a:rPr>
              <a:t>external IP addresses for Google APIs and services</a:t>
            </a:r>
            <a:r>
              <a:rPr lang="en-US" sz="2400" b="0" i="0" dirty="0">
                <a:solidFill>
                  <a:srgbClr val="202124"/>
                </a:solidFill>
                <a:effectLst/>
                <a:latin typeface="Roboto" panose="02000000000000000000" pitchFamily="2" charset="0"/>
              </a:rPr>
              <a:t>.</a:t>
            </a:r>
            <a:endParaRPr lang="en-US" sz="2400" dirty="0">
              <a:solidFill>
                <a:srgbClr val="202124"/>
              </a:solidFill>
              <a:latin typeface="Roboto" panose="02000000000000000000" pitchFamily="2" charset="0"/>
            </a:endParaRPr>
          </a:p>
          <a:p>
            <a:pPr algn="l">
              <a:spcBef>
                <a:spcPts val="1200"/>
              </a:spcBef>
              <a:spcAft>
                <a:spcPts val="1200"/>
              </a:spcAft>
            </a:pPr>
            <a:r>
              <a:rPr lang="en-US" sz="2400" b="0" i="0" dirty="0">
                <a:solidFill>
                  <a:srgbClr val="202124"/>
                </a:solidFill>
                <a:effectLst/>
                <a:latin typeface="Roboto" panose="02000000000000000000" pitchFamily="2" charset="0"/>
              </a:rPr>
              <a:t>Instead, Google Cloud automatically enables Private Google Access for a subnet IP address range when you configure a Public NAT gateway to </a:t>
            </a:r>
            <a:r>
              <a:rPr lang="en-US" sz="2400" b="0" i="0" dirty="0">
                <a:effectLst/>
                <a:latin typeface="Roboto" panose="02000000000000000000" pitchFamily="2" charset="0"/>
                <a:hlinkClick r:id="rId3"/>
              </a:rPr>
              <a:t>apply to that subnet range</a:t>
            </a:r>
            <a:r>
              <a:rPr lang="en-US" sz="2400" b="0" i="0" dirty="0">
                <a:solidFill>
                  <a:srgbClr val="202124"/>
                </a:solidFill>
                <a:effectLst/>
                <a:latin typeface="Roboto" panose="02000000000000000000" pitchFamily="2" charset="0"/>
              </a:rPr>
              <a:t>, either primary or secondary.</a:t>
            </a:r>
          </a:p>
          <a:p>
            <a:pPr algn="l">
              <a:spcBef>
                <a:spcPts val="1200"/>
              </a:spcBef>
              <a:spcAft>
                <a:spcPts val="1200"/>
              </a:spcAft>
            </a:pPr>
            <a:r>
              <a:rPr lang="en-US" sz="2400" b="0" i="0" dirty="0">
                <a:solidFill>
                  <a:srgbClr val="202124"/>
                </a:solidFill>
                <a:effectLst/>
                <a:latin typeface="Roboto" panose="02000000000000000000" pitchFamily="2" charset="0"/>
              </a:rPr>
              <a:t>To provide NAT for VMs in service projects that use a Shared VPC network, you must create Cloud NAT gateways in the host project.</a:t>
            </a:r>
          </a:p>
          <a:p>
            <a:pPr algn="l">
              <a:spcBef>
                <a:spcPts val="1200"/>
              </a:spcBef>
              <a:spcAft>
                <a:spcPts val="1200"/>
              </a:spcAft>
            </a:pPr>
            <a:r>
              <a:rPr lang="en-US" sz="2400" b="0" i="0" dirty="0">
                <a:solidFill>
                  <a:srgbClr val="202124"/>
                </a:solidFill>
                <a:effectLst/>
                <a:latin typeface="Roboto" panose="02000000000000000000" pitchFamily="2" charset="0"/>
              </a:rPr>
              <a:t>A Cloud NAT gateway created in one VPC network cannot provide NAT to VMs in other VPC networks that are connected by using </a:t>
            </a:r>
            <a:r>
              <a:rPr lang="en-US" sz="2400" b="0" i="0" dirty="0">
                <a:effectLst/>
                <a:latin typeface="Roboto" panose="02000000000000000000" pitchFamily="2" charset="0"/>
                <a:hlinkClick r:id="rId4"/>
              </a:rPr>
              <a:t>VPC Network Peering</a:t>
            </a:r>
            <a:r>
              <a:rPr lang="en-US" sz="2400" b="0" i="0" dirty="0">
                <a:solidFill>
                  <a:srgbClr val="202124"/>
                </a:solidFill>
                <a:effectLst/>
                <a:latin typeface="Roboto" panose="02000000000000000000" pitchFamily="2" charset="0"/>
              </a:rPr>
              <a:t>, even if the VMs in peered networks are in the same region as the gateway.</a:t>
            </a:r>
          </a:p>
          <a:p>
            <a:pPr marL="0" indent="0" algn="l">
              <a:spcBef>
                <a:spcPts val="900"/>
              </a:spcBef>
              <a:spcAft>
                <a:spcPts val="900"/>
              </a:spcAft>
              <a:buNone/>
            </a:pPr>
            <a:endParaRPr lang="en-IN"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214960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3B943-06B8-B8F9-881D-A5163585CD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BB3C7-00B8-55A4-29E1-3717C9B9E643}"/>
              </a:ext>
            </a:extLst>
          </p:cNvPr>
          <p:cNvSpPr>
            <a:spLocks noGrp="1"/>
          </p:cNvSpPr>
          <p:nvPr>
            <p:ph type="title"/>
          </p:nvPr>
        </p:nvSpPr>
        <p:spPr>
          <a:xfrm>
            <a:off x="163830" y="122131"/>
            <a:ext cx="10177599" cy="763989"/>
          </a:xfrm>
        </p:spPr>
        <p:txBody>
          <a:bodyPr>
            <a:normAutofit fontScale="90000"/>
          </a:bodyPr>
          <a:lstStyle/>
          <a:p>
            <a:r>
              <a:rPr lang="en-US" dirty="0"/>
              <a:t>IP addresses</a:t>
            </a:r>
            <a:br>
              <a:rPr lang="en-US" dirty="0"/>
            </a:br>
            <a:endParaRPr lang="en-IN" dirty="0"/>
          </a:p>
        </p:txBody>
      </p:sp>
      <p:sp>
        <p:nvSpPr>
          <p:cNvPr id="5" name="Content Placeholder 4">
            <a:extLst>
              <a:ext uri="{FF2B5EF4-FFF2-40B4-BE49-F238E27FC236}">
                <a16:creationId xmlns:a16="http://schemas.microsoft.com/office/drawing/2014/main" id="{85F53951-697F-815D-7F41-2AC0D29C0127}"/>
              </a:ext>
            </a:extLst>
          </p:cNvPr>
          <p:cNvSpPr>
            <a:spLocks noGrp="1"/>
          </p:cNvSpPr>
          <p:nvPr>
            <p:ph idx="1"/>
          </p:nvPr>
        </p:nvSpPr>
        <p:spPr>
          <a:xfrm>
            <a:off x="429658" y="969484"/>
            <a:ext cx="11446656" cy="5583715"/>
          </a:xfrm>
        </p:spPr>
        <p:txBody>
          <a:bodyPr>
            <a:normAutofit lnSpcReduction="10000"/>
          </a:bodyPr>
          <a:lstStyle/>
          <a:p>
            <a:pPr algn="l">
              <a:spcBef>
                <a:spcPts val="1200"/>
              </a:spcBef>
              <a:spcAft>
                <a:spcPts val="1200"/>
              </a:spcAft>
            </a:pPr>
            <a:r>
              <a:rPr lang="en-US" sz="2400" b="0" i="0" dirty="0">
                <a:solidFill>
                  <a:srgbClr val="202124"/>
                </a:solidFill>
                <a:effectLst/>
                <a:latin typeface="Roboto" panose="02000000000000000000" pitchFamily="2" charset="0"/>
              </a:rPr>
              <a:t>A </a:t>
            </a:r>
            <a:r>
              <a:rPr lang="en-US" sz="2400" b="0" i="1" dirty="0">
                <a:solidFill>
                  <a:srgbClr val="202124"/>
                </a:solidFill>
                <a:effectLst/>
                <a:latin typeface="Roboto" panose="02000000000000000000" pitchFamily="2" charset="0"/>
              </a:rPr>
              <a:t>Public NAT IP address</a:t>
            </a:r>
            <a:r>
              <a:rPr lang="en-US" sz="2400" b="0" i="0" dirty="0">
                <a:solidFill>
                  <a:srgbClr val="202124"/>
                </a:solidFill>
                <a:effectLst/>
                <a:latin typeface="Roboto" panose="02000000000000000000" pitchFamily="2" charset="0"/>
              </a:rPr>
              <a:t> is a regional external IP address that is routable on the internet.</a:t>
            </a:r>
          </a:p>
          <a:p>
            <a:pPr algn="l">
              <a:spcAft>
                <a:spcPts val="900"/>
              </a:spcAft>
            </a:pPr>
            <a:r>
              <a:rPr lang="en-US" sz="2400" b="1" i="0" dirty="0">
                <a:solidFill>
                  <a:srgbClr val="202124"/>
                </a:solidFill>
                <a:effectLst/>
                <a:latin typeface="Roboto" panose="02000000000000000000" pitchFamily="2" charset="0"/>
              </a:rPr>
              <a:t>Automatic NAT IP address allocation.</a:t>
            </a:r>
            <a:r>
              <a:rPr lang="en-US" sz="2400" b="0" i="0" dirty="0">
                <a:solidFill>
                  <a:srgbClr val="202124"/>
                </a:solidFill>
                <a:effectLst/>
                <a:latin typeface="Roboto" panose="02000000000000000000" pitchFamily="2" charset="0"/>
              </a:rPr>
              <a:t> When you select this method, or choose Google Cloud defaults, Public NAT automatically adds regional external IP addresses to your gateway based on the following:</a:t>
            </a:r>
          </a:p>
          <a:p>
            <a:pPr lvl="1">
              <a:spcBef>
                <a:spcPts val="900"/>
              </a:spcBef>
              <a:spcAft>
                <a:spcPts val="900"/>
              </a:spcAft>
              <a:buFont typeface="Arial" panose="020B0604020202020204" pitchFamily="34" charset="0"/>
              <a:buChar char="•"/>
            </a:pPr>
            <a:r>
              <a:rPr lang="en-US" sz="2200" b="0" i="0" dirty="0">
                <a:solidFill>
                  <a:srgbClr val="202124"/>
                </a:solidFill>
                <a:effectLst/>
                <a:latin typeface="Roboto" panose="02000000000000000000" pitchFamily="2" charset="0"/>
              </a:rPr>
              <a:t>The network tier that you select</a:t>
            </a:r>
          </a:p>
          <a:p>
            <a:pPr lvl="1">
              <a:spcBef>
                <a:spcPts val="900"/>
              </a:spcBef>
              <a:spcAft>
                <a:spcPts val="900"/>
              </a:spcAft>
              <a:buFont typeface="Arial" panose="020B0604020202020204" pitchFamily="34" charset="0"/>
              <a:buChar char="•"/>
            </a:pPr>
            <a:r>
              <a:rPr lang="en-US" sz="2200" b="0" i="0" dirty="0">
                <a:solidFill>
                  <a:srgbClr val="202124"/>
                </a:solidFill>
                <a:effectLst/>
                <a:latin typeface="Roboto" panose="02000000000000000000" pitchFamily="2" charset="0"/>
              </a:rPr>
              <a:t>The number of VMs that use the gateway</a:t>
            </a:r>
          </a:p>
          <a:p>
            <a:pPr lvl="1">
              <a:spcBef>
                <a:spcPts val="900"/>
              </a:spcBef>
              <a:spcAft>
                <a:spcPts val="900"/>
              </a:spcAft>
              <a:buFont typeface="Arial" panose="020B0604020202020204" pitchFamily="34" charset="0"/>
              <a:buChar char="•"/>
            </a:pPr>
            <a:r>
              <a:rPr lang="en-US" sz="2200" b="0" i="0" dirty="0">
                <a:solidFill>
                  <a:srgbClr val="202124"/>
                </a:solidFill>
                <a:effectLst/>
                <a:latin typeface="Roboto" panose="02000000000000000000" pitchFamily="2" charset="0"/>
              </a:rPr>
              <a:t>The number of ports that are reserved for each VM</a:t>
            </a:r>
          </a:p>
          <a:p>
            <a:pPr algn="l">
              <a:spcAft>
                <a:spcPts val="900"/>
              </a:spcAft>
            </a:pPr>
            <a:r>
              <a:rPr lang="en-US" sz="2400" b="1" dirty="0">
                <a:solidFill>
                  <a:srgbClr val="202124"/>
                </a:solidFill>
                <a:latin typeface="Roboto" panose="02000000000000000000" pitchFamily="2" charset="0"/>
              </a:rPr>
              <a:t>Manual NAT IP address assignment.</a:t>
            </a:r>
            <a:r>
              <a:rPr lang="en-US" sz="2400" dirty="0">
                <a:solidFill>
                  <a:srgbClr val="202124"/>
                </a:solidFill>
                <a:latin typeface="Roboto" panose="02000000000000000000" pitchFamily="2" charset="0"/>
              </a:rPr>
              <a:t> When you select this option, you create and manually assign static (reserved) regional external IP addresses to your Public NAT gateway. You can manually assign IP addresses either from Premium Tier, from Standard Tier, or from both, subject to </a:t>
            </a:r>
            <a:r>
              <a:rPr lang="en-US" sz="2400" dirty="0">
                <a:solidFill>
                  <a:srgbClr val="202124"/>
                </a:solidFill>
                <a:latin typeface="Roboto" panose="02000000000000000000" pitchFamily="2" charset="0"/>
                <a:hlinkClick r:id="rId2">
                  <a:extLst>
                    <a:ext uri="{A12FA001-AC4F-418D-AE19-62706E023703}">
                      <ahyp:hlinkClr xmlns:ahyp="http://schemas.microsoft.com/office/drawing/2018/hyperlinkcolor" val="tx"/>
                    </a:ext>
                  </a:extLst>
                </a:hlinkClick>
              </a:rPr>
              <a:t>conditions</a:t>
            </a:r>
            <a:r>
              <a:rPr lang="en-US" sz="2400" dirty="0">
                <a:solidFill>
                  <a:srgbClr val="202124"/>
                </a:solidFill>
                <a:latin typeface="Roboto" panose="02000000000000000000" pitchFamily="2" charset="0"/>
              </a:rPr>
              <a:t>.</a:t>
            </a:r>
          </a:p>
          <a:p>
            <a:endParaRPr lang="en-IN"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1140168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FE604-562F-E4F8-0770-AC1AC7767A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FDE304-B0C9-B0A0-151E-4071C7B09915}"/>
              </a:ext>
            </a:extLst>
          </p:cNvPr>
          <p:cNvSpPr>
            <a:spLocks noGrp="1"/>
          </p:cNvSpPr>
          <p:nvPr>
            <p:ph type="title"/>
          </p:nvPr>
        </p:nvSpPr>
        <p:spPr>
          <a:xfrm>
            <a:off x="163830" y="122131"/>
            <a:ext cx="10177599" cy="763989"/>
          </a:xfrm>
        </p:spPr>
        <p:txBody>
          <a:bodyPr>
            <a:normAutofit fontScale="90000"/>
          </a:bodyPr>
          <a:lstStyle/>
          <a:p>
            <a:r>
              <a:rPr lang="en-US" dirty="0"/>
              <a:t>Ports</a:t>
            </a:r>
            <a:br>
              <a:rPr lang="en-US" dirty="0"/>
            </a:br>
            <a:endParaRPr lang="en-IN" dirty="0"/>
          </a:p>
        </p:txBody>
      </p:sp>
      <p:sp>
        <p:nvSpPr>
          <p:cNvPr id="5" name="Content Placeholder 4">
            <a:extLst>
              <a:ext uri="{FF2B5EF4-FFF2-40B4-BE49-F238E27FC236}">
                <a16:creationId xmlns:a16="http://schemas.microsoft.com/office/drawing/2014/main" id="{A4114EE2-EA90-7F0A-6DC1-C343C78B4578}"/>
              </a:ext>
            </a:extLst>
          </p:cNvPr>
          <p:cNvSpPr>
            <a:spLocks noGrp="1"/>
          </p:cNvSpPr>
          <p:nvPr>
            <p:ph idx="1"/>
          </p:nvPr>
        </p:nvSpPr>
        <p:spPr>
          <a:xfrm>
            <a:off x="429658" y="969484"/>
            <a:ext cx="11446656" cy="5583715"/>
          </a:xfrm>
        </p:spPr>
        <p:txBody>
          <a:bodyPr>
            <a:normAutofit lnSpcReduction="10000"/>
          </a:bodyPr>
          <a:lstStyle/>
          <a:p>
            <a:pPr algn="l">
              <a:spcBef>
                <a:spcPts val="1200"/>
              </a:spcBef>
              <a:spcAft>
                <a:spcPts val="1200"/>
              </a:spcAft>
            </a:pPr>
            <a:r>
              <a:rPr lang="en-US" sz="2400" b="0" i="0" dirty="0">
                <a:solidFill>
                  <a:srgbClr val="202124"/>
                </a:solidFill>
                <a:effectLst/>
                <a:latin typeface="Roboto" panose="02000000000000000000" pitchFamily="2" charset="0"/>
              </a:rPr>
              <a:t>Each NAT IP address on a Cloud NAT gateway (both Public NAT and Private NAT) offers 64,512 TCP source ports and 64,512 UDP source ports. TCP and UDP each support 65,536 ports per IP address, but Cloud NAT doesn't use the first 1,024 well-known (privileged) ports.</a:t>
            </a:r>
          </a:p>
          <a:p>
            <a:pPr algn="l"/>
            <a:r>
              <a:rPr lang="en-IN" sz="2400" b="1" i="0" dirty="0">
                <a:solidFill>
                  <a:srgbClr val="202124"/>
                </a:solidFill>
                <a:effectLst/>
              </a:rPr>
              <a:t>Static port allocation: </a:t>
            </a:r>
            <a:r>
              <a:rPr lang="en-US" sz="2400" dirty="0">
                <a:solidFill>
                  <a:srgbClr val="202124"/>
                </a:solidFill>
                <a:latin typeface="Roboto" panose="02000000000000000000" pitchFamily="2" charset="0"/>
              </a:rPr>
              <a:t>Y</a:t>
            </a:r>
            <a:r>
              <a:rPr lang="en-US" sz="2400" b="0" i="0" dirty="0">
                <a:solidFill>
                  <a:srgbClr val="202124"/>
                </a:solidFill>
                <a:effectLst/>
                <a:latin typeface="Roboto" panose="02000000000000000000" pitchFamily="2" charset="0"/>
              </a:rPr>
              <a:t>ou specify a </a:t>
            </a:r>
            <a:r>
              <a:rPr lang="en-US" sz="2400" b="0" i="1" dirty="0">
                <a:solidFill>
                  <a:srgbClr val="202124"/>
                </a:solidFill>
                <a:effectLst/>
                <a:latin typeface="Roboto" panose="02000000000000000000" pitchFamily="2" charset="0"/>
              </a:rPr>
              <a:t>minimum number of ports per VM instance</a:t>
            </a:r>
            <a:r>
              <a:rPr lang="en-US" sz="2400" b="0" i="0" dirty="0">
                <a:solidFill>
                  <a:srgbClr val="202124"/>
                </a:solidFill>
                <a:effectLst/>
                <a:latin typeface="Roboto" panose="02000000000000000000" pitchFamily="2" charset="0"/>
              </a:rPr>
              <a:t>. If you don't specify the minimum number of ports </a:t>
            </a:r>
            <a:r>
              <a:rPr lang="en-US" sz="2400" dirty="0">
                <a:solidFill>
                  <a:srgbClr val="202124"/>
                </a:solidFill>
                <a:latin typeface="Roboto" panose="02000000000000000000" pitchFamily="2" charset="0"/>
              </a:rPr>
              <a:t>p</a:t>
            </a:r>
            <a:r>
              <a:rPr lang="en-US" sz="2400" b="0" i="0" dirty="0">
                <a:solidFill>
                  <a:srgbClr val="202124"/>
                </a:solidFill>
                <a:effectLst/>
                <a:latin typeface="Roboto" panose="02000000000000000000" pitchFamily="2" charset="0"/>
              </a:rPr>
              <a:t>er VM, Google Cloud uses the default value. Static port allocation is enabled, by default, for Public NAT. Because all VMs are allocated the same number of ports, static port allocation works best if all VMs have similar egress usage.</a:t>
            </a:r>
            <a:endParaRPr lang="en-IN" sz="2400" b="1" i="0" dirty="0">
              <a:solidFill>
                <a:srgbClr val="202124"/>
              </a:solidFill>
              <a:effectLst/>
            </a:endParaRPr>
          </a:p>
          <a:p>
            <a:pPr algn="l">
              <a:spcBef>
                <a:spcPts val="1200"/>
              </a:spcBef>
              <a:spcAft>
                <a:spcPts val="1200"/>
              </a:spcAft>
            </a:pPr>
            <a:r>
              <a:rPr lang="en-IN" sz="2400" b="1" i="0" dirty="0">
                <a:solidFill>
                  <a:srgbClr val="202124"/>
                </a:solidFill>
                <a:effectLst/>
              </a:rPr>
              <a:t>Dynamic port allocation: </a:t>
            </a:r>
            <a:r>
              <a:rPr lang="en-US" sz="2400" b="0" i="0" dirty="0">
                <a:solidFill>
                  <a:srgbClr val="202124"/>
                </a:solidFill>
                <a:effectLst/>
                <a:latin typeface="Roboto" panose="02000000000000000000" pitchFamily="2" charset="0"/>
              </a:rPr>
              <a:t>When you configure dynamic port allocation, you specify a </a:t>
            </a:r>
            <a:r>
              <a:rPr lang="en-US" sz="2400" b="0" i="1" dirty="0">
                <a:solidFill>
                  <a:srgbClr val="202124"/>
                </a:solidFill>
                <a:effectLst/>
                <a:latin typeface="Roboto" panose="02000000000000000000" pitchFamily="2" charset="0"/>
              </a:rPr>
              <a:t>minimum number of ports per VM instance</a:t>
            </a:r>
            <a:r>
              <a:rPr lang="en-US" sz="2400" b="0" i="0" dirty="0">
                <a:solidFill>
                  <a:srgbClr val="202124"/>
                </a:solidFill>
                <a:effectLst/>
                <a:latin typeface="Roboto" panose="02000000000000000000" pitchFamily="2" charset="0"/>
              </a:rPr>
              <a:t> and a </a:t>
            </a:r>
            <a:r>
              <a:rPr lang="en-US" sz="2400" b="0" i="1" dirty="0">
                <a:solidFill>
                  <a:srgbClr val="202124"/>
                </a:solidFill>
                <a:effectLst/>
                <a:latin typeface="Roboto" panose="02000000000000000000" pitchFamily="2" charset="0"/>
              </a:rPr>
              <a:t>maximum number of ports per VM instance</a:t>
            </a:r>
            <a:r>
              <a:rPr lang="en-US" sz="2400" b="0" i="0" dirty="0">
                <a:solidFill>
                  <a:srgbClr val="202124"/>
                </a:solidFill>
                <a:effectLst/>
                <a:latin typeface="Roboto" panose="02000000000000000000" pitchFamily="2" charset="0"/>
              </a:rPr>
              <a:t>. Configuring dynamic port allocation lets the same Cloud NAT gateway allocate different numbers of ports per VM, based on the VM's usage.</a:t>
            </a:r>
          </a:p>
          <a:p>
            <a:endParaRPr lang="en-IN" sz="2400" b="1" i="0" dirty="0">
              <a:solidFill>
                <a:srgbClr val="202124"/>
              </a:solidFill>
              <a:effectLst/>
            </a:endParaRPr>
          </a:p>
          <a:p>
            <a:endParaRPr lang="en-IN"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a:p>
            <a:pPr algn="l">
              <a:spcBef>
                <a:spcPts val="1200"/>
              </a:spcBef>
              <a:spcAft>
                <a:spcPts val="1200"/>
              </a:spcAft>
            </a:pPr>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1372546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177599" cy="763989"/>
          </a:xfrm>
        </p:spPr>
        <p:txBody>
          <a:bodyPr>
            <a:normAutofit fontScale="90000"/>
          </a:bodyPr>
          <a:lstStyle/>
          <a:p>
            <a:r>
              <a:rPr lang="en-IN" dirty="0"/>
              <a:t>Limitations</a:t>
            </a:r>
            <a:br>
              <a:rPr lang="en-IN" b="1" i="0" dirty="0">
                <a:solidFill>
                  <a:srgbClr val="202124"/>
                </a:solidFill>
                <a:effectLst/>
              </a:rPr>
            </a:br>
            <a:endParaRPr lang="en-IN" dirty="0"/>
          </a:p>
        </p:txBody>
      </p:sp>
      <p:sp>
        <p:nvSpPr>
          <p:cNvPr id="5" name="Content Placeholder 4">
            <a:extLst>
              <a:ext uri="{FF2B5EF4-FFF2-40B4-BE49-F238E27FC236}">
                <a16:creationId xmlns:a16="http://schemas.microsoft.com/office/drawing/2014/main" id="{B3B72E88-B46B-5F9A-4784-0F0803705ED7}"/>
              </a:ext>
            </a:extLst>
          </p:cNvPr>
          <p:cNvSpPr>
            <a:spLocks noGrp="1"/>
          </p:cNvSpPr>
          <p:nvPr>
            <p:ph idx="1"/>
          </p:nvPr>
        </p:nvSpPr>
        <p:spPr>
          <a:xfrm>
            <a:off x="429658" y="969485"/>
            <a:ext cx="10333822" cy="5071878"/>
          </a:xfrm>
        </p:spPr>
        <p:txBody>
          <a:bodyPr>
            <a:normAutofit fontScale="85000" lnSpcReduction="10000"/>
          </a:bodyPr>
          <a:lstStyle/>
          <a:p>
            <a:r>
              <a:rPr lang="en-US" sz="2400" b="0" i="0" dirty="0">
                <a:solidFill>
                  <a:srgbClr val="202124"/>
                </a:solidFill>
                <a:effectLst/>
                <a:latin typeface="Roboto" panose="02000000000000000000" pitchFamily="2" charset="0"/>
              </a:rPr>
              <a:t>If you change the network tier of the automatically allocated IP addresses for a Cloud NAT gateway, all connections on the old IP addresses immediately close.</a:t>
            </a:r>
          </a:p>
          <a:p>
            <a:pPr algn="l"/>
            <a:r>
              <a:rPr lang="en-US" sz="2400" b="0" i="0" dirty="0">
                <a:solidFill>
                  <a:srgbClr val="202124"/>
                </a:solidFill>
                <a:effectLst/>
                <a:latin typeface="Roboto" panose="02000000000000000000" pitchFamily="2" charset="0"/>
              </a:rPr>
              <a:t>If you use manual NAT IP address allocation, and you change the IP addresses that are used for Cloud NAT, all connections on the old IP addresses immediately close.</a:t>
            </a:r>
          </a:p>
          <a:p>
            <a:pPr algn="l"/>
            <a:r>
              <a:rPr lang="en-US" sz="2400" b="0" i="0" dirty="0">
                <a:solidFill>
                  <a:srgbClr val="202124"/>
                </a:solidFill>
                <a:effectLst/>
                <a:latin typeface="Roboto" panose="02000000000000000000" pitchFamily="2" charset="0"/>
              </a:rPr>
              <a:t>If you configure a Cloud NAT gateway with static port allocation, and you reduce the minimum ports per VM, established NAT connections might be broken.</a:t>
            </a:r>
          </a:p>
          <a:p>
            <a:pPr algn="l"/>
            <a:r>
              <a:rPr lang="en-US" sz="2400" b="0" i="0" dirty="0">
                <a:solidFill>
                  <a:srgbClr val="202124"/>
                </a:solidFill>
                <a:effectLst/>
                <a:latin typeface="Roboto" panose="02000000000000000000" pitchFamily="2" charset="0"/>
              </a:rPr>
              <a:t>If you configure a Cloud NAT gateway with dynamic port allocation, and you make any further configuration changes, established NAT connections might be broken.</a:t>
            </a:r>
          </a:p>
          <a:p>
            <a:pPr algn="l"/>
            <a:r>
              <a:rPr lang="en-US" sz="2400" b="0" i="0" dirty="0">
                <a:solidFill>
                  <a:srgbClr val="202124"/>
                </a:solidFill>
                <a:effectLst/>
                <a:latin typeface="Roboto" panose="02000000000000000000" pitchFamily="2" charset="0"/>
              </a:rPr>
              <a:t>If you configure a Cloud NAT gateway with dynamic port allocation and then turn off dynamic port allocation, all VM connections that use the NAT gateway are closed.</a:t>
            </a:r>
          </a:p>
          <a:p>
            <a:r>
              <a:rPr lang="en-US" sz="2400" b="0" i="0" dirty="0">
                <a:solidFill>
                  <a:srgbClr val="202124"/>
                </a:solidFill>
                <a:effectLst/>
                <a:latin typeface="Roboto" panose="02000000000000000000" pitchFamily="2" charset="0"/>
              </a:rPr>
              <a:t>If Endpoint-Independent Mapping is turned on, you can't configure dynamic port allocation or </a:t>
            </a:r>
            <a:r>
              <a:rPr lang="en-US" sz="2400" b="0" i="0" dirty="0">
                <a:solidFill>
                  <a:srgbClr val="202124"/>
                </a:solidFill>
                <a:effectLst/>
                <a:latin typeface="Roboto" panose="02000000000000000000" pitchFamily="2" charset="0"/>
                <a:hlinkClick r:id="rId2"/>
              </a:rPr>
              <a:t>NAT rules</a:t>
            </a:r>
            <a:r>
              <a:rPr lang="en-US" sz="2400" b="0" i="0" dirty="0">
                <a:solidFill>
                  <a:srgbClr val="202124"/>
                </a:solidFill>
                <a:effectLst/>
                <a:latin typeface="Roboto" panose="02000000000000000000" pitchFamily="2" charset="0"/>
              </a:rPr>
              <a:t>.</a:t>
            </a:r>
          </a:p>
        </p:txBody>
      </p:sp>
    </p:spTree>
    <p:extLst>
      <p:ext uri="{BB962C8B-B14F-4D97-AF65-F5344CB8AC3E}">
        <p14:creationId xmlns:p14="http://schemas.microsoft.com/office/powerpoint/2010/main" val="85370997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2528</TotalTime>
  <Words>824</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Roboto</vt:lpstr>
      <vt:lpstr>Trebuchet MS</vt:lpstr>
      <vt:lpstr>Wingdings 3</vt:lpstr>
      <vt:lpstr>Facet</vt:lpstr>
      <vt:lpstr>Cloud NAT</vt:lpstr>
      <vt:lpstr>Public NAT</vt:lpstr>
      <vt:lpstr>Public NAT</vt:lpstr>
      <vt:lpstr>IP addresses </vt:lpstr>
      <vt:lpstr>Ports </vt:lpstr>
      <vt:lpstr>Limitations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64</cp:revision>
  <dcterms:created xsi:type="dcterms:W3CDTF">2023-01-18T10:29:04Z</dcterms:created>
  <dcterms:modified xsi:type="dcterms:W3CDTF">2025-01-02T09:53:45Z</dcterms:modified>
</cp:coreProperties>
</file>