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
  </p:notesMasterIdLst>
  <p:sldIdLst>
    <p:sldId id="273" r:id="rId2"/>
    <p:sldId id="274" r:id="rId3"/>
    <p:sldId id="276" r:id="rId4"/>
    <p:sldId id="27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29-01-2025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oud.google.com/vpc/docs/configure-private-service-connect-services#create-endpoint" TargetMode="External"/><Relationship Id="rId2" Type="http://schemas.openxmlformats.org/officeDocument/2006/relationships/hyperlink" Target="https://cloud.google.com/network-connectivity/docs/network-connectivity-center/how-to/working-with-hubs-spokes#create-vpc-spo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1AB73-61A5-D4B3-FA9C-5877BBBA1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8C502-0CE4-1E7D-3B17-21071EEE6CC3}"/>
              </a:ext>
            </a:extLst>
          </p:cNvPr>
          <p:cNvSpPr>
            <a:spLocks noGrp="1"/>
          </p:cNvSpPr>
          <p:nvPr>
            <p:ph type="title"/>
          </p:nvPr>
        </p:nvSpPr>
        <p:spPr>
          <a:xfrm>
            <a:off x="163830" y="122131"/>
            <a:ext cx="10874284" cy="763989"/>
          </a:xfrm>
        </p:spPr>
        <p:txBody>
          <a:bodyPr>
            <a:noAutofit/>
          </a:bodyPr>
          <a:lstStyle/>
          <a:p>
            <a:r>
              <a:rPr lang="en-IN" sz="2800" dirty="0"/>
              <a:t>Private Service Connect connection propagation (Preview)</a:t>
            </a:r>
            <a:br>
              <a:rPr lang="en-IN" sz="2800" b="1" i="0" dirty="0">
                <a:solidFill>
                  <a:srgbClr val="202124"/>
                </a:solidFill>
                <a:effectLst/>
              </a:rPr>
            </a:br>
            <a:br>
              <a:rPr lang="en-IN" sz="2800" b="1" i="0" dirty="0">
                <a:solidFill>
                  <a:srgbClr val="202124"/>
                </a:solidFill>
                <a:effectLst/>
              </a:rPr>
            </a:br>
            <a:endParaRPr lang="en-IN" sz="2800" dirty="0"/>
          </a:p>
        </p:txBody>
      </p:sp>
      <p:sp>
        <p:nvSpPr>
          <p:cNvPr id="5" name="Content Placeholder 4">
            <a:extLst>
              <a:ext uri="{FF2B5EF4-FFF2-40B4-BE49-F238E27FC236}">
                <a16:creationId xmlns:a16="http://schemas.microsoft.com/office/drawing/2014/main" id="{0E36911B-765C-DA86-D25E-208F0EBE6F00}"/>
              </a:ext>
            </a:extLst>
          </p:cNvPr>
          <p:cNvSpPr>
            <a:spLocks noGrp="1"/>
          </p:cNvSpPr>
          <p:nvPr>
            <p:ph idx="1"/>
          </p:nvPr>
        </p:nvSpPr>
        <p:spPr>
          <a:xfrm>
            <a:off x="429657" y="969484"/>
            <a:ext cx="10412513"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With propagated connections, services that are accessible in one consumer VPC spoke through Private Service Connect endpoints can be privately accessed by other consumer VPC spokes that are connected to the same Network Connectivity Center hub.</a:t>
            </a:r>
          </a:p>
          <a:p>
            <a:pPr algn="l">
              <a:spcBef>
                <a:spcPts val="1200"/>
              </a:spcBef>
              <a:spcAft>
                <a:spcPts val="1200"/>
              </a:spcAft>
            </a:pPr>
            <a:r>
              <a:rPr lang="en-US" sz="2400" b="0" i="0" dirty="0">
                <a:solidFill>
                  <a:srgbClr val="202124"/>
                </a:solidFill>
                <a:effectLst/>
                <a:latin typeface="Roboto" panose="02000000000000000000" pitchFamily="2" charset="0"/>
              </a:rPr>
              <a:t>You can use a common services VPC network to simplify the deployment of Private Service Connect endpoints.</a:t>
            </a:r>
          </a:p>
          <a:p>
            <a:pPr algn="l">
              <a:spcBef>
                <a:spcPts val="1200"/>
              </a:spcBef>
              <a:spcAft>
                <a:spcPts val="1200"/>
              </a:spcAft>
            </a:pPr>
            <a:r>
              <a:rPr lang="en-US" sz="2400" b="0" i="0" dirty="0">
                <a:solidFill>
                  <a:srgbClr val="202124"/>
                </a:solidFill>
                <a:effectLst/>
                <a:latin typeface="Roboto" panose="02000000000000000000" pitchFamily="2" charset="0"/>
              </a:rPr>
              <a:t>You can manage which services are accessible to individual VPC spokes through the Network Connectivity Center hub.</a:t>
            </a:r>
          </a:p>
          <a:p>
            <a:pPr algn="l">
              <a:spcBef>
                <a:spcPts val="1200"/>
              </a:spcBef>
              <a:spcAft>
                <a:spcPts val="1200"/>
              </a:spcAft>
            </a:pPr>
            <a:r>
              <a:rPr lang="en-US" sz="2400" b="0" i="0" dirty="0">
                <a:solidFill>
                  <a:srgbClr val="202124"/>
                </a:solidFill>
                <a:effectLst/>
                <a:latin typeface="Roboto" panose="02000000000000000000" pitchFamily="2" charset="0"/>
              </a:rPr>
              <a:t>Propagated connections are managed by Network Connectivity Center. You can't directly manage propagated connections by using Private Service Connect.</a:t>
            </a:r>
          </a:p>
          <a:p>
            <a:pPr algn="l">
              <a:spcBef>
                <a:spcPts val="1200"/>
              </a:spcBef>
              <a:spcAft>
                <a:spcPts val="1200"/>
              </a:spcAft>
            </a:pPr>
            <a:endParaRPr lang="en-US" sz="2400" b="0" i="0" dirty="0">
              <a:solidFill>
                <a:srgbClr val="202124"/>
              </a:solidFill>
              <a:effectLst/>
              <a:latin typeface="Roboto" panose="02000000000000000000" pitchFamily="2" charset="0"/>
            </a:endParaRPr>
          </a:p>
          <a:p>
            <a:pPr marL="0" indent="0">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66985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9031-E190-BA5D-5515-A5A6A1F53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783DE-104B-AB85-6990-66EB30EF177D}"/>
              </a:ext>
            </a:extLst>
          </p:cNvPr>
          <p:cNvSpPr>
            <a:spLocks noGrp="1"/>
          </p:cNvSpPr>
          <p:nvPr>
            <p:ph type="title"/>
          </p:nvPr>
        </p:nvSpPr>
        <p:spPr>
          <a:xfrm>
            <a:off x="163830" y="122131"/>
            <a:ext cx="10177599" cy="763989"/>
          </a:xfrm>
        </p:spPr>
        <p:txBody>
          <a:bodyPr>
            <a:normAutofit fontScale="90000"/>
          </a:bodyPr>
          <a:lstStyle/>
          <a:p>
            <a:r>
              <a:rPr lang="en-IN" dirty="0"/>
              <a:t>Example</a:t>
            </a:r>
            <a:br>
              <a:rPr lang="en-IN" b="1" i="0" dirty="0">
                <a:solidFill>
                  <a:srgbClr val="202124"/>
                </a:solidFill>
                <a:effectLst/>
              </a:rPr>
            </a:br>
            <a:endParaRPr lang="en-IN" dirty="0"/>
          </a:p>
        </p:txBody>
      </p:sp>
      <p:pic>
        <p:nvPicPr>
          <p:cNvPr id="5" name="Picture 4">
            <a:extLst>
              <a:ext uri="{FF2B5EF4-FFF2-40B4-BE49-F238E27FC236}">
                <a16:creationId xmlns:a16="http://schemas.microsoft.com/office/drawing/2014/main" id="{0D15244F-9D9A-D8E8-B8C4-24D69277BC75}"/>
              </a:ext>
            </a:extLst>
          </p:cNvPr>
          <p:cNvPicPr>
            <a:picLocks noChangeAspect="1"/>
          </p:cNvPicPr>
          <p:nvPr/>
        </p:nvPicPr>
        <p:blipFill>
          <a:blip r:embed="rId2"/>
          <a:stretch>
            <a:fillRect/>
          </a:stretch>
        </p:blipFill>
        <p:spPr>
          <a:xfrm>
            <a:off x="283029" y="980949"/>
            <a:ext cx="10765971" cy="5498118"/>
          </a:xfrm>
          <a:prstGeom prst="rect">
            <a:avLst/>
          </a:prstGeom>
        </p:spPr>
      </p:pic>
    </p:spTree>
    <p:extLst>
      <p:ext uri="{BB962C8B-B14F-4D97-AF65-F5344CB8AC3E}">
        <p14:creationId xmlns:p14="http://schemas.microsoft.com/office/powerpoint/2010/main" val="14727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B49B4-979B-F4A7-C443-3CE268E5F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3106E-D565-8FF0-2458-E37A8F1FCAF1}"/>
              </a:ext>
            </a:extLst>
          </p:cNvPr>
          <p:cNvSpPr>
            <a:spLocks noGrp="1"/>
          </p:cNvSpPr>
          <p:nvPr>
            <p:ph type="title"/>
          </p:nvPr>
        </p:nvSpPr>
        <p:spPr>
          <a:xfrm>
            <a:off x="163830" y="122131"/>
            <a:ext cx="10177599" cy="763989"/>
          </a:xfrm>
        </p:spPr>
        <p:txBody>
          <a:bodyPr>
            <a:normAutofit fontScale="90000"/>
          </a:bodyPr>
          <a:lstStyle/>
          <a:p>
            <a:r>
              <a:rPr lang="en-US" dirty="0"/>
              <a:t>Triggering connection propagation</a:t>
            </a:r>
            <a:br>
              <a:rPr lang="en-US" dirty="0"/>
            </a:br>
            <a:br>
              <a:rPr lang="en-US" b="1" i="0" dirty="0">
                <a:solidFill>
                  <a:srgbClr val="202124"/>
                </a:solidFill>
                <a:effectLst/>
              </a:rPr>
            </a:br>
            <a:br>
              <a:rPr lang="en-IN" b="1" i="0" dirty="0">
                <a:solidFill>
                  <a:srgbClr val="202124"/>
                </a:solidFill>
                <a:effectLst/>
              </a:rPr>
            </a:b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2868B982-4816-9660-68E0-1499836CFC50}"/>
              </a:ext>
            </a:extLst>
          </p:cNvPr>
          <p:cNvSpPr>
            <a:spLocks noGrp="1"/>
          </p:cNvSpPr>
          <p:nvPr>
            <p:ph idx="1"/>
          </p:nvPr>
        </p:nvSpPr>
        <p:spPr>
          <a:xfrm>
            <a:off x="429657" y="969484"/>
            <a:ext cx="10412513" cy="5583715"/>
          </a:xfrm>
        </p:spPr>
        <p:txBody>
          <a:bodyPr>
            <a:normAutofit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When a hub administrator enables connection propagation for a hub, Network Connectivity Center creates propagated connections for existing endpoints in the VPC spokes that are connected to the hub.</a:t>
            </a:r>
          </a:p>
          <a:p>
            <a:pPr>
              <a:spcBef>
                <a:spcPts val="1200"/>
              </a:spcBef>
              <a:spcAft>
                <a:spcPts val="1200"/>
              </a:spcAft>
            </a:pPr>
            <a:r>
              <a:rPr lang="en-US" sz="2400" b="0" i="0" dirty="0">
                <a:solidFill>
                  <a:srgbClr val="202124"/>
                </a:solidFill>
                <a:effectLst/>
                <a:latin typeface="Roboto" panose="02000000000000000000" pitchFamily="2" charset="0"/>
              </a:rPr>
              <a:t>When a hub administrator </a:t>
            </a:r>
            <a:r>
              <a:rPr lang="en-US" sz="2400" b="0" i="0" dirty="0">
                <a:solidFill>
                  <a:srgbClr val="202124"/>
                </a:solidFill>
                <a:effectLst/>
                <a:latin typeface="Roboto" panose="02000000000000000000" pitchFamily="2" charset="0"/>
                <a:hlinkClick r:id="rId2"/>
              </a:rPr>
              <a:t>adds a VPC spoke to a hub</a:t>
            </a:r>
            <a:r>
              <a:rPr lang="en-US" sz="2400" b="0" i="0" dirty="0">
                <a:solidFill>
                  <a:srgbClr val="202124"/>
                </a:solidFill>
                <a:effectLst/>
                <a:latin typeface="Roboto" panose="02000000000000000000" pitchFamily="2" charset="0"/>
              </a:rPr>
              <a:t> that has connection propagation enabled, Network Connectivity Center creates propagated connections in the new spoke for existing endpoints in other VPC spokes that are connected to the same Network Connectivity Center hub. If the new spoke has existing endpoints, propagated connections are created for those endpoints in each connected spoke. </a:t>
            </a:r>
          </a:p>
          <a:p>
            <a:pPr>
              <a:spcBef>
                <a:spcPts val="1200"/>
              </a:spcBef>
              <a:spcAft>
                <a:spcPts val="1200"/>
              </a:spcAft>
            </a:pPr>
            <a:r>
              <a:rPr lang="en-US" sz="2400" b="0" i="0" dirty="0">
                <a:solidFill>
                  <a:srgbClr val="202124"/>
                </a:solidFill>
                <a:effectLst/>
                <a:latin typeface="Roboto" panose="02000000000000000000" pitchFamily="2" charset="0"/>
              </a:rPr>
              <a:t>When a consumer service administrator </a:t>
            </a:r>
            <a:r>
              <a:rPr lang="en-US" sz="2400" b="0" i="0" dirty="0">
                <a:solidFill>
                  <a:srgbClr val="202124"/>
                </a:solidFill>
                <a:effectLst/>
                <a:latin typeface="Roboto" panose="02000000000000000000" pitchFamily="2" charset="0"/>
                <a:hlinkClick r:id="rId3"/>
              </a:rPr>
              <a:t>creates an endpoint</a:t>
            </a:r>
            <a:r>
              <a:rPr lang="en-US" sz="2400" b="0" i="0" dirty="0">
                <a:solidFill>
                  <a:srgbClr val="202124"/>
                </a:solidFill>
                <a:effectLst/>
                <a:latin typeface="Roboto" panose="02000000000000000000" pitchFamily="2" charset="0"/>
              </a:rPr>
              <a:t> in a VPC spoke that is attached to a Network Connectivity Center hub with connection propagation enabled, Network Connectivity Center creates propagated connections for that endpoint in other connected VPC spokes.</a:t>
            </a:r>
          </a:p>
          <a:p>
            <a:pPr marL="0" indent="0">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48454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F550-A2D5-49D7-10E3-2D1DBA9CC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EFCA7-E394-3DC7-05BE-87FE3F64F2A6}"/>
              </a:ext>
            </a:extLst>
          </p:cNvPr>
          <p:cNvSpPr>
            <a:spLocks noGrp="1"/>
          </p:cNvSpPr>
          <p:nvPr>
            <p:ph type="title"/>
          </p:nvPr>
        </p:nvSpPr>
        <p:spPr>
          <a:xfrm>
            <a:off x="163830" y="122131"/>
            <a:ext cx="10177599" cy="763989"/>
          </a:xfrm>
        </p:spPr>
        <p:txBody>
          <a:bodyPr>
            <a:normAutofit fontScale="90000"/>
          </a:bodyPr>
          <a:lstStyle/>
          <a:p>
            <a:r>
              <a:rPr lang="en-IN" dirty="0"/>
              <a:t>Private Service Connect</a:t>
            </a:r>
            <a:br>
              <a:rPr lang="en-US" b="1" i="0" dirty="0">
                <a:solidFill>
                  <a:srgbClr val="202124"/>
                </a:solidFill>
                <a:effectLst/>
              </a:rPr>
            </a:br>
            <a:br>
              <a:rPr lang="en-IN" b="1" i="0" dirty="0">
                <a:solidFill>
                  <a:srgbClr val="202124"/>
                </a:solidFill>
                <a:effectLst/>
              </a:rPr>
            </a:br>
            <a:endParaRPr lang="en-IN" dirty="0"/>
          </a:p>
        </p:txBody>
      </p:sp>
      <p:pic>
        <p:nvPicPr>
          <p:cNvPr id="4" name="Picture 3">
            <a:extLst>
              <a:ext uri="{FF2B5EF4-FFF2-40B4-BE49-F238E27FC236}">
                <a16:creationId xmlns:a16="http://schemas.microsoft.com/office/drawing/2014/main" id="{7906DCE4-AF0A-B767-C22E-9CDD6F506733}"/>
              </a:ext>
            </a:extLst>
          </p:cNvPr>
          <p:cNvPicPr>
            <a:picLocks noChangeAspect="1"/>
          </p:cNvPicPr>
          <p:nvPr/>
        </p:nvPicPr>
        <p:blipFill>
          <a:blip r:embed="rId2"/>
          <a:stretch>
            <a:fillRect/>
          </a:stretch>
        </p:blipFill>
        <p:spPr>
          <a:xfrm>
            <a:off x="258104" y="961123"/>
            <a:ext cx="11307479" cy="5060535"/>
          </a:xfrm>
          <a:prstGeom prst="rect">
            <a:avLst/>
          </a:prstGeom>
        </p:spPr>
      </p:pic>
    </p:spTree>
    <p:extLst>
      <p:ext uri="{BB962C8B-B14F-4D97-AF65-F5344CB8AC3E}">
        <p14:creationId xmlns:p14="http://schemas.microsoft.com/office/powerpoint/2010/main" val="7824116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2694</TotalTime>
  <Words>256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Roboto</vt:lpstr>
      <vt:lpstr>Trebuchet MS</vt:lpstr>
      <vt:lpstr>Wingdings 3</vt:lpstr>
      <vt:lpstr>Facet</vt:lpstr>
      <vt:lpstr>Private Service Connect connection propagation (Preview)  </vt:lpstr>
      <vt:lpstr>Example </vt:lpstr>
      <vt:lpstr>Triggering connection propagation    </vt:lpstr>
      <vt:lpstr>Private Service Connect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80</cp:revision>
  <dcterms:created xsi:type="dcterms:W3CDTF">2023-01-18T10:29:04Z</dcterms:created>
  <dcterms:modified xsi:type="dcterms:W3CDTF">2025-01-29T04:22:20Z</dcterms:modified>
</cp:coreProperties>
</file>