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
  </p:notesMasterIdLst>
  <p:sldIdLst>
    <p:sldId id="264" r:id="rId2"/>
    <p:sldId id="268" r:id="rId3"/>
    <p:sldId id="26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52BB4-4BDD-4E4C-AC9D-15F585D10217}" type="datetimeFigureOut">
              <a:rPr lang="en-IN" smtClean="0"/>
              <a:t>03-01-2025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A9E73-976B-4B28-A10B-2BAAA158D940}" type="slidenum">
              <a:rPr lang="en-IN" smtClean="0"/>
              <a:t>‹#›</a:t>
            </a:fld>
            <a:endParaRPr lang="en-IN"/>
          </a:p>
        </p:txBody>
      </p:sp>
    </p:spTree>
    <p:extLst>
      <p:ext uri="{BB962C8B-B14F-4D97-AF65-F5344CB8AC3E}">
        <p14:creationId xmlns:p14="http://schemas.microsoft.com/office/powerpoint/2010/main" val="13150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03-01-2025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03-01-2025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03-01-2025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03-01-2025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03-01-2025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03-01-2025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03-01-2025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nat/docs/overview#specs-rf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177599" cy="763989"/>
          </a:xfrm>
        </p:spPr>
        <p:txBody>
          <a:bodyPr>
            <a:normAutofit/>
          </a:bodyPr>
          <a:lstStyle/>
          <a:p>
            <a:r>
              <a:rPr lang="en-US" dirty="0"/>
              <a:t>NAT Rules</a:t>
            </a:r>
            <a:endParaRPr lang="en-IN" dirty="0"/>
          </a:p>
        </p:txBody>
      </p:sp>
      <p:sp>
        <p:nvSpPr>
          <p:cNvPr id="5" name="Content Placeholder 4">
            <a:extLst>
              <a:ext uri="{FF2B5EF4-FFF2-40B4-BE49-F238E27FC236}">
                <a16:creationId xmlns:a16="http://schemas.microsoft.com/office/drawing/2014/main" id="{B3B72E88-B46B-5F9A-4784-0F0803705ED7}"/>
              </a:ext>
            </a:extLst>
          </p:cNvPr>
          <p:cNvSpPr>
            <a:spLocks noGrp="1"/>
          </p:cNvSpPr>
          <p:nvPr>
            <p:ph idx="1"/>
          </p:nvPr>
        </p:nvSpPr>
        <p:spPr>
          <a:xfrm>
            <a:off x="429658" y="969484"/>
            <a:ext cx="10333822" cy="5583715"/>
          </a:xfrm>
        </p:spPr>
        <p:txBody>
          <a:bodyPr>
            <a:normAutofit/>
          </a:bodyPr>
          <a:lstStyle/>
          <a:p>
            <a:pPr algn="l">
              <a:spcBef>
                <a:spcPts val="1200"/>
              </a:spcBef>
              <a:spcAft>
                <a:spcPts val="1200"/>
              </a:spcAft>
            </a:pPr>
            <a:r>
              <a:rPr lang="en-US" sz="2400" b="0" i="0" dirty="0">
                <a:solidFill>
                  <a:srgbClr val="202124"/>
                </a:solidFill>
                <a:effectLst/>
                <a:latin typeface="Roboto" panose="02000000000000000000" pitchFamily="2" charset="0"/>
              </a:rPr>
              <a:t>The NAT rules feature lets you create access rules that define how Cloud NAT is used to connect to the internet. NAT rules support source NAT based on destination address.</a:t>
            </a:r>
          </a:p>
          <a:p>
            <a:pPr algn="l">
              <a:spcBef>
                <a:spcPts val="1200"/>
              </a:spcBef>
              <a:spcAft>
                <a:spcPts val="1200"/>
              </a:spcAft>
            </a:pPr>
            <a:r>
              <a:rPr lang="en-US" sz="2400" dirty="0">
                <a:solidFill>
                  <a:srgbClr val="202124"/>
                </a:solidFill>
                <a:latin typeface="Roboto" panose="02000000000000000000" pitchFamily="2" charset="0"/>
              </a:rPr>
              <a:t>When you configure a NAT gateway without NAT rules, the VMs using that NAT gateway use the same set of NAT IP addresses to reach all internet addresses. If you need more control over packets that pass through Cloud NAT, you can add NAT rules.</a:t>
            </a:r>
          </a:p>
          <a:p>
            <a:pPr algn="l">
              <a:spcBef>
                <a:spcPts val="1200"/>
              </a:spcBef>
              <a:spcAft>
                <a:spcPts val="1200"/>
              </a:spcAft>
            </a:pPr>
            <a:r>
              <a:rPr lang="en-US" sz="2400" dirty="0">
                <a:solidFill>
                  <a:srgbClr val="202124"/>
                </a:solidFill>
                <a:latin typeface="Roboto" panose="02000000000000000000" pitchFamily="2" charset="0"/>
              </a:rPr>
              <a:t>A NAT rule defines a match condition and a corresponding action. After you specify NAT rules, each packet is matched with each NAT rule. If a packet matches the condition set in a rule, then the action corresponding to that match occurs.</a:t>
            </a:r>
            <a:endParaRPr lang="en-IN" sz="2400" dirty="0">
              <a:solidFill>
                <a:srgbClr val="202124"/>
              </a:solidFill>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9589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675C0-7FF6-BD8E-6BAB-394008222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3ABD1-4445-E176-9666-BAB0C1D338B7}"/>
              </a:ext>
            </a:extLst>
          </p:cNvPr>
          <p:cNvSpPr>
            <a:spLocks noGrp="1"/>
          </p:cNvSpPr>
          <p:nvPr>
            <p:ph type="title"/>
          </p:nvPr>
        </p:nvSpPr>
        <p:spPr>
          <a:xfrm>
            <a:off x="163830" y="122131"/>
            <a:ext cx="10177599" cy="763989"/>
          </a:xfrm>
        </p:spPr>
        <p:txBody>
          <a:bodyPr>
            <a:normAutofit/>
          </a:bodyPr>
          <a:lstStyle/>
          <a:p>
            <a:r>
              <a:rPr lang="en-US" dirty="0"/>
              <a:t>Example</a:t>
            </a:r>
            <a:endParaRPr lang="en-IN" dirty="0"/>
          </a:p>
        </p:txBody>
      </p:sp>
      <p:sp>
        <p:nvSpPr>
          <p:cNvPr id="5" name="Content Placeholder 4">
            <a:extLst>
              <a:ext uri="{FF2B5EF4-FFF2-40B4-BE49-F238E27FC236}">
                <a16:creationId xmlns:a16="http://schemas.microsoft.com/office/drawing/2014/main" id="{66C9BA85-8F17-7A73-C12F-AFCE6510A7A9}"/>
              </a:ext>
            </a:extLst>
          </p:cNvPr>
          <p:cNvSpPr>
            <a:spLocks noGrp="1"/>
          </p:cNvSpPr>
          <p:nvPr>
            <p:ph idx="1"/>
          </p:nvPr>
        </p:nvSpPr>
        <p:spPr>
          <a:xfrm>
            <a:off x="429658" y="969484"/>
            <a:ext cx="6221513" cy="5583715"/>
          </a:xfrm>
        </p:spPr>
        <p:txBody>
          <a:bodyPr>
            <a:normAutofit/>
          </a:bodyPr>
          <a:lstStyle/>
          <a:p>
            <a:pPr algn="l">
              <a:spcBef>
                <a:spcPts val="1200"/>
              </a:spcBef>
              <a:spcAft>
                <a:spcPts val="1200"/>
              </a:spcAft>
            </a:pPr>
            <a:r>
              <a:rPr lang="en-US" sz="2400" b="0" i="0" dirty="0">
                <a:solidFill>
                  <a:srgbClr val="202124"/>
                </a:solidFill>
                <a:effectLst/>
                <a:latin typeface="Roboto" panose="02000000000000000000" pitchFamily="2" charset="0"/>
              </a:rPr>
              <a:t>Public NAT lets Google Cloud resources that do not have public IP addresses communicate with the internet. These VMs use a set of shared public IP addresses to connect to the internet.</a:t>
            </a:r>
          </a:p>
          <a:p>
            <a:pPr algn="l">
              <a:spcBef>
                <a:spcPts val="1200"/>
              </a:spcBef>
              <a:spcAft>
                <a:spcPts val="1200"/>
              </a:spcAft>
            </a:pPr>
            <a:r>
              <a:rPr lang="en-US" sz="2400" dirty="0">
                <a:solidFill>
                  <a:srgbClr val="202124"/>
                </a:solidFill>
                <a:latin typeface="Roboto" panose="02000000000000000000" pitchFamily="2" charset="0"/>
              </a:rPr>
              <a:t>Public NAT does not rely on proxy VMs. Instead, a Public </a:t>
            </a:r>
            <a:r>
              <a:rPr lang="en-US" sz="2400" dirty="0" err="1">
                <a:solidFill>
                  <a:srgbClr val="202124"/>
                </a:solidFill>
                <a:latin typeface="Roboto" panose="02000000000000000000" pitchFamily="2" charset="0"/>
              </a:rPr>
              <a:t>NATgateway</a:t>
            </a:r>
            <a:r>
              <a:rPr lang="en-US" sz="2400" dirty="0">
                <a:solidFill>
                  <a:srgbClr val="202124"/>
                </a:solidFill>
                <a:latin typeface="Roboto" panose="02000000000000000000" pitchFamily="2" charset="0"/>
              </a:rPr>
              <a:t> allocates a set of external IP addresses and source ports to each VM that uses the gateway to create outbound connections to the internet. Cloud NAT provides NAT for the following Google Cloud resources:</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
        <p:nvSpPr>
          <p:cNvPr id="7" name="AutoShape 2" descr="Cloud NAT configuration with two Cloud NAT gateways.">
            <a:extLst>
              <a:ext uri="{FF2B5EF4-FFF2-40B4-BE49-F238E27FC236}">
                <a16:creationId xmlns:a16="http://schemas.microsoft.com/office/drawing/2014/main" id="{E9BE937B-58E4-62C9-DE60-23EC01A95A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Cloud NAT configuration with two Cloud NAT gateways.">
            <a:extLst>
              <a:ext uri="{FF2B5EF4-FFF2-40B4-BE49-F238E27FC236}">
                <a16:creationId xmlns:a16="http://schemas.microsoft.com/office/drawing/2014/main" id="{86250068-2E37-D252-804D-339CC8D0179D}"/>
              </a:ext>
            </a:extLst>
          </p:cNvPr>
          <p:cNvSpPr>
            <a:spLocks noChangeAspect="1" noChangeArrowheads="1"/>
          </p:cNvSpPr>
          <p:nvPr/>
        </p:nvSpPr>
        <p:spPr bwMode="auto">
          <a:xfrm>
            <a:off x="6096000" y="3429000"/>
            <a:ext cx="3418114" cy="34181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085F175A-1295-0E39-C561-A5A7B32CC06E}"/>
              </a:ext>
            </a:extLst>
          </p:cNvPr>
          <p:cNvPicPr>
            <a:picLocks noChangeAspect="1"/>
          </p:cNvPicPr>
          <p:nvPr/>
        </p:nvPicPr>
        <p:blipFill>
          <a:blip r:embed="rId2"/>
          <a:stretch>
            <a:fillRect/>
          </a:stretch>
        </p:blipFill>
        <p:spPr>
          <a:xfrm>
            <a:off x="299030" y="897007"/>
            <a:ext cx="10177599" cy="5196798"/>
          </a:xfrm>
          <a:prstGeom prst="rect">
            <a:avLst/>
          </a:prstGeom>
        </p:spPr>
      </p:pic>
    </p:spTree>
    <p:extLst>
      <p:ext uri="{BB962C8B-B14F-4D97-AF65-F5344CB8AC3E}">
        <p14:creationId xmlns:p14="http://schemas.microsoft.com/office/powerpoint/2010/main" val="251426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951B8-D6AF-BAA9-4B9B-B82674C32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6B71E-3C97-D7A1-42A8-A609C9EB84A4}"/>
              </a:ext>
            </a:extLst>
          </p:cNvPr>
          <p:cNvSpPr>
            <a:spLocks noGrp="1"/>
          </p:cNvSpPr>
          <p:nvPr>
            <p:ph type="title"/>
          </p:nvPr>
        </p:nvSpPr>
        <p:spPr>
          <a:xfrm>
            <a:off x="163830" y="122131"/>
            <a:ext cx="10177599" cy="763989"/>
          </a:xfrm>
        </p:spPr>
        <p:txBody>
          <a:bodyPr>
            <a:normAutofit/>
          </a:bodyPr>
          <a:lstStyle/>
          <a:p>
            <a:r>
              <a:rPr lang="en-US" dirty="0"/>
              <a:t>NAT rules specifications</a:t>
            </a:r>
            <a:endParaRPr lang="en-IN" dirty="0"/>
          </a:p>
        </p:txBody>
      </p:sp>
      <p:sp>
        <p:nvSpPr>
          <p:cNvPr id="5" name="Content Placeholder 4">
            <a:extLst>
              <a:ext uri="{FF2B5EF4-FFF2-40B4-BE49-F238E27FC236}">
                <a16:creationId xmlns:a16="http://schemas.microsoft.com/office/drawing/2014/main" id="{FBD0D7BD-6A74-BB4F-884D-E807679EE69A}"/>
              </a:ext>
            </a:extLst>
          </p:cNvPr>
          <p:cNvSpPr>
            <a:spLocks noGrp="1"/>
          </p:cNvSpPr>
          <p:nvPr>
            <p:ph idx="1"/>
          </p:nvPr>
        </p:nvSpPr>
        <p:spPr>
          <a:xfrm>
            <a:off x="429658" y="969484"/>
            <a:ext cx="11446656" cy="5583715"/>
          </a:xfrm>
        </p:spPr>
        <p:txBody>
          <a:bodyPr>
            <a:normAutofit fontScale="92500" lnSpcReduction="10000"/>
          </a:bodyPr>
          <a:lstStyle/>
          <a:p>
            <a:pPr algn="l">
              <a:spcBef>
                <a:spcPts val="1200"/>
              </a:spcBef>
              <a:spcAft>
                <a:spcPts val="1200"/>
              </a:spcAft>
            </a:pPr>
            <a:r>
              <a:rPr lang="en-US" sz="2400" b="0" i="0" dirty="0">
                <a:solidFill>
                  <a:srgbClr val="202124"/>
                </a:solidFill>
                <a:effectLst/>
                <a:latin typeface="Roboto" panose="02000000000000000000" pitchFamily="2" charset="0"/>
              </a:rPr>
              <a:t>A rule number uniquely identifies a NAT rule. No two rules can have the same rule number.</a:t>
            </a:r>
          </a:p>
          <a:p>
            <a:pPr algn="l">
              <a:spcBef>
                <a:spcPts val="1200"/>
              </a:spcBef>
              <a:spcAft>
                <a:spcPts val="1200"/>
              </a:spcAft>
            </a:pPr>
            <a:r>
              <a:rPr lang="en-US" sz="2400" b="0" i="0" dirty="0">
                <a:solidFill>
                  <a:srgbClr val="202124"/>
                </a:solidFill>
                <a:effectLst/>
                <a:latin typeface="Roboto" panose="02000000000000000000" pitchFamily="2" charset="0"/>
              </a:rPr>
              <a:t>Each NAT configuration has a default rule</a:t>
            </a:r>
          </a:p>
          <a:p>
            <a:pPr algn="l">
              <a:spcBef>
                <a:spcPts val="1200"/>
              </a:spcBef>
              <a:spcAft>
                <a:spcPts val="1200"/>
              </a:spcAft>
            </a:pPr>
            <a:r>
              <a:rPr lang="en-US" sz="2400" b="0" i="0" dirty="0">
                <a:solidFill>
                  <a:srgbClr val="202124"/>
                </a:solidFill>
                <a:effectLst/>
                <a:latin typeface="Roboto" panose="02000000000000000000" pitchFamily="2" charset="0"/>
              </a:rPr>
              <a:t>Cloud NAT rules are supported only when the value of the NAT IP allocate option is MANUAL_ONLY.</a:t>
            </a:r>
          </a:p>
          <a:p>
            <a:pPr algn="l">
              <a:spcBef>
                <a:spcPts val="1200"/>
              </a:spcBef>
              <a:spcAft>
                <a:spcPts val="1200"/>
              </a:spcAft>
            </a:pPr>
            <a:r>
              <a:rPr lang="en-US" sz="2400" b="0" i="0" dirty="0">
                <a:solidFill>
                  <a:srgbClr val="202124"/>
                </a:solidFill>
                <a:effectLst/>
                <a:latin typeface="Roboto" panose="02000000000000000000" pitchFamily="2" charset="0"/>
              </a:rPr>
              <a:t>All IP addresses configured in a given rule must be of the same tier.</a:t>
            </a:r>
          </a:p>
          <a:p>
            <a:pPr algn="l">
              <a:spcBef>
                <a:spcPts val="1200"/>
              </a:spcBef>
              <a:spcAft>
                <a:spcPts val="1200"/>
              </a:spcAft>
            </a:pPr>
            <a:r>
              <a:rPr lang="en-US" sz="2400" b="0" i="0" dirty="0">
                <a:solidFill>
                  <a:srgbClr val="202124"/>
                </a:solidFill>
                <a:effectLst/>
                <a:latin typeface="Roboto" panose="02000000000000000000" pitchFamily="2" charset="0"/>
              </a:rPr>
              <a:t>Destination IP CIDR ranges in the match condition must not overlap across NAT rules. There can be at most one rule that can match any given packet.</a:t>
            </a:r>
          </a:p>
          <a:p>
            <a:pPr>
              <a:spcBef>
                <a:spcPts val="1200"/>
              </a:spcBef>
              <a:spcAft>
                <a:spcPts val="1200"/>
              </a:spcAft>
            </a:pPr>
            <a:r>
              <a:rPr lang="en-US" sz="2400" b="0" i="0" dirty="0">
                <a:solidFill>
                  <a:srgbClr val="202124"/>
                </a:solidFill>
                <a:effectLst/>
                <a:latin typeface="Roboto" panose="02000000000000000000" pitchFamily="2" charset="0"/>
              </a:rPr>
              <a:t>NAT IP addresses across NAT rules must not overlap.</a:t>
            </a:r>
          </a:p>
          <a:p>
            <a:pPr algn="l">
              <a:spcBef>
                <a:spcPts val="1200"/>
              </a:spcBef>
              <a:spcAft>
                <a:spcPts val="1200"/>
              </a:spcAft>
            </a:pPr>
            <a:r>
              <a:rPr lang="en-US" sz="2400" b="0" i="0" dirty="0">
                <a:solidFill>
                  <a:srgbClr val="202124"/>
                </a:solidFill>
                <a:effectLst/>
                <a:latin typeface="Roboto" panose="02000000000000000000" pitchFamily="2" charset="0"/>
              </a:rPr>
              <a:t>NAT rules cannot be added to a NAT gateway that has </a:t>
            </a:r>
            <a:r>
              <a:rPr lang="en-US" sz="2400" b="0" i="0" dirty="0">
                <a:effectLst/>
                <a:latin typeface="Roboto" panose="02000000000000000000" pitchFamily="2" charset="0"/>
                <a:hlinkClick r:id="rId2"/>
              </a:rPr>
              <a:t>Endpoint-Independent Mapping</a:t>
            </a:r>
            <a:r>
              <a:rPr lang="en-US" sz="2400" b="0" i="0" dirty="0">
                <a:solidFill>
                  <a:srgbClr val="202124"/>
                </a:solidFill>
                <a:effectLst/>
                <a:latin typeface="Roboto" panose="02000000000000000000" pitchFamily="2" charset="0"/>
              </a:rPr>
              <a:t> enabled.</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2149606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2580</TotalTime>
  <Words>333</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Roboto</vt:lpstr>
      <vt:lpstr>Trebuchet MS</vt:lpstr>
      <vt:lpstr>Wingdings 3</vt:lpstr>
      <vt:lpstr>Facet</vt:lpstr>
      <vt:lpstr>NAT Rules</vt:lpstr>
      <vt:lpstr>Example</vt:lpstr>
      <vt:lpstr>NAT rules specifications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66</cp:revision>
  <dcterms:created xsi:type="dcterms:W3CDTF">2023-01-18T10:29:04Z</dcterms:created>
  <dcterms:modified xsi:type="dcterms:W3CDTF">2025-01-03T14:55:52Z</dcterms:modified>
</cp:coreProperties>
</file>