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
  </p:notesMasterIdLst>
  <p:sldIdLst>
    <p:sldId id="264" r:id="rId2"/>
    <p:sldId id="268" r:id="rId3"/>
    <p:sldId id="26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C52BB4-4BDD-4E4C-AC9D-15F585D10217}"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A9E73-976B-4B28-A10B-2BAAA158D940}" type="slidenum">
              <a:rPr lang="en-IN" smtClean="0"/>
              <a:t>‹#›</a:t>
            </a:fld>
            <a:endParaRPr lang="en-IN"/>
          </a:p>
        </p:txBody>
      </p:sp>
    </p:spTree>
    <p:extLst>
      <p:ext uri="{BB962C8B-B14F-4D97-AF65-F5344CB8AC3E}">
        <p14:creationId xmlns:p14="http://schemas.microsoft.com/office/powerpoint/2010/main" val="131504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6583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9347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1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429397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15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43939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51964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64073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155245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04678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26CA1-3EBC-4EE1-AE5B-0B1876559053}" type="datetimeFigureOut">
              <a:rPr lang="en-IN" smtClean="0"/>
              <a:t>01-03-2025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86180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26CA1-3EBC-4EE1-AE5B-0B1876559053}" type="datetimeFigureOut">
              <a:rPr lang="en-IN" smtClean="0"/>
              <a:t>01-03-2025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95679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26CA1-3EBC-4EE1-AE5B-0B1876559053}" type="datetimeFigureOut">
              <a:rPr lang="en-IN" smtClean="0"/>
              <a:t>01-03-2025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2953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26CA1-3EBC-4EE1-AE5B-0B1876559053}" type="datetimeFigureOut">
              <a:rPr lang="en-IN" smtClean="0"/>
              <a:t>01-03-2025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54094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01-03-2025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19961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01-03-2025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8662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E26CA1-3EBC-4EE1-AE5B-0B1876559053}" type="datetimeFigureOut">
              <a:rPr lang="en-IN" smtClean="0"/>
              <a:t>01-03-2025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FBAE55-40E9-4BB5-B414-C4BBE4CC187E}" type="slidenum">
              <a:rPr lang="en-IN" smtClean="0"/>
              <a:t>‹#›</a:t>
            </a:fld>
            <a:endParaRPr lang="en-IN"/>
          </a:p>
        </p:txBody>
      </p:sp>
    </p:spTree>
    <p:extLst>
      <p:ext uri="{BB962C8B-B14F-4D97-AF65-F5344CB8AC3E}">
        <p14:creationId xmlns:p14="http://schemas.microsoft.com/office/powerpoint/2010/main" val="22087029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loud.google.com/compute/docs/overview" TargetMode="External"/><Relationship Id="rId7" Type="http://schemas.openxmlformats.org/officeDocument/2006/relationships/hyperlink" Target="https://cloud.google.com/load-balancing/docs/negs/internet-neg-concepts#nat-support" TargetMode="External"/><Relationship Id="rId2" Type="http://schemas.openxmlformats.org/officeDocument/2006/relationships/hyperlink" Target="https://www.wikipedia.org/wiki/Network_address_translation" TargetMode="External"/><Relationship Id="rId1" Type="http://schemas.openxmlformats.org/officeDocument/2006/relationships/slideLayout" Target="../slideLayouts/slideLayout2.xml"/><Relationship Id="rId6" Type="http://schemas.openxmlformats.org/officeDocument/2006/relationships/hyperlink" Target="https://cloud.google.com/run/docs/configuring/vpc-direct-vpc" TargetMode="External"/><Relationship Id="rId5" Type="http://schemas.openxmlformats.org/officeDocument/2006/relationships/hyperlink" Target="https://cloud.google.com/vpc/docs/configure-serverless-vpc-access" TargetMode="External"/><Relationship Id="rId4" Type="http://schemas.openxmlformats.org/officeDocument/2006/relationships/hyperlink" Target="https://cloud.google.com/kubernetes-engine/docs/concepts/kubernetes-engine-over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177599" cy="763989"/>
          </a:xfrm>
        </p:spPr>
        <p:txBody>
          <a:bodyPr>
            <a:normAutofit/>
          </a:bodyPr>
          <a:lstStyle/>
          <a:p>
            <a:r>
              <a:rPr lang="en-US" dirty="0"/>
              <a:t>Cloud NAT</a:t>
            </a:r>
            <a:endParaRPr lang="en-IN" dirty="0"/>
          </a:p>
        </p:txBody>
      </p:sp>
      <p:sp>
        <p:nvSpPr>
          <p:cNvPr id="5" name="Content Placeholder 4">
            <a:extLst>
              <a:ext uri="{FF2B5EF4-FFF2-40B4-BE49-F238E27FC236}">
                <a16:creationId xmlns:a16="http://schemas.microsoft.com/office/drawing/2014/main" id="{B3B72E88-B46B-5F9A-4784-0F0803705ED7}"/>
              </a:ext>
            </a:extLst>
          </p:cNvPr>
          <p:cNvSpPr>
            <a:spLocks noGrp="1"/>
          </p:cNvSpPr>
          <p:nvPr>
            <p:ph idx="1"/>
          </p:nvPr>
        </p:nvSpPr>
        <p:spPr>
          <a:xfrm>
            <a:off x="429658" y="969484"/>
            <a:ext cx="10333822" cy="5583715"/>
          </a:xfrm>
        </p:spPr>
        <p:txBody>
          <a:bodyPr>
            <a:normAutofit fontScale="92500" lnSpcReduction="20000"/>
          </a:bodyPr>
          <a:lstStyle/>
          <a:p>
            <a:pPr algn="l">
              <a:spcBef>
                <a:spcPts val="1200"/>
              </a:spcBef>
              <a:spcAft>
                <a:spcPts val="1200"/>
              </a:spcAft>
            </a:pPr>
            <a:r>
              <a:rPr lang="en-US" sz="2400" b="0" i="0" dirty="0">
                <a:solidFill>
                  <a:srgbClr val="202124"/>
                </a:solidFill>
                <a:effectLst/>
                <a:latin typeface="Roboto" panose="02000000000000000000" pitchFamily="2" charset="0"/>
              </a:rPr>
              <a:t>Cloud NAT provides </a:t>
            </a:r>
            <a:r>
              <a:rPr lang="en-US" sz="2400" b="0" i="0" dirty="0">
                <a:solidFill>
                  <a:srgbClr val="202124"/>
                </a:solidFill>
                <a:effectLst/>
                <a:latin typeface="Roboto" panose="02000000000000000000" pitchFamily="2" charset="0"/>
                <a:hlinkClick r:id="rId2"/>
              </a:rPr>
              <a:t>network address translation</a:t>
            </a:r>
            <a:r>
              <a:rPr lang="en-US" sz="2400" b="0" i="0" dirty="0">
                <a:solidFill>
                  <a:srgbClr val="202124"/>
                </a:solidFill>
                <a:effectLst/>
                <a:latin typeface="Roboto" panose="02000000000000000000" pitchFamily="2" charset="0"/>
              </a:rPr>
              <a:t> (NAT) for outbound traffic to the internet, Virtual Private Cloud (VPC) networks, on-premises networks, and other cloud provider networks.</a:t>
            </a:r>
          </a:p>
          <a:p>
            <a:pPr algn="l">
              <a:spcBef>
                <a:spcPts val="1200"/>
              </a:spcBef>
              <a:spcAft>
                <a:spcPts val="1200"/>
              </a:spcAft>
            </a:pPr>
            <a:r>
              <a:rPr lang="en-US" b="0" i="0" dirty="0">
                <a:solidFill>
                  <a:srgbClr val="202124"/>
                </a:solidFill>
                <a:effectLst/>
                <a:latin typeface="Roboto" panose="02000000000000000000" pitchFamily="2" charset="0"/>
              </a:rPr>
              <a:t>Cloud NAT provides NAT for the following Google Cloud resources:</a:t>
            </a:r>
            <a:endParaRPr lang="en-US" dirty="0">
              <a:solidFill>
                <a:srgbClr val="202124"/>
              </a:solidFill>
              <a:latin typeface="Roboto" panose="02000000000000000000" pitchFamily="2" charset="0"/>
            </a:endParaRPr>
          </a:p>
          <a:p>
            <a:pPr lvl="1">
              <a:spcBef>
                <a:spcPts val="900"/>
              </a:spcBef>
              <a:spcAft>
                <a:spcPts val="900"/>
              </a:spcAft>
              <a:buFont typeface="Arial" panose="020B0604020202020204" pitchFamily="34" charset="0"/>
              <a:buChar char="•"/>
            </a:pPr>
            <a:r>
              <a:rPr lang="en-IN" b="0" i="0" dirty="0">
                <a:solidFill>
                  <a:srgbClr val="202124"/>
                </a:solidFill>
                <a:effectLst/>
                <a:latin typeface="Roboto" panose="02000000000000000000" pitchFamily="2" charset="0"/>
                <a:hlinkClick r:id="rId3"/>
              </a:rPr>
              <a:t>Compute Engine</a:t>
            </a:r>
            <a:r>
              <a:rPr lang="en-IN" b="0" i="0" dirty="0">
                <a:solidFill>
                  <a:srgbClr val="202124"/>
                </a:solidFill>
                <a:effectLst/>
                <a:latin typeface="Roboto" panose="02000000000000000000" pitchFamily="2" charset="0"/>
              </a:rPr>
              <a:t> virtual machine (VM) instances</a:t>
            </a:r>
          </a:p>
          <a:p>
            <a:pPr lvl="1">
              <a:spcBef>
                <a:spcPts val="900"/>
              </a:spcBef>
              <a:spcAft>
                <a:spcPts val="900"/>
              </a:spcAft>
              <a:buFont typeface="Arial" panose="020B0604020202020204" pitchFamily="34" charset="0"/>
              <a:buChar char="•"/>
            </a:pPr>
            <a:r>
              <a:rPr lang="en-IN" b="0" i="0" dirty="0">
                <a:solidFill>
                  <a:srgbClr val="202124"/>
                </a:solidFill>
                <a:effectLst/>
                <a:latin typeface="Roboto" panose="02000000000000000000" pitchFamily="2" charset="0"/>
                <a:hlinkClick r:id="rId4"/>
              </a:rPr>
              <a:t>Google Kubernetes Engine (GKE)</a:t>
            </a:r>
            <a:r>
              <a:rPr lang="en-IN" b="0" i="0" dirty="0">
                <a:solidFill>
                  <a:srgbClr val="202124"/>
                </a:solidFill>
                <a:effectLst/>
                <a:latin typeface="Roboto" panose="02000000000000000000" pitchFamily="2" charset="0"/>
              </a:rPr>
              <a:t> clusters</a:t>
            </a:r>
          </a:p>
          <a:p>
            <a:pPr lvl="1">
              <a:spcBef>
                <a:spcPts val="900"/>
              </a:spcBef>
              <a:spcAft>
                <a:spcPts val="900"/>
              </a:spcAft>
              <a:buFont typeface="Arial" panose="020B0604020202020204" pitchFamily="34" charset="0"/>
              <a:buChar char="•"/>
            </a:pPr>
            <a:r>
              <a:rPr lang="en-IN" b="0" i="0" dirty="0">
                <a:solidFill>
                  <a:srgbClr val="202124"/>
                </a:solidFill>
                <a:effectLst/>
                <a:latin typeface="Roboto" panose="02000000000000000000" pitchFamily="2" charset="0"/>
              </a:rPr>
              <a:t>Cloud Run instances through </a:t>
            </a:r>
            <a:r>
              <a:rPr lang="en-IN" b="0" i="0" dirty="0">
                <a:solidFill>
                  <a:srgbClr val="202124"/>
                </a:solidFill>
                <a:effectLst/>
                <a:latin typeface="Roboto" panose="02000000000000000000" pitchFamily="2" charset="0"/>
                <a:hlinkClick r:id="rId5"/>
              </a:rPr>
              <a:t>Serverless VPC Access</a:t>
            </a:r>
            <a:r>
              <a:rPr lang="en-IN" b="0" i="0" dirty="0">
                <a:solidFill>
                  <a:srgbClr val="202124"/>
                </a:solidFill>
                <a:effectLst/>
                <a:latin typeface="Roboto" panose="02000000000000000000" pitchFamily="2" charset="0"/>
              </a:rPr>
              <a:t> or </a:t>
            </a:r>
            <a:r>
              <a:rPr lang="en-IN" b="0" i="0" dirty="0">
                <a:solidFill>
                  <a:srgbClr val="202124"/>
                </a:solidFill>
                <a:effectLst/>
                <a:latin typeface="Roboto" panose="02000000000000000000" pitchFamily="2" charset="0"/>
                <a:hlinkClick r:id="rId6"/>
              </a:rPr>
              <a:t>Direct VPC egress</a:t>
            </a:r>
            <a:endParaRPr lang="en-IN" b="0" i="0" dirty="0">
              <a:solidFill>
                <a:srgbClr val="202124"/>
              </a:solidFill>
              <a:effectLst/>
              <a:latin typeface="Roboto" panose="02000000000000000000" pitchFamily="2" charset="0"/>
            </a:endParaRPr>
          </a:p>
          <a:p>
            <a:pPr lvl="1">
              <a:spcBef>
                <a:spcPts val="900"/>
              </a:spcBef>
              <a:spcAft>
                <a:spcPts val="900"/>
              </a:spcAft>
              <a:buFont typeface="Arial" panose="020B0604020202020204" pitchFamily="34" charset="0"/>
              <a:buChar char="•"/>
            </a:pPr>
            <a:r>
              <a:rPr lang="en-IN" b="0" i="0" dirty="0">
                <a:solidFill>
                  <a:srgbClr val="202124"/>
                </a:solidFill>
                <a:effectLst/>
                <a:latin typeface="Roboto" panose="02000000000000000000" pitchFamily="2" charset="0"/>
              </a:rPr>
              <a:t>Cloud Run functions instances through </a:t>
            </a:r>
            <a:r>
              <a:rPr lang="en-IN" b="0" i="0" dirty="0">
                <a:solidFill>
                  <a:srgbClr val="202124"/>
                </a:solidFill>
                <a:effectLst/>
                <a:latin typeface="Roboto" panose="02000000000000000000" pitchFamily="2" charset="0"/>
                <a:hlinkClick r:id="rId5"/>
              </a:rPr>
              <a:t>Serverless VPC Access</a:t>
            </a:r>
            <a:endParaRPr lang="en-IN" b="0" i="0" dirty="0">
              <a:solidFill>
                <a:srgbClr val="202124"/>
              </a:solidFill>
              <a:effectLst/>
              <a:latin typeface="Roboto" panose="02000000000000000000" pitchFamily="2" charset="0"/>
            </a:endParaRPr>
          </a:p>
          <a:p>
            <a:pPr lvl="1">
              <a:spcBef>
                <a:spcPts val="900"/>
              </a:spcBef>
              <a:spcAft>
                <a:spcPts val="900"/>
              </a:spcAft>
              <a:buFont typeface="Arial" panose="020B0604020202020204" pitchFamily="34" charset="0"/>
              <a:buChar char="•"/>
            </a:pPr>
            <a:r>
              <a:rPr lang="en-IN" b="0" i="0" dirty="0">
                <a:solidFill>
                  <a:srgbClr val="202124"/>
                </a:solidFill>
                <a:effectLst/>
                <a:latin typeface="Roboto" panose="02000000000000000000" pitchFamily="2" charset="0"/>
              </a:rPr>
              <a:t>App Engine standard environment instances through </a:t>
            </a:r>
            <a:r>
              <a:rPr lang="en-IN" b="0" i="0" dirty="0">
                <a:solidFill>
                  <a:srgbClr val="202124"/>
                </a:solidFill>
                <a:effectLst/>
                <a:latin typeface="Roboto" panose="02000000000000000000" pitchFamily="2" charset="0"/>
                <a:hlinkClick r:id="rId5"/>
              </a:rPr>
              <a:t>Serverless VPC Access</a:t>
            </a:r>
            <a:endParaRPr lang="en-IN" b="0" i="0" dirty="0">
              <a:solidFill>
                <a:srgbClr val="202124"/>
              </a:solidFill>
              <a:effectLst/>
              <a:latin typeface="Roboto" panose="02000000000000000000" pitchFamily="2" charset="0"/>
            </a:endParaRPr>
          </a:p>
          <a:p>
            <a:pPr lvl="1">
              <a:spcBef>
                <a:spcPts val="900"/>
              </a:spcBef>
              <a:spcAft>
                <a:spcPts val="900"/>
              </a:spcAft>
              <a:buFont typeface="Arial" panose="020B0604020202020204" pitchFamily="34" charset="0"/>
              <a:buChar char="•"/>
            </a:pPr>
            <a:r>
              <a:rPr lang="en-IN" b="0" i="0" dirty="0">
                <a:solidFill>
                  <a:srgbClr val="202124"/>
                </a:solidFill>
                <a:effectLst/>
                <a:latin typeface="Roboto" panose="02000000000000000000" pitchFamily="2" charset="0"/>
              </a:rPr>
              <a:t>Regional </a:t>
            </a:r>
            <a:r>
              <a:rPr lang="en-IN" b="0" i="0" dirty="0">
                <a:solidFill>
                  <a:srgbClr val="202124"/>
                </a:solidFill>
                <a:effectLst/>
                <a:latin typeface="Roboto" panose="02000000000000000000" pitchFamily="2" charset="0"/>
                <a:hlinkClick r:id="rId7"/>
              </a:rPr>
              <a:t>internet network endpoint groups (NEGs)</a:t>
            </a:r>
            <a:endParaRPr lang="en-IN" b="0" i="0" dirty="0">
              <a:solidFill>
                <a:srgbClr val="202124"/>
              </a:solidFill>
              <a:effectLst/>
              <a:latin typeface="Roboto" panose="02000000000000000000" pitchFamily="2" charset="0"/>
            </a:endParaRPr>
          </a:p>
          <a:p>
            <a:pPr algn="l">
              <a:spcBef>
                <a:spcPts val="1200"/>
              </a:spcBef>
              <a:spcAft>
                <a:spcPts val="1200"/>
              </a:spcAft>
            </a:pPr>
            <a:r>
              <a:rPr lang="en-US" b="0" i="0" dirty="0">
                <a:solidFill>
                  <a:srgbClr val="202124"/>
                </a:solidFill>
                <a:effectLst/>
                <a:latin typeface="Roboto" panose="02000000000000000000" pitchFamily="2" charset="0"/>
              </a:rPr>
              <a:t>Using a NAT gateway, you can enable the following types of NAT:</a:t>
            </a:r>
          </a:p>
          <a:p>
            <a:pPr lvl="1">
              <a:spcBef>
                <a:spcPts val="900"/>
              </a:spcBef>
              <a:spcAft>
                <a:spcPts val="900"/>
              </a:spcAft>
              <a:buFont typeface="Arial" panose="020B0604020202020204" pitchFamily="34" charset="0"/>
              <a:buChar char="•"/>
            </a:pPr>
            <a:r>
              <a:rPr lang="en-US" b="0" i="0" dirty="0">
                <a:solidFill>
                  <a:srgbClr val="202124"/>
                </a:solidFill>
                <a:effectLst/>
                <a:latin typeface="Roboto" panose="02000000000000000000" pitchFamily="2" charset="0"/>
              </a:rPr>
              <a:t>Public NAT</a:t>
            </a:r>
          </a:p>
          <a:p>
            <a:pPr lvl="1">
              <a:spcBef>
                <a:spcPts val="900"/>
              </a:spcBef>
              <a:spcAft>
                <a:spcPts val="900"/>
              </a:spcAft>
              <a:buFont typeface="Arial" panose="020B0604020202020204" pitchFamily="34" charset="0"/>
              <a:buChar char="•"/>
            </a:pPr>
            <a:r>
              <a:rPr lang="en-US" b="0" i="0" dirty="0">
                <a:solidFill>
                  <a:srgbClr val="202124"/>
                </a:solidFill>
                <a:effectLst/>
                <a:latin typeface="Roboto" panose="02000000000000000000" pitchFamily="2" charset="0"/>
              </a:rPr>
              <a:t>Private NAT</a:t>
            </a:r>
          </a:p>
          <a:p>
            <a:pPr marL="0" indent="0" algn="l">
              <a:spcBef>
                <a:spcPts val="900"/>
              </a:spcBef>
              <a:spcAft>
                <a:spcPts val="900"/>
              </a:spcAft>
              <a:buNone/>
            </a:pPr>
            <a:endParaRPr lang="en-IN"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95894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675C0-7FF6-BD8E-6BAB-3940082229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23ABD1-4445-E176-9666-BAB0C1D338B7}"/>
              </a:ext>
            </a:extLst>
          </p:cNvPr>
          <p:cNvSpPr>
            <a:spLocks noGrp="1"/>
          </p:cNvSpPr>
          <p:nvPr>
            <p:ph type="title"/>
          </p:nvPr>
        </p:nvSpPr>
        <p:spPr>
          <a:xfrm>
            <a:off x="163830" y="122131"/>
            <a:ext cx="10177599" cy="763989"/>
          </a:xfrm>
        </p:spPr>
        <p:txBody>
          <a:bodyPr>
            <a:normAutofit/>
          </a:bodyPr>
          <a:lstStyle/>
          <a:p>
            <a:r>
              <a:rPr lang="en-US" dirty="0"/>
              <a:t>Private NAT</a:t>
            </a:r>
            <a:endParaRPr lang="en-IN" dirty="0"/>
          </a:p>
        </p:txBody>
      </p:sp>
      <p:sp>
        <p:nvSpPr>
          <p:cNvPr id="5" name="Content Placeholder 4">
            <a:extLst>
              <a:ext uri="{FF2B5EF4-FFF2-40B4-BE49-F238E27FC236}">
                <a16:creationId xmlns:a16="http://schemas.microsoft.com/office/drawing/2014/main" id="{66C9BA85-8F17-7A73-C12F-AFCE6510A7A9}"/>
              </a:ext>
            </a:extLst>
          </p:cNvPr>
          <p:cNvSpPr>
            <a:spLocks noGrp="1"/>
          </p:cNvSpPr>
          <p:nvPr>
            <p:ph idx="1"/>
          </p:nvPr>
        </p:nvSpPr>
        <p:spPr>
          <a:xfrm>
            <a:off x="429658" y="969484"/>
            <a:ext cx="11120085" cy="5583715"/>
          </a:xfrm>
        </p:spPr>
        <p:txBody>
          <a:bodyPr>
            <a:normAutofit fontScale="85000" lnSpcReduction="20000"/>
          </a:bodyPr>
          <a:lstStyle/>
          <a:p>
            <a:pPr algn="l">
              <a:spcBef>
                <a:spcPts val="1200"/>
              </a:spcBef>
              <a:spcAft>
                <a:spcPts val="1200"/>
              </a:spcAft>
            </a:pPr>
            <a:r>
              <a:rPr lang="en-US" sz="2400" b="0" i="0" dirty="0">
                <a:solidFill>
                  <a:srgbClr val="202124"/>
                </a:solidFill>
                <a:effectLst/>
                <a:latin typeface="Roboto" panose="02000000000000000000" pitchFamily="2" charset="0"/>
              </a:rPr>
              <a:t>Private NAT allows outbound connections and the inbound responses to those connections. Each Cloud NAT gateway for Private NAT performs source NAT on egress, and destination NAT for established response packets.</a:t>
            </a:r>
          </a:p>
          <a:p>
            <a:pPr>
              <a:spcBef>
                <a:spcPts val="1200"/>
              </a:spcBef>
              <a:spcAft>
                <a:spcPts val="1200"/>
              </a:spcAft>
            </a:pPr>
            <a:r>
              <a:rPr lang="en-US" sz="2400" b="0" i="0" dirty="0">
                <a:solidFill>
                  <a:srgbClr val="202124"/>
                </a:solidFill>
                <a:effectLst/>
                <a:latin typeface="Roboto" panose="02000000000000000000" pitchFamily="2" charset="0"/>
              </a:rPr>
              <a:t>Private NAT does not support auto mode VPC networks.</a:t>
            </a:r>
          </a:p>
          <a:p>
            <a:pPr algn="l">
              <a:spcBef>
                <a:spcPts val="1200"/>
              </a:spcBef>
              <a:spcAft>
                <a:spcPts val="1200"/>
              </a:spcAft>
            </a:pPr>
            <a:r>
              <a:rPr lang="en-US" sz="2400" b="0" i="0" dirty="0">
                <a:solidFill>
                  <a:srgbClr val="202124"/>
                </a:solidFill>
                <a:effectLst/>
                <a:latin typeface="Roboto" panose="02000000000000000000" pitchFamily="2" charset="0"/>
              </a:rPr>
              <a:t>Private NAT doesn't permit unsolicited inbound requests from connected networks, even if firewall rules would otherwise permit those requests.</a:t>
            </a:r>
          </a:p>
          <a:p>
            <a:pPr algn="l">
              <a:spcBef>
                <a:spcPts val="1200"/>
              </a:spcBef>
              <a:spcAft>
                <a:spcPts val="1200"/>
              </a:spcAft>
            </a:pPr>
            <a:r>
              <a:rPr lang="en-US" sz="2400" b="0" i="0" dirty="0">
                <a:solidFill>
                  <a:srgbClr val="202124"/>
                </a:solidFill>
                <a:effectLst/>
                <a:latin typeface="Roboto" panose="02000000000000000000" pitchFamily="2" charset="0"/>
              </a:rPr>
              <a:t>Each Cloud NAT gateway for Private NAT is associated with a single VPC network, region, and Cloud Router.</a:t>
            </a:r>
            <a:endParaRPr lang="en-US" sz="2400" dirty="0">
              <a:solidFill>
                <a:srgbClr val="202124"/>
              </a:solidFill>
              <a:latin typeface="Roboto" panose="02000000000000000000" pitchFamily="2" charset="0"/>
            </a:endParaRPr>
          </a:p>
          <a:p>
            <a:pPr>
              <a:spcBef>
                <a:spcPts val="1200"/>
              </a:spcBef>
              <a:spcAft>
                <a:spcPts val="1200"/>
              </a:spcAft>
            </a:pPr>
            <a:r>
              <a:rPr lang="en-US" sz="2400" b="0" i="0" dirty="0">
                <a:solidFill>
                  <a:srgbClr val="202124"/>
                </a:solidFill>
                <a:effectLst/>
                <a:latin typeface="Roboto" panose="02000000000000000000" pitchFamily="2" charset="0"/>
              </a:rPr>
              <a:t>You cannot use Private NAT to translate a specific primary or secondary IP address range for a given subnet. A Private NAT gateway performs NAT on all IPv4 address ranges for a given subnet or list of subnets.</a:t>
            </a:r>
          </a:p>
          <a:p>
            <a:pPr>
              <a:spcBef>
                <a:spcPts val="1200"/>
              </a:spcBef>
              <a:spcAft>
                <a:spcPts val="1200"/>
              </a:spcAft>
            </a:pPr>
            <a:r>
              <a:rPr lang="en-US" sz="2400" b="0" i="0" dirty="0">
                <a:solidFill>
                  <a:srgbClr val="202124"/>
                </a:solidFill>
                <a:effectLst/>
                <a:latin typeface="Roboto" panose="02000000000000000000" pitchFamily="2" charset="0"/>
              </a:rPr>
              <a:t>Private NAT supports only TCP and UDP connections.</a:t>
            </a:r>
          </a:p>
          <a:p>
            <a:pPr>
              <a:spcBef>
                <a:spcPts val="1200"/>
              </a:spcBef>
              <a:spcAft>
                <a:spcPts val="1200"/>
              </a:spcAft>
            </a:pPr>
            <a:r>
              <a:rPr lang="en-US" sz="2400" b="0" i="0" dirty="0">
                <a:solidFill>
                  <a:srgbClr val="202124"/>
                </a:solidFill>
                <a:effectLst/>
                <a:latin typeface="Roboto" panose="02000000000000000000" pitchFamily="2" charset="0"/>
              </a:rPr>
              <a:t>A virtual machine (VM) instance in a VPC network can only access destinations in a non-overlapping—not in an overlapping—subnetwork in a connected network.</a:t>
            </a:r>
          </a:p>
          <a:p>
            <a:pPr marL="0" indent="0" algn="l">
              <a:spcBef>
                <a:spcPts val="900"/>
              </a:spcBef>
              <a:spcAft>
                <a:spcPts val="900"/>
              </a:spcAft>
              <a:buNone/>
            </a:pPr>
            <a:endParaRPr lang="en-IN"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514265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951B8-D6AF-BAA9-4B9B-B82674C328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76B71E-3C97-D7A1-42A8-A609C9EB84A4}"/>
              </a:ext>
            </a:extLst>
          </p:cNvPr>
          <p:cNvSpPr>
            <a:spLocks noGrp="1"/>
          </p:cNvSpPr>
          <p:nvPr>
            <p:ph type="title"/>
          </p:nvPr>
        </p:nvSpPr>
        <p:spPr>
          <a:xfrm>
            <a:off x="163830" y="122131"/>
            <a:ext cx="10177599" cy="763989"/>
          </a:xfrm>
        </p:spPr>
        <p:txBody>
          <a:bodyPr>
            <a:normAutofit fontScale="90000"/>
          </a:bodyPr>
          <a:lstStyle/>
          <a:p>
            <a:r>
              <a:rPr lang="en-US" dirty="0"/>
              <a:t>Private NAT for Network Connectivity Center spokes</a:t>
            </a:r>
            <a:endParaRPr lang="en-IN" dirty="0"/>
          </a:p>
        </p:txBody>
      </p:sp>
      <p:sp>
        <p:nvSpPr>
          <p:cNvPr id="4" name="Content Placeholder 3">
            <a:extLst>
              <a:ext uri="{FF2B5EF4-FFF2-40B4-BE49-F238E27FC236}">
                <a16:creationId xmlns:a16="http://schemas.microsoft.com/office/drawing/2014/main" id="{3612F8AD-30A1-456A-8E0F-F47EC3AC0F39}"/>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63F6728D-9184-12A8-FC7E-9217DDDC714C}"/>
              </a:ext>
            </a:extLst>
          </p:cNvPr>
          <p:cNvPicPr>
            <a:picLocks noChangeAspect="1"/>
          </p:cNvPicPr>
          <p:nvPr/>
        </p:nvPicPr>
        <p:blipFill>
          <a:blip r:embed="rId2"/>
          <a:stretch>
            <a:fillRect/>
          </a:stretch>
        </p:blipFill>
        <p:spPr>
          <a:xfrm>
            <a:off x="163831" y="740229"/>
            <a:ext cx="11033084" cy="5671458"/>
          </a:xfrm>
          <a:prstGeom prst="rect">
            <a:avLst/>
          </a:prstGeom>
        </p:spPr>
      </p:pic>
    </p:spTree>
    <p:extLst>
      <p:ext uri="{BB962C8B-B14F-4D97-AF65-F5344CB8AC3E}">
        <p14:creationId xmlns:p14="http://schemas.microsoft.com/office/powerpoint/2010/main" val="22149606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3604</TotalTime>
  <Words>289</Words>
  <Application>Microsoft Office PowerPoint</Application>
  <PresentationFormat>Widescreen</PresentationFormat>
  <Paragraphs>23</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Arial</vt:lpstr>
      <vt:lpstr>Roboto</vt:lpstr>
      <vt:lpstr>Trebuchet MS</vt:lpstr>
      <vt:lpstr>Wingdings 3</vt:lpstr>
      <vt:lpstr>Facet</vt:lpstr>
      <vt:lpstr>Cloud NAT</vt:lpstr>
      <vt:lpstr>Private NAT</vt:lpstr>
      <vt:lpstr>Private NAT for Network Connectivity Center spokes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 Policies</dc:title>
  <dc:creator>ROHAN MADAN</dc:creator>
  <cp:lastModifiedBy>ROHAN MADAN</cp:lastModifiedBy>
  <cp:revision>66</cp:revision>
  <dcterms:created xsi:type="dcterms:W3CDTF">2023-01-18T10:29:04Z</dcterms:created>
  <dcterms:modified xsi:type="dcterms:W3CDTF">2025-03-02T04:47:15Z</dcterms:modified>
</cp:coreProperties>
</file>