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handoutMasterIdLst>
    <p:handoutMasterId r:id="rId42"/>
  </p:handoutMasterIdLst>
  <p:sldIdLst>
    <p:sldId id="369" r:id="rId2"/>
    <p:sldId id="305" r:id="rId3"/>
    <p:sldId id="349" r:id="rId4"/>
    <p:sldId id="321" r:id="rId5"/>
    <p:sldId id="319" r:id="rId6"/>
    <p:sldId id="344" r:id="rId7"/>
    <p:sldId id="323" r:id="rId8"/>
    <p:sldId id="325" r:id="rId9"/>
    <p:sldId id="326" r:id="rId10"/>
    <p:sldId id="327" r:id="rId11"/>
    <p:sldId id="328" r:id="rId12"/>
    <p:sldId id="332" r:id="rId13"/>
    <p:sldId id="329" r:id="rId14"/>
    <p:sldId id="311" r:id="rId15"/>
    <p:sldId id="34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0" r:id="rId27"/>
    <p:sldId id="362" r:id="rId28"/>
    <p:sldId id="366" r:id="rId29"/>
    <p:sldId id="363" r:id="rId30"/>
    <p:sldId id="365" r:id="rId31"/>
    <p:sldId id="376" r:id="rId32"/>
    <p:sldId id="378" r:id="rId33"/>
    <p:sldId id="377" r:id="rId34"/>
    <p:sldId id="375" r:id="rId35"/>
    <p:sldId id="371" r:id="rId36"/>
    <p:sldId id="372" r:id="rId37"/>
    <p:sldId id="373" r:id="rId38"/>
    <p:sldId id="374" r:id="rId39"/>
    <p:sldId id="368" r:id="rId4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70537" autoAdjust="0"/>
  </p:normalViewPr>
  <p:slideViewPr>
    <p:cSldViewPr>
      <p:cViewPr varScale="1">
        <p:scale>
          <a:sx n="65" d="100"/>
          <a:sy n="65" d="100"/>
        </p:scale>
        <p:origin x="9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35E02-043E-4CF5-809E-6C31B5921BD9}" type="datetimeFigureOut">
              <a:rPr lang="it-IT" smtClean="0"/>
              <a:t>26/09/2013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3F64-8697-4865-B4D2-3F5BCEAAEE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5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F01F4-3497-49A9-92FD-48D7C76EABBC}" type="datetimeFigureOut">
              <a:rPr lang="it-IT" smtClean="0"/>
              <a:t>26/09/2013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DF31-80D6-4564-B71C-9D6E134F37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11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glossary/#term-primary" TargetMode="External"/><Relationship Id="rId3" Type="http://schemas.openxmlformats.org/officeDocument/2006/relationships/hyperlink" Target="http://docs.mongodb.org/manual/reference/replica-configuration/#local.system.replset.members[n].priority" TargetMode="External"/><Relationship Id="rId7" Type="http://schemas.openxmlformats.org/officeDocument/2006/relationships/hyperlink" Target="http://docs.mongodb.org/manual/reference/glossary/#term-secondary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mongodb.org/manual/reference/command/replSetGetStatus/#replSetGetStatus.members.optime" TargetMode="External"/><Relationship Id="rId5" Type="http://schemas.openxmlformats.org/officeDocument/2006/relationships/hyperlink" Target="http://docs.mongodb.org/manual/reference/glossary/#term-oplog" TargetMode="External"/><Relationship Id="rId4" Type="http://schemas.openxmlformats.org/officeDocument/2006/relationships/hyperlink" Target="http://docs.mongodb.org/manual/core/replica-set-priority-0-member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Chi è Joyent, startup americana, formata da persone che gestivano solaris e opensolaris in SUN, che hanno deciso di forkare il nuovo OS iniziando un nuovo branch (SmartOS) per proporsi come alternativa ad Amazon sul mercato del Cloud e della virtualizzazione.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8955-DFF5-4BB8-A106-355471586CC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94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07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meccanismo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write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write solo da primary e solo read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Aiuta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all’elezione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master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72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Elections are essential for independent operation of a replica set; however, elections take time to complete. While an election is in process, the replica set has no primary and cannot accept writes.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avoids elections unless necessary.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initiation of a new replica set.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secondary loses contact with a primary.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for elections when they cannot see a primary.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primary steps down.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membri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possono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inserire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22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 and Conditions that Affect Elections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 set members send heartbeats (pings) to each other every two seconds. If a heartbeat does not return within 10 seconds, the other members mark the delinquent member as inaccessible.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 Comparisons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cal.system.replset.members[n].priority"/>
              </a:rPr>
              <a:t>priority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setting affects elections. Members will prefer to vote for members with the highest priority value.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Members with a priority value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become primary and do not seek election. For details,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Priority 0 Replica Set Members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replica set does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hold an election as long as the current primary has the highest priority value and is within 10 seconds of the latest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oplog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entry in the set. If a higher-priority member catches up to within 10 seconds of the latest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entry of the current primary, the set holds an election in order to provide the higher-priority node a chance to become primary.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plSetGetStatus.members.optime"/>
              </a:rPr>
              <a:t>optime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timestamp of the last operation that a member applied from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replica set member cannot become primary unless it has the highest (i.e. most recent)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plSetGetStatus.members.optime"/>
              </a:rPr>
              <a:t>optime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any visible member in the set.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replica set member cannot become primary unless it can connect to a majority of the members in the replica set. For the purposes of elections, a majority refers to the total number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rather than the total number of members.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 three-member replica set, where every member has one vote, the set can elect a primary as long as two members can connect to each other. If two members are unavailable, the remaining member remains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secondary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cannot connect to a majority of the set’s members. If the remaining member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primary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two members become unavailable, the primary steps down and becomes and secondary.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Partitions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partitions affect the formation of a majority for an election. If a primary steps down and neither portion of the replica set has a majority the set will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elect a new primary. The replica set becomes read-only.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this situation, place a majority of instances in one data center and a minority of instances in any other data centers combined.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59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85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process of storing data records across multiple machines and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to meeting the demands of data growth. As the size of the data increases, a single machine may not be sufficient to store the data nor provide an acceptable read and write throughput.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solves the problem with horizontal scaling.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add more machines to support data growth and the demands of read and write operations.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982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Cluster: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I client</a:t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Shards (replica-set): 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Server: Metadata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ricomposizione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4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range-based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divides the data set into ranges determined by the shard key values to provide range based partitioning. Consider a numeric shard key: If you visualize a number line that goes from negative infinity to positive infinity, each value of the shard key falls at some point on that line.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partitions this line into smaller, non-overlapping ranges called chunks where a chunk is range of values from some minimum value to some maximum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value.Given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range based partitioning system, documents with “close” shard key values are likely to be in the same chunk, and therefore on the same shard.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97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based partitioning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computes a hash of a field’s value, and then uses these hashes to create chunks.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hash based partitioning, two documents with “close” shard key values are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part of the same chunk. This ensures a more random distribution of a collection in the cluster.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346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migliore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per range di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distribuzione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equilibrata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peggiore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distribuzione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chunk-&gt;shard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60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Chi è Joyent, startup americana, formata da persone che gestivano solaris e opensolaris in SUN, che hanno deciso di forkare il nuovo OS iniziando un nuovo branch (SmartOS) per proporsi come alternativa ad Amazon sul mercato del Cloud e della virtualizzazione.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8955-DFF5-4BB8-A106-355471586CC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173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 nome di Italiaonline, Itnet</a:t>
            </a:r>
            <a:r>
              <a:rPr lang="it-IT" baseline="0" dirty="0" smtClean="0"/>
              <a:t> vi ringrazio per l’attenzione e vi invito a visitare i nostri siti e quelli dedicati al fondo startup.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95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Velocità di smartos, cpu bursting, sicurezza dei dati di zfs</a:t>
            </a:r>
            <a:r>
              <a:rPr lang="it-IT" baseline="0" dirty="0" smtClean="0"/>
              <a:t> velocità di accesso con Arc cache, isolamento delle zone, virtualizzazione di altri os con qemu kvm, modulo kernel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8955-DFF5-4BB8-A106-355471586CC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54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8955-DFF5-4BB8-A106-355471586CC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22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Introdotti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negli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‘70 per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immagazinare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linguaggio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(Structured Query Language, or SQL). HW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strutture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semplici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Crescita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+Info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Oggetti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+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Necessità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tempo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incrociati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53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Not only</a:t>
            </a:r>
            <a:r>
              <a:rPr lang="it-IT" baseline="0" dirty="0" smtClean="0"/>
              <a:t> SQL, movimento per database orientati agli oggetti. – Costo del HW, HW distribuito, nascita del «cloud», frequenza releases dei sw. DYNAMIC SCHEMAS, </a:t>
            </a:r>
            <a:r>
              <a:rPr lang="en-US" baseline="0" dirty="0" smtClean="0"/>
              <a:t>AUTO-SHARDING, REPLICATION AND INTEGRATED CACHING.</a:t>
            </a:r>
          </a:p>
          <a:p>
            <a:r>
              <a:rPr lang="en-US" baseline="0" dirty="0" err="1" smtClean="0"/>
              <a:t>Tipo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Documenti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chiave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Documenti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Grafi</a:t>
            </a:r>
            <a:r>
              <a:rPr lang="en-US" baseline="0" dirty="0" smtClean="0"/>
              <a:t>: info </a:t>
            </a:r>
            <a:r>
              <a:rPr lang="en-US" baseline="0" dirty="0" err="1" smtClean="0"/>
              <a:t>archiviate</a:t>
            </a:r>
            <a:r>
              <a:rPr lang="en-US" baseline="0" dirty="0" smtClean="0"/>
              <a:t> come </a:t>
            </a:r>
            <a:r>
              <a:rPr lang="en-US" baseline="0" dirty="0" err="1" smtClean="0"/>
              <a:t>grafi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. Social)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chiave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)</a:t>
            </a:r>
            <a:br>
              <a:rPr lang="en-US" baseline="0" dirty="0" smtClean="0"/>
            </a:br>
            <a:r>
              <a:rPr lang="en-US" baseline="0" dirty="0" smtClean="0"/>
              <a:t>- Wide-column stores (Cassandra,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 large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23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Termine</a:t>
            </a:r>
            <a:r>
              <a:rPr lang="it-IT" baseline="0" dirty="0" smtClean="0"/>
              <a:t> per dire grande, enorme</a:t>
            </a:r>
          </a:p>
          <a:p>
            <a:r>
              <a:rPr lang="it-IT" baseline="0" dirty="0" smtClean="0"/>
              <a:t>Si adatta bene allo sviluppo web fornisce i risultati in JSON e i documenti vengono salvati in BSON</a:t>
            </a:r>
          </a:p>
          <a:p>
            <a:r>
              <a:rPr lang="it-IT" baseline="0" dirty="0" smtClean="0"/>
              <a:t>Scritto in C++</a:t>
            </a:r>
          </a:p>
          <a:p>
            <a:r>
              <a:rPr lang="it-IT" baseline="0" dirty="0" smtClean="0"/>
              <a:t>Oltre a quanto sopra, spendiamo molto tempo a codificare e immagazzinare oggetti, ma perché non immagazziniamo gli oggetti direttamente?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21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Stringhe</a:t>
            </a:r>
            <a:endParaRPr lang="it-IT" baseline="0" dirty="0" smtClean="0"/>
          </a:p>
          <a:p>
            <a:r>
              <a:rPr lang="it-IT" baseline="0" dirty="0" smtClean="0"/>
              <a:t>Funzioni JS</a:t>
            </a:r>
            <a:br>
              <a:rPr lang="it-IT" baseline="0" dirty="0" smtClean="0"/>
            </a:br>
            <a:r>
              <a:rPr lang="it-IT" baseline="0" dirty="0" smtClean="0"/>
              <a:t>Arrays</a:t>
            </a:r>
            <a:br>
              <a:rPr lang="it-IT" baseline="0" dirty="0" smtClean="0"/>
            </a:br>
            <a:r>
              <a:rPr lang="it-IT" baseline="0" dirty="0" smtClean="0"/>
              <a:t>Documenti</a:t>
            </a:r>
            <a:br>
              <a:rPr lang="it-IT" baseline="0" dirty="0" smtClean="0"/>
            </a:br>
            <a:r>
              <a:rPr lang="it-IT" baseline="0" dirty="0" smtClean="0"/>
              <a:t>Array di Documenti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20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calculate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geohash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value, recursively divide a two-dimensional map into quadrants. Then assign each quadrant a two-bit value. For example, a two-bit representation of four quadrants would be: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01 11 00 10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9DF31-80D6-4564-B71C-9D6E134F373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04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5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4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2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8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1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4/18/2013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9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oyentapi-mi.libero.it/" TargetMode="External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jpg"/><Relationship Id="rId4" Type="http://schemas.openxmlformats.org/officeDocument/2006/relationships/hyperlink" Target="http://joyentapi-rm.libero.i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hyperlink" Target="http://cloud.libero.it/it/supporto/documentazion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gif"/><Relationship Id="rId3" Type="http://schemas.openxmlformats.org/officeDocument/2006/relationships/image" Target="../media/image43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gif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jpg"/><Relationship Id="rId9" Type="http://schemas.openxmlformats.org/officeDocument/2006/relationships/image" Target="../media/image6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jp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jp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emf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jp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2204864"/>
            <a:ext cx="5591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7200" dirty="0" err="1" smtClean="0">
                <a:solidFill>
                  <a:prstClr val="white"/>
                </a:solidFill>
                <a:latin typeface="Nexa Light"/>
              </a:rPr>
              <a:t>Buon</a:t>
            </a:r>
            <a:r>
              <a:rPr lang="en-US" sz="7200" dirty="0" smtClean="0">
                <a:solidFill>
                  <a:prstClr val="white"/>
                </a:solidFill>
                <a:latin typeface="Nexa Light"/>
              </a:rPr>
              <a:t> </a:t>
            </a:r>
            <a:r>
              <a:rPr lang="en-US" sz="7200" dirty="0" err="1" smtClean="0">
                <a:solidFill>
                  <a:prstClr val="white"/>
                </a:solidFill>
                <a:latin typeface="Nexa Light"/>
              </a:rPr>
              <a:t>pomeriggio</a:t>
            </a:r>
            <a:endParaRPr lang="en-US" sz="6600" dirty="0">
              <a:solidFill>
                <a:prstClr val="white"/>
              </a:solidFill>
              <a:latin typeface="Nexa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4564" y="296000"/>
            <a:ext cx="6800162" cy="525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300" dirty="0" smtClean="0"/>
              <a:t>Sistemi Operativi Virtualizzati</a:t>
            </a:r>
            <a:endParaRPr lang="it-IT" sz="3300" dirty="0"/>
          </a:p>
        </p:txBody>
      </p:sp>
      <p:pic>
        <p:nvPicPr>
          <p:cNvPr id="10244" name="Picture 4" descr="http://itekblog.com/wp-content/uploads/2012/07/cento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54" y="1514949"/>
            <a:ext cx="2814387" cy="10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encrypted-tbn1.gstatic.com/images?q=tbn:ANd9GcQBgdnn7RbL3xKnm-HN4ZaaXByedRJZGAOgYRlpVU_vMXyEf9-viDDRPGT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35" y="1964789"/>
            <a:ext cx="2393156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encrypted-tbn2.gstatic.com/images?q=tbn:ANd9GcQ9L0yRbAv4kLG4WrPMlhpFTa1Ij1tu1WslDHCLb7OC3yBNeApznRyyF3g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6" y="3005240"/>
            <a:ext cx="230743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s://encrypted-tbn1.gstatic.com/images?q=tbn:ANd9GcTneQfeoJbtoUl7vDDRZI4f6N5Dmep0KuLQsaRE1yjeiHj5gh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34" y="3876180"/>
            <a:ext cx="2914650" cy="88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https://encrypted-tbn3.gstatic.com/images?q=tbn:ANd9GcTV6lsB_r4wxPRtuTWJ5YUE1Na48pcLbEQ35q_h6n8g2qQZA1EaA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82" y="4181779"/>
            <a:ext cx="1943100" cy="13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504" y="183106"/>
            <a:ext cx="6800162" cy="525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300" dirty="0"/>
              <a:t>SmartAppliances</a:t>
            </a:r>
          </a:p>
        </p:txBody>
      </p:sp>
      <p:pic>
        <p:nvPicPr>
          <p:cNvPr id="8198" name="Picture 6" descr="http://www.asheavenue.com/wp-content/uploads/mysql-logo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635" y="2299767"/>
            <a:ext cx="1889919" cy="137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nodej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1" y="1238991"/>
            <a:ext cx="3939382" cy="196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posscon.org/wp-content/uploads/2012/02/percona_150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54" y="1238991"/>
            <a:ext cx="3295385" cy="75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mango db servic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42" y="4424623"/>
            <a:ext cx="28956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://readwrite.com/files/_hadoopelephant_rgb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1" y="4462947"/>
            <a:ext cx="4455672" cy="10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File:Riak product 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20" y="3665508"/>
            <a:ext cx="1927674" cy="73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Che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78" y="2366458"/>
            <a:ext cx="2180336" cy="172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 txBox="1">
            <a:spLocks/>
          </p:cNvSpPr>
          <p:nvPr/>
        </p:nvSpPr>
        <p:spPr>
          <a:xfrm>
            <a:off x="251520" y="248824"/>
            <a:ext cx="8229600" cy="7319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 smtClean="0"/>
              <a:t>Cloud-api</a:t>
            </a:r>
            <a:endParaRPr lang="it-IT" dirty="0"/>
          </a:p>
        </p:txBody>
      </p:sp>
      <p:pic>
        <p:nvPicPr>
          <p:cNvPr id="4" name="Picture 3" descr="0a70b760-db6b-4d39-ab08-51a0a1544dc4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8" y="1003708"/>
            <a:ext cx="4195031" cy="264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711" y="5834881"/>
            <a:ext cx="3645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hlinkClick r:id="rId3"/>
              </a:rPr>
              <a:t>http://joyentapi-mi.libero.it</a:t>
            </a:r>
            <a:endParaRPr lang="it-I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8711" y="5373216"/>
            <a:ext cx="368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hlinkClick r:id="rId4"/>
              </a:rPr>
              <a:t>http://joyentapi-rm.libero.it</a:t>
            </a:r>
            <a:endParaRPr lang="it-IT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96" y="1378616"/>
            <a:ext cx="48768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17590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512" y="301151"/>
            <a:ext cx="6800162" cy="525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300" dirty="0" smtClean="0"/>
              <a:t>Documentazione e guide</a:t>
            </a:r>
            <a:endParaRPr lang="it-IT" sz="3300" dirty="0"/>
          </a:p>
        </p:txBody>
      </p:sp>
      <p:pic>
        <p:nvPicPr>
          <p:cNvPr id="3" name="Picture 2" descr="Dev Center - Joyent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29719" r="10792" b="5381"/>
          <a:stretch/>
        </p:blipFill>
        <p:spPr>
          <a:xfrm>
            <a:off x="323528" y="1052736"/>
            <a:ext cx="7081092" cy="3338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5154197"/>
            <a:ext cx="391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http://joyent.com/developers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61"/>
          <a:stretch/>
        </p:blipFill>
        <p:spPr>
          <a:xfrm>
            <a:off x="827584" y="1727430"/>
            <a:ext cx="6840760" cy="3213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5799872"/>
            <a:ext cx="662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hlinkClick r:id="rId4"/>
              </a:rPr>
              <a:t>http://cloud.libero.it/it/supporto/documentazione/</a:t>
            </a:r>
            <a:endParaRPr lang="it-I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80" y="403801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Manta (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store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Multi-</a:t>
            </a:r>
            <a:r>
              <a:rPr lang="it-IT" dirty="0" err="1" smtClean="0"/>
              <a:t>datacenter</a:t>
            </a:r>
            <a:endParaRPr lang="it-IT" dirty="0" smtClean="0"/>
          </a:p>
          <a:p>
            <a:r>
              <a:rPr lang="it-IT" dirty="0" smtClean="0"/>
              <a:t>No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dirty="0" err="1" smtClean="0"/>
              <a:t>limits</a:t>
            </a:r>
            <a:endParaRPr lang="it-IT" dirty="0"/>
          </a:p>
          <a:p>
            <a:r>
              <a:rPr lang="it-IT" dirty="0" smtClean="0"/>
              <a:t>API Language </a:t>
            </a:r>
            <a:r>
              <a:rPr lang="it-IT" dirty="0" err="1" smtClean="0"/>
              <a:t>support</a:t>
            </a:r>
            <a:endParaRPr lang="it-IT" dirty="0" smtClean="0"/>
          </a:p>
          <a:p>
            <a:pPr lvl="1"/>
            <a:r>
              <a:rPr lang="it-IT" dirty="0" smtClean="0"/>
              <a:t>REST, Shell, </a:t>
            </a:r>
            <a:r>
              <a:rPr lang="it-IT" dirty="0" err="1" smtClean="0"/>
              <a:t>Node.js</a:t>
            </a:r>
            <a:r>
              <a:rPr lang="it-IT" dirty="0" smtClean="0"/>
              <a:t>, </a:t>
            </a:r>
            <a:r>
              <a:rPr lang="it-IT" dirty="0" err="1" smtClean="0"/>
              <a:t>Python</a:t>
            </a:r>
            <a:r>
              <a:rPr lang="it-IT" dirty="0" smtClean="0"/>
              <a:t>, Ruby, Java</a:t>
            </a:r>
          </a:p>
          <a:p>
            <a:r>
              <a:rPr lang="it-IT" dirty="0" err="1" smtClean="0"/>
              <a:t>Running</a:t>
            </a:r>
            <a:r>
              <a:rPr lang="it-IT" dirty="0" smtClean="0"/>
              <a:t> </a:t>
            </a:r>
            <a:r>
              <a:rPr lang="it-IT" dirty="0" err="1" smtClean="0"/>
              <a:t>jobs</a:t>
            </a:r>
            <a:r>
              <a:rPr lang="it-IT" dirty="0" smtClean="0"/>
              <a:t> on Manta </a:t>
            </a:r>
            <a:r>
              <a:rPr lang="it-IT" dirty="0" err="1" smtClean="0"/>
              <a:t>storage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332656"/>
            <a:ext cx="46085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HelveticaNeue-Bold"/>
              </a:rPr>
              <a:t>Use Case Examples</a:t>
            </a:r>
          </a:p>
          <a:p>
            <a:r>
              <a:rPr lang="it-IT" dirty="0">
                <a:solidFill>
                  <a:srgbClr val="F56D3D"/>
                </a:solidFill>
                <a:latin typeface="HelveticaNeue"/>
              </a:rPr>
              <a:t>‣ </a:t>
            </a:r>
            <a:r>
              <a:rPr lang="it-IT" b="1" dirty="0">
                <a:solidFill>
                  <a:srgbClr val="000000"/>
                </a:solidFill>
                <a:latin typeface="HelveticaNeue-Bold"/>
              </a:rPr>
              <a:t>Log processing</a:t>
            </a:r>
          </a:p>
          <a:p>
            <a:r>
              <a:rPr lang="en-US" sz="1400" dirty="0">
                <a:solidFill>
                  <a:srgbClr val="4D4D4D"/>
                </a:solidFill>
                <a:latin typeface="HelveticaNeue-Ligh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HelveticaNeue-Light"/>
              </a:rPr>
              <a:t>Clickstream analysis, map reduce on logs</a:t>
            </a:r>
          </a:p>
          <a:p>
            <a:r>
              <a:rPr lang="it-IT" dirty="0">
                <a:solidFill>
                  <a:srgbClr val="F56D3D"/>
                </a:solidFill>
                <a:latin typeface="HelveticaNeue"/>
              </a:rPr>
              <a:t>‣ </a:t>
            </a:r>
            <a:r>
              <a:rPr lang="it-IT" b="1" dirty="0">
                <a:solidFill>
                  <a:srgbClr val="000000"/>
                </a:solidFill>
                <a:latin typeface="HelveticaNeue-Bold"/>
              </a:rPr>
              <a:t>Image processing</a:t>
            </a:r>
          </a:p>
          <a:p>
            <a:r>
              <a:rPr lang="it-IT" sz="1400" dirty="0">
                <a:solidFill>
                  <a:srgbClr val="4D4D4D"/>
                </a:solidFill>
                <a:latin typeface="HelveticaNeue-Light"/>
              </a:rPr>
              <a:t>• </a:t>
            </a:r>
            <a:r>
              <a:rPr lang="it-IT" dirty="0">
                <a:solidFill>
                  <a:srgbClr val="000000"/>
                </a:solidFill>
                <a:latin typeface="HelveticaNeue-Light"/>
              </a:rPr>
              <a:t>converting formats, generating thumbnails</a:t>
            </a:r>
          </a:p>
          <a:p>
            <a:r>
              <a:rPr lang="it-IT" dirty="0">
                <a:solidFill>
                  <a:srgbClr val="F56D3D"/>
                </a:solidFill>
                <a:latin typeface="HelveticaNeue"/>
              </a:rPr>
              <a:t>‣ </a:t>
            </a:r>
            <a:r>
              <a:rPr lang="it-IT" b="1" dirty="0">
                <a:solidFill>
                  <a:srgbClr val="000000"/>
                </a:solidFill>
                <a:latin typeface="HelveticaNeue-Bold"/>
              </a:rPr>
              <a:t>Video processing</a:t>
            </a:r>
          </a:p>
          <a:p>
            <a:r>
              <a:rPr lang="it-IT" sz="1400" dirty="0">
                <a:solidFill>
                  <a:srgbClr val="4D4D4D"/>
                </a:solidFill>
                <a:latin typeface="HelveticaNeue-Light"/>
              </a:rPr>
              <a:t>• </a:t>
            </a:r>
            <a:r>
              <a:rPr lang="it-IT" dirty="0">
                <a:solidFill>
                  <a:srgbClr val="000000"/>
                </a:solidFill>
                <a:latin typeface="HelveticaNeue-Light"/>
              </a:rPr>
              <a:t>transcoding, extracting segments, resizing</a:t>
            </a:r>
          </a:p>
          <a:p>
            <a:r>
              <a:rPr lang="it-IT" dirty="0">
                <a:solidFill>
                  <a:srgbClr val="F56D3D"/>
                </a:solidFill>
                <a:latin typeface="HelveticaNeue"/>
              </a:rPr>
              <a:t>‣ </a:t>
            </a:r>
            <a:r>
              <a:rPr lang="it-IT" b="1" dirty="0">
                <a:solidFill>
                  <a:srgbClr val="000000"/>
                </a:solidFill>
                <a:latin typeface="HelveticaNeue-Bold"/>
              </a:rPr>
              <a:t>“Hardcore" data analysis</a:t>
            </a:r>
          </a:p>
          <a:p>
            <a:r>
              <a:rPr lang="en-US" sz="1400" dirty="0">
                <a:solidFill>
                  <a:srgbClr val="4D4D4D"/>
                </a:solidFill>
                <a:latin typeface="HelveticaNeue-Light"/>
              </a:rPr>
              <a:t>• </a:t>
            </a:r>
            <a:r>
              <a:rPr lang="en-US" dirty="0" err="1">
                <a:solidFill>
                  <a:srgbClr val="000000"/>
                </a:solidFill>
                <a:latin typeface="HelveticaNeue-Light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HelveticaNeue-Ligh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Neue-Light"/>
              </a:rPr>
              <a:t>SciPy</a:t>
            </a:r>
            <a:r>
              <a:rPr lang="en-US" dirty="0">
                <a:solidFill>
                  <a:srgbClr val="000000"/>
                </a:solidFill>
                <a:latin typeface="HelveticaNeue-Light"/>
              </a:rPr>
              <a:t>, R, machine learning, data </a:t>
            </a:r>
            <a:r>
              <a:rPr lang="en-US" dirty="0" smtClean="0">
                <a:solidFill>
                  <a:srgbClr val="000000"/>
                </a:solidFill>
                <a:latin typeface="HelveticaNeue-Light"/>
              </a:rPr>
              <a:t>mining</a:t>
            </a:r>
          </a:p>
          <a:p>
            <a:r>
              <a:rPr lang="en-US" dirty="0"/>
              <a:t>‣ </a:t>
            </a:r>
            <a:r>
              <a:rPr lang="en-US" b="1" dirty="0"/>
              <a:t>SQL-like queries over structured data</a:t>
            </a:r>
          </a:p>
          <a:p>
            <a:r>
              <a:rPr lang="en-US" dirty="0"/>
              <a:t>• Similar to what Hive provides for </a:t>
            </a:r>
            <a:r>
              <a:rPr lang="en-US" dirty="0" err="1"/>
              <a:t>Hadoop</a:t>
            </a:r>
            <a:endParaRPr lang="en-US" dirty="0"/>
          </a:p>
          <a:p>
            <a:r>
              <a:rPr lang="it-IT" dirty="0"/>
              <a:t>‣ </a:t>
            </a:r>
            <a:r>
              <a:rPr lang="it-IT" b="1" dirty="0"/>
              <a:t>Datapipeling</a:t>
            </a:r>
          </a:p>
          <a:p>
            <a:r>
              <a:rPr lang="it-IT" dirty="0"/>
              <a:t>• MySQL, Postgres plus other clients</a:t>
            </a:r>
          </a:p>
          <a:p>
            <a:r>
              <a:rPr lang="it-IT" dirty="0"/>
              <a:t>‣ </a:t>
            </a:r>
            <a:r>
              <a:rPr lang="it-IT" b="1" dirty="0"/>
              <a:t>Text processing</a:t>
            </a:r>
          </a:p>
          <a:p>
            <a:r>
              <a:rPr lang="it-IT" dirty="0"/>
              <a:t>• Internal search engines</a:t>
            </a:r>
          </a:p>
          <a:p>
            <a:r>
              <a:rPr lang="it-IT" dirty="0"/>
              <a:t>‣ </a:t>
            </a:r>
            <a:r>
              <a:rPr lang="it-IT" b="1" dirty="0"/>
              <a:t>Backup and Disaster recovery</a:t>
            </a:r>
          </a:p>
          <a:p>
            <a:r>
              <a:rPr lang="en-US" dirty="0"/>
              <a:t>• Encrypt and verify integrity without moving/</a:t>
            </a:r>
          </a:p>
          <a:p>
            <a:r>
              <a:rPr lang="it-IT" dirty="0"/>
              <a:t>downloading the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6982" y="332656"/>
            <a:ext cx="41795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HelveticaNeue-Bold"/>
              </a:rPr>
              <a:t>Key Security &amp; Sharing Example</a:t>
            </a:r>
          </a:p>
          <a:p>
            <a:r>
              <a:rPr lang="en-US" dirty="0">
                <a:solidFill>
                  <a:srgbClr val="F56D3D"/>
                </a:solidFill>
                <a:latin typeface="HelveticaNeue"/>
              </a:rPr>
              <a:t>‣ </a:t>
            </a:r>
            <a:r>
              <a:rPr lang="en-US" b="1" dirty="0">
                <a:solidFill>
                  <a:srgbClr val="000000"/>
                </a:solidFill>
                <a:latin typeface="HelveticaNeue-Bold"/>
              </a:rPr>
              <a:t>With rich access controls in Manta, it is </a:t>
            </a:r>
            <a:r>
              <a:rPr lang="en-US" b="1" dirty="0" smtClean="0">
                <a:solidFill>
                  <a:srgbClr val="000000"/>
                </a:solidFill>
                <a:latin typeface="HelveticaNeue-Bold"/>
              </a:rPr>
              <a:t>possible to </a:t>
            </a:r>
            <a:r>
              <a:rPr lang="en-US" b="1" dirty="0">
                <a:solidFill>
                  <a:srgbClr val="000000"/>
                </a:solidFill>
                <a:latin typeface="HelveticaNeue-Bold"/>
              </a:rPr>
              <a:t>run compute on other users' data that's been</a:t>
            </a:r>
          </a:p>
          <a:p>
            <a:r>
              <a:rPr lang="it-IT" b="1" dirty="0">
                <a:solidFill>
                  <a:srgbClr val="000000"/>
                </a:solidFill>
                <a:latin typeface="HelveticaNeue-Bold"/>
              </a:rPr>
              <a:t>made available to you</a:t>
            </a:r>
          </a:p>
          <a:p>
            <a:r>
              <a:rPr lang="en-US" sz="1400" dirty="0">
                <a:solidFill>
                  <a:srgbClr val="4D4D4D"/>
                </a:solidFill>
                <a:latin typeface="HelveticaNeue-Ligh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HelveticaNeue-Light"/>
              </a:rPr>
              <a:t>Without actually having access to it</a:t>
            </a:r>
          </a:p>
          <a:p>
            <a:r>
              <a:rPr lang="en-US" sz="1400" dirty="0">
                <a:solidFill>
                  <a:srgbClr val="4D4D4D"/>
                </a:solidFill>
                <a:latin typeface="HelveticaNeue-Ligh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HelveticaNeue-Light"/>
              </a:rPr>
              <a:t>Without having to ship it</a:t>
            </a:r>
          </a:p>
          <a:p>
            <a:r>
              <a:rPr lang="en-US" sz="1400" dirty="0">
                <a:solidFill>
                  <a:srgbClr val="4D4D4D"/>
                </a:solidFill>
                <a:latin typeface="HelveticaNeue-Ligh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HelveticaNeue-Light"/>
              </a:rPr>
              <a:t>Without being able to egress the dataset itself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2708920"/>
            <a:ext cx="2803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Database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9384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6" descr="http://www.asheavenue.com/wp-content/uploads/mysql-logo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77" y="692696"/>
            <a:ext cx="1889919" cy="137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2" y="3502202"/>
            <a:ext cx="1438275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70" y="506926"/>
            <a:ext cx="1877194" cy="1486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52" y="2477889"/>
            <a:ext cx="190500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869160"/>
            <a:ext cx="1258827" cy="12588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45142" y="2742357"/>
            <a:ext cx="275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Database Relazionali</a:t>
            </a:r>
            <a:endParaRPr lang="it-IT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21" y="4476068"/>
            <a:ext cx="1570023" cy="19165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03" y="4753522"/>
            <a:ext cx="1609258" cy="1593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21340"/>
            <a:ext cx="1905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84" y="2461409"/>
            <a:ext cx="190500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48" y="357850"/>
            <a:ext cx="2199326" cy="1999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2852936"/>
            <a:ext cx="3218003" cy="222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51056"/>
            <a:ext cx="2704070" cy="1458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93" y="4623137"/>
            <a:ext cx="2053191" cy="1733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4" y="5194881"/>
            <a:ext cx="2952328" cy="931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2996952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Database NoSQL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8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0496" cy="19168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173216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(hu</a:t>
            </a:r>
            <a:r>
              <a:rPr lang="it-IT" b="1" dirty="0" smtClean="0"/>
              <a:t>mongo</a:t>
            </a:r>
            <a:r>
              <a:rPr lang="it-IT" dirty="0" smtClean="0"/>
              <a:t>us)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10791"/>
            <a:ext cx="3312368" cy="331236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454" y="2679502"/>
            <a:ext cx="70675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• </a:t>
            </a:r>
            <a:r>
              <a:rPr lang="en-US" sz="2400" dirty="0" smtClean="0">
                <a:latin typeface="+mn-lt"/>
              </a:rPr>
              <a:t>Database </a:t>
            </a:r>
            <a:r>
              <a:rPr lang="en-US" sz="2400" dirty="0" err="1" smtClean="0">
                <a:latin typeface="+mn-lt"/>
              </a:rPr>
              <a:t>Scalabile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dalle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altissime</a:t>
            </a:r>
            <a:r>
              <a:rPr lang="en-US" sz="2400" dirty="0" smtClean="0">
                <a:latin typeface="+mn-lt"/>
              </a:rPr>
              <a:t> performance, </a:t>
            </a:r>
            <a:r>
              <a:rPr lang="en-US" sz="2400" dirty="0" err="1" smtClean="0">
                <a:latin typeface="+mn-lt"/>
              </a:rPr>
              <a:t>orientato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documenti</a:t>
            </a:r>
            <a:r>
              <a:rPr lang="en-US" sz="2400" dirty="0" smtClean="0">
                <a:latin typeface="+mn-lt"/>
              </a:rPr>
              <a:t> e Open-source. 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• </a:t>
            </a:r>
            <a:r>
              <a:rPr lang="en-US" sz="2400" dirty="0" err="1" smtClean="0">
                <a:latin typeface="+mn-lt"/>
              </a:rPr>
              <a:t>Nato</a:t>
            </a:r>
            <a:r>
              <a:rPr lang="en-US" sz="2400" dirty="0" smtClean="0">
                <a:latin typeface="+mn-lt"/>
              </a:rPr>
              <a:t> per </a:t>
            </a:r>
            <a:r>
              <a:rPr lang="en-US" sz="2400" dirty="0" err="1" smtClean="0">
                <a:latin typeface="+mn-lt"/>
              </a:rPr>
              <a:t>essere</a:t>
            </a:r>
            <a:r>
              <a:rPr lang="en-US" sz="2400" dirty="0" smtClean="0">
                <a:latin typeface="+mn-lt"/>
              </a:rPr>
              <a:t> VELOCE.</a:t>
            </a:r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• </a:t>
            </a:r>
            <a:r>
              <a:rPr lang="en-US" sz="2400" dirty="0" err="1" smtClean="0">
                <a:latin typeface="+mn-lt"/>
              </a:rPr>
              <a:t>Facilità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nella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gestione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delle</a:t>
            </a:r>
            <a:r>
              <a:rPr lang="en-US" sz="2400" dirty="0" smtClean="0">
                <a:latin typeface="+mn-lt"/>
              </a:rPr>
              <a:t> query e </a:t>
            </a:r>
            <a:r>
              <a:rPr lang="en-US" sz="2400" dirty="0" err="1" smtClean="0">
                <a:latin typeface="+mn-lt"/>
              </a:rPr>
              <a:t>dei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risultati</a:t>
            </a:r>
            <a:r>
              <a:rPr lang="en-US" sz="2400" dirty="0" smtClean="0">
                <a:latin typeface="+mn-lt"/>
              </a:rPr>
              <a:t>. </a:t>
            </a:r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• </a:t>
            </a:r>
            <a:r>
              <a:rPr lang="en-US" sz="2400" dirty="0" err="1" smtClean="0">
                <a:latin typeface="+mn-lt"/>
              </a:rPr>
              <a:t>Supporto</a:t>
            </a:r>
            <a:r>
              <a:rPr lang="en-US" sz="2400" dirty="0" smtClean="0">
                <a:latin typeface="+mn-lt"/>
              </a:rPr>
              <a:t> di Full Index </a:t>
            </a:r>
            <a:r>
              <a:rPr lang="en-US" sz="2400" dirty="0" err="1" smtClean="0">
                <a:latin typeface="+mn-lt"/>
              </a:rPr>
              <a:t>su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tutti</a:t>
            </a:r>
            <a:r>
              <a:rPr lang="en-US" sz="2400" dirty="0" smtClean="0">
                <a:latin typeface="+mn-lt"/>
              </a:rPr>
              <a:t> I </a:t>
            </a:r>
            <a:r>
              <a:rPr lang="en-US" sz="2400" dirty="0" err="1" smtClean="0">
                <a:latin typeface="+mn-lt"/>
              </a:rPr>
              <a:t>campi</a:t>
            </a:r>
            <a:r>
              <a:rPr lang="en-US" sz="2400" dirty="0" smtClean="0">
                <a:latin typeface="+mn-lt"/>
              </a:rPr>
              <a:t>. </a:t>
            </a:r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• Replica e “Clustering”.</a:t>
            </a:r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• </a:t>
            </a:r>
            <a:r>
              <a:rPr lang="en-US" sz="2400" dirty="0">
                <a:latin typeface="+mn-lt"/>
              </a:rPr>
              <a:t>Auto </a:t>
            </a:r>
            <a:r>
              <a:rPr lang="en-US" sz="2400" dirty="0" err="1" smtClean="0">
                <a:latin typeface="+mn-lt"/>
              </a:rPr>
              <a:t>Sharding</a:t>
            </a:r>
            <a:r>
              <a:rPr lang="en-US" sz="2400" dirty="0" smtClean="0">
                <a:latin typeface="+mn-lt"/>
              </a:rPr>
              <a:t>. </a:t>
            </a:r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• </a:t>
            </a:r>
            <a:r>
              <a:rPr lang="en-US" sz="2400" dirty="0">
                <a:latin typeface="+mn-lt"/>
              </a:rPr>
              <a:t>Map / </a:t>
            </a:r>
            <a:r>
              <a:rPr lang="en-US" sz="2400" dirty="0" smtClean="0">
                <a:latin typeface="+mn-lt"/>
              </a:rPr>
              <a:t>Reduce.</a:t>
            </a:r>
          </a:p>
          <a:p>
            <a:r>
              <a:rPr lang="en-US" sz="2400" dirty="0">
                <a:latin typeface="+mn-lt"/>
              </a:rPr>
              <a:t>•</a:t>
            </a:r>
            <a:r>
              <a:rPr lang="en-US" sz="2400" dirty="0"/>
              <a:t> </a:t>
            </a:r>
            <a:r>
              <a:rPr lang="en-US" sz="2400" dirty="0" err="1" smtClean="0">
                <a:latin typeface="+mn-lt"/>
              </a:rPr>
              <a:t>GridFS</a:t>
            </a:r>
            <a:endParaRPr lang="en-US" sz="2400" dirty="0" smtClean="0">
              <a:latin typeface="+mn-lt"/>
            </a:endParaRPr>
          </a:p>
          <a:p>
            <a:pPr eaLnBrk="1" hangingPunct="1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1586" y="1340768"/>
            <a:ext cx="65527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err="1" smtClean="0">
                <a:solidFill>
                  <a:prstClr val="white"/>
                </a:solidFill>
                <a:latin typeface="Nexa Light"/>
              </a:rPr>
              <a:t>Oggi</a:t>
            </a:r>
            <a:r>
              <a:rPr lang="en-US" sz="4000" dirty="0" smtClean="0">
                <a:solidFill>
                  <a:prstClr val="white"/>
                </a:solidFill>
                <a:latin typeface="Nexa Light"/>
              </a:rPr>
              <a:t> </a:t>
            </a:r>
            <a:r>
              <a:rPr lang="en-US" sz="4000" dirty="0" err="1" smtClean="0">
                <a:solidFill>
                  <a:prstClr val="white"/>
                </a:solidFill>
                <a:latin typeface="Nexa Light"/>
              </a:rPr>
              <a:t>parleremo</a:t>
            </a:r>
            <a:r>
              <a:rPr lang="en-US" sz="4000" dirty="0" smtClean="0">
                <a:solidFill>
                  <a:prstClr val="white"/>
                </a:solidFill>
                <a:latin typeface="Nexa Light"/>
              </a:rPr>
              <a:t> di:</a:t>
            </a:r>
          </a:p>
          <a:p>
            <a:pPr defTabSz="457200"/>
            <a:endParaRPr lang="en-US" sz="4000" dirty="0" smtClean="0">
              <a:solidFill>
                <a:prstClr val="white"/>
              </a:solidFill>
              <a:latin typeface="Nexa Light"/>
            </a:endParaRPr>
          </a:p>
          <a:p>
            <a:pPr marL="571500" indent="-571500" defTabSz="457200">
              <a:buFont typeface="Arial" panose="020B0604020202020204" pitchFamily="34" charset="0"/>
              <a:buChar char="•"/>
            </a:pPr>
            <a:r>
              <a:rPr lang="en-US" sz="7200" dirty="0" err="1" smtClean="0">
                <a:solidFill>
                  <a:prstClr val="white"/>
                </a:solidFill>
                <a:latin typeface="Nexa Light"/>
              </a:rPr>
              <a:t>Libero</a:t>
            </a:r>
            <a:r>
              <a:rPr lang="en-US" sz="6600" dirty="0" err="1" smtClean="0">
                <a:solidFill>
                  <a:prstClr val="white"/>
                </a:solidFill>
                <a:latin typeface="Nexa Light"/>
              </a:rPr>
              <a:t>Cloud</a:t>
            </a:r>
            <a:endParaRPr lang="en-US" sz="6600" dirty="0" smtClean="0">
              <a:solidFill>
                <a:prstClr val="white"/>
              </a:solidFill>
              <a:latin typeface="Nexa Light"/>
            </a:endParaRPr>
          </a:p>
          <a:p>
            <a:pPr marL="571500" indent="-571500" defTabSz="457200">
              <a:buFont typeface="Arial" panose="020B0604020202020204" pitchFamily="34" charset="0"/>
              <a:buChar char="•"/>
            </a:pPr>
            <a:r>
              <a:rPr lang="en-US" sz="6600" dirty="0" err="1" smtClean="0">
                <a:solidFill>
                  <a:prstClr val="white"/>
                </a:solidFill>
                <a:latin typeface="Nexa Light"/>
              </a:rPr>
              <a:t>Mongodb</a:t>
            </a:r>
            <a:endParaRPr lang="en-US" sz="6600" dirty="0">
              <a:solidFill>
                <a:prstClr val="white"/>
              </a:solidFill>
              <a:latin typeface="Nexa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0256" cy="1196752"/>
          </a:xfrm>
          <a:prstGeom prst="rect">
            <a:avLst/>
          </a:prstGeom>
        </p:spPr>
      </p:pic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683568" y="1310526"/>
            <a:ext cx="75438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Constantia" panose="02030602050306030303" pitchFamily="18" charset="0"/>
              </a:rPr>
              <a:t>var</a:t>
            </a:r>
            <a:r>
              <a:rPr lang="en-US" sz="2200" dirty="0">
                <a:latin typeface="Constantia" panose="02030602050306030303" pitchFamily="18" charset="0"/>
              </a:rPr>
              <a:t> p = {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‘_id’: </a:t>
            </a:r>
            <a:r>
              <a:rPr lang="en-US" sz="2200" dirty="0" smtClean="0">
                <a:latin typeface="Constantia" panose="02030602050306030303" pitchFamily="18" charset="0"/>
              </a:rPr>
              <a:t>1234</a:t>
            </a:r>
            <a:r>
              <a:rPr lang="en-US" sz="2200" dirty="0">
                <a:latin typeface="Constantia" panose="02030602050306030303" pitchFamily="18" charset="0"/>
              </a:rPr>
              <a:t>,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latin typeface="Constantia" panose="02030602050306030303" pitchFamily="18" charset="0"/>
              </a:rPr>
              <a:t>autore</a:t>
            </a:r>
            <a:r>
              <a:rPr lang="en-US" sz="2200" dirty="0" smtClean="0">
                <a:latin typeface="Constantia" panose="02030602050306030303" pitchFamily="18" charset="0"/>
              </a:rPr>
              <a:t>’: </a:t>
            </a:r>
            <a:r>
              <a:rPr lang="en-US" sz="2200" dirty="0" err="1">
                <a:solidFill>
                  <a:srgbClr val="93E50D"/>
                </a:solidFill>
                <a:latin typeface="Constantia" panose="02030602050306030303" pitchFamily="18" charset="0"/>
              </a:rPr>
              <a:t>DBRef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(‘User’, 2)</a:t>
            </a:r>
            <a:r>
              <a:rPr lang="en-US" sz="2200" dirty="0">
                <a:latin typeface="Constantia" panose="02030602050306030303" pitchFamily="18" charset="0"/>
              </a:rPr>
              <a:t>, 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latin typeface="Constantia" panose="02030602050306030303" pitchFamily="18" charset="0"/>
              </a:rPr>
              <a:t>titolo</a:t>
            </a:r>
            <a:r>
              <a:rPr lang="en-US" sz="2200" dirty="0" smtClean="0">
                <a:latin typeface="Constantia" panose="02030602050306030303" pitchFamily="18" charset="0"/>
              </a:rPr>
              <a:t>’: ‘</a:t>
            </a:r>
            <a:r>
              <a:rPr lang="en-US" sz="2200" dirty="0" err="1" smtClean="0">
                <a:latin typeface="Constantia" panose="02030602050306030303" pitchFamily="18" charset="0"/>
              </a:rPr>
              <a:t>MongoDB</a:t>
            </a:r>
            <a:r>
              <a:rPr lang="en-US" sz="2200" dirty="0" smtClean="0">
                <a:latin typeface="Constantia" panose="02030602050306030303" pitchFamily="18" charset="0"/>
              </a:rPr>
              <a:t>, </a:t>
            </a:r>
            <a:r>
              <a:rPr lang="en-US" sz="2200" dirty="0" err="1" smtClean="0">
                <a:latin typeface="Constantia" panose="02030602050306030303" pitchFamily="18" charset="0"/>
              </a:rPr>
              <a:t>questo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sconosciuto</a:t>
            </a:r>
            <a:r>
              <a:rPr lang="en-US" sz="2200" dirty="0" smtClean="0">
                <a:latin typeface="Constantia" panose="02030602050306030303" pitchFamily="18" charset="0"/>
              </a:rPr>
              <a:t>’,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 smtClean="0"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latin typeface="Constantia" panose="02030602050306030303" pitchFamily="18" charset="0"/>
              </a:rPr>
              <a:t>contenuto</a:t>
            </a:r>
            <a:r>
              <a:rPr lang="en-US" sz="2200" dirty="0" smtClean="0">
                <a:latin typeface="Constantia" panose="02030602050306030303" pitchFamily="18" charset="0"/>
              </a:rPr>
              <a:t>: </a:t>
            </a:r>
            <a:r>
              <a:rPr lang="en-US" sz="2200" dirty="0">
                <a:latin typeface="Constantia" panose="02030602050306030303" pitchFamily="18" charset="0"/>
              </a:rPr>
              <a:t>‘</a:t>
            </a:r>
            <a:r>
              <a:rPr lang="en-US" sz="2200" dirty="0" err="1">
                <a:latin typeface="Constantia" panose="02030602050306030303" pitchFamily="18" charset="0"/>
              </a:rPr>
              <a:t>MongoDB</a:t>
            </a:r>
            <a:r>
              <a:rPr lang="en-US" sz="2200" dirty="0">
                <a:latin typeface="Constantia" panose="02030602050306030303" pitchFamily="18" charset="0"/>
              </a:rPr>
              <a:t> </a:t>
            </a:r>
            <a:r>
              <a:rPr lang="en-US" sz="2200" dirty="0" smtClean="0">
                <a:latin typeface="Constantia" panose="02030602050306030303" pitchFamily="18" charset="0"/>
              </a:rPr>
              <a:t>è .... </a:t>
            </a:r>
            <a:r>
              <a:rPr lang="en-US" sz="2200" dirty="0">
                <a:latin typeface="Constantia" panose="02030602050306030303" pitchFamily="18" charset="0"/>
              </a:rPr>
              <a:t>‘,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 smtClean="0">
                <a:latin typeface="Constantia" panose="02030602050306030303" pitchFamily="18" charset="0"/>
              </a:rPr>
              <a:t>‘data’: </a:t>
            </a:r>
            <a:r>
              <a:rPr lang="en-US" sz="2200" dirty="0">
                <a:latin typeface="Constantia" panose="02030602050306030303" pitchFamily="18" charset="0"/>
              </a:rPr>
              <a:t>Date(’01-04-12’),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‘tags’: 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[‘</a:t>
            </a:r>
            <a:r>
              <a:rPr lang="en-US" sz="2200" dirty="0" err="1">
                <a:solidFill>
                  <a:srgbClr val="93E50D"/>
                </a:solidFill>
                <a:latin typeface="Constantia" panose="02030602050306030303" pitchFamily="18" charset="0"/>
              </a:rPr>
              <a:t>MongoDB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’, ‘</a:t>
            </a:r>
            <a:r>
              <a:rPr lang="en-US" sz="2200" dirty="0" err="1">
                <a:solidFill>
                  <a:srgbClr val="93E50D"/>
                </a:solidFill>
                <a:latin typeface="Constantia" panose="02030602050306030303" pitchFamily="18" charset="0"/>
              </a:rPr>
              <a:t>NoSQL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’]</a:t>
            </a:r>
            <a:r>
              <a:rPr lang="en-US" sz="2200" dirty="0">
                <a:latin typeface="Constantia" panose="02030602050306030303" pitchFamily="18" charset="0"/>
              </a:rPr>
              <a:t>,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latin typeface="Constantia" panose="02030602050306030303" pitchFamily="18" charset="0"/>
              </a:rPr>
              <a:t>commenti</a:t>
            </a:r>
            <a:r>
              <a:rPr lang="en-US" sz="2200" dirty="0" smtClean="0">
                <a:latin typeface="Constantia" panose="02030602050306030303" pitchFamily="18" charset="0"/>
              </a:rPr>
              <a:t>’: 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[{‘</a:t>
            </a:r>
            <a:r>
              <a:rPr lang="en-US" sz="2200" dirty="0" err="1" smtClean="0">
                <a:solidFill>
                  <a:srgbClr val="93E50D"/>
                </a:solidFill>
                <a:latin typeface="Constantia" panose="02030602050306030303" pitchFamily="18" charset="0"/>
              </a:rPr>
              <a:t>autore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’: </a:t>
            </a:r>
            <a:r>
              <a:rPr lang="en-US" sz="2200" dirty="0" err="1">
                <a:solidFill>
                  <a:srgbClr val="93E50D"/>
                </a:solidFill>
                <a:latin typeface="Constantia" panose="02030602050306030303" pitchFamily="18" charset="0"/>
              </a:rPr>
              <a:t>DBRef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(‘User’, 4),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				‘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data’: 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Date(’02-04-12’),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				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solidFill>
                  <a:srgbClr val="93E50D"/>
                </a:solidFill>
                <a:latin typeface="Constantia" panose="02030602050306030303" pitchFamily="18" charset="0"/>
              </a:rPr>
              <a:t>testo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’: ‘Il </a:t>
            </a:r>
            <a:r>
              <a:rPr lang="en-US" sz="2200" dirty="0" err="1" smtClean="0">
                <a:solidFill>
                  <a:srgbClr val="93E50D"/>
                </a:solidFill>
                <a:latin typeface="Constantia" panose="02030602050306030303" pitchFamily="18" charset="0"/>
              </a:rPr>
              <a:t>libro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... 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‘,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				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solidFill>
                  <a:srgbClr val="93E50D"/>
                </a:solidFill>
                <a:latin typeface="Constantia" panose="02030602050306030303" pitchFamily="18" charset="0"/>
              </a:rPr>
              <a:t>piace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’: 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7, … ]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}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db.posts.save</a:t>
            </a:r>
            <a:r>
              <a:rPr lang="en-US" sz="2200" dirty="0">
                <a:latin typeface="Constantia" panose="02030602050306030303" pitchFamily="18" charset="0"/>
              </a:rPr>
              <a:t>(p);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002441"/>
            <a:ext cx="613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/>
              <a:t>Cosa sono i documenti?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41621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3358" y="2913906"/>
            <a:ext cx="3429000" cy="609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logo-mongodb-ond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58" y="2132856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3923" y="2532906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sz="4000" b="1" dirty="0" err="1" smtClean="0">
                <a:latin typeface="Constantia" panose="02030602050306030303" pitchFamily="18" charset="0"/>
              </a:rPr>
              <a:t>Quando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dico</a:t>
            </a:r>
            <a:endParaRPr lang="en-US" sz="4000" b="1" dirty="0">
              <a:latin typeface="Constantia" panose="0203060205030603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681158" y="2837706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endParaRPr lang="en-US" sz="3600" b="1" dirty="0">
              <a:latin typeface="Constantia" panose="02030602050306030303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004048" y="2561481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sz="4000" b="1" dirty="0" err="1" smtClean="0">
                <a:latin typeface="Constantia" panose="02030602050306030303" pitchFamily="18" charset="0"/>
              </a:rPr>
              <a:t>Penso</a:t>
            </a:r>
            <a:r>
              <a:rPr lang="en-US" sz="4000" b="1" dirty="0" smtClean="0">
                <a:latin typeface="Constantia" panose="02030602050306030303" pitchFamily="18" charset="0"/>
              </a:rPr>
              <a:t> a</a:t>
            </a:r>
            <a:endParaRPr lang="en-US" sz="4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3429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smtClean="0">
                <a:ea typeface="ＭＳ Ｐゴシック" panose="020B0600070205080204" pitchFamily="34" charset="-128"/>
              </a:rPr>
              <a:t>Database</a:t>
            </a:r>
          </a:p>
        </p:txBody>
      </p:sp>
      <p:pic>
        <p:nvPicPr>
          <p:cNvPr id="23555" name="Picture 3" descr="logo-mongodb-ond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4350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itle 1"/>
          <p:cNvSpPr txBox="1">
            <a:spLocks/>
          </p:cNvSpPr>
          <p:nvPr/>
        </p:nvSpPr>
        <p:spPr bwMode="auto">
          <a:xfrm>
            <a:off x="152400" y="533400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sz="2600" b="1" dirty="0" err="1" smtClean="0">
                <a:latin typeface="Constantia" panose="02030602050306030303" pitchFamily="18" charset="0"/>
              </a:rPr>
              <a:t>Quando</a:t>
            </a:r>
            <a:r>
              <a:rPr lang="en-US" sz="2600" b="1" dirty="0" smtClean="0">
                <a:latin typeface="Constantia" panose="02030602050306030303" pitchFamily="18" charset="0"/>
              </a:rPr>
              <a:t> </a:t>
            </a:r>
            <a:r>
              <a:rPr lang="en-US" sz="2600" b="1" dirty="0" err="1" smtClean="0">
                <a:latin typeface="Constantia" panose="02030602050306030303" pitchFamily="18" charset="0"/>
              </a:rPr>
              <a:t>dico</a:t>
            </a:r>
            <a:endParaRPr lang="en-US" sz="2600" b="1" dirty="0">
              <a:latin typeface="Constantia" panose="020306020503060303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10200" y="533400"/>
            <a:ext cx="3429000" cy="1371600"/>
            <a:chOff x="5410200" y="533400"/>
            <a:chExt cx="3429000" cy="1371600"/>
          </a:xfrm>
        </p:grpSpPr>
        <p:sp>
          <p:nvSpPr>
            <p:cNvPr id="23559" name="Title 1"/>
            <p:cNvSpPr txBox="1">
              <a:spLocks/>
            </p:cNvSpPr>
            <p:nvPr/>
          </p:nvSpPr>
          <p:spPr bwMode="auto">
            <a:xfrm>
              <a:off x="5410200" y="1295400"/>
              <a:ext cx="3429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 eaLnBrk="1" hangingPunct="1"/>
              <a:r>
                <a:rPr lang="en-US" sz="3600" b="1">
                  <a:latin typeface="Constantia" panose="02030602050306030303" pitchFamily="18" charset="0"/>
                </a:rPr>
                <a:t>Database</a:t>
              </a:r>
            </a:p>
          </p:txBody>
        </p:sp>
        <p:sp>
          <p:nvSpPr>
            <p:cNvPr id="23560" name="Title 1"/>
            <p:cNvSpPr txBox="1">
              <a:spLocks/>
            </p:cNvSpPr>
            <p:nvPr/>
          </p:nvSpPr>
          <p:spPr bwMode="auto">
            <a:xfrm>
              <a:off x="5410200" y="533400"/>
              <a:ext cx="3429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 eaLnBrk="1" hangingPunct="1"/>
              <a:r>
                <a:rPr lang="en-US" sz="2600" b="1" dirty="0" err="1" smtClean="0">
                  <a:latin typeface="Constantia" panose="02030602050306030303" pitchFamily="18" charset="0"/>
                </a:rPr>
                <a:t>Penso</a:t>
              </a:r>
              <a:r>
                <a:rPr lang="en-US" sz="2600" b="1" dirty="0" smtClean="0">
                  <a:latin typeface="Constantia" panose="02030602050306030303" pitchFamily="18" charset="0"/>
                </a:rPr>
                <a:t> a</a:t>
              </a:r>
              <a:endParaRPr lang="en-US" sz="2600" b="1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2782888"/>
            <a:ext cx="7848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smtClean="0">
                <a:latin typeface="Constantia" panose="02030602050306030303" pitchFamily="18" charset="0"/>
              </a:rPr>
              <a:t>E’ un </a:t>
            </a:r>
            <a:r>
              <a:rPr lang="en-US" dirty="0" err="1" smtClean="0">
                <a:latin typeface="Constantia" panose="02030602050306030303" pitchFamily="18" charset="0"/>
              </a:rPr>
              <a:t>insieme</a:t>
            </a:r>
            <a:r>
              <a:rPr lang="en-US" dirty="0" smtClean="0">
                <a:latin typeface="Constantia" panose="02030602050306030303" pitchFamily="18" charset="0"/>
              </a:rPr>
              <a:t> di </a:t>
            </a:r>
            <a:r>
              <a:rPr lang="en-US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Collections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.</a:t>
            </a: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smtClean="0">
                <a:latin typeface="Constantia" panose="02030602050306030303" pitchFamily="18" charset="0"/>
              </a:rPr>
              <a:t>E’ </a:t>
            </a:r>
            <a:r>
              <a:rPr lang="en-US" dirty="0" err="1" smtClean="0">
                <a:latin typeface="Constantia" panose="02030602050306030303" pitchFamily="18" charset="0"/>
              </a:rPr>
              <a:t>creato</a:t>
            </a:r>
            <a:r>
              <a:rPr lang="en-US" dirty="0" smtClean="0">
                <a:latin typeface="Constantia" panose="02030602050306030303" pitchFamily="18" charset="0"/>
              </a:rPr>
              <a:t> al </a:t>
            </a:r>
            <a:r>
              <a:rPr lang="en-US" dirty="0" err="1" smtClean="0">
                <a:latin typeface="Constantia" panose="02030602050306030303" pitchFamily="18" charset="0"/>
              </a:rPr>
              <a:t>momento</a:t>
            </a:r>
            <a:r>
              <a:rPr lang="en-US" dirty="0" smtClean="0">
                <a:latin typeface="Constantia" panose="02030602050306030303" pitchFamily="18" charset="0"/>
              </a:rPr>
              <a:t> in cui </a:t>
            </a:r>
            <a:r>
              <a:rPr lang="en-US" dirty="0" err="1" smtClean="0">
                <a:latin typeface="Constantia" panose="02030602050306030303" pitchFamily="18" charset="0"/>
              </a:rPr>
              <a:t>viene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referenziato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3429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ea typeface="ＭＳ Ｐゴシック" panose="020B0600070205080204" pitchFamily="34" charset="-128"/>
              </a:rPr>
              <a:t>Collection</a:t>
            </a:r>
          </a:p>
        </p:txBody>
      </p:sp>
      <p:pic>
        <p:nvPicPr>
          <p:cNvPr id="24579" name="Picture 3" descr="logo-mongodb-ond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4350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itle 1"/>
          <p:cNvSpPr txBox="1">
            <a:spLocks/>
          </p:cNvSpPr>
          <p:nvPr/>
        </p:nvSpPr>
        <p:spPr bwMode="auto">
          <a:xfrm>
            <a:off x="152400" y="533400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sz="2600" b="1" dirty="0" err="1" smtClean="0">
                <a:latin typeface="Constantia" panose="02030602050306030303" pitchFamily="18" charset="0"/>
              </a:rPr>
              <a:t>Quando</a:t>
            </a:r>
            <a:r>
              <a:rPr lang="en-US" sz="2600" b="1" dirty="0" smtClean="0">
                <a:latin typeface="Constantia" panose="02030602050306030303" pitchFamily="18" charset="0"/>
              </a:rPr>
              <a:t> </a:t>
            </a:r>
            <a:r>
              <a:rPr lang="en-US" sz="2600" b="1" dirty="0" err="1" smtClean="0">
                <a:latin typeface="Constantia" panose="02030602050306030303" pitchFamily="18" charset="0"/>
              </a:rPr>
              <a:t>dico</a:t>
            </a:r>
            <a:endParaRPr lang="en-US" sz="2600" b="1" dirty="0">
              <a:latin typeface="Constantia" panose="020306020503060303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10200" y="533400"/>
            <a:ext cx="3429000" cy="1371600"/>
            <a:chOff x="5410200" y="533400"/>
            <a:chExt cx="3429000" cy="1371600"/>
          </a:xfrm>
        </p:grpSpPr>
        <p:sp>
          <p:nvSpPr>
            <p:cNvPr id="24583" name="Title 1"/>
            <p:cNvSpPr txBox="1">
              <a:spLocks/>
            </p:cNvSpPr>
            <p:nvPr/>
          </p:nvSpPr>
          <p:spPr bwMode="auto">
            <a:xfrm>
              <a:off x="5410200" y="1295400"/>
              <a:ext cx="3429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 eaLnBrk="1" hangingPunct="1"/>
              <a:r>
                <a:rPr lang="en-US" sz="3600" b="1" dirty="0">
                  <a:latin typeface="Constantia" panose="02030602050306030303" pitchFamily="18" charset="0"/>
                </a:rPr>
                <a:t>Table</a:t>
              </a:r>
            </a:p>
          </p:txBody>
        </p:sp>
        <p:sp>
          <p:nvSpPr>
            <p:cNvPr id="24584" name="Title 1"/>
            <p:cNvSpPr txBox="1">
              <a:spLocks/>
            </p:cNvSpPr>
            <p:nvPr/>
          </p:nvSpPr>
          <p:spPr bwMode="auto">
            <a:xfrm>
              <a:off x="5410200" y="533400"/>
              <a:ext cx="3429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 eaLnBrk="1" hangingPunct="1"/>
              <a:r>
                <a:rPr lang="en-US" sz="2600" b="1" dirty="0" err="1" smtClean="0">
                  <a:latin typeface="Constantia" panose="02030602050306030303" pitchFamily="18" charset="0"/>
                </a:rPr>
                <a:t>Penso</a:t>
              </a:r>
              <a:r>
                <a:rPr lang="en-US" sz="2600" b="1" dirty="0" smtClean="0">
                  <a:latin typeface="Constantia" panose="02030602050306030303" pitchFamily="18" charset="0"/>
                </a:rPr>
                <a:t> a</a:t>
              </a:r>
              <a:endParaRPr lang="en-US" sz="2600" b="1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2782888"/>
            <a:ext cx="8229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 smtClean="0">
                <a:latin typeface="Constantia" panose="02030602050306030303" pitchFamily="18" charset="0"/>
              </a:rPr>
              <a:t>Senza</a:t>
            </a:r>
            <a:r>
              <a:rPr lang="en-US" dirty="0" smtClean="0">
                <a:latin typeface="Constantia" panose="02030602050306030303" pitchFamily="18" charset="0"/>
              </a:rPr>
              <a:t> schema, </a:t>
            </a:r>
            <a:r>
              <a:rPr lang="en-US" dirty="0" err="1" smtClean="0">
                <a:latin typeface="Constantia" panose="02030602050306030303" pitchFamily="18" charset="0"/>
              </a:rPr>
              <a:t>contengono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documenti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 smtClean="0">
                <a:solidFill>
                  <a:srgbClr val="93E50D"/>
                </a:solidFill>
                <a:latin typeface="Constantia" panose="02030602050306030303" pitchFamily="18" charset="0"/>
              </a:rPr>
              <a:t>Indicizzabile</a:t>
            </a:r>
            <a:r>
              <a:rPr lang="en-US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su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più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campi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 smtClean="0">
                <a:latin typeface="Constantia" panose="02030602050306030303" pitchFamily="18" charset="0"/>
              </a:rPr>
              <a:t>Creata</a:t>
            </a:r>
            <a:r>
              <a:rPr lang="en-US" dirty="0" smtClean="0">
                <a:latin typeface="Constantia" panose="02030602050306030303" pitchFamily="18" charset="0"/>
              </a:rPr>
              <a:t> al </a:t>
            </a:r>
            <a:r>
              <a:rPr lang="en-US" dirty="0" err="1" smtClean="0">
                <a:latin typeface="Constantia" panose="02030602050306030303" pitchFamily="18" charset="0"/>
              </a:rPr>
              <a:t>momento</a:t>
            </a:r>
            <a:r>
              <a:rPr lang="en-US" dirty="0" smtClean="0">
                <a:latin typeface="Constantia" panose="02030602050306030303" pitchFamily="18" charset="0"/>
              </a:rPr>
              <a:t> in cui </a:t>
            </a:r>
            <a:r>
              <a:rPr lang="en-US" dirty="0" err="1" smtClean="0">
                <a:latin typeface="Constantia" panose="02030602050306030303" pitchFamily="18" charset="0"/>
              </a:rPr>
              <a:t>viene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referenziata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 smtClean="0">
                <a:latin typeface="Constantia" panose="02030602050306030303" pitchFamily="18" charset="0"/>
              </a:rPr>
              <a:t>Esistono</a:t>
            </a:r>
            <a:r>
              <a:rPr lang="en-US" dirty="0" smtClean="0">
                <a:latin typeface="Constantia" panose="02030602050306030303" pitchFamily="18" charset="0"/>
              </a:rPr>
              <a:t> le </a:t>
            </a:r>
            <a:r>
              <a:rPr lang="en-US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Capped 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Collections: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hanno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una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dimensione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fissa</a:t>
            </a:r>
            <a:r>
              <a:rPr lang="en-US" dirty="0" smtClean="0">
                <a:latin typeface="Constantia" panose="02030602050306030303" pitchFamily="18" charset="0"/>
              </a:rPr>
              <a:t> con </a:t>
            </a:r>
            <a:r>
              <a:rPr lang="en-US" dirty="0" err="1" smtClean="0">
                <a:latin typeface="Constantia" panose="02030602050306030303" pitchFamily="18" charset="0"/>
              </a:rPr>
              <a:t>il</a:t>
            </a:r>
            <a:r>
              <a:rPr lang="en-US" dirty="0" smtClean="0">
                <a:latin typeface="Constantia" panose="02030602050306030303" pitchFamily="18" charset="0"/>
              </a:rPr>
              <a:t> pruning automatic</a:t>
            </a:r>
            <a:r>
              <a:rPr lang="it-IT" noProof="1" smtClean="0">
                <a:latin typeface="Constantia" panose="02030602050306030303" pitchFamily="18" charset="0"/>
              </a:rPr>
              <a:t>o dei vecchi dati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3429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smtClean="0">
                <a:ea typeface="ＭＳ Ｐゴシック" panose="020B0600070205080204" pitchFamily="34" charset="-128"/>
              </a:rPr>
              <a:t>Document</a:t>
            </a:r>
          </a:p>
        </p:txBody>
      </p:sp>
      <p:pic>
        <p:nvPicPr>
          <p:cNvPr id="25603" name="Picture 3" descr="logo-mongodb-ond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4350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itle 1"/>
          <p:cNvSpPr txBox="1">
            <a:spLocks/>
          </p:cNvSpPr>
          <p:nvPr/>
        </p:nvSpPr>
        <p:spPr bwMode="auto">
          <a:xfrm>
            <a:off x="152400" y="533400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sz="2600" b="1" dirty="0" err="1" smtClean="0">
                <a:latin typeface="Constantia" panose="02030602050306030303" pitchFamily="18" charset="0"/>
              </a:rPr>
              <a:t>Quando</a:t>
            </a:r>
            <a:r>
              <a:rPr lang="en-US" sz="2600" b="1" dirty="0" smtClean="0">
                <a:latin typeface="Constantia" panose="02030602050306030303" pitchFamily="18" charset="0"/>
              </a:rPr>
              <a:t> </a:t>
            </a:r>
            <a:r>
              <a:rPr lang="en-US" sz="2600" b="1" dirty="0" err="1" smtClean="0">
                <a:latin typeface="Constantia" panose="02030602050306030303" pitchFamily="18" charset="0"/>
              </a:rPr>
              <a:t>dico</a:t>
            </a:r>
            <a:endParaRPr lang="en-US" sz="2600" b="1" dirty="0">
              <a:latin typeface="Constantia" panose="020306020503060303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10200" y="533400"/>
            <a:ext cx="3429000" cy="1371600"/>
            <a:chOff x="5410200" y="533400"/>
            <a:chExt cx="3429000" cy="1371600"/>
          </a:xfrm>
        </p:grpSpPr>
        <p:sp>
          <p:nvSpPr>
            <p:cNvPr id="25607" name="Title 1"/>
            <p:cNvSpPr txBox="1">
              <a:spLocks/>
            </p:cNvSpPr>
            <p:nvPr/>
          </p:nvSpPr>
          <p:spPr bwMode="auto">
            <a:xfrm>
              <a:off x="5410200" y="1295400"/>
              <a:ext cx="3429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 eaLnBrk="1" hangingPunct="1"/>
              <a:r>
                <a:rPr lang="en-US" sz="3600" b="1" dirty="0">
                  <a:latin typeface="Constantia" panose="02030602050306030303" pitchFamily="18" charset="0"/>
                </a:rPr>
                <a:t>Record/Row</a:t>
              </a:r>
            </a:p>
          </p:txBody>
        </p:sp>
        <p:sp>
          <p:nvSpPr>
            <p:cNvPr id="25608" name="Title 1"/>
            <p:cNvSpPr txBox="1">
              <a:spLocks/>
            </p:cNvSpPr>
            <p:nvPr/>
          </p:nvSpPr>
          <p:spPr bwMode="auto">
            <a:xfrm>
              <a:off x="5410200" y="533400"/>
              <a:ext cx="3429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914400" eaLnBrk="1" hangingPunct="1"/>
              <a:r>
                <a:rPr lang="en-US" sz="2600" b="1" dirty="0" err="1" smtClean="0">
                  <a:latin typeface="Constantia" panose="02030602050306030303" pitchFamily="18" charset="0"/>
                </a:rPr>
                <a:t>Penso</a:t>
              </a:r>
              <a:r>
                <a:rPr lang="en-US" sz="2600" b="1" dirty="0" smtClean="0">
                  <a:latin typeface="Constantia" panose="02030602050306030303" pitchFamily="18" charset="0"/>
                </a:rPr>
                <a:t> a</a:t>
              </a:r>
              <a:endParaRPr lang="en-US" sz="2600" b="1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2782888"/>
            <a:ext cx="8229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 smtClean="0">
                <a:latin typeface="Constantia" panose="02030602050306030303" pitchFamily="18" charset="0"/>
              </a:rPr>
              <a:t>Immagazzinata</a:t>
            </a:r>
            <a:r>
              <a:rPr lang="en-US" dirty="0" smtClean="0">
                <a:latin typeface="Constantia" panose="02030602050306030303" pitchFamily="18" charset="0"/>
              </a:rPr>
              <a:t> in </a:t>
            </a:r>
            <a:r>
              <a:rPr lang="en-US" dirty="0" err="1" smtClean="0">
                <a:latin typeface="Constantia" panose="02030602050306030303" pitchFamily="18" charset="0"/>
              </a:rPr>
              <a:t>una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Collection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.</a:t>
            </a: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 smtClean="0">
                <a:latin typeface="Constantia" panose="02030602050306030303" pitchFamily="18" charset="0"/>
              </a:rPr>
              <a:t>Può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avere</a:t>
            </a:r>
            <a:r>
              <a:rPr lang="en-US" dirty="0" smtClean="0">
                <a:latin typeface="Constantia" panose="02030602050306030303" pitchFamily="18" charset="0"/>
              </a:rPr>
              <a:t> la </a:t>
            </a:r>
            <a:r>
              <a:rPr lang="en-US" dirty="0" err="1" smtClean="0">
                <a:latin typeface="Constantia" panose="02030602050306030303" pitchFamily="18" charset="0"/>
              </a:rPr>
              <a:t>chiave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_id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key </a:t>
            </a:r>
            <a:r>
              <a:rPr lang="en-US" dirty="0" smtClean="0">
                <a:latin typeface="Constantia" panose="02030602050306030303" pitchFamily="18" charset="0"/>
              </a:rPr>
              <a:t>(come fosse </a:t>
            </a:r>
            <a:r>
              <a:rPr lang="en-US" dirty="0" err="1" smtClean="0">
                <a:latin typeface="Constantia" panose="02030602050306030303" pitchFamily="18" charset="0"/>
              </a:rPr>
              <a:t>una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Primary </a:t>
            </a:r>
            <a:r>
              <a:rPr lang="en-US" dirty="0" smtClean="0">
                <a:latin typeface="Constantia" panose="02030602050306030303" pitchFamily="18" charset="0"/>
              </a:rPr>
              <a:t>key in MySQL). </a:t>
            </a:r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 smtClean="0">
                <a:latin typeface="Constantia" panose="02030602050306030303" pitchFamily="18" charset="0"/>
              </a:rPr>
              <a:t>Supporta</a:t>
            </a:r>
            <a:r>
              <a:rPr lang="en-US" dirty="0" smtClean="0">
                <a:latin typeface="Constantia" panose="02030602050306030303" pitchFamily="18" charset="0"/>
              </a:rPr>
              <a:t> le </a:t>
            </a:r>
            <a:r>
              <a:rPr lang="en-US" dirty="0" err="1" smtClean="0">
                <a:latin typeface="Constantia" panose="02030602050306030303" pitchFamily="18" charset="0"/>
              </a:rPr>
              <a:t>relazioni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– 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Embedded (or) References.</a:t>
            </a:r>
          </a:p>
          <a:p>
            <a:pPr eaLnBrk="1" hangingPunct="1"/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smtClean="0">
                <a:latin typeface="Constantia" panose="02030602050306030303" pitchFamily="18" charset="0"/>
              </a:rPr>
              <a:t>I </a:t>
            </a:r>
            <a:r>
              <a:rPr lang="en-US" dirty="0" err="1" smtClean="0">
                <a:latin typeface="Constantia" panose="02030602050306030303" pitchFamily="18" charset="0"/>
              </a:rPr>
              <a:t>documenti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sono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salvati</a:t>
            </a:r>
            <a:r>
              <a:rPr lang="en-US" dirty="0" smtClean="0">
                <a:latin typeface="Constantia" panose="02030602050306030303" pitchFamily="18" charset="0"/>
              </a:rPr>
              <a:t> come 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BSON </a:t>
            </a:r>
            <a:r>
              <a:rPr lang="en-US" dirty="0">
                <a:latin typeface="Constantia" panose="02030602050306030303" pitchFamily="18" charset="0"/>
              </a:rPr>
              <a:t>(Binary form </a:t>
            </a:r>
            <a:r>
              <a:rPr lang="en-US" dirty="0" smtClean="0">
                <a:latin typeface="Constantia" panose="02030602050306030303" pitchFamily="18" charset="0"/>
              </a:rPr>
              <a:t>di </a:t>
            </a:r>
            <a:r>
              <a:rPr lang="en-US" dirty="0">
                <a:latin typeface="Constantia" panose="02030602050306030303" pitchFamily="18" charset="0"/>
              </a:rPr>
              <a:t>JSON).</a:t>
            </a:r>
            <a:endParaRPr lang="en-US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logo-mongodb-ond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105400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143000"/>
            <a:ext cx="7543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// </a:t>
            </a:r>
            <a:r>
              <a:rPr lang="en-US" sz="2200" dirty="0" err="1" smtClean="0">
                <a:latin typeface="Constantia" panose="02030602050306030303" pitchFamily="18" charset="0"/>
              </a:rPr>
              <a:t>cerca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tutti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noProof="1" smtClean="0">
                <a:latin typeface="Constantia" panose="02030602050306030303" pitchFamily="18" charset="0"/>
              </a:rPr>
              <a:t>i post che hanno che tag </a:t>
            </a:r>
            <a:r>
              <a:rPr lang="en-US" sz="2200" dirty="0" smtClean="0">
                <a:latin typeface="Constantia" panose="02030602050306030303" pitchFamily="18" charset="0"/>
              </a:rPr>
              <a:t>‘</a:t>
            </a:r>
            <a:r>
              <a:rPr lang="en-US" sz="2200" dirty="0" err="1">
                <a:latin typeface="Constantia" panose="02030602050306030303" pitchFamily="18" charset="0"/>
              </a:rPr>
              <a:t>MongoDB</a:t>
            </a:r>
            <a:r>
              <a:rPr lang="en-US" sz="2200" dirty="0">
                <a:latin typeface="Constantia" panose="02030602050306030303" pitchFamily="18" charset="0"/>
              </a:rPr>
              <a:t>’ </a:t>
            </a:r>
            <a:r>
              <a:rPr lang="en-US" sz="2200" dirty="0" smtClean="0">
                <a:latin typeface="Constantia" panose="02030602050306030303" pitchFamily="18" charset="0"/>
              </a:rPr>
              <a:t>.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db.posts.find</a:t>
            </a:r>
            <a:r>
              <a:rPr lang="en-US" sz="2200" dirty="0">
                <a:latin typeface="Constantia" panose="02030602050306030303" pitchFamily="18" charset="0"/>
              </a:rPr>
              <a:t>({tags: ‘</a:t>
            </a:r>
            <a:r>
              <a:rPr lang="en-US" sz="2200" dirty="0" err="1">
                <a:latin typeface="Constantia" panose="02030602050306030303" pitchFamily="18" charset="0"/>
              </a:rPr>
              <a:t>MongoDB</a:t>
            </a:r>
            <a:r>
              <a:rPr lang="en-US" sz="2200" dirty="0">
                <a:latin typeface="Constantia" panose="02030602050306030303" pitchFamily="18" charset="0"/>
              </a:rPr>
              <a:t>’});</a:t>
            </a:r>
          </a:p>
          <a:p>
            <a:pPr eaLnBrk="1" hangingPunct="1">
              <a:spcAft>
                <a:spcPts val="600"/>
              </a:spcAft>
            </a:pP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// </a:t>
            </a:r>
            <a:r>
              <a:rPr lang="en-US" sz="2200" dirty="0" err="1" smtClean="0">
                <a:latin typeface="Constantia" panose="02030602050306030303" pitchFamily="18" charset="0"/>
              </a:rPr>
              <a:t>cerca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i</a:t>
            </a:r>
            <a:r>
              <a:rPr lang="en-US" sz="2200" dirty="0" smtClean="0">
                <a:latin typeface="Constantia" panose="02030602050306030303" pitchFamily="18" charset="0"/>
              </a:rPr>
              <a:t> post </a:t>
            </a:r>
            <a:r>
              <a:rPr lang="en-US" sz="2200" dirty="0" err="1" smtClean="0">
                <a:latin typeface="Constantia" panose="02030602050306030303" pitchFamily="18" charset="0"/>
              </a:rPr>
              <a:t>autore</a:t>
            </a:r>
            <a:r>
              <a:rPr lang="en-US" sz="2200" dirty="0" smtClean="0">
                <a:latin typeface="Constantia" panose="02030602050306030303" pitchFamily="18" charset="0"/>
              </a:rPr>
              <a:t> di comment.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db.posts.find</a:t>
            </a:r>
            <a:r>
              <a:rPr lang="en-US" sz="2200" dirty="0">
                <a:latin typeface="Constantia" panose="02030602050306030303" pitchFamily="18" charset="0"/>
              </a:rPr>
              <a:t>({‘</a:t>
            </a:r>
            <a:r>
              <a:rPr lang="en-US" sz="2200" dirty="0" err="1">
                <a:latin typeface="Constantia" panose="02030602050306030303" pitchFamily="18" charset="0"/>
              </a:rPr>
              <a:t>comments.author</a:t>
            </a:r>
            <a:r>
              <a:rPr lang="en-US" sz="2200" dirty="0">
                <a:latin typeface="Constantia" panose="02030602050306030303" pitchFamily="18" charset="0"/>
              </a:rPr>
              <a:t>’: </a:t>
            </a:r>
            <a:r>
              <a:rPr lang="en-US" sz="2200" dirty="0" err="1">
                <a:latin typeface="Constantia" panose="02030602050306030303" pitchFamily="18" charset="0"/>
              </a:rPr>
              <a:t>DBRef</a:t>
            </a:r>
            <a:r>
              <a:rPr lang="en-US" sz="2200" dirty="0">
                <a:latin typeface="Constantia" panose="02030602050306030303" pitchFamily="18" charset="0"/>
              </a:rPr>
              <a:t>(‘User’,2)}).count();</a:t>
            </a:r>
          </a:p>
          <a:p>
            <a:pPr eaLnBrk="1" hangingPunct="1">
              <a:spcAft>
                <a:spcPts val="600"/>
              </a:spcAft>
            </a:pP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// </a:t>
            </a:r>
            <a:r>
              <a:rPr lang="en-US" sz="2200" dirty="0" err="1" smtClean="0">
                <a:latin typeface="Constantia" panose="02030602050306030303" pitchFamily="18" charset="0"/>
              </a:rPr>
              <a:t>Tutti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i</a:t>
            </a:r>
            <a:r>
              <a:rPr lang="en-US" sz="2200" dirty="0" smtClean="0">
                <a:latin typeface="Constantia" panose="02030602050306030303" pitchFamily="18" charset="0"/>
              </a:rPr>
              <a:t> post con data </a:t>
            </a:r>
            <a:r>
              <a:rPr lang="en-US" sz="2200" dirty="0" err="1" smtClean="0">
                <a:latin typeface="Constantia" panose="02030602050306030303" pitchFamily="18" charset="0"/>
              </a:rPr>
              <a:t>anteriore</a:t>
            </a:r>
            <a:r>
              <a:rPr lang="en-US" sz="2200" dirty="0" smtClean="0">
                <a:latin typeface="Constantia" panose="02030602050306030303" pitchFamily="18" charset="0"/>
              </a:rPr>
              <a:t>. 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db.posts.find</a:t>
            </a:r>
            <a:r>
              <a:rPr lang="en-US" sz="2200" dirty="0">
                <a:latin typeface="Constantia" panose="02030602050306030303" pitchFamily="18" charset="0"/>
              </a:rPr>
              <a:t>({‘timestamp’: {‘</a:t>
            </a:r>
            <a:r>
              <a:rPr lang="en-US" sz="2200" dirty="0" err="1">
                <a:latin typeface="Constantia" panose="02030602050306030303" pitchFamily="18" charset="0"/>
              </a:rPr>
              <a:t>gte</a:t>
            </a:r>
            <a:r>
              <a:rPr lang="en-US" sz="2200" dirty="0">
                <a:latin typeface="Constantia" panose="02030602050306030303" pitchFamily="18" charset="0"/>
              </a:rPr>
              <a:t>’: Date(’31-03-12’)}});</a:t>
            </a:r>
          </a:p>
          <a:p>
            <a:pPr eaLnBrk="1" hangingPunct="1">
              <a:spcAft>
                <a:spcPts val="600"/>
              </a:spcAft>
            </a:pP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// </a:t>
            </a:r>
            <a:r>
              <a:rPr lang="en-US" sz="2200" dirty="0" err="1" smtClean="0">
                <a:latin typeface="Constantia" panose="02030602050306030303" pitchFamily="18" charset="0"/>
              </a:rPr>
              <a:t>Cerca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tutti</a:t>
            </a:r>
            <a:r>
              <a:rPr lang="en-US" sz="2200" dirty="0" smtClean="0">
                <a:latin typeface="Constantia" panose="02030602050306030303" pitchFamily="18" charset="0"/>
              </a:rPr>
              <a:t> I post </a:t>
            </a:r>
            <a:r>
              <a:rPr lang="en-US" sz="2200" dirty="0" err="1" smtClean="0">
                <a:latin typeface="Constantia" panose="02030602050306030303" pitchFamily="18" charset="0"/>
              </a:rPr>
              <a:t>fra</a:t>
            </a:r>
            <a:r>
              <a:rPr lang="en-US" sz="2200" dirty="0" smtClean="0">
                <a:latin typeface="Constantia" panose="02030602050306030303" pitchFamily="18" charset="0"/>
              </a:rPr>
              <a:t> [22</a:t>
            </a:r>
            <a:r>
              <a:rPr lang="en-US" sz="2200" dirty="0">
                <a:latin typeface="Constantia" panose="02030602050306030303" pitchFamily="18" charset="0"/>
              </a:rPr>
              <a:t>, 42]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db.posts.find</a:t>
            </a:r>
            <a:r>
              <a:rPr lang="en-US" sz="2200" dirty="0">
                <a:latin typeface="Constantia" panose="02030602050306030303" pitchFamily="18" charset="0"/>
              </a:rPr>
              <a:t>({‘</a:t>
            </a:r>
            <a:r>
              <a:rPr lang="en-US" sz="2200" dirty="0" err="1">
                <a:latin typeface="Constantia" panose="02030602050306030303" pitchFamily="18" charset="0"/>
              </a:rPr>
              <a:t>author.location</a:t>
            </a:r>
            <a:r>
              <a:rPr lang="en-US" sz="2200" dirty="0">
                <a:latin typeface="Constantia" panose="02030602050306030303" pitchFamily="18" charset="0"/>
              </a:rPr>
              <a:t>’: {‘near’:[22, 42]});</a:t>
            </a:r>
          </a:p>
        </p:txBody>
      </p:sp>
      <p:sp>
        <p:nvSpPr>
          <p:cNvPr id="28676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anose="020B0600070205080204" pitchFamily="34" charset="-128"/>
              </a:rPr>
              <a:t>Come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cerco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i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miei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dati</a:t>
            </a:r>
            <a:r>
              <a:rPr lang="en-US" sz="3200" dirty="0" smtClean="0">
                <a:ea typeface="ＭＳ Ｐゴシック" panose="020B0600070205080204" pitchFamily="34" charset="-128"/>
              </a:rPr>
              <a:t>? </a:t>
            </a:r>
            <a:endParaRPr lang="en-US" sz="3200" dirty="0" smtClean="0">
              <a:solidFill>
                <a:srgbClr val="93E50D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6153150"/>
            <a:ext cx="754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srgbClr val="93E50D"/>
                </a:solidFill>
                <a:latin typeface="Constantia" panose="02030602050306030303" pitchFamily="18" charset="0"/>
              </a:rPr>
              <a:t>$gt, $lt, $gte, $lte, $ne, $all, $in, $nin, count, limit, skip, group, etc…</a:t>
            </a:r>
          </a:p>
        </p:txBody>
      </p:sp>
    </p:spTree>
    <p:extLst>
      <p:ext uri="{BB962C8B-B14F-4D97-AF65-F5344CB8AC3E}">
        <p14:creationId xmlns:p14="http://schemas.microsoft.com/office/powerpoint/2010/main" val="28329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logo-mongodb-ond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105400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143000"/>
            <a:ext cx="7543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200" dirty="0" smtClean="0">
                <a:latin typeface="Constantia" panose="02030602050306030303" pitchFamily="18" charset="0"/>
              </a:rPr>
              <a:t>Si </a:t>
            </a:r>
            <a:r>
              <a:rPr lang="en-US" sz="2200" dirty="0" err="1" smtClean="0">
                <a:latin typeface="Constantia" panose="02030602050306030303" pitchFamily="18" charset="0"/>
              </a:rPr>
              <a:t>possono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creare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indici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su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ogni</a:t>
            </a:r>
            <a:r>
              <a:rPr lang="en-US" sz="2200" dirty="0" smtClean="0">
                <a:latin typeface="Constantia" panose="02030602050306030303" pitchFamily="18" charset="0"/>
              </a:rPr>
              <a:t> campo 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// 1 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 </a:t>
            </a:r>
            <a:r>
              <a:rPr lang="en-US" sz="2200" dirty="0">
                <a:solidFill>
                  <a:srgbClr val="93E50D"/>
                </a:solidFill>
                <a:latin typeface="Constantia" panose="02030602050306030303" pitchFamily="18" charset="0"/>
              </a:rPr>
              <a:t>ascending, -1 </a:t>
            </a:r>
            <a:r>
              <a:rPr lang="en-US" sz="2200" dirty="0" smtClean="0">
                <a:solidFill>
                  <a:srgbClr val="93E50D"/>
                </a:solidFill>
                <a:latin typeface="Constantia" panose="02030602050306030303" pitchFamily="18" charset="0"/>
              </a:rPr>
              <a:t>descending</a:t>
            </a:r>
            <a:endParaRPr lang="en-US" sz="2200" dirty="0">
              <a:solidFill>
                <a:srgbClr val="93E50D"/>
              </a:solidFill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db.posts.ensureIndex</a:t>
            </a:r>
            <a:r>
              <a:rPr lang="en-US" sz="2200" dirty="0">
                <a:latin typeface="Constantia" panose="02030602050306030303" pitchFamily="18" charset="0"/>
              </a:rPr>
              <a:t>({‘author’: 1});</a:t>
            </a:r>
          </a:p>
          <a:p>
            <a:pPr eaLnBrk="1" hangingPunct="1">
              <a:spcAft>
                <a:spcPts val="600"/>
              </a:spcAft>
            </a:pP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//Index Nested Documents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db.posts.ensureIndex</a:t>
            </a:r>
            <a:r>
              <a:rPr lang="en-US" sz="2200" dirty="0">
                <a:latin typeface="Constantia" panose="02030602050306030303" pitchFamily="18" charset="0"/>
              </a:rPr>
              <a:t>(‘</a:t>
            </a:r>
            <a:r>
              <a:rPr lang="en-US" sz="2200" dirty="0" err="1">
                <a:latin typeface="Constantia" panose="02030602050306030303" pitchFamily="18" charset="0"/>
              </a:rPr>
              <a:t>comments.author</a:t>
            </a:r>
            <a:r>
              <a:rPr lang="en-US" sz="2200" dirty="0">
                <a:latin typeface="Constantia" panose="02030602050306030303" pitchFamily="18" charset="0"/>
              </a:rPr>
              <a:t>’: 1);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// Index on tags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db.posts.ensureIndex</a:t>
            </a:r>
            <a:r>
              <a:rPr lang="en-US" sz="2200" dirty="0">
                <a:latin typeface="Constantia" panose="02030602050306030303" pitchFamily="18" charset="0"/>
              </a:rPr>
              <a:t>({‘tags’: 1});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// Geo-spatial Index</a:t>
            </a: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&gt; </a:t>
            </a:r>
            <a:r>
              <a:rPr lang="en-US" sz="2200" dirty="0" err="1">
                <a:latin typeface="Constantia" panose="02030602050306030303" pitchFamily="18" charset="0"/>
              </a:rPr>
              <a:t>db.posts.ensureIndex</a:t>
            </a:r>
            <a:r>
              <a:rPr lang="en-US" sz="2200" dirty="0">
                <a:latin typeface="Constantia" panose="02030602050306030303" pitchFamily="18" charset="0"/>
              </a:rPr>
              <a:t>({‘</a:t>
            </a:r>
            <a:r>
              <a:rPr lang="en-US" sz="2200" dirty="0" err="1">
                <a:latin typeface="Constantia" panose="02030602050306030303" pitchFamily="18" charset="0"/>
              </a:rPr>
              <a:t>author.location</a:t>
            </a:r>
            <a:r>
              <a:rPr lang="en-US" sz="2200" dirty="0">
                <a:latin typeface="Constantia" panose="02030602050306030303" pitchFamily="18" charset="0"/>
              </a:rPr>
              <a:t>’: ‘2d’});</a:t>
            </a:r>
          </a:p>
        </p:txBody>
      </p:sp>
      <p:sp>
        <p:nvSpPr>
          <p:cNvPr id="27652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ea typeface="ＭＳ Ｐゴシック" panose="020B0600070205080204" pitchFamily="34" charset="-128"/>
              </a:rPr>
              <a:t>Indici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Secondari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9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logo-mongodb-ondar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105400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143000"/>
            <a:ext cx="75438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200" dirty="0" err="1">
                <a:latin typeface="Constantia" panose="02030602050306030303" pitchFamily="18" charset="0"/>
              </a:rPr>
              <a:t>db.posts.update</a:t>
            </a:r>
            <a:r>
              <a:rPr lang="en-US" sz="2200" dirty="0">
                <a:latin typeface="Constantia" panose="02030602050306030303" pitchFamily="18" charset="0"/>
              </a:rPr>
              <a:t>({_id: </a:t>
            </a:r>
            <a:r>
              <a:rPr lang="en-US" sz="2200" dirty="0" smtClean="0">
                <a:latin typeface="Constantia" panose="02030602050306030303" pitchFamily="18" charset="0"/>
              </a:rPr>
              <a:t>‘1234’}, 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{‘title’: </a:t>
            </a:r>
            <a:r>
              <a:rPr lang="en-US" sz="2200" dirty="0" smtClean="0"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latin typeface="Constantia" panose="02030602050306030303" pitchFamily="18" charset="0"/>
              </a:rPr>
              <a:t>Titolo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Aggiornato</a:t>
            </a:r>
            <a:r>
              <a:rPr lang="en-US" sz="2200" dirty="0" smtClean="0">
                <a:latin typeface="Constantia" panose="02030602050306030303" pitchFamily="18" charset="0"/>
              </a:rPr>
              <a:t>’, 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‘text’: </a:t>
            </a:r>
            <a:r>
              <a:rPr lang="en-US" sz="2200" dirty="0" smtClean="0">
                <a:latin typeface="Constantia" panose="02030602050306030303" pitchFamily="18" charset="0"/>
              </a:rPr>
              <a:t>‘</a:t>
            </a:r>
            <a:r>
              <a:rPr lang="en-US" sz="2200" dirty="0" err="1" smtClean="0">
                <a:latin typeface="Constantia" panose="02030602050306030303" pitchFamily="18" charset="0"/>
              </a:rPr>
              <a:t>Testo</a:t>
            </a:r>
            <a:r>
              <a:rPr lang="en-US" sz="2200" dirty="0" smtClean="0">
                <a:latin typeface="Constantia" panose="02030602050306030303" pitchFamily="18" charset="0"/>
              </a:rPr>
              <a:t> </a:t>
            </a:r>
            <a:r>
              <a:rPr lang="en-US" sz="2200" dirty="0" err="1" smtClean="0">
                <a:latin typeface="Constantia" panose="02030602050306030303" pitchFamily="18" charset="0"/>
              </a:rPr>
              <a:t>aggiornato</a:t>
            </a:r>
            <a:r>
              <a:rPr lang="en-US" sz="2200" dirty="0" smtClean="0">
                <a:latin typeface="Constantia" panose="02030602050306030303" pitchFamily="18" charset="0"/>
              </a:rPr>
              <a:t>’, </a:t>
            </a:r>
            <a:endParaRPr lang="en-US" sz="2200" dirty="0">
              <a:latin typeface="Constantia" panose="02030602050306030303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200" dirty="0">
                <a:latin typeface="Constantia" panose="02030602050306030303" pitchFamily="18" charset="0"/>
              </a:rPr>
              <a:t>${</a:t>
            </a:r>
            <a:r>
              <a:rPr lang="en-US" sz="2200" dirty="0" err="1">
                <a:latin typeface="Constantia" panose="02030602050306030303" pitchFamily="18" charset="0"/>
              </a:rPr>
              <a:t>addToSet</a:t>
            </a:r>
            <a:r>
              <a:rPr lang="en-US" sz="2200" dirty="0">
                <a:latin typeface="Constantia" panose="02030602050306030303" pitchFamily="18" charset="0"/>
              </a:rPr>
              <a:t>: {‘tags’: ‘webinar’}});</a:t>
            </a:r>
          </a:p>
        </p:txBody>
      </p:sp>
      <p:sp>
        <p:nvSpPr>
          <p:cNvPr id="29700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 smtClean="0">
                <a:ea typeface="ＭＳ Ｐゴシック" panose="020B0600070205080204" pitchFamily="34" charset="-128"/>
              </a:rPr>
              <a:t>Aggiornamenti? </a:t>
            </a:r>
            <a:r>
              <a:rPr lang="en-US" sz="2500" dirty="0" smtClean="0">
                <a:solidFill>
                  <a:srgbClr val="93E50D"/>
                </a:solidFill>
                <a:ea typeface="ＭＳ Ｐゴシック" panose="020B0600070205080204" pitchFamily="34" charset="-128"/>
              </a:rPr>
              <a:t>Atomic Operations</a:t>
            </a:r>
            <a:endParaRPr lang="en-US" sz="2500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3276600"/>
            <a:ext cx="3505442" cy="1771897"/>
            <a:chOff x="609600" y="3276600"/>
            <a:chExt cx="3505200" cy="1771710"/>
          </a:xfrm>
        </p:grpSpPr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685800" y="3276600"/>
              <a:ext cx="14798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>
                  <a:latin typeface="Constantia" panose="02030602050306030303" pitchFamily="18" charset="0"/>
                </a:rPr>
                <a:t>$set, $unset</a:t>
              </a:r>
            </a:p>
          </p:txBody>
        </p:sp>
        <p:sp>
          <p:nvSpPr>
            <p:cNvPr id="29704" name="TextBox 7"/>
            <p:cNvSpPr txBox="1">
              <a:spLocks noChangeArrowheads="1"/>
            </p:cNvSpPr>
            <p:nvPr/>
          </p:nvSpPr>
          <p:spPr bwMode="auto">
            <a:xfrm>
              <a:off x="621536" y="3962400"/>
              <a:ext cx="34932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>
                  <a:latin typeface="Constantia" panose="02030602050306030303" pitchFamily="18" charset="0"/>
                </a:rPr>
                <a:t>$push, $pull, $pop, $addToSet</a:t>
              </a:r>
            </a:p>
          </p:txBody>
        </p:sp>
        <p:sp>
          <p:nvSpPr>
            <p:cNvPr id="29705" name="TextBox 8"/>
            <p:cNvSpPr txBox="1">
              <a:spLocks noChangeArrowheads="1"/>
            </p:cNvSpPr>
            <p:nvPr/>
          </p:nvSpPr>
          <p:spPr bwMode="auto">
            <a:xfrm>
              <a:off x="609600" y="4648200"/>
              <a:ext cx="29568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000">
                  <a:latin typeface="Constantia" panose="02030602050306030303" pitchFamily="18" charset="0"/>
                </a:rPr>
                <a:t>$inc, $decr, many more…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9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35" y="5445223"/>
            <a:ext cx="1152427" cy="1152427"/>
          </a:xfrm>
          <a:prstGeom prst="rect">
            <a:avLst/>
          </a:prstGeom>
        </p:spPr>
      </p:pic>
      <p:sp>
        <p:nvSpPr>
          <p:cNvPr id="9" name="Subtitle 5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500" dirty="0" err="1" smtClean="0">
                <a:ea typeface="ＭＳ Ｐゴシック" panose="020B0600070205080204" pitchFamily="34" charset="-128"/>
              </a:rPr>
              <a:t>Esempio</a:t>
            </a:r>
            <a:r>
              <a:rPr lang="en-US" sz="2500" dirty="0" smtClean="0">
                <a:ea typeface="ＭＳ Ｐゴシック" panose="020B0600070205080204" pitchFamily="34" charset="-128"/>
              </a:rPr>
              <a:t>: </a:t>
            </a:r>
            <a:r>
              <a:rPr lang="en-US" sz="2500" dirty="0" err="1" smtClean="0">
                <a:ea typeface="ＭＳ Ｐゴシック" panose="020B0600070205080204" pitchFamily="34" charset="-128"/>
              </a:rPr>
              <a:t>Diamo</a:t>
            </a:r>
            <a:r>
              <a:rPr lang="en-US" sz="2500" dirty="0" smtClean="0">
                <a:ea typeface="ＭＳ Ｐゴシック" panose="020B0600070205080204" pitchFamily="34" charset="-128"/>
              </a:rPr>
              <a:t> </a:t>
            </a:r>
            <a:r>
              <a:rPr lang="en-US" sz="2500" dirty="0" err="1" smtClean="0">
                <a:ea typeface="ＭＳ Ｐゴシック" panose="020B0600070205080204" pitchFamily="34" charset="-128"/>
              </a:rPr>
              <a:t>agli</a:t>
            </a:r>
            <a:r>
              <a:rPr lang="en-US" sz="2500" dirty="0" smtClean="0">
                <a:ea typeface="ＭＳ Ｐゴシック" panose="020B0600070205080204" pitchFamily="34" charset="-128"/>
              </a:rPr>
              <a:t> </a:t>
            </a:r>
            <a:r>
              <a:rPr lang="en-US" sz="2500" dirty="0" err="1" smtClean="0">
                <a:ea typeface="ＭＳ Ｐゴシック" panose="020B0600070205080204" pitchFamily="34" charset="-128"/>
              </a:rPr>
              <a:t>utenti</a:t>
            </a:r>
            <a:r>
              <a:rPr lang="en-US" sz="2500" dirty="0" smtClean="0">
                <a:ea typeface="ＭＳ Ｐゴシック" panose="020B0600070205080204" pitchFamily="34" charset="-128"/>
              </a:rPr>
              <a:t> la </a:t>
            </a:r>
            <a:r>
              <a:rPr lang="en-US" sz="2500" dirty="0" err="1" smtClean="0">
                <a:ea typeface="ＭＳ Ｐゴシック" panose="020B0600070205080204" pitchFamily="34" charset="-128"/>
              </a:rPr>
              <a:t>possibilità</a:t>
            </a:r>
            <a:r>
              <a:rPr lang="en-US" sz="2500" dirty="0" smtClean="0">
                <a:ea typeface="ＭＳ Ｐゴシック" panose="020B0600070205080204" pitchFamily="34" charset="-128"/>
              </a:rPr>
              <a:t> di </a:t>
            </a:r>
            <a:r>
              <a:rPr lang="en-US" sz="2500" dirty="0" err="1" smtClean="0">
                <a:ea typeface="ＭＳ Ｐゴシック" panose="020B0600070205080204" pitchFamily="34" charset="-128"/>
              </a:rPr>
              <a:t>votare</a:t>
            </a:r>
            <a:r>
              <a:rPr lang="en-US" sz="2500" dirty="0">
                <a:ea typeface="ＭＳ Ｐゴシック" panose="020B0600070205080204" pitchFamily="34" charset="-128"/>
              </a:rPr>
              <a:t> </a:t>
            </a:r>
            <a:r>
              <a:rPr lang="en-US" sz="2500" dirty="0" err="1" smtClean="0">
                <a:ea typeface="ＭＳ Ｐゴシック" panose="020B0600070205080204" pitchFamily="34" charset="-128"/>
              </a:rPr>
              <a:t>una</a:t>
            </a:r>
            <a:r>
              <a:rPr lang="en-US" sz="2500" dirty="0" smtClean="0">
                <a:ea typeface="ＭＳ Ｐゴシック" panose="020B0600070205080204" pitchFamily="34" charset="-128"/>
              </a:rPr>
              <a:t> </a:t>
            </a:r>
            <a:r>
              <a:rPr lang="en-US" sz="2500" dirty="0" err="1" smtClean="0">
                <a:ea typeface="ＭＳ Ｐゴシック" panose="020B0600070205080204" pitchFamily="34" charset="-128"/>
              </a:rPr>
              <a:t>notizia</a:t>
            </a:r>
            <a:endParaRPr lang="en-US" sz="25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1196752"/>
            <a:ext cx="5538696" cy="1631216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'_id'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ObjectId(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"4bcc9e697e020f2d44471d27"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),</a:t>
            </a:r>
            <a:b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title: 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'Aliens discovered on Mars!'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b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description: 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'Martian'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vote_count: 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voters: [] }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08176" y="3149025"/>
            <a:ext cx="7327647" cy="2062103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// Ricaviamo</a:t>
            </a:r>
            <a:r>
              <a:rPr kumimoji="0" lang="it-IT" sz="1600" b="0" i="1" u="none" strike="noStrike" cap="none" normalizeH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 l’oggetto utente che che sta votando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user_id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ObjectId(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"4bcc9e697e020f2d44471a15"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); </a:t>
            </a:r>
            <a:b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it-IT" sz="16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// Questa</a:t>
            </a:r>
            <a:r>
              <a:rPr kumimoji="0" lang="it-IT" sz="1600" b="0" i="1" u="none" strike="noStrike" cap="none" normalizeH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 query ha un risultato solo se non l’utente non ha già votato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query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{_id: ObjectId(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"4bcc9e697e020f2d44471d27"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), voters: {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'$ne'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user_id});</a:t>
            </a:r>
            <a:b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it-IT" sz="16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// Aggiorna la lista dei votanti e incrementa il voto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update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'$push'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{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'voters'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user_id},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'$inc'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{vote_count: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}}</a:t>
            </a:r>
            <a:b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</a:b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db.stories.update(query, update);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08176" y="3398882"/>
            <a:ext cx="6713697" cy="1569660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// Questa query</a:t>
            </a:r>
            <a:r>
              <a:rPr kumimoji="0" lang="it-IT" sz="1600" b="0" i="1" u="none" strike="noStrike" cap="none" normalizeH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 ha effetto solo se l’utente ha votato</a:t>
            </a: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query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{_id: ObjectId(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"4bcc9e697e020f2d44471d27"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), voters: user_id};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Arial Unicode MS" panose="020B0604020202020204" pitchFamily="34" charset="-128"/>
              </a:rPr>
              <a:t>// Aggiorna, rimuovendo l’elemento dalla lista e decrementando il voto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update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'$pull'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{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'voters'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user_id},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Arial Unicode MS" panose="020B0604020202020204" pitchFamily="34" charset="-128"/>
              </a:rPr>
              <a:t>'$inc'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{vote_count: 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z="1600" dirty="0">
              <a:solidFill>
                <a:srgbClr val="F8F8F8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db.stories.update(query, update);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logo-mongodb-ondar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105400"/>
            <a:ext cx="1466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anose="020B0600070205080204" pitchFamily="34" charset="-128"/>
              </a:rPr>
              <a:t>Qualche</a:t>
            </a:r>
            <a:r>
              <a:rPr lang="en-US" dirty="0" smtClean="0">
                <a:ea typeface="ＭＳ Ｐゴシック" panose="020B0600070205080204" pitchFamily="34" charset="-128"/>
              </a:rPr>
              <a:t> “</a:t>
            </a:r>
            <a:r>
              <a:rPr lang="en-US" dirty="0" err="1" smtClean="0">
                <a:ea typeface="ＭＳ Ｐゴシック" panose="020B0600070205080204" pitchFamily="34" charset="-128"/>
              </a:rPr>
              <a:t>simpatica</a:t>
            </a:r>
            <a:r>
              <a:rPr lang="en-US" dirty="0" smtClean="0">
                <a:ea typeface="ＭＳ Ｐゴシック" panose="020B0600070205080204" pitchFamily="34" charset="-128"/>
              </a:rPr>
              <a:t>” </a:t>
            </a:r>
            <a:r>
              <a:rPr lang="en-US" dirty="0" err="1" smtClean="0">
                <a:ea typeface="ＭＳ Ｐゴシック" panose="020B0600070205080204" pitchFamily="34" charset="-128"/>
              </a:rPr>
              <a:t>funzionalità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258888"/>
            <a:ext cx="8229600" cy="3786187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Geo-spatial Indexes for Geo-spatial queries.</a:t>
            </a:r>
          </a:p>
          <a:p>
            <a:pPr eaLnBrk="1" hangingPunct="1"/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	$near, $</a:t>
            </a:r>
            <a:r>
              <a:rPr lang="en-US" dirty="0" err="1">
                <a:solidFill>
                  <a:srgbClr val="93E50D"/>
                </a:solidFill>
                <a:latin typeface="Constantia" panose="02030602050306030303" pitchFamily="18" charset="0"/>
              </a:rPr>
              <a:t>within_distance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, Bound queries (circle, box)</a:t>
            </a: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</a:t>
            </a:r>
            <a:r>
              <a:rPr lang="en-US" dirty="0" err="1">
                <a:latin typeface="Constantia" panose="02030602050306030303" pitchFamily="18" charset="0"/>
              </a:rPr>
              <a:t>GridFS</a:t>
            </a:r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	Stores Large Binary Files.</a:t>
            </a: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• Map/Reduce</a:t>
            </a:r>
          </a:p>
          <a:p>
            <a:pPr eaLnBrk="1" hangingPunct="1"/>
            <a:r>
              <a:rPr lang="en-US" dirty="0">
                <a:latin typeface="Constantia" panose="02030602050306030303" pitchFamily="18" charset="0"/>
              </a:rPr>
              <a:t>	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GROUP BY</a:t>
            </a:r>
            <a:r>
              <a:rPr lang="en-US" dirty="0">
                <a:latin typeface="Constantia" panose="02030602050306030303" pitchFamily="18" charset="0"/>
              </a:rPr>
              <a:t> in SQL, </a:t>
            </a:r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map/reduce</a:t>
            </a:r>
            <a:r>
              <a:rPr lang="en-US" dirty="0">
                <a:latin typeface="Constantia" panose="02030602050306030303" pitchFamily="18" charset="0"/>
              </a:rPr>
              <a:t> in </a:t>
            </a:r>
            <a:r>
              <a:rPr lang="en-US" dirty="0" err="1">
                <a:latin typeface="Constantia" panose="02030602050306030303" pitchFamily="18" charset="0"/>
              </a:rPr>
              <a:t>MongoDB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eaLnBrk="1" hangingPunct="1"/>
            <a:r>
              <a:rPr lang="en-US" dirty="0">
                <a:solidFill>
                  <a:srgbClr val="93E50D"/>
                </a:solidFill>
                <a:latin typeface="Constantia" panose="02030602050306030303" pitchFamily="18" charset="0"/>
              </a:rPr>
              <a:t>	</a:t>
            </a: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  <a:p>
            <a:pPr eaLnBrk="1" hangingPunct="1"/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A03A-152A-CE4C-B717-CC557DC5D42D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080" y="3396962"/>
            <a:ext cx="338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Antonio Bevacqua</a:t>
            </a:r>
            <a:endParaRPr lang="it-IT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37" y="1022350"/>
            <a:ext cx="3667125" cy="53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37" y="1022350"/>
            <a:ext cx="3667125" cy="5334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123728" y="1022350"/>
            <a:ext cx="3024336" cy="125452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Luigi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2465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anose="020B0600070205080204" pitchFamily="34" charset="-128"/>
              </a:rPr>
              <a:t>Replica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44" y="990600"/>
            <a:ext cx="6298111" cy="51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ea typeface="ＭＳ Ｐゴシック" panose="020B0600070205080204" pitchFamily="34" charset="-128"/>
              </a:rPr>
              <a:t>Morto</a:t>
            </a:r>
            <a:r>
              <a:rPr lang="en-US" sz="3200" dirty="0" smtClean="0">
                <a:ea typeface="ＭＳ Ｐゴシック" panose="020B0600070205080204" pitchFamily="34" charset="-128"/>
              </a:rPr>
              <a:t> un primary se ne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fa</a:t>
            </a:r>
            <a:r>
              <a:rPr lang="en-US" sz="3200" dirty="0" smtClean="0">
                <a:ea typeface="ＭＳ Ｐゴシック" panose="020B0600070205080204" pitchFamily="34" charset="-128"/>
              </a:rPr>
              <a:t> un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altro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706408" cy="50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ea typeface="ＭＳ Ｐゴシック" panose="020B0600070205080204" pitchFamily="34" charset="-128"/>
              </a:rPr>
              <a:t>Morto</a:t>
            </a:r>
            <a:r>
              <a:rPr lang="en-US" sz="3200" dirty="0" smtClean="0">
                <a:ea typeface="ＭＳ Ｐゴシック" panose="020B0600070205080204" pitchFamily="34" charset="-128"/>
              </a:rPr>
              <a:t> un primary se ne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fa</a:t>
            </a:r>
            <a:r>
              <a:rPr lang="en-US" sz="3200" dirty="0" smtClean="0">
                <a:ea typeface="ＭＳ Ｐゴシック" panose="020B0600070205080204" pitchFamily="34" charset="-128"/>
              </a:rPr>
              <a:t> un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altro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9060"/>
            <a:ext cx="3419905" cy="259228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32040" y="1340768"/>
            <a:ext cx="3528392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Heartbeats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Priority Comparisons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Optime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Connections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Network Partitions</a:t>
            </a:r>
          </a:p>
        </p:txBody>
      </p:sp>
    </p:spTree>
    <p:extLst>
      <p:ext uri="{BB962C8B-B14F-4D97-AF65-F5344CB8AC3E}">
        <p14:creationId xmlns:p14="http://schemas.microsoft.com/office/powerpoint/2010/main" val="27251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anose="020B0600070205080204" pitchFamily="34" charset="-128"/>
              </a:rPr>
              <a:t>Il veto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1131709"/>
            <a:ext cx="843528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Tutti i membri di un replica set posso porre il veto,</a:t>
            </a:r>
            <a:r>
              <a:rPr kumimoji="0" lang="it-IT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incluso quelli che non votano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400" baseline="0" dirty="0" smtClean="0">
                <a:solidFill>
                  <a:srgbClr val="333333"/>
                </a:solidFill>
                <a:latin typeface="+mn-lt"/>
              </a:rPr>
              <a:t>Un</a:t>
            </a:r>
            <a:r>
              <a:rPr lang="it-IT" sz="2400" dirty="0" smtClean="0">
                <a:solidFill>
                  <a:srgbClr val="333333"/>
                </a:solidFill>
                <a:latin typeface="+mn-lt"/>
              </a:rPr>
              <a:t> membro può porre il veto se: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it-IT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Il membro che chiede l’elezione non è nel set dei votanti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sz="2400" dirty="0" smtClean="0">
                <a:solidFill>
                  <a:srgbClr val="333333"/>
                </a:solidFill>
                <a:latin typeface="+mn-lt"/>
              </a:rPr>
              <a:t>Il membro non è aggiornato all’ultima operazione </a:t>
            </a:r>
            <a:br>
              <a:rPr lang="it-IT" sz="2400" dirty="0" smtClean="0">
                <a:solidFill>
                  <a:srgbClr val="333333"/>
                </a:solidFill>
                <a:latin typeface="+mn-lt"/>
              </a:rPr>
            </a:br>
            <a:r>
              <a:rPr lang="it-IT" sz="2400" dirty="0" smtClean="0">
                <a:solidFill>
                  <a:srgbClr val="333333"/>
                </a:solidFill>
                <a:latin typeface="+mn-lt"/>
              </a:rPr>
              <a:t>accessibile al 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it-IT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Ha una priorità inferiore a quella di un altro membro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sz="2400" dirty="0" smtClean="0">
                <a:solidFill>
                  <a:srgbClr val="333333"/>
                </a:solidFill>
                <a:latin typeface="+mn-lt"/>
              </a:rPr>
              <a:t>Ha settato priority 0. Solo se tutti i membri hanno </a:t>
            </a:r>
            <a:br>
              <a:rPr lang="it-IT" sz="2400" dirty="0" smtClean="0">
                <a:solidFill>
                  <a:srgbClr val="333333"/>
                </a:solidFill>
                <a:latin typeface="+mn-lt"/>
              </a:rPr>
            </a:br>
            <a:r>
              <a:rPr lang="it-IT" sz="2400" dirty="0" smtClean="0">
                <a:solidFill>
                  <a:srgbClr val="333333"/>
                </a:solidFill>
                <a:latin typeface="+mn-lt"/>
              </a:rPr>
              <a:t>priority 0 questo può essere eletto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it-IT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Il</a:t>
            </a:r>
            <a:r>
              <a:rPr kumimoji="0" lang="it-IT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primario attuale ha operazioni più recenti dell’aspirante primario</a:t>
            </a:r>
            <a:br>
              <a:rPr kumimoji="0" lang="it-IT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r>
              <a:rPr kumimoji="0" lang="it-IT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visto dagli elettori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sz="2400" dirty="0" smtClean="0">
                <a:solidFill>
                  <a:srgbClr val="333333"/>
                </a:solidFill>
                <a:latin typeface="+mn-lt"/>
              </a:rPr>
              <a:t>Il candidato ha le stesse operazioni e della stessa «anzianità» del primario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00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ea typeface="ＭＳ Ｐゴシック" panose="020B0600070205080204" pitchFamily="34" charset="-128"/>
              </a:rPr>
              <a:t>Sharding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2" y="990600"/>
            <a:ext cx="5894936" cy="56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ea typeface="ＭＳ Ｐゴシック" panose="020B0600070205080204" pitchFamily="34" charset="-128"/>
              </a:rPr>
              <a:t>Implementazione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Sharding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7112282" cy="4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anose="020B0600070205080204" pitchFamily="34" charset="-128"/>
              </a:rPr>
              <a:t>Come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viene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suddiviso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il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dato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6" y="2852936"/>
            <a:ext cx="7720588" cy="2536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706" y="1413936"/>
            <a:ext cx="3654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Range Based </a:t>
            </a:r>
            <a:r>
              <a:rPr lang="it-IT" sz="3200" b="1" dirty="0"/>
              <a:t>Sharding</a:t>
            </a:r>
            <a:endParaRPr lang="it-IT" sz="2800" b="1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845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anose="020B0600070205080204" pitchFamily="34" charset="-128"/>
              </a:rPr>
              <a:t>Come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viene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suddiviso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il</a:t>
            </a:r>
            <a:r>
              <a:rPr 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dato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706" y="1413936"/>
            <a:ext cx="3283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Hash based partition</a:t>
            </a:r>
            <a:endParaRPr lang="it-IT" sz="2800" b="1" dirty="0"/>
          </a:p>
          <a:p>
            <a:endParaRPr lang="it-IT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0037"/>
            <a:ext cx="8395246" cy="29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ubtitle 5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panose="020B0600070205080204" pitchFamily="34" charset="-128"/>
              </a:rPr>
              <a:t>Quale </a:t>
            </a:r>
            <a:r>
              <a:rPr lang="en-US" sz="3200" dirty="0" err="1" smtClean="0">
                <a:ea typeface="ＭＳ Ｐゴシック" panose="020B0600070205080204" pitchFamily="34" charset="-128"/>
              </a:rPr>
              <a:t>scelgo</a:t>
            </a:r>
            <a:r>
              <a:rPr lang="en-US" sz="3200" dirty="0" smtClean="0">
                <a:ea typeface="ＭＳ Ｐゴシック" panose="020B0600070205080204" pitchFamily="34" charset="-128"/>
              </a:rPr>
              <a:t>?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21088"/>
            <a:ext cx="5915000" cy="211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24" y="990600"/>
            <a:ext cx="4984344" cy="1637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7939" y="2204864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600" dirty="0" smtClean="0"/>
              <a:t>?</a:t>
            </a:r>
            <a:endParaRPr lang="it-IT" sz="16600" dirty="0"/>
          </a:p>
        </p:txBody>
      </p:sp>
    </p:spTree>
    <p:extLst>
      <p:ext uri="{BB962C8B-B14F-4D97-AF65-F5344CB8AC3E}">
        <p14:creationId xmlns:p14="http://schemas.microsoft.com/office/powerpoint/2010/main" val="2248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192" y="692696"/>
            <a:ext cx="6371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5400" dirty="0" smtClean="0">
                <a:solidFill>
                  <a:prstClr val="white"/>
                </a:solidFill>
                <a:latin typeface="Nexa Light"/>
              </a:rPr>
              <a:t>Grazie</a:t>
            </a:r>
            <a:endParaRPr lang="en-US" sz="4800" dirty="0">
              <a:solidFill>
                <a:prstClr val="white"/>
              </a:solidFill>
              <a:latin typeface="Nexa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54022" y="6277214"/>
            <a:ext cx="2057400" cy="365125"/>
          </a:xfrm>
        </p:spPr>
        <p:txBody>
          <a:bodyPr/>
          <a:lstStyle/>
          <a:p>
            <a:fld id="{BCDDA03A-152A-CE4C-B717-CC557DC5D42D}" type="slidenum">
              <a:rPr lang="en-US" smtClean="0">
                <a:solidFill>
                  <a:schemeClr val="bg1"/>
                </a:solidFill>
              </a:rPr>
              <a:pPr/>
              <a:t>39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12" b="-6611"/>
          <a:stretch/>
        </p:blipFill>
        <p:spPr bwMode="auto">
          <a:xfrm>
            <a:off x="152483" y="6070363"/>
            <a:ext cx="1122998" cy="571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97" y="6251814"/>
            <a:ext cx="160972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76672"/>
            <a:ext cx="1728192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0310" y="2204864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cloud.libero.it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95" y="476672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3800" y="2204864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dirty="0" smtClean="0"/>
              <a:t>tarthappy.it</a:t>
            </a:r>
            <a:endParaRPr lang="it-I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144" y="3163034"/>
            <a:ext cx="1764878" cy="17648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75990" y="5005889"/>
            <a:ext cx="199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www.mongodb.org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5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 t="28672" r="21396" b="27282"/>
          <a:stretch/>
        </p:blipFill>
        <p:spPr>
          <a:xfrm>
            <a:off x="251520" y="89314"/>
            <a:ext cx="2736304" cy="1078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4284" y="2810490"/>
            <a:ext cx="350134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950" dirty="0"/>
              <a:t>150+ Servers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0084" y="3880430"/>
            <a:ext cx="346421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950" dirty="0"/>
              <a:t>15 </a:t>
            </a:r>
            <a:r>
              <a:rPr lang="it-IT" sz="4950" dirty="0" smtClean="0"/>
              <a:t>TB of ram</a:t>
            </a:r>
            <a:endParaRPr lang="it-IT" sz="4950" dirty="0"/>
          </a:p>
        </p:txBody>
      </p:sp>
      <p:sp>
        <p:nvSpPr>
          <p:cNvPr id="9" name="TextBox 8"/>
          <p:cNvSpPr txBox="1"/>
          <p:nvPr/>
        </p:nvSpPr>
        <p:spPr>
          <a:xfrm>
            <a:off x="1785986" y="4886320"/>
            <a:ext cx="409714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950" dirty="0"/>
              <a:t>2 </a:t>
            </a:r>
            <a:r>
              <a:rPr lang="it-IT" sz="4950" dirty="0" smtClean="0"/>
              <a:t>PB </a:t>
            </a:r>
            <a:r>
              <a:rPr lang="it-IT" sz="4950" dirty="0"/>
              <a:t>of Storage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5937414"/>
            <a:ext cx="579030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950" dirty="0" smtClean="0"/>
              <a:t>30+30Gbit </a:t>
            </a:r>
            <a:r>
              <a:rPr lang="it-IT" sz="4950" dirty="0"/>
              <a:t>of </a:t>
            </a:r>
            <a:r>
              <a:rPr lang="it-IT" sz="4950" dirty="0" smtClean="0"/>
              <a:t>Internet</a:t>
            </a:r>
            <a:endParaRPr lang="it-IT" sz="4950" dirty="0"/>
          </a:p>
        </p:txBody>
      </p:sp>
      <p:sp>
        <p:nvSpPr>
          <p:cNvPr id="11" name="TextBox 10"/>
          <p:cNvSpPr txBox="1"/>
          <p:nvPr/>
        </p:nvSpPr>
        <p:spPr>
          <a:xfrm>
            <a:off x="2127416" y="1459714"/>
            <a:ext cx="49264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dirty="0"/>
              <a:t>3 Datacenters</a:t>
            </a:r>
          </a:p>
        </p:txBody>
      </p:sp>
      <p:pic>
        <p:nvPicPr>
          <p:cNvPr id="1028" name="Picture 4" descr="http://www.studiolegale-online.net/imgs/itali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6021">
            <a:off x="239393" y="1087346"/>
            <a:ext cx="1644437" cy="18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ssets.hardwarezone.com/img/2012/01/PowerEdge_R71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79" y="2363482"/>
            <a:ext cx="2802825" cy="18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riters-pavilion.com/wp-content/uploads/2012/08/Types-of-Computer-Memor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19" y="3557195"/>
            <a:ext cx="1964806" cy="13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_lqqLsGkq4gc/TQIniB1e2xI/AAAAAAAAAFc/Zn7VoMAD9ZQ/s1600/Seagate_ST33232A_hard_disk_inner_vi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79" y="4787545"/>
            <a:ext cx="2194283" cy="10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2.gstatic.com/images?q=tbn:ANd9GcSdU_pntPQquemfXZ2FTATh34O8Kf5nyvFcOSWpQPFdh-D71-4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2" y="5823967"/>
            <a:ext cx="1992064" cy="95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00" y="493336"/>
            <a:ext cx="1609725" cy="390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0200" y="2682484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Infrastruttura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938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12" b="-6611"/>
          <a:stretch/>
        </p:blipFill>
        <p:spPr bwMode="auto">
          <a:xfrm>
            <a:off x="150809" y="6021288"/>
            <a:ext cx="1122998" cy="571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pic>
        <p:nvPicPr>
          <p:cNvPr id="1026" name="Picture 2" descr="ecosystem-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87" y="2542432"/>
            <a:ext cx="2601250" cy="207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28831" y="1244203"/>
            <a:ext cx="15240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/>
              <a:t>Techology partners</a:t>
            </a:r>
          </a:p>
        </p:txBody>
      </p:sp>
      <p:pic>
        <p:nvPicPr>
          <p:cNvPr id="1030" name="Picture 6" descr="http://joyent.com/content/08-company/02-board/01-hanan-abdel-meguid/headshot.jpg?v=13693123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5" y="1334347"/>
            <a:ext cx="1607344" cy="5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joyent.com/content/08-company/02-board/02-charles-beeler/headshot.jpg?v=13693123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25" y="1334347"/>
            <a:ext cx="1321594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joyent.com/content/08-company/02-board/03-khaled-bichara/headshot.jpg?v=13693123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33" y="3267707"/>
            <a:ext cx="1428750" cy="11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oyent.com/content/08-company/02-board/04-don-listwin/headshot.jpg?v=136931234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55" y="4021373"/>
            <a:ext cx="1607344" cy="8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joyent.com/content/08-company/02-board/05-robert-j-rueckert/headshot.jpg?v=136931234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2" y="3534125"/>
            <a:ext cx="1607344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joyent.com/content/08-company/02-board/06-henry-wasik/headshot.jpg?v=136931234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35" y="2120776"/>
            <a:ext cx="4531799" cy="12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40" y="1686164"/>
            <a:ext cx="2739145" cy="883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6202739"/>
            <a:ext cx="1609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12" b="-6611"/>
          <a:stretch/>
        </p:blipFill>
        <p:spPr bwMode="auto">
          <a:xfrm>
            <a:off x="311149" y="5877326"/>
            <a:ext cx="1122998" cy="571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1964" y="78373"/>
            <a:ext cx="16701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500" dirty="0" smtClean="0"/>
              <a:t>Clienti</a:t>
            </a:r>
            <a:endParaRPr lang="it-IT" sz="1350" dirty="0"/>
          </a:p>
        </p:txBody>
      </p:sp>
      <p:sp>
        <p:nvSpPr>
          <p:cNvPr id="6" name="AutoShape 32" descr="https://insieme.italiaonline.it/dl/file/1496/thumbnail/large?updated=1369831015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13" y="2866153"/>
            <a:ext cx="5021110" cy="1620359"/>
          </a:xfrm>
          <a:prstGeom prst="rect">
            <a:avLst/>
          </a:prstGeom>
        </p:spPr>
      </p:pic>
      <p:pic>
        <p:nvPicPr>
          <p:cNvPr id="7170" name="Picture 2" descr="Homepage di Buonissim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3355804"/>
            <a:ext cx="27717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obe.libero.it/wp-content/themes/tobe/img/logo_tobe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24" y="2223876"/>
            <a:ext cx="3584509" cy="74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XAOS – mobile behavior solutions – sviluppo applicazioni smartphone ios android windo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1" y="4720428"/>
            <a:ext cx="2038786" cy="66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176" name="Picture 8" descr="http://www.metabenessere.it/img/logo_m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14" y="4149486"/>
            <a:ext cx="12096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tvinstreaming.org/wp-content/uploads/2011/10/LA7-in-streaming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7" t="8848" r="29443" b="5244"/>
          <a:stretch/>
        </p:blipFill>
        <p:spPr bwMode="auto">
          <a:xfrm>
            <a:off x="5940152" y="2229598"/>
            <a:ext cx="2232248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logo-plannify-vecto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89" y="419711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ondango_logo_CMYK_gradient-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060" y="5444522"/>
            <a:ext cx="14287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sportsquar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276" y="1129643"/>
            <a:ext cx="114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i6net.com/wp-content/uploads/2012/12/logo-xcally-OFFICIAL-45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5848080"/>
            <a:ext cx="2664296" cy="51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6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26528 -0.3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38113"/>
            <a:ext cx="5927725" cy="5254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Caratteristiche del Cloud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9150"/>
            <a:ext cx="3295044" cy="2302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37" y="858474"/>
            <a:ext cx="3597835" cy="2513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2" y="1078012"/>
            <a:ext cx="3200137" cy="2235830"/>
          </a:xfrm>
          <a:prstGeom prst="rect">
            <a:avLst/>
          </a:prstGeom>
        </p:spPr>
      </p:pic>
      <p:pic>
        <p:nvPicPr>
          <p:cNvPr id="3078" name="Picture 6" descr="http://4.bp.blogspot.com/_-mej0A6dVeU/SkPKzeBNyTI/AAAAAAAAAUk/dFFfOTJ-dFc/s400/qemu_19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94064"/>
            <a:ext cx="2091680" cy="20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12" b="-6611"/>
          <a:stretch/>
        </p:blipFill>
        <p:spPr bwMode="auto">
          <a:xfrm>
            <a:off x="150809" y="6021288"/>
            <a:ext cx="1122998" cy="571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44008" y="1078012"/>
            <a:ext cx="0" cy="4943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1560" y="3601074"/>
            <a:ext cx="7992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 descr="imap://a%2Ebevacqua%40staff%2Eit%2Enet@mail.it.net:143/fetch%3EUID%3E/INBOX%3E49241?part=1.2.2&amp;filename=Schermata%202013-06-06%20alle%2017.05.27.png"/>
          <p:cNvSpPr>
            <a:spLocks noChangeAspect="1" noChangeArrowheads="1"/>
          </p:cNvSpPr>
          <p:nvPr/>
        </p:nvSpPr>
        <p:spPr bwMode="auto">
          <a:xfrm>
            <a:off x="116681" y="-828675"/>
            <a:ext cx="58007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5" name="AutoShape 10" descr="imap://a%2Ebevacqua%40staff%2Eit%2Enet@mail.it.net:143/fetch%3EUID%3E/INBOX%3E49241?part=1.2.2&amp;filename=Schermata%202013-06-06%20alle%2017.05.27.png"/>
          <p:cNvSpPr>
            <a:spLocks noChangeAspect="1" noChangeArrowheads="1"/>
          </p:cNvSpPr>
          <p:nvPr/>
        </p:nvSpPr>
        <p:spPr bwMode="auto">
          <a:xfrm>
            <a:off x="230981" y="-714375"/>
            <a:ext cx="58007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pic>
        <p:nvPicPr>
          <p:cNvPr id="8" name="Picture 7" descr="Benchmark  |  Libero Cloud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1" t="19117" r="41914" b="15983"/>
          <a:stretch/>
        </p:blipFill>
        <p:spPr>
          <a:xfrm>
            <a:off x="112740" y="1609150"/>
            <a:ext cx="4739773" cy="4412138"/>
          </a:xfrm>
          <a:prstGeom prst="rect">
            <a:avLst/>
          </a:prstGeom>
        </p:spPr>
      </p:pic>
      <p:pic>
        <p:nvPicPr>
          <p:cNvPr id="9" name="Picture 8" descr="Benchmark  |  Libero Cloud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17350" r="43170" b="17269"/>
          <a:stretch/>
        </p:blipFill>
        <p:spPr>
          <a:xfrm>
            <a:off x="4722074" y="1700558"/>
            <a:ext cx="4302061" cy="422932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9151" y="989452"/>
            <a:ext cx="6800162" cy="52549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300" dirty="0"/>
              <a:t>Joyent vs Amazon EC2</a:t>
            </a:r>
          </a:p>
        </p:txBody>
      </p:sp>
      <p:pic>
        <p:nvPicPr>
          <p:cNvPr id="10" name="Picture 9" descr="cloud.libero.it/en/wp-content/uploads/2011/10/2011.01.21-Joyent-IMS-Linux-CPU-Benchmark-Test-Results-r8.pdf - Google Chrome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3" t="46586" r="38145" b="33334"/>
          <a:stretch/>
        </p:blipFill>
        <p:spPr>
          <a:xfrm>
            <a:off x="7783417" y="928687"/>
            <a:ext cx="1222872" cy="5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988840"/>
            <a:ext cx="86014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HelveticaNeue-Light"/>
              </a:rPr>
              <a:t>SmartOS</a:t>
            </a:r>
            <a:r>
              <a:rPr lang="en-US" dirty="0">
                <a:solidFill>
                  <a:srgbClr val="333333"/>
                </a:solidFill>
                <a:latin typeface="HelveticaNeue-Light"/>
              </a:rPr>
              <a:t>: The Worlds Most Advanced Operating System</a:t>
            </a:r>
          </a:p>
          <a:p>
            <a:r>
              <a:rPr lang="en-US" dirty="0" err="1">
                <a:solidFill>
                  <a:srgbClr val="333333"/>
                </a:solidFill>
                <a:latin typeface="adelle-n3"/>
              </a:rPr>
              <a:t>Joyent</a:t>
            </a:r>
            <a:r>
              <a:rPr lang="en-US" dirty="0">
                <a:solidFill>
                  <a:srgbClr val="333333"/>
                </a:solidFill>
                <a:latin typeface="adelle-n3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delle-n3"/>
              </a:rPr>
              <a:t>SmartOS</a:t>
            </a:r>
            <a:r>
              <a:rPr lang="en-US" dirty="0">
                <a:solidFill>
                  <a:srgbClr val="333333"/>
                </a:solidFill>
                <a:latin typeface="adelle-n3"/>
              </a:rPr>
              <a:t> provides a combination of hardware and operating system (OS) virtualization to support efficient, reliable and high performing cloud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Helvetica Neue"/>
              </a:rPr>
              <a:t>Scale.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An ultra-lean hypervisor that produces frictionless scale and fast provisioning.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Helvetica Neue"/>
              </a:rPr>
              <a:t>Trust.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The ZFS file system guarantees data integrity and prevent silent data corruption.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Helvetica Neue"/>
              </a:rPr>
              <a:t>Secure.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OS virtualization with highly secure zones, and KVM for legacy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Helvetica Neue"/>
              </a:rPr>
              <a:t>Reliable.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Run from a live image. Impossible to fail upgrades when you can rollback to an earlier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Helvetica Neue"/>
              </a:rPr>
              <a:t>Resilient.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Service Management Facility (SMF) recovers faster from system failures. Fair share scheduling, CPU caps, and disk I/O throttling ensures better performance across the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Joyent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Helvetica Neue"/>
              </a:rPr>
              <a:t>Visibility.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DTrace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, lets you </a:t>
            </a:r>
            <a:r>
              <a:rPr lang="en-US" dirty="0">
                <a:solidFill>
                  <a:srgbClr val="FF6600"/>
                </a:solidFill>
                <a:latin typeface="Helvetica Neue"/>
              </a:rPr>
              <a:t>see everything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that's happening throughout the software stack - safely, in real time, in production.</a:t>
            </a:r>
          </a:p>
        </p:txBody>
      </p:sp>
      <p:pic>
        <p:nvPicPr>
          <p:cNvPr id="9218" name="Picture 2" descr="http://4.bp.blogspot.com/--APQK9DkfUo/UI_KPfc3kfI/AAAAAAAAAvA/3wycx5hq7C8/s1600/smartos-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429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00278 -0.38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1646</Words>
  <Application>Microsoft Office PowerPoint</Application>
  <PresentationFormat>On-screen Show (4:3)</PresentationFormat>
  <Paragraphs>299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 Unicode MS</vt:lpstr>
      <vt:lpstr>MS PGothic</vt:lpstr>
      <vt:lpstr>adelle-n3</vt:lpstr>
      <vt:lpstr>Arial</vt:lpstr>
      <vt:lpstr>Calibri</vt:lpstr>
      <vt:lpstr>Calibri Light</vt:lpstr>
      <vt:lpstr>Constantia</vt:lpstr>
      <vt:lpstr>Helvetica Neue</vt:lpstr>
      <vt:lpstr>HelveticaNeue</vt:lpstr>
      <vt:lpstr>HelveticaNeue-Bold</vt:lpstr>
      <vt:lpstr>HelveticaNeue-Light</vt:lpstr>
      <vt:lpstr>Nexa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Caratteristiche del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Manta (object store)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</vt:lpstr>
      <vt:lpstr>Collection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Cosari Guido (u.e.)</dc:creator>
  <cp:lastModifiedBy>Antonio</cp:lastModifiedBy>
  <cp:revision>283</cp:revision>
  <cp:lastPrinted>2013-09-26T16:00:19Z</cp:lastPrinted>
  <dcterms:created xsi:type="dcterms:W3CDTF">2013-03-26T16:40:12Z</dcterms:created>
  <dcterms:modified xsi:type="dcterms:W3CDTF">2013-09-27T09:58:05Z</dcterms:modified>
</cp:coreProperties>
</file>