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notesMasterIdLst>
    <p:notesMasterId r:id="rId24"/>
  </p:notesMasterIdLst>
  <p:sldIdLst>
    <p:sldId id="265" r:id="rId2"/>
    <p:sldId id="266" r:id="rId3"/>
    <p:sldId id="402" r:id="rId4"/>
    <p:sldId id="417" r:id="rId5"/>
    <p:sldId id="256" r:id="rId6"/>
    <p:sldId id="404" r:id="rId7"/>
    <p:sldId id="405" r:id="rId8"/>
    <p:sldId id="418" r:id="rId9"/>
    <p:sldId id="420" r:id="rId10"/>
    <p:sldId id="413" r:id="rId11"/>
    <p:sldId id="419" r:id="rId12"/>
    <p:sldId id="421" r:id="rId13"/>
    <p:sldId id="422" r:id="rId14"/>
    <p:sldId id="424" r:id="rId15"/>
    <p:sldId id="425" r:id="rId16"/>
    <p:sldId id="423" r:id="rId17"/>
    <p:sldId id="426" r:id="rId18"/>
    <p:sldId id="427" r:id="rId19"/>
    <p:sldId id="428" r:id="rId20"/>
    <p:sldId id="416" r:id="rId21"/>
    <p:sldId id="414" r:id="rId22"/>
    <p:sldId id="273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72C1"/>
    <a:srgbClr val="BFBFBF"/>
    <a:srgbClr val="5A2F7A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7" autoAdjust="0"/>
    <p:restoredTop sz="87309"/>
  </p:normalViewPr>
  <p:slideViewPr>
    <p:cSldViewPr snapToGrid="0" showGuides="1">
      <p:cViewPr varScale="1">
        <p:scale>
          <a:sx n="65" d="100"/>
          <a:sy n="65" d="100"/>
        </p:scale>
        <p:origin x="64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25" d="100"/>
        <a:sy n="2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178F4-C18B-48EC-9055-35D023B3036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6E15A-D7A9-4169-A7C2-BCB1B8BA29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983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BCA0E-3945-47E9-A9AA-27ACE934739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2314575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TextBox 89"/>
          <p:cNvSpPr txBox="1"/>
          <p:nvPr/>
        </p:nvSpPr>
        <p:spPr>
          <a:xfrm>
            <a:off x="7031117" y="431259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本科毕业答辩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83479" y="3167390"/>
            <a:ext cx="877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番茄打浆机的设计</a:t>
            </a:r>
          </a:p>
        </p:txBody>
      </p:sp>
      <p:sp>
        <p:nvSpPr>
          <p:cNvPr id="10" name="矩形 9"/>
          <p:cNvSpPr/>
          <p:nvPr/>
        </p:nvSpPr>
        <p:spPr>
          <a:xfrm>
            <a:off x="163773" y="6210551"/>
            <a:ext cx="424342" cy="424342"/>
          </a:xfrm>
          <a:prstGeom prst="rect">
            <a:avLst/>
          </a:prstGeom>
          <a:solidFill>
            <a:srgbClr val="0A72C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90"/>
          <p:cNvSpPr txBox="1"/>
          <p:nvPr/>
        </p:nvSpPr>
        <p:spPr>
          <a:xfrm>
            <a:off x="1330408" y="4919409"/>
            <a:ext cx="7732034" cy="953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17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机制一班  陈靖宇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指导老师：殷韦韦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63773" y="6627119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0" y="2443529"/>
            <a:ext cx="9144000" cy="56736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0A72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95" y="406928"/>
            <a:ext cx="3324225" cy="847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6"/>
    </mc:Choice>
    <mc:Fallback xmlns="">
      <p:transition spd="slow" advTm="213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65261" y="2479941"/>
            <a:ext cx="31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0A72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572000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982273" y="162906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927088" y="2300307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15909" y="23663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研究背景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4138119" y="2479941"/>
            <a:ext cx="246456" cy="2464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927087" y="2972578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384575" y="305636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研究内容</a:t>
            </a: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4169453" y="3142629"/>
            <a:ext cx="246456" cy="246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926131" y="3644852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384575" y="37115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ea typeface="华文楷体" panose="02010600040101010101" pitchFamily="2" charset="-122"/>
              </a:rPr>
              <a:t>结果讨论</a:t>
            </a: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4137162" y="3824486"/>
            <a:ext cx="246456" cy="2464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927087" y="4373525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415910" y="445481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主要结论</a:t>
            </a: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4169453" y="4542941"/>
            <a:ext cx="246456" cy="246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椭圆 16"/>
          <p:cNvSpPr/>
          <p:nvPr/>
        </p:nvSpPr>
        <p:spPr>
          <a:xfrm>
            <a:off x="8371221" y="6346632"/>
            <a:ext cx="288032" cy="288032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8692195" y="602954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679948" y="2391810"/>
            <a:ext cx="0" cy="1547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" y="187809"/>
            <a:ext cx="3324225" cy="847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"/>
    </mc:Choice>
    <mc:Fallback xmlns="">
      <p:transition spd="slow" advTm="12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3"/>
            <a:ext cx="4292063" cy="1053968"/>
          </a:xfrm>
          <a:prstGeom prst="rect">
            <a:avLst/>
          </a:prstGeom>
        </p:spPr>
      </p:pic>
      <p:sp>
        <p:nvSpPr>
          <p:cNvPr id="9" name="TextBox 30">
            <a:extLst>
              <a:ext uri="{FF2B5EF4-FFF2-40B4-BE49-F238E27FC236}">
                <a16:creationId xmlns:a16="http://schemas.microsoft.com/office/drawing/2014/main" id="{AD24A568-7E7E-4FC0-AFFF-F55D162218A4}"/>
              </a:ext>
            </a:extLst>
          </p:cNvPr>
          <p:cNvSpPr txBox="1"/>
          <p:nvPr/>
        </p:nvSpPr>
        <p:spPr>
          <a:xfrm>
            <a:off x="594599" y="1353630"/>
            <a:ext cx="74708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打浆机的结构设计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706ED16-3DFE-4CF7-BAC3-A4E8333066BC}"/>
              </a:ext>
            </a:extLst>
          </p:cNvPr>
          <p:cNvSpPr/>
          <p:nvPr/>
        </p:nvSpPr>
        <p:spPr>
          <a:xfrm>
            <a:off x="323522" y="1466384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95DC22-5D20-4B3E-938D-CB3393235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99" y="2080675"/>
            <a:ext cx="5647153" cy="22989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843F974-AF08-4BFA-B411-B44BDCABBF5E}"/>
              </a:ext>
            </a:extLst>
          </p:cNvPr>
          <p:cNvSpPr txBox="1"/>
          <p:nvPr/>
        </p:nvSpPr>
        <p:spPr>
          <a:xfrm>
            <a:off x="594599" y="4963886"/>
            <a:ext cx="7635001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如图所示打浆机的原理简图，打浆机的基本结构主要包括圆筒筛、破碎桨叶、传动部分以及机架。</a:t>
            </a:r>
          </a:p>
        </p:txBody>
      </p:sp>
    </p:spTree>
    <p:extLst>
      <p:ext uri="{BB962C8B-B14F-4D97-AF65-F5344CB8AC3E}">
        <p14:creationId xmlns:p14="http://schemas.microsoft.com/office/powerpoint/2010/main" val="327280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"/>
    </mc:Choice>
    <mc:Fallback xmlns="">
      <p:transition spd="slow" advTm="8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3"/>
            <a:ext cx="4292063" cy="1053968"/>
          </a:xfrm>
          <a:prstGeom prst="rect">
            <a:avLst/>
          </a:prstGeom>
        </p:spPr>
      </p:pic>
      <p:sp>
        <p:nvSpPr>
          <p:cNvPr id="8" name="TextBox 30">
            <a:extLst>
              <a:ext uri="{FF2B5EF4-FFF2-40B4-BE49-F238E27FC236}">
                <a16:creationId xmlns:a16="http://schemas.microsoft.com/office/drawing/2014/main" id="{B3501839-416E-49C6-8B44-DFB707A90BF3}"/>
              </a:ext>
            </a:extLst>
          </p:cNvPr>
          <p:cNvSpPr txBox="1"/>
          <p:nvPr/>
        </p:nvSpPr>
        <p:spPr>
          <a:xfrm>
            <a:off x="570848" y="1424882"/>
            <a:ext cx="74708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圆筒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AC99D1-5765-42BD-8EFB-888478F876B7}"/>
              </a:ext>
            </a:extLst>
          </p:cNvPr>
          <p:cNvSpPr/>
          <p:nvPr/>
        </p:nvSpPr>
        <p:spPr>
          <a:xfrm>
            <a:off x="299771" y="1537636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9782A2-5948-4B6E-87F9-D24B707EFAD4}"/>
              </a:ext>
            </a:extLst>
          </p:cNvPr>
          <p:cNvSpPr txBox="1"/>
          <p:nvPr/>
        </p:nvSpPr>
        <p:spPr>
          <a:xfrm>
            <a:off x="570848" y="2351257"/>
            <a:ext cx="82525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圆筒的设计首先考虑的问题是能够满足正常的生产需要，它由不锈钢半圆筒上下焊接而成，采用不锈钢的原因是因为所做的加工为食品加工，必须能够耐腐蚀和防锈，不能因为材料本身而对食品造成污染，它的食品卫生条件较好，且具有一定的耐冲击和耐磨性故选用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钢作为圆筒设计的原材料；在靠近滚筒内壁处焊接有带有筛孔的钢制金属网；出料口和进料口，出渣口的设计根据具体的收集装置的位置和实际条件来确定。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62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"/>
    </mc:Choice>
    <mc:Fallback xmlns="">
      <p:transition spd="slow" advTm="8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3"/>
            <a:ext cx="4292063" cy="1053968"/>
          </a:xfrm>
          <a:prstGeom prst="rect">
            <a:avLst/>
          </a:prstGeom>
        </p:spPr>
      </p:pic>
      <p:sp>
        <p:nvSpPr>
          <p:cNvPr id="8" name="TextBox 30">
            <a:extLst>
              <a:ext uri="{FF2B5EF4-FFF2-40B4-BE49-F238E27FC236}">
                <a16:creationId xmlns:a16="http://schemas.microsoft.com/office/drawing/2014/main" id="{CAA6CE4A-1164-4CAD-BE6C-1B07B954F26E}"/>
              </a:ext>
            </a:extLst>
          </p:cNvPr>
          <p:cNvSpPr txBox="1"/>
          <p:nvPr/>
        </p:nvSpPr>
        <p:spPr>
          <a:xfrm>
            <a:off x="594599" y="1353630"/>
            <a:ext cx="74708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破碎桨叶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6DDD605-226C-4D10-9ADD-4277DCF5CB03}"/>
              </a:ext>
            </a:extLst>
          </p:cNvPr>
          <p:cNvSpPr/>
          <p:nvPr/>
        </p:nvSpPr>
        <p:spPr>
          <a:xfrm>
            <a:off x="323522" y="1466384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79967A-BA1F-44FA-8E5C-BFE16A0A44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7" b="9775"/>
          <a:stretch/>
        </p:blipFill>
        <p:spPr>
          <a:xfrm>
            <a:off x="594599" y="2080675"/>
            <a:ext cx="4143656" cy="220276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E95B898-BCDC-43CA-99DF-BA54E7C13DD5}"/>
              </a:ext>
            </a:extLst>
          </p:cNvPr>
          <p:cNvSpPr txBox="1"/>
          <p:nvPr/>
        </p:nvSpPr>
        <p:spPr>
          <a:xfrm>
            <a:off x="5130141" y="1833597"/>
            <a:ext cx="3764478" cy="373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碎桨叶在整个工作过程中起着初步粉碎番茄的作用，当番茄由进料口进入，经螺旋传输进入滚筒，首先要通过破碎桨叶的破碎作用再进入滚筒打浆。破碎桨叶通过轴套焊接安装在转轴上，一端通过轴肩固定，另一端可通过开口销固定。</a:t>
            </a:r>
          </a:p>
        </p:txBody>
      </p:sp>
    </p:spTree>
    <p:extLst>
      <p:ext uri="{BB962C8B-B14F-4D97-AF65-F5344CB8AC3E}">
        <p14:creationId xmlns:p14="http://schemas.microsoft.com/office/powerpoint/2010/main" val="127396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"/>
    </mc:Choice>
    <mc:Fallback xmlns="">
      <p:transition spd="slow" advTm="8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3"/>
            <a:ext cx="4292063" cy="1053968"/>
          </a:xfrm>
          <a:prstGeom prst="rect">
            <a:avLst/>
          </a:prstGeom>
        </p:spPr>
      </p:pic>
      <p:sp>
        <p:nvSpPr>
          <p:cNvPr id="8" name="TextBox 30">
            <a:extLst>
              <a:ext uri="{FF2B5EF4-FFF2-40B4-BE49-F238E27FC236}">
                <a16:creationId xmlns:a16="http://schemas.microsoft.com/office/drawing/2014/main" id="{C9C55190-0971-444B-8823-2F89583D643B}"/>
              </a:ext>
            </a:extLst>
          </p:cNvPr>
          <p:cNvSpPr txBox="1"/>
          <p:nvPr/>
        </p:nvSpPr>
        <p:spPr>
          <a:xfrm>
            <a:off x="556623" y="1406716"/>
            <a:ext cx="74708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传动部分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231DCB-000A-465C-A183-640AFB989007}"/>
              </a:ext>
            </a:extLst>
          </p:cNvPr>
          <p:cNvSpPr/>
          <p:nvPr/>
        </p:nvSpPr>
        <p:spPr>
          <a:xfrm>
            <a:off x="285547" y="1502010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30">
            <a:extLst>
              <a:ext uri="{FF2B5EF4-FFF2-40B4-BE49-F238E27FC236}">
                <a16:creationId xmlns:a16="http://schemas.microsoft.com/office/drawing/2014/main" id="{7B138261-293C-4B4B-B3E2-057F181BA237}"/>
              </a:ext>
            </a:extLst>
          </p:cNvPr>
          <p:cNvSpPr txBox="1"/>
          <p:nvPr/>
        </p:nvSpPr>
        <p:spPr>
          <a:xfrm>
            <a:off x="556624" y="3339651"/>
            <a:ext cx="74708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机架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14C1A0F-7A1B-49E9-934C-2351505C43FA}"/>
              </a:ext>
            </a:extLst>
          </p:cNvPr>
          <p:cNvSpPr/>
          <p:nvPr/>
        </p:nvSpPr>
        <p:spPr>
          <a:xfrm>
            <a:off x="285547" y="3434945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9850F7-EDC2-45A8-8587-C3B31E695D86}"/>
              </a:ext>
            </a:extLst>
          </p:cNvPr>
          <p:cNvSpPr txBox="1"/>
          <p:nvPr/>
        </p:nvSpPr>
        <p:spPr>
          <a:xfrm>
            <a:off x="556624" y="2199740"/>
            <a:ext cx="6877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传动采用皮带一级传动，电动机固定在机架底部。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3D6CDA-0539-419A-9833-AEC0E095F144}"/>
              </a:ext>
            </a:extLst>
          </p:cNvPr>
          <p:cNvSpPr txBox="1"/>
          <p:nvPr/>
        </p:nvSpPr>
        <p:spPr>
          <a:xfrm>
            <a:off x="556623" y="4155766"/>
            <a:ext cx="7007959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机架的设计应该能够较好的使机器稳定工作，不发生强烈的震动；整架采用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HT150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铸造而成。</a:t>
            </a:r>
          </a:p>
        </p:txBody>
      </p:sp>
    </p:spTree>
    <p:extLst>
      <p:ext uri="{BB962C8B-B14F-4D97-AF65-F5344CB8AC3E}">
        <p14:creationId xmlns:p14="http://schemas.microsoft.com/office/powerpoint/2010/main" val="129800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"/>
    </mc:Choice>
    <mc:Fallback xmlns="">
      <p:transition spd="slow" advTm="8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3"/>
            <a:ext cx="4292063" cy="1053968"/>
          </a:xfrm>
          <a:prstGeom prst="rect">
            <a:avLst/>
          </a:prstGeom>
        </p:spPr>
      </p:pic>
      <p:sp>
        <p:nvSpPr>
          <p:cNvPr id="8" name="TextBox 30">
            <a:extLst>
              <a:ext uri="{FF2B5EF4-FFF2-40B4-BE49-F238E27FC236}">
                <a16:creationId xmlns:a16="http://schemas.microsoft.com/office/drawing/2014/main" id="{D80C88D0-24A0-4579-B0DD-75BE6630D0FC}"/>
              </a:ext>
            </a:extLst>
          </p:cNvPr>
          <p:cNvSpPr txBox="1"/>
          <p:nvPr/>
        </p:nvSpPr>
        <p:spPr>
          <a:xfrm>
            <a:off x="594599" y="1353630"/>
            <a:ext cx="74708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打浆机的设计参数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27E1A4A-9502-4C03-A0B8-39891B4463E3}"/>
              </a:ext>
            </a:extLst>
          </p:cNvPr>
          <p:cNvSpPr/>
          <p:nvPr/>
        </p:nvSpPr>
        <p:spPr>
          <a:xfrm>
            <a:off x="323522" y="1466384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8FA00A-4F35-42FF-B37A-03BA36DC59F6}"/>
              </a:ext>
            </a:extLst>
          </p:cNvPr>
          <p:cNvSpPr/>
          <p:nvPr/>
        </p:nvSpPr>
        <p:spPr>
          <a:xfrm>
            <a:off x="323522" y="2080675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30">
            <a:extLst>
              <a:ext uri="{FF2B5EF4-FFF2-40B4-BE49-F238E27FC236}">
                <a16:creationId xmlns:a16="http://schemas.microsoft.com/office/drawing/2014/main" id="{A4F4B027-A904-4E08-B414-768EC9BD12AC}"/>
              </a:ext>
            </a:extLst>
          </p:cNvPr>
          <p:cNvSpPr txBox="1"/>
          <p:nvPr/>
        </p:nvSpPr>
        <p:spPr>
          <a:xfrm>
            <a:off x="594599" y="1985381"/>
            <a:ext cx="76584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破碎桨叶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9C487A-6B62-4B2D-993D-572487B64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99" y="2712426"/>
            <a:ext cx="5257280" cy="377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1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"/>
    </mc:Choice>
    <mc:Fallback xmlns="">
      <p:transition spd="slow" advTm="8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3"/>
            <a:ext cx="4292063" cy="1053968"/>
          </a:xfrm>
          <a:prstGeom prst="rect">
            <a:avLst/>
          </a:prstGeom>
        </p:spPr>
      </p:pic>
      <p:sp>
        <p:nvSpPr>
          <p:cNvPr id="9" name="TextBox 30">
            <a:extLst>
              <a:ext uri="{FF2B5EF4-FFF2-40B4-BE49-F238E27FC236}">
                <a16:creationId xmlns:a16="http://schemas.microsoft.com/office/drawing/2014/main" id="{91980CB1-3BDB-4633-B750-1AD42C00FCFD}"/>
              </a:ext>
            </a:extLst>
          </p:cNvPr>
          <p:cNvSpPr txBox="1"/>
          <p:nvPr/>
        </p:nvSpPr>
        <p:spPr>
          <a:xfrm>
            <a:off x="594599" y="1353630"/>
            <a:ext cx="74708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大带轮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73125E7-C8C4-4C3E-B2C2-5368695BD249}"/>
              </a:ext>
            </a:extLst>
          </p:cNvPr>
          <p:cNvSpPr/>
          <p:nvPr/>
        </p:nvSpPr>
        <p:spPr>
          <a:xfrm>
            <a:off x="323522" y="1466384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B29F49-AEAA-45DA-940B-0AED69970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99" y="1928049"/>
            <a:ext cx="6425430" cy="461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1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"/>
    </mc:Choice>
    <mc:Fallback xmlns="">
      <p:transition spd="slow" advTm="8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3"/>
            <a:ext cx="4292063" cy="1053968"/>
          </a:xfrm>
          <a:prstGeom prst="rect">
            <a:avLst/>
          </a:prstGeom>
        </p:spPr>
      </p:pic>
      <p:sp>
        <p:nvSpPr>
          <p:cNvPr id="8" name="TextBox 30">
            <a:extLst>
              <a:ext uri="{FF2B5EF4-FFF2-40B4-BE49-F238E27FC236}">
                <a16:creationId xmlns:a16="http://schemas.microsoft.com/office/drawing/2014/main" id="{F185E86E-4FA5-4466-97EE-77E5563BE179}"/>
              </a:ext>
            </a:extLst>
          </p:cNvPr>
          <p:cNvSpPr txBox="1"/>
          <p:nvPr/>
        </p:nvSpPr>
        <p:spPr>
          <a:xfrm>
            <a:off x="594599" y="1353630"/>
            <a:ext cx="74708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小带轮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0AB1005-ABA4-43E1-A06C-F63122217DCB}"/>
              </a:ext>
            </a:extLst>
          </p:cNvPr>
          <p:cNvSpPr/>
          <p:nvPr/>
        </p:nvSpPr>
        <p:spPr>
          <a:xfrm>
            <a:off x="323522" y="1466384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54C8BD-EFB0-4C28-9107-7A7AA6BCB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99" y="1961019"/>
            <a:ext cx="6402156" cy="458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9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"/>
    </mc:Choice>
    <mc:Fallback xmlns="">
      <p:transition spd="slow" advTm="8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3"/>
            <a:ext cx="4292063" cy="1053968"/>
          </a:xfrm>
          <a:prstGeom prst="rect">
            <a:avLst/>
          </a:prstGeom>
        </p:spPr>
      </p:pic>
      <p:sp>
        <p:nvSpPr>
          <p:cNvPr id="8" name="TextBox 30">
            <a:extLst>
              <a:ext uri="{FF2B5EF4-FFF2-40B4-BE49-F238E27FC236}">
                <a16:creationId xmlns:a16="http://schemas.microsoft.com/office/drawing/2014/main" id="{E69FE611-2349-498D-8859-C8B1F138D1E7}"/>
              </a:ext>
            </a:extLst>
          </p:cNvPr>
          <p:cNvSpPr txBox="1"/>
          <p:nvPr/>
        </p:nvSpPr>
        <p:spPr>
          <a:xfrm>
            <a:off x="594599" y="1353630"/>
            <a:ext cx="74708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长实心轴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525E6F-6332-44B7-BDAB-76ACDF051C16}"/>
              </a:ext>
            </a:extLst>
          </p:cNvPr>
          <p:cNvSpPr/>
          <p:nvPr/>
        </p:nvSpPr>
        <p:spPr>
          <a:xfrm>
            <a:off x="323522" y="1466384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342399-A772-4EF1-87B8-243C39971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99" y="1870011"/>
            <a:ext cx="6482476" cy="463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"/>
    </mc:Choice>
    <mc:Fallback xmlns="">
      <p:transition spd="slow" advTm="8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3"/>
            <a:ext cx="4292063" cy="1053968"/>
          </a:xfrm>
          <a:prstGeom prst="rect">
            <a:avLst/>
          </a:prstGeom>
        </p:spPr>
      </p:pic>
      <p:sp>
        <p:nvSpPr>
          <p:cNvPr id="8" name="TextBox 30">
            <a:extLst>
              <a:ext uri="{FF2B5EF4-FFF2-40B4-BE49-F238E27FC236}">
                <a16:creationId xmlns:a16="http://schemas.microsoft.com/office/drawing/2014/main" id="{1C1FEB65-1601-43D9-9906-6C262B6A7C15}"/>
              </a:ext>
            </a:extLst>
          </p:cNvPr>
          <p:cNvSpPr txBox="1"/>
          <p:nvPr/>
        </p:nvSpPr>
        <p:spPr>
          <a:xfrm>
            <a:off x="594599" y="1353630"/>
            <a:ext cx="74708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装配图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86F6CB8-D51E-4190-A8FE-DDB52234A815}"/>
              </a:ext>
            </a:extLst>
          </p:cNvPr>
          <p:cNvSpPr/>
          <p:nvPr/>
        </p:nvSpPr>
        <p:spPr>
          <a:xfrm>
            <a:off x="323522" y="1466384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1E238E-64C9-4B01-90A3-6A4043D0E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99" y="1928049"/>
            <a:ext cx="6438347" cy="458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"/>
    </mc:Choice>
    <mc:Fallback xmlns="">
      <p:transition spd="slow" advTm="8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65261" y="2479941"/>
            <a:ext cx="31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0A72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572000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982273" y="162906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927088" y="2300307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15909" y="23663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研究背景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4138119" y="2479941"/>
            <a:ext cx="246456" cy="2464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927087" y="2972578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384575" y="305636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研究内容</a:t>
            </a: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4169453" y="3142629"/>
            <a:ext cx="246456" cy="246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926131" y="3644852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384575" y="37115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结果讨论</a:t>
            </a: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4137162" y="3824486"/>
            <a:ext cx="246456" cy="246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927087" y="4373525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415910" y="445481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主要结论</a:t>
            </a: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4169453" y="4542941"/>
            <a:ext cx="246456" cy="246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椭圆 16"/>
          <p:cNvSpPr/>
          <p:nvPr/>
        </p:nvSpPr>
        <p:spPr>
          <a:xfrm>
            <a:off x="8371221" y="6346632"/>
            <a:ext cx="288032" cy="288032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8692195" y="602954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679948" y="2391810"/>
            <a:ext cx="0" cy="1547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" y="187809"/>
            <a:ext cx="3324225" cy="847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"/>
    </mc:Choice>
    <mc:Fallback xmlns="">
      <p:transition spd="slow" advTm="12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65261" y="2479941"/>
            <a:ext cx="31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0A72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572000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982273" y="162906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927088" y="2300307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15909" y="23663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研究背景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4138119" y="2479941"/>
            <a:ext cx="246456" cy="2464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927087" y="2972578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384575" y="305636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研究内容</a:t>
            </a: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4169453" y="3142629"/>
            <a:ext cx="246456" cy="246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926131" y="3644852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384575" y="37115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结果讨论</a:t>
            </a: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4137162" y="3824486"/>
            <a:ext cx="246456" cy="246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927087" y="4373525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415910" y="445481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ea typeface="华文楷体" panose="02010600040101010101" pitchFamily="2" charset="-122"/>
              </a:rPr>
              <a:t>主要结论</a:t>
            </a: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4169453" y="4542941"/>
            <a:ext cx="246456" cy="2464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椭圆 16"/>
          <p:cNvSpPr/>
          <p:nvPr/>
        </p:nvSpPr>
        <p:spPr>
          <a:xfrm>
            <a:off x="8371221" y="6346632"/>
            <a:ext cx="288032" cy="288032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8692195" y="602954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679948" y="2391810"/>
            <a:ext cx="0" cy="1547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" y="187809"/>
            <a:ext cx="3324225" cy="847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"/>
    </mc:Choice>
    <mc:Fallback xmlns="">
      <p:transition spd="slow" advTm="12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3"/>
            <a:ext cx="4292063" cy="105396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571801" y="1348087"/>
            <a:ext cx="39987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主要结论</a:t>
            </a:r>
          </a:p>
        </p:txBody>
      </p:sp>
      <p:sp>
        <p:nvSpPr>
          <p:cNvPr id="9" name="矩形 8"/>
          <p:cNvSpPr/>
          <p:nvPr/>
        </p:nvSpPr>
        <p:spPr>
          <a:xfrm>
            <a:off x="297123" y="1443381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7825D9-95E0-4A9B-8A61-5FF55025246F}"/>
              </a:ext>
            </a:extLst>
          </p:cNvPr>
          <p:cNvSpPr txBox="1"/>
          <p:nvPr/>
        </p:nvSpPr>
        <p:spPr>
          <a:xfrm>
            <a:off x="568201" y="2105025"/>
            <a:ext cx="7985249" cy="373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论番茄做成何种制品，打浆都是其必不可少的环节，所以发展番茄打浆机是有很大市场的。打浆效率的高低和卫生条件状况将直接影响生产效益，由此可见打浆在整个番茄的加工流程中占有极其重要的作用，本设计是从给定的生产量，结合实际生产条件而设计的，以电动机为原动力，带动主轴转动，原料进入滚筒经过破碎桨叶的破碎和经过棍棒的擦碎作用而达到皮、籽和浆分离的目的。</a:t>
            </a:r>
            <a:r>
              <a:rPr lang="zh-CN" altLang="en-US" sz="20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打浆过程绿色环保，效率高，几乎没有果肉浪费，而且整个打浆过程都是自动化的，具备一定的实用价值和推广价值。</a:t>
            </a:r>
            <a:endParaRPr lang="zh-CN" altLang="en-US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"/>
    </mc:Choice>
    <mc:Fallback xmlns="">
      <p:transition spd="slow" advTm="82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9144000" cy="3239575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89"/>
          <p:cNvSpPr txBox="1"/>
          <p:nvPr/>
        </p:nvSpPr>
        <p:spPr>
          <a:xfrm>
            <a:off x="5922980" y="468136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番茄打浆机的设计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41777" y="4449761"/>
            <a:ext cx="181395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7041777" y="3618764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谢谢！</a:t>
            </a:r>
          </a:p>
        </p:txBody>
      </p:sp>
      <p:sp>
        <p:nvSpPr>
          <p:cNvPr id="10" name="矩形 9"/>
          <p:cNvSpPr/>
          <p:nvPr/>
        </p:nvSpPr>
        <p:spPr>
          <a:xfrm>
            <a:off x="163773" y="6210551"/>
            <a:ext cx="424342" cy="424342"/>
          </a:xfrm>
          <a:prstGeom prst="rect">
            <a:avLst/>
          </a:prstGeom>
          <a:solidFill>
            <a:srgbClr val="0A72C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63773" y="6627119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0" y="3344461"/>
            <a:ext cx="9144000" cy="56736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0A72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90"/>
          <p:cNvSpPr txBox="1"/>
          <p:nvPr/>
        </p:nvSpPr>
        <p:spPr>
          <a:xfrm>
            <a:off x="1248193" y="5297903"/>
            <a:ext cx="7732034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17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机制一班 陈靖宇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r">
              <a:lnSpc>
                <a:spcPct val="12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3" y="230880"/>
            <a:ext cx="3324225" cy="847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18"/>
    </mc:Choice>
    <mc:Fallback xmlns="">
      <p:transition spd="slow" advTm="371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65261" y="2479941"/>
            <a:ext cx="31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0A72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572000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982273" y="162906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927088" y="2299672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415909" y="23663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ea typeface="华文楷体" panose="02010600040101010101" pitchFamily="2" charset="-122"/>
              </a:rPr>
              <a:t>研究背景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927087" y="2972578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384575" y="305636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研究内容</a:t>
            </a: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4169453" y="3142629"/>
            <a:ext cx="246456" cy="246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926131" y="3644852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384575" y="37115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结果讨论</a:t>
            </a: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4137162" y="3824486"/>
            <a:ext cx="246456" cy="246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927087" y="4373525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415910" y="445481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主要结论</a:t>
            </a: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4169453" y="4542941"/>
            <a:ext cx="246456" cy="246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椭圆 16"/>
          <p:cNvSpPr/>
          <p:nvPr/>
        </p:nvSpPr>
        <p:spPr>
          <a:xfrm>
            <a:off x="8371221" y="6346632"/>
            <a:ext cx="288032" cy="288032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8692195" y="602954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679948" y="2391810"/>
            <a:ext cx="0" cy="1547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" y="187809"/>
            <a:ext cx="3324225" cy="847725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 flipH="1">
            <a:off x="4136849" y="2460891"/>
            <a:ext cx="246456" cy="2464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"/>
    </mc:Choice>
    <mc:Fallback xmlns="">
      <p:transition spd="slow" advTm="12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524297" y="1329302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番茄</a:t>
            </a:r>
          </a:p>
        </p:txBody>
      </p:sp>
      <p:sp>
        <p:nvSpPr>
          <p:cNvPr id="28" name="矩形 27"/>
          <p:cNvSpPr/>
          <p:nvPr/>
        </p:nvSpPr>
        <p:spPr>
          <a:xfrm>
            <a:off x="253219" y="1442056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3"/>
            <a:ext cx="4292063" cy="10539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97" y="2032019"/>
            <a:ext cx="4162681" cy="229391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50970" y="2058100"/>
            <a:ext cx="3830411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2019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年，全球番茄总产量为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1.81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亿吨，中国番茄产量占全球番茄总产量的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35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％，是世界上最大的番茄生产国。</a:t>
            </a:r>
            <a:endParaRPr lang="zh-CN" altLang="en-US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D93BBC-04DC-4624-B423-A0059898D0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70" y="4325938"/>
            <a:ext cx="3998794" cy="226934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440BCC3-EF60-43D6-8F92-B4DDFEFB3109}"/>
              </a:ext>
            </a:extLst>
          </p:cNvPr>
          <p:cNvSpPr txBox="1"/>
          <p:nvPr/>
        </p:nvSpPr>
        <p:spPr>
          <a:xfrm>
            <a:off x="524296" y="4622657"/>
            <a:ext cx="4162681" cy="1428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100" dirty="0"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但是番茄的产出是季节性的，在夏季，番茄大量产出，如果短时间内无法充分利用，就会腐烂浪费掉。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"/>
    </mc:Choice>
    <mc:Fallback xmlns="">
      <p:transition spd="slow" advTm="8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3"/>
            <a:ext cx="4292063" cy="1053968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09319" y="1788012"/>
            <a:ext cx="4162681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由于番茄含有酸性物质，因此很容易罐装保存，番茄酱、番茄汁、番茄沙司都是很常见的番茄制品。</a:t>
            </a:r>
            <a:endParaRPr lang="zh-CN" altLang="en-US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992" y="1409483"/>
            <a:ext cx="3982811" cy="223297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D52420F-ABC9-4845-9D27-4AEB029A28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9467" b="83200" l="10000" r="90000">
                        <a14:foregroundMark x1="64933" y1="24533" x2="74667" y2="16800"/>
                        <a14:foregroundMark x1="74667" y1="16800" x2="85600" y2="19467"/>
                        <a14:foregroundMark x1="85600" y1="19467" x2="88400" y2="22667"/>
                        <a14:foregroundMark x1="26000" y1="42133" x2="39333" y2="48000"/>
                        <a14:foregroundMark x1="39333" y1="48000" x2="51200" y2="47067"/>
                        <a14:foregroundMark x1="51200" y1="47067" x2="65067" y2="47467"/>
                        <a14:foregroundMark x1="65067" y1="47467" x2="24400" y2="42800"/>
                        <a14:foregroundMark x1="24400" y1="42800" x2="23867" y2="42400"/>
                        <a14:foregroundMark x1="63333" y1="79467" x2="63867" y2="80533"/>
                        <a14:backgroundMark x1="30667" y1="85200" x2="30267" y2="84267"/>
                        <a14:backgroundMark x1="28533" y1="82667" x2="28133" y2="829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466" b="13177"/>
          <a:stretch/>
        </p:blipFill>
        <p:spPr>
          <a:xfrm>
            <a:off x="143420" y="3806558"/>
            <a:ext cx="4694477" cy="26701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EC5E266-9626-48CB-9784-8E9E387D3BEC}"/>
              </a:ext>
            </a:extLst>
          </p:cNvPr>
          <p:cNvSpPr txBox="1"/>
          <p:nvPr/>
        </p:nvSpPr>
        <p:spPr>
          <a:xfrm>
            <a:off x="5017769" y="4228786"/>
            <a:ext cx="3982811" cy="1428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1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当前国内外番茄的打浆方式主要是通过打浆机</a:t>
            </a:r>
            <a:r>
              <a:rPr lang="zh-CN" altLang="en-US" sz="2000" kern="1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进行</a:t>
            </a:r>
            <a:r>
              <a:rPr lang="zh-CN" altLang="zh-CN" sz="2000" kern="1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打浆，</a:t>
            </a:r>
            <a:r>
              <a:rPr lang="zh-CN" altLang="en-US" sz="2000" kern="1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虽然外形各异，但其原理都是类似的。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"/>
    </mc:Choice>
    <mc:Fallback xmlns="">
      <p:transition spd="slow" advTm="8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3"/>
            <a:ext cx="4292063" cy="1053968"/>
          </a:xfrm>
          <a:prstGeom prst="rect">
            <a:avLst/>
          </a:prstGeom>
        </p:spPr>
      </p:pic>
      <p:sp>
        <p:nvSpPr>
          <p:cNvPr id="21" name="TextBox 30"/>
          <p:cNvSpPr txBox="1"/>
          <p:nvPr/>
        </p:nvSpPr>
        <p:spPr>
          <a:xfrm>
            <a:off x="554133" y="1307013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番茄打浆机的原理</a:t>
            </a:r>
          </a:p>
        </p:txBody>
      </p:sp>
      <p:sp>
        <p:nvSpPr>
          <p:cNvPr id="22" name="矩形 21"/>
          <p:cNvSpPr/>
          <p:nvPr/>
        </p:nvSpPr>
        <p:spPr>
          <a:xfrm>
            <a:off x="253219" y="1442056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806A99-FCBE-4245-B066-DF879F47F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9" y="2148634"/>
            <a:ext cx="4563112" cy="185763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6BB00B1-7BE3-43DE-826A-3F0E1367B7AA}"/>
              </a:ext>
            </a:extLst>
          </p:cNvPr>
          <p:cNvSpPr txBox="1"/>
          <p:nvPr/>
        </p:nvSpPr>
        <p:spPr>
          <a:xfrm>
            <a:off x="5300558" y="1968356"/>
            <a:ext cx="3590223" cy="254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它</a:t>
            </a:r>
            <a:r>
              <a:rPr lang="zh-CN" altLang="zh-CN" sz="1800" kern="1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们的原理都是主轴带动叶轮高速旋转，物料被叶轮带动与筛网磨擦挤压，使得番茄的肉、汁与皮、籽分离，肉和汁通过筛网上的小孔，产品由出料口排出，废品由排渣口排出</a:t>
            </a:r>
            <a:r>
              <a:rPr lang="zh-CN" altLang="en-US" sz="1800" kern="1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C555A0-16ED-4607-B0B2-3FF91B32B1E2}"/>
              </a:ext>
            </a:extLst>
          </p:cNvPr>
          <p:cNvSpPr txBox="1"/>
          <p:nvPr/>
        </p:nvSpPr>
        <p:spPr>
          <a:xfrm>
            <a:off x="249087" y="4676257"/>
            <a:ext cx="5051472" cy="87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kern="1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如果是双道打浆或者多道打浆，就是第一道的产品进入第二道继续打浆，以此类推</a:t>
            </a:r>
            <a:r>
              <a:rPr lang="zh-CN" altLang="en-US" sz="1800" kern="1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"/>
    </mc:Choice>
    <mc:Fallback xmlns="">
      <p:transition spd="slow" advTm="8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65261" y="2479941"/>
            <a:ext cx="31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CONTENTS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0A72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572000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982273" y="162906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目录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927088" y="2300307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15909" y="23663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华文楷体" panose="02010600040101010101" pitchFamily="2" charset="-122"/>
                <a:cs typeface="+mn-cs"/>
              </a:rPr>
              <a:t>研究背景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4138119" y="2479941"/>
            <a:ext cx="246456" cy="2464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927087" y="2972578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2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384575" y="305636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华文楷体" panose="02010600040101010101" pitchFamily="2" charset="-122"/>
                <a:cs typeface="+mn-cs"/>
              </a:rPr>
              <a:t>研究内容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926131" y="3644852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3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384575" y="37115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华文楷体" panose="02010600040101010101" pitchFamily="2" charset="-122"/>
                <a:cs typeface="+mn-cs"/>
              </a:rPr>
              <a:t>结果讨论</a:t>
            </a: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4137162" y="3824486"/>
            <a:ext cx="246456" cy="246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927087" y="4373525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4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415910" y="445481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华文楷体" panose="02010600040101010101" pitchFamily="2" charset="-122"/>
                <a:cs typeface="+mn-cs"/>
              </a:rPr>
              <a:t>主要结论</a:t>
            </a: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4169453" y="4542941"/>
            <a:ext cx="246456" cy="246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椭圆 16"/>
          <p:cNvSpPr/>
          <p:nvPr/>
        </p:nvSpPr>
        <p:spPr>
          <a:xfrm>
            <a:off x="8371221" y="6346632"/>
            <a:ext cx="288032" cy="288032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8692195" y="602954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679948" y="2391810"/>
            <a:ext cx="0" cy="1547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" y="187809"/>
            <a:ext cx="3324225" cy="847725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 flipH="1">
            <a:off x="4188850" y="3132214"/>
            <a:ext cx="246456" cy="2464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"/>
    </mc:Choice>
    <mc:Fallback xmlns="">
      <p:transition spd="slow" advTm="12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3"/>
            <a:ext cx="4292063" cy="105396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560963" y="1348087"/>
            <a:ext cx="39987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设计内容</a:t>
            </a:r>
          </a:p>
        </p:txBody>
      </p:sp>
      <p:sp>
        <p:nvSpPr>
          <p:cNvPr id="9" name="矩形 8"/>
          <p:cNvSpPr/>
          <p:nvPr/>
        </p:nvSpPr>
        <p:spPr>
          <a:xfrm>
            <a:off x="297123" y="1443381"/>
            <a:ext cx="271078" cy="271078"/>
          </a:xfrm>
          <a:prstGeom prst="rect">
            <a:avLst/>
          </a:prstGeom>
          <a:solidFill>
            <a:srgbClr val="0A72C1"/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F24C43E-A081-431C-9771-8F942F23001E}"/>
              </a:ext>
            </a:extLst>
          </p:cNvPr>
          <p:cNvSpPr txBox="1"/>
          <p:nvPr/>
        </p:nvSpPr>
        <p:spPr>
          <a:xfrm>
            <a:off x="648393" y="1871306"/>
            <a:ext cx="7113319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在主要参数确定的情况下，设计选用番茄打浆机的各个部件，选出最佳的方案，并用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CAD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软件画出主要零件图以及最终的装配图。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0">
            <a:extLst>
              <a:ext uri="{FF2B5EF4-FFF2-40B4-BE49-F238E27FC236}">
                <a16:creationId xmlns:a16="http://schemas.microsoft.com/office/drawing/2014/main" id="{BBEEF3B1-47D6-4D42-8756-8F9B795D8404}"/>
              </a:ext>
            </a:extLst>
          </p:cNvPr>
          <p:cNvSpPr txBox="1"/>
          <p:nvPr/>
        </p:nvSpPr>
        <p:spPr>
          <a:xfrm>
            <a:off x="560963" y="3486084"/>
            <a:ext cx="39987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设计要求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6F78BAA-4C65-4ED9-863B-3DB7C9F54336}"/>
              </a:ext>
            </a:extLst>
          </p:cNvPr>
          <p:cNvSpPr/>
          <p:nvPr/>
        </p:nvSpPr>
        <p:spPr>
          <a:xfrm>
            <a:off x="297123" y="3581378"/>
            <a:ext cx="271078" cy="271078"/>
          </a:xfrm>
          <a:prstGeom prst="rect">
            <a:avLst/>
          </a:prstGeom>
          <a:solidFill>
            <a:srgbClr val="0A72C1"/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14">
            <a:extLst>
              <a:ext uri="{FF2B5EF4-FFF2-40B4-BE49-F238E27FC236}">
                <a16:creationId xmlns:a16="http://schemas.microsoft.com/office/drawing/2014/main" id="{BA26A965-CF02-4165-8CD8-2AC8F2312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496561"/>
              </p:ext>
            </p:extLst>
          </p:nvPr>
        </p:nvGraphicFramePr>
        <p:xfrm>
          <a:off x="751312" y="4212547"/>
          <a:ext cx="54377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866">
                  <a:extLst>
                    <a:ext uri="{9D8B030D-6E8A-4147-A177-3AD203B41FA5}">
                      <a16:colId xmlns:a16="http://schemas.microsoft.com/office/drawing/2014/main" val="135550929"/>
                    </a:ext>
                  </a:extLst>
                </a:gridCol>
                <a:gridCol w="2718866">
                  <a:extLst>
                    <a:ext uri="{9D8B030D-6E8A-4147-A177-3AD203B41FA5}">
                      <a16:colId xmlns:a16="http://schemas.microsoft.com/office/drawing/2014/main" val="716427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ea typeface="微软雅黑" panose="020B0503020204020204" pitchFamily="34" charset="-122"/>
                        </a:rPr>
                        <a:t>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ea typeface="微软雅黑" panose="020B0503020204020204" pitchFamily="34" charset="-122"/>
                        </a:rPr>
                        <a:t>要求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59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ea typeface="微软雅黑" panose="020B0503020204020204" pitchFamily="34" charset="-122"/>
                        </a:rPr>
                        <a:t>生产能力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>
                          <a:ea typeface="微软雅黑" panose="020B0503020204020204" pitchFamily="34" charset="-122"/>
                        </a:rPr>
                        <a:t>2.5T/h</a:t>
                      </a:r>
                      <a:endParaRPr lang="zh-CN" altLang="en-US" baseline="0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34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ea typeface="微软雅黑" panose="020B0503020204020204" pitchFamily="34" charset="-122"/>
                        </a:rPr>
                        <a:t>轴转速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>
                          <a:ea typeface="微软雅黑" panose="020B0503020204020204" pitchFamily="34" charset="-122"/>
                        </a:rPr>
                        <a:t>970r/min</a:t>
                      </a:r>
                      <a:endParaRPr lang="zh-CN" altLang="en-US" baseline="0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700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>
                          <a:ea typeface="微软雅黑" panose="020B0503020204020204" pitchFamily="34" charset="-122"/>
                        </a:rPr>
                        <a:t>筛孔孔径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ea typeface="微软雅黑" panose="020B0503020204020204" pitchFamily="34" charset="-122"/>
                        </a:rPr>
                        <a:t>0.6mm</a:t>
                      </a:r>
                      <a:endParaRPr lang="zh-CN" altLang="en-US" baseline="0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245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ea typeface="微软雅黑" panose="020B0503020204020204" pitchFamily="34" charset="-122"/>
                        </a:rPr>
                        <a:t>工作时间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ea typeface="微软雅黑" panose="020B0503020204020204" pitchFamily="34" charset="-122"/>
                        </a:rPr>
                        <a:t>两班</a:t>
                      </a:r>
                      <a:r>
                        <a:rPr lang="en-US" altLang="zh-CN" baseline="0" dirty="0">
                          <a:ea typeface="微软雅黑" panose="020B0503020204020204" pitchFamily="34" charset="-122"/>
                        </a:rPr>
                        <a:t>/8h</a:t>
                      </a:r>
                      <a:endParaRPr lang="zh-CN" altLang="en-US" baseline="0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64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ea typeface="微软雅黑" panose="020B0503020204020204" pitchFamily="34" charset="-122"/>
                        </a:rPr>
                        <a:t>寿命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baseline="0" dirty="0"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411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16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"/>
    </mc:Choice>
    <mc:Fallback xmlns="">
      <p:transition spd="slow" advTm="8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3"/>
            <a:ext cx="4292063" cy="105396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560963" y="1348087"/>
            <a:ext cx="39987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设计的关键</a:t>
            </a:r>
          </a:p>
        </p:txBody>
      </p:sp>
      <p:sp>
        <p:nvSpPr>
          <p:cNvPr id="9" name="矩形 8"/>
          <p:cNvSpPr/>
          <p:nvPr/>
        </p:nvSpPr>
        <p:spPr>
          <a:xfrm>
            <a:off x="297123" y="1443381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F24C43E-A081-431C-9771-8F942F23001E}"/>
              </a:ext>
            </a:extLst>
          </p:cNvPr>
          <p:cNvSpPr txBox="1"/>
          <p:nvPr/>
        </p:nvSpPr>
        <p:spPr>
          <a:xfrm>
            <a:off x="560963" y="2261281"/>
            <a:ext cx="6424550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98450"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(1)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能保证正常的打浆工作</a:t>
            </a:r>
          </a:p>
          <a:p>
            <a:pPr indent="304800"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(2)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要有合适的螺旋转速</a:t>
            </a:r>
          </a:p>
          <a:p>
            <a:pPr indent="304800"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(3)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能提高生产效率，降低成本</a:t>
            </a:r>
          </a:p>
          <a:p>
            <a:pPr indent="304800"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(4)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操作方便、省力和安全</a:t>
            </a:r>
          </a:p>
          <a:p>
            <a:pPr indent="304800"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(5)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有良好的结构工艺性</a:t>
            </a:r>
          </a:p>
        </p:txBody>
      </p:sp>
    </p:spTree>
    <p:extLst>
      <p:ext uri="{BB962C8B-B14F-4D97-AF65-F5344CB8AC3E}">
        <p14:creationId xmlns:p14="http://schemas.microsoft.com/office/powerpoint/2010/main" val="144085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"/>
    </mc:Choice>
    <mc:Fallback xmlns="">
      <p:transition spd="slow" advTm="82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812</Words>
  <Application>Microsoft Office PowerPoint</Application>
  <PresentationFormat>全屏显示(4:3)</PresentationFormat>
  <Paragraphs>105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华文楷体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毕导</dc:creator>
  <cp:lastModifiedBy>陈 靖宇</cp:lastModifiedBy>
  <cp:revision>1251</cp:revision>
  <dcterms:created xsi:type="dcterms:W3CDTF">2014-08-08T13:32:00Z</dcterms:created>
  <dcterms:modified xsi:type="dcterms:W3CDTF">2021-05-23T07:20:26Z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26EABDD2150F4887A2566A4285E95D66</vt:lpwstr>
  </property>
  <property fmtid="{D5CDD505-2E9C-101B-9397-08002B2CF9AE}" pid="3" name="KSOProductBuildVer">
    <vt:lpwstr>2052-11.1.0.10495</vt:lpwstr>
  </property>
</Properties>
</file>