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4" d="100"/>
          <a:sy n="74" d="100"/>
        </p:scale>
        <p:origin x="1042"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2E2C2-A63D-F41D-2090-8360C0F890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C9909AC-0468-7DBA-60C2-B31A8DA6B4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4E392EC-5AA9-24BE-523A-50D85A8B42E4}"/>
              </a:ext>
            </a:extLst>
          </p:cNvPr>
          <p:cNvSpPr>
            <a:spLocks noGrp="1"/>
          </p:cNvSpPr>
          <p:nvPr>
            <p:ph type="dt" sz="half" idx="10"/>
          </p:nvPr>
        </p:nvSpPr>
        <p:spPr/>
        <p:txBody>
          <a:bodyPr/>
          <a:lstStyle/>
          <a:p>
            <a:fld id="{2B4D282F-3EE1-4B40-AAD4-FBE05CFEA80B}" type="datetimeFigureOut">
              <a:rPr lang="en-IN" smtClean="0"/>
              <a:t>27-08-2025</a:t>
            </a:fld>
            <a:endParaRPr lang="en-IN"/>
          </a:p>
        </p:txBody>
      </p:sp>
      <p:sp>
        <p:nvSpPr>
          <p:cNvPr id="5" name="Footer Placeholder 4">
            <a:extLst>
              <a:ext uri="{FF2B5EF4-FFF2-40B4-BE49-F238E27FC236}">
                <a16:creationId xmlns:a16="http://schemas.microsoft.com/office/drawing/2014/main" id="{CCA38386-F5CE-1218-72C6-9AEDEB2046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02CAA4-A178-2D62-A322-EBAD96E93C3C}"/>
              </a:ext>
            </a:extLst>
          </p:cNvPr>
          <p:cNvSpPr>
            <a:spLocks noGrp="1"/>
          </p:cNvSpPr>
          <p:nvPr>
            <p:ph type="sldNum" sz="quarter" idx="12"/>
          </p:nvPr>
        </p:nvSpPr>
        <p:spPr/>
        <p:txBody>
          <a:bodyPr/>
          <a:lstStyle/>
          <a:p>
            <a:fld id="{6E0441AF-C258-4260-A36E-5343C8668A55}" type="slidenum">
              <a:rPr lang="en-IN" smtClean="0"/>
              <a:t>‹#›</a:t>
            </a:fld>
            <a:endParaRPr lang="en-IN"/>
          </a:p>
        </p:txBody>
      </p:sp>
    </p:spTree>
    <p:extLst>
      <p:ext uri="{BB962C8B-B14F-4D97-AF65-F5344CB8AC3E}">
        <p14:creationId xmlns:p14="http://schemas.microsoft.com/office/powerpoint/2010/main" val="137453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A3505-F388-C2BC-5F17-1EDB8A2EE6A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935305C-DF8C-09FC-3BA9-B1DE0E37EB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01D226-85E5-C582-A2EE-BEF1260D5033}"/>
              </a:ext>
            </a:extLst>
          </p:cNvPr>
          <p:cNvSpPr>
            <a:spLocks noGrp="1"/>
          </p:cNvSpPr>
          <p:nvPr>
            <p:ph type="dt" sz="half" idx="10"/>
          </p:nvPr>
        </p:nvSpPr>
        <p:spPr/>
        <p:txBody>
          <a:bodyPr/>
          <a:lstStyle/>
          <a:p>
            <a:fld id="{2B4D282F-3EE1-4B40-AAD4-FBE05CFEA80B}" type="datetimeFigureOut">
              <a:rPr lang="en-IN" smtClean="0"/>
              <a:t>27-08-2025</a:t>
            </a:fld>
            <a:endParaRPr lang="en-IN"/>
          </a:p>
        </p:txBody>
      </p:sp>
      <p:sp>
        <p:nvSpPr>
          <p:cNvPr id="5" name="Footer Placeholder 4">
            <a:extLst>
              <a:ext uri="{FF2B5EF4-FFF2-40B4-BE49-F238E27FC236}">
                <a16:creationId xmlns:a16="http://schemas.microsoft.com/office/drawing/2014/main" id="{0D7CA220-2748-8189-B0B5-F28858B95F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AF8B6A-B94F-2CC1-7E6E-3612363692F6}"/>
              </a:ext>
            </a:extLst>
          </p:cNvPr>
          <p:cNvSpPr>
            <a:spLocks noGrp="1"/>
          </p:cNvSpPr>
          <p:nvPr>
            <p:ph type="sldNum" sz="quarter" idx="12"/>
          </p:nvPr>
        </p:nvSpPr>
        <p:spPr/>
        <p:txBody>
          <a:bodyPr/>
          <a:lstStyle/>
          <a:p>
            <a:fld id="{6E0441AF-C258-4260-A36E-5343C8668A55}" type="slidenum">
              <a:rPr lang="en-IN" smtClean="0"/>
              <a:t>‹#›</a:t>
            </a:fld>
            <a:endParaRPr lang="en-IN"/>
          </a:p>
        </p:txBody>
      </p:sp>
    </p:spTree>
    <p:extLst>
      <p:ext uri="{BB962C8B-B14F-4D97-AF65-F5344CB8AC3E}">
        <p14:creationId xmlns:p14="http://schemas.microsoft.com/office/powerpoint/2010/main" val="2728289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35919A-B3C7-E51F-EA24-A3F7D89A8FE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C46E30A-A0F4-5F9C-1BBE-9D4FFDDCA5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06FB63-2DB5-D881-1571-7A130BD6D1A8}"/>
              </a:ext>
            </a:extLst>
          </p:cNvPr>
          <p:cNvSpPr>
            <a:spLocks noGrp="1"/>
          </p:cNvSpPr>
          <p:nvPr>
            <p:ph type="dt" sz="half" idx="10"/>
          </p:nvPr>
        </p:nvSpPr>
        <p:spPr/>
        <p:txBody>
          <a:bodyPr/>
          <a:lstStyle/>
          <a:p>
            <a:fld id="{2B4D282F-3EE1-4B40-AAD4-FBE05CFEA80B}" type="datetimeFigureOut">
              <a:rPr lang="en-IN" smtClean="0"/>
              <a:t>27-08-2025</a:t>
            </a:fld>
            <a:endParaRPr lang="en-IN"/>
          </a:p>
        </p:txBody>
      </p:sp>
      <p:sp>
        <p:nvSpPr>
          <p:cNvPr id="5" name="Footer Placeholder 4">
            <a:extLst>
              <a:ext uri="{FF2B5EF4-FFF2-40B4-BE49-F238E27FC236}">
                <a16:creationId xmlns:a16="http://schemas.microsoft.com/office/drawing/2014/main" id="{9E02075B-96AE-6135-0E00-53FC47FF81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550450-76F2-3255-A1A5-951FD18AF82E}"/>
              </a:ext>
            </a:extLst>
          </p:cNvPr>
          <p:cNvSpPr>
            <a:spLocks noGrp="1"/>
          </p:cNvSpPr>
          <p:nvPr>
            <p:ph type="sldNum" sz="quarter" idx="12"/>
          </p:nvPr>
        </p:nvSpPr>
        <p:spPr/>
        <p:txBody>
          <a:bodyPr/>
          <a:lstStyle/>
          <a:p>
            <a:fld id="{6E0441AF-C258-4260-A36E-5343C8668A55}" type="slidenum">
              <a:rPr lang="en-IN" smtClean="0"/>
              <a:t>‹#›</a:t>
            </a:fld>
            <a:endParaRPr lang="en-IN"/>
          </a:p>
        </p:txBody>
      </p:sp>
    </p:spTree>
    <p:extLst>
      <p:ext uri="{BB962C8B-B14F-4D97-AF65-F5344CB8AC3E}">
        <p14:creationId xmlns:p14="http://schemas.microsoft.com/office/powerpoint/2010/main" val="2497637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7951E-4058-19B2-7B83-05D6E4170B7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0509B51-0BAE-DD19-9330-DE9958F44F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3DBE50-0820-1CAF-55E0-131D1175F014}"/>
              </a:ext>
            </a:extLst>
          </p:cNvPr>
          <p:cNvSpPr>
            <a:spLocks noGrp="1"/>
          </p:cNvSpPr>
          <p:nvPr>
            <p:ph type="dt" sz="half" idx="10"/>
          </p:nvPr>
        </p:nvSpPr>
        <p:spPr/>
        <p:txBody>
          <a:bodyPr/>
          <a:lstStyle/>
          <a:p>
            <a:fld id="{2B4D282F-3EE1-4B40-AAD4-FBE05CFEA80B}" type="datetimeFigureOut">
              <a:rPr lang="en-IN" smtClean="0"/>
              <a:t>27-08-2025</a:t>
            </a:fld>
            <a:endParaRPr lang="en-IN"/>
          </a:p>
        </p:txBody>
      </p:sp>
      <p:sp>
        <p:nvSpPr>
          <p:cNvPr id="5" name="Footer Placeholder 4">
            <a:extLst>
              <a:ext uri="{FF2B5EF4-FFF2-40B4-BE49-F238E27FC236}">
                <a16:creationId xmlns:a16="http://schemas.microsoft.com/office/drawing/2014/main" id="{2195FE57-E062-7299-0727-24C6982B42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7E4556-1BD4-24EE-CFA7-7F05ABAA26EF}"/>
              </a:ext>
            </a:extLst>
          </p:cNvPr>
          <p:cNvSpPr>
            <a:spLocks noGrp="1"/>
          </p:cNvSpPr>
          <p:nvPr>
            <p:ph type="sldNum" sz="quarter" idx="12"/>
          </p:nvPr>
        </p:nvSpPr>
        <p:spPr/>
        <p:txBody>
          <a:bodyPr/>
          <a:lstStyle/>
          <a:p>
            <a:fld id="{6E0441AF-C258-4260-A36E-5343C8668A55}" type="slidenum">
              <a:rPr lang="en-IN" smtClean="0"/>
              <a:t>‹#›</a:t>
            </a:fld>
            <a:endParaRPr lang="en-IN"/>
          </a:p>
        </p:txBody>
      </p:sp>
    </p:spTree>
    <p:extLst>
      <p:ext uri="{BB962C8B-B14F-4D97-AF65-F5344CB8AC3E}">
        <p14:creationId xmlns:p14="http://schemas.microsoft.com/office/powerpoint/2010/main" val="778092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56CC1-C662-38AA-18D9-C3ACD2D89B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0F47D8E-F3A4-4F4F-7FD5-2A7E835F7D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11B291-0C20-0624-163B-5E3BA0B0889D}"/>
              </a:ext>
            </a:extLst>
          </p:cNvPr>
          <p:cNvSpPr>
            <a:spLocks noGrp="1"/>
          </p:cNvSpPr>
          <p:nvPr>
            <p:ph type="dt" sz="half" idx="10"/>
          </p:nvPr>
        </p:nvSpPr>
        <p:spPr/>
        <p:txBody>
          <a:bodyPr/>
          <a:lstStyle/>
          <a:p>
            <a:fld id="{2B4D282F-3EE1-4B40-AAD4-FBE05CFEA80B}" type="datetimeFigureOut">
              <a:rPr lang="en-IN" smtClean="0"/>
              <a:t>27-08-2025</a:t>
            </a:fld>
            <a:endParaRPr lang="en-IN"/>
          </a:p>
        </p:txBody>
      </p:sp>
      <p:sp>
        <p:nvSpPr>
          <p:cNvPr id="5" name="Footer Placeholder 4">
            <a:extLst>
              <a:ext uri="{FF2B5EF4-FFF2-40B4-BE49-F238E27FC236}">
                <a16:creationId xmlns:a16="http://schemas.microsoft.com/office/drawing/2014/main" id="{5A397483-100F-401A-2540-19716BEDA3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A3470D-4903-7BA2-010D-554D174C1513}"/>
              </a:ext>
            </a:extLst>
          </p:cNvPr>
          <p:cNvSpPr>
            <a:spLocks noGrp="1"/>
          </p:cNvSpPr>
          <p:nvPr>
            <p:ph type="sldNum" sz="quarter" idx="12"/>
          </p:nvPr>
        </p:nvSpPr>
        <p:spPr/>
        <p:txBody>
          <a:bodyPr/>
          <a:lstStyle/>
          <a:p>
            <a:fld id="{6E0441AF-C258-4260-A36E-5343C8668A55}" type="slidenum">
              <a:rPr lang="en-IN" smtClean="0"/>
              <a:t>‹#›</a:t>
            </a:fld>
            <a:endParaRPr lang="en-IN"/>
          </a:p>
        </p:txBody>
      </p:sp>
    </p:spTree>
    <p:extLst>
      <p:ext uri="{BB962C8B-B14F-4D97-AF65-F5344CB8AC3E}">
        <p14:creationId xmlns:p14="http://schemas.microsoft.com/office/powerpoint/2010/main" val="3340257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11EAF-257F-5AAD-891B-A2A9833FFDD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003771B-3D41-86C9-4467-318D960B65B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4E8666B-E93B-9417-ED6C-10632A6D5E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9B50560-0F33-B7D5-65C6-8557A191E519}"/>
              </a:ext>
            </a:extLst>
          </p:cNvPr>
          <p:cNvSpPr>
            <a:spLocks noGrp="1"/>
          </p:cNvSpPr>
          <p:nvPr>
            <p:ph type="dt" sz="half" idx="10"/>
          </p:nvPr>
        </p:nvSpPr>
        <p:spPr/>
        <p:txBody>
          <a:bodyPr/>
          <a:lstStyle/>
          <a:p>
            <a:fld id="{2B4D282F-3EE1-4B40-AAD4-FBE05CFEA80B}" type="datetimeFigureOut">
              <a:rPr lang="en-IN" smtClean="0"/>
              <a:t>27-08-2025</a:t>
            </a:fld>
            <a:endParaRPr lang="en-IN"/>
          </a:p>
        </p:txBody>
      </p:sp>
      <p:sp>
        <p:nvSpPr>
          <p:cNvPr id="6" name="Footer Placeholder 5">
            <a:extLst>
              <a:ext uri="{FF2B5EF4-FFF2-40B4-BE49-F238E27FC236}">
                <a16:creationId xmlns:a16="http://schemas.microsoft.com/office/drawing/2014/main" id="{A3FAF1A1-7168-2E70-E350-D013E8C4B5F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02D7F9B-853C-0E62-1175-8FD9E4524309}"/>
              </a:ext>
            </a:extLst>
          </p:cNvPr>
          <p:cNvSpPr>
            <a:spLocks noGrp="1"/>
          </p:cNvSpPr>
          <p:nvPr>
            <p:ph type="sldNum" sz="quarter" idx="12"/>
          </p:nvPr>
        </p:nvSpPr>
        <p:spPr/>
        <p:txBody>
          <a:bodyPr/>
          <a:lstStyle/>
          <a:p>
            <a:fld id="{6E0441AF-C258-4260-A36E-5343C8668A55}" type="slidenum">
              <a:rPr lang="en-IN" smtClean="0"/>
              <a:t>‹#›</a:t>
            </a:fld>
            <a:endParaRPr lang="en-IN"/>
          </a:p>
        </p:txBody>
      </p:sp>
    </p:spTree>
    <p:extLst>
      <p:ext uri="{BB962C8B-B14F-4D97-AF65-F5344CB8AC3E}">
        <p14:creationId xmlns:p14="http://schemas.microsoft.com/office/powerpoint/2010/main" val="2545387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22EA2-B996-ED2E-AEF6-6A05D9C82D9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F1E1EED-3A19-81AB-633F-8412291291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2EBA78-AFFB-E043-0AAB-4B6CF13B14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B16F6A8-0D57-E6EF-4620-8F17CD7BCA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C9330E-9F22-1CD1-FD5B-766927B5EF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F6A8588-8568-F9EC-2796-243B3C1CE63F}"/>
              </a:ext>
            </a:extLst>
          </p:cNvPr>
          <p:cNvSpPr>
            <a:spLocks noGrp="1"/>
          </p:cNvSpPr>
          <p:nvPr>
            <p:ph type="dt" sz="half" idx="10"/>
          </p:nvPr>
        </p:nvSpPr>
        <p:spPr/>
        <p:txBody>
          <a:bodyPr/>
          <a:lstStyle/>
          <a:p>
            <a:fld id="{2B4D282F-3EE1-4B40-AAD4-FBE05CFEA80B}" type="datetimeFigureOut">
              <a:rPr lang="en-IN" smtClean="0"/>
              <a:t>27-08-2025</a:t>
            </a:fld>
            <a:endParaRPr lang="en-IN"/>
          </a:p>
        </p:txBody>
      </p:sp>
      <p:sp>
        <p:nvSpPr>
          <p:cNvPr id="8" name="Footer Placeholder 7">
            <a:extLst>
              <a:ext uri="{FF2B5EF4-FFF2-40B4-BE49-F238E27FC236}">
                <a16:creationId xmlns:a16="http://schemas.microsoft.com/office/drawing/2014/main" id="{A4E9ED10-EA2D-EB01-5616-6BF1A6DB126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8025385-AE2B-FC1D-99DD-E10B99DEAB17}"/>
              </a:ext>
            </a:extLst>
          </p:cNvPr>
          <p:cNvSpPr>
            <a:spLocks noGrp="1"/>
          </p:cNvSpPr>
          <p:nvPr>
            <p:ph type="sldNum" sz="quarter" idx="12"/>
          </p:nvPr>
        </p:nvSpPr>
        <p:spPr/>
        <p:txBody>
          <a:bodyPr/>
          <a:lstStyle/>
          <a:p>
            <a:fld id="{6E0441AF-C258-4260-A36E-5343C8668A55}" type="slidenum">
              <a:rPr lang="en-IN" smtClean="0"/>
              <a:t>‹#›</a:t>
            </a:fld>
            <a:endParaRPr lang="en-IN"/>
          </a:p>
        </p:txBody>
      </p:sp>
    </p:spTree>
    <p:extLst>
      <p:ext uri="{BB962C8B-B14F-4D97-AF65-F5344CB8AC3E}">
        <p14:creationId xmlns:p14="http://schemas.microsoft.com/office/powerpoint/2010/main" val="3348454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ED8FE-AE7D-F063-F0F9-BABC1185277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0E5E845-E628-FAB7-9392-DD026091DC74}"/>
              </a:ext>
            </a:extLst>
          </p:cNvPr>
          <p:cNvSpPr>
            <a:spLocks noGrp="1"/>
          </p:cNvSpPr>
          <p:nvPr>
            <p:ph type="dt" sz="half" idx="10"/>
          </p:nvPr>
        </p:nvSpPr>
        <p:spPr/>
        <p:txBody>
          <a:bodyPr/>
          <a:lstStyle/>
          <a:p>
            <a:fld id="{2B4D282F-3EE1-4B40-AAD4-FBE05CFEA80B}" type="datetimeFigureOut">
              <a:rPr lang="en-IN" smtClean="0"/>
              <a:t>27-08-2025</a:t>
            </a:fld>
            <a:endParaRPr lang="en-IN"/>
          </a:p>
        </p:txBody>
      </p:sp>
      <p:sp>
        <p:nvSpPr>
          <p:cNvPr id="4" name="Footer Placeholder 3">
            <a:extLst>
              <a:ext uri="{FF2B5EF4-FFF2-40B4-BE49-F238E27FC236}">
                <a16:creationId xmlns:a16="http://schemas.microsoft.com/office/drawing/2014/main" id="{D72E09C4-4DF2-DE4B-F2F2-8E3CD96F76D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3B673EA-54BD-CC53-0A45-AAC921F38C7F}"/>
              </a:ext>
            </a:extLst>
          </p:cNvPr>
          <p:cNvSpPr>
            <a:spLocks noGrp="1"/>
          </p:cNvSpPr>
          <p:nvPr>
            <p:ph type="sldNum" sz="quarter" idx="12"/>
          </p:nvPr>
        </p:nvSpPr>
        <p:spPr/>
        <p:txBody>
          <a:bodyPr/>
          <a:lstStyle/>
          <a:p>
            <a:fld id="{6E0441AF-C258-4260-A36E-5343C8668A55}" type="slidenum">
              <a:rPr lang="en-IN" smtClean="0"/>
              <a:t>‹#›</a:t>
            </a:fld>
            <a:endParaRPr lang="en-IN"/>
          </a:p>
        </p:txBody>
      </p:sp>
    </p:spTree>
    <p:extLst>
      <p:ext uri="{BB962C8B-B14F-4D97-AF65-F5344CB8AC3E}">
        <p14:creationId xmlns:p14="http://schemas.microsoft.com/office/powerpoint/2010/main" val="3359743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D5BAAD-62D6-4ABE-69A5-FFC7755694FF}"/>
              </a:ext>
            </a:extLst>
          </p:cNvPr>
          <p:cNvSpPr>
            <a:spLocks noGrp="1"/>
          </p:cNvSpPr>
          <p:nvPr>
            <p:ph type="dt" sz="half" idx="10"/>
          </p:nvPr>
        </p:nvSpPr>
        <p:spPr/>
        <p:txBody>
          <a:bodyPr/>
          <a:lstStyle/>
          <a:p>
            <a:fld id="{2B4D282F-3EE1-4B40-AAD4-FBE05CFEA80B}" type="datetimeFigureOut">
              <a:rPr lang="en-IN" smtClean="0"/>
              <a:t>27-08-2025</a:t>
            </a:fld>
            <a:endParaRPr lang="en-IN"/>
          </a:p>
        </p:txBody>
      </p:sp>
      <p:sp>
        <p:nvSpPr>
          <p:cNvPr id="3" name="Footer Placeholder 2">
            <a:extLst>
              <a:ext uri="{FF2B5EF4-FFF2-40B4-BE49-F238E27FC236}">
                <a16:creationId xmlns:a16="http://schemas.microsoft.com/office/drawing/2014/main" id="{E0E8A481-29CE-85C1-47C7-0E9365FA0B8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87649D8-4C08-E601-75AA-98A79176251D}"/>
              </a:ext>
            </a:extLst>
          </p:cNvPr>
          <p:cNvSpPr>
            <a:spLocks noGrp="1"/>
          </p:cNvSpPr>
          <p:nvPr>
            <p:ph type="sldNum" sz="quarter" idx="12"/>
          </p:nvPr>
        </p:nvSpPr>
        <p:spPr/>
        <p:txBody>
          <a:bodyPr/>
          <a:lstStyle/>
          <a:p>
            <a:fld id="{6E0441AF-C258-4260-A36E-5343C8668A55}" type="slidenum">
              <a:rPr lang="en-IN" smtClean="0"/>
              <a:t>‹#›</a:t>
            </a:fld>
            <a:endParaRPr lang="en-IN"/>
          </a:p>
        </p:txBody>
      </p:sp>
    </p:spTree>
    <p:extLst>
      <p:ext uri="{BB962C8B-B14F-4D97-AF65-F5344CB8AC3E}">
        <p14:creationId xmlns:p14="http://schemas.microsoft.com/office/powerpoint/2010/main" val="2898145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F2CE9-5D34-BBF4-835C-5E6B1A05B2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E1AFB09-A657-1E7D-0515-6E63EB12F0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5C8734E-91E8-F924-C13A-A8A641E914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30CA42-A2E7-1829-3731-EE20D5ABD8A1}"/>
              </a:ext>
            </a:extLst>
          </p:cNvPr>
          <p:cNvSpPr>
            <a:spLocks noGrp="1"/>
          </p:cNvSpPr>
          <p:nvPr>
            <p:ph type="dt" sz="half" idx="10"/>
          </p:nvPr>
        </p:nvSpPr>
        <p:spPr/>
        <p:txBody>
          <a:bodyPr/>
          <a:lstStyle/>
          <a:p>
            <a:fld id="{2B4D282F-3EE1-4B40-AAD4-FBE05CFEA80B}" type="datetimeFigureOut">
              <a:rPr lang="en-IN" smtClean="0"/>
              <a:t>27-08-2025</a:t>
            </a:fld>
            <a:endParaRPr lang="en-IN"/>
          </a:p>
        </p:txBody>
      </p:sp>
      <p:sp>
        <p:nvSpPr>
          <p:cNvPr id="6" name="Footer Placeholder 5">
            <a:extLst>
              <a:ext uri="{FF2B5EF4-FFF2-40B4-BE49-F238E27FC236}">
                <a16:creationId xmlns:a16="http://schemas.microsoft.com/office/drawing/2014/main" id="{619B844B-0A3B-3973-39F8-7955062054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BC371C2-F3FE-9576-191A-6E961F7DC0FB}"/>
              </a:ext>
            </a:extLst>
          </p:cNvPr>
          <p:cNvSpPr>
            <a:spLocks noGrp="1"/>
          </p:cNvSpPr>
          <p:nvPr>
            <p:ph type="sldNum" sz="quarter" idx="12"/>
          </p:nvPr>
        </p:nvSpPr>
        <p:spPr/>
        <p:txBody>
          <a:bodyPr/>
          <a:lstStyle/>
          <a:p>
            <a:fld id="{6E0441AF-C258-4260-A36E-5343C8668A55}" type="slidenum">
              <a:rPr lang="en-IN" smtClean="0"/>
              <a:t>‹#›</a:t>
            </a:fld>
            <a:endParaRPr lang="en-IN"/>
          </a:p>
        </p:txBody>
      </p:sp>
    </p:spTree>
    <p:extLst>
      <p:ext uri="{BB962C8B-B14F-4D97-AF65-F5344CB8AC3E}">
        <p14:creationId xmlns:p14="http://schemas.microsoft.com/office/powerpoint/2010/main" val="1922429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32585-EA23-DBE4-3EE0-C9E81502A7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BD8532B-F24D-2AE7-72AE-3746E0A616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A10110E-DF83-8E8F-2980-19B23ADAEA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479287-CA38-0706-3EFF-9801F34657BC}"/>
              </a:ext>
            </a:extLst>
          </p:cNvPr>
          <p:cNvSpPr>
            <a:spLocks noGrp="1"/>
          </p:cNvSpPr>
          <p:nvPr>
            <p:ph type="dt" sz="half" idx="10"/>
          </p:nvPr>
        </p:nvSpPr>
        <p:spPr/>
        <p:txBody>
          <a:bodyPr/>
          <a:lstStyle/>
          <a:p>
            <a:fld id="{2B4D282F-3EE1-4B40-AAD4-FBE05CFEA80B}" type="datetimeFigureOut">
              <a:rPr lang="en-IN" smtClean="0"/>
              <a:t>27-08-2025</a:t>
            </a:fld>
            <a:endParaRPr lang="en-IN"/>
          </a:p>
        </p:txBody>
      </p:sp>
      <p:sp>
        <p:nvSpPr>
          <p:cNvPr id="6" name="Footer Placeholder 5">
            <a:extLst>
              <a:ext uri="{FF2B5EF4-FFF2-40B4-BE49-F238E27FC236}">
                <a16:creationId xmlns:a16="http://schemas.microsoft.com/office/drawing/2014/main" id="{CB8BC652-72DF-66E7-4993-AA4563864AE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D1A03C7-F0FC-747A-FFC1-9045AB7796AE}"/>
              </a:ext>
            </a:extLst>
          </p:cNvPr>
          <p:cNvSpPr>
            <a:spLocks noGrp="1"/>
          </p:cNvSpPr>
          <p:nvPr>
            <p:ph type="sldNum" sz="quarter" idx="12"/>
          </p:nvPr>
        </p:nvSpPr>
        <p:spPr/>
        <p:txBody>
          <a:bodyPr/>
          <a:lstStyle/>
          <a:p>
            <a:fld id="{6E0441AF-C258-4260-A36E-5343C8668A55}" type="slidenum">
              <a:rPr lang="en-IN" smtClean="0"/>
              <a:t>‹#›</a:t>
            </a:fld>
            <a:endParaRPr lang="en-IN"/>
          </a:p>
        </p:txBody>
      </p:sp>
    </p:spTree>
    <p:extLst>
      <p:ext uri="{BB962C8B-B14F-4D97-AF65-F5344CB8AC3E}">
        <p14:creationId xmlns:p14="http://schemas.microsoft.com/office/powerpoint/2010/main" val="1567347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1168D4-D3E3-17E7-86F8-CCB544C0BC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A7B897D-142D-5206-A06C-CDB946EA7F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5F5944-C83D-2DF5-BF18-89899E07F3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4D282F-3EE1-4B40-AAD4-FBE05CFEA80B}" type="datetimeFigureOut">
              <a:rPr lang="en-IN" smtClean="0"/>
              <a:t>27-08-2025</a:t>
            </a:fld>
            <a:endParaRPr lang="en-IN"/>
          </a:p>
        </p:txBody>
      </p:sp>
      <p:sp>
        <p:nvSpPr>
          <p:cNvPr id="5" name="Footer Placeholder 4">
            <a:extLst>
              <a:ext uri="{FF2B5EF4-FFF2-40B4-BE49-F238E27FC236}">
                <a16:creationId xmlns:a16="http://schemas.microsoft.com/office/drawing/2014/main" id="{C4658EFE-314A-1352-3C0F-9ABE99ECFB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CF83973-3ADE-C9C0-E222-549017763D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0441AF-C258-4260-A36E-5343C8668A55}" type="slidenum">
              <a:rPr lang="en-IN" smtClean="0"/>
              <a:t>‹#›</a:t>
            </a:fld>
            <a:endParaRPr lang="en-IN"/>
          </a:p>
        </p:txBody>
      </p:sp>
    </p:spTree>
    <p:extLst>
      <p:ext uri="{BB962C8B-B14F-4D97-AF65-F5344CB8AC3E}">
        <p14:creationId xmlns:p14="http://schemas.microsoft.com/office/powerpoint/2010/main" val="8194856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11F68-B34D-9730-6B6C-144E66BA1565}"/>
              </a:ext>
            </a:extLst>
          </p:cNvPr>
          <p:cNvSpPr>
            <a:spLocks noGrp="1"/>
          </p:cNvSpPr>
          <p:nvPr>
            <p:ph type="ctrTitle"/>
          </p:nvPr>
        </p:nvSpPr>
        <p:spPr/>
        <p:txBody>
          <a:bodyPr/>
          <a:lstStyle/>
          <a:p>
            <a:r>
              <a:rPr lang="en-IN" dirty="0"/>
              <a:t>AWS SAGE MAKER</a:t>
            </a:r>
          </a:p>
        </p:txBody>
      </p:sp>
    </p:spTree>
    <p:extLst>
      <p:ext uri="{BB962C8B-B14F-4D97-AF65-F5344CB8AC3E}">
        <p14:creationId xmlns:p14="http://schemas.microsoft.com/office/powerpoint/2010/main" val="1996347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AA36E-2646-EA64-6783-D5209A5B21B8}"/>
              </a:ext>
            </a:extLst>
          </p:cNvPr>
          <p:cNvSpPr>
            <a:spLocks noGrp="1"/>
          </p:cNvSpPr>
          <p:nvPr>
            <p:ph type="title"/>
          </p:nvPr>
        </p:nvSpPr>
        <p:spPr/>
        <p:txBody>
          <a:bodyPr/>
          <a:lstStyle/>
          <a:p>
            <a:r>
              <a:rPr lang="en-IN" dirty="0"/>
              <a:t>Common Architecture with SageMaker</a:t>
            </a:r>
          </a:p>
        </p:txBody>
      </p:sp>
      <p:sp>
        <p:nvSpPr>
          <p:cNvPr id="4" name="Rectangle 1">
            <a:extLst>
              <a:ext uri="{FF2B5EF4-FFF2-40B4-BE49-F238E27FC236}">
                <a16:creationId xmlns:a16="http://schemas.microsoft.com/office/drawing/2014/main" id="{F04FF4EF-F3E0-C321-9388-5C5D6BA92A95}"/>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Data stored in S3</a:t>
            </a:r>
            <a:r>
              <a:rPr kumimoji="0" lang="en-US" altLang="en-US" sz="1800" b="0" i="0" u="none" strike="noStrike" cap="none" normalizeH="0" baseline="0">
                <a:ln>
                  <a:noFill/>
                </a:ln>
                <a:solidFill>
                  <a:schemeClr val="tx1"/>
                </a:solidFill>
                <a:effectLst/>
                <a:latin typeface="Arial" panose="020B0604020202020204" pitchFamily="34" charset="0"/>
              </a:rPr>
              <a:t> → Preprocess (Data Wrangler/Databricks/Spark).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Training job launched</a:t>
            </a:r>
            <a:r>
              <a:rPr kumimoji="0" lang="en-US" altLang="en-US" sz="1800" b="0" i="0" u="none" strike="noStrike" cap="none" normalizeH="0" baseline="0">
                <a:ln>
                  <a:noFill/>
                </a:ln>
                <a:solidFill>
                  <a:schemeClr val="tx1"/>
                </a:solidFill>
                <a:effectLst/>
                <a:latin typeface="Arial" panose="020B0604020202020204" pitchFamily="34" charset="0"/>
              </a:rPr>
              <a:t> on SageMaker cluster.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Model artifacts stored back in </a:t>
            </a:r>
            <a:r>
              <a:rPr kumimoji="0" lang="en-US" altLang="en-US" sz="1800" b="1" i="0" u="none" strike="noStrike" cap="none" normalizeH="0" baseline="0">
                <a:ln>
                  <a:noFill/>
                </a:ln>
                <a:solidFill>
                  <a:schemeClr val="tx1"/>
                </a:solidFill>
                <a:effectLst/>
                <a:latin typeface="Arial" panose="020B0604020202020204" pitchFamily="34" charset="0"/>
              </a:rPr>
              <a:t>S3</a:t>
            </a:r>
            <a:r>
              <a:rPr kumimoji="0" lang="en-US" altLang="en-US"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Model deployed</a:t>
            </a:r>
            <a:r>
              <a:rPr kumimoji="0" lang="en-US" altLang="en-US" sz="1800" b="0" i="0" u="none" strike="noStrike" cap="none" normalizeH="0" baseline="0">
                <a:ln>
                  <a:noFill/>
                </a:ln>
                <a:solidFill>
                  <a:schemeClr val="tx1"/>
                </a:solidFill>
                <a:effectLst/>
                <a:latin typeface="Arial" panose="020B0604020202020204" pitchFamily="34" charset="0"/>
              </a:rPr>
              <a:t> as a REST API (endpoint) or used in batch predictions.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Integrated with </a:t>
            </a:r>
            <a:r>
              <a:rPr kumimoji="0" lang="en-US" altLang="en-US" sz="1800" b="1" i="0" u="none" strike="noStrike" cap="none" normalizeH="0" baseline="0">
                <a:ln>
                  <a:noFill/>
                </a:ln>
                <a:solidFill>
                  <a:schemeClr val="tx1"/>
                </a:solidFill>
                <a:effectLst/>
                <a:latin typeface="Arial" panose="020B0604020202020204" pitchFamily="34" charset="0"/>
              </a:rPr>
              <a:t>CloudWatch, IAM, VPC</a:t>
            </a:r>
            <a:r>
              <a:rPr kumimoji="0" lang="en-US" altLang="en-US" sz="1800" b="0" i="0" u="none" strike="noStrike" cap="none" normalizeH="0" baseline="0">
                <a:ln>
                  <a:noFill/>
                </a:ln>
                <a:solidFill>
                  <a:schemeClr val="tx1"/>
                </a:solidFill>
                <a:effectLst/>
                <a:latin typeface="Arial" panose="020B0604020202020204" pitchFamily="34" charset="0"/>
              </a:rPr>
              <a:t> for security &amp; monitoring.</a:t>
            </a:r>
          </a:p>
        </p:txBody>
      </p:sp>
    </p:spTree>
    <p:extLst>
      <p:ext uri="{BB962C8B-B14F-4D97-AF65-F5344CB8AC3E}">
        <p14:creationId xmlns:p14="http://schemas.microsoft.com/office/powerpoint/2010/main" val="3194117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B2676-5CF4-AE5A-9ECF-9B1B82DF0971}"/>
              </a:ext>
            </a:extLst>
          </p:cNvPr>
          <p:cNvSpPr>
            <a:spLocks noGrp="1"/>
          </p:cNvSpPr>
          <p:nvPr>
            <p:ph type="title"/>
          </p:nvPr>
        </p:nvSpPr>
        <p:spPr/>
        <p:txBody>
          <a:bodyPr/>
          <a:lstStyle/>
          <a:p>
            <a:r>
              <a:rPr lang="en-US" b="1"/>
              <a:t>Business Use Cases</a:t>
            </a:r>
            <a:br>
              <a:rPr lang="en-US" b="1"/>
            </a:br>
            <a:endParaRPr lang="en-IN"/>
          </a:p>
        </p:txBody>
      </p:sp>
      <p:sp>
        <p:nvSpPr>
          <p:cNvPr id="3" name="Content Placeholder 2">
            <a:extLst>
              <a:ext uri="{FF2B5EF4-FFF2-40B4-BE49-F238E27FC236}">
                <a16:creationId xmlns:a16="http://schemas.microsoft.com/office/drawing/2014/main" id="{8CADA8E2-26B7-A042-E5C1-D4B0BB8B7F6A}"/>
              </a:ext>
            </a:extLst>
          </p:cNvPr>
          <p:cNvSpPr>
            <a:spLocks noGrp="1"/>
          </p:cNvSpPr>
          <p:nvPr>
            <p:ph idx="1"/>
          </p:nvPr>
        </p:nvSpPr>
        <p:spPr/>
        <p:txBody>
          <a:bodyPr/>
          <a:lstStyle/>
          <a:p>
            <a:r>
              <a:rPr lang="en-US" b="1" dirty="0"/>
              <a:t>Banking &amp; Insurance:</a:t>
            </a:r>
            <a:r>
              <a:rPr lang="en-US" dirty="0"/>
              <a:t> Fraud detection, risk modeling, customer churn prediction.</a:t>
            </a:r>
          </a:p>
          <a:p>
            <a:r>
              <a:rPr lang="en-US" b="1" dirty="0"/>
              <a:t>Retail &amp; E-commerce:</a:t>
            </a:r>
            <a:r>
              <a:rPr lang="en-US" dirty="0"/>
              <a:t> Personalized recommendations, inventory optimization.</a:t>
            </a:r>
          </a:p>
          <a:p>
            <a:r>
              <a:rPr lang="en-US" b="1" dirty="0"/>
              <a:t>Healthcare:</a:t>
            </a:r>
            <a:r>
              <a:rPr lang="en-US" dirty="0"/>
              <a:t> Disease prediction, image classification (X-ray, MRI analysis).</a:t>
            </a:r>
          </a:p>
          <a:p>
            <a:r>
              <a:rPr lang="en-US" b="1" dirty="0"/>
              <a:t>Manufacturing:</a:t>
            </a:r>
            <a:r>
              <a:rPr lang="en-US" dirty="0"/>
              <a:t> Predictive maintenance, defect detection.</a:t>
            </a:r>
          </a:p>
          <a:p>
            <a:endParaRPr lang="en-IN" dirty="0"/>
          </a:p>
        </p:txBody>
      </p:sp>
    </p:spTree>
    <p:extLst>
      <p:ext uri="{BB962C8B-B14F-4D97-AF65-F5344CB8AC3E}">
        <p14:creationId xmlns:p14="http://schemas.microsoft.com/office/powerpoint/2010/main" val="104469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1718D-8046-2F5A-2D0C-5E09A3D97FE2}"/>
              </a:ext>
            </a:extLst>
          </p:cNvPr>
          <p:cNvSpPr>
            <a:spLocks noGrp="1"/>
          </p:cNvSpPr>
          <p:nvPr>
            <p:ph type="title"/>
          </p:nvPr>
        </p:nvSpPr>
        <p:spPr/>
        <p:txBody>
          <a:bodyPr/>
          <a:lstStyle/>
          <a:p>
            <a:r>
              <a:rPr lang="en-US" dirty="0"/>
              <a:t>What is Amazon SageMaker?</a:t>
            </a:r>
            <a:br>
              <a:rPr lang="en-US" dirty="0"/>
            </a:br>
            <a:endParaRPr lang="en-IN" dirty="0"/>
          </a:p>
        </p:txBody>
      </p:sp>
      <p:sp>
        <p:nvSpPr>
          <p:cNvPr id="3" name="Content Placeholder 2">
            <a:extLst>
              <a:ext uri="{FF2B5EF4-FFF2-40B4-BE49-F238E27FC236}">
                <a16:creationId xmlns:a16="http://schemas.microsoft.com/office/drawing/2014/main" id="{8FCBBD4B-18CE-A53B-2395-63158E3C8172}"/>
              </a:ext>
            </a:extLst>
          </p:cNvPr>
          <p:cNvSpPr>
            <a:spLocks noGrp="1"/>
          </p:cNvSpPr>
          <p:nvPr>
            <p:ph idx="1"/>
          </p:nvPr>
        </p:nvSpPr>
        <p:spPr/>
        <p:txBody>
          <a:bodyPr/>
          <a:lstStyle/>
          <a:p>
            <a:r>
              <a:rPr lang="en-US" dirty="0"/>
              <a:t>At its core, SageMaker is a unified platform that </a:t>
            </a:r>
            <a:r>
              <a:rPr lang="en-US" b="1" dirty="0"/>
              <a:t>removes the heavy lifting</a:t>
            </a:r>
            <a:r>
              <a:rPr lang="en-US" dirty="0"/>
              <a:t> from each step of the machine learning process. Instead of manually managing servers, orchestrating workflows, or building tools from scratch, you can use SageMaker's integrated set of tools to streamline your ML workflow.</a:t>
            </a:r>
          </a:p>
          <a:p>
            <a:endParaRPr lang="en-IN" dirty="0"/>
          </a:p>
        </p:txBody>
      </p:sp>
    </p:spTree>
    <p:extLst>
      <p:ext uri="{BB962C8B-B14F-4D97-AF65-F5344CB8AC3E}">
        <p14:creationId xmlns:p14="http://schemas.microsoft.com/office/powerpoint/2010/main" val="2593158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0F9DB-2849-779F-C67B-F6835BD3150F}"/>
              </a:ext>
            </a:extLst>
          </p:cNvPr>
          <p:cNvSpPr>
            <a:spLocks noGrp="1"/>
          </p:cNvSpPr>
          <p:nvPr>
            <p:ph type="title"/>
          </p:nvPr>
        </p:nvSpPr>
        <p:spPr/>
        <p:txBody>
          <a:bodyPr/>
          <a:lstStyle/>
          <a:p>
            <a:r>
              <a:rPr lang="en-IN" dirty="0"/>
              <a:t>Core Components &amp; Capabilities</a:t>
            </a:r>
            <a:br>
              <a:rPr lang="en-IN" dirty="0"/>
            </a:br>
            <a:endParaRPr lang="en-IN" dirty="0"/>
          </a:p>
        </p:txBody>
      </p:sp>
      <p:sp>
        <p:nvSpPr>
          <p:cNvPr id="3" name="Content Placeholder 2">
            <a:extLst>
              <a:ext uri="{FF2B5EF4-FFF2-40B4-BE49-F238E27FC236}">
                <a16:creationId xmlns:a16="http://schemas.microsoft.com/office/drawing/2014/main" id="{3606CC67-477C-A952-768F-BF69E0E9EA0B}"/>
              </a:ext>
            </a:extLst>
          </p:cNvPr>
          <p:cNvSpPr>
            <a:spLocks noGrp="1"/>
          </p:cNvSpPr>
          <p:nvPr>
            <p:ph idx="1"/>
          </p:nvPr>
        </p:nvSpPr>
        <p:spPr/>
        <p:txBody>
          <a:bodyPr/>
          <a:lstStyle/>
          <a:p>
            <a:r>
              <a:rPr lang="en-US" dirty="0"/>
              <a:t>1. Prepare &amp; Label Data</a:t>
            </a:r>
          </a:p>
          <a:p>
            <a:r>
              <a:rPr lang="en-US" b="1" dirty="0"/>
              <a:t>SageMaker Studio Notebooks</a:t>
            </a:r>
            <a:r>
              <a:rPr lang="en-US" dirty="0"/>
              <a:t>: Scalable </a:t>
            </a:r>
            <a:r>
              <a:rPr lang="en-US" dirty="0" err="1"/>
              <a:t>Jupyter</a:t>
            </a:r>
            <a:r>
              <a:rPr lang="en-US" dirty="0"/>
              <a:t> notebooks with pre-configured ML environments (TensorFlow, </a:t>
            </a:r>
            <a:r>
              <a:rPr lang="en-US" dirty="0" err="1"/>
              <a:t>PyTorch</a:t>
            </a:r>
            <a:r>
              <a:rPr lang="en-US" dirty="0"/>
              <a:t>, etc.) for data exploration and analysis.</a:t>
            </a:r>
          </a:p>
          <a:p>
            <a:r>
              <a:rPr lang="en-US" b="1" dirty="0"/>
              <a:t>Data Wrangler</a:t>
            </a:r>
            <a:r>
              <a:rPr lang="en-US" dirty="0"/>
              <a:t>: A visual interface to import, clean, and feature engineer data without writing code. It integrates with popular data sources like S3, Athena, and Redshift.</a:t>
            </a:r>
          </a:p>
          <a:p>
            <a:r>
              <a:rPr lang="en-US" b="1" dirty="0"/>
              <a:t>Ground Truth</a:t>
            </a:r>
            <a:r>
              <a:rPr lang="en-US" dirty="0"/>
              <a:t>: Helps you build highly accurate training datasets by providing built-in and custom data labeling workflows, using both human labelers and automated active learning.</a:t>
            </a:r>
          </a:p>
          <a:p>
            <a:endParaRPr lang="en-IN" dirty="0"/>
          </a:p>
        </p:txBody>
      </p:sp>
    </p:spTree>
    <p:extLst>
      <p:ext uri="{BB962C8B-B14F-4D97-AF65-F5344CB8AC3E}">
        <p14:creationId xmlns:p14="http://schemas.microsoft.com/office/powerpoint/2010/main" val="4019975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7C943-F113-6FA0-F5BC-A92C63FFF248}"/>
              </a:ext>
            </a:extLst>
          </p:cNvPr>
          <p:cNvSpPr>
            <a:spLocks noGrp="1"/>
          </p:cNvSpPr>
          <p:nvPr>
            <p:ph type="title"/>
          </p:nvPr>
        </p:nvSpPr>
        <p:spPr/>
        <p:txBody>
          <a:bodyPr/>
          <a:lstStyle/>
          <a:p>
            <a:r>
              <a:rPr lang="en-IN" dirty="0"/>
              <a:t>2. Build &amp; Train Models</a:t>
            </a:r>
            <a:br>
              <a:rPr lang="en-IN" dirty="0"/>
            </a:br>
            <a:endParaRPr lang="en-IN" dirty="0"/>
          </a:p>
        </p:txBody>
      </p:sp>
      <p:sp>
        <p:nvSpPr>
          <p:cNvPr id="3" name="Content Placeholder 2">
            <a:extLst>
              <a:ext uri="{FF2B5EF4-FFF2-40B4-BE49-F238E27FC236}">
                <a16:creationId xmlns:a16="http://schemas.microsoft.com/office/drawing/2014/main" id="{A99F59FF-A192-98DA-131F-508A5E836346}"/>
              </a:ext>
            </a:extLst>
          </p:cNvPr>
          <p:cNvSpPr>
            <a:spLocks noGrp="1"/>
          </p:cNvSpPr>
          <p:nvPr>
            <p:ph idx="1"/>
          </p:nvPr>
        </p:nvSpPr>
        <p:spPr/>
        <p:txBody>
          <a:bodyPr>
            <a:normAutofit fontScale="92500" lnSpcReduction="20000"/>
          </a:bodyPr>
          <a:lstStyle/>
          <a:p>
            <a:r>
              <a:rPr lang="en-US" b="1" dirty="0"/>
              <a:t>Training Jobs</a:t>
            </a:r>
            <a:r>
              <a:rPr lang="en-US" dirty="0"/>
              <a:t>: Managed infrastructure to run your training scripts at scale. You can choose from a wide variety of </a:t>
            </a:r>
            <a:r>
              <a:rPr lang="en-US" b="1" dirty="0"/>
              <a:t>AWS Deep Learning AMIs</a:t>
            </a:r>
            <a:r>
              <a:rPr lang="en-US" dirty="0"/>
              <a:t> (pre-configured environments) or use </a:t>
            </a:r>
            <a:r>
              <a:rPr lang="en-US" b="1" dirty="0"/>
              <a:t>SageMaker Containers</a:t>
            </a:r>
            <a:r>
              <a:rPr lang="en-US" dirty="0"/>
              <a:t> for your own framework.</a:t>
            </a:r>
          </a:p>
          <a:p>
            <a:r>
              <a:rPr lang="en-US" b="1" dirty="0"/>
              <a:t>Built-in Algorithms</a:t>
            </a:r>
            <a:r>
              <a:rPr lang="en-US" dirty="0"/>
              <a:t>: High-performance algorithms optimized for SageMaker (e.g., </a:t>
            </a:r>
            <a:r>
              <a:rPr lang="en-US" dirty="0" err="1"/>
              <a:t>XGBoost</a:t>
            </a:r>
            <a:r>
              <a:rPr lang="en-US" dirty="0"/>
              <a:t>, </a:t>
            </a:r>
            <a:r>
              <a:rPr lang="en-US" dirty="0" err="1"/>
              <a:t>BlazingText</a:t>
            </a:r>
            <a:r>
              <a:rPr lang="en-US" dirty="0"/>
              <a:t>, Object2Vec, K-Means) that are ready to use for common ML problems.</a:t>
            </a:r>
          </a:p>
          <a:p>
            <a:r>
              <a:rPr lang="en-US" b="1" dirty="0"/>
              <a:t>Automatic Model Tuning (Hyperparameter Optimization)</a:t>
            </a:r>
            <a:r>
              <a:rPr lang="en-US" dirty="0"/>
              <a:t>: Automatically search for the best version of a model by running multiple training jobs with different hyperparameter combinations.</a:t>
            </a:r>
          </a:p>
          <a:p>
            <a:r>
              <a:rPr lang="en-US" b="1" dirty="0"/>
              <a:t>JumpStart</a:t>
            </a:r>
            <a:r>
              <a:rPr lang="en-US" dirty="0"/>
              <a:t>: A hub that allows you to deploy pre-trained models or solutions with a single click, or use over 150 popular open-source models (like Stable Diffusion or Mistral AI) for fine-tuning.</a:t>
            </a:r>
          </a:p>
          <a:p>
            <a:endParaRPr lang="en-IN" dirty="0"/>
          </a:p>
        </p:txBody>
      </p:sp>
    </p:spTree>
    <p:extLst>
      <p:ext uri="{BB962C8B-B14F-4D97-AF65-F5344CB8AC3E}">
        <p14:creationId xmlns:p14="http://schemas.microsoft.com/office/powerpoint/2010/main" val="3587689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DC867-22CB-4A2C-340C-AD85EDDED742}"/>
              </a:ext>
            </a:extLst>
          </p:cNvPr>
          <p:cNvSpPr>
            <a:spLocks noGrp="1"/>
          </p:cNvSpPr>
          <p:nvPr>
            <p:ph type="title"/>
          </p:nvPr>
        </p:nvSpPr>
        <p:spPr/>
        <p:txBody>
          <a:bodyPr/>
          <a:lstStyle/>
          <a:p>
            <a:r>
              <a:rPr lang="en-IN" dirty="0"/>
              <a:t>3. Deploy &amp; Manage Models</a:t>
            </a:r>
            <a:br>
              <a:rPr lang="en-IN" dirty="0"/>
            </a:br>
            <a:endParaRPr lang="en-IN" dirty="0"/>
          </a:p>
        </p:txBody>
      </p:sp>
      <p:sp>
        <p:nvSpPr>
          <p:cNvPr id="3" name="Content Placeholder 2">
            <a:extLst>
              <a:ext uri="{FF2B5EF4-FFF2-40B4-BE49-F238E27FC236}">
                <a16:creationId xmlns:a16="http://schemas.microsoft.com/office/drawing/2014/main" id="{B1060400-5A0A-4DD1-30E2-30811C63A5A7}"/>
              </a:ext>
            </a:extLst>
          </p:cNvPr>
          <p:cNvSpPr>
            <a:spLocks noGrp="1"/>
          </p:cNvSpPr>
          <p:nvPr>
            <p:ph idx="1"/>
          </p:nvPr>
        </p:nvSpPr>
        <p:spPr/>
        <p:txBody>
          <a:bodyPr>
            <a:normAutofit fontScale="77500" lnSpcReduction="20000"/>
          </a:bodyPr>
          <a:lstStyle/>
          <a:p>
            <a:r>
              <a:rPr lang="en-US" b="1" dirty="0"/>
              <a:t>Real-time Inference</a:t>
            </a:r>
            <a:r>
              <a:rPr lang="en-US" dirty="0"/>
              <a:t>: Deploy your model to a fully managed, auto-scaling endpoint to get low-latency predictions via a REST API.</a:t>
            </a:r>
          </a:p>
          <a:p>
            <a:r>
              <a:rPr lang="en-US" b="1" dirty="0"/>
              <a:t>Batch Transform</a:t>
            </a:r>
            <a:r>
              <a:rPr lang="en-US" dirty="0"/>
              <a:t>: Run inferences on large batches of data asynchronously, without needing a persistent endpoint. Ideal for processing large datasets stored in S3.</a:t>
            </a:r>
          </a:p>
          <a:p>
            <a:r>
              <a:rPr lang="en-US" b="1" dirty="0"/>
              <a:t>Serverless Inference</a:t>
            </a:r>
            <a:r>
              <a:rPr lang="en-US" dirty="0"/>
              <a:t>: A pay-per-use option for workloads with intermittent or unpredictable traffic patterns, eliminating the need to manage servers entirely.</a:t>
            </a:r>
          </a:p>
          <a:p>
            <a:r>
              <a:rPr lang="en-US" b="1" dirty="0"/>
              <a:t>Model Registry</a:t>
            </a:r>
            <a:r>
              <a:rPr lang="en-US" dirty="0"/>
              <a:t>: A central catalog to version, track, and manage your models throughout their lifecycle, enabling </a:t>
            </a:r>
            <a:r>
              <a:rPr lang="en-US" dirty="0" err="1"/>
              <a:t>MLOps</a:t>
            </a:r>
            <a:r>
              <a:rPr lang="en-US" dirty="0"/>
              <a:t> and governance.</a:t>
            </a:r>
          </a:p>
          <a:p>
            <a:r>
              <a:rPr lang="en-US" b="1" dirty="0"/>
              <a:t>Clarify</a:t>
            </a:r>
            <a:r>
              <a:rPr lang="en-US" dirty="0"/>
              <a:t>: Provides tools to detect and measure potential bias in your data and model, and helps explain why models make certain predictions, which is critical for fairness and transparency.</a:t>
            </a:r>
          </a:p>
          <a:p>
            <a:r>
              <a:rPr lang="en-US" b="1" dirty="0"/>
              <a:t>Model Monitoring</a:t>
            </a:r>
            <a:r>
              <a:rPr lang="en-US" dirty="0"/>
              <a:t>: Continuously monitors the quality of your deployed models in real-time by detecting concept drift (where live data diverges from training data).</a:t>
            </a:r>
          </a:p>
          <a:p>
            <a:endParaRPr lang="en-IN" dirty="0"/>
          </a:p>
        </p:txBody>
      </p:sp>
    </p:spTree>
    <p:extLst>
      <p:ext uri="{BB962C8B-B14F-4D97-AF65-F5344CB8AC3E}">
        <p14:creationId xmlns:p14="http://schemas.microsoft.com/office/powerpoint/2010/main" val="3869294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2714C-2AD3-7099-5677-732CECADB97B}"/>
              </a:ext>
            </a:extLst>
          </p:cNvPr>
          <p:cNvSpPr>
            <a:spLocks noGrp="1"/>
          </p:cNvSpPr>
          <p:nvPr>
            <p:ph type="title"/>
          </p:nvPr>
        </p:nvSpPr>
        <p:spPr/>
        <p:txBody>
          <a:bodyPr/>
          <a:lstStyle/>
          <a:p>
            <a:r>
              <a:rPr lang="en-IN" dirty="0"/>
              <a:t>4. </a:t>
            </a:r>
            <a:r>
              <a:rPr lang="en-IN" dirty="0" err="1"/>
              <a:t>MLOps</a:t>
            </a:r>
            <a:r>
              <a:rPr lang="en-IN" dirty="0"/>
              <a:t> &amp; Governance</a:t>
            </a:r>
            <a:br>
              <a:rPr lang="en-IN" dirty="0"/>
            </a:br>
            <a:endParaRPr lang="en-IN" dirty="0"/>
          </a:p>
        </p:txBody>
      </p:sp>
      <p:sp>
        <p:nvSpPr>
          <p:cNvPr id="3" name="Content Placeholder 2">
            <a:extLst>
              <a:ext uri="{FF2B5EF4-FFF2-40B4-BE49-F238E27FC236}">
                <a16:creationId xmlns:a16="http://schemas.microsoft.com/office/drawing/2014/main" id="{4BC07809-17CB-C8F1-A567-1DB61ABE0A9B}"/>
              </a:ext>
            </a:extLst>
          </p:cNvPr>
          <p:cNvSpPr>
            <a:spLocks noGrp="1"/>
          </p:cNvSpPr>
          <p:nvPr>
            <p:ph idx="1"/>
          </p:nvPr>
        </p:nvSpPr>
        <p:spPr/>
        <p:txBody>
          <a:bodyPr/>
          <a:lstStyle/>
          <a:p>
            <a:r>
              <a:rPr lang="en-US" b="1" dirty="0"/>
              <a:t>ML Pipelines</a:t>
            </a:r>
            <a:r>
              <a:rPr lang="en-US" dirty="0"/>
              <a:t>: Helps you automate and orchestrate the end-to-end ML steps (data prep, training, evaluation, deployment) using SageMaker Pipelines for repeatable and reproducible workflows.</a:t>
            </a:r>
          </a:p>
          <a:p>
            <a:r>
              <a:rPr lang="en-US" b="1" dirty="0"/>
              <a:t>Projects &amp; Model Governance</a:t>
            </a:r>
            <a:r>
              <a:rPr lang="en-US" dirty="0"/>
              <a:t>: Allows you to set up CI/CD pipelines for ML and manage permissions and access control for your ML resources.</a:t>
            </a:r>
          </a:p>
          <a:p>
            <a:endParaRPr lang="en-IN" dirty="0"/>
          </a:p>
        </p:txBody>
      </p:sp>
    </p:spTree>
    <p:extLst>
      <p:ext uri="{BB962C8B-B14F-4D97-AF65-F5344CB8AC3E}">
        <p14:creationId xmlns:p14="http://schemas.microsoft.com/office/powerpoint/2010/main" val="670854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22B0C-FDB8-37B2-4B32-2BD53EC321FA}"/>
              </a:ext>
            </a:extLst>
          </p:cNvPr>
          <p:cNvSpPr>
            <a:spLocks noGrp="1"/>
          </p:cNvSpPr>
          <p:nvPr>
            <p:ph type="title"/>
          </p:nvPr>
        </p:nvSpPr>
        <p:spPr/>
        <p:txBody>
          <a:bodyPr/>
          <a:lstStyle/>
          <a:p>
            <a:r>
              <a:rPr lang="en-US" dirty="0"/>
              <a:t>Key Benefits of Using SageMaker</a:t>
            </a:r>
            <a:br>
              <a:rPr lang="en-US" dirty="0"/>
            </a:br>
            <a:endParaRPr lang="en-IN" dirty="0"/>
          </a:p>
        </p:txBody>
      </p:sp>
      <p:sp>
        <p:nvSpPr>
          <p:cNvPr id="3" name="Content Placeholder 2">
            <a:extLst>
              <a:ext uri="{FF2B5EF4-FFF2-40B4-BE49-F238E27FC236}">
                <a16:creationId xmlns:a16="http://schemas.microsoft.com/office/drawing/2014/main" id="{85C24F85-98A3-F447-2EE0-417EDE53785F}"/>
              </a:ext>
            </a:extLst>
          </p:cNvPr>
          <p:cNvSpPr>
            <a:spLocks noGrp="1"/>
          </p:cNvSpPr>
          <p:nvPr>
            <p:ph idx="1"/>
          </p:nvPr>
        </p:nvSpPr>
        <p:spPr/>
        <p:txBody>
          <a:bodyPr>
            <a:normAutofit fontScale="77500" lnSpcReduction="20000"/>
          </a:bodyPr>
          <a:lstStyle/>
          <a:p>
            <a:r>
              <a:rPr lang="en-US" b="1" dirty="0"/>
              <a:t>Productivity</a:t>
            </a:r>
            <a:r>
              <a:rPr lang="en-US" dirty="0"/>
              <a:t>: Data scientists can focus on ML problems instead of managing infrastructure. The integrated tools and notebooks drastically reduce the time from idea to deployment.</a:t>
            </a:r>
          </a:p>
          <a:p>
            <a:r>
              <a:rPr lang="en-US" b="1" dirty="0"/>
              <a:t>Fully Managed &amp; Scalable</a:t>
            </a:r>
            <a:r>
              <a:rPr lang="en-US" dirty="0"/>
              <a:t>: AWS handles all the underlying infrastructure. You can easily scale training jobs to multiple GPUs/CPUs and scale inference endpoints up or down based on traffic.</a:t>
            </a:r>
          </a:p>
          <a:p>
            <a:r>
              <a:rPr lang="en-US" b="1" dirty="0"/>
              <a:t>Cost-Effective</a:t>
            </a:r>
            <a:r>
              <a:rPr lang="en-US" dirty="0"/>
              <a:t>: You only pay for the resources you use during model training and inference. No upfront costs or long-term commitments for the underlying hardware.</a:t>
            </a:r>
          </a:p>
          <a:p>
            <a:r>
              <a:rPr lang="en-US" b="1" dirty="0"/>
              <a:t>Security &amp; Compliance</a:t>
            </a:r>
            <a:r>
              <a:rPr lang="en-US" dirty="0"/>
              <a:t>: Integrates with AWS IAM for access control, and all data is encrypted in transit and at rest. It helps meet stringent compliance requirements.</a:t>
            </a:r>
          </a:p>
          <a:p>
            <a:r>
              <a:rPr lang="en-US" b="1" dirty="0"/>
              <a:t>Flexibility</a:t>
            </a:r>
            <a:r>
              <a:rPr lang="en-US" dirty="0"/>
              <a:t>: You are not locked in. You can bring your own algorithms and frameworks using custom Docker containers, use built-in ones, or choose from open-source models in JumpStart.</a:t>
            </a:r>
          </a:p>
          <a:p>
            <a:endParaRPr lang="en-IN" dirty="0"/>
          </a:p>
        </p:txBody>
      </p:sp>
    </p:spTree>
    <p:extLst>
      <p:ext uri="{BB962C8B-B14F-4D97-AF65-F5344CB8AC3E}">
        <p14:creationId xmlns:p14="http://schemas.microsoft.com/office/powerpoint/2010/main" val="1847899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FC276-FC9F-B414-4F5F-86A14026036A}"/>
              </a:ext>
            </a:extLst>
          </p:cNvPr>
          <p:cNvSpPr>
            <a:spLocks noGrp="1"/>
          </p:cNvSpPr>
          <p:nvPr>
            <p:ph type="title"/>
          </p:nvPr>
        </p:nvSpPr>
        <p:spPr>
          <a:xfrm>
            <a:off x="1856509" y="18255"/>
            <a:ext cx="10515600" cy="1325563"/>
          </a:xfrm>
        </p:spPr>
        <p:txBody>
          <a:bodyPr/>
          <a:lstStyle/>
          <a:p>
            <a:r>
              <a:rPr lang="en-IN" dirty="0"/>
              <a:t>SageMaker Workflow (Example)</a:t>
            </a:r>
            <a:br>
              <a:rPr lang="en-IN" dirty="0"/>
            </a:br>
            <a:endParaRPr lang="en-IN" dirty="0"/>
          </a:p>
        </p:txBody>
      </p:sp>
      <p:sp>
        <p:nvSpPr>
          <p:cNvPr id="3" name="Content Placeholder 2">
            <a:extLst>
              <a:ext uri="{FF2B5EF4-FFF2-40B4-BE49-F238E27FC236}">
                <a16:creationId xmlns:a16="http://schemas.microsoft.com/office/drawing/2014/main" id="{9A3E00D6-3CC0-490A-CB29-190F4DAC855A}"/>
              </a:ext>
            </a:extLst>
          </p:cNvPr>
          <p:cNvSpPr>
            <a:spLocks noGrp="1"/>
          </p:cNvSpPr>
          <p:nvPr>
            <p:ph idx="1"/>
          </p:nvPr>
        </p:nvSpPr>
        <p:spPr>
          <a:xfrm>
            <a:off x="90054" y="1146391"/>
            <a:ext cx="10515600" cy="5693354"/>
          </a:xfrm>
        </p:spPr>
        <p:txBody>
          <a:bodyPr>
            <a:normAutofit fontScale="77500" lnSpcReduction="20000"/>
          </a:bodyPr>
          <a:lstStyle/>
          <a:p>
            <a:pPr marL="0" indent="0">
              <a:buNone/>
            </a:pPr>
            <a:r>
              <a:rPr lang="en-US" b="1" dirty="0"/>
              <a:t>Data Preparation:</a:t>
            </a:r>
          </a:p>
          <a:p>
            <a:pPr marL="0" indent="0">
              <a:buNone/>
            </a:pPr>
            <a:r>
              <a:rPr lang="en-US" b="1" dirty="0"/>
              <a:t> </a:t>
            </a:r>
            <a:r>
              <a:rPr lang="en-US" dirty="0"/>
              <a:t>Store your raw review data in an Amazon S3 bucket.</a:t>
            </a:r>
          </a:p>
          <a:p>
            <a:endParaRPr lang="en-US" dirty="0"/>
          </a:p>
          <a:p>
            <a:r>
              <a:rPr lang="en-US" dirty="0"/>
              <a:t>Exploration &amp; Cleaning: Use a SageMaker Studio Notebook to explore the data. You could also use Data Wrangler to clean the text and engineer features.</a:t>
            </a:r>
          </a:p>
          <a:p>
            <a:endParaRPr lang="en-US" dirty="0"/>
          </a:p>
          <a:p>
            <a:pPr marL="0" indent="0">
              <a:buNone/>
            </a:pPr>
            <a:r>
              <a:rPr lang="en-US" b="1" dirty="0"/>
              <a:t>Model Training:</a:t>
            </a:r>
          </a:p>
          <a:p>
            <a:endParaRPr lang="en-US" dirty="0"/>
          </a:p>
          <a:p>
            <a:r>
              <a:rPr lang="en-US" dirty="0"/>
              <a:t>Choose a built-in algorithm like </a:t>
            </a:r>
            <a:r>
              <a:rPr lang="en-US" dirty="0" err="1"/>
              <a:t>BlazingText</a:t>
            </a:r>
            <a:r>
              <a:rPr lang="en-US" dirty="0"/>
              <a:t> (optimized for text) or bring your own </a:t>
            </a:r>
            <a:r>
              <a:rPr lang="en-US" dirty="0" err="1"/>
              <a:t>PyTorch</a:t>
            </a:r>
            <a:r>
              <a:rPr lang="en-US" dirty="0"/>
              <a:t>/TensorFlow script.</a:t>
            </a:r>
          </a:p>
          <a:p>
            <a:endParaRPr lang="en-US" dirty="0"/>
          </a:p>
          <a:p>
            <a:r>
              <a:rPr lang="en-US" dirty="0"/>
              <a:t>Launch a Training Job. SageMaker provisions the compute instances (e.g., ml.m5.large), runs your script, saves the model artifacts to S3, and shuts down the instances when done.</a:t>
            </a:r>
          </a:p>
          <a:p>
            <a:endParaRPr lang="en-US" dirty="0"/>
          </a:p>
          <a:p>
            <a:r>
              <a:rPr lang="en-US" dirty="0"/>
              <a:t>(Optional) Use Automatic Model Tuning to find the best learning rate or other hyperparameters.</a:t>
            </a:r>
          </a:p>
          <a:p>
            <a:endParaRPr lang="en-US" dirty="0"/>
          </a:p>
        </p:txBody>
      </p:sp>
    </p:spTree>
    <p:extLst>
      <p:ext uri="{BB962C8B-B14F-4D97-AF65-F5344CB8AC3E}">
        <p14:creationId xmlns:p14="http://schemas.microsoft.com/office/powerpoint/2010/main" val="4186200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AF890-CD5F-3068-2EED-0D671B4981D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D47E585-D925-19AC-A28D-230DDEDF5C6C}"/>
              </a:ext>
            </a:extLst>
          </p:cNvPr>
          <p:cNvSpPr>
            <a:spLocks noGrp="1"/>
          </p:cNvSpPr>
          <p:nvPr>
            <p:ph idx="1"/>
          </p:nvPr>
        </p:nvSpPr>
        <p:spPr/>
        <p:txBody>
          <a:bodyPr>
            <a:normAutofit fontScale="92500" lnSpcReduction="20000"/>
          </a:bodyPr>
          <a:lstStyle/>
          <a:p>
            <a:pPr marL="0" indent="0">
              <a:buNone/>
            </a:pPr>
            <a:r>
              <a:rPr lang="en-US" b="1" dirty="0"/>
              <a:t>Model Deployment:</a:t>
            </a:r>
          </a:p>
          <a:p>
            <a:endParaRPr lang="en-US" dirty="0"/>
          </a:p>
          <a:p>
            <a:r>
              <a:rPr lang="en-US" dirty="0"/>
              <a:t>Once trained, deploy the model to a real-time endpoint. SageMaker provisions the necessary instances behind a secure API.</a:t>
            </a:r>
          </a:p>
          <a:p>
            <a:endParaRPr lang="en-US" dirty="0"/>
          </a:p>
          <a:p>
            <a:r>
              <a:rPr lang="en-US" dirty="0"/>
              <a:t>Your application can now send a new product review to this endpoint via an API call and receive a prediction (e.g., {"sentiment": "POSITIVE", "confidence": 0.92}) in milliseconds.</a:t>
            </a:r>
          </a:p>
          <a:p>
            <a:endParaRPr lang="en-US" dirty="0"/>
          </a:p>
          <a:p>
            <a:r>
              <a:rPr lang="en-US" dirty="0"/>
              <a:t>Monitoring: Enable Model Monitoring to check for concept drift, ensuring the model's performance doesn't degrade as customer review patterns change over time.</a:t>
            </a:r>
            <a:endParaRPr lang="en-IN" dirty="0"/>
          </a:p>
          <a:p>
            <a:endParaRPr lang="en-IN" dirty="0"/>
          </a:p>
        </p:txBody>
      </p:sp>
    </p:spTree>
    <p:extLst>
      <p:ext uri="{BB962C8B-B14F-4D97-AF65-F5344CB8AC3E}">
        <p14:creationId xmlns:p14="http://schemas.microsoft.com/office/powerpoint/2010/main" val="34377852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1004</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AWS SAGE MAKER</vt:lpstr>
      <vt:lpstr>What is Amazon SageMaker? </vt:lpstr>
      <vt:lpstr>Core Components &amp; Capabilities </vt:lpstr>
      <vt:lpstr>2. Build &amp; Train Models </vt:lpstr>
      <vt:lpstr>3. Deploy &amp; Manage Models </vt:lpstr>
      <vt:lpstr>4. MLOps &amp; Governance </vt:lpstr>
      <vt:lpstr>Key Benefits of Using SageMaker </vt:lpstr>
      <vt:lpstr>SageMaker Workflow (Example) </vt:lpstr>
      <vt:lpstr>PowerPoint Presentation</vt:lpstr>
      <vt:lpstr>Common Architecture with SageMaker</vt:lpstr>
      <vt:lpstr>Business Use Cases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Data Engineering</dc:creator>
  <cp:lastModifiedBy>Data Engineering</cp:lastModifiedBy>
  <cp:revision>1</cp:revision>
  <dcterms:created xsi:type="dcterms:W3CDTF">2025-08-27T16:09:41Z</dcterms:created>
  <dcterms:modified xsi:type="dcterms:W3CDTF">2025-08-27T16:09:42Z</dcterms:modified>
</cp:coreProperties>
</file>