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1" r:id="rId3"/>
    <p:sldId id="288" r:id="rId4"/>
    <p:sldId id="287" r:id="rId5"/>
    <p:sldId id="290"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91" r:id="rId19"/>
    <p:sldId id="292" r:id="rId20"/>
    <p:sldId id="293" r:id="rId21"/>
    <p:sldId id="294"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C2EE-98BA-BDB4-A530-DC4F14F2CF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58C98A-E516-1A6F-3A30-0212607AF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1BCFDC-6582-66B6-4280-0D87DCA05745}"/>
              </a:ext>
            </a:extLst>
          </p:cNvPr>
          <p:cNvSpPr>
            <a:spLocks noGrp="1"/>
          </p:cNvSpPr>
          <p:nvPr>
            <p:ph type="dt" sz="half" idx="10"/>
          </p:nvPr>
        </p:nvSpPr>
        <p:spPr/>
        <p:txBody>
          <a:bodyPr/>
          <a:lstStyle/>
          <a:p>
            <a:fld id="{8C0FE59A-6C46-44F6-B663-FF09FDDFE396}" type="datetimeFigureOut">
              <a:rPr lang="en-IN" smtClean="0"/>
              <a:t>18-08-2025</a:t>
            </a:fld>
            <a:endParaRPr lang="en-IN"/>
          </a:p>
        </p:txBody>
      </p:sp>
      <p:sp>
        <p:nvSpPr>
          <p:cNvPr id="5" name="Footer Placeholder 4">
            <a:extLst>
              <a:ext uri="{FF2B5EF4-FFF2-40B4-BE49-F238E27FC236}">
                <a16:creationId xmlns:a16="http://schemas.microsoft.com/office/drawing/2014/main" id="{AE1461E5-2A52-385F-ACEC-6EFC7F11B6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91473F-04F2-9922-ACBB-AEC339EE4DBC}"/>
              </a:ext>
            </a:extLst>
          </p:cNvPr>
          <p:cNvSpPr>
            <a:spLocks noGrp="1"/>
          </p:cNvSpPr>
          <p:nvPr>
            <p:ph type="sldNum" sz="quarter" idx="12"/>
          </p:nvPr>
        </p:nvSpPr>
        <p:spPr/>
        <p:txBody>
          <a:bodyPr/>
          <a:lstStyle/>
          <a:p>
            <a:fld id="{BF0132AD-5BEB-4AD4-92AC-0F222A5294F6}" type="slidenum">
              <a:rPr lang="en-IN" smtClean="0"/>
              <a:t>‹#›</a:t>
            </a:fld>
            <a:endParaRPr lang="en-IN"/>
          </a:p>
        </p:txBody>
      </p:sp>
    </p:spTree>
    <p:extLst>
      <p:ext uri="{BB962C8B-B14F-4D97-AF65-F5344CB8AC3E}">
        <p14:creationId xmlns:p14="http://schemas.microsoft.com/office/powerpoint/2010/main" val="391765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555F-DDB8-FD5B-C5A0-4907A5F537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35C79C-7A18-AEE4-083B-458E4EB267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AAC4B5-DB40-0B7F-0C8A-594CC393ED9A}"/>
              </a:ext>
            </a:extLst>
          </p:cNvPr>
          <p:cNvSpPr>
            <a:spLocks noGrp="1"/>
          </p:cNvSpPr>
          <p:nvPr>
            <p:ph type="dt" sz="half" idx="10"/>
          </p:nvPr>
        </p:nvSpPr>
        <p:spPr/>
        <p:txBody>
          <a:bodyPr/>
          <a:lstStyle/>
          <a:p>
            <a:fld id="{8C0FE59A-6C46-44F6-B663-FF09FDDFE396}" type="datetimeFigureOut">
              <a:rPr lang="en-IN" smtClean="0"/>
              <a:t>18-08-2025</a:t>
            </a:fld>
            <a:endParaRPr lang="en-IN"/>
          </a:p>
        </p:txBody>
      </p:sp>
      <p:sp>
        <p:nvSpPr>
          <p:cNvPr id="5" name="Footer Placeholder 4">
            <a:extLst>
              <a:ext uri="{FF2B5EF4-FFF2-40B4-BE49-F238E27FC236}">
                <a16:creationId xmlns:a16="http://schemas.microsoft.com/office/drawing/2014/main" id="{3112E9AD-CB15-3744-6AC2-C4899BAA8F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0C3B2D-7B3A-D4CB-9B2D-9C3E06CF2EE8}"/>
              </a:ext>
            </a:extLst>
          </p:cNvPr>
          <p:cNvSpPr>
            <a:spLocks noGrp="1"/>
          </p:cNvSpPr>
          <p:nvPr>
            <p:ph type="sldNum" sz="quarter" idx="12"/>
          </p:nvPr>
        </p:nvSpPr>
        <p:spPr/>
        <p:txBody>
          <a:bodyPr/>
          <a:lstStyle/>
          <a:p>
            <a:fld id="{BF0132AD-5BEB-4AD4-92AC-0F222A5294F6}" type="slidenum">
              <a:rPr lang="en-IN" smtClean="0"/>
              <a:t>‹#›</a:t>
            </a:fld>
            <a:endParaRPr lang="en-IN"/>
          </a:p>
        </p:txBody>
      </p:sp>
    </p:spTree>
    <p:extLst>
      <p:ext uri="{BB962C8B-B14F-4D97-AF65-F5344CB8AC3E}">
        <p14:creationId xmlns:p14="http://schemas.microsoft.com/office/powerpoint/2010/main" val="175429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6ACE76-0B15-5FEF-52CA-A7A8058DD1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06A446-869F-0228-57B2-CC9634C366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E63AFF-66D8-01CE-5F42-93CFA37F16B7}"/>
              </a:ext>
            </a:extLst>
          </p:cNvPr>
          <p:cNvSpPr>
            <a:spLocks noGrp="1"/>
          </p:cNvSpPr>
          <p:nvPr>
            <p:ph type="dt" sz="half" idx="10"/>
          </p:nvPr>
        </p:nvSpPr>
        <p:spPr/>
        <p:txBody>
          <a:bodyPr/>
          <a:lstStyle/>
          <a:p>
            <a:fld id="{8C0FE59A-6C46-44F6-B663-FF09FDDFE396}" type="datetimeFigureOut">
              <a:rPr lang="en-IN" smtClean="0"/>
              <a:t>18-08-2025</a:t>
            </a:fld>
            <a:endParaRPr lang="en-IN"/>
          </a:p>
        </p:txBody>
      </p:sp>
      <p:sp>
        <p:nvSpPr>
          <p:cNvPr id="5" name="Footer Placeholder 4">
            <a:extLst>
              <a:ext uri="{FF2B5EF4-FFF2-40B4-BE49-F238E27FC236}">
                <a16:creationId xmlns:a16="http://schemas.microsoft.com/office/drawing/2014/main" id="{3A5957DD-CE68-155F-D6E8-F534910707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4CC987-DB49-4AB5-5C79-8143F7567FC3}"/>
              </a:ext>
            </a:extLst>
          </p:cNvPr>
          <p:cNvSpPr>
            <a:spLocks noGrp="1"/>
          </p:cNvSpPr>
          <p:nvPr>
            <p:ph type="sldNum" sz="quarter" idx="12"/>
          </p:nvPr>
        </p:nvSpPr>
        <p:spPr/>
        <p:txBody>
          <a:bodyPr/>
          <a:lstStyle/>
          <a:p>
            <a:fld id="{BF0132AD-5BEB-4AD4-92AC-0F222A5294F6}" type="slidenum">
              <a:rPr lang="en-IN" smtClean="0"/>
              <a:t>‹#›</a:t>
            </a:fld>
            <a:endParaRPr lang="en-IN"/>
          </a:p>
        </p:txBody>
      </p:sp>
    </p:spTree>
    <p:extLst>
      <p:ext uri="{BB962C8B-B14F-4D97-AF65-F5344CB8AC3E}">
        <p14:creationId xmlns:p14="http://schemas.microsoft.com/office/powerpoint/2010/main" val="40091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EE04-0CA9-FB01-E170-DDA1339371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7AC1C1-9460-CE86-26D2-12D89800E4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540F83-E7F5-5047-6EAD-36646407E60A}"/>
              </a:ext>
            </a:extLst>
          </p:cNvPr>
          <p:cNvSpPr>
            <a:spLocks noGrp="1"/>
          </p:cNvSpPr>
          <p:nvPr>
            <p:ph type="dt" sz="half" idx="10"/>
          </p:nvPr>
        </p:nvSpPr>
        <p:spPr/>
        <p:txBody>
          <a:bodyPr/>
          <a:lstStyle/>
          <a:p>
            <a:fld id="{8C0FE59A-6C46-44F6-B663-FF09FDDFE396}" type="datetimeFigureOut">
              <a:rPr lang="en-IN" smtClean="0"/>
              <a:t>18-08-2025</a:t>
            </a:fld>
            <a:endParaRPr lang="en-IN"/>
          </a:p>
        </p:txBody>
      </p:sp>
      <p:sp>
        <p:nvSpPr>
          <p:cNvPr id="5" name="Footer Placeholder 4">
            <a:extLst>
              <a:ext uri="{FF2B5EF4-FFF2-40B4-BE49-F238E27FC236}">
                <a16:creationId xmlns:a16="http://schemas.microsoft.com/office/drawing/2014/main" id="{64EA7319-E86C-C236-CC2E-8375AC2CE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9DFC49-B130-CD75-18BC-72BB78EED292}"/>
              </a:ext>
            </a:extLst>
          </p:cNvPr>
          <p:cNvSpPr>
            <a:spLocks noGrp="1"/>
          </p:cNvSpPr>
          <p:nvPr>
            <p:ph type="sldNum" sz="quarter" idx="12"/>
          </p:nvPr>
        </p:nvSpPr>
        <p:spPr/>
        <p:txBody>
          <a:bodyPr/>
          <a:lstStyle/>
          <a:p>
            <a:fld id="{BF0132AD-5BEB-4AD4-92AC-0F222A5294F6}" type="slidenum">
              <a:rPr lang="en-IN" smtClean="0"/>
              <a:t>‹#›</a:t>
            </a:fld>
            <a:endParaRPr lang="en-IN"/>
          </a:p>
        </p:txBody>
      </p:sp>
    </p:spTree>
    <p:extLst>
      <p:ext uri="{BB962C8B-B14F-4D97-AF65-F5344CB8AC3E}">
        <p14:creationId xmlns:p14="http://schemas.microsoft.com/office/powerpoint/2010/main" val="334070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ACA3-4504-22F3-23C3-0410D6630C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2949DA-4C43-B305-C541-64CE60FA6A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F9A1ED-B2FE-EE45-0F52-0FB6CE2E19E7}"/>
              </a:ext>
            </a:extLst>
          </p:cNvPr>
          <p:cNvSpPr>
            <a:spLocks noGrp="1"/>
          </p:cNvSpPr>
          <p:nvPr>
            <p:ph type="dt" sz="half" idx="10"/>
          </p:nvPr>
        </p:nvSpPr>
        <p:spPr/>
        <p:txBody>
          <a:bodyPr/>
          <a:lstStyle/>
          <a:p>
            <a:fld id="{8C0FE59A-6C46-44F6-B663-FF09FDDFE396}" type="datetimeFigureOut">
              <a:rPr lang="en-IN" smtClean="0"/>
              <a:t>18-08-2025</a:t>
            </a:fld>
            <a:endParaRPr lang="en-IN"/>
          </a:p>
        </p:txBody>
      </p:sp>
      <p:sp>
        <p:nvSpPr>
          <p:cNvPr id="5" name="Footer Placeholder 4">
            <a:extLst>
              <a:ext uri="{FF2B5EF4-FFF2-40B4-BE49-F238E27FC236}">
                <a16:creationId xmlns:a16="http://schemas.microsoft.com/office/drawing/2014/main" id="{28B0179E-78E5-BDC3-3896-37BAB3A0B2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B3535B-2018-D3CA-CDD0-FCE57076E6BB}"/>
              </a:ext>
            </a:extLst>
          </p:cNvPr>
          <p:cNvSpPr>
            <a:spLocks noGrp="1"/>
          </p:cNvSpPr>
          <p:nvPr>
            <p:ph type="sldNum" sz="quarter" idx="12"/>
          </p:nvPr>
        </p:nvSpPr>
        <p:spPr/>
        <p:txBody>
          <a:bodyPr/>
          <a:lstStyle/>
          <a:p>
            <a:fld id="{BF0132AD-5BEB-4AD4-92AC-0F222A5294F6}" type="slidenum">
              <a:rPr lang="en-IN" smtClean="0"/>
              <a:t>‹#›</a:t>
            </a:fld>
            <a:endParaRPr lang="en-IN"/>
          </a:p>
        </p:txBody>
      </p:sp>
    </p:spTree>
    <p:extLst>
      <p:ext uri="{BB962C8B-B14F-4D97-AF65-F5344CB8AC3E}">
        <p14:creationId xmlns:p14="http://schemas.microsoft.com/office/powerpoint/2010/main" val="2680372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4800-630A-6F00-4E65-763101DAC2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6DCCA-E26F-34BB-7AFA-67E46E1AD7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A3574C-8885-FEA1-62F4-F6420F72F7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9EAA38-5974-47E2-5256-FF8365F172C2}"/>
              </a:ext>
            </a:extLst>
          </p:cNvPr>
          <p:cNvSpPr>
            <a:spLocks noGrp="1"/>
          </p:cNvSpPr>
          <p:nvPr>
            <p:ph type="dt" sz="half" idx="10"/>
          </p:nvPr>
        </p:nvSpPr>
        <p:spPr/>
        <p:txBody>
          <a:bodyPr/>
          <a:lstStyle/>
          <a:p>
            <a:fld id="{8C0FE59A-6C46-44F6-B663-FF09FDDFE396}" type="datetimeFigureOut">
              <a:rPr lang="en-IN" smtClean="0"/>
              <a:t>18-08-2025</a:t>
            </a:fld>
            <a:endParaRPr lang="en-IN"/>
          </a:p>
        </p:txBody>
      </p:sp>
      <p:sp>
        <p:nvSpPr>
          <p:cNvPr id="6" name="Footer Placeholder 5">
            <a:extLst>
              <a:ext uri="{FF2B5EF4-FFF2-40B4-BE49-F238E27FC236}">
                <a16:creationId xmlns:a16="http://schemas.microsoft.com/office/drawing/2014/main" id="{AB659EF8-6670-7B02-4915-243FCFF6D1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93E2B-609B-C438-526A-DD59B86D9021}"/>
              </a:ext>
            </a:extLst>
          </p:cNvPr>
          <p:cNvSpPr>
            <a:spLocks noGrp="1"/>
          </p:cNvSpPr>
          <p:nvPr>
            <p:ph type="sldNum" sz="quarter" idx="12"/>
          </p:nvPr>
        </p:nvSpPr>
        <p:spPr/>
        <p:txBody>
          <a:bodyPr/>
          <a:lstStyle/>
          <a:p>
            <a:fld id="{BF0132AD-5BEB-4AD4-92AC-0F222A5294F6}" type="slidenum">
              <a:rPr lang="en-IN" smtClean="0"/>
              <a:t>‹#›</a:t>
            </a:fld>
            <a:endParaRPr lang="en-IN"/>
          </a:p>
        </p:txBody>
      </p:sp>
    </p:spTree>
    <p:extLst>
      <p:ext uri="{BB962C8B-B14F-4D97-AF65-F5344CB8AC3E}">
        <p14:creationId xmlns:p14="http://schemas.microsoft.com/office/powerpoint/2010/main" val="370006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64FBE-B3ED-40E0-984D-9FCF7FA524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98AD9C-43A3-4713-AC59-7BAF03ACBA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A738C-DF1B-9CCB-35B7-E8EF7B27A9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ABF7D7-3A47-7049-B8FE-672D817A7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1AB496-7BD5-9E94-81E8-3DE3073AB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6F0254-28D6-CD5F-924F-C3F091743DC6}"/>
              </a:ext>
            </a:extLst>
          </p:cNvPr>
          <p:cNvSpPr>
            <a:spLocks noGrp="1"/>
          </p:cNvSpPr>
          <p:nvPr>
            <p:ph type="dt" sz="half" idx="10"/>
          </p:nvPr>
        </p:nvSpPr>
        <p:spPr/>
        <p:txBody>
          <a:bodyPr/>
          <a:lstStyle/>
          <a:p>
            <a:fld id="{8C0FE59A-6C46-44F6-B663-FF09FDDFE396}" type="datetimeFigureOut">
              <a:rPr lang="en-IN" smtClean="0"/>
              <a:t>18-08-2025</a:t>
            </a:fld>
            <a:endParaRPr lang="en-IN"/>
          </a:p>
        </p:txBody>
      </p:sp>
      <p:sp>
        <p:nvSpPr>
          <p:cNvPr id="8" name="Footer Placeholder 7">
            <a:extLst>
              <a:ext uri="{FF2B5EF4-FFF2-40B4-BE49-F238E27FC236}">
                <a16:creationId xmlns:a16="http://schemas.microsoft.com/office/drawing/2014/main" id="{1F88E14D-6CF9-D0FC-86F8-98FCBCD3DF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8A58E-F770-22AE-4616-34FF755DEC16}"/>
              </a:ext>
            </a:extLst>
          </p:cNvPr>
          <p:cNvSpPr>
            <a:spLocks noGrp="1"/>
          </p:cNvSpPr>
          <p:nvPr>
            <p:ph type="sldNum" sz="quarter" idx="12"/>
          </p:nvPr>
        </p:nvSpPr>
        <p:spPr/>
        <p:txBody>
          <a:bodyPr/>
          <a:lstStyle/>
          <a:p>
            <a:fld id="{BF0132AD-5BEB-4AD4-92AC-0F222A5294F6}" type="slidenum">
              <a:rPr lang="en-IN" smtClean="0"/>
              <a:t>‹#›</a:t>
            </a:fld>
            <a:endParaRPr lang="en-IN"/>
          </a:p>
        </p:txBody>
      </p:sp>
    </p:spTree>
    <p:extLst>
      <p:ext uri="{BB962C8B-B14F-4D97-AF65-F5344CB8AC3E}">
        <p14:creationId xmlns:p14="http://schemas.microsoft.com/office/powerpoint/2010/main" val="1089125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CCEA-62E6-DC5D-BA30-250DFF9FC6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82B041-F51A-B24B-EFD7-CA7D2F5A4D8E}"/>
              </a:ext>
            </a:extLst>
          </p:cNvPr>
          <p:cNvSpPr>
            <a:spLocks noGrp="1"/>
          </p:cNvSpPr>
          <p:nvPr>
            <p:ph type="dt" sz="half" idx="10"/>
          </p:nvPr>
        </p:nvSpPr>
        <p:spPr/>
        <p:txBody>
          <a:bodyPr/>
          <a:lstStyle/>
          <a:p>
            <a:fld id="{8C0FE59A-6C46-44F6-B663-FF09FDDFE396}" type="datetimeFigureOut">
              <a:rPr lang="en-IN" smtClean="0"/>
              <a:t>18-08-2025</a:t>
            </a:fld>
            <a:endParaRPr lang="en-IN"/>
          </a:p>
        </p:txBody>
      </p:sp>
      <p:sp>
        <p:nvSpPr>
          <p:cNvPr id="4" name="Footer Placeholder 3">
            <a:extLst>
              <a:ext uri="{FF2B5EF4-FFF2-40B4-BE49-F238E27FC236}">
                <a16:creationId xmlns:a16="http://schemas.microsoft.com/office/drawing/2014/main" id="{7995A44F-9062-D3C5-C178-9B4BDD11BD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2B3E76-53F3-4B11-7B16-574D8CD52F8A}"/>
              </a:ext>
            </a:extLst>
          </p:cNvPr>
          <p:cNvSpPr>
            <a:spLocks noGrp="1"/>
          </p:cNvSpPr>
          <p:nvPr>
            <p:ph type="sldNum" sz="quarter" idx="12"/>
          </p:nvPr>
        </p:nvSpPr>
        <p:spPr/>
        <p:txBody>
          <a:bodyPr/>
          <a:lstStyle/>
          <a:p>
            <a:fld id="{BF0132AD-5BEB-4AD4-92AC-0F222A5294F6}" type="slidenum">
              <a:rPr lang="en-IN" smtClean="0"/>
              <a:t>‹#›</a:t>
            </a:fld>
            <a:endParaRPr lang="en-IN"/>
          </a:p>
        </p:txBody>
      </p:sp>
    </p:spTree>
    <p:extLst>
      <p:ext uri="{BB962C8B-B14F-4D97-AF65-F5344CB8AC3E}">
        <p14:creationId xmlns:p14="http://schemas.microsoft.com/office/powerpoint/2010/main" val="297100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3DB3C-E2B3-3E0C-7076-AB0BB09A4E96}"/>
              </a:ext>
            </a:extLst>
          </p:cNvPr>
          <p:cNvSpPr>
            <a:spLocks noGrp="1"/>
          </p:cNvSpPr>
          <p:nvPr>
            <p:ph type="dt" sz="half" idx="10"/>
          </p:nvPr>
        </p:nvSpPr>
        <p:spPr/>
        <p:txBody>
          <a:bodyPr/>
          <a:lstStyle/>
          <a:p>
            <a:fld id="{8C0FE59A-6C46-44F6-B663-FF09FDDFE396}" type="datetimeFigureOut">
              <a:rPr lang="en-IN" smtClean="0"/>
              <a:t>18-08-2025</a:t>
            </a:fld>
            <a:endParaRPr lang="en-IN"/>
          </a:p>
        </p:txBody>
      </p:sp>
      <p:sp>
        <p:nvSpPr>
          <p:cNvPr id="3" name="Footer Placeholder 2">
            <a:extLst>
              <a:ext uri="{FF2B5EF4-FFF2-40B4-BE49-F238E27FC236}">
                <a16:creationId xmlns:a16="http://schemas.microsoft.com/office/drawing/2014/main" id="{BCEC0767-9B58-57F9-45C4-79940D2F88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4F9C39-AB88-5D8C-C71D-D01E9FA0195D}"/>
              </a:ext>
            </a:extLst>
          </p:cNvPr>
          <p:cNvSpPr>
            <a:spLocks noGrp="1"/>
          </p:cNvSpPr>
          <p:nvPr>
            <p:ph type="sldNum" sz="quarter" idx="12"/>
          </p:nvPr>
        </p:nvSpPr>
        <p:spPr/>
        <p:txBody>
          <a:bodyPr/>
          <a:lstStyle/>
          <a:p>
            <a:fld id="{BF0132AD-5BEB-4AD4-92AC-0F222A5294F6}" type="slidenum">
              <a:rPr lang="en-IN" smtClean="0"/>
              <a:t>‹#›</a:t>
            </a:fld>
            <a:endParaRPr lang="en-IN"/>
          </a:p>
        </p:txBody>
      </p:sp>
    </p:spTree>
    <p:extLst>
      <p:ext uri="{BB962C8B-B14F-4D97-AF65-F5344CB8AC3E}">
        <p14:creationId xmlns:p14="http://schemas.microsoft.com/office/powerpoint/2010/main" val="164964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67EF-3FA5-D428-0FD1-2599F6EC9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6222EE-22CA-72A0-9945-030654ED01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6CDE66-9662-550B-454D-93703107F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9EBAE-FE34-CE31-5CE0-3778E8915352}"/>
              </a:ext>
            </a:extLst>
          </p:cNvPr>
          <p:cNvSpPr>
            <a:spLocks noGrp="1"/>
          </p:cNvSpPr>
          <p:nvPr>
            <p:ph type="dt" sz="half" idx="10"/>
          </p:nvPr>
        </p:nvSpPr>
        <p:spPr/>
        <p:txBody>
          <a:bodyPr/>
          <a:lstStyle/>
          <a:p>
            <a:fld id="{8C0FE59A-6C46-44F6-B663-FF09FDDFE396}" type="datetimeFigureOut">
              <a:rPr lang="en-IN" smtClean="0"/>
              <a:t>18-08-2025</a:t>
            </a:fld>
            <a:endParaRPr lang="en-IN"/>
          </a:p>
        </p:txBody>
      </p:sp>
      <p:sp>
        <p:nvSpPr>
          <p:cNvPr id="6" name="Footer Placeholder 5">
            <a:extLst>
              <a:ext uri="{FF2B5EF4-FFF2-40B4-BE49-F238E27FC236}">
                <a16:creationId xmlns:a16="http://schemas.microsoft.com/office/drawing/2014/main" id="{775E0A97-D992-8229-1810-4C8401F007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D0BB43-3109-9014-C35C-29A4E8F4DC74}"/>
              </a:ext>
            </a:extLst>
          </p:cNvPr>
          <p:cNvSpPr>
            <a:spLocks noGrp="1"/>
          </p:cNvSpPr>
          <p:nvPr>
            <p:ph type="sldNum" sz="quarter" idx="12"/>
          </p:nvPr>
        </p:nvSpPr>
        <p:spPr/>
        <p:txBody>
          <a:bodyPr/>
          <a:lstStyle/>
          <a:p>
            <a:fld id="{BF0132AD-5BEB-4AD4-92AC-0F222A5294F6}" type="slidenum">
              <a:rPr lang="en-IN" smtClean="0"/>
              <a:t>‹#›</a:t>
            </a:fld>
            <a:endParaRPr lang="en-IN"/>
          </a:p>
        </p:txBody>
      </p:sp>
    </p:spTree>
    <p:extLst>
      <p:ext uri="{BB962C8B-B14F-4D97-AF65-F5344CB8AC3E}">
        <p14:creationId xmlns:p14="http://schemas.microsoft.com/office/powerpoint/2010/main" val="346846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0A27-7F6B-99CD-533D-D7393C6AEC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BF726D-E120-D83C-215E-9B0615C13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F8E628-FFA2-D0AC-98A0-3244428B6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9CF50A-6022-7648-3416-9E310569C44A}"/>
              </a:ext>
            </a:extLst>
          </p:cNvPr>
          <p:cNvSpPr>
            <a:spLocks noGrp="1"/>
          </p:cNvSpPr>
          <p:nvPr>
            <p:ph type="dt" sz="half" idx="10"/>
          </p:nvPr>
        </p:nvSpPr>
        <p:spPr/>
        <p:txBody>
          <a:bodyPr/>
          <a:lstStyle/>
          <a:p>
            <a:fld id="{8C0FE59A-6C46-44F6-B663-FF09FDDFE396}" type="datetimeFigureOut">
              <a:rPr lang="en-IN" smtClean="0"/>
              <a:t>18-08-2025</a:t>
            </a:fld>
            <a:endParaRPr lang="en-IN"/>
          </a:p>
        </p:txBody>
      </p:sp>
      <p:sp>
        <p:nvSpPr>
          <p:cNvPr id="6" name="Footer Placeholder 5">
            <a:extLst>
              <a:ext uri="{FF2B5EF4-FFF2-40B4-BE49-F238E27FC236}">
                <a16:creationId xmlns:a16="http://schemas.microsoft.com/office/drawing/2014/main" id="{4BED4ABE-AA5E-79D2-5882-F6C6CA8E56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899DED-9598-FB5D-2019-7CA2FA474161}"/>
              </a:ext>
            </a:extLst>
          </p:cNvPr>
          <p:cNvSpPr>
            <a:spLocks noGrp="1"/>
          </p:cNvSpPr>
          <p:nvPr>
            <p:ph type="sldNum" sz="quarter" idx="12"/>
          </p:nvPr>
        </p:nvSpPr>
        <p:spPr/>
        <p:txBody>
          <a:bodyPr/>
          <a:lstStyle/>
          <a:p>
            <a:fld id="{BF0132AD-5BEB-4AD4-92AC-0F222A5294F6}" type="slidenum">
              <a:rPr lang="en-IN" smtClean="0"/>
              <a:t>‹#›</a:t>
            </a:fld>
            <a:endParaRPr lang="en-IN"/>
          </a:p>
        </p:txBody>
      </p:sp>
    </p:spTree>
    <p:extLst>
      <p:ext uri="{BB962C8B-B14F-4D97-AF65-F5344CB8AC3E}">
        <p14:creationId xmlns:p14="http://schemas.microsoft.com/office/powerpoint/2010/main" val="26482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F0ED2-9896-D9A8-2367-922F25D280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2D6F44-35C4-D2F5-37C6-23DDF8291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9069F-3497-8DFB-A15A-0DEF351988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FE59A-6C46-44F6-B663-FF09FDDFE396}" type="datetimeFigureOut">
              <a:rPr lang="en-IN" smtClean="0"/>
              <a:t>18-08-2025</a:t>
            </a:fld>
            <a:endParaRPr lang="en-IN"/>
          </a:p>
        </p:txBody>
      </p:sp>
      <p:sp>
        <p:nvSpPr>
          <p:cNvPr id="5" name="Footer Placeholder 4">
            <a:extLst>
              <a:ext uri="{FF2B5EF4-FFF2-40B4-BE49-F238E27FC236}">
                <a16:creationId xmlns:a16="http://schemas.microsoft.com/office/drawing/2014/main" id="{BB235A40-05B0-546C-765F-4AD3A026A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86E06C-D886-20FC-9D8F-3E2B6C7B2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132AD-5BEB-4AD4-92AC-0F222A5294F6}" type="slidenum">
              <a:rPr lang="en-IN" smtClean="0"/>
              <a:t>‹#›</a:t>
            </a:fld>
            <a:endParaRPr lang="en-IN"/>
          </a:p>
        </p:txBody>
      </p:sp>
    </p:spTree>
    <p:extLst>
      <p:ext uri="{BB962C8B-B14F-4D97-AF65-F5344CB8AC3E}">
        <p14:creationId xmlns:p14="http://schemas.microsoft.com/office/powerpoint/2010/main" val="4045333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1F4C-FC4E-34B8-77EF-343021E14442}"/>
              </a:ext>
            </a:extLst>
          </p:cNvPr>
          <p:cNvSpPr>
            <a:spLocks noGrp="1"/>
          </p:cNvSpPr>
          <p:nvPr>
            <p:ph type="title"/>
          </p:nvPr>
        </p:nvSpPr>
        <p:spPr>
          <a:xfrm>
            <a:off x="3290455" y="2266661"/>
            <a:ext cx="10515600" cy="1325563"/>
          </a:xfrm>
        </p:spPr>
        <p:txBody>
          <a:bodyPr/>
          <a:lstStyle/>
          <a:p>
            <a:r>
              <a:rPr lang="en-IN" dirty="0"/>
              <a:t>APACHE AIRFLOW</a:t>
            </a:r>
          </a:p>
        </p:txBody>
      </p:sp>
    </p:spTree>
    <p:extLst>
      <p:ext uri="{BB962C8B-B14F-4D97-AF65-F5344CB8AC3E}">
        <p14:creationId xmlns:p14="http://schemas.microsoft.com/office/powerpoint/2010/main" val="1197499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D953-6FE8-E8B1-F13C-09266235518B}"/>
              </a:ext>
            </a:extLst>
          </p:cNvPr>
          <p:cNvSpPr>
            <a:spLocks noGrp="1"/>
          </p:cNvSpPr>
          <p:nvPr>
            <p:ph type="title"/>
          </p:nvPr>
        </p:nvSpPr>
        <p:spPr>
          <a:xfrm>
            <a:off x="1285009" y="-81684"/>
            <a:ext cx="10515600" cy="762721"/>
          </a:xfrm>
        </p:spPr>
        <p:txBody>
          <a:bodyPr/>
          <a:lstStyle/>
          <a:p>
            <a:r>
              <a:rPr lang="en-US" b="1" dirty="0"/>
              <a:t>Step 2: Create default arguments for the DAG </a:t>
            </a:r>
            <a:endParaRPr lang="en-IN" dirty="0"/>
          </a:p>
        </p:txBody>
      </p:sp>
      <p:sp>
        <p:nvSpPr>
          <p:cNvPr id="3" name="Content Placeholder 2">
            <a:extLst>
              <a:ext uri="{FF2B5EF4-FFF2-40B4-BE49-F238E27FC236}">
                <a16:creationId xmlns:a16="http://schemas.microsoft.com/office/drawing/2014/main" id="{4CFF57F7-EAE2-DC4D-18B5-2C57ED99069C}"/>
              </a:ext>
            </a:extLst>
          </p:cNvPr>
          <p:cNvSpPr>
            <a:spLocks noGrp="1"/>
          </p:cNvSpPr>
          <p:nvPr>
            <p:ph idx="1"/>
          </p:nvPr>
        </p:nvSpPr>
        <p:spPr>
          <a:xfrm>
            <a:off x="90054" y="1062904"/>
            <a:ext cx="11610109" cy="4351338"/>
          </a:xfrm>
        </p:spPr>
        <p:txBody>
          <a:bodyPr>
            <a:normAutofit fontScale="77500" lnSpcReduction="20000"/>
          </a:bodyPr>
          <a:lstStyle/>
          <a:p>
            <a:r>
              <a:rPr lang="en-US" dirty="0"/>
              <a:t>Default arguments is a dictionary that we pass to airflow object, it contains the metadata of the DAG. </a:t>
            </a:r>
          </a:p>
          <a:p>
            <a:r>
              <a:rPr lang="en-US" dirty="0"/>
              <a:t>We can easily apply these arguments to as many operators, that we want.</a:t>
            </a:r>
          </a:p>
          <a:p>
            <a:endParaRPr lang="en-US" dirty="0"/>
          </a:p>
          <a:p>
            <a:pPr marL="0" indent="0">
              <a:buNone/>
            </a:pPr>
            <a:r>
              <a:rPr lang="en-US" dirty="0"/>
              <a:t># Initiating the </a:t>
            </a:r>
            <a:r>
              <a:rPr lang="en-US" dirty="0" err="1"/>
              <a:t>default_args</a:t>
            </a:r>
            <a:endParaRPr lang="en-US" dirty="0"/>
          </a:p>
          <a:p>
            <a:pPr marL="0" indent="0">
              <a:buNone/>
            </a:pPr>
            <a:r>
              <a:rPr lang="en-US" dirty="0" err="1"/>
              <a:t>default_args</a:t>
            </a:r>
            <a:r>
              <a:rPr lang="en-US" dirty="0"/>
              <a:t> = {</a:t>
            </a:r>
          </a:p>
          <a:p>
            <a:pPr marL="0" indent="0">
              <a:buNone/>
            </a:pPr>
            <a:r>
              <a:rPr lang="en-US" dirty="0"/>
              <a:t>        'owner' : 'airflow',</a:t>
            </a:r>
          </a:p>
          <a:p>
            <a:pPr marL="0" indent="0">
              <a:buNone/>
            </a:pPr>
            <a:r>
              <a:rPr lang="en-US" dirty="0"/>
              <a:t>        '</a:t>
            </a:r>
            <a:r>
              <a:rPr lang="en-US" dirty="0" err="1"/>
              <a:t>start_date</a:t>
            </a:r>
            <a:r>
              <a:rPr lang="en-US" dirty="0"/>
              <a:t>' : datetime(2022, 11, 12)</a:t>
            </a:r>
          </a:p>
          <a:p>
            <a:pPr marL="0" indent="0">
              <a:buNone/>
            </a:pPr>
            <a:r>
              <a:rPr lang="en-US" dirty="0"/>
              <a:t>}</a:t>
            </a:r>
          </a:p>
          <a:p>
            <a:pPr marL="0" indent="0">
              <a:buNone/>
            </a:pPr>
            <a:endParaRPr lang="en-US" dirty="0"/>
          </a:p>
          <a:p>
            <a:pPr fontAlgn="base"/>
            <a:r>
              <a:rPr lang="en-US" dirty="0"/>
              <a:t>the owner can be the owner of the DAG </a:t>
            </a:r>
          </a:p>
          <a:p>
            <a:pPr fontAlgn="base"/>
            <a:r>
              <a:rPr lang="en-US" dirty="0" err="1"/>
              <a:t>start_date</a:t>
            </a:r>
            <a:r>
              <a:rPr lang="en-US" dirty="0"/>
              <a:t> is the date DAG starts getting scheduled</a:t>
            </a:r>
          </a:p>
          <a:p>
            <a:pPr marL="0" indent="0">
              <a:buNone/>
            </a:pPr>
            <a:endParaRPr lang="en-IN" dirty="0"/>
          </a:p>
        </p:txBody>
      </p:sp>
    </p:spTree>
    <p:extLst>
      <p:ext uri="{BB962C8B-B14F-4D97-AF65-F5344CB8AC3E}">
        <p14:creationId xmlns:p14="http://schemas.microsoft.com/office/powerpoint/2010/main" val="193650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1714-C8E0-F51D-A968-D52446732EC9}"/>
              </a:ext>
            </a:extLst>
          </p:cNvPr>
          <p:cNvSpPr>
            <a:spLocks noGrp="1"/>
          </p:cNvSpPr>
          <p:nvPr>
            <p:ph type="title"/>
          </p:nvPr>
        </p:nvSpPr>
        <p:spPr>
          <a:xfrm>
            <a:off x="1887681" y="0"/>
            <a:ext cx="10515600" cy="681037"/>
          </a:xfrm>
        </p:spPr>
        <p:txBody>
          <a:bodyPr>
            <a:normAutofit fontScale="90000"/>
          </a:bodyPr>
          <a:lstStyle/>
          <a:p>
            <a:r>
              <a:rPr lang="en-US" b="1" dirty="0"/>
              <a:t>Step 3: Creating DAG Object</a:t>
            </a:r>
            <a:endParaRPr lang="en-IN" dirty="0"/>
          </a:p>
        </p:txBody>
      </p:sp>
      <p:sp>
        <p:nvSpPr>
          <p:cNvPr id="3" name="Content Placeholder 2">
            <a:extLst>
              <a:ext uri="{FF2B5EF4-FFF2-40B4-BE49-F238E27FC236}">
                <a16:creationId xmlns:a16="http://schemas.microsoft.com/office/drawing/2014/main" id="{C84BF297-1F6E-8A0A-8E2A-2A3DF87A6D02}"/>
              </a:ext>
            </a:extLst>
          </p:cNvPr>
          <p:cNvSpPr>
            <a:spLocks noGrp="1"/>
          </p:cNvSpPr>
          <p:nvPr>
            <p:ph idx="1"/>
          </p:nvPr>
        </p:nvSpPr>
        <p:spPr>
          <a:xfrm>
            <a:off x="110835" y="1035915"/>
            <a:ext cx="11880273" cy="5697393"/>
          </a:xfrm>
        </p:spPr>
        <p:txBody>
          <a:bodyPr>
            <a:normAutofit fontScale="77500" lnSpcReduction="20000"/>
          </a:bodyPr>
          <a:lstStyle/>
          <a:p>
            <a:r>
              <a:rPr lang="en-US" dirty="0"/>
              <a:t>After the </a:t>
            </a:r>
            <a:r>
              <a:rPr lang="en-US" dirty="0" err="1"/>
              <a:t>default_args</a:t>
            </a:r>
            <a:r>
              <a:rPr lang="en-US" dirty="0"/>
              <a:t>, we have to create a DAG object, by passing a unique identifier, that we call "</a:t>
            </a:r>
            <a:r>
              <a:rPr lang="en-US" b="1" dirty="0" err="1"/>
              <a:t>dag_id</a:t>
            </a:r>
            <a:r>
              <a:rPr lang="en-US" dirty="0"/>
              <a:t>", Here we can name it DAG-1.</a:t>
            </a:r>
          </a:p>
          <a:p>
            <a:endParaRPr lang="en-US" dirty="0"/>
          </a:p>
          <a:p>
            <a:pPr marL="0" indent="0">
              <a:buNone/>
            </a:pPr>
            <a:r>
              <a:rPr lang="en-IN" dirty="0"/>
              <a:t># Creating DAG Object</a:t>
            </a:r>
          </a:p>
          <a:p>
            <a:pPr marL="0" indent="0">
              <a:buNone/>
            </a:pPr>
            <a:r>
              <a:rPr lang="en-IN" dirty="0" err="1"/>
              <a:t>dag</a:t>
            </a:r>
            <a:r>
              <a:rPr lang="en-IN" dirty="0"/>
              <a:t> = DAG(</a:t>
            </a:r>
            <a:r>
              <a:rPr lang="en-IN" dirty="0" err="1"/>
              <a:t>dag_id</a:t>
            </a:r>
            <a:r>
              <a:rPr lang="en-IN" dirty="0"/>
              <a:t>='DAG-1',</a:t>
            </a:r>
          </a:p>
          <a:p>
            <a:pPr marL="0" indent="0">
              <a:buNone/>
            </a:pPr>
            <a:r>
              <a:rPr lang="en-IN" dirty="0"/>
              <a:t>        </a:t>
            </a:r>
            <a:r>
              <a:rPr lang="en-IN" dirty="0" err="1"/>
              <a:t>default_args</a:t>
            </a:r>
            <a:r>
              <a:rPr lang="en-IN" dirty="0"/>
              <a:t>=</a:t>
            </a:r>
            <a:r>
              <a:rPr lang="en-IN" dirty="0" err="1"/>
              <a:t>default_args</a:t>
            </a:r>
            <a:r>
              <a:rPr lang="en-IN" dirty="0"/>
              <a:t>,</a:t>
            </a:r>
          </a:p>
          <a:p>
            <a:pPr marL="0" indent="0">
              <a:buNone/>
            </a:pPr>
            <a:r>
              <a:rPr lang="en-IN" dirty="0"/>
              <a:t>        </a:t>
            </a:r>
            <a:r>
              <a:rPr lang="en-IN" dirty="0" err="1"/>
              <a:t>schedule_interval</a:t>
            </a:r>
            <a:r>
              <a:rPr lang="en-IN" dirty="0"/>
              <a:t>='@once', </a:t>
            </a:r>
          </a:p>
          <a:p>
            <a:pPr marL="0" indent="0">
              <a:buNone/>
            </a:pPr>
            <a:r>
              <a:rPr lang="en-IN" dirty="0"/>
              <a:t>        catchup=False</a:t>
            </a:r>
          </a:p>
          <a:p>
            <a:pPr marL="0" indent="0">
              <a:buNone/>
            </a:pPr>
            <a:r>
              <a:rPr lang="en-IN" dirty="0"/>
              <a:t>    )</a:t>
            </a:r>
          </a:p>
          <a:p>
            <a:pPr marL="0" indent="0">
              <a:buNone/>
            </a:pPr>
            <a:endParaRPr lang="en-IN" dirty="0"/>
          </a:p>
          <a:p>
            <a:pPr fontAlgn="base"/>
            <a:r>
              <a:rPr lang="en-US" dirty="0" err="1"/>
              <a:t>dag_id</a:t>
            </a:r>
            <a:r>
              <a:rPr lang="en-US" dirty="0"/>
              <a:t> is the unique identifier for the DAG.</a:t>
            </a:r>
          </a:p>
          <a:p>
            <a:pPr fontAlgn="base"/>
            <a:r>
              <a:rPr lang="en-US" dirty="0" err="1"/>
              <a:t>schedule_interval</a:t>
            </a:r>
            <a:r>
              <a:rPr lang="en-US" dirty="0"/>
              <a:t> is the time, how frequently our DAG will be triggered. It can be once, hourly, daily, weekly,  monthly, or yearly. None means that we do not want to schedule our DAG and can trigger it manually.</a:t>
            </a:r>
          </a:p>
          <a:p>
            <a:pPr fontAlgn="base"/>
            <a:r>
              <a:rPr lang="en-US" dirty="0"/>
              <a:t>catchup - If we want to start executing the task from the current task, then we have to specify the catchup to be False. By default, catchup is True, which means that airflow will start running the tasks for all past intervals up to the current interval by default.  </a:t>
            </a:r>
          </a:p>
          <a:p>
            <a:pPr marL="0" indent="0">
              <a:buNone/>
            </a:pPr>
            <a:endParaRPr lang="en-IN" dirty="0"/>
          </a:p>
        </p:txBody>
      </p:sp>
    </p:spTree>
    <p:extLst>
      <p:ext uri="{BB962C8B-B14F-4D97-AF65-F5344CB8AC3E}">
        <p14:creationId xmlns:p14="http://schemas.microsoft.com/office/powerpoint/2010/main" val="142960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60FA-7F12-D8EC-3BC3-40A3E34630A2}"/>
              </a:ext>
            </a:extLst>
          </p:cNvPr>
          <p:cNvSpPr>
            <a:spLocks noGrp="1"/>
          </p:cNvSpPr>
          <p:nvPr>
            <p:ph type="title"/>
          </p:nvPr>
        </p:nvSpPr>
        <p:spPr>
          <a:xfrm>
            <a:off x="1794163" y="0"/>
            <a:ext cx="10515600" cy="681037"/>
          </a:xfrm>
        </p:spPr>
        <p:txBody>
          <a:bodyPr>
            <a:normAutofit fontScale="90000"/>
          </a:bodyPr>
          <a:lstStyle/>
          <a:p>
            <a:r>
              <a:rPr lang="en-IN" b="1" dirty="0"/>
              <a:t>Step 4: Create tasks</a:t>
            </a:r>
            <a:endParaRPr lang="en-IN" dirty="0"/>
          </a:p>
        </p:txBody>
      </p:sp>
      <p:sp>
        <p:nvSpPr>
          <p:cNvPr id="3" name="Content Placeholder 2">
            <a:extLst>
              <a:ext uri="{FF2B5EF4-FFF2-40B4-BE49-F238E27FC236}">
                <a16:creationId xmlns:a16="http://schemas.microsoft.com/office/drawing/2014/main" id="{1846AD8C-5DC9-F750-E649-2E5E98CFE97B}"/>
              </a:ext>
            </a:extLst>
          </p:cNvPr>
          <p:cNvSpPr>
            <a:spLocks noGrp="1"/>
          </p:cNvSpPr>
          <p:nvPr>
            <p:ph idx="1"/>
          </p:nvPr>
        </p:nvSpPr>
        <p:spPr>
          <a:xfrm>
            <a:off x="152400" y="994353"/>
            <a:ext cx="4752109" cy="4351338"/>
          </a:xfrm>
        </p:spPr>
        <p:txBody>
          <a:bodyPr>
            <a:normAutofit fontScale="92500"/>
          </a:bodyPr>
          <a:lstStyle/>
          <a:p>
            <a:r>
              <a:rPr lang="en-US" dirty="0"/>
              <a:t>A task is an instance of an operator. It has a unique identifier called </a:t>
            </a:r>
            <a:r>
              <a:rPr lang="en-US" dirty="0" err="1"/>
              <a:t>task_id</a:t>
            </a:r>
            <a:r>
              <a:rPr lang="en-US" dirty="0"/>
              <a:t>. There are various operators, but here, we will be using the </a:t>
            </a:r>
            <a:r>
              <a:rPr lang="en-US" dirty="0" err="1"/>
              <a:t>DummyOperator</a:t>
            </a:r>
            <a:r>
              <a:rPr lang="en-US" dirty="0"/>
              <a:t>.</a:t>
            </a:r>
          </a:p>
          <a:p>
            <a:endParaRPr lang="en-US" dirty="0"/>
          </a:p>
          <a:p>
            <a:pPr marL="0" indent="0">
              <a:buNone/>
            </a:pPr>
            <a:r>
              <a:rPr lang="en-IN" dirty="0"/>
              <a:t> # Creating first task</a:t>
            </a:r>
          </a:p>
          <a:p>
            <a:pPr marL="0" indent="0">
              <a:buNone/>
            </a:pPr>
            <a:r>
              <a:rPr lang="en-IN" dirty="0"/>
              <a:t> start = </a:t>
            </a:r>
            <a:r>
              <a:rPr lang="en-IN" dirty="0" err="1"/>
              <a:t>DummyOperator</a:t>
            </a:r>
            <a:r>
              <a:rPr lang="en-IN" dirty="0"/>
              <a:t>(</a:t>
            </a:r>
            <a:r>
              <a:rPr lang="en-IN" dirty="0" err="1"/>
              <a:t>task_id</a:t>
            </a:r>
            <a:endParaRPr lang="en-IN" dirty="0"/>
          </a:p>
          <a:p>
            <a:pPr marL="0" indent="0">
              <a:buNone/>
            </a:pPr>
            <a:r>
              <a:rPr lang="en-IN" dirty="0"/>
              <a:t>  = 'start', </a:t>
            </a:r>
            <a:r>
              <a:rPr lang="en-IN" dirty="0" err="1"/>
              <a:t>dag</a:t>
            </a:r>
            <a:r>
              <a:rPr lang="en-IN" dirty="0"/>
              <a:t> = </a:t>
            </a:r>
            <a:r>
              <a:rPr lang="en-IN" dirty="0" err="1"/>
              <a:t>dag</a:t>
            </a:r>
            <a:r>
              <a:rPr lang="en-IN" dirty="0"/>
              <a:t>)</a:t>
            </a:r>
          </a:p>
        </p:txBody>
      </p:sp>
      <p:pic>
        <p:nvPicPr>
          <p:cNvPr id="3074" name="Picture 2" descr="DAG">
            <a:extLst>
              <a:ext uri="{FF2B5EF4-FFF2-40B4-BE49-F238E27FC236}">
                <a16:creationId xmlns:a16="http://schemas.microsoft.com/office/drawing/2014/main" id="{E3A0E3BD-AC08-17DC-390E-51B877C8D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6111" y="994353"/>
            <a:ext cx="6105525"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38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3D24E-83F4-C5BE-D977-484905920786}"/>
              </a:ext>
            </a:extLst>
          </p:cNvPr>
          <p:cNvSpPr>
            <a:spLocks noGrp="1"/>
          </p:cNvSpPr>
          <p:nvPr>
            <p:ph idx="1"/>
          </p:nvPr>
        </p:nvSpPr>
        <p:spPr>
          <a:xfrm>
            <a:off x="0" y="-75911"/>
            <a:ext cx="8177645" cy="4351338"/>
          </a:xfrm>
        </p:spPr>
        <p:txBody>
          <a:bodyPr/>
          <a:lstStyle/>
          <a:p>
            <a:pPr marL="0" indent="0">
              <a:buNone/>
            </a:pPr>
            <a:r>
              <a:rPr lang="en-IN" dirty="0"/>
              <a:t># Creating second task</a:t>
            </a:r>
          </a:p>
          <a:p>
            <a:pPr marL="0" indent="0">
              <a:buNone/>
            </a:pPr>
            <a:r>
              <a:rPr lang="en-IN" dirty="0"/>
              <a:t>end = </a:t>
            </a:r>
            <a:r>
              <a:rPr lang="en-IN" dirty="0" err="1"/>
              <a:t>DummyOperator</a:t>
            </a:r>
            <a:r>
              <a:rPr lang="en-IN" dirty="0"/>
              <a:t>(</a:t>
            </a:r>
            <a:r>
              <a:rPr lang="en-IN" dirty="0" err="1"/>
              <a:t>task_id</a:t>
            </a:r>
            <a:r>
              <a:rPr lang="en-IN" dirty="0"/>
              <a:t> </a:t>
            </a:r>
          </a:p>
          <a:p>
            <a:pPr marL="0" indent="0">
              <a:buNone/>
            </a:pPr>
            <a:r>
              <a:rPr lang="en-IN" dirty="0"/>
              <a:t>= 'end', </a:t>
            </a:r>
            <a:r>
              <a:rPr lang="en-IN" dirty="0" err="1"/>
              <a:t>dag</a:t>
            </a:r>
            <a:r>
              <a:rPr lang="en-IN" dirty="0"/>
              <a:t> = </a:t>
            </a:r>
            <a:r>
              <a:rPr lang="en-IN" dirty="0" err="1"/>
              <a:t>dag</a:t>
            </a:r>
            <a:r>
              <a:rPr lang="en-IN" dirty="0"/>
              <a:t>) </a:t>
            </a:r>
          </a:p>
        </p:txBody>
      </p:sp>
      <p:pic>
        <p:nvPicPr>
          <p:cNvPr id="4098" name="Picture 2" descr="Lightbox">
            <a:extLst>
              <a:ext uri="{FF2B5EF4-FFF2-40B4-BE49-F238E27FC236}">
                <a16:creationId xmlns:a16="http://schemas.microsoft.com/office/drawing/2014/main" id="{4BE345A9-8CE1-A024-7EE5-8DD72EA22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30506"/>
            <a:ext cx="12192000" cy="522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95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804EF-4848-F1FD-907E-8BAE6C58BECD}"/>
              </a:ext>
            </a:extLst>
          </p:cNvPr>
          <p:cNvSpPr>
            <a:spLocks noGrp="1"/>
          </p:cNvSpPr>
          <p:nvPr>
            <p:ph type="title"/>
          </p:nvPr>
        </p:nvSpPr>
        <p:spPr>
          <a:xfrm>
            <a:off x="1388919" y="0"/>
            <a:ext cx="10515600" cy="810491"/>
          </a:xfrm>
        </p:spPr>
        <p:txBody>
          <a:bodyPr/>
          <a:lstStyle/>
          <a:p>
            <a:r>
              <a:rPr lang="en-US" b="1" dirty="0"/>
              <a:t>Step 5: Setting up dependencies for the DAG.</a:t>
            </a:r>
            <a:endParaRPr lang="en-IN" dirty="0"/>
          </a:p>
        </p:txBody>
      </p:sp>
      <p:sp>
        <p:nvSpPr>
          <p:cNvPr id="3" name="Content Placeholder 2">
            <a:extLst>
              <a:ext uri="{FF2B5EF4-FFF2-40B4-BE49-F238E27FC236}">
                <a16:creationId xmlns:a16="http://schemas.microsoft.com/office/drawing/2014/main" id="{1F71710B-B0F9-1910-7F33-A29D135EC676}"/>
              </a:ext>
            </a:extLst>
          </p:cNvPr>
          <p:cNvSpPr>
            <a:spLocks noGrp="1"/>
          </p:cNvSpPr>
          <p:nvPr>
            <p:ph idx="1"/>
          </p:nvPr>
        </p:nvSpPr>
        <p:spPr>
          <a:xfrm>
            <a:off x="214745" y="1253331"/>
            <a:ext cx="11689773" cy="4351338"/>
          </a:xfrm>
        </p:spPr>
        <p:txBody>
          <a:bodyPr>
            <a:normAutofit fontScale="70000" lnSpcReduction="20000"/>
          </a:bodyPr>
          <a:lstStyle/>
          <a:p>
            <a:pPr fontAlgn="base"/>
            <a:r>
              <a:rPr lang="en-US" dirty="0"/>
              <a:t>Dependencies</a:t>
            </a:r>
            <a:r>
              <a:rPr lang="en-US" b="1" dirty="0"/>
              <a:t> </a:t>
            </a:r>
            <a:r>
              <a:rPr lang="en-US" dirty="0"/>
              <a:t>are the relationship between the operators or the order in which the tasks in a DAG will be executed. We can set the order of execution by using the bitwise left or right operators to specify the downstream or upstream fashion respectively.</a:t>
            </a:r>
          </a:p>
          <a:p>
            <a:pPr fontAlgn="base"/>
            <a:r>
              <a:rPr lang="en-US" dirty="0"/>
              <a:t>a &gt;&gt; b means that first, a will run, and then b will run. It can also be written as </a:t>
            </a:r>
            <a:r>
              <a:rPr lang="en-US" dirty="0" err="1"/>
              <a:t>a.set_downstream</a:t>
            </a:r>
            <a:r>
              <a:rPr lang="en-US" dirty="0"/>
              <a:t>(b).</a:t>
            </a:r>
          </a:p>
          <a:p>
            <a:pPr fontAlgn="base"/>
            <a:r>
              <a:rPr lang="en-US" dirty="0"/>
              <a:t>a &lt;&lt; b means that first, b will run which will be followed by a. It can also be written as </a:t>
            </a:r>
            <a:r>
              <a:rPr lang="en-US" dirty="0" err="1"/>
              <a:t>a.set_upstream</a:t>
            </a:r>
            <a:r>
              <a:rPr lang="en-US" dirty="0"/>
              <a:t>(b).</a:t>
            </a:r>
          </a:p>
          <a:p>
            <a:pPr fontAlgn="base"/>
            <a:r>
              <a:rPr lang="en-US" dirty="0"/>
              <a:t>Dependencies</a:t>
            </a:r>
            <a:r>
              <a:rPr lang="en-US" b="1" dirty="0"/>
              <a:t> </a:t>
            </a:r>
            <a:r>
              <a:rPr lang="en-US" dirty="0"/>
              <a:t>are the relationship between the operators or the order in which the tasks in a DAG will be executed. We can set the order of execution by using the bitwise left or right operators to specify the downstream or upstream fashion respectively.</a:t>
            </a:r>
          </a:p>
          <a:p>
            <a:pPr fontAlgn="base"/>
            <a:r>
              <a:rPr lang="en-US" dirty="0"/>
              <a:t>a &gt;&gt; b means that first, a will run, and then b will run. It can also be written as </a:t>
            </a:r>
            <a:r>
              <a:rPr lang="en-US" dirty="0" err="1"/>
              <a:t>a.set_downstream</a:t>
            </a:r>
            <a:r>
              <a:rPr lang="en-US" dirty="0"/>
              <a:t>(b).</a:t>
            </a:r>
          </a:p>
          <a:p>
            <a:pPr fontAlgn="base"/>
            <a:r>
              <a:rPr lang="en-US" dirty="0"/>
              <a:t>a &lt;&lt; b means that first, b will run which will be followed by a. It can also be written as </a:t>
            </a:r>
            <a:r>
              <a:rPr lang="en-US" dirty="0" err="1"/>
              <a:t>a.set_upstream</a:t>
            </a:r>
            <a:r>
              <a:rPr lang="en-US" dirty="0"/>
              <a:t>(b).</a:t>
            </a:r>
          </a:p>
          <a:p>
            <a:pPr fontAlgn="base"/>
            <a:endParaRPr lang="en-US" dirty="0"/>
          </a:p>
          <a:p>
            <a:pPr marL="0" indent="0" fontAlgn="base">
              <a:buNone/>
            </a:pPr>
            <a:r>
              <a:rPr lang="en-US" dirty="0"/>
              <a:t># Setting up dependencies </a:t>
            </a:r>
          </a:p>
          <a:p>
            <a:pPr marL="0" indent="0" fontAlgn="base">
              <a:buNone/>
            </a:pPr>
            <a:r>
              <a:rPr lang="en-US" dirty="0"/>
              <a:t>start &gt;&gt; end </a:t>
            </a:r>
          </a:p>
          <a:p>
            <a:pPr marL="0" indent="0" fontAlgn="base">
              <a:buNone/>
            </a:pPr>
            <a:r>
              <a:rPr lang="en-US" dirty="0"/>
              <a:t># We can also write it as </a:t>
            </a:r>
            <a:r>
              <a:rPr lang="en-US" dirty="0" err="1"/>
              <a:t>start.set_downstream</a:t>
            </a:r>
            <a:r>
              <a:rPr lang="en-US" dirty="0"/>
              <a:t>(end) </a:t>
            </a:r>
          </a:p>
          <a:p>
            <a:endParaRPr lang="en-IN" dirty="0"/>
          </a:p>
        </p:txBody>
      </p:sp>
    </p:spTree>
    <p:extLst>
      <p:ext uri="{BB962C8B-B14F-4D97-AF65-F5344CB8AC3E}">
        <p14:creationId xmlns:p14="http://schemas.microsoft.com/office/powerpoint/2010/main" val="2544960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etting dependencies">
            <a:extLst>
              <a:ext uri="{FF2B5EF4-FFF2-40B4-BE49-F238E27FC236}">
                <a16:creationId xmlns:a16="http://schemas.microsoft.com/office/drawing/2014/main" id="{D11D32FB-5319-7C8A-3708-218A59B45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51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614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CA763-15CB-3EFD-FA0E-EB39D7096499}"/>
              </a:ext>
            </a:extLst>
          </p:cNvPr>
          <p:cNvSpPr>
            <a:spLocks noGrp="1"/>
          </p:cNvSpPr>
          <p:nvPr>
            <p:ph idx="1"/>
          </p:nvPr>
        </p:nvSpPr>
        <p:spPr>
          <a:xfrm>
            <a:off x="0" y="0"/>
            <a:ext cx="10515600" cy="6858000"/>
          </a:xfrm>
        </p:spPr>
        <p:txBody>
          <a:bodyPr>
            <a:normAutofit lnSpcReduction="10000"/>
          </a:bodyPr>
          <a:lstStyle/>
          <a:p>
            <a:pPr marL="0" indent="0">
              <a:buNone/>
            </a:pPr>
            <a:r>
              <a:rPr lang="en-IN" dirty="0"/>
              <a:t># Step 1: Importing Modules</a:t>
            </a:r>
          </a:p>
          <a:p>
            <a:pPr marL="0" indent="0">
              <a:buNone/>
            </a:pPr>
            <a:r>
              <a:rPr lang="en-IN" dirty="0"/>
              <a:t># To initiate the DAG Object</a:t>
            </a:r>
          </a:p>
          <a:p>
            <a:pPr marL="0" indent="0">
              <a:buNone/>
            </a:pPr>
            <a:r>
              <a:rPr lang="en-IN" dirty="0"/>
              <a:t>from airflow import DAG</a:t>
            </a:r>
          </a:p>
          <a:p>
            <a:pPr marL="0" indent="0">
              <a:buNone/>
            </a:pPr>
            <a:r>
              <a:rPr lang="en-IN" dirty="0"/>
              <a:t># Importing datetime and </a:t>
            </a:r>
            <a:r>
              <a:rPr lang="en-IN" dirty="0" err="1"/>
              <a:t>timedelta</a:t>
            </a:r>
            <a:r>
              <a:rPr lang="en-IN" dirty="0"/>
              <a:t> modules for scheduling the DAGs</a:t>
            </a:r>
          </a:p>
          <a:p>
            <a:pPr marL="0" indent="0">
              <a:buNone/>
            </a:pPr>
            <a:r>
              <a:rPr lang="en-IN" dirty="0"/>
              <a:t>from datetime import </a:t>
            </a:r>
            <a:r>
              <a:rPr lang="en-IN" dirty="0" err="1"/>
              <a:t>timedelta</a:t>
            </a:r>
            <a:r>
              <a:rPr lang="en-IN" dirty="0"/>
              <a:t>, datetime</a:t>
            </a:r>
          </a:p>
          <a:p>
            <a:pPr marL="0" indent="0">
              <a:buNone/>
            </a:pPr>
            <a:r>
              <a:rPr lang="en-IN" dirty="0"/>
              <a:t># Importing operators </a:t>
            </a:r>
          </a:p>
          <a:p>
            <a:pPr marL="0" indent="0">
              <a:buNone/>
            </a:pPr>
            <a:r>
              <a:rPr lang="en-IN" dirty="0"/>
              <a:t>from </a:t>
            </a:r>
            <a:r>
              <a:rPr lang="en-IN" dirty="0" err="1"/>
              <a:t>airflow.operators.dummy_operator</a:t>
            </a:r>
            <a:r>
              <a:rPr lang="en-IN" dirty="0"/>
              <a:t> import </a:t>
            </a:r>
            <a:r>
              <a:rPr lang="en-IN" dirty="0" err="1"/>
              <a:t>DummyOperator</a:t>
            </a:r>
            <a:endParaRPr lang="en-IN" dirty="0"/>
          </a:p>
          <a:p>
            <a:pPr marL="0" indent="0">
              <a:buNone/>
            </a:pPr>
            <a:endParaRPr lang="en-IN" dirty="0"/>
          </a:p>
          <a:p>
            <a:pPr marL="0" indent="0">
              <a:buNone/>
            </a:pPr>
            <a:r>
              <a:rPr lang="en-IN" dirty="0"/>
              <a:t># Step 2: Initiating the </a:t>
            </a:r>
            <a:r>
              <a:rPr lang="en-IN" dirty="0" err="1"/>
              <a:t>default_args</a:t>
            </a:r>
            <a:endParaRPr lang="en-IN" dirty="0"/>
          </a:p>
          <a:p>
            <a:pPr marL="0" indent="0">
              <a:buNone/>
            </a:pPr>
            <a:r>
              <a:rPr lang="en-IN" dirty="0" err="1"/>
              <a:t>default_args</a:t>
            </a:r>
            <a:r>
              <a:rPr lang="en-IN" dirty="0"/>
              <a:t> = {</a:t>
            </a:r>
          </a:p>
          <a:p>
            <a:pPr marL="0" indent="0">
              <a:buNone/>
            </a:pPr>
            <a:r>
              <a:rPr lang="en-IN" dirty="0"/>
              <a:t>        'owner' : 'airflow',</a:t>
            </a:r>
          </a:p>
          <a:p>
            <a:pPr marL="0" indent="0">
              <a:buNone/>
            </a:pPr>
            <a:r>
              <a:rPr lang="en-IN" dirty="0"/>
              <a:t>        '</a:t>
            </a:r>
            <a:r>
              <a:rPr lang="en-IN" dirty="0" err="1"/>
              <a:t>start_date</a:t>
            </a:r>
            <a:r>
              <a:rPr lang="en-IN" dirty="0"/>
              <a:t>' : datetime(2022, 11, 12),</a:t>
            </a:r>
          </a:p>
          <a:p>
            <a:pPr marL="0" indent="0">
              <a:buNone/>
            </a:pPr>
            <a:endParaRPr lang="en-IN" dirty="0"/>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869238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89814-277C-029F-F463-30A290C2C49F}"/>
              </a:ext>
            </a:extLst>
          </p:cNvPr>
          <p:cNvSpPr>
            <a:spLocks noGrp="1"/>
          </p:cNvSpPr>
          <p:nvPr>
            <p:ph idx="1"/>
          </p:nvPr>
        </p:nvSpPr>
        <p:spPr>
          <a:xfrm>
            <a:off x="193963" y="235816"/>
            <a:ext cx="10515600" cy="6622184"/>
          </a:xfrm>
        </p:spPr>
        <p:txBody>
          <a:bodyPr>
            <a:normAutofit fontScale="85000" lnSpcReduction="20000"/>
          </a:bodyPr>
          <a:lstStyle/>
          <a:p>
            <a:pPr marL="0" indent="0">
              <a:buNone/>
            </a:pPr>
            <a:endParaRPr lang="en-IN" dirty="0"/>
          </a:p>
          <a:p>
            <a:pPr marL="0" indent="0">
              <a:buNone/>
            </a:pPr>
            <a:r>
              <a:rPr lang="en-IN" dirty="0"/>
              <a:t># Step 3: Creating DAG Object</a:t>
            </a:r>
          </a:p>
          <a:p>
            <a:pPr marL="0" indent="0">
              <a:buNone/>
            </a:pPr>
            <a:r>
              <a:rPr lang="en-IN" dirty="0" err="1"/>
              <a:t>dag</a:t>
            </a:r>
            <a:r>
              <a:rPr lang="en-IN" dirty="0"/>
              <a:t> = DAG(</a:t>
            </a:r>
            <a:r>
              <a:rPr lang="en-IN" dirty="0" err="1"/>
              <a:t>dag_id</a:t>
            </a:r>
            <a:r>
              <a:rPr lang="en-IN" dirty="0"/>
              <a:t>='DAG-1',</a:t>
            </a:r>
          </a:p>
          <a:p>
            <a:pPr marL="0" indent="0">
              <a:buNone/>
            </a:pPr>
            <a:r>
              <a:rPr lang="en-IN" dirty="0"/>
              <a:t>        </a:t>
            </a:r>
            <a:r>
              <a:rPr lang="en-IN" dirty="0" err="1"/>
              <a:t>default_args</a:t>
            </a:r>
            <a:r>
              <a:rPr lang="en-IN" dirty="0"/>
              <a:t>=</a:t>
            </a:r>
            <a:r>
              <a:rPr lang="en-IN" dirty="0" err="1"/>
              <a:t>default_args</a:t>
            </a:r>
            <a:r>
              <a:rPr lang="en-IN" dirty="0"/>
              <a:t>,</a:t>
            </a:r>
          </a:p>
          <a:p>
            <a:pPr marL="0" indent="0">
              <a:buNone/>
            </a:pPr>
            <a:r>
              <a:rPr lang="en-IN" dirty="0"/>
              <a:t>        </a:t>
            </a:r>
            <a:r>
              <a:rPr lang="en-IN" dirty="0" err="1"/>
              <a:t>schedule_interval</a:t>
            </a:r>
            <a:r>
              <a:rPr lang="en-IN" dirty="0"/>
              <a:t>='@once', </a:t>
            </a:r>
          </a:p>
          <a:p>
            <a:pPr marL="0" indent="0">
              <a:buNone/>
            </a:pPr>
            <a:r>
              <a:rPr lang="en-IN" dirty="0"/>
              <a:t>        catchup=False</a:t>
            </a:r>
          </a:p>
          <a:p>
            <a:pPr marL="0" indent="0">
              <a:buNone/>
            </a:pPr>
            <a:r>
              <a:rPr lang="en-IN" dirty="0"/>
              <a:t>    )</a:t>
            </a:r>
          </a:p>
          <a:p>
            <a:pPr marL="0" indent="0">
              <a:buNone/>
            </a:pPr>
            <a:endParaRPr lang="en-IN" dirty="0"/>
          </a:p>
          <a:p>
            <a:pPr marL="0" indent="0">
              <a:buNone/>
            </a:pPr>
            <a:r>
              <a:rPr lang="en-IN" dirty="0"/>
              <a:t># Step 4: Creating task</a:t>
            </a:r>
          </a:p>
          <a:p>
            <a:pPr marL="0" indent="0">
              <a:buNone/>
            </a:pPr>
            <a:r>
              <a:rPr lang="en-IN" dirty="0"/>
              <a:t># Creating first task</a:t>
            </a:r>
          </a:p>
          <a:p>
            <a:pPr marL="0" indent="0">
              <a:buNone/>
            </a:pPr>
            <a:r>
              <a:rPr lang="en-IN" dirty="0"/>
              <a:t> start = </a:t>
            </a:r>
            <a:r>
              <a:rPr lang="en-IN" dirty="0" err="1"/>
              <a:t>DummyOperator</a:t>
            </a:r>
            <a:r>
              <a:rPr lang="en-IN" dirty="0"/>
              <a:t>(</a:t>
            </a:r>
            <a:r>
              <a:rPr lang="en-IN" dirty="0" err="1"/>
              <a:t>task_id</a:t>
            </a:r>
            <a:r>
              <a:rPr lang="en-IN" dirty="0"/>
              <a:t> = 'start', </a:t>
            </a:r>
            <a:r>
              <a:rPr lang="en-IN" dirty="0" err="1"/>
              <a:t>dag</a:t>
            </a:r>
            <a:r>
              <a:rPr lang="en-IN" dirty="0"/>
              <a:t> = </a:t>
            </a:r>
            <a:r>
              <a:rPr lang="en-IN" dirty="0" err="1"/>
              <a:t>dag</a:t>
            </a:r>
            <a:r>
              <a:rPr lang="en-IN" dirty="0"/>
              <a:t>)</a:t>
            </a:r>
          </a:p>
          <a:p>
            <a:pPr marL="0" indent="0">
              <a:buNone/>
            </a:pPr>
            <a:r>
              <a:rPr lang="en-IN" dirty="0"/>
              <a:t># Creating second task </a:t>
            </a:r>
          </a:p>
          <a:p>
            <a:pPr marL="0" indent="0">
              <a:buNone/>
            </a:pPr>
            <a:r>
              <a:rPr lang="en-IN" dirty="0"/>
              <a:t> end = </a:t>
            </a:r>
            <a:r>
              <a:rPr lang="en-IN" dirty="0" err="1"/>
              <a:t>DummyOperator</a:t>
            </a:r>
            <a:r>
              <a:rPr lang="en-IN" dirty="0"/>
              <a:t>(</a:t>
            </a:r>
            <a:r>
              <a:rPr lang="en-IN" dirty="0" err="1"/>
              <a:t>task_id</a:t>
            </a:r>
            <a:r>
              <a:rPr lang="en-IN" dirty="0"/>
              <a:t> = 'end', </a:t>
            </a:r>
            <a:r>
              <a:rPr lang="en-IN" dirty="0" err="1"/>
              <a:t>dag</a:t>
            </a:r>
            <a:r>
              <a:rPr lang="en-IN" dirty="0"/>
              <a:t> = </a:t>
            </a:r>
            <a:r>
              <a:rPr lang="en-IN" dirty="0" err="1"/>
              <a:t>dag</a:t>
            </a:r>
            <a:r>
              <a:rPr lang="en-IN" dirty="0"/>
              <a:t>)</a:t>
            </a:r>
          </a:p>
          <a:p>
            <a:pPr marL="0" indent="0">
              <a:buNone/>
            </a:pPr>
            <a:endParaRPr lang="en-IN" dirty="0"/>
          </a:p>
          <a:p>
            <a:pPr marL="0" indent="0">
              <a:buNone/>
            </a:pPr>
            <a:r>
              <a:rPr lang="en-IN" dirty="0"/>
              <a:t> # Step 5: Setting up dependencies </a:t>
            </a:r>
          </a:p>
          <a:p>
            <a:pPr marL="0" indent="0">
              <a:buNone/>
            </a:pPr>
            <a:r>
              <a:rPr lang="en-IN" dirty="0"/>
              <a:t>start &gt;&gt; end </a:t>
            </a:r>
          </a:p>
        </p:txBody>
      </p:sp>
    </p:spTree>
    <p:extLst>
      <p:ext uri="{BB962C8B-B14F-4D97-AF65-F5344CB8AC3E}">
        <p14:creationId xmlns:p14="http://schemas.microsoft.com/office/powerpoint/2010/main" val="889746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3BB4-46FB-A0B9-270B-C9ECD1954AB9}"/>
              </a:ext>
            </a:extLst>
          </p:cNvPr>
          <p:cNvSpPr>
            <a:spLocks noGrp="1"/>
          </p:cNvSpPr>
          <p:nvPr>
            <p:ph type="title"/>
          </p:nvPr>
        </p:nvSpPr>
        <p:spPr>
          <a:xfrm>
            <a:off x="1676400" y="18256"/>
            <a:ext cx="10515600" cy="662782"/>
          </a:xfrm>
        </p:spPr>
        <p:txBody>
          <a:bodyPr>
            <a:normAutofit fontScale="90000"/>
          </a:bodyPr>
          <a:lstStyle/>
          <a:p>
            <a:r>
              <a:rPr lang="en-IN" dirty="0"/>
              <a:t>Databricks Airflow Integration</a:t>
            </a:r>
          </a:p>
        </p:txBody>
      </p:sp>
      <p:sp>
        <p:nvSpPr>
          <p:cNvPr id="3" name="Content Placeholder 2">
            <a:extLst>
              <a:ext uri="{FF2B5EF4-FFF2-40B4-BE49-F238E27FC236}">
                <a16:creationId xmlns:a16="http://schemas.microsoft.com/office/drawing/2014/main" id="{8B8460C3-1B83-FC3D-98C0-D57BF2988025}"/>
              </a:ext>
            </a:extLst>
          </p:cNvPr>
          <p:cNvSpPr>
            <a:spLocks noGrp="1"/>
          </p:cNvSpPr>
          <p:nvPr>
            <p:ph idx="1"/>
          </p:nvPr>
        </p:nvSpPr>
        <p:spPr>
          <a:xfrm>
            <a:off x="79664" y="983961"/>
            <a:ext cx="12036136" cy="4351338"/>
          </a:xfrm>
        </p:spPr>
        <p:txBody>
          <a:bodyPr/>
          <a:lstStyle/>
          <a:p>
            <a:r>
              <a:rPr lang="en-IN" dirty="0"/>
              <a:t>Databricks Airflow Provider (Recommended)</a:t>
            </a:r>
          </a:p>
          <a:p>
            <a:endParaRPr lang="en-IN" dirty="0"/>
          </a:p>
          <a:p>
            <a:pPr marL="0" indent="0">
              <a:buNone/>
            </a:pPr>
            <a:r>
              <a:rPr lang="en-IN" dirty="0"/>
              <a:t>1.Install in MWAA:</a:t>
            </a:r>
          </a:p>
          <a:p>
            <a:endParaRPr lang="en-IN" dirty="0"/>
          </a:p>
          <a:p>
            <a:r>
              <a:rPr lang="en-IN" dirty="0"/>
              <a:t>pip install </a:t>
            </a:r>
            <a:r>
              <a:rPr lang="en-IN" dirty="0" err="1"/>
              <a:t>apache</a:t>
            </a:r>
            <a:r>
              <a:rPr lang="en-IN" dirty="0"/>
              <a:t>-airflow-providers-</a:t>
            </a:r>
            <a:r>
              <a:rPr lang="en-IN" dirty="0" err="1"/>
              <a:t>databricks</a:t>
            </a:r>
            <a:endParaRPr lang="en-IN" dirty="0"/>
          </a:p>
          <a:p>
            <a:endParaRPr lang="en-IN" dirty="0"/>
          </a:p>
          <a:p>
            <a:pPr marL="0" indent="0">
              <a:buNone/>
            </a:pPr>
            <a:r>
              <a:rPr lang="en-IN" dirty="0"/>
              <a:t>2.</a:t>
            </a:r>
            <a:r>
              <a:rPr lang="en-US" dirty="0"/>
              <a:t> Then use </a:t>
            </a:r>
            <a:r>
              <a:rPr lang="en-US" dirty="0" err="1"/>
              <a:t>DatabricksRunNowOperator</a:t>
            </a:r>
            <a:r>
              <a:rPr lang="en-US" dirty="0"/>
              <a:t> or </a:t>
            </a:r>
            <a:r>
              <a:rPr lang="en-US" dirty="0" err="1"/>
              <a:t>DatabricksSubmitRunOperator</a:t>
            </a:r>
            <a:r>
              <a:rPr lang="en-US" dirty="0"/>
              <a:t> in your DAG.</a:t>
            </a:r>
          </a:p>
          <a:p>
            <a:pPr marL="0" indent="0">
              <a:buNone/>
            </a:pPr>
            <a:endParaRPr lang="en-US"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720018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119D2-95D3-9702-43B9-D2AB980E8591}"/>
              </a:ext>
            </a:extLst>
          </p:cNvPr>
          <p:cNvSpPr>
            <a:spLocks noGrp="1"/>
          </p:cNvSpPr>
          <p:nvPr>
            <p:ph idx="1"/>
          </p:nvPr>
        </p:nvSpPr>
        <p:spPr>
          <a:xfrm>
            <a:off x="0" y="0"/>
            <a:ext cx="10515600" cy="6858000"/>
          </a:xfrm>
        </p:spPr>
        <p:txBody>
          <a:bodyPr>
            <a:normAutofit fontScale="70000" lnSpcReduction="20000"/>
          </a:bodyPr>
          <a:lstStyle/>
          <a:p>
            <a:pPr marL="0" indent="0">
              <a:buNone/>
            </a:pPr>
            <a:r>
              <a:rPr lang="en-IN" dirty="0"/>
              <a:t>from airflow import DAG</a:t>
            </a:r>
          </a:p>
          <a:p>
            <a:pPr marL="0" indent="0">
              <a:buNone/>
            </a:pPr>
            <a:r>
              <a:rPr lang="en-IN" dirty="0"/>
              <a:t>from </a:t>
            </a:r>
            <a:r>
              <a:rPr lang="en-IN" dirty="0" err="1"/>
              <a:t>airflow.providers.databricks.operators.databricks</a:t>
            </a:r>
            <a:r>
              <a:rPr lang="en-IN" dirty="0"/>
              <a:t> import </a:t>
            </a:r>
            <a:r>
              <a:rPr lang="en-IN" dirty="0" err="1"/>
              <a:t>DatabricksSubmitRunOperator</a:t>
            </a:r>
            <a:endParaRPr lang="en-IN" dirty="0"/>
          </a:p>
          <a:p>
            <a:pPr marL="0" indent="0">
              <a:buNone/>
            </a:pPr>
            <a:r>
              <a:rPr lang="en-IN" dirty="0"/>
              <a:t>from datetime import datetime</a:t>
            </a:r>
          </a:p>
          <a:p>
            <a:pPr marL="0" indent="0">
              <a:buNone/>
            </a:pPr>
            <a:endParaRPr lang="en-IN" dirty="0"/>
          </a:p>
          <a:p>
            <a:pPr marL="0" indent="0">
              <a:buNone/>
            </a:pPr>
            <a:r>
              <a:rPr lang="en-IN" dirty="0" err="1"/>
              <a:t>default_args</a:t>
            </a:r>
            <a:r>
              <a:rPr lang="en-IN" dirty="0"/>
              <a:t> = {</a:t>
            </a:r>
          </a:p>
          <a:p>
            <a:pPr marL="0" indent="0">
              <a:buNone/>
            </a:pPr>
            <a:r>
              <a:rPr lang="en-IN" dirty="0"/>
              <a:t>    'owner': 'airflow',</a:t>
            </a:r>
          </a:p>
          <a:p>
            <a:pPr marL="0" indent="0">
              <a:buNone/>
            </a:pPr>
            <a:r>
              <a:rPr lang="en-IN" dirty="0"/>
              <a:t>    '</a:t>
            </a:r>
            <a:r>
              <a:rPr lang="en-IN" dirty="0" err="1"/>
              <a:t>depends_on_past</a:t>
            </a:r>
            <a:r>
              <a:rPr lang="en-IN" dirty="0"/>
              <a:t>': False,</a:t>
            </a:r>
          </a:p>
          <a:p>
            <a:pPr marL="0" indent="0">
              <a:buNone/>
            </a:pPr>
            <a:r>
              <a:rPr lang="en-IN" dirty="0"/>
              <a:t>    'retries': 1,</a:t>
            </a:r>
          </a:p>
          <a:p>
            <a:pPr marL="0" indent="0">
              <a:buNone/>
            </a:pPr>
            <a:r>
              <a:rPr lang="en-IN" dirty="0"/>
              <a:t>}</a:t>
            </a:r>
          </a:p>
          <a:p>
            <a:pPr marL="0" indent="0">
              <a:buNone/>
            </a:pPr>
            <a:endParaRPr lang="en-IN" dirty="0"/>
          </a:p>
          <a:p>
            <a:pPr marL="0" indent="0">
              <a:buNone/>
            </a:pPr>
            <a:r>
              <a:rPr lang="en-IN" dirty="0"/>
              <a:t>with DAG(</a:t>
            </a:r>
          </a:p>
          <a:p>
            <a:pPr marL="0" indent="0">
              <a:buNone/>
            </a:pPr>
            <a:r>
              <a:rPr lang="en-IN" dirty="0"/>
              <a:t>    </a:t>
            </a:r>
            <a:r>
              <a:rPr lang="en-IN" dirty="0" err="1"/>
              <a:t>dag_id</a:t>
            </a:r>
            <a:r>
              <a:rPr lang="en-IN" dirty="0"/>
              <a:t>='</a:t>
            </a:r>
            <a:r>
              <a:rPr lang="en-IN" dirty="0" err="1"/>
              <a:t>databricks_job_dag</a:t>
            </a:r>
            <a:r>
              <a:rPr lang="en-IN" dirty="0"/>
              <a:t>',</a:t>
            </a:r>
          </a:p>
          <a:p>
            <a:pPr marL="0" indent="0">
              <a:buNone/>
            </a:pPr>
            <a:r>
              <a:rPr lang="en-IN" dirty="0"/>
              <a:t>    </a:t>
            </a:r>
            <a:r>
              <a:rPr lang="en-IN" dirty="0" err="1"/>
              <a:t>start_date</a:t>
            </a:r>
            <a:r>
              <a:rPr lang="en-IN" dirty="0"/>
              <a:t>=datetime(2023, 1, 1),</a:t>
            </a:r>
          </a:p>
          <a:p>
            <a:pPr marL="0" indent="0">
              <a:buNone/>
            </a:pPr>
            <a:r>
              <a:rPr lang="en-IN" dirty="0"/>
              <a:t>    </a:t>
            </a:r>
            <a:r>
              <a:rPr lang="en-IN" dirty="0" err="1"/>
              <a:t>schedule_interval</a:t>
            </a:r>
            <a:r>
              <a:rPr lang="en-IN" dirty="0"/>
              <a:t>='@daily',</a:t>
            </a:r>
          </a:p>
          <a:p>
            <a:pPr marL="0" indent="0">
              <a:buNone/>
            </a:pPr>
            <a:r>
              <a:rPr lang="en-IN" dirty="0"/>
              <a:t>    </a:t>
            </a:r>
            <a:r>
              <a:rPr lang="en-IN" dirty="0" err="1"/>
              <a:t>default_args</a:t>
            </a:r>
            <a:r>
              <a:rPr lang="en-IN" dirty="0"/>
              <a:t>=</a:t>
            </a:r>
            <a:r>
              <a:rPr lang="en-IN" dirty="0" err="1"/>
              <a:t>default_args</a:t>
            </a:r>
            <a:r>
              <a:rPr lang="en-IN" dirty="0"/>
              <a:t>,</a:t>
            </a:r>
          </a:p>
          <a:p>
            <a:pPr marL="0" indent="0">
              <a:buNone/>
            </a:pPr>
            <a:r>
              <a:rPr lang="en-IN" dirty="0"/>
              <a:t>    catchup=False,</a:t>
            </a:r>
          </a:p>
          <a:p>
            <a:pPr marL="0" indent="0">
              <a:buNone/>
            </a:pPr>
            <a:r>
              <a:rPr lang="en-IN" dirty="0"/>
              <a:t>) as </a:t>
            </a:r>
            <a:r>
              <a:rPr lang="en-IN" dirty="0" err="1"/>
              <a:t>dag</a:t>
            </a:r>
            <a:r>
              <a:rPr lang="en-IN" dirty="0"/>
              <a:t>:</a:t>
            </a:r>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296959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8916-58B5-A992-FE75-A3A528F7335A}"/>
              </a:ext>
            </a:extLst>
          </p:cNvPr>
          <p:cNvSpPr>
            <a:spLocks noGrp="1"/>
          </p:cNvSpPr>
          <p:nvPr>
            <p:ph type="title"/>
          </p:nvPr>
        </p:nvSpPr>
        <p:spPr>
          <a:xfrm>
            <a:off x="2292928" y="0"/>
            <a:ext cx="10515600" cy="681037"/>
          </a:xfrm>
        </p:spPr>
        <p:txBody>
          <a:bodyPr>
            <a:normAutofit fontScale="90000"/>
          </a:bodyPr>
          <a:lstStyle/>
          <a:p>
            <a:r>
              <a:rPr lang="en-IN" dirty="0"/>
              <a:t>What is Airflow?</a:t>
            </a:r>
          </a:p>
        </p:txBody>
      </p:sp>
      <p:pic>
        <p:nvPicPr>
          <p:cNvPr id="5" name="Picture 4">
            <a:extLst>
              <a:ext uri="{FF2B5EF4-FFF2-40B4-BE49-F238E27FC236}">
                <a16:creationId xmlns:a16="http://schemas.microsoft.com/office/drawing/2014/main" id="{690F4481-506E-B4DE-B40E-795443C05BDF}"/>
              </a:ext>
            </a:extLst>
          </p:cNvPr>
          <p:cNvPicPr>
            <a:picLocks noChangeAspect="1"/>
          </p:cNvPicPr>
          <p:nvPr/>
        </p:nvPicPr>
        <p:blipFill>
          <a:blip r:embed="rId2"/>
          <a:stretch>
            <a:fillRect/>
          </a:stretch>
        </p:blipFill>
        <p:spPr>
          <a:xfrm>
            <a:off x="1032164" y="2452256"/>
            <a:ext cx="10318172" cy="3086100"/>
          </a:xfrm>
          <a:prstGeom prst="rect">
            <a:avLst/>
          </a:prstGeom>
        </p:spPr>
      </p:pic>
      <p:sp>
        <p:nvSpPr>
          <p:cNvPr id="6" name="Title 1">
            <a:extLst>
              <a:ext uri="{FF2B5EF4-FFF2-40B4-BE49-F238E27FC236}">
                <a16:creationId xmlns:a16="http://schemas.microsoft.com/office/drawing/2014/main" id="{56510A89-2A2C-E959-0A95-1145992D7B31}"/>
              </a:ext>
            </a:extLst>
          </p:cNvPr>
          <p:cNvSpPr txBox="1">
            <a:spLocks/>
          </p:cNvSpPr>
          <p:nvPr/>
        </p:nvSpPr>
        <p:spPr>
          <a:xfrm>
            <a:off x="673678" y="1319644"/>
            <a:ext cx="11234304" cy="681037"/>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Apache Airflow is a platform used to programmatically author, schedule, and monitor workflows. </a:t>
            </a:r>
            <a:endParaRPr lang="en-IN" dirty="0"/>
          </a:p>
        </p:txBody>
      </p:sp>
    </p:spTree>
    <p:extLst>
      <p:ext uri="{BB962C8B-B14F-4D97-AF65-F5344CB8AC3E}">
        <p14:creationId xmlns:p14="http://schemas.microsoft.com/office/powerpoint/2010/main" val="322738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6D960-EEBC-6EF7-F3AC-7E0442A0B015}"/>
              </a:ext>
            </a:extLst>
          </p:cNvPr>
          <p:cNvSpPr>
            <a:spLocks noGrp="1"/>
          </p:cNvSpPr>
          <p:nvPr>
            <p:ph idx="1"/>
          </p:nvPr>
        </p:nvSpPr>
        <p:spPr>
          <a:xfrm>
            <a:off x="0" y="0"/>
            <a:ext cx="10515600" cy="6858000"/>
          </a:xfrm>
        </p:spPr>
        <p:txBody>
          <a:bodyPr>
            <a:normAutofit fontScale="92500" lnSpcReduction="20000"/>
          </a:bodyPr>
          <a:lstStyle/>
          <a:p>
            <a:pPr marL="0" indent="0">
              <a:buNone/>
            </a:pPr>
            <a:r>
              <a:rPr lang="en-IN" dirty="0"/>
              <a:t># Task: Submit a Databricks job</a:t>
            </a:r>
          </a:p>
          <a:p>
            <a:pPr marL="0" indent="0">
              <a:buNone/>
            </a:pPr>
            <a:r>
              <a:rPr lang="en-IN" dirty="0"/>
              <a:t>    </a:t>
            </a:r>
            <a:r>
              <a:rPr lang="en-IN" dirty="0" err="1"/>
              <a:t>submit_run</a:t>
            </a:r>
            <a:r>
              <a:rPr lang="en-IN" dirty="0"/>
              <a:t> = </a:t>
            </a:r>
            <a:r>
              <a:rPr lang="en-IN" dirty="0" err="1"/>
              <a:t>DatabricksSubmitRunOperator</a:t>
            </a:r>
            <a:r>
              <a:rPr lang="en-IN" dirty="0"/>
              <a:t>(</a:t>
            </a:r>
          </a:p>
          <a:p>
            <a:pPr marL="0" indent="0">
              <a:buNone/>
            </a:pPr>
            <a:r>
              <a:rPr lang="en-IN" dirty="0"/>
              <a:t>        </a:t>
            </a:r>
            <a:r>
              <a:rPr lang="en-IN" dirty="0" err="1"/>
              <a:t>task_id</a:t>
            </a:r>
            <a:r>
              <a:rPr lang="en-IN" dirty="0"/>
              <a:t>='</a:t>
            </a:r>
            <a:r>
              <a:rPr lang="en-IN" dirty="0" err="1"/>
              <a:t>submit_spark_job</a:t>
            </a:r>
            <a:r>
              <a:rPr lang="en-IN" dirty="0"/>
              <a:t>',</a:t>
            </a:r>
          </a:p>
          <a:p>
            <a:pPr marL="0" indent="0">
              <a:buNone/>
            </a:pPr>
            <a:r>
              <a:rPr lang="en-IN" dirty="0"/>
              <a:t>        </a:t>
            </a:r>
            <a:r>
              <a:rPr lang="en-IN" dirty="0" err="1"/>
              <a:t>json</a:t>
            </a:r>
            <a:r>
              <a:rPr lang="en-IN" dirty="0"/>
              <a:t>={</a:t>
            </a:r>
          </a:p>
          <a:p>
            <a:pPr marL="0" indent="0">
              <a:buNone/>
            </a:pPr>
            <a:r>
              <a:rPr lang="en-IN" dirty="0"/>
              <a:t>            '</a:t>
            </a:r>
            <a:r>
              <a:rPr lang="en-IN" dirty="0" err="1"/>
              <a:t>new_cluster</a:t>
            </a:r>
            <a:r>
              <a:rPr lang="en-IN" dirty="0"/>
              <a:t>': {</a:t>
            </a:r>
          </a:p>
          <a:p>
            <a:pPr marL="0" indent="0">
              <a:buNone/>
            </a:pPr>
            <a:r>
              <a:rPr lang="en-IN" dirty="0"/>
              <a:t>                '</a:t>
            </a:r>
            <a:r>
              <a:rPr lang="en-IN" dirty="0" err="1"/>
              <a:t>spark_version</a:t>
            </a:r>
            <a:r>
              <a:rPr lang="en-IN" dirty="0"/>
              <a:t>': '13.3.x-scala2.12',</a:t>
            </a:r>
          </a:p>
          <a:p>
            <a:pPr marL="0" indent="0">
              <a:buNone/>
            </a:pPr>
            <a:r>
              <a:rPr lang="en-IN" dirty="0"/>
              <a:t>                '</a:t>
            </a:r>
            <a:r>
              <a:rPr lang="en-IN" dirty="0" err="1"/>
              <a:t>node_type_id</a:t>
            </a:r>
            <a:r>
              <a:rPr lang="en-IN" dirty="0"/>
              <a:t>': 'i3.xlarge',</a:t>
            </a:r>
          </a:p>
          <a:p>
            <a:pPr marL="0" indent="0">
              <a:buNone/>
            </a:pPr>
            <a:r>
              <a:rPr lang="en-IN" dirty="0"/>
              <a:t>                '</a:t>
            </a:r>
            <a:r>
              <a:rPr lang="en-IN" dirty="0" err="1"/>
              <a:t>num_workers</a:t>
            </a:r>
            <a:r>
              <a:rPr lang="en-IN" dirty="0"/>
              <a:t>': 2,</a:t>
            </a:r>
          </a:p>
          <a:p>
            <a:pPr marL="0" indent="0">
              <a:buNone/>
            </a:pPr>
            <a:r>
              <a:rPr lang="en-IN" dirty="0"/>
              <a:t>            },</a:t>
            </a:r>
          </a:p>
          <a:p>
            <a:pPr marL="0" indent="0">
              <a:buNone/>
            </a:pPr>
            <a:r>
              <a:rPr lang="en-IN" dirty="0"/>
              <a:t>            '</a:t>
            </a:r>
            <a:r>
              <a:rPr lang="en-IN" dirty="0" err="1"/>
              <a:t>notebook_task</a:t>
            </a:r>
            <a:r>
              <a:rPr lang="en-IN" dirty="0"/>
              <a:t>': {</a:t>
            </a:r>
          </a:p>
          <a:p>
            <a:pPr marL="0" indent="0">
              <a:buNone/>
            </a:pPr>
            <a:r>
              <a:rPr lang="en-IN" dirty="0"/>
              <a:t>                '</a:t>
            </a:r>
            <a:r>
              <a:rPr lang="en-IN" dirty="0" err="1"/>
              <a:t>notebook_path</a:t>
            </a:r>
            <a:r>
              <a:rPr lang="en-IN" dirty="0"/>
              <a:t>': '/Repos/</a:t>
            </a:r>
            <a:r>
              <a:rPr lang="en-IN" dirty="0" err="1"/>
              <a:t>etl_pipeline</a:t>
            </a:r>
            <a:r>
              <a:rPr lang="en-IN" dirty="0"/>
              <a:t>/transform',</a:t>
            </a:r>
          </a:p>
          <a:p>
            <a:pPr marL="0" indent="0">
              <a:buNone/>
            </a:pPr>
            <a:r>
              <a:rPr lang="en-IN" dirty="0"/>
              <a:t>            },</a:t>
            </a:r>
          </a:p>
          <a:p>
            <a:pPr marL="0" indent="0">
              <a:buNone/>
            </a:pPr>
            <a:r>
              <a:rPr lang="en-IN" dirty="0"/>
              <a:t>        },</a:t>
            </a:r>
          </a:p>
          <a:p>
            <a:pPr marL="0" indent="0">
              <a:buNone/>
            </a:pPr>
            <a:r>
              <a:rPr lang="en-IN" dirty="0"/>
              <a:t>        </a:t>
            </a:r>
            <a:r>
              <a:rPr lang="en-IN" dirty="0" err="1"/>
              <a:t>databricks_conn_id</a:t>
            </a:r>
            <a:r>
              <a:rPr lang="en-IN" dirty="0"/>
              <a:t>='</a:t>
            </a:r>
            <a:r>
              <a:rPr lang="en-IN" dirty="0" err="1"/>
              <a:t>databricks_default</a:t>
            </a:r>
            <a:r>
              <a:rPr lang="en-IN" dirty="0"/>
              <a:t>',  # Defined in Airflow Connections</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927723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7519-ED51-4935-1F85-B822D9E06A5F}"/>
              </a:ext>
            </a:extLst>
          </p:cNvPr>
          <p:cNvSpPr>
            <a:spLocks noGrp="1"/>
          </p:cNvSpPr>
          <p:nvPr>
            <p:ph type="title"/>
          </p:nvPr>
        </p:nvSpPr>
        <p:spPr>
          <a:xfrm>
            <a:off x="0" y="0"/>
            <a:ext cx="12192000" cy="852055"/>
          </a:xfrm>
        </p:spPr>
        <p:txBody>
          <a:bodyPr/>
          <a:lstStyle/>
          <a:p>
            <a:r>
              <a:rPr lang="en-US" dirty="0"/>
              <a:t>In Airflow UI → </a:t>
            </a:r>
            <a:r>
              <a:rPr lang="en-US" b="1" dirty="0"/>
              <a:t>Admin → Connections</a:t>
            </a:r>
            <a:r>
              <a:rPr lang="en-US" dirty="0"/>
              <a:t>, configure:</a:t>
            </a:r>
            <a:endParaRPr lang="en-IN" dirty="0"/>
          </a:p>
        </p:txBody>
      </p:sp>
      <p:sp>
        <p:nvSpPr>
          <p:cNvPr id="3" name="Content Placeholder 2">
            <a:extLst>
              <a:ext uri="{FF2B5EF4-FFF2-40B4-BE49-F238E27FC236}">
                <a16:creationId xmlns:a16="http://schemas.microsoft.com/office/drawing/2014/main" id="{6FF050BB-B4CE-37A3-C9D1-2F9E78E32FEF}"/>
              </a:ext>
            </a:extLst>
          </p:cNvPr>
          <p:cNvSpPr>
            <a:spLocks noGrp="1"/>
          </p:cNvSpPr>
          <p:nvPr>
            <p:ph idx="1"/>
          </p:nvPr>
        </p:nvSpPr>
        <p:spPr/>
        <p:txBody>
          <a:bodyPr/>
          <a:lstStyle/>
          <a:p>
            <a:r>
              <a:rPr lang="en-IN" dirty="0"/>
              <a:t>Conn Id: </a:t>
            </a:r>
            <a:r>
              <a:rPr lang="en-IN" dirty="0" err="1"/>
              <a:t>databricks_default</a:t>
            </a:r>
            <a:endParaRPr lang="en-IN" dirty="0"/>
          </a:p>
          <a:p>
            <a:endParaRPr lang="en-IN" dirty="0"/>
          </a:p>
          <a:p>
            <a:r>
              <a:rPr lang="en-IN" dirty="0"/>
              <a:t>Conn Type: Databricks</a:t>
            </a:r>
          </a:p>
          <a:p>
            <a:endParaRPr lang="en-IN" dirty="0"/>
          </a:p>
          <a:p>
            <a:r>
              <a:rPr lang="en-IN" dirty="0"/>
              <a:t>Host: https://&lt;databricks-instance&gt;.cloud.databricks.com</a:t>
            </a:r>
          </a:p>
          <a:p>
            <a:endParaRPr lang="en-IN" dirty="0"/>
          </a:p>
          <a:p>
            <a:r>
              <a:rPr lang="en-IN" dirty="0"/>
              <a:t>Token: (Databricks PAT or AAD token)</a:t>
            </a:r>
          </a:p>
        </p:txBody>
      </p:sp>
    </p:spTree>
    <p:extLst>
      <p:ext uri="{BB962C8B-B14F-4D97-AF65-F5344CB8AC3E}">
        <p14:creationId xmlns:p14="http://schemas.microsoft.com/office/powerpoint/2010/main" val="340368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DB2C-0D51-EB41-0106-A21F9401DF67}"/>
              </a:ext>
            </a:extLst>
          </p:cNvPr>
          <p:cNvSpPr>
            <a:spLocks noGrp="1"/>
          </p:cNvSpPr>
          <p:nvPr>
            <p:ph type="title"/>
          </p:nvPr>
        </p:nvSpPr>
        <p:spPr>
          <a:xfrm>
            <a:off x="2313709" y="0"/>
            <a:ext cx="10515600" cy="681037"/>
          </a:xfrm>
        </p:spPr>
        <p:txBody>
          <a:bodyPr>
            <a:normAutofit fontScale="90000"/>
          </a:bodyPr>
          <a:lstStyle/>
          <a:p>
            <a:r>
              <a:rPr lang="en-IN" dirty="0"/>
              <a:t>How to generate PAT</a:t>
            </a:r>
          </a:p>
        </p:txBody>
      </p:sp>
      <p:pic>
        <p:nvPicPr>
          <p:cNvPr id="5" name="Picture 4">
            <a:extLst>
              <a:ext uri="{FF2B5EF4-FFF2-40B4-BE49-F238E27FC236}">
                <a16:creationId xmlns:a16="http://schemas.microsoft.com/office/drawing/2014/main" id="{35894309-27BD-2317-9ED6-70E48B283818}"/>
              </a:ext>
            </a:extLst>
          </p:cNvPr>
          <p:cNvPicPr>
            <a:picLocks noChangeAspect="1"/>
          </p:cNvPicPr>
          <p:nvPr/>
        </p:nvPicPr>
        <p:blipFill>
          <a:blip r:embed="rId2"/>
          <a:stretch>
            <a:fillRect/>
          </a:stretch>
        </p:blipFill>
        <p:spPr>
          <a:xfrm>
            <a:off x="124690" y="898954"/>
            <a:ext cx="11907983" cy="6182310"/>
          </a:xfrm>
          <a:prstGeom prst="rect">
            <a:avLst/>
          </a:prstGeom>
        </p:spPr>
      </p:pic>
    </p:spTree>
    <p:extLst>
      <p:ext uri="{BB962C8B-B14F-4D97-AF65-F5344CB8AC3E}">
        <p14:creationId xmlns:p14="http://schemas.microsoft.com/office/powerpoint/2010/main" val="391331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6540-DF98-72C4-97DD-E7470CC5FD58}"/>
              </a:ext>
            </a:extLst>
          </p:cNvPr>
          <p:cNvSpPr>
            <a:spLocks noGrp="1"/>
          </p:cNvSpPr>
          <p:nvPr>
            <p:ph type="title"/>
          </p:nvPr>
        </p:nvSpPr>
        <p:spPr>
          <a:xfrm>
            <a:off x="2199409" y="0"/>
            <a:ext cx="10515600" cy="681037"/>
          </a:xfrm>
        </p:spPr>
        <p:txBody>
          <a:bodyPr>
            <a:normAutofit fontScale="90000"/>
          </a:bodyPr>
          <a:lstStyle/>
          <a:p>
            <a:r>
              <a:rPr lang="en-IN" dirty="0"/>
              <a:t>Airflow Architecture</a:t>
            </a:r>
          </a:p>
        </p:txBody>
      </p:sp>
      <p:pic>
        <p:nvPicPr>
          <p:cNvPr id="1026" name="Picture 2">
            <a:extLst>
              <a:ext uri="{FF2B5EF4-FFF2-40B4-BE49-F238E27FC236}">
                <a16:creationId xmlns:a16="http://schemas.microsoft.com/office/drawing/2014/main" id="{21959336-576E-AFBA-0F27-2674DB6F00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0327" y="976745"/>
            <a:ext cx="11222182" cy="520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90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F174-792C-EDB0-5E14-EF2B4E4394CE}"/>
              </a:ext>
            </a:extLst>
          </p:cNvPr>
          <p:cNvSpPr>
            <a:spLocks noGrp="1"/>
          </p:cNvSpPr>
          <p:nvPr>
            <p:ph type="title"/>
          </p:nvPr>
        </p:nvSpPr>
        <p:spPr>
          <a:xfrm>
            <a:off x="1950027" y="18256"/>
            <a:ext cx="10515600" cy="563636"/>
          </a:xfrm>
        </p:spPr>
        <p:txBody>
          <a:bodyPr>
            <a:normAutofit fontScale="90000"/>
          </a:bodyPr>
          <a:lstStyle/>
          <a:p>
            <a:r>
              <a:rPr lang="en-IN" dirty="0"/>
              <a:t>Airflow Components</a:t>
            </a:r>
          </a:p>
        </p:txBody>
      </p:sp>
      <p:sp>
        <p:nvSpPr>
          <p:cNvPr id="3" name="Content Placeholder 2">
            <a:extLst>
              <a:ext uri="{FF2B5EF4-FFF2-40B4-BE49-F238E27FC236}">
                <a16:creationId xmlns:a16="http://schemas.microsoft.com/office/drawing/2014/main" id="{A2D94A45-0DFF-CA73-B618-4A660A395A45}"/>
              </a:ext>
            </a:extLst>
          </p:cNvPr>
          <p:cNvSpPr>
            <a:spLocks noGrp="1"/>
          </p:cNvSpPr>
          <p:nvPr>
            <p:ph idx="1"/>
          </p:nvPr>
        </p:nvSpPr>
        <p:spPr>
          <a:xfrm>
            <a:off x="214746" y="1004742"/>
            <a:ext cx="11828318" cy="5835001"/>
          </a:xfrm>
        </p:spPr>
        <p:txBody>
          <a:bodyPr>
            <a:normAutofit fontScale="77500" lnSpcReduction="20000"/>
          </a:bodyPr>
          <a:lstStyle/>
          <a:p>
            <a:pPr marL="0" indent="0">
              <a:buNone/>
            </a:pPr>
            <a:r>
              <a:rPr lang="en-US" b="1" dirty="0"/>
              <a:t>Executor:</a:t>
            </a:r>
            <a:endParaRPr lang="en-US" dirty="0"/>
          </a:p>
          <a:p>
            <a:r>
              <a:rPr lang="en-US" dirty="0"/>
              <a:t>The executor is responsible for actually running the tasks submitted by the scheduler. Airflow supports various executor types, such as </a:t>
            </a:r>
            <a:r>
              <a:rPr lang="en-US" dirty="0" err="1"/>
              <a:t>LocalExecutor</a:t>
            </a:r>
            <a:r>
              <a:rPr lang="en-US" dirty="0"/>
              <a:t> (for single-machine setups), </a:t>
            </a:r>
            <a:r>
              <a:rPr lang="en-US" dirty="0" err="1"/>
              <a:t>CeleryExecutor</a:t>
            </a:r>
            <a:r>
              <a:rPr lang="en-US" dirty="0"/>
              <a:t>, and </a:t>
            </a:r>
            <a:r>
              <a:rPr lang="en-US" dirty="0" err="1"/>
              <a:t>KubernetesExecutor</a:t>
            </a:r>
            <a:r>
              <a:rPr lang="en-US" dirty="0"/>
              <a:t>, which distribute task execution to worker nodes.</a:t>
            </a:r>
          </a:p>
          <a:p>
            <a:pPr marL="0" indent="0">
              <a:buNone/>
            </a:pPr>
            <a:r>
              <a:rPr lang="en-US" b="1" dirty="0"/>
              <a:t>Web Server:</a:t>
            </a:r>
            <a:endParaRPr lang="en-US" dirty="0"/>
          </a:p>
          <a:p>
            <a:r>
              <a:rPr lang="en-US" dirty="0"/>
              <a:t>The web server provides the Airflow UI, a graphical interface that allows users to monitor DAG runs, view task statuses, inspect logs, trigger DAGs manually, and manage connections and variables.</a:t>
            </a:r>
          </a:p>
          <a:p>
            <a:pPr marL="0" indent="0">
              <a:buNone/>
            </a:pPr>
            <a:r>
              <a:rPr lang="en-US" b="1" dirty="0"/>
              <a:t>Metadata Database:</a:t>
            </a:r>
            <a:endParaRPr lang="en-US" dirty="0"/>
          </a:p>
          <a:p>
            <a:r>
              <a:rPr lang="en-US" dirty="0"/>
              <a:t>This database stores all the critical information about Airflow's state, including DAG definitions, task instances, execution logs, connections, variables, and more. It serves as the central repository for all Airflow components to interact and maintain state.</a:t>
            </a:r>
          </a:p>
          <a:p>
            <a:pPr marL="0" indent="0">
              <a:buNone/>
            </a:pPr>
            <a:r>
              <a:rPr lang="en-US" b="1" dirty="0"/>
              <a:t>DAG Files:</a:t>
            </a:r>
            <a:endParaRPr lang="en-US" dirty="0"/>
          </a:p>
          <a:p>
            <a:r>
              <a:rPr lang="en-US" dirty="0"/>
              <a:t>These are Python files that define the Directed Acyclic Graphs (DAGs), which represent the workflows. They specify the tasks, their dependencies, and the scheduling information.</a:t>
            </a:r>
          </a:p>
          <a:p>
            <a:pPr marL="0" indent="0">
              <a:buNone/>
            </a:pPr>
            <a:r>
              <a:rPr lang="en-US" b="1" dirty="0"/>
              <a:t>Worker (Optional):</a:t>
            </a:r>
            <a:endParaRPr lang="en-US" dirty="0"/>
          </a:p>
          <a:p>
            <a:r>
              <a:rPr lang="en-US" dirty="0"/>
              <a:t>In distributed setups, workers are separate processes or containers that execute tasks assigned by the executor. They are particularly relevant when using executors like </a:t>
            </a:r>
            <a:r>
              <a:rPr lang="en-US" dirty="0" err="1"/>
              <a:t>CeleryExecutor</a:t>
            </a:r>
            <a:r>
              <a:rPr lang="en-US" dirty="0"/>
              <a:t> or </a:t>
            </a:r>
            <a:r>
              <a:rPr lang="en-US" dirty="0" err="1"/>
              <a:t>KubernetesExecutor</a:t>
            </a:r>
            <a:r>
              <a:rPr lang="en-US" dirty="0"/>
              <a:t>.</a:t>
            </a:r>
          </a:p>
          <a:p>
            <a:endParaRPr lang="en-US" dirty="0"/>
          </a:p>
          <a:p>
            <a:endParaRPr lang="en-IN" dirty="0"/>
          </a:p>
        </p:txBody>
      </p:sp>
    </p:spTree>
    <p:extLst>
      <p:ext uri="{BB962C8B-B14F-4D97-AF65-F5344CB8AC3E}">
        <p14:creationId xmlns:p14="http://schemas.microsoft.com/office/powerpoint/2010/main" val="369215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EB11-A597-26A3-6CEB-92A5FD67E6FE}"/>
              </a:ext>
            </a:extLst>
          </p:cNvPr>
          <p:cNvSpPr>
            <a:spLocks noGrp="1"/>
          </p:cNvSpPr>
          <p:nvPr>
            <p:ph type="title"/>
          </p:nvPr>
        </p:nvSpPr>
        <p:spPr>
          <a:xfrm>
            <a:off x="1991591" y="0"/>
            <a:ext cx="10515600" cy="681037"/>
          </a:xfrm>
        </p:spPr>
        <p:txBody>
          <a:bodyPr>
            <a:normAutofit fontScale="90000"/>
          </a:bodyPr>
          <a:lstStyle/>
          <a:p>
            <a:r>
              <a:rPr lang="en-IN" dirty="0"/>
              <a:t>Airflow Components</a:t>
            </a:r>
          </a:p>
        </p:txBody>
      </p:sp>
      <p:sp>
        <p:nvSpPr>
          <p:cNvPr id="3" name="Content Placeholder 2">
            <a:extLst>
              <a:ext uri="{FF2B5EF4-FFF2-40B4-BE49-F238E27FC236}">
                <a16:creationId xmlns:a16="http://schemas.microsoft.com/office/drawing/2014/main" id="{5F8FDA45-EB69-4FF4-1750-C6FB7852D844}"/>
              </a:ext>
            </a:extLst>
          </p:cNvPr>
          <p:cNvSpPr>
            <a:spLocks noGrp="1"/>
          </p:cNvSpPr>
          <p:nvPr>
            <p:ph idx="1"/>
          </p:nvPr>
        </p:nvSpPr>
        <p:spPr>
          <a:xfrm>
            <a:off x="152400" y="1253331"/>
            <a:ext cx="12039600" cy="5365678"/>
          </a:xfrm>
        </p:spPr>
        <p:txBody>
          <a:bodyPr>
            <a:normAutofit fontScale="70000" lnSpcReduction="20000"/>
          </a:bodyPr>
          <a:lstStyle/>
          <a:p>
            <a:r>
              <a:rPr lang="en-IN" b="1" dirty="0"/>
              <a:t>Tasks and Task Instances:</a:t>
            </a:r>
          </a:p>
          <a:p>
            <a:endParaRPr lang="en-IN" b="1" dirty="0"/>
          </a:p>
          <a:p>
            <a:pPr marL="0" indent="0">
              <a:buNone/>
            </a:pPr>
            <a:r>
              <a:rPr lang="en-US" dirty="0"/>
              <a:t>Each DAG consists of </a:t>
            </a:r>
            <a:r>
              <a:rPr lang="en-US" b="1" dirty="0"/>
              <a:t>tasks</a:t>
            </a:r>
            <a:r>
              <a:rPr lang="en-US" dirty="0"/>
              <a:t>, which are the individual units of work. A task in Airflow is defined by an </a:t>
            </a:r>
            <a:r>
              <a:rPr lang="en-US" b="1" dirty="0"/>
              <a:t>operator</a:t>
            </a:r>
            <a:r>
              <a:rPr lang="en-US" dirty="0"/>
              <a:t>, which determines the nature of the work to be performed. For example, a task might execute a Python function, run a bash command, or send an email.</a:t>
            </a:r>
          </a:p>
          <a:p>
            <a:pPr marL="0" indent="0">
              <a:buNone/>
            </a:pPr>
            <a:endParaRPr lang="en-US" dirty="0"/>
          </a:p>
          <a:p>
            <a:pPr marL="0" indent="0">
              <a:buNone/>
            </a:pPr>
            <a:r>
              <a:rPr lang="en-IN" b="1" dirty="0"/>
              <a:t>Operators</a:t>
            </a:r>
          </a:p>
          <a:p>
            <a:pPr marL="0" indent="0">
              <a:buNone/>
            </a:pPr>
            <a:endParaRPr lang="en-IN" b="1" dirty="0"/>
          </a:p>
          <a:p>
            <a:r>
              <a:rPr lang="en-US" b="1" dirty="0"/>
              <a:t>Operators</a:t>
            </a:r>
            <a:r>
              <a:rPr lang="en-US" dirty="0"/>
              <a:t> define the specific action that each task performs. Airflow comes with a rich set of built-in operators that you can use to execute a variety of tasks. Some of the common operators include:</a:t>
            </a:r>
          </a:p>
          <a:p>
            <a:r>
              <a:rPr lang="en-US" b="1" dirty="0" err="1"/>
              <a:t>PythonOperator</a:t>
            </a:r>
            <a:r>
              <a:rPr lang="en-US" dirty="0"/>
              <a:t>: Executes Python functions.</a:t>
            </a:r>
          </a:p>
          <a:p>
            <a:r>
              <a:rPr lang="en-US" b="1" dirty="0" err="1"/>
              <a:t>BashOperator</a:t>
            </a:r>
            <a:r>
              <a:rPr lang="en-US" dirty="0"/>
              <a:t>: Runs bash commands or scripts.</a:t>
            </a:r>
          </a:p>
          <a:p>
            <a:r>
              <a:rPr lang="en-US" b="1" dirty="0" err="1"/>
              <a:t>EmailOperator</a:t>
            </a:r>
            <a:r>
              <a:rPr lang="en-US" dirty="0"/>
              <a:t>: Sends emails.</a:t>
            </a:r>
          </a:p>
          <a:p>
            <a:r>
              <a:rPr lang="en-US" b="1" dirty="0" err="1"/>
              <a:t>DummyOperator</a:t>
            </a:r>
            <a:r>
              <a:rPr lang="en-US" dirty="0"/>
              <a:t>: A no-op operator that is useful for defining task dependencies.</a:t>
            </a:r>
          </a:p>
          <a:p>
            <a:r>
              <a:rPr lang="en-US" b="1" dirty="0" err="1"/>
              <a:t>MySqlOperator</a:t>
            </a:r>
            <a:r>
              <a:rPr lang="en-US" dirty="0"/>
              <a:t>: Executes SQL commands on a MySQL database.</a:t>
            </a:r>
          </a:p>
          <a:p>
            <a:r>
              <a:rPr lang="en-US" b="1" dirty="0" err="1"/>
              <a:t>PostgresOperator</a:t>
            </a:r>
            <a:r>
              <a:rPr lang="en-US" dirty="0"/>
              <a:t>: Executes SQL commands on a PostgreSQL database.</a:t>
            </a:r>
          </a:p>
          <a:p>
            <a:pPr marL="0" indent="0">
              <a:buNone/>
            </a:pPr>
            <a:endParaRPr lang="en-IN" dirty="0"/>
          </a:p>
        </p:txBody>
      </p:sp>
    </p:spTree>
    <p:extLst>
      <p:ext uri="{BB962C8B-B14F-4D97-AF65-F5344CB8AC3E}">
        <p14:creationId xmlns:p14="http://schemas.microsoft.com/office/powerpoint/2010/main" val="206411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6ABC-8106-D2BC-B8CD-D28BB5A01730}"/>
              </a:ext>
            </a:extLst>
          </p:cNvPr>
          <p:cNvSpPr>
            <a:spLocks noGrp="1"/>
          </p:cNvSpPr>
          <p:nvPr>
            <p:ph type="title"/>
          </p:nvPr>
        </p:nvSpPr>
        <p:spPr>
          <a:xfrm>
            <a:off x="1596736" y="3077152"/>
            <a:ext cx="10515600" cy="1325563"/>
          </a:xfrm>
        </p:spPr>
        <p:txBody>
          <a:bodyPr/>
          <a:lstStyle/>
          <a:p>
            <a:r>
              <a:rPr lang="en-US" b="1" dirty="0"/>
              <a:t>How to Create First DAG in Airflow?</a:t>
            </a:r>
            <a:br>
              <a:rPr lang="en-US" b="1" dirty="0"/>
            </a:br>
            <a:endParaRPr lang="en-IN" dirty="0"/>
          </a:p>
        </p:txBody>
      </p:sp>
    </p:spTree>
    <p:extLst>
      <p:ext uri="{BB962C8B-B14F-4D97-AF65-F5344CB8AC3E}">
        <p14:creationId xmlns:p14="http://schemas.microsoft.com/office/powerpoint/2010/main" val="236230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12F0D-BB30-172E-3E7C-5CB2458F7598}"/>
              </a:ext>
            </a:extLst>
          </p:cNvPr>
          <p:cNvSpPr>
            <a:spLocks noGrp="1"/>
          </p:cNvSpPr>
          <p:nvPr>
            <p:ph type="title"/>
          </p:nvPr>
        </p:nvSpPr>
        <p:spPr>
          <a:xfrm>
            <a:off x="2033155" y="0"/>
            <a:ext cx="10515600" cy="681037"/>
          </a:xfrm>
        </p:spPr>
        <p:txBody>
          <a:bodyPr>
            <a:normAutofit fontScale="90000"/>
          </a:bodyPr>
          <a:lstStyle/>
          <a:p>
            <a:r>
              <a:rPr lang="en-US" b="1" dirty="0"/>
              <a:t>Directed Acyclic Graph (DAG)</a:t>
            </a:r>
            <a:r>
              <a:rPr lang="en-US" dirty="0"/>
              <a:t> </a:t>
            </a:r>
            <a:endParaRPr lang="en-IN" dirty="0"/>
          </a:p>
        </p:txBody>
      </p:sp>
      <p:sp>
        <p:nvSpPr>
          <p:cNvPr id="3" name="Content Placeholder 2">
            <a:extLst>
              <a:ext uri="{FF2B5EF4-FFF2-40B4-BE49-F238E27FC236}">
                <a16:creationId xmlns:a16="http://schemas.microsoft.com/office/drawing/2014/main" id="{C210CEB8-453D-DFD5-2813-D2D366E45822}"/>
              </a:ext>
            </a:extLst>
          </p:cNvPr>
          <p:cNvSpPr>
            <a:spLocks noGrp="1"/>
          </p:cNvSpPr>
          <p:nvPr>
            <p:ph idx="1"/>
          </p:nvPr>
        </p:nvSpPr>
        <p:spPr>
          <a:xfrm>
            <a:off x="79663" y="1253330"/>
            <a:ext cx="11869882" cy="5490369"/>
          </a:xfrm>
        </p:spPr>
        <p:txBody>
          <a:bodyPr>
            <a:normAutofit fontScale="77500" lnSpcReduction="20000"/>
          </a:bodyPr>
          <a:lstStyle/>
          <a:p>
            <a:pPr fontAlgn="base"/>
            <a:r>
              <a:rPr lang="en-US" b="1" dirty="0"/>
              <a:t>Directed Acyclic Graph (DAG)</a:t>
            </a:r>
            <a:r>
              <a:rPr lang="en-US" dirty="0"/>
              <a:t> is a group of all individual tasks that we run in an ordered fashion. In other words, we can say that a DAG is a data pipeline in airflow. In a DAG:</a:t>
            </a:r>
          </a:p>
          <a:p>
            <a:pPr fontAlgn="base"/>
            <a:r>
              <a:rPr lang="en-US" dirty="0"/>
              <a:t>There is no loop</a:t>
            </a:r>
          </a:p>
          <a:p>
            <a:pPr fontAlgn="base"/>
            <a:r>
              <a:rPr lang="en-US" dirty="0"/>
              <a:t>Edges are directed</a:t>
            </a:r>
          </a:p>
          <a:p>
            <a:endParaRPr lang="en-IN" dirty="0"/>
          </a:p>
          <a:p>
            <a:endParaRPr lang="en-IN" dirty="0"/>
          </a:p>
          <a:p>
            <a:pPr fontAlgn="base"/>
            <a:r>
              <a:rPr lang="en-US" b="1" dirty="0"/>
              <a:t>Key Terminologies:</a:t>
            </a:r>
          </a:p>
          <a:p>
            <a:pPr fontAlgn="base"/>
            <a:r>
              <a:rPr lang="en-US" b="1" dirty="0"/>
              <a:t>Operator: </a:t>
            </a:r>
            <a:r>
              <a:rPr lang="en-US" dirty="0"/>
              <a:t>The task in your DAG is called an operator. In airflow, the nodes of the DAG can be called an operator </a:t>
            </a:r>
          </a:p>
          <a:p>
            <a:pPr fontAlgn="base"/>
            <a:r>
              <a:rPr lang="en-US" b="1" dirty="0"/>
              <a:t>Dependencies: </a:t>
            </a:r>
            <a:r>
              <a:rPr lang="en-US" dirty="0"/>
              <a:t>The specified relationships between your operators are known as dependencies. In airflow, the directed edges of the DAG can be called dependencies.</a:t>
            </a:r>
          </a:p>
          <a:p>
            <a:pPr fontAlgn="base"/>
            <a:r>
              <a:rPr lang="en-US" b="1" dirty="0"/>
              <a:t>Tasks: </a:t>
            </a:r>
            <a:r>
              <a:rPr lang="en-US" dirty="0"/>
              <a:t>Tasks are units of work in Airflow. Each task can be an operator, a sensor, or a hook.</a:t>
            </a:r>
          </a:p>
          <a:p>
            <a:pPr fontAlgn="base"/>
            <a:r>
              <a:rPr lang="en-US" b="1" dirty="0"/>
              <a:t>Task Instances: </a:t>
            </a:r>
            <a:r>
              <a:rPr lang="en-US" dirty="0"/>
              <a:t>It is a run of a task at a point in time. These are runnable entities. Task Instances belong to a DagRun.</a:t>
            </a:r>
          </a:p>
          <a:p>
            <a:pPr fontAlgn="base"/>
            <a:endParaRPr lang="en-US" dirty="0"/>
          </a:p>
          <a:p>
            <a:pPr fontAlgn="base"/>
            <a:r>
              <a:rPr lang="en-US" dirty="0"/>
              <a:t>A Dag file is a python file that specifies the structure as well as the code of the DAG. </a:t>
            </a:r>
          </a:p>
          <a:p>
            <a:pPr fontAlgn="base"/>
            <a:endParaRPr lang="en-US" dirty="0"/>
          </a:p>
          <a:p>
            <a:endParaRPr lang="en-IN" dirty="0"/>
          </a:p>
        </p:txBody>
      </p:sp>
    </p:spTree>
    <p:extLst>
      <p:ext uri="{BB962C8B-B14F-4D97-AF65-F5344CB8AC3E}">
        <p14:creationId xmlns:p14="http://schemas.microsoft.com/office/powerpoint/2010/main" val="363825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CBD8-7959-F0A0-D9E5-C32832C7AF67}"/>
              </a:ext>
            </a:extLst>
          </p:cNvPr>
          <p:cNvSpPr>
            <a:spLocks noGrp="1"/>
          </p:cNvSpPr>
          <p:nvPr>
            <p:ph type="title"/>
          </p:nvPr>
        </p:nvSpPr>
        <p:spPr>
          <a:xfrm>
            <a:off x="2303318" y="18255"/>
            <a:ext cx="10515600" cy="1325563"/>
          </a:xfrm>
        </p:spPr>
        <p:txBody>
          <a:bodyPr/>
          <a:lstStyle/>
          <a:p>
            <a:r>
              <a:rPr lang="en-US" b="1" dirty="0"/>
              <a:t>Steps To Create an Airflow DAG</a:t>
            </a:r>
            <a:br>
              <a:rPr lang="en-US" b="1" dirty="0"/>
            </a:br>
            <a:endParaRPr lang="en-IN" dirty="0"/>
          </a:p>
        </p:txBody>
      </p:sp>
      <p:sp>
        <p:nvSpPr>
          <p:cNvPr id="3" name="Content Placeholder 2">
            <a:extLst>
              <a:ext uri="{FF2B5EF4-FFF2-40B4-BE49-F238E27FC236}">
                <a16:creationId xmlns:a16="http://schemas.microsoft.com/office/drawing/2014/main" id="{6F42517E-C0D7-FB6B-CEDA-8D15F4127B02}"/>
              </a:ext>
            </a:extLst>
          </p:cNvPr>
          <p:cNvSpPr>
            <a:spLocks noGrp="1"/>
          </p:cNvSpPr>
          <p:nvPr>
            <p:ph idx="1"/>
          </p:nvPr>
        </p:nvSpPr>
        <p:spPr>
          <a:xfrm>
            <a:off x="100446" y="1160607"/>
            <a:ext cx="10515600" cy="4351338"/>
          </a:xfrm>
        </p:spPr>
        <p:txBody>
          <a:bodyPr/>
          <a:lstStyle/>
          <a:p>
            <a:pPr fontAlgn="base"/>
            <a:r>
              <a:rPr lang="en-US" dirty="0"/>
              <a:t>Importing the right modules for your DAG</a:t>
            </a:r>
          </a:p>
          <a:p>
            <a:pPr fontAlgn="base"/>
            <a:r>
              <a:rPr lang="en-US" dirty="0"/>
              <a:t>Create default arguments for the DAG </a:t>
            </a:r>
          </a:p>
          <a:p>
            <a:pPr fontAlgn="base"/>
            <a:r>
              <a:rPr lang="en-US" dirty="0"/>
              <a:t>Creating a DAG Object</a:t>
            </a:r>
          </a:p>
          <a:p>
            <a:pPr fontAlgn="base"/>
            <a:r>
              <a:rPr lang="en-US" dirty="0"/>
              <a:t>Creating tasks</a:t>
            </a:r>
          </a:p>
          <a:p>
            <a:pPr fontAlgn="base"/>
            <a:r>
              <a:rPr lang="en-US" dirty="0"/>
              <a:t>Setting up dependencies for the DAG </a:t>
            </a:r>
          </a:p>
          <a:p>
            <a:endParaRPr lang="en-IN" dirty="0"/>
          </a:p>
        </p:txBody>
      </p:sp>
    </p:spTree>
    <p:extLst>
      <p:ext uri="{BB962C8B-B14F-4D97-AF65-F5344CB8AC3E}">
        <p14:creationId xmlns:p14="http://schemas.microsoft.com/office/powerpoint/2010/main" val="67980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5EE4-C9FC-55DF-62F8-95665C4C6A3F}"/>
              </a:ext>
            </a:extLst>
          </p:cNvPr>
          <p:cNvSpPr>
            <a:spLocks noGrp="1"/>
          </p:cNvSpPr>
          <p:nvPr>
            <p:ph type="title"/>
          </p:nvPr>
        </p:nvSpPr>
        <p:spPr>
          <a:xfrm>
            <a:off x="0" y="18256"/>
            <a:ext cx="11959936" cy="584418"/>
          </a:xfrm>
        </p:spPr>
        <p:txBody>
          <a:bodyPr>
            <a:normAutofit fontScale="90000"/>
          </a:bodyPr>
          <a:lstStyle/>
          <a:p>
            <a:r>
              <a:rPr lang="en-US" b="1" dirty="0"/>
              <a:t>Step 1: Importing the right modules for your DAG</a:t>
            </a:r>
            <a:endParaRPr lang="en-IN" dirty="0"/>
          </a:p>
        </p:txBody>
      </p:sp>
      <p:sp>
        <p:nvSpPr>
          <p:cNvPr id="3" name="Content Placeholder 2">
            <a:extLst>
              <a:ext uri="{FF2B5EF4-FFF2-40B4-BE49-F238E27FC236}">
                <a16:creationId xmlns:a16="http://schemas.microsoft.com/office/drawing/2014/main" id="{802353D5-6EAA-5811-D618-6E61AE7D8C72}"/>
              </a:ext>
            </a:extLst>
          </p:cNvPr>
          <p:cNvSpPr>
            <a:spLocks noGrp="1"/>
          </p:cNvSpPr>
          <p:nvPr>
            <p:ph idx="1"/>
          </p:nvPr>
        </p:nvSpPr>
        <p:spPr>
          <a:xfrm>
            <a:off x="79662" y="1160606"/>
            <a:ext cx="11880273" cy="5679137"/>
          </a:xfrm>
        </p:spPr>
        <p:txBody>
          <a:bodyPr>
            <a:normAutofit fontScale="92500" lnSpcReduction="20000"/>
          </a:bodyPr>
          <a:lstStyle/>
          <a:p>
            <a:r>
              <a:rPr lang="en-US" dirty="0"/>
              <a:t>The first and most important module to import is the "DAG" module from the airflow package that will initiate the DAG object for us. </a:t>
            </a:r>
          </a:p>
          <a:p>
            <a:r>
              <a:rPr lang="en-US" dirty="0"/>
              <a:t>Then, we can import the modules related to the date and time. </a:t>
            </a:r>
          </a:p>
          <a:p>
            <a:r>
              <a:rPr lang="en-US" dirty="0"/>
              <a:t>After that we can import the operators, we will be using in our DAG file. </a:t>
            </a:r>
          </a:p>
          <a:p>
            <a:r>
              <a:rPr lang="en-US" dirty="0"/>
              <a:t>Here, we will be just importing the Dummy Operator.</a:t>
            </a:r>
          </a:p>
          <a:p>
            <a:endParaRPr lang="en-US" dirty="0"/>
          </a:p>
          <a:p>
            <a:r>
              <a:rPr lang="en-IN" dirty="0"/>
              <a:t># To initiate the DAG Object</a:t>
            </a:r>
          </a:p>
          <a:p>
            <a:r>
              <a:rPr lang="en-IN" dirty="0"/>
              <a:t>from airflow import DAG</a:t>
            </a:r>
          </a:p>
          <a:p>
            <a:r>
              <a:rPr lang="en-IN" dirty="0"/>
              <a:t># Importing datetime and </a:t>
            </a:r>
            <a:r>
              <a:rPr lang="en-IN" dirty="0" err="1"/>
              <a:t>timedelta</a:t>
            </a:r>
            <a:r>
              <a:rPr lang="en-IN" dirty="0"/>
              <a:t> </a:t>
            </a:r>
          </a:p>
          <a:p>
            <a:r>
              <a:rPr lang="en-IN" dirty="0"/>
              <a:t> modules for scheduling the DAGs</a:t>
            </a:r>
          </a:p>
          <a:p>
            <a:r>
              <a:rPr lang="en-IN" dirty="0"/>
              <a:t>from datetime import </a:t>
            </a:r>
            <a:r>
              <a:rPr lang="en-IN" dirty="0" err="1"/>
              <a:t>timedelta</a:t>
            </a:r>
            <a:r>
              <a:rPr lang="en-IN" dirty="0"/>
              <a:t>, datetime</a:t>
            </a:r>
          </a:p>
          <a:p>
            <a:r>
              <a:rPr lang="en-IN" dirty="0"/>
              <a:t># Importing operators </a:t>
            </a:r>
          </a:p>
          <a:p>
            <a:r>
              <a:rPr lang="en-IN" dirty="0"/>
              <a:t>from </a:t>
            </a:r>
            <a:r>
              <a:rPr lang="en-IN" dirty="0" err="1"/>
              <a:t>airflow.operators.dummy_operator</a:t>
            </a:r>
            <a:r>
              <a:rPr lang="en-IN" dirty="0"/>
              <a:t> </a:t>
            </a:r>
          </a:p>
          <a:p>
            <a:r>
              <a:rPr lang="en-IN" dirty="0"/>
              <a:t>import </a:t>
            </a:r>
            <a:r>
              <a:rPr lang="en-IN" dirty="0" err="1"/>
              <a:t>DummyOperator</a:t>
            </a:r>
            <a:endParaRPr lang="en-IN" dirty="0"/>
          </a:p>
        </p:txBody>
      </p:sp>
    </p:spTree>
    <p:extLst>
      <p:ext uri="{BB962C8B-B14F-4D97-AF65-F5344CB8AC3E}">
        <p14:creationId xmlns:p14="http://schemas.microsoft.com/office/powerpoint/2010/main" val="1986543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TotalTime>
  <Words>1777</Words>
  <Application>Microsoft Office PowerPoint</Application>
  <PresentationFormat>Widescreen</PresentationFormat>
  <Paragraphs>191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APACHE AIRFLOW</vt:lpstr>
      <vt:lpstr>What is Airflow?</vt:lpstr>
      <vt:lpstr>Airflow Architecture</vt:lpstr>
      <vt:lpstr>Airflow Components</vt:lpstr>
      <vt:lpstr>Airflow Components</vt:lpstr>
      <vt:lpstr>How to Create First DAG in Airflow? </vt:lpstr>
      <vt:lpstr>Directed Acyclic Graph (DAG) </vt:lpstr>
      <vt:lpstr>Steps To Create an Airflow DAG </vt:lpstr>
      <vt:lpstr>Step 1: Importing the right modules for your DAG</vt:lpstr>
      <vt:lpstr>Step 2: Create default arguments for the DAG </vt:lpstr>
      <vt:lpstr>Step 3: Creating DAG Object</vt:lpstr>
      <vt:lpstr>Step 4: Create tasks</vt:lpstr>
      <vt:lpstr>PowerPoint Presentation</vt:lpstr>
      <vt:lpstr>Step 5: Setting up dependencies for the DAG.</vt:lpstr>
      <vt:lpstr>PowerPoint Presentation</vt:lpstr>
      <vt:lpstr>PowerPoint Presentation</vt:lpstr>
      <vt:lpstr>PowerPoint Presentation</vt:lpstr>
      <vt:lpstr>Databricks Airflow Integration</vt:lpstr>
      <vt:lpstr>PowerPoint Presentation</vt:lpstr>
      <vt:lpstr>PowerPoint Presentation</vt:lpstr>
      <vt:lpstr>In Airflow UI → Admin → Connections, configure:</vt:lpstr>
      <vt:lpstr>How to generate PAT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Data Engineering</dc:creator>
  <cp:lastModifiedBy>Data Engineering</cp:lastModifiedBy>
  <cp:revision>13</cp:revision>
  <dcterms:created xsi:type="dcterms:W3CDTF">2025-07-29T05:50:51Z</dcterms:created>
  <dcterms:modified xsi:type="dcterms:W3CDTF">2025-08-18T09:11:23Z</dcterms:modified>
</cp:coreProperties>
</file>