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3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7A773-6146-CAD8-47BD-70535A97A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0DB488-5988-1C82-84FC-3DD0EB695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B2A04-2AC6-D2C9-E79E-5DFA21B57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EFF1-3D23-48B5-83BB-7F22142B1703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59B3B-A59F-CB2C-1758-5C530719C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9B082-FF1B-6F94-FAF0-C3318F85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5D9C-9955-48EB-8BD3-9245E69B4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718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D007A-F6F2-EDEC-A40F-A482A77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C45B1F-CA8A-F610-BAE2-411807DF7D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F57BC-65AA-020E-8D87-BE5D68F33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EFF1-3D23-48B5-83BB-7F22142B1703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2160E-81A6-7BC1-3447-38B01D8A7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AD821-B37E-8A56-91E3-0466DDC77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5D9C-9955-48EB-8BD3-9245E69B4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34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1077B-A9B9-0F7A-1E31-65735E5485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D4990F-CC17-FB13-BCA8-E3D5DF1F4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3A01C-59BC-28A5-5D9D-8A9ADA795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EFF1-3D23-48B5-83BB-7F22142B1703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F691F-4C15-F74C-D061-DB33689CE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4F87E-85E4-CC36-4C82-BBB58895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5D9C-9955-48EB-8BD3-9245E69B4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9099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B89F3-A799-8A8A-4303-DF89315FD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3E3CC-2952-9177-4176-F4BC5953E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7AB1C-462A-4E52-DE09-0E8E1428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EFF1-3D23-48B5-83BB-7F22142B1703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8A2E4-2AAF-7170-37A6-6F1E84214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850AE-D771-EDC7-E327-7F47BF4E0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5D9C-9955-48EB-8BD3-9245E69B4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7071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9832F-68C1-75C8-6D27-BFA72BB06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A4FD9A-F694-DDB8-34A4-CA9F8C76F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582C9-EAB2-D7C8-B9CF-DAB8F9A0F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EFF1-3D23-48B5-83BB-7F22142B1703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033070-19FF-724C-1E44-0DB066CDE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53B2A-7ACF-C5A3-0ED1-81E248A82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5D9C-9955-48EB-8BD3-9245E69B4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11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CE8E2-A0CE-2E0B-FDC9-FC71F20F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885A0B-76E3-3784-B157-26259F0A1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502F7-D86C-83DF-BED8-0D6F1685D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93A4E-EF9F-F9EE-2C60-C51A4CAE7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EFF1-3D23-48B5-83BB-7F22142B1703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E6A5D-F1ED-4771-4A6B-EA1D6C568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7C7D1-4D2C-B7FC-0CD9-08FAE6C8C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5D9C-9955-48EB-8BD3-9245E69B4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68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A685-EC0A-6994-A9F9-2EBF913BD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E0FCC-49E7-B9DF-B51F-A2DBB49C5B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D07F14-0E11-C200-0DFB-A2E8499CA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3439F5-8E9C-BC0D-0CA0-A59074A6AA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E946A6-1B0B-04D6-2E53-98B0B727A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57873B-1141-C1C3-C449-82E7D073D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EFF1-3D23-48B5-83BB-7F22142B1703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E4DEC6-7CF7-650F-0F48-38CBF2DAD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B52049-0BA3-FA75-1604-C5A78EA6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5D9C-9955-48EB-8BD3-9245E69B4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1453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8DD14-5A68-4F0B-817D-A832EDE30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26D19C-0119-D253-4A22-92B3F5D2F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EFF1-3D23-48B5-83BB-7F22142B1703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9189B-5C2E-9F0A-2CC5-D808F948C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5EA5E-23FB-5398-760B-E71FCCF1D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5D9C-9955-48EB-8BD3-9245E69B4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809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7AC964-F193-40E2-4D12-624448AAF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EFF1-3D23-48B5-83BB-7F22142B1703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B73F9D-3EA6-540C-58CE-79D98F6D5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E795B-4C81-3226-FA94-4BBB72E6A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5D9C-9955-48EB-8BD3-9245E69B4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902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6C89C-C4E7-3D37-810E-7166F4B01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813F9-A992-D59B-6119-70F06A7C0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EEA5E-2FD2-D82A-2E7F-C8F50E52ED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DE5EA-7508-9796-8239-A26711918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EFF1-3D23-48B5-83BB-7F22142B1703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B64D9E-06C9-E352-1543-1E523F5E9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17672-96D1-CAFE-5F64-7C1A84204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5D9C-9955-48EB-8BD3-9245E69B4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941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08CF6-3FC6-725A-F882-7BF199478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76C60F-B3E4-820A-B507-25C648B2C7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AC5B1-FE1B-9703-ACC4-EC8040D2F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9066E-B538-C0DF-3326-B0A41CC22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2EFF1-3D23-48B5-83BB-7F22142B1703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BE30F-EF22-3682-55A9-CEAC2E68C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0E3CE-F133-9FA6-EB81-98EB374A1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B15D9C-9955-48EB-8BD3-9245E69B4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2187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F12F0C-FB90-F51A-3CAD-773584FEA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4AE25-A018-9E08-1B97-B007FEABF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722C1-17B3-5B03-7ED2-F06FDFE42D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2EFF1-3D23-48B5-83BB-7F22142B1703}" type="datetimeFigureOut">
              <a:rPr lang="en-IN" smtClean="0"/>
              <a:t>22-08-2025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12DAD-5E1B-34B3-25E4-F592BE449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5E89A-933F-53CF-48E2-7BCA01EA78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B15D9C-9955-48EB-8BD3-9245E69B46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318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BC081-90F9-02B0-31F1-83FCA26781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ANTI-PATTERNS</a:t>
            </a:r>
          </a:p>
        </p:txBody>
      </p:sp>
    </p:spTree>
    <p:extLst>
      <p:ext uri="{BB962C8B-B14F-4D97-AF65-F5344CB8AC3E}">
        <p14:creationId xmlns:p14="http://schemas.microsoft.com/office/powerpoint/2010/main" val="1232280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E0A52-2C16-D54A-0D57-CF12A0309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Bad Partitioning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9F404-D84C-A5B6-B365-EEAC31B5F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Anti-pattern:</a:t>
            </a:r>
          </a:p>
          <a:p>
            <a:endParaRPr lang="en-IN" dirty="0"/>
          </a:p>
          <a:p>
            <a:r>
              <a:rPr lang="en-IN" dirty="0"/>
              <a:t>Too many partitions → overhead in scheduling, tiny shuffle files.</a:t>
            </a:r>
          </a:p>
          <a:p>
            <a:endParaRPr lang="en-IN" dirty="0"/>
          </a:p>
          <a:p>
            <a:r>
              <a:rPr lang="en-IN" dirty="0"/>
              <a:t>Too few partitions → stragglers, CPU under-utilization.</a:t>
            </a:r>
          </a:p>
          <a:p>
            <a:endParaRPr lang="en-IN" dirty="0"/>
          </a:p>
          <a:p>
            <a:r>
              <a:rPr lang="en-IN" dirty="0"/>
              <a:t>Fix:</a:t>
            </a:r>
          </a:p>
          <a:p>
            <a:endParaRPr lang="en-IN" dirty="0"/>
          </a:p>
          <a:p>
            <a:r>
              <a:rPr lang="en-IN" dirty="0"/>
              <a:t>Tune </a:t>
            </a:r>
            <a:r>
              <a:rPr lang="en-IN" dirty="0" err="1"/>
              <a:t>spark.sql.shuffle.partitions</a:t>
            </a:r>
            <a:r>
              <a:rPr lang="en-IN" dirty="0"/>
              <a:t> (default = 200).</a:t>
            </a:r>
          </a:p>
          <a:p>
            <a:endParaRPr lang="en-IN" dirty="0"/>
          </a:p>
          <a:p>
            <a:r>
              <a:rPr lang="en-IN" dirty="0"/>
              <a:t>Use .coalesce() when reducing partitions.</a:t>
            </a:r>
          </a:p>
          <a:p>
            <a:endParaRPr lang="en-IN" dirty="0"/>
          </a:p>
          <a:p>
            <a:r>
              <a:rPr lang="en-IN" dirty="0"/>
              <a:t>Use .repartition() only when truly needed.</a:t>
            </a:r>
          </a:p>
        </p:txBody>
      </p:sp>
    </p:spTree>
    <p:extLst>
      <p:ext uri="{BB962C8B-B14F-4D97-AF65-F5344CB8AC3E}">
        <p14:creationId xmlns:p14="http://schemas.microsoft.com/office/powerpoint/2010/main" val="1431554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B7E3-008B-2B46-026D-A34F90B79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Skewed Data in Joins or Aggregations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06C4C-B4BA-97A2-658E-DD76C9C65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Anti-pattern: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Joining two </a:t>
            </a:r>
            <a:r>
              <a:rPr lang="en-IN" dirty="0" err="1"/>
              <a:t>DataFrames</a:t>
            </a:r>
            <a:r>
              <a:rPr lang="en-IN" dirty="0"/>
              <a:t> where a few keys dominate.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Causes straggler tasks and OOMs.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Fix: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Salting keys to spread skew.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Use broadcast joins for small dimension tables.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Use </a:t>
            </a:r>
            <a:r>
              <a:rPr lang="en-IN" dirty="0" err="1"/>
              <a:t>skewHint</a:t>
            </a:r>
            <a:r>
              <a:rPr lang="en-IN" dirty="0"/>
              <a:t> in Spark 3.x (</a:t>
            </a:r>
            <a:r>
              <a:rPr lang="en-IN" dirty="0" err="1"/>
              <a:t>df.hint</a:t>
            </a:r>
            <a:r>
              <a:rPr lang="en-IN" dirty="0"/>
              <a:t>("skew"</a:t>
            </a:r>
          </a:p>
        </p:txBody>
      </p:sp>
    </p:spTree>
    <p:extLst>
      <p:ext uri="{BB962C8B-B14F-4D97-AF65-F5344CB8AC3E}">
        <p14:creationId xmlns:p14="http://schemas.microsoft.com/office/powerpoint/2010/main" val="4150508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E115B-CD54-2306-AA48-5D2669EA6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Unnecessary Shuffles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EBE20-9750-D9FB-EC96-E46025DED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Anti-pattern: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Multiple </a:t>
            </a:r>
            <a:r>
              <a:rPr lang="en-IN" dirty="0" err="1"/>
              <a:t>groupBy</a:t>
            </a:r>
            <a:r>
              <a:rPr lang="en-IN" dirty="0"/>
              <a:t>, distinct, </a:t>
            </a:r>
            <a:r>
              <a:rPr lang="en-IN" dirty="0" err="1"/>
              <a:t>orderBy</a:t>
            </a:r>
            <a:r>
              <a:rPr lang="en-IN" dirty="0"/>
              <a:t>, or </a:t>
            </a:r>
            <a:r>
              <a:rPr lang="en-IN" dirty="0" err="1"/>
              <a:t>dropDuplicates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Causes large shuffles and network I/O.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Fix: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Avoid redundant shuffles.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Use window functions instead of </a:t>
            </a:r>
            <a:r>
              <a:rPr lang="en-IN" dirty="0" err="1"/>
              <a:t>groupBy</a:t>
            </a:r>
            <a:r>
              <a:rPr lang="en-IN" dirty="0"/>
              <a:t> when possible.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Cache intermediate results if reused.</a:t>
            </a:r>
          </a:p>
        </p:txBody>
      </p:sp>
    </p:spTree>
    <p:extLst>
      <p:ext uri="{BB962C8B-B14F-4D97-AF65-F5344CB8AC3E}">
        <p14:creationId xmlns:p14="http://schemas.microsoft.com/office/powerpoint/2010/main" val="4693099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81394-E0B7-1866-9707-21873867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Improper Caching/Persisting</a:t>
            </a:r>
            <a:br>
              <a:rPr lang="en-IN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982935-9447-4DF0-EFE3-362F368569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Anti-pattern: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Caching everything blindly.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Forgetting to unpersist → memory pressure.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Fix: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Cache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 reused DataFrames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appropriate storage levels (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MEMORY_ONLY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MEMORY_AND_DISK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Explicitly call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.unpersist()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when done.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553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D0F01-32E5-BD71-2FB6-F00FB9D23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Inefficient File Output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47D08B-2027-2B92-7A1B-456AEDCF9B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Anti-pattern: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Writing thousands of small files (from too many partitions).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Writing with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append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in loops.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Fix: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.coalesce(N)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before writing.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Leverage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partitionBy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wisely (avoid over-partitioning).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file formats like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Parquet/ORC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instead of CSV.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661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14338-8E8D-03D5-DF0B-E12B8A1F7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Improper Resource Allocation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A95425-4725-9239-907C-D0DAF6FCBBB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Anti-pattern: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Giving executors too much memory (GC overhead).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 few cores per executor → underutilization.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Fix: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Balance cores vs memory.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spark.executor.instances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spark.executor.cores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spark.executor.memory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wisely.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 Spark UI for task skew.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566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A8DDF-5B04-23E3-929D-9D567612B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Bringing Data to the Driver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CC8CBF-23F8-3AA3-D165-FAD6023654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Anti-pattern: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.collect()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.toPandas()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or looping through rows.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Causes driver OOM or single-thread bottlenecks.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Fix: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Keep computations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distributed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Use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.show()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.take(n)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for samples, and aggregations for summaries.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680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8F4EF-19EF-A4AB-8FAE-80A83E3EC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Golden Rules for Spark Performance</a:t>
            </a:r>
            <a:r>
              <a:rPr lang="en-IN" dirty="0"/>
              <a:t>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4BCCE8-F048-3841-A1D5-B76B365A1E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Minimize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movement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(avoid unnecessary shuffles).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DataFrame/SparkSQL API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instead of RDD/Python loops.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skew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explicitly.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partition sizing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workload &amp; cluster.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Cache only when needed, and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unpersist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after use.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efficient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formats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(Parquet, ORC, Delta).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 the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Spark UI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check for skew, shuffle size, GC issues.</a:t>
            </a:r>
          </a:p>
        </p:txBody>
      </p:sp>
    </p:spTree>
    <p:extLst>
      <p:ext uri="{BB962C8B-B14F-4D97-AF65-F5344CB8AC3E}">
        <p14:creationId xmlns:p14="http://schemas.microsoft.com/office/powerpoint/2010/main" val="1567990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7D10D-1CEE-0E13-8157-92C5D832D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0" y="2651125"/>
            <a:ext cx="10515600" cy="1325563"/>
          </a:xfrm>
        </p:spPr>
        <p:txBody>
          <a:bodyPr/>
          <a:lstStyle/>
          <a:p>
            <a:r>
              <a:rPr lang="en-IN" b="1" i="1" dirty="0"/>
              <a:t>data architecture anti patterns</a:t>
            </a:r>
            <a:br>
              <a:rPr lang="en-IN" b="1" i="1" dirty="0"/>
            </a:b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3771166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FF594-6586-34B1-DACA-A73BDB62F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 Data </a:t>
            </a:r>
            <a:r>
              <a:rPr lang="en-IN" dirty="0" err="1"/>
              <a:t>Modeling</a:t>
            </a:r>
            <a:r>
              <a:rPr lang="en-IN" dirty="0"/>
              <a:t> Anti-Patterns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E7EBCD-33CC-5E6F-CEBF-DFAF451AB81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262630"/>
            <a:ext cx="1068324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Over-Normalization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Splitting data into too many tables for “purity,” making queries overly complex and slow.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Under-Normalization / Data Duplication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Duplicating attributes across multiple entities → higher storage costs, update anomalies, inconsistency.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70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6089-1E25-4E8D-F216-AAF3CB98D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Anti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64C8F-288A-FBA7-5247-143A7D15E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PYSPARK ANTIPATTERNS</a:t>
            </a:r>
          </a:p>
          <a:p>
            <a:endParaRPr lang="en-IN" dirty="0"/>
          </a:p>
          <a:p>
            <a:r>
              <a:rPr lang="en-IN" b="1" i="1" dirty="0"/>
              <a:t>spark performance anti patterns</a:t>
            </a:r>
          </a:p>
          <a:p>
            <a:endParaRPr lang="en-IN" b="1" i="1" dirty="0"/>
          </a:p>
          <a:p>
            <a:r>
              <a:rPr lang="en-IN" b="1" i="1" dirty="0"/>
              <a:t>data architecture anti patterns</a:t>
            </a:r>
          </a:p>
          <a:p>
            <a:endParaRPr lang="en-IN" b="1" i="1" dirty="0"/>
          </a:p>
          <a:p>
            <a:r>
              <a:rPr lang="en-IN" b="1" i="1" dirty="0"/>
              <a:t>delta lake anti patterns</a:t>
            </a:r>
          </a:p>
          <a:p>
            <a:endParaRPr lang="en-IN" b="1" i="1" dirty="0"/>
          </a:p>
          <a:p>
            <a:r>
              <a:rPr lang="en-IN" b="1" i="1" dirty="0"/>
              <a:t>pipeline design anti patterns</a:t>
            </a:r>
          </a:p>
          <a:p>
            <a:endParaRPr lang="en-IN" b="1" i="1" dirty="0"/>
          </a:p>
          <a:p>
            <a:r>
              <a:rPr lang="en-IN" b="1" i="1" dirty="0"/>
              <a:t>DATABRICKS ANTI PATTERNS</a:t>
            </a:r>
            <a:br>
              <a:rPr lang="en-IN" b="1" i="1" dirty="0"/>
            </a:br>
            <a:br>
              <a:rPr lang="en-IN" b="1" i="1" dirty="0"/>
            </a:br>
            <a:br>
              <a:rPr lang="en-IN" b="1" i="1" dirty="0"/>
            </a:br>
            <a:br>
              <a:rPr lang="en-IN" b="1" i="1" dirty="0"/>
            </a:b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4122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6429-7073-F303-0FAB-94CCA7D3C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4264" y="0"/>
            <a:ext cx="10515600" cy="789709"/>
          </a:xfrm>
        </p:spPr>
        <p:txBody>
          <a:bodyPr/>
          <a:lstStyle/>
          <a:p>
            <a:r>
              <a:rPr lang="en-IN" dirty="0"/>
              <a:t>Data Storage &amp; Lakehouse Anti-Patterns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E890C-A90D-522A-22BB-DC97807C4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137" y="1035915"/>
            <a:ext cx="10515600" cy="5655829"/>
          </a:xfrm>
        </p:spPr>
        <p:txBody>
          <a:bodyPr>
            <a:normAutofit fontScale="70000" lnSpcReduction="20000"/>
          </a:bodyPr>
          <a:lstStyle/>
          <a:p>
            <a:r>
              <a:rPr lang="en-IN" dirty="0"/>
              <a:t>Data Swamp</a:t>
            </a:r>
          </a:p>
          <a:p>
            <a:endParaRPr lang="en-IN" dirty="0"/>
          </a:p>
          <a:p>
            <a:r>
              <a:rPr lang="en-IN" dirty="0"/>
              <a:t>Dumping raw data into a data lake without governance, </a:t>
            </a:r>
            <a:r>
              <a:rPr lang="en-IN" dirty="0" err="1"/>
              <a:t>cataloging</a:t>
            </a:r>
            <a:r>
              <a:rPr lang="en-IN" dirty="0"/>
              <a:t>, or metadata → unusable lake.</a:t>
            </a:r>
          </a:p>
          <a:p>
            <a:endParaRPr lang="en-IN" dirty="0"/>
          </a:p>
          <a:p>
            <a:r>
              <a:rPr lang="en-IN" dirty="0"/>
              <a:t>Schema-On-Read Everywhere</a:t>
            </a:r>
          </a:p>
          <a:p>
            <a:endParaRPr lang="en-IN" dirty="0"/>
          </a:p>
          <a:p>
            <a:r>
              <a:rPr lang="en-IN" dirty="0"/>
              <a:t>Deferring schema definition until query time → inconsistent data interpretation across teams.</a:t>
            </a:r>
          </a:p>
          <a:p>
            <a:endParaRPr lang="en-IN" dirty="0"/>
          </a:p>
          <a:p>
            <a:r>
              <a:rPr lang="en-IN" dirty="0"/>
              <a:t>Mixing Raw, Cleansed, Curated Data</a:t>
            </a:r>
          </a:p>
          <a:p>
            <a:endParaRPr lang="en-IN" dirty="0"/>
          </a:p>
          <a:p>
            <a:r>
              <a:rPr lang="en-IN" dirty="0"/>
              <a:t>Storing all pipeline stages in one location → data lineage becomes unclear.</a:t>
            </a:r>
          </a:p>
          <a:p>
            <a:endParaRPr lang="en-IN" dirty="0"/>
          </a:p>
          <a:p>
            <a:r>
              <a:rPr lang="en-IN" dirty="0"/>
              <a:t>Too Many Small Files</a:t>
            </a:r>
          </a:p>
          <a:p>
            <a:endParaRPr lang="en-IN" dirty="0"/>
          </a:p>
          <a:p>
            <a:r>
              <a:rPr lang="en-IN" dirty="0"/>
              <a:t>Storing millions of tiny files in S3/HDFS/ADLS → poor performance due to metadata overhead.</a:t>
            </a:r>
          </a:p>
        </p:txBody>
      </p:sp>
    </p:spTree>
    <p:extLst>
      <p:ext uri="{BB962C8B-B14F-4D97-AF65-F5344CB8AC3E}">
        <p14:creationId xmlns:p14="http://schemas.microsoft.com/office/powerpoint/2010/main" val="2051010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8FBE2-E360-64F5-28A1-AA8145311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ETL / Data Pipeline Anti-Patterns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9E070E-DD21-9B6A-5814-588EC78D1A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ETL Hell (Spaghetti Pipelines)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Many point-to-point ETLs with no orchestration → hard to debug, fragile.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Over-Transformation in ETL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Doing heavy business logic in ETL instead of pushing it to semantic or BI layer.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Error Handling or Retry Logic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Pipelines break easily with bad data and require manual restarts.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Hardcoding Pipeline Configurations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parameterization for environment (dev/qa/prod) → unscalable.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640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A4C06-167F-9CA4-7E07-DDAD910F2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Governance Anti-Patterns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557D592-892D-8B1D-83C7-3160F50B21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Single Source of Truth (SSOT)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Multiple “authoritative” systems → data conflicts.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Shadow Databases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units creating their own unmanaged data marts outside official governance.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Ignoring Data Lineage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metadata tracking → hard to debug data quality issues.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Overly Restrictive Access Controls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Making data “secure” but useless because business users cannot access what they need.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471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AC31B-E013-0D90-462E-F6371C47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Scalability &amp; Performance Anti-Patterns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C735EFB-B24A-9EED-662C-B42A9FEE54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 Monolithic Warehouse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Scaling a single RDBMS to handle everything instead of separating workloads.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Ignoring Partitioning/Clustering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Dumping billions of rows into unpartitioned tables → queries crawl.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Over-Reliance on Batch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 batch processing when real-time / streaming is needed for business use cases.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Copying Data Multiple Times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Multiple extracts/loads of same data into different tools → redundancy, drift, high cost.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45249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51B51-D9ED-9EB8-4CAD-0905FBF93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to Avoid These Anti-Patterns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7FE3612-EEF4-8762-E46B-408F22D7F4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Define layered data zones (raw → curated → consumer).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a data catalog &amp; lineage tracking.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schema-on-write for critical data, schema-on-read for exploration.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 governance (policies, RBAC, masking).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 in orchestration, monitoring, observability.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Adopt Data Mesh or federated ownership for large orgs.</a:t>
            </a:r>
          </a:p>
        </p:txBody>
      </p:sp>
    </p:spTree>
    <p:extLst>
      <p:ext uri="{BB962C8B-B14F-4D97-AF65-F5344CB8AC3E}">
        <p14:creationId xmlns:p14="http://schemas.microsoft.com/office/powerpoint/2010/main" val="7437292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8B5D4-AB5F-873D-B05F-14D422651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7391" y="2766218"/>
            <a:ext cx="10515600" cy="1325563"/>
          </a:xfrm>
        </p:spPr>
        <p:txBody>
          <a:bodyPr/>
          <a:lstStyle/>
          <a:p>
            <a:r>
              <a:rPr lang="en-IN" b="1" i="1" dirty="0"/>
              <a:t>delta lake anti patterns</a:t>
            </a:r>
            <a:br>
              <a:rPr lang="en-IN" b="1" i="1" dirty="0"/>
            </a:b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12308435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F0C0D-FAAD-DF61-0EB8-07A63A2A32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0515600" cy="68580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1. Small Files Problem (Too Many Tiny Files)</a:t>
            </a:r>
          </a:p>
          <a:p>
            <a:endParaRPr lang="en-US" dirty="0"/>
          </a:p>
          <a:p>
            <a:r>
              <a:rPr lang="en-US" dirty="0"/>
              <a:t>Writing data in very small files (e.g., many files &lt; 10MB).</a:t>
            </a:r>
          </a:p>
          <a:p>
            <a:endParaRPr lang="en-US" dirty="0"/>
          </a:p>
          <a:p>
            <a:r>
              <a:rPr lang="en-US" dirty="0"/>
              <a:t>Happens when frequent streaming/</a:t>
            </a:r>
            <a:r>
              <a:rPr lang="en-US" dirty="0" err="1"/>
              <a:t>microbatch</a:t>
            </a:r>
            <a:r>
              <a:rPr lang="en-US" dirty="0"/>
              <a:t> writes or too many partitions are used.</a:t>
            </a:r>
          </a:p>
          <a:p>
            <a:endParaRPr lang="en-US" dirty="0"/>
          </a:p>
          <a:p>
            <a:r>
              <a:rPr lang="en-US" dirty="0"/>
              <a:t>Impact: Slow reads, high metadata overhead, inefficient compaction.</a:t>
            </a:r>
          </a:p>
          <a:p>
            <a:endParaRPr lang="en-US" dirty="0"/>
          </a:p>
          <a:p>
            <a:r>
              <a:rPr lang="en-US" dirty="0"/>
              <a:t>✅ Fix: Use OPTIMIZE (Databricks), auto-compaction, or batch </a:t>
            </a:r>
            <a:r>
              <a:rPr lang="en-US" dirty="0" err="1"/>
              <a:t>upserts</a:t>
            </a:r>
            <a:r>
              <a:rPr lang="en-US" dirty="0"/>
              <a:t> before writing.</a:t>
            </a:r>
          </a:p>
          <a:p>
            <a:endParaRPr lang="en-US" dirty="0"/>
          </a:p>
          <a:p>
            <a:r>
              <a:rPr lang="en-US" dirty="0"/>
              <a:t>2. Over-Partitioning</a:t>
            </a:r>
          </a:p>
          <a:p>
            <a:endParaRPr lang="en-US" dirty="0"/>
          </a:p>
          <a:p>
            <a:r>
              <a:rPr lang="en-US" dirty="0"/>
              <a:t>Partitioning on high-cardinality columns (e.g., </a:t>
            </a:r>
            <a:r>
              <a:rPr lang="en-US" dirty="0" err="1"/>
              <a:t>customer_id</a:t>
            </a:r>
            <a:r>
              <a:rPr lang="en-US" dirty="0"/>
              <a:t>, </a:t>
            </a:r>
            <a:r>
              <a:rPr lang="en-US" dirty="0" err="1"/>
              <a:t>transaction_id</a:t>
            </a:r>
            <a:r>
              <a:rPr lang="en-US" dirty="0"/>
              <a:t>).</a:t>
            </a:r>
          </a:p>
          <a:p>
            <a:endParaRPr lang="en-US" dirty="0"/>
          </a:p>
          <a:p>
            <a:r>
              <a:rPr lang="en-US" dirty="0"/>
              <a:t>Creates millions of small partitions that Spark can’t prune efficiently.</a:t>
            </a:r>
          </a:p>
          <a:p>
            <a:endParaRPr lang="en-US" dirty="0"/>
          </a:p>
          <a:p>
            <a:r>
              <a:rPr lang="en-US" dirty="0"/>
              <a:t>Impact: Metadata bloat, slow queries, inefficient file skipping.</a:t>
            </a:r>
          </a:p>
          <a:p>
            <a:endParaRPr lang="en-US" dirty="0"/>
          </a:p>
          <a:p>
            <a:r>
              <a:rPr lang="en-US" dirty="0"/>
              <a:t>✅ Fix: Partition only on low-cardinality, high-selectivity columns (like date, region).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9933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BB4DC-2A08-5E5C-242B-DF2DE3014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555" y="446809"/>
            <a:ext cx="11073245" cy="573015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3. Unbounded </a:t>
            </a:r>
            <a:r>
              <a:rPr lang="en-IN" dirty="0" err="1"/>
              <a:t>Upserts</a:t>
            </a:r>
            <a:r>
              <a:rPr lang="en-IN" dirty="0"/>
              <a:t> (MERGE INTO abuse)</a:t>
            </a:r>
          </a:p>
          <a:p>
            <a:endParaRPr lang="en-IN" dirty="0"/>
          </a:p>
          <a:p>
            <a:r>
              <a:rPr lang="en-IN" dirty="0"/>
              <a:t>Running MERGE INTO frequently without compaction or clustering.</a:t>
            </a:r>
          </a:p>
          <a:p>
            <a:endParaRPr lang="en-IN" dirty="0"/>
          </a:p>
          <a:p>
            <a:r>
              <a:rPr lang="en-IN" dirty="0"/>
              <a:t>Impact: File fragmentation, performance degradation.</a:t>
            </a:r>
          </a:p>
          <a:p>
            <a:endParaRPr lang="en-IN" dirty="0"/>
          </a:p>
          <a:p>
            <a:r>
              <a:rPr lang="en-IN" dirty="0"/>
              <a:t>✅ Fix: Use Z-ORDER BY after heavy </a:t>
            </a:r>
            <a:r>
              <a:rPr lang="en-IN" dirty="0" err="1"/>
              <a:t>upserts</a:t>
            </a:r>
            <a:r>
              <a:rPr lang="en-IN" dirty="0"/>
              <a:t>, batch updates, or CDC-friendly patterns.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4. Skipping Vacuum / Retention Misconfiguration</a:t>
            </a:r>
          </a:p>
          <a:p>
            <a:endParaRPr lang="en-IN" dirty="0"/>
          </a:p>
          <a:p>
            <a:r>
              <a:rPr lang="en-IN" dirty="0"/>
              <a:t>Never running VACUUM → metadata + orphaned files accumulate.</a:t>
            </a:r>
          </a:p>
          <a:p>
            <a:endParaRPr lang="en-IN" dirty="0"/>
          </a:p>
          <a:p>
            <a:r>
              <a:rPr lang="en-IN" dirty="0"/>
              <a:t>Running VACUUM too aggressively (&lt; 7 days) → risk of data loss if streaming queries or readers are still referencing older versions.</a:t>
            </a:r>
          </a:p>
          <a:p>
            <a:endParaRPr lang="en-IN" dirty="0"/>
          </a:p>
          <a:p>
            <a:r>
              <a:rPr lang="en-IN" dirty="0"/>
              <a:t>✅ Fix: Schedule VACUUM with retention that matches downstream SLAs.</a:t>
            </a:r>
          </a:p>
        </p:txBody>
      </p:sp>
    </p:spTree>
    <p:extLst>
      <p:ext uri="{BB962C8B-B14F-4D97-AF65-F5344CB8AC3E}">
        <p14:creationId xmlns:p14="http://schemas.microsoft.com/office/powerpoint/2010/main" val="16316473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22131-4FB4-DCEA-017B-5BA5F4E04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ABB73-6E91-5856-CEFA-B925BAB84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Mixing Batch and Streaming Writes Without Coordination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Writing to the same Delta table from batch jobs and streaming jobs simultaneously.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Impact: Transaction conflicts, corrupt commits.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✅ Fix: Use Delta’s transaction log properly — one job as a writer, others as readers, or coordinate with checkpoints.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5254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CD8A-D912-2446-311F-B7A80936E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BD57A-ACD8-ED7F-4C40-847701F0A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Ignoring Data Skipping &amp; Z-Ordering</a:t>
            </a:r>
          </a:p>
          <a:p>
            <a:endParaRPr lang="en-IN" dirty="0"/>
          </a:p>
          <a:p>
            <a:r>
              <a:rPr lang="en-IN" dirty="0"/>
              <a:t>Storing large wide tables without clustering (Z-Ordering).</a:t>
            </a:r>
          </a:p>
          <a:p>
            <a:endParaRPr lang="en-IN" dirty="0"/>
          </a:p>
          <a:p>
            <a:r>
              <a:rPr lang="en-IN" dirty="0"/>
              <a:t>Impact: Full table scans for every query.</a:t>
            </a:r>
          </a:p>
          <a:p>
            <a:endParaRPr lang="en-IN" dirty="0"/>
          </a:p>
          <a:p>
            <a:r>
              <a:rPr lang="en-IN" dirty="0"/>
              <a:t>✅ Fix: Z-ORDER by frequently queried dimensions (e.g., </a:t>
            </a:r>
            <a:r>
              <a:rPr lang="en-IN" dirty="0" err="1"/>
              <a:t>customer_id</a:t>
            </a:r>
            <a:r>
              <a:rPr lang="en-IN" dirty="0"/>
              <a:t>, </a:t>
            </a:r>
            <a:r>
              <a:rPr lang="en-IN" dirty="0" err="1"/>
              <a:t>product_id</a:t>
            </a:r>
            <a:r>
              <a:rPr lang="en-IN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955184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C13CE-9F52-59FE-65DB-5DF588F4F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6673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IN" dirty="0"/>
              <a:t>PYSPARK ANTIPATTERNS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A46B1-BC78-56B8-4568-0333E0A9A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136" y="1035916"/>
            <a:ext cx="115062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1. Using collect() Instead of Distributed Operations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Bad: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df.collect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Brings all data to the driver → causes OOM (Out of Memory) on large datasets.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Fix:</a:t>
            </a:r>
          </a:p>
          <a:p>
            <a:pPr marL="0" indent="0">
              <a:buNone/>
            </a:pPr>
            <a:r>
              <a:rPr lang="en-US" dirty="0"/>
              <a:t>Use aggregations (count, </a:t>
            </a:r>
            <a:r>
              <a:rPr lang="en-US" dirty="0" err="1"/>
              <a:t>agg</a:t>
            </a:r>
            <a:r>
              <a:rPr lang="en-US" dirty="0"/>
              <a:t>, </a:t>
            </a:r>
            <a:r>
              <a:rPr lang="en-US" dirty="0" err="1"/>
              <a:t>groupBy</a:t>
            </a:r>
            <a:r>
              <a:rPr lang="en-US" dirty="0"/>
              <a:t>) or take(n) for sampling instead.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2117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9BA61-BBD5-D5BD-7018-463339099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3D7CA-27C9-2D51-DAED-A4D91A39E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Data Quality Checks</a:t>
            </a:r>
          </a:p>
          <a:p>
            <a:endParaRPr lang="en-US" dirty="0"/>
          </a:p>
          <a:p>
            <a:r>
              <a:rPr lang="en-US" dirty="0"/>
              <a:t>Relying solely on schema enforcement without expectations or constraints.</a:t>
            </a:r>
          </a:p>
          <a:p>
            <a:endParaRPr lang="en-US" dirty="0"/>
          </a:p>
          <a:p>
            <a:r>
              <a:rPr lang="en-US" dirty="0"/>
              <a:t>Impact: Bad data silently lands, breaking downstream ML/analytics.</a:t>
            </a:r>
          </a:p>
          <a:p>
            <a:endParaRPr lang="en-US" dirty="0"/>
          </a:p>
          <a:p>
            <a:r>
              <a:rPr lang="en-US" dirty="0"/>
              <a:t>✅ Fix: Use Delta Live Tables expectations or custom CHECK constraints.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5015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3F4FE-FA46-19E1-BC68-D4F14DAEB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247D8-B757-973A-4A18-25614A75B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Leveraging Time Travel Properly</a:t>
            </a:r>
          </a:p>
          <a:p>
            <a:endParaRPr lang="en-US" dirty="0"/>
          </a:p>
          <a:p>
            <a:r>
              <a:rPr lang="en-US" dirty="0"/>
              <a:t>Using SELECT * FROM table assuming it’s always latest.</a:t>
            </a:r>
          </a:p>
          <a:p>
            <a:endParaRPr lang="en-US" dirty="0"/>
          </a:p>
          <a:p>
            <a:r>
              <a:rPr lang="en-US" dirty="0"/>
              <a:t>Not cleaning old versions → storage bloat.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1392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662F2-B156-B2B8-6422-AB08A1160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21EA3-ED67-CC94-774A-85B4F2505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Manual Metadata Fixing</a:t>
            </a:r>
          </a:p>
          <a:p>
            <a:endParaRPr lang="en-IN" dirty="0"/>
          </a:p>
          <a:p>
            <a:r>
              <a:rPr lang="en-IN" dirty="0"/>
              <a:t>Directly editing Delta _</a:t>
            </a:r>
            <a:r>
              <a:rPr lang="en-IN" dirty="0" err="1"/>
              <a:t>delta_log</a:t>
            </a:r>
            <a:r>
              <a:rPr lang="en-IN" dirty="0"/>
              <a:t> JSON/Parquet files.</a:t>
            </a:r>
          </a:p>
          <a:p>
            <a:endParaRPr lang="en-IN" dirty="0"/>
          </a:p>
          <a:p>
            <a:r>
              <a:rPr lang="en-IN" dirty="0"/>
              <a:t>Impact: Corruption, inconsistent state.</a:t>
            </a:r>
          </a:p>
          <a:p>
            <a:endParaRPr lang="en-IN" dirty="0"/>
          </a:p>
          <a:p>
            <a:r>
              <a:rPr lang="en-IN" dirty="0"/>
              <a:t>✅ Fix: Always use Delta APIs (RESTORE, DESCRIBE HISTORY, VACUUM, etc.).</a:t>
            </a:r>
          </a:p>
        </p:txBody>
      </p:sp>
    </p:spTree>
    <p:extLst>
      <p:ext uri="{BB962C8B-B14F-4D97-AF65-F5344CB8AC3E}">
        <p14:creationId xmlns:p14="http://schemas.microsoft.com/office/powerpoint/2010/main" val="1574333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7FA72-E0D7-453A-567A-CC7DF328B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0A7916-FF1C-3A4D-9C6C-77CD22085C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Don’t create too many tiny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Don’t partition on high-cardinality keys.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Don’t abuse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MERGE INTO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without compaction.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Don’t skip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VACUUM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Don’t blindly evolve schema.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509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4DB05-4599-33A7-4FD7-3F7501736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1073" y="2339398"/>
            <a:ext cx="10515600" cy="1325563"/>
          </a:xfrm>
        </p:spPr>
        <p:txBody>
          <a:bodyPr/>
          <a:lstStyle/>
          <a:p>
            <a:r>
              <a:rPr lang="en-IN" b="1" i="1" dirty="0"/>
              <a:t>pipeline design anti patterns</a:t>
            </a:r>
            <a:br>
              <a:rPr lang="en-IN" b="1" i="1" dirty="0"/>
            </a:b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9326457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B9D47-995F-7AF2-254B-2815C819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991E0-019B-B29D-E6A3-5BFE52BAE7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1. Monolithic Pipelines</a:t>
            </a:r>
          </a:p>
          <a:p>
            <a:endParaRPr lang="en-IN" dirty="0"/>
          </a:p>
          <a:p>
            <a:r>
              <a:rPr lang="en-IN" dirty="0"/>
              <a:t>Anti-pattern: Building a single giant pipeline that does ingestion, transformation, validation, ML training, and serving in one DAG/job.</a:t>
            </a:r>
          </a:p>
          <a:p>
            <a:endParaRPr lang="en-IN" dirty="0"/>
          </a:p>
          <a:p>
            <a:r>
              <a:rPr lang="en-IN" dirty="0"/>
              <a:t>Why it’s bad: Hard to debug, brittle (one failure stops everything), hard to scale different parts independently.</a:t>
            </a:r>
          </a:p>
          <a:p>
            <a:endParaRPr lang="en-IN" dirty="0"/>
          </a:p>
          <a:p>
            <a:r>
              <a:rPr lang="en-IN" dirty="0"/>
              <a:t>Better: Break into modular, decoupled stages (ingest → clean → transform → train → serve).</a:t>
            </a:r>
          </a:p>
        </p:txBody>
      </p:sp>
    </p:spTree>
    <p:extLst>
      <p:ext uri="{BB962C8B-B14F-4D97-AF65-F5344CB8AC3E}">
        <p14:creationId xmlns:p14="http://schemas.microsoft.com/office/powerpoint/2010/main" val="28044119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58A94-155B-6B66-BA28-C2889A39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4D3AE-0BAF-2A2C-4926-94E5B194F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2. Hardcoding Configurations</a:t>
            </a:r>
          </a:p>
          <a:p>
            <a:endParaRPr lang="en-IN" dirty="0"/>
          </a:p>
          <a:p>
            <a:r>
              <a:rPr lang="en-IN" dirty="0"/>
              <a:t>Anti-pattern: Hardcoding paths, credentials, schema definitions, or feature logic inside the pipeline code.</a:t>
            </a:r>
          </a:p>
          <a:p>
            <a:endParaRPr lang="en-IN" dirty="0"/>
          </a:p>
          <a:p>
            <a:r>
              <a:rPr lang="en-IN" dirty="0"/>
              <a:t>Why it’s bad: Not portable, not reusable, risky (leaks secrets).</a:t>
            </a:r>
          </a:p>
          <a:p>
            <a:endParaRPr lang="en-IN" dirty="0"/>
          </a:p>
          <a:p>
            <a:r>
              <a:rPr lang="en-IN" dirty="0"/>
              <a:t>Better: Externalize configs to parameter store, environment variables, or config files (YAML, JSON).</a:t>
            </a:r>
          </a:p>
        </p:txBody>
      </p:sp>
    </p:spTree>
    <p:extLst>
      <p:ext uri="{BB962C8B-B14F-4D97-AF65-F5344CB8AC3E}">
        <p14:creationId xmlns:p14="http://schemas.microsoft.com/office/powerpoint/2010/main" val="508020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12DB7-B067-DCC2-C237-05029F849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65A78-1E90-03D0-26C0-A6F93470A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3. No Data Contracts</a:t>
            </a:r>
          </a:p>
          <a:p>
            <a:r>
              <a:rPr lang="en-IN" b="1" dirty="0"/>
              <a:t>Anti-pattern</a:t>
            </a:r>
            <a:r>
              <a:rPr lang="en-IN" dirty="0"/>
              <a:t>: Assuming input data will always follow the same format, without schema validation or contracts.</a:t>
            </a:r>
          </a:p>
          <a:p>
            <a:r>
              <a:rPr lang="en-IN" b="1" dirty="0"/>
              <a:t>Why it’s bad</a:t>
            </a:r>
            <a:r>
              <a:rPr lang="en-IN" dirty="0"/>
              <a:t>: Breaks silently when upstream changes. Debugging becomes a nightmare.</a:t>
            </a:r>
          </a:p>
          <a:p>
            <a:r>
              <a:rPr lang="en-IN" b="1" dirty="0"/>
              <a:t>Better</a:t>
            </a:r>
            <a:r>
              <a:rPr lang="en-IN" dirty="0"/>
              <a:t>: Define schemas/contracts (e.g., Avro/Parquet schemas, Delta Lake constraints, Great Expectations tests).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1619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AAB9E-B792-2403-041E-738529B4B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2C189-ADC7-086E-31DC-495518D83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Over-Engineering with Too Many Tools</a:t>
            </a:r>
          </a:p>
          <a:p>
            <a:endParaRPr lang="en-US" dirty="0"/>
          </a:p>
          <a:p>
            <a:r>
              <a:rPr lang="en-US" dirty="0"/>
              <a:t>Anti-pattern: Using multiple overlapping orchestration, messaging, and transformation tools for a simple pipeline.</a:t>
            </a:r>
          </a:p>
          <a:p>
            <a:endParaRPr lang="en-US" dirty="0"/>
          </a:p>
          <a:p>
            <a:r>
              <a:rPr lang="en-US" dirty="0"/>
              <a:t>Why it’s bad: Increases maintenance, steep learning curve, fragile integrations.</a:t>
            </a:r>
          </a:p>
          <a:p>
            <a:endParaRPr lang="en-US" dirty="0"/>
          </a:p>
          <a:p>
            <a:r>
              <a:rPr lang="en-US" dirty="0"/>
              <a:t>Better: Use minimal, well-chosen tools that align with team skillset and business needs.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09021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29FE6-A1C2-9010-B0C5-20C133E24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7036"/>
            <a:ext cx="11353800" cy="667096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5. No Observability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Anti-pattern: Designing a pipeline without monitoring, logging, lineage, or metrics.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it’s bad: Failures go unnoticed, debugging is reactive, compliance is hard.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Better: Add data quality checks, alerts, lineage tracking, and logging from the start.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6. Tight Coupling to a Single Environment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Anti-pattern: Building pipelines that only run on dev/prod with no portability.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it’s bad: Hard to test in isolation, migration is costly.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Better: Parameterize environment configs, containerize jobs, support CI/CD deployment.</a:t>
            </a:r>
          </a:p>
        </p:txBody>
      </p:sp>
    </p:spTree>
    <p:extLst>
      <p:ext uri="{BB962C8B-B14F-4D97-AF65-F5344CB8AC3E}">
        <p14:creationId xmlns:p14="http://schemas.microsoft.com/office/powerpoint/2010/main" val="77600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F4F1-9366-A9A5-3B68-AE44853B7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028" y="18256"/>
            <a:ext cx="10515600" cy="563636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Pyspark</a:t>
            </a:r>
            <a:r>
              <a:rPr lang="en-IN" dirty="0"/>
              <a:t> antipatterns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A04FF-F130-7328-E8C9-CF931A7CA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1358034"/>
            <a:ext cx="10515600" cy="536488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2.</a:t>
            </a:r>
            <a:r>
              <a:rPr lang="en-US" dirty="0"/>
              <a:t> Using UDFs (Python UDFs) When Spark SQL Functions Exist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dirty="0"/>
              <a:t>Bad: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from </a:t>
            </a:r>
            <a:r>
              <a:rPr lang="en-IN" dirty="0" err="1"/>
              <a:t>pyspark.sql.functions</a:t>
            </a:r>
            <a:r>
              <a:rPr lang="en-IN" dirty="0"/>
              <a:t> import </a:t>
            </a:r>
            <a:r>
              <a:rPr lang="en-IN" dirty="0" err="1"/>
              <a:t>udf</a:t>
            </a:r>
            <a:endParaRPr lang="en-IN" dirty="0"/>
          </a:p>
          <a:p>
            <a:pPr marL="0" indent="0">
              <a:buNone/>
            </a:pPr>
            <a:r>
              <a:rPr lang="en-IN" dirty="0" err="1"/>
              <a:t>udf_func</a:t>
            </a:r>
            <a:r>
              <a:rPr lang="en-IN" dirty="0"/>
              <a:t> = </a:t>
            </a:r>
            <a:r>
              <a:rPr lang="en-IN" dirty="0" err="1"/>
              <a:t>udf</a:t>
            </a:r>
            <a:r>
              <a:rPr lang="en-IN" dirty="0"/>
              <a:t>(lambda x: x + 1, </a:t>
            </a:r>
            <a:r>
              <a:rPr lang="en-IN" dirty="0" err="1"/>
              <a:t>IntegerType</a:t>
            </a:r>
            <a:r>
              <a:rPr lang="en-IN" dirty="0"/>
              <a:t>())</a:t>
            </a:r>
          </a:p>
          <a:p>
            <a:pPr marL="0" indent="0">
              <a:buNone/>
            </a:pPr>
            <a:r>
              <a:rPr lang="en-IN" dirty="0" err="1"/>
              <a:t>df.withColumn</a:t>
            </a:r>
            <a:r>
              <a:rPr lang="en-IN" dirty="0"/>
              <a:t>("</a:t>
            </a:r>
            <a:r>
              <a:rPr lang="en-IN" dirty="0" err="1"/>
              <a:t>new_col</a:t>
            </a:r>
            <a:r>
              <a:rPr lang="en-IN" dirty="0"/>
              <a:t>", </a:t>
            </a:r>
            <a:r>
              <a:rPr lang="en-IN" dirty="0" err="1"/>
              <a:t>udf_func</a:t>
            </a:r>
            <a:r>
              <a:rPr lang="en-IN" dirty="0"/>
              <a:t>(</a:t>
            </a:r>
            <a:r>
              <a:rPr lang="en-IN" dirty="0" err="1"/>
              <a:t>df.col</a:t>
            </a:r>
            <a:r>
              <a:rPr lang="en-IN" dirty="0"/>
              <a:t>))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Python UDFs are slow (serialization overhead, no optimization).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Fix:</a:t>
            </a:r>
          </a:p>
          <a:p>
            <a:pPr marL="0" indent="0">
              <a:buNone/>
            </a:pPr>
            <a:r>
              <a:rPr lang="en-IN" dirty="0"/>
              <a:t>Use built-in Spark SQL functions (col + 1) or pandas UDFs if necessary.</a:t>
            </a:r>
          </a:p>
        </p:txBody>
      </p:sp>
    </p:spTree>
    <p:extLst>
      <p:ext uri="{BB962C8B-B14F-4D97-AF65-F5344CB8AC3E}">
        <p14:creationId xmlns:p14="http://schemas.microsoft.com/office/powerpoint/2010/main" val="203010935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5F15E-4E3D-7834-51C6-547B4BAB7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937" y="900834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7. Batch-Only When Real-Time Needed (or vice versa)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Anti-pattern: Forcing all workloads into batch pipelines when real-time processing is needed (e.g., fraud detection).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it’s bad: Latency issues or wasted compute.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Better: Choose the right architecture (streaming vs batch vs hybrid Lambda/Kappa).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763610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3F119-6CB0-1B64-A94B-3D679524B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255" y="457200"/>
            <a:ext cx="11187545" cy="6400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8. Ignoring Scalability</a:t>
            </a:r>
          </a:p>
          <a:p>
            <a:endParaRPr lang="en-IN" dirty="0"/>
          </a:p>
          <a:p>
            <a:r>
              <a:rPr lang="en-IN" dirty="0"/>
              <a:t>Anti-pattern: Designing pipelines that work fine for 1M rows but break at 1B rows due to poor partitioning, no parallelism, or excessive shuffling.</a:t>
            </a:r>
          </a:p>
          <a:p>
            <a:endParaRPr lang="en-IN" dirty="0"/>
          </a:p>
          <a:p>
            <a:r>
              <a:rPr lang="en-IN" dirty="0"/>
              <a:t>Why it’s bad: Expensive compute bills, OOM errors, long runtimes.</a:t>
            </a:r>
          </a:p>
          <a:p>
            <a:endParaRPr lang="en-IN" dirty="0"/>
          </a:p>
          <a:p>
            <a:r>
              <a:rPr lang="en-IN" dirty="0"/>
              <a:t>Better: Use distributed processing (Spark, Flink), optimize partitioning, design with scale in mind.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9. No Versioning</a:t>
            </a:r>
          </a:p>
          <a:p>
            <a:endParaRPr lang="en-IN" dirty="0"/>
          </a:p>
          <a:p>
            <a:r>
              <a:rPr lang="en-IN" dirty="0"/>
              <a:t>Anti-pattern: Not versioning pipeline code, configs, or data schemas.</a:t>
            </a:r>
          </a:p>
          <a:p>
            <a:endParaRPr lang="en-IN" dirty="0"/>
          </a:p>
          <a:p>
            <a:r>
              <a:rPr lang="en-IN" dirty="0"/>
              <a:t>Why it’s bad: Impossible to reproduce results or audit changes.</a:t>
            </a:r>
          </a:p>
          <a:p>
            <a:endParaRPr lang="en-IN" dirty="0"/>
          </a:p>
          <a:p>
            <a:r>
              <a:rPr lang="en-IN" dirty="0"/>
              <a:t>Better: Git for code, schema registry for data, </a:t>
            </a:r>
            <a:r>
              <a:rPr lang="en-IN" dirty="0" err="1"/>
              <a:t>MLflow</a:t>
            </a:r>
            <a:r>
              <a:rPr lang="en-IN" dirty="0"/>
              <a:t>/DVC for models.</a:t>
            </a:r>
          </a:p>
        </p:txBody>
      </p:sp>
    </p:spTree>
    <p:extLst>
      <p:ext uri="{BB962C8B-B14F-4D97-AF65-F5344CB8AC3E}">
        <p14:creationId xmlns:p14="http://schemas.microsoft.com/office/powerpoint/2010/main" val="263841218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F282F-66EB-BB75-CAB5-CD2C661A7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CD28E-B3E4-4A2B-D1F3-5F5C9AEE9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Endless DAG Dependencies</a:t>
            </a:r>
          </a:p>
          <a:p>
            <a:r>
              <a:rPr lang="en-US" b="1" dirty="0"/>
              <a:t>Anti-pattern</a:t>
            </a:r>
            <a:r>
              <a:rPr lang="en-US" dirty="0"/>
              <a:t>: Building long chains of dependencies where downstream jobs always wait on upstream, even if not needed.</a:t>
            </a:r>
          </a:p>
          <a:p>
            <a:r>
              <a:rPr lang="en-US" b="1" dirty="0"/>
              <a:t>Why it’s bad</a:t>
            </a:r>
            <a:r>
              <a:rPr lang="en-US" dirty="0"/>
              <a:t>: Bottlenecks, single point of failure.</a:t>
            </a:r>
          </a:p>
          <a:p>
            <a:r>
              <a:rPr lang="en-US" b="1" dirty="0"/>
              <a:t>Better</a:t>
            </a:r>
            <a:r>
              <a:rPr lang="en-US" dirty="0"/>
              <a:t>: Design DAGs with parallelism in mind, split independent paths.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72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A2EA-210A-26ED-F9C2-E7FE217B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473" y="2103437"/>
            <a:ext cx="10515600" cy="1325563"/>
          </a:xfrm>
        </p:spPr>
        <p:txBody>
          <a:bodyPr/>
          <a:lstStyle/>
          <a:p>
            <a:r>
              <a:rPr lang="en-IN" b="1" i="1" dirty="0"/>
              <a:t>DATABRICKS ANTI PATTERNS</a:t>
            </a:r>
          </a:p>
        </p:txBody>
      </p:sp>
    </p:spTree>
    <p:extLst>
      <p:ext uri="{BB962C8B-B14F-4D97-AF65-F5344CB8AC3E}">
        <p14:creationId xmlns:p14="http://schemas.microsoft.com/office/powerpoint/2010/main" val="41522525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BEA64E-702F-70BB-8AF8-8D230E049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" y="0"/>
            <a:ext cx="11239500" cy="6858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1. Data Engineering Anti-Patterns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Overusing small files</a:t>
            </a:r>
          </a:p>
          <a:p>
            <a:pPr marL="0" indent="0">
              <a:buNone/>
            </a:pPr>
            <a:r>
              <a:rPr lang="en-US" dirty="0"/>
              <a:t>Writing too many small Parquet/Delta files instead of properly batching → leads to “small files problem”, impacting query latency and job performance.</a:t>
            </a:r>
          </a:p>
          <a:p>
            <a:pPr marL="0" indent="0">
              <a:buNone/>
            </a:pPr>
            <a:r>
              <a:rPr lang="en-US" dirty="0"/>
              <a:t>✅ Fix: Use OPTIMIZE with ZORDER and proper partitioning strategies.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Excessive shuffling</a:t>
            </a:r>
          </a:p>
          <a:p>
            <a:pPr marL="0" indent="0">
              <a:buNone/>
            </a:pPr>
            <a:r>
              <a:rPr lang="en-US" dirty="0"/>
              <a:t>Triggering unnecessary shuffles in Spark (e.g., bad joins, wide transformations, or no broadcast hints).</a:t>
            </a:r>
          </a:p>
          <a:p>
            <a:pPr marL="0" indent="0">
              <a:buNone/>
            </a:pPr>
            <a:r>
              <a:rPr lang="en-US" dirty="0"/>
              <a:t>✅ Fix: Use broadcast() joins where appropriate and tune partitioning.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Unbounded merge operations</a:t>
            </a:r>
          </a:p>
          <a:p>
            <a:pPr marL="0" indent="0">
              <a:buNone/>
            </a:pPr>
            <a:r>
              <a:rPr lang="en-US" dirty="0"/>
              <a:t>Running MERGE INTO without partition pruning, causing Databricks to scan the entire Delta table.</a:t>
            </a:r>
          </a:p>
          <a:p>
            <a:pPr marL="0" indent="0">
              <a:buNone/>
            </a:pPr>
            <a:r>
              <a:rPr lang="en-US" dirty="0"/>
              <a:t>✅ Fix: Use filters or partition columns to scope merges.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Using autoloader without checkpointing</a:t>
            </a:r>
          </a:p>
          <a:p>
            <a:pPr marL="0" indent="0">
              <a:buNone/>
            </a:pPr>
            <a:r>
              <a:rPr lang="en-US" dirty="0"/>
              <a:t>Relying on Auto Loader but not enabling checkpointing leads to reprocessing of old files.</a:t>
            </a:r>
          </a:p>
          <a:p>
            <a:pPr marL="0" indent="0">
              <a:buNone/>
            </a:pPr>
            <a:r>
              <a:rPr lang="en-US" dirty="0"/>
              <a:t>✅ Fix: Always define checkpoint locations.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43253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37BAE-8260-0366-3263-13BD4F907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10515600" cy="6858000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2. Delta Lake Anti-Patterns</a:t>
            </a:r>
          </a:p>
          <a:p>
            <a:endParaRPr lang="en-IN" dirty="0"/>
          </a:p>
          <a:p>
            <a:r>
              <a:rPr lang="en-IN" dirty="0"/>
              <a:t>Too many partitions</a:t>
            </a:r>
          </a:p>
          <a:p>
            <a:r>
              <a:rPr lang="en-IN" dirty="0"/>
              <a:t>Partitioning by high-cardinality columns (like </a:t>
            </a:r>
            <a:r>
              <a:rPr lang="en-IN" dirty="0" err="1"/>
              <a:t>user_id</a:t>
            </a:r>
            <a:r>
              <a:rPr lang="en-IN" dirty="0"/>
              <a:t>) → creates millions of tiny partitions.</a:t>
            </a:r>
          </a:p>
          <a:p>
            <a:r>
              <a:rPr lang="en-IN" dirty="0"/>
              <a:t>✅ Fix: Partition only on low-cardinality, high-selectivity columns.</a:t>
            </a:r>
          </a:p>
          <a:p>
            <a:endParaRPr lang="en-IN" dirty="0"/>
          </a:p>
          <a:p>
            <a:r>
              <a:rPr lang="en-IN" dirty="0"/>
              <a:t>Ignoring vacuum &amp; retention</a:t>
            </a:r>
          </a:p>
          <a:p>
            <a:r>
              <a:rPr lang="en-IN" dirty="0"/>
              <a:t>Not running VACUUM → bloated storage with unused files.</a:t>
            </a:r>
          </a:p>
          <a:p>
            <a:r>
              <a:rPr lang="en-IN" dirty="0"/>
              <a:t>✅ Fix: Periodically run VACUUM with compliance-retention policies.</a:t>
            </a:r>
          </a:p>
          <a:p>
            <a:endParaRPr lang="en-IN" dirty="0"/>
          </a:p>
          <a:p>
            <a:r>
              <a:rPr lang="en-IN" dirty="0"/>
              <a:t>Unoptimized reads</a:t>
            </a:r>
          </a:p>
          <a:p>
            <a:r>
              <a:rPr lang="en-IN" dirty="0"/>
              <a:t>Running queries without ZORDER → poor predicate pushdown performance.</a:t>
            </a:r>
          </a:p>
          <a:p>
            <a:r>
              <a:rPr lang="en-IN" dirty="0"/>
              <a:t>✅ Fix: Apply OPTIMIZE ... ZORDER BY (col) for frequent query filters.</a:t>
            </a:r>
          </a:p>
          <a:p>
            <a:endParaRPr lang="en-IN" dirty="0"/>
          </a:p>
          <a:p>
            <a:r>
              <a:rPr lang="en-IN" dirty="0"/>
              <a:t>Mixing schema evolution and enforcement incorrectly</a:t>
            </a:r>
          </a:p>
          <a:p>
            <a:r>
              <a:rPr lang="en-IN" dirty="0"/>
              <a:t>Using </a:t>
            </a:r>
            <a:r>
              <a:rPr lang="en-IN" dirty="0" err="1"/>
              <a:t>mergeSchema</a:t>
            </a:r>
            <a:r>
              <a:rPr lang="en-IN" dirty="0"/>
              <a:t> too liberally → messy, unintended schema drift.</a:t>
            </a:r>
          </a:p>
          <a:p>
            <a:r>
              <a:rPr lang="en-IN" dirty="0"/>
              <a:t>✅ Fix: Manage schema changes explicitly with schema registry or governance.</a:t>
            </a:r>
          </a:p>
        </p:txBody>
      </p:sp>
    </p:spTree>
    <p:extLst>
      <p:ext uri="{BB962C8B-B14F-4D97-AF65-F5344CB8AC3E}">
        <p14:creationId xmlns:p14="http://schemas.microsoft.com/office/powerpoint/2010/main" val="1621894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C1671-7C6E-573E-82C2-61A109FA5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4" y="90343"/>
            <a:ext cx="10515600" cy="664296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3. ML &amp; Streaming Anti-Patterns</a:t>
            </a:r>
          </a:p>
          <a:p>
            <a:endParaRPr lang="en-US" dirty="0"/>
          </a:p>
          <a:p>
            <a:r>
              <a:rPr lang="en-US" dirty="0"/>
              <a:t>Not tracking experiments</a:t>
            </a:r>
          </a:p>
          <a:p>
            <a:r>
              <a:rPr lang="en-US" dirty="0"/>
              <a:t>Training ML models in Databricks without </a:t>
            </a:r>
            <a:r>
              <a:rPr lang="en-US" dirty="0" err="1"/>
              <a:t>MLflow</a:t>
            </a:r>
            <a:r>
              <a:rPr lang="en-US" dirty="0"/>
              <a:t> → losing reproducibility.</a:t>
            </a:r>
          </a:p>
          <a:p>
            <a:r>
              <a:rPr lang="en-US" dirty="0"/>
              <a:t>✅ Fix: Always use </a:t>
            </a:r>
            <a:r>
              <a:rPr lang="en-US" dirty="0" err="1"/>
              <a:t>MLflow</a:t>
            </a:r>
            <a:r>
              <a:rPr lang="en-US" dirty="0"/>
              <a:t> tracking for experiments and model registry.</a:t>
            </a:r>
          </a:p>
          <a:p>
            <a:endParaRPr lang="en-US" dirty="0"/>
          </a:p>
          <a:p>
            <a:r>
              <a:rPr lang="en-US" dirty="0"/>
              <a:t>Streaming without watermarking</a:t>
            </a:r>
          </a:p>
          <a:p>
            <a:r>
              <a:rPr lang="en-US" dirty="0"/>
              <a:t>Processing unbounded streams without watermarks → state keeps growing, leading to OOM errors.</a:t>
            </a:r>
          </a:p>
          <a:p>
            <a:r>
              <a:rPr lang="en-US" dirty="0"/>
              <a:t>✅ Fix: Use watermarks with </a:t>
            </a:r>
            <a:r>
              <a:rPr lang="en-US" dirty="0" err="1"/>
              <a:t>withWatermark</a:t>
            </a:r>
            <a:r>
              <a:rPr lang="en-US" dirty="0"/>
              <a:t>() for event-time processing.</a:t>
            </a:r>
          </a:p>
          <a:p>
            <a:endParaRPr lang="en-US" dirty="0"/>
          </a:p>
          <a:p>
            <a:r>
              <a:rPr lang="en-US" dirty="0"/>
              <a:t>Batch instead of structured streaming</a:t>
            </a:r>
          </a:p>
          <a:p>
            <a:r>
              <a:rPr lang="en-US" dirty="0"/>
              <a:t>Re-implementing batch pipelines instead of using Structured Streaming for incremental loads.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56751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D209C-40C2-1DC3-4231-FFD413A41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137" y="1253330"/>
            <a:ext cx="10515600" cy="526176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4. Security &amp; Governance Anti-Patterns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Hardcoding credentials</a:t>
            </a:r>
          </a:p>
          <a:p>
            <a:pPr marL="0" indent="0">
              <a:buNone/>
            </a:pPr>
            <a:r>
              <a:rPr lang="en-IN" dirty="0"/>
              <a:t>Storing secrets in notebooks instead of using Databricks Secrets or AWS Secrets Manager/Azure Key Vault.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No Unity </a:t>
            </a:r>
            <a:r>
              <a:rPr lang="en-IN" dirty="0" err="1"/>
              <a:t>Catalog</a:t>
            </a:r>
            <a:r>
              <a:rPr lang="en-IN" dirty="0"/>
              <a:t> usage</a:t>
            </a:r>
          </a:p>
          <a:p>
            <a:pPr marL="0" indent="0">
              <a:buNone/>
            </a:pPr>
            <a:r>
              <a:rPr lang="en-IN" dirty="0"/>
              <a:t>Scattering permissions across workspaces without a central governance model.</a:t>
            </a:r>
          </a:p>
          <a:p>
            <a:pPr marL="0" indent="0">
              <a:buNone/>
            </a:pPr>
            <a:r>
              <a:rPr lang="en-IN" dirty="0"/>
              <a:t>✅ Fix: Adopt Unity </a:t>
            </a:r>
            <a:r>
              <a:rPr lang="en-IN" dirty="0" err="1"/>
              <a:t>Catalog</a:t>
            </a:r>
            <a:r>
              <a:rPr lang="en-IN" dirty="0"/>
              <a:t> for fine-grained access control.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Mixing dev/test/prod in one workspace</a:t>
            </a:r>
          </a:p>
          <a:p>
            <a:pPr marL="0" indent="0">
              <a:buNone/>
            </a:pPr>
            <a:r>
              <a:rPr lang="en-IN" dirty="0"/>
              <a:t>Leads to environment bleed, accidental data overwrites, and governance issues.</a:t>
            </a:r>
          </a:p>
          <a:p>
            <a:pPr marL="0" indent="0">
              <a:buNone/>
            </a:pPr>
            <a:r>
              <a:rPr lang="en-IN" dirty="0"/>
              <a:t>✅ Fix: Separate workspaces or use Unity </a:t>
            </a:r>
            <a:r>
              <a:rPr lang="en-IN" dirty="0" err="1"/>
              <a:t>Catalog</a:t>
            </a:r>
            <a:r>
              <a:rPr lang="en-IN" dirty="0"/>
              <a:t> + proper naming conventions.</a:t>
            </a:r>
          </a:p>
        </p:txBody>
      </p:sp>
    </p:spTree>
    <p:extLst>
      <p:ext uri="{BB962C8B-B14F-4D97-AF65-F5344CB8AC3E}">
        <p14:creationId xmlns:p14="http://schemas.microsoft.com/office/powerpoint/2010/main" val="4122847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6EE3-4457-09EB-D3A8-A7D79CE71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2927" y="18255"/>
            <a:ext cx="10515600" cy="574027"/>
          </a:xfrm>
        </p:spPr>
        <p:txBody>
          <a:bodyPr>
            <a:normAutofit fontScale="90000"/>
          </a:bodyPr>
          <a:lstStyle/>
          <a:p>
            <a:r>
              <a:rPr lang="en-IN" dirty="0" err="1"/>
              <a:t>Pyspark</a:t>
            </a:r>
            <a:r>
              <a:rPr lang="en-IN" dirty="0"/>
              <a:t> antipatterns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613C8F-2268-642B-CAD5-AA417B6059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1598"/>
            <a:ext cx="10515600" cy="549210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3. Overusing </a:t>
            </a:r>
            <a:r>
              <a:rPr lang="en-US" dirty="0" err="1"/>
              <a:t>groupBy</a:t>
            </a:r>
            <a:r>
              <a:rPr lang="en-US" dirty="0"/>
              <a:t> Instead of </a:t>
            </a:r>
            <a:r>
              <a:rPr lang="en-US" dirty="0" err="1"/>
              <a:t>reduceByKey</a:t>
            </a:r>
            <a:r>
              <a:rPr lang="en-US" dirty="0"/>
              <a:t> or window functions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df.groupBy</a:t>
            </a:r>
            <a:r>
              <a:rPr lang="en-US" dirty="0"/>
              <a:t>("id").count()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groupBy</a:t>
            </a:r>
            <a:r>
              <a:rPr lang="en-US" dirty="0"/>
              <a:t> shuffles all rows — very expensive.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Fix:</a:t>
            </a:r>
          </a:p>
          <a:p>
            <a:pPr marL="0" indent="0">
              <a:buNone/>
            </a:pPr>
            <a:r>
              <a:rPr lang="en-US" dirty="0"/>
              <a:t>Use </a:t>
            </a:r>
            <a:r>
              <a:rPr lang="en-US" dirty="0" err="1"/>
              <a:t>reduceByKey</a:t>
            </a:r>
            <a:r>
              <a:rPr lang="en-US" dirty="0"/>
              <a:t>, </a:t>
            </a:r>
            <a:r>
              <a:rPr lang="en-US" dirty="0" err="1"/>
              <a:t>mapGroups</a:t>
            </a:r>
            <a:r>
              <a:rPr lang="en-US" dirty="0"/>
              <a:t>, or window functions when appropriate.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 Recomputing </a:t>
            </a:r>
            <a:r>
              <a:rPr lang="en-US" dirty="0" err="1"/>
              <a:t>DataFrames</a:t>
            </a:r>
            <a:r>
              <a:rPr lang="en-US" dirty="0"/>
              <a:t> Without Caching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4751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89B29-DE1B-E461-2C24-DA09597B1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4. Unnecessary repartition() / Over-partitioning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dirty="0"/>
              <a:t>Bad: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df.repartition</a:t>
            </a:r>
            <a:r>
              <a:rPr lang="en-US" dirty="0"/>
              <a:t>(2000)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Too many partitions = scheduling overhead, small files in output.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Fix:</a:t>
            </a:r>
          </a:p>
          <a:p>
            <a:pPr marL="0" indent="0">
              <a:buNone/>
            </a:pPr>
            <a:r>
              <a:rPr lang="en-US" dirty="0"/>
              <a:t>Let Spark auto-determine partitions, or use coalesce() when </a:t>
            </a:r>
            <a:r>
              <a:rPr lang="en-US" dirty="0" err="1"/>
              <a:t>reduc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4553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FAA4B-1009-990F-27F1-936750DD2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Golden Rules to Avoid Antipatterns</a:t>
            </a:r>
            <a:r>
              <a:rPr lang="en-US" dirty="0"/>
              <a:t>: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B3862A-E03A-8812-7EE4-362BBF74BC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Push logic to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Spark SQL functions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instead of Python.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Cache/repartition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strategically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skew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explicitly.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Avoid moving data to the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driver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Monitor with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Spark UI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detect expensive stages.</a:t>
            </a:r>
          </a:p>
        </p:txBody>
      </p:sp>
    </p:spTree>
    <p:extLst>
      <p:ext uri="{BB962C8B-B14F-4D97-AF65-F5344CB8AC3E}">
        <p14:creationId xmlns:p14="http://schemas.microsoft.com/office/powerpoint/2010/main" val="4200325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75F0B-859D-F716-D2DF-1181CC7CF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5337" y="2599170"/>
            <a:ext cx="10515600" cy="1325563"/>
          </a:xfrm>
        </p:spPr>
        <p:txBody>
          <a:bodyPr/>
          <a:lstStyle/>
          <a:p>
            <a:r>
              <a:rPr lang="en-IN" b="1" i="1" dirty="0"/>
              <a:t>spark performance anti patterns</a:t>
            </a:r>
            <a:br>
              <a:rPr lang="en-IN" b="1" i="1" dirty="0"/>
            </a:br>
            <a:endParaRPr lang="en-IN" b="1" i="1" dirty="0"/>
          </a:p>
        </p:txBody>
      </p:sp>
    </p:spTree>
    <p:extLst>
      <p:ext uri="{BB962C8B-B14F-4D97-AF65-F5344CB8AC3E}">
        <p14:creationId xmlns:p14="http://schemas.microsoft.com/office/powerpoint/2010/main" val="1071793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2DC33-F335-66A9-7DD3-052C03034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Spark performance anti-patterns are the common mistakes that make Spark jobs slow, unstable, or expensive. Many overlap with PySpark anti-patterns but at a wider Spark performance level (execution engine, shuffles, partitions, caching, etc.).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9454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2646</Words>
  <Application>Microsoft Office PowerPoint</Application>
  <PresentationFormat>Widescreen</PresentationFormat>
  <Paragraphs>410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Arial Unicode MS</vt:lpstr>
      <vt:lpstr>Calibri</vt:lpstr>
      <vt:lpstr>Calibri Light</vt:lpstr>
      <vt:lpstr>Office Theme</vt:lpstr>
      <vt:lpstr>ANTI-PATTERNS</vt:lpstr>
      <vt:lpstr>Types of Anti Patterns</vt:lpstr>
      <vt:lpstr>PYSPARK ANTIPATTERNS</vt:lpstr>
      <vt:lpstr>Pyspark antipatterns</vt:lpstr>
      <vt:lpstr>Pyspark antipatterns</vt:lpstr>
      <vt:lpstr>PowerPoint Presentation</vt:lpstr>
      <vt:lpstr>Golden Rules to Avoid Antipatterns:</vt:lpstr>
      <vt:lpstr>spark performance anti patterns </vt:lpstr>
      <vt:lpstr>PowerPoint Presentation</vt:lpstr>
      <vt:lpstr>Bad Partitioning Strategy</vt:lpstr>
      <vt:lpstr>Skewed Data in Joins or Aggregations</vt:lpstr>
      <vt:lpstr>Unnecessary Shuffles</vt:lpstr>
      <vt:lpstr>Improper Caching/Persisting </vt:lpstr>
      <vt:lpstr>Inefficient File Output</vt:lpstr>
      <vt:lpstr>Improper Resource Allocation</vt:lpstr>
      <vt:lpstr>Bringing Data to the Driver</vt:lpstr>
      <vt:lpstr>Golden Rules for Spark Performance:</vt:lpstr>
      <vt:lpstr>data architecture anti patterns </vt:lpstr>
      <vt:lpstr>1. Data Modeling Anti-Patterns</vt:lpstr>
      <vt:lpstr>Data Storage &amp; Lakehouse Anti-Patterns</vt:lpstr>
      <vt:lpstr>ETL / Data Pipeline Anti-Patterns</vt:lpstr>
      <vt:lpstr>Data Governance Anti-Patterns</vt:lpstr>
      <vt:lpstr>Scalability &amp; Performance Anti-Patterns</vt:lpstr>
      <vt:lpstr>Best Practices to Avoid These Anti-Patterns</vt:lpstr>
      <vt:lpstr>delta lake anti patterns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pipeline design anti patterns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DATABRICKS ANTI PATTERNS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Data Engineering</dc:creator>
  <cp:lastModifiedBy>Data Engineering</cp:lastModifiedBy>
  <cp:revision>8</cp:revision>
  <dcterms:created xsi:type="dcterms:W3CDTF">2025-08-19T00:41:53Z</dcterms:created>
  <dcterms:modified xsi:type="dcterms:W3CDTF">2025-08-22T08:42:55Z</dcterms:modified>
</cp:coreProperties>
</file>