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B5FB-15FA-7449-0EE7-C050C7B33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E17D71-D201-4B6D-25B5-3D91A6BE0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085AC4-54E7-6C81-6B2D-EA85B291906F}"/>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5" name="Footer Placeholder 4">
            <a:extLst>
              <a:ext uri="{FF2B5EF4-FFF2-40B4-BE49-F238E27FC236}">
                <a16:creationId xmlns:a16="http://schemas.microsoft.com/office/drawing/2014/main" id="{2F951A61-C6CC-3F57-AEAA-FF62AFAE1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2D669-EA20-B687-AB4C-03E82C388609}"/>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293595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4B26-82D1-6E0B-B8D6-021EEF5383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974583-CBE7-E916-7E8C-C52AEB2AA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A0F64-588C-5B6D-C284-9461D30150B9}"/>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5" name="Footer Placeholder 4">
            <a:extLst>
              <a:ext uri="{FF2B5EF4-FFF2-40B4-BE49-F238E27FC236}">
                <a16:creationId xmlns:a16="http://schemas.microsoft.com/office/drawing/2014/main" id="{A15335A9-57E7-7F5D-2569-E812D5AD2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ED08D-B231-9489-DE55-3A6ECBF76E49}"/>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169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D4DB1-E667-A41C-B52B-54A337111B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42E25A-0748-9F84-15D6-C522F7E8D4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86017-970A-3DCE-520A-0B8DCA040948}"/>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5" name="Footer Placeholder 4">
            <a:extLst>
              <a:ext uri="{FF2B5EF4-FFF2-40B4-BE49-F238E27FC236}">
                <a16:creationId xmlns:a16="http://schemas.microsoft.com/office/drawing/2014/main" id="{33D04B55-DC68-CF09-934E-6E6B6166A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A733C-7F7D-FB43-9E32-BAAFB56B4328}"/>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391569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2ACA-2805-3EB7-58B4-FBBF2AE92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A2A4BA-9E30-8B9E-CEF1-DC22C0A8E8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02490-7C1C-CDC3-CBDB-3F896EED47B3}"/>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5" name="Footer Placeholder 4">
            <a:extLst>
              <a:ext uri="{FF2B5EF4-FFF2-40B4-BE49-F238E27FC236}">
                <a16:creationId xmlns:a16="http://schemas.microsoft.com/office/drawing/2014/main" id="{00E90748-5682-9D7A-634D-8BC7FBDE5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11577-6E3F-1F3B-074C-EF68857315B2}"/>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301204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1340-6FF8-AC06-9468-54541C88C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3100AC-2358-8987-7819-A063D4E7B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32AEF-7AC4-6A7F-2AD6-4D372CCA0015}"/>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5" name="Footer Placeholder 4">
            <a:extLst>
              <a:ext uri="{FF2B5EF4-FFF2-40B4-BE49-F238E27FC236}">
                <a16:creationId xmlns:a16="http://schemas.microsoft.com/office/drawing/2014/main" id="{BFD144E6-F97E-9731-124C-D62838D77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549BF-41FB-BCB8-7EDB-BE1B385D0E97}"/>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261333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AB3C-CC4C-2736-E41E-387113292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41C905-86AB-AF5C-C9A4-8441C4FD7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04E7E1-570C-15E0-A398-2C53BEA36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12D6CA-D58A-9244-6B07-F8EBA77E58EB}"/>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6" name="Footer Placeholder 5">
            <a:extLst>
              <a:ext uri="{FF2B5EF4-FFF2-40B4-BE49-F238E27FC236}">
                <a16:creationId xmlns:a16="http://schemas.microsoft.com/office/drawing/2014/main" id="{848CB59E-D611-305B-44C3-B7EB828D3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72F837-14C8-719B-6ED2-B977F756E167}"/>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117616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A6A9-96B4-5C53-BEAA-1BED30892A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E7CA5A-A0AE-2526-481B-47CD1D1DB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BA61D-9CC8-7B74-ED67-67DA62CC4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5CA6CB-6CAA-6EF7-5072-9DABC303C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9611FE-48A3-D458-EDA4-C4C57C63B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DC1490-ABCA-1FAB-E7A5-FB727A70D070}"/>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8" name="Footer Placeholder 7">
            <a:extLst>
              <a:ext uri="{FF2B5EF4-FFF2-40B4-BE49-F238E27FC236}">
                <a16:creationId xmlns:a16="http://schemas.microsoft.com/office/drawing/2014/main" id="{C427167D-0563-5EC8-B4FF-61C7000B64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6F456E-A1FD-E271-101C-EC32F7564031}"/>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62217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E2E5-10FA-1487-2E78-EDC5FF2D0E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D5946C-067A-35BB-6FA7-DB9B23FC9875}"/>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4" name="Footer Placeholder 3">
            <a:extLst>
              <a:ext uri="{FF2B5EF4-FFF2-40B4-BE49-F238E27FC236}">
                <a16:creationId xmlns:a16="http://schemas.microsoft.com/office/drawing/2014/main" id="{C2C89722-1C11-49FE-48F8-3B5557A250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3C112A-9A16-2B9B-F073-E805021D8B3E}"/>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218787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9AAAA-1FBD-AC3C-C97C-712811E2B41A}"/>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3" name="Footer Placeholder 2">
            <a:extLst>
              <a:ext uri="{FF2B5EF4-FFF2-40B4-BE49-F238E27FC236}">
                <a16:creationId xmlns:a16="http://schemas.microsoft.com/office/drawing/2014/main" id="{A10038C4-7844-311B-ECAC-8FAC9618EE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D93D4F-AAE7-84CA-6DC7-3BD2356555FE}"/>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109283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179E-655B-E39E-61AF-417D99B1A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E880F7-0B7B-90DB-BDBC-54CE7A321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57AE28-C7E7-A098-3BAB-554F647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BEAAF-5B36-3D38-94F5-E51B1C4807F0}"/>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6" name="Footer Placeholder 5">
            <a:extLst>
              <a:ext uri="{FF2B5EF4-FFF2-40B4-BE49-F238E27FC236}">
                <a16:creationId xmlns:a16="http://schemas.microsoft.com/office/drawing/2014/main" id="{E9877C49-1224-622C-372E-22C22A3ECA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BE356-BC87-825F-C598-2E4A126DF398}"/>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1193986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F3E8-4EEC-0CA9-061D-A5527DD5D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7847A5-FB6E-D51A-E713-D59F0F310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76AAF2-E11E-2C74-D521-3200B6C04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F317C-6331-A3DD-FA6E-4744EED99657}"/>
              </a:ext>
            </a:extLst>
          </p:cNvPr>
          <p:cNvSpPr>
            <a:spLocks noGrp="1"/>
          </p:cNvSpPr>
          <p:nvPr>
            <p:ph type="dt" sz="half" idx="10"/>
          </p:nvPr>
        </p:nvSpPr>
        <p:spPr/>
        <p:txBody>
          <a:bodyPr/>
          <a:lstStyle/>
          <a:p>
            <a:fld id="{CB32A583-F0F4-450C-9DBF-D1A6B843C6A0}" type="datetimeFigureOut">
              <a:rPr lang="en-IN" smtClean="0"/>
              <a:t>14-08-2025</a:t>
            </a:fld>
            <a:endParaRPr lang="en-IN"/>
          </a:p>
        </p:txBody>
      </p:sp>
      <p:sp>
        <p:nvSpPr>
          <p:cNvPr id="6" name="Footer Placeholder 5">
            <a:extLst>
              <a:ext uri="{FF2B5EF4-FFF2-40B4-BE49-F238E27FC236}">
                <a16:creationId xmlns:a16="http://schemas.microsoft.com/office/drawing/2014/main" id="{D038DD75-F150-D153-BDB2-D92139EFCD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04864E-C875-F71A-6C5F-7102B8CCEEBF}"/>
              </a:ext>
            </a:extLst>
          </p:cNvPr>
          <p:cNvSpPr>
            <a:spLocks noGrp="1"/>
          </p:cNvSpPr>
          <p:nvPr>
            <p:ph type="sldNum" sz="quarter" idx="12"/>
          </p:nvPr>
        </p:nvSpPr>
        <p:spPr/>
        <p:txBody>
          <a:bodyPr/>
          <a:lstStyle/>
          <a:p>
            <a:fld id="{C8824F4D-ED4B-4B10-9145-0104C7FD9BA8}" type="slidenum">
              <a:rPr lang="en-IN" smtClean="0"/>
              <a:t>‹#›</a:t>
            </a:fld>
            <a:endParaRPr lang="en-IN"/>
          </a:p>
        </p:txBody>
      </p:sp>
    </p:spTree>
    <p:extLst>
      <p:ext uri="{BB962C8B-B14F-4D97-AF65-F5344CB8AC3E}">
        <p14:creationId xmlns:p14="http://schemas.microsoft.com/office/powerpoint/2010/main" val="181880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4FB97-6863-6DA3-502A-82F457E5A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C355BD-4E39-8EE1-42B0-D375AD753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617E2-3513-6EE1-9BC9-F33174864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2A583-F0F4-450C-9DBF-D1A6B843C6A0}" type="datetimeFigureOut">
              <a:rPr lang="en-IN" smtClean="0"/>
              <a:t>14-08-2025</a:t>
            </a:fld>
            <a:endParaRPr lang="en-IN"/>
          </a:p>
        </p:txBody>
      </p:sp>
      <p:sp>
        <p:nvSpPr>
          <p:cNvPr id="5" name="Footer Placeholder 4">
            <a:extLst>
              <a:ext uri="{FF2B5EF4-FFF2-40B4-BE49-F238E27FC236}">
                <a16:creationId xmlns:a16="http://schemas.microsoft.com/office/drawing/2014/main" id="{D89F128A-DB68-876C-1573-342B5A6BD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0B2511-23E1-2C9E-FC87-0E021D160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24F4D-ED4B-4B10-9145-0104C7FD9BA8}" type="slidenum">
              <a:rPr lang="en-IN" smtClean="0"/>
              <a:t>‹#›</a:t>
            </a:fld>
            <a:endParaRPr lang="en-IN"/>
          </a:p>
        </p:txBody>
      </p:sp>
    </p:spTree>
    <p:extLst>
      <p:ext uri="{BB962C8B-B14F-4D97-AF65-F5344CB8AC3E}">
        <p14:creationId xmlns:p14="http://schemas.microsoft.com/office/powerpoint/2010/main" val="239295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19DA-0E28-20DE-03DF-AC76DA42F247}"/>
              </a:ext>
            </a:extLst>
          </p:cNvPr>
          <p:cNvSpPr>
            <a:spLocks noGrp="1"/>
          </p:cNvSpPr>
          <p:nvPr>
            <p:ph type="ctrTitle"/>
          </p:nvPr>
        </p:nvSpPr>
        <p:spPr/>
        <p:txBody>
          <a:bodyPr/>
          <a:lstStyle/>
          <a:p>
            <a:r>
              <a:rPr lang="en-IN" dirty="0"/>
              <a:t>Aws s3 with Databricks</a:t>
            </a:r>
          </a:p>
        </p:txBody>
      </p:sp>
    </p:spTree>
    <p:extLst>
      <p:ext uri="{BB962C8B-B14F-4D97-AF65-F5344CB8AC3E}">
        <p14:creationId xmlns:p14="http://schemas.microsoft.com/office/powerpoint/2010/main" val="217748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0DBA-785D-DF24-1FAB-6755DFC8D708}"/>
              </a:ext>
            </a:extLst>
          </p:cNvPr>
          <p:cNvSpPr>
            <a:spLocks noGrp="1"/>
          </p:cNvSpPr>
          <p:nvPr>
            <p:ph type="title"/>
          </p:nvPr>
        </p:nvSpPr>
        <p:spPr>
          <a:xfrm>
            <a:off x="2833255" y="2103437"/>
            <a:ext cx="10515600" cy="1325563"/>
          </a:xfrm>
        </p:spPr>
        <p:txBody>
          <a:bodyPr/>
          <a:lstStyle/>
          <a:p>
            <a:r>
              <a:rPr lang="en-IN" b="1" dirty="0"/>
              <a:t>Using amazon s3 as a data lake</a:t>
            </a:r>
          </a:p>
        </p:txBody>
      </p:sp>
    </p:spTree>
    <p:extLst>
      <p:ext uri="{BB962C8B-B14F-4D97-AF65-F5344CB8AC3E}">
        <p14:creationId xmlns:p14="http://schemas.microsoft.com/office/powerpoint/2010/main" val="150649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ED699-C852-C34E-D371-38720AEC0D8E}"/>
              </a:ext>
            </a:extLst>
          </p:cNvPr>
          <p:cNvSpPr>
            <a:spLocks noGrp="1"/>
          </p:cNvSpPr>
          <p:nvPr>
            <p:ph idx="1"/>
          </p:nvPr>
        </p:nvSpPr>
        <p:spPr>
          <a:xfrm>
            <a:off x="0" y="1891144"/>
            <a:ext cx="12192000" cy="4810991"/>
          </a:xfrm>
        </p:spPr>
        <p:txBody>
          <a:bodyPr/>
          <a:lstStyle/>
          <a:p>
            <a:r>
              <a:rPr lang="en-US" dirty="0"/>
              <a:t>Using Amazon S3 as a data lake is a common and effective strategy. It offers a scalable, durable, and cost-effective solution for storing vast amounts of structured, semi-structured, and unstructured data. </a:t>
            </a:r>
          </a:p>
          <a:p>
            <a:r>
              <a:rPr lang="en-US" dirty="0"/>
              <a:t>S3's features make it a strong foundation for a data lake architecture</a:t>
            </a:r>
            <a:endParaRPr lang="en-IN" dirty="0"/>
          </a:p>
        </p:txBody>
      </p:sp>
    </p:spTree>
    <p:extLst>
      <p:ext uri="{BB962C8B-B14F-4D97-AF65-F5344CB8AC3E}">
        <p14:creationId xmlns:p14="http://schemas.microsoft.com/office/powerpoint/2010/main" val="393724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3E9-D0F6-F415-4246-00BB97044AD7}"/>
              </a:ext>
            </a:extLst>
          </p:cNvPr>
          <p:cNvSpPr>
            <a:spLocks noGrp="1"/>
          </p:cNvSpPr>
          <p:nvPr>
            <p:ph type="title"/>
          </p:nvPr>
        </p:nvSpPr>
        <p:spPr>
          <a:xfrm>
            <a:off x="1676400" y="18255"/>
            <a:ext cx="10515600" cy="1325563"/>
          </a:xfrm>
        </p:spPr>
        <p:txBody>
          <a:bodyPr/>
          <a:lstStyle/>
          <a:p>
            <a:r>
              <a:rPr lang="en-US" b="1" dirty="0"/>
              <a:t>Key Advantages of S3 for Data Lakes</a:t>
            </a:r>
            <a:br>
              <a:rPr lang="en-US" b="1" dirty="0"/>
            </a:br>
            <a:endParaRPr lang="en-IN" dirty="0"/>
          </a:p>
        </p:txBody>
      </p:sp>
      <p:sp>
        <p:nvSpPr>
          <p:cNvPr id="3" name="Content Placeholder 2">
            <a:extLst>
              <a:ext uri="{FF2B5EF4-FFF2-40B4-BE49-F238E27FC236}">
                <a16:creationId xmlns:a16="http://schemas.microsoft.com/office/drawing/2014/main" id="{B2F663DF-7F5A-BD1B-9383-A0AFBE38B669}"/>
              </a:ext>
            </a:extLst>
          </p:cNvPr>
          <p:cNvSpPr>
            <a:spLocks noGrp="1"/>
          </p:cNvSpPr>
          <p:nvPr>
            <p:ph idx="1"/>
          </p:nvPr>
        </p:nvSpPr>
        <p:spPr>
          <a:xfrm>
            <a:off x="0" y="1253331"/>
            <a:ext cx="12192000" cy="4351338"/>
          </a:xfrm>
        </p:spPr>
        <p:txBody>
          <a:bodyPr>
            <a:normAutofit fontScale="70000" lnSpcReduction="20000"/>
          </a:bodyPr>
          <a:lstStyle/>
          <a:p>
            <a:r>
              <a:rPr lang="en-US" dirty="0"/>
              <a:t>scalability: S3 is a highly scalable object storage service. You can store petabytes or even exabytes of data without worrying about provisioning storage capacity. There's virtually no limit to the number of objects or the total size of your data.</a:t>
            </a:r>
          </a:p>
          <a:p>
            <a:endParaRPr lang="en-US" dirty="0"/>
          </a:p>
          <a:p>
            <a:endParaRPr lang="en-US" dirty="0"/>
          </a:p>
          <a:p>
            <a:r>
              <a:rPr lang="en-US" dirty="0"/>
              <a:t>Durability and Availability: S3 is designed for 99.999999999% (11 nines) of durability and 99.99% of availability. This is achieved by storing data redundantly across multiple devices and facilities within an AWS Region.</a:t>
            </a:r>
          </a:p>
          <a:p>
            <a:endParaRPr lang="en-US" dirty="0"/>
          </a:p>
          <a:p>
            <a:r>
              <a:rPr lang="en-US" dirty="0"/>
              <a:t>Cost-Effectiveness: S3 offers different storage classes, allowing you to optimize costs based on data access patterns. For example, you can use S3 Standard for frequently accessed data, S3 Infrequent Access for less-frequently accessed data, and S3 Glacier for archiving data.</a:t>
            </a:r>
          </a:p>
          <a:p>
            <a:endParaRPr lang="en-US" dirty="0"/>
          </a:p>
          <a:p>
            <a:endParaRPr lang="en-US" dirty="0"/>
          </a:p>
          <a:p>
            <a:r>
              <a:rPr lang="en-US" dirty="0"/>
              <a:t>Security: S3 provides robust security features, including encryption at rest and in transit, access control policies (IAM), and the ability to log all access to your data.</a:t>
            </a:r>
            <a:endParaRPr lang="en-IN" dirty="0"/>
          </a:p>
        </p:txBody>
      </p:sp>
    </p:spTree>
    <p:extLst>
      <p:ext uri="{BB962C8B-B14F-4D97-AF65-F5344CB8AC3E}">
        <p14:creationId xmlns:p14="http://schemas.microsoft.com/office/powerpoint/2010/main" val="144999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FA10-8BAF-3078-C4E2-D0A71496A481}"/>
              </a:ext>
            </a:extLst>
          </p:cNvPr>
          <p:cNvSpPr>
            <a:spLocks noGrp="1"/>
          </p:cNvSpPr>
          <p:nvPr>
            <p:ph type="title"/>
          </p:nvPr>
        </p:nvSpPr>
        <p:spPr>
          <a:xfrm>
            <a:off x="1939636" y="0"/>
            <a:ext cx="10515600" cy="681037"/>
          </a:xfrm>
        </p:spPr>
        <p:txBody>
          <a:bodyPr>
            <a:normAutofit fontScale="90000"/>
          </a:bodyPr>
          <a:lstStyle/>
          <a:p>
            <a:r>
              <a:rPr lang="en-US" dirty="0"/>
              <a:t>Integration with AWS Services:</a:t>
            </a:r>
            <a:endParaRPr lang="en-IN" dirty="0"/>
          </a:p>
        </p:txBody>
      </p:sp>
      <p:sp>
        <p:nvSpPr>
          <p:cNvPr id="3" name="Content Placeholder 2">
            <a:extLst>
              <a:ext uri="{FF2B5EF4-FFF2-40B4-BE49-F238E27FC236}">
                <a16:creationId xmlns:a16="http://schemas.microsoft.com/office/drawing/2014/main" id="{28E6D652-E731-FD39-E05F-D9AD38B298FF}"/>
              </a:ext>
            </a:extLst>
          </p:cNvPr>
          <p:cNvSpPr>
            <a:spLocks noGrp="1"/>
          </p:cNvSpPr>
          <p:nvPr>
            <p:ph idx="1"/>
          </p:nvPr>
        </p:nvSpPr>
        <p:spPr/>
        <p:txBody>
          <a:bodyPr>
            <a:normAutofit fontScale="85000" lnSpcReduction="20000"/>
          </a:bodyPr>
          <a:lstStyle/>
          <a:p>
            <a:r>
              <a:rPr lang="en-US" dirty="0"/>
              <a:t>S3 integrates seamlessly with a wide range of AWS services, such as:</a:t>
            </a:r>
          </a:p>
          <a:p>
            <a:endParaRPr lang="en-US" dirty="0"/>
          </a:p>
          <a:p>
            <a:r>
              <a:rPr lang="en-US" dirty="0"/>
              <a:t>AWS Glue: A serverless data integration service that helps you discover, prepare, and combine data for analytics, machine learning, and application development.</a:t>
            </a:r>
          </a:p>
          <a:p>
            <a:endParaRPr lang="en-US" dirty="0"/>
          </a:p>
          <a:p>
            <a:r>
              <a:rPr lang="en-US" dirty="0"/>
              <a:t>Amazon Redshift: A fully managed, petabyte-scale data warehouse service.</a:t>
            </a:r>
          </a:p>
          <a:p>
            <a:endParaRPr lang="en-US" dirty="0"/>
          </a:p>
          <a:p>
            <a:r>
              <a:rPr lang="en-US" dirty="0"/>
              <a:t>Amazon Athena: An interactive query service that makes it easy to analyze data directly in S3 using standard SQL.</a:t>
            </a:r>
          </a:p>
          <a:p>
            <a:endParaRPr lang="en-US" dirty="0"/>
          </a:p>
          <a:p>
            <a:r>
              <a:rPr lang="en-US" dirty="0"/>
              <a:t>Amazon EMR: A managed cluster platform that simplifies running big data frameworks like Apache Spark and Hadoop.</a:t>
            </a:r>
          </a:p>
          <a:p>
            <a:endParaRPr lang="en-IN" dirty="0"/>
          </a:p>
        </p:txBody>
      </p:sp>
    </p:spTree>
    <p:extLst>
      <p:ext uri="{BB962C8B-B14F-4D97-AF65-F5344CB8AC3E}">
        <p14:creationId xmlns:p14="http://schemas.microsoft.com/office/powerpoint/2010/main" val="282283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B6CA-FBAF-3782-1A58-DD9C2447C9A4}"/>
              </a:ext>
            </a:extLst>
          </p:cNvPr>
          <p:cNvSpPr>
            <a:spLocks noGrp="1"/>
          </p:cNvSpPr>
          <p:nvPr>
            <p:ph type="title"/>
          </p:nvPr>
        </p:nvSpPr>
        <p:spPr>
          <a:xfrm>
            <a:off x="0" y="18256"/>
            <a:ext cx="12192000" cy="844190"/>
          </a:xfrm>
        </p:spPr>
        <p:txBody>
          <a:bodyPr>
            <a:noAutofit/>
          </a:bodyPr>
          <a:lstStyle/>
          <a:p>
            <a:r>
              <a:rPr lang="en-IN" sz="2800" b="1" dirty="0"/>
              <a:t>Amazon S3 Integration/ Mounting s3 with data bricks</a:t>
            </a:r>
            <a:br>
              <a:rPr lang="en-IN" sz="2800" b="1" dirty="0"/>
            </a:br>
            <a:endParaRPr lang="en-IN" sz="2800" b="1" dirty="0"/>
          </a:p>
        </p:txBody>
      </p:sp>
      <p:sp>
        <p:nvSpPr>
          <p:cNvPr id="3" name="Content Placeholder 2">
            <a:extLst>
              <a:ext uri="{FF2B5EF4-FFF2-40B4-BE49-F238E27FC236}">
                <a16:creationId xmlns:a16="http://schemas.microsoft.com/office/drawing/2014/main" id="{4B49D411-F8C9-1CF8-1CB7-B71ED00FCC7E}"/>
              </a:ext>
            </a:extLst>
          </p:cNvPr>
          <p:cNvSpPr>
            <a:spLocks noGrp="1"/>
          </p:cNvSpPr>
          <p:nvPr>
            <p:ph idx="1"/>
          </p:nvPr>
        </p:nvSpPr>
        <p:spPr>
          <a:xfrm>
            <a:off x="131618" y="1534680"/>
            <a:ext cx="12060382" cy="4351338"/>
          </a:xfrm>
        </p:spPr>
        <p:txBody>
          <a:bodyPr>
            <a:normAutofit fontScale="92500" lnSpcReduction="20000"/>
          </a:bodyPr>
          <a:lstStyle/>
          <a:p>
            <a:endParaRPr lang="en-US" dirty="0"/>
          </a:p>
          <a:p>
            <a:r>
              <a:rPr lang="en-US" dirty="0"/>
              <a:t>CREATE IAM ROLE FOR S3 ACCESS for data bricks  ON AWS </a:t>
            </a:r>
          </a:p>
          <a:p>
            <a:endParaRPr lang="en-US" dirty="0"/>
          </a:p>
          <a:p>
            <a:r>
              <a:rPr lang="en-US" dirty="0"/>
              <a:t>CREATTE STORAGE CREDENTIAL FOR S3</a:t>
            </a:r>
          </a:p>
          <a:p>
            <a:endParaRPr lang="en-US" dirty="0"/>
          </a:p>
          <a:p>
            <a:r>
              <a:rPr lang="en-US" dirty="0"/>
              <a:t>Create External Location</a:t>
            </a:r>
          </a:p>
          <a:p>
            <a:endParaRPr lang="en-US" dirty="0"/>
          </a:p>
          <a:p>
            <a:r>
              <a:rPr lang="en-US" dirty="0"/>
              <a:t>Grant Permissions</a:t>
            </a:r>
          </a:p>
          <a:p>
            <a:endParaRPr lang="en-US" dirty="0"/>
          </a:p>
          <a:p>
            <a:r>
              <a:rPr lang="en-US" dirty="0"/>
              <a:t>Access Data from s3</a:t>
            </a:r>
          </a:p>
          <a:p>
            <a:endParaRPr lang="en-US" dirty="0"/>
          </a:p>
        </p:txBody>
      </p:sp>
    </p:spTree>
    <p:extLst>
      <p:ext uri="{BB962C8B-B14F-4D97-AF65-F5344CB8AC3E}">
        <p14:creationId xmlns:p14="http://schemas.microsoft.com/office/powerpoint/2010/main" val="241970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D9D7-A9D8-846D-587A-1C07FA6F8BD1}"/>
              </a:ext>
            </a:extLst>
          </p:cNvPr>
          <p:cNvSpPr>
            <a:spLocks noGrp="1"/>
          </p:cNvSpPr>
          <p:nvPr>
            <p:ph type="title"/>
          </p:nvPr>
        </p:nvSpPr>
        <p:spPr>
          <a:xfrm>
            <a:off x="1046018" y="18256"/>
            <a:ext cx="10515600" cy="662782"/>
          </a:xfrm>
        </p:spPr>
        <p:txBody>
          <a:bodyPr>
            <a:normAutofit fontScale="90000"/>
          </a:bodyPr>
          <a:lstStyle/>
          <a:p>
            <a:r>
              <a:rPr lang="en-IN" b="1" dirty="0"/>
              <a:t>Managing Data in s3 from data bricks</a:t>
            </a:r>
            <a:endParaRPr lang="en-IN" dirty="0"/>
          </a:p>
        </p:txBody>
      </p:sp>
      <p:sp>
        <p:nvSpPr>
          <p:cNvPr id="3" name="Content Placeholder 2">
            <a:extLst>
              <a:ext uri="{FF2B5EF4-FFF2-40B4-BE49-F238E27FC236}">
                <a16:creationId xmlns:a16="http://schemas.microsoft.com/office/drawing/2014/main" id="{9A535692-6FF3-D2E8-89BC-169613F72C6D}"/>
              </a:ext>
            </a:extLst>
          </p:cNvPr>
          <p:cNvSpPr>
            <a:spLocks noGrp="1"/>
          </p:cNvSpPr>
          <p:nvPr>
            <p:ph idx="1"/>
          </p:nvPr>
        </p:nvSpPr>
        <p:spPr>
          <a:xfrm>
            <a:off x="308263" y="1119044"/>
            <a:ext cx="11662063" cy="4351338"/>
          </a:xfrm>
        </p:spPr>
        <p:txBody>
          <a:bodyPr>
            <a:normAutofit fontScale="62500" lnSpcReduction="20000"/>
          </a:bodyPr>
          <a:lstStyle/>
          <a:p>
            <a:r>
              <a:rPr lang="en-US" dirty="0"/>
              <a:t>CREATE IAM ROLE FOR S3 ACCESS for data bricks  ON AWS </a:t>
            </a:r>
          </a:p>
          <a:p>
            <a:endParaRPr lang="en-US" dirty="0"/>
          </a:p>
          <a:p>
            <a:r>
              <a:rPr lang="en-US" dirty="0"/>
              <a:t>CREATTE STORAGE CREDENTIAL FOR S3</a:t>
            </a:r>
          </a:p>
          <a:p>
            <a:endParaRPr lang="en-US" dirty="0"/>
          </a:p>
          <a:p>
            <a:r>
              <a:rPr lang="en-US" dirty="0"/>
              <a:t>Create External Location</a:t>
            </a:r>
          </a:p>
          <a:p>
            <a:endParaRPr lang="en-US" dirty="0"/>
          </a:p>
          <a:p>
            <a:r>
              <a:rPr lang="en-US" dirty="0"/>
              <a:t>Grant Permissions</a:t>
            </a:r>
          </a:p>
          <a:p>
            <a:endParaRPr lang="en-US" dirty="0"/>
          </a:p>
          <a:p>
            <a:r>
              <a:rPr lang="en-US" dirty="0"/>
              <a:t>Access Data from s3</a:t>
            </a:r>
          </a:p>
          <a:p>
            <a:endParaRPr lang="en-US" dirty="0"/>
          </a:p>
          <a:p>
            <a:r>
              <a:rPr lang="en-US" dirty="0"/>
              <a:t>Write data into s3 from data bricks</a:t>
            </a:r>
          </a:p>
          <a:p>
            <a:endParaRPr lang="en-US" dirty="0"/>
          </a:p>
          <a:p>
            <a:r>
              <a:rPr lang="en-US" dirty="0"/>
              <a:t>Delta integration with create delta tables /time travel etc..</a:t>
            </a:r>
          </a:p>
          <a:p>
            <a:endParaRPr lang="en-US" dirty="0"/>
          </a:p>
          <a:p>
            <a:endParaRPr lang="en-IN" dirty="0"/>
          </a:p>
          <a:p>
            <a:endParaRPr lang="en-IN" dirty="0"/>
          </a:p>
        </p:txBody>
      </p:sp>
    </p:spTree>
    <p:extLst>
      <p:ext uri="{BB962C8B-B14F-4D97-AF65-F5344CB8AC3E}">
        <p14:creationId xmlns:p14="http://schemas.microsoft.com/office/powerpoint/2010/main" val="305056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415</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Aws s3 with Databricks</vt:lpstr>
      <vt:lpstr>Using amazon s3 as a data lake</vt:lpstr>
      <vt:lpstr>PowerPoint Presentation</vt:lpstr>
      <vt:lpstr>Key Advantages of S3 for Data Lakes </vt:lpstr>
      <vt:lpstr>Integration with AWS Services:</vt:lpstr>
      <vt:lpstr>Amazon S3 Integration/ Mounting s3 with data bricks </vt:lpstr>
      <vt:lpstr>Managing Data in s3 from data bricks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7</cp:revision>
  <dcterms:created xsi:type="dcterms:W3CDTF">2025-08-13T23:33:33Z</dcterms:created>
  <dcterms:modified xsi:type="dcterms:W3CDTF">2025-08-14T03:41:29Z</dcterms:modified>
</cp:coreProperties>
</file>