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0" r:id="rId3"/>
    <p:sldId id="257" r:id="rId4"/>
    <p:sldId id="261" r:id="rId5"/>
    <p:sldId id="264" r:id="rId6"/>
    <p:sldId id="262" r:id="rId7"/>
    <p:sldId id="263" r:id="rId8"/>
    <p:sldId id="259" r:id="rId9"/>
    <p:sldId id="265" r:id="rId10"/>
    <p:sldId id="266" r:id="rId11"/>
    <p:sldId id="273" r:id="rId12"/>
    <p:sldId id="276" r:id="rId13"/>
    <p:sldId id="271" r:id="rId14"/>
    <p:sldId id="272" r:id="rId15"/>
    <p:sldId id="274" r:id="rId16"/>
    <p:sldId id="268" r:id="rId17"/>
    <p:sldId id="279" r:id="rId18"/>
    <p:sldId id="275" r:id="rId19"/>
    <p:sldId id="26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77" r:id="rId30"/>
    <p:sldId id="278" r:id="rId31"/>
    <p:sldId id="270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A1A8-E8EF-4D2F-AAB6-FB5C9990F79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D33E7-EFCD-462E-8A4E-D4FFF35EE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85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reference architecture can be implemented in banking and telco sectors, where security, compliance, and scalability are non-negotiable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D33E7-EFCD-462E-8A4E-D4FFF35EED8B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19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11DB-BD3A-B312-C1F9-9C1C22918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0729D-9DDB-CB5F-7361-C10626E54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E37B7-5788-7666-E898-FBC74C8A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8C37-00BC-4B93-8A67-5E55585F6BB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1C72B-550F-A3E5-3325-F8FC4AD7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D7753-66E7-9808-F56A-9C6432EF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75D6-C6CE-47DE-9E6B-CEA96CD71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93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88EE-1431-CB81-11BF-D3DE7B80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43679-AC53-874D-1A31-975BB392A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50294-74D3-DBE6-1D80-44B7B445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8C37-00BC-4B93-8A67-5E55585F6BB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641B-ECC7-B2E3-878A-0AC95AC8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03D1E-8B17-2814-1791-7EC3A65A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75D6-C6CE-47DE-9E6B-CEA96CD71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58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C918E-2775-30AF-0259-DB581B6F2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2981D-6E56-3084-4DFD-8D0F53A0D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8ABBA-3A84-7112-0447-B0C26FCF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8C37-00BC-4B93-8A67-5E55585F6BB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79CC5-55F8-9CCB-42B9-1C0769EC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EAFDC-BFB9-E7B4-3B38-1DCE48C8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75D6-C6CE-47DE-9E6B-CEA96CD71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17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8B1E-0C82-95EE-4E8C-100D3630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FC60-7589-3A78-77EE-E6ECEA23D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D8F5-1E09-E8E7-0309-41029723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8C37-00BC-4B93-8A67-5E55585F6BB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60D72-C61E-A4B1-1D53-64BBFA3F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4A7FD-749F-EDB8-3459-89DAD574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75D6-C6CE-47DE-9E6B-CEA96CD71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96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D821-6856-D4A2-9DAE-1C91565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4F079-0B0C-B2E1-B0B0-0E6A8C4D7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C2A54-806D-EC3A-5B59-6F74BD7E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8C37-00BC-4B93-8A67-5E55585F6BB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EA80F-2BF0-0437-531D-7D8E0349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20515-E495-3F9A-744D-E844F37D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75D6-C6CE-47DE-9E6B-CEA96CD71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03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264D-614D-F1F4-8522-12414C0C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41946-16C0-562E-889F-938838EC5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90BDB-D6A0-CAF3-5139-DBE2DCCEF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0CC7A-7751-2CBC-6855-83567C92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8C37-00BC-4B93-8A67-5E55585F6BB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BE2DC-9390-0619-5227-750710BB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1C371-7E4B-71F4-BBB0-D76E0EB8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75D6-C6CE-47DE-9E6B-CEA96CD71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25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2367-098E-E3FD-0FC6-FC8425E3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2010E-B579-8B78-D4FB-BCEEAC0D0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D5218-1287-9AD9-02DC-FDA287D75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E7FAD-BC38-412C-1E82-E4ADC3699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A7DED-FD6C-502D-FC52-F6D08717A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89667-3BB3-3061-32F4-B91CF445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8C37-00BC-4B93-8A67-5E55585F6BB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AA441-0619-4EBD-E716-0C8A9384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6DDFF-26C9-B5B9-2489-674FE32E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75D6-C6CE-47DE-9E6B-CEA96CD71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44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5057-4738-05B8-0961-5ADD49E1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AA072-09A0-A109-BF02-4B229BDB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8C37-00BC-4B93-8A67-5E55585F6BB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72D8B-D965-C4EA-3D85-59B6C9DE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37BA6-77D2-C9B1-6013-36AB3AC5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75D6-C6CE-47DE-9E6B-CEA96CD71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41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6F78B-8831-2936-9C8E-985E1B16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8C37-00BC-4B93-8A67-5E55585F6BB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70272-F852-E2ED-A9B8-25746DDD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DC7E4-1F8F-2D73-88E6-23DD39E6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75D6-C6CE-47DE-9E6B-CEA96CD71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15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C7E2-3C19-1D0B-28A5-361E559A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4812-8BCD-4815-309C-79992669E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A5750-1054-8A72-387C-A782B9087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4608B-C2CC-95A7-6967-BBACEAAA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8C37-00BC-4B93-8A67-5E55585F6BB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A3E27-88EF-1634-A4F0-E4DA7D8A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1C2D6-72F1-C45A-FA46-6920135D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75D6-C6CE-47DE-9E6B-CEA96CD71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57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F200-825F-83C0-6A2D-7EEDDD17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6405C-A6DB-48F7-07AF-B902719CB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4F572-5DBA-4F74-1834-60B4191AB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F2178-7617-BB22-85DB-EBE7C98C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8C37-00BC-4B93-8A67-5E55585F6BB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BC771-5059-2A9F-BDEA-22601CFF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FFDAB-0E02-A26E-9D95-A46A7C85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75D6-C6CE-47DE-9E6B-CEA96CD71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73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F8BA0-61A7-87FE-E56F-2138CE9F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38525-D003-D87E-EDE3-66DF044F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DFFA4-5BD4-C7EC-3F76-5983D88A7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8C37-00BC-4B93-8A67-5E55585F6BB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E26DB-08FD-7B0E-59D0-18120C15C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129B1-9996-9599-324D-2411D8A85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75D6-C6CE-47DE-9E6B-CEA96CD71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10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uent.com/databricks-services?utm_source=linkedin_pulse&amp;utm_medium=articles&amp;utm_id=off_pag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/databrick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B6FA91-552E-FA8F-E571-FECBFB41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432620"/>
            <a:ext cx="11346425" cy="580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1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F2E57A-302A-AD86-B47F-C21CEE795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5" y="373626"/>
            <a:ext cx="11788878" cy="619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0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EEF1D-4E7F-08E8-6189-9E1718F8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67" y="301625"/>
            <a:ext cx="11540614" cy="4351338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A </a:t>
            </a:r>
            <a:r>
              <a:rPr lang="en-US" b="1" dirty="0"/>
              <a:t>Data Warehouse</a:t>
            </a:r>
            <a:r>
              <a:rPr lang="en-US" dirty="0"/>
              <a:t> is optimized for structured data and BI workloads. It supports SQL out of the box, provides strong governance, and offers fast query performance. But it's not designed for unstructured data, real-time streaming, or ML pipelines. Scaling it is expensive, and schema changes are painful.</a:t>
            </a:r>
          </a:p>
          <a:p>
            <a:pPr fontAlgn="base"/>
            <a:r>
              <a:rPr lang="en-US" dirty="0"/>
              <a:t>A </a:t>
            </a:r>
            <a:r>
              <a:rPr lang="en-US" b="1" dirty="0"/>
              <a:t>Data Lake</a:t>
            </a:r>
            <a:r>
              <a:rPr lang="en-US" dirty="0"/>
              <a:t>, on the other hand, sits on cheap object storage like </a:t>
            </a:r>
            <a:r>
              <a:rPr lang="en-US" b="1" dirty="0"/>
              <a:t>S3</a:t>
            </a:r>
            <a:r>
              <a:rPr lang="en-US" dirty="0"/>
              <a:t> or </a:t>
            </a:r>
            <a:r>
              <a:rPr lang="en-US" b="1" dirty="0"/>
              <a:t>ADLS</a:t>
            </a:r>
            <a:r>
              <a:rPr lang="en-US" dirty="0"/>
              <a:t>. It handles structured, semi-structured, and unstructured data in its raw form. Ideal for storing logs, events, or raw ingest. But data lakes lack </a:t>
            </a:r>
            <a:r>
              <a:rPr lang="en-US" b="1" dirty="0"/>
              <a:t>ACID</a:t>
            </a:r>
            <a:r>
              <a:rPr lang="en-US" dirty="0"/>
              <a:t> </a:t>
            </a:r>
            <a:r>
              <a:rPr lang="en-US" b="1" dirty="0"/>
              <a:t>transactions</a:t>
            </a:r>
            <a:r>
              <a:rPr lang="en-US" dirty="0"/>
              <a:t>, schema enforcement, and consistent performance. Querying them often means building complex </a:t>
            </a:r>
            <a:r>
              <a:rPr lang="en-US" b="1" dirty="0"/>
              <a:t>ETL pipelines </a:t>
            </a:r>
            <a:r>
              <a:rPr lang="en-US" dirty="0"/>
              <a:t>or duplicating data into a warehouse.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This growing divide between scalability and structure led to a new architectural need, one that could deliver the flexibility of lakes and the reliability of warehouses.</a:t>
            </a:r>
          </a:p>
          <a:p>
            <a:pPr fontAlgn="base"/>
            <a:r>
              <a:rPr lang="en-US" dirty="0"/>
              <a:t>The result was the Lakehouse, a unified approach that blends the best of both worlds without compromising on governance, performance, or openness.</a:t>
            </a:r>
          </a:p>
          <a:p>
            <a:pPr fontAlgn="base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9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E2CC-6339-9521-6C7C-6F42B880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968" y="0"/>
            <a:ext cx="10515600" cy="1325563"/>
          </a:xfrm>
        </p:spPr>
        <p:txBody>
          <a:bodyPr/>
          <a:lstStyle/>
          <a:p>
            <a:r>
              <a:rPr lang="en-US" b="1" dirty="0"/>
              <a:t>What Makes a Lakehouse… a Lakehouse?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9198E-0B1A-908E-2D5B-F157A3A6F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32" y="1325563"/>
            <a:ext cx="11715136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IN" dirty="0"/>
              <a:t>🗂️ </a:t>
            </a:r>
            <a:r>
              <a:rPr lang="en-IN" b="1" dirty="0"/>
              <a:t>Structured &amp; Unstructured Data Support</a:t>
            </a:r>
            <a:r>
              <a:rPr lang="en-IN" dirty="0"/>
              <a:t>: Store everything from images to structured tables</a:t>
            </a:r>
          </a:p>
          <a:p>
            <a:pPr marL="0" indent="0" fontAlgn="base">
              <a:buNone/>
            </a:pPr>
            <a:r>
              <a:rPr lang="en-IN" dirty="0"/>
              <a:t>⚙️ </a:t>
            </a:r>
            <a:r>
              <a:rPr lang="en-IN" b="1" dirty="0"/>
              <a:t>Delta Lake Format</a:t>
            </a:r>
            <a:r>
              <a:rPr lang="en-IN" dirty="0"/>
              <a:t>: ACID transactions, versioning, schema enforcement</a:t>
            </a:r>
          </a:p>
          <a:p>
            <a:pPr marL="0" indent="0" fontAlgn="base">
              <a:buNone/>
            </a:pPr>
            <a:r>
              <a:rPr lang="en-IN" dirty="0"/>
              <a:t>🚀 </a:t>
            </a:r>
            <a:r>
              <a:rPr lang="en-IN" b="1" dirty="0"/>
              <a:t>Separation of Storage &amp; Compute</a:t>
            </a:r>
            <a:r>
              <a:rPr lang="en-IN" dirty="0"/>
              <a:t>: Scale independently</a:t>
            </a:r>
          </a:p>
          <a:p>
            <a:pPr marL="0" indent="0" fontAlgn="base">
              <a:buNone/>
            </a:pPr>
            <a:r>
              <a:rPr lang="en-IN" dirty="0"/>
              <a:t>🔍 </a:t>
            </a:r>
            <a:r>
              <a:rPr lang="en-IN" b="1" dirty="0"/>
              <a:t>Data Governance with Unity </a:t>
            </a:r>
            <a:r>
              <a:rPr lang="en-IN" b="1" dirty="0" err="1"/>
              <a:t>Catalog</a:t>
            </a:r>
            <a:r>
              <a:rPr lang="en-IN" dirty="0"/>
              <a:t>: Centralized metadata &amp; access controls</a:t>
            </a:r>
          </a:p>
          <a:p>
            <a:pPr marL="0" indent="0" fontAlgn="base">
              <a:buNone/>
            </a:pPr>
            <a:r>
              <a:rPr lang="en-IN" dirty="0"/>
              <a:t>🔄 </a:t>
            </a:r>
            <a:r>
              <a:rPr lang="en-IN" b="1" dirty="0"/>
              <a:t>Open Formats</a:t>
            </a:r>
            <a:r>
              <a:rPr lang="en-IN" dirty="0"/>
              <a:t>: Built on Apache Parquet, Delta Lake, open APIs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6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CF5B-1977-43EF-3248-D05C6496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4" y="-108154"/>
            <a:ext cx="13054781" cy="993058"/>
          </a:xfrm>
        </p:spPr>
        <p:txBody>
          <a:bodyPr/>
          <a:lstStyle/>
          <a:p>
            <a:pPr fontAlgn="base"/>
            <a:r>
              <a:rPr lang="en-US" b="1" dirty="0"/>
              <a:t>The Evolution from Warehouse and Data Lake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9FD38F-7AF1-B76D-18C4-0175A1432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9934"/>
            <a:ext cx="12191999" cy="615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83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B4E9-D849-7A87-ABCB-4E6B9A99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0738"/>
            <a:ext cx="13094110" cy="1325563"/>
          </a:xfrm>
        </p:spPr>
        <p:txBody>
          <a:bodyPr/>
          <a:lstStyle/>
          <a:p>
            <a:pPr fontAlgn="base"/>
            <a:r>
              <a:rPr lang="en-US" b="1" dirty="0"/>
              <a:t>Scope of the Lakehouse: All-in-One Data Platform</a:t>
            </a:r>
          </a:p>
        </p:txBody>
      </p:sp>
    </p:spTree>
    <p:extLst>
      <p:ext uri="{BB962C8B-B14F-4D97-AF65-F5344CB8AC3E}">
        <p14:creationId xmlns:p14="http://schemas.microsoft.com/office/powerpoint/2010/main" val="49085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4239-014F-3121-ED52-34DDA237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606"/>
          </a:xfrm>
        </p:spPr>
        <p:txBody>
          <a:bodyPr>
            <a:normAutofit/>
          </a:bodyPr>
          <a:lstStyle/>
          <a:p>
            <a:r>
              <a:rPr lang="en-US" sz="2400" dirty="0"/>
              <a:t>A true Lakehouse supports </a:t>
            </a:r>
            <a:r>
              <a:rPr lang="en-US" sz="2400" b="1" dirty="0"/>
              <a:t>end-to-end workflows</a:t>
            </a:r>
            <a:r>
              <a:rPr lang="en-US" sz="2400" dirty="0"/>
              <a:t> across diverse data teams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D08D-76DA-F036-E060-CA31A44AD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15" y="1253330"/>
            <a:ext cx="11707761" cy="5137637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🏗️ </a:t>
            </a:r>
            <a:r>
              <a:rPr lang="en-IN" b="1" dirty="0"/>
              <a:t>Data Engineering</a:t>
            </a:r>
            <a:r>
              <a:rPr lang="en-IN" dirty="0"/>
              <a:t> ETL, transformation pipelines, orchestration—powered by Delta Lake &amp; DLT</a:t>
            </a:r>
          </a:p>
          <a:p>
            <a:pPr fontAlgn="base"/>
            <a:r>
              <a:rPr lang="en-IN" dirty="0"/>
              <a:t>🧪 </a:t>
            </a:r>
            <a:r>
              <a:rPr lang="en-IN" b="1" dirty="0"/>
              <a:t>Data Science &amp; ML</a:t>
            </a:r>
            <a:r>
              <a:rPr lang="en-IN" dirty="0"/>
              <a:t> Native integration with </a:t>
            </a:r>
            <a:r>
              <a:rPr lang="en-IN" dirty="0" err="1"/>
              <a:t>MLflow</a:t>
            </a:r>
            <a:r>
              <a:rPr lang="en-IN" dirty="0"/>
              <a:t>, feature stores, and model tracking</a:t>
            </a:r>
          </a:p>
          <a:p>
            <a:pPr fontAlgn="base"/>
            <a:r>
              <a:rPr lang="en-IN" dirty="0"/>
              <a:t>📊 </a:t>
            </a:r>
            <a:r>
              <a:rPr lang="en-IN" b="1" dirty="0"/>
              <a:t>Business Intelligence &amp; Reporting</a:t>
            </a:r>
            <a:r>
              <a:rPr lang="en-IN" dirty="0"/>
              <a:t> BI tools connect seamlessly—Power BI, Tableau, Looker</a:t>
            </a:r>
          </a:p>
          <a:p>
            <a:pPr fontAlgn="base"/>
            <a:r>
              <a:rPr lang="en-IN" dirty="0"/>
              <a:t>🌐 </a:t>
            </a:r>
            <a:r>
              <a:rPr lang="en-IN" b="1" dirty="0"/>
              <a:t>Streaming Analytics</a:t>
            </a:r>
            <a:r>
              <a:rPr lang="en-IN" dirty="0"/>
              <a:t> Real-time ingestion, processing, and dashboarding</a:t>
            </a:r>
          </a:p>
          <a:p>
            <a:pPr fontAlgn="base"/>
            <a:r>
              <a:rPr lang="en-IN" dirty="0"/>
              <a:t>🔒 </a:t>
            </a:r>
            <a:r>
              <a:rPr lang="en-IN" b="1" dirty="0"/>
              <a:t>Data Governance</a:t>
            </a:r>
            <a:r>
              <a:rPr lang="en-IN" dirty="0"/>
              <a:t> Centralized </a:t>
            </a:r>
            <a:r>
              <a:rPr lang="en-IN" dirty="0" err="1"/>
              <a:t>cataloging</a:t>
            </a:r>
            <a:r>
              <a:rPr lang="en-IN" dirty="0"/>
              <a:t>, policies, lineage (thanks to Unity </a:t>
            </a:r>
            <a:r>
              <a:rPr lang="en-IN" dirty="0" err="1"/>
              <a:t>Catalog</a:t>
            </a:r>
            <a:r>
              <a:rPr lang="en-IN" dirty="0"/>
              <a:t>)</a:t>
            </a:r>
          </a:p>
          <a:p>
            <a:pPr fontAlgn="base"/>
            <a:r>
              <a:rPr lang="en-IN" dirty="0"/>
              <a:t>🧠 </a:t>
            </a:r>
            <a:r>
              <a:rPr lang="en-IN" b="1" dirty="0"/>
              <a:t>Generative AI &amp; LLMs</a:t>
            </a:r>
            <a:r>
              <a:rPr lang="en-IN" dirty="0"/>
              <a:t> Easily fine-tune and deploy models with the same trusted platform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38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CA2240-86FC-AE6E-D2FE-DCB72EA82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7" y="776748"/>
            <a:ext cx="11474245" cy="43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20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CACE-DB65-30A5-02C4-675512BA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AD83E-D9DF-EE6D-E72E-780E59E5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hlinkClick r:id="rId2"/>
              </a:rPr>
              <a:t>Databricks Lakehouse Platform</a:t>
            </a:r>
            <a:r>
              <a:rPr lang="en-US" dirty="0"/>
              <a:t> is built on top of open-source technologies such as </a:t>
            </a:r>
            <a:r>
              <a:rPr lang="en-US" b="1" dirty="0"/>
              <a:t>Apache Spark</a:t>
            </a:r>
            <a:r>
              <a:rPr lang="en-US" dirty="0"/>
              <a:t> and </a:t>
            </a:r>
            <a:r>
              <a:rPr lang="en-US" b="1" dirty="0"/>
              <a:t>Delta Lake</a:t>
            </a:r>
            <a:r>
              <a:rPr lang="en-US" dirty="0"/>
              <a:t>. It’s designed to simplify data architecture by reducing the need for multiple tools across the data lifecycle.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55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3457-414F-0083-B5FF-744813AF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748" y="18255"/>
            <a:ext cx="10515600" cy="1325563"/>
          </a:xfrm>
        </p:spPr>
        <p:txBody>
          <a:bodyPr/>
          <a:lstStyle/>
          <a:p>
            <a:r>
              <a:rPr lang="en-US" b="1" dirty="0"/>
              <a:t>Core Layers of the Lakehouse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50AF-2305-D92E-C18E-0B99F54E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74" y="1343818"/>
            <a:ext cx="1166843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Lakehouse Architecture</a:t>
            </a:r>
            <a:r>
              <a:rPr lang="en-US" dirty="0"/>
              <a:t> provides the </a:t>
            </a:r>
            <a:r>
              <a:rPr lang="en-US" b="1" dirty="0"/>
              <a:t>scalability</a:t>
            </a:r>
            <a:r>
              <a:rPr lang="en-US" dirty="0"/>
              <a:t> of data lakes with the </a:t>
            </a:r>
            <a:r>
              <a:rPr lang="en-US" b="1" dirty="0"/>
              <a:t>performance and structure</a:t>
            </a:r>
            <a:r>
              <a:rPr lang="en-US" dirty="0"/>
              <a:t> of warehouses, all while being </a:t>
            </a:r>
            <a:r>
              <a:rPr lang="en-US" b="1" dirty="0"/>
              <a:t>cost-efficient</a:t>
            </a:r>
            <a:r>
              <a:rPr lang="en-US" dirty="0"/>
              <a:t>, </a:t>
            </a:r>
            <a:r>
              <a:rPr lang="en-US" b="1" dirty="0"/>
              <a:t>open</a:t>
            </a:r>
            <a:r>
              <a:rPr lang="en-US" dirty="0"/>
              <a:t>, and </a:t>
            </a:r>
            <a:r>
              <a:rPr lang="en-US" b="1" dirty="0"/>
              <a:t>AI-ready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Lakehouse</a:t>
            </a:r>
            <a:r>
              <a:rPr lang="en-US" dirty="0"/>
              <a:t> is a new kind of data architecture that merges the low-cost storage and flexibility of a data lake with the </a:t>
            </a:r>
            <a:r>
              <a:rPr lang="en-US" b="1" dirty="0"/>
              <a:t>ACID transactions and schema enforcement</a:t>
            </a:r>
            <a:r>
              <a:rPr lang="en-US" dirty="0"/>
              <a:t> capabilities of a traditional data warehouse.</a:t>
            </a:r>
          </a:p>
          <a:p>
            <a:endParaRPr lang="en-US" dirty="0"/>
          </a:p>
          <a:p>
            <a:pPr marL="0" indent="0" fontAlgn="base">
              <a:buNone/>
            </a:pPr>
            <a:r>
              <a:rPr lang="en-IN" dirty="0"/>
              <a:t>🧊 </a:t>
            </a:r>
            <a:r>
              <a:rPr lang="en-IN" b="1" dirty="0"/>
              <a:t>Data Lake</a:t>
            </a:r>
            <a:r>
              <a:rPr lang="en-IN" dirty="0"/>
              <a:t>: Raw, unstructured and semi-structured data ingestion</a:t>
            </a:r>
          </a:p>
          <a:p>
            <a:pPr marL="0" indent="0" fontAlgn="base">
              <a:buNone/>
            </a:pPr>
            <a:r>
              <a:rPr lang="en-IN" dirty="0"/>
              <a:t>🪄 </a:t>
            </a:r>
            <a:r>
              <a:rPr lang="en-IN" b="1" dirty="0"/>
              <a:t>Delta Layer</a:t>
            </a:r>
            <a:r>
              <a:rPr lang="en-IN" dirty="0"/>
              <a:t>: Reliable data with ACID properties (via Delta Lake)</a:t>
            </a:r>
          </a:p>
          <a:p>
            <a:pPr marL="0" indent="0" fontAlgn="base">
              <a:buNone/>
            </a:pPr>
            <a:r>
              <a:rPr lang="en-IN" dirty="0"/>
              <a:t>📊 </a:t>
            </a:r>
            <a:r>
              <a:rPr lang="en-IN" b="1" dirty="0"/>
              <a:t>Analytics Layer</a:t>
            </a:r>
            <a:r>
              <a:rPr lang="en-IN" dirty="0"/>
              <a:t>: BI-ready data with indexing and caching for fast performance</a:t>
            </a:r>
          </a:p>
          <a:p>
            <a:pPr marL="0" indent="0" fontAlgn="base">
              <a:buNone/>
            </a:pPr>
            <a:r>
              <a:rPr lang="en-IN" dirty="0"/>
              <a:t>🧠 </a:t>
            </a:r>
            <a:r>
              <a:rPr lang="en-IN" b="1" dirty="0"/>
              <a:t>ML &amp; AI</a:t>
            </a:r>
            <a:r>
              <a:rPr lang="en-IN" dirty="0"/>
              <a:t>: Native support for ML workflows, notebooks, and </a:t>
            </a:r>
            <a:r>
              <a:rPr lang="en-IN" dirty="0" err="1"/>
              <a:t>MLflow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536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7D6629-7F42-C990-A4CE-A9532A94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28" y="1024681"/>
            <a:ext cx="9274344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0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045B82-9B73-8295-1E71-B9CA05EDE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4" y="698090"/>
            <a:ext cx="11375923" cy="48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36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80E4-D48A-4049-E2D8-21D7D8E0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Core Components: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1531-94A0-FF54-6E39-C14EF8E29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Delta Lake</a:t>
            </a:r>
            <a:r>
              <a:rPr lang="en-US" dirty="0"/>
              <a:t> – The foundation of the Lakehouse</a:t>
            </a:r>
          </a:p>
          <a:p>
            <a:pPr fontAlgn="base"/>
            <a:r>
              <a:rPr lang="en-US" b="1" dirty="0"/>
              <a:t>Apache Spark</a:t>
            </a:r>
            <a:r>
              <a:rPr lang="en-US" dirty="0"/>
              <a:t> – For distributed data processing</a:t>
            </a:r>
          </a:p>
          <a:p>
            <a:pPr fontAlgn="base"/>
            <a:r>
              <a:rPr lang="en-US" b="1" dirty="0" err="1"/>
              <a:t>MLflow</a:t>
            </a:r>
            <a:r>
              <a:rPr lang="en-US" dirty="0"/>
              <a:t> – For managing the ML lifecycle</a:t>
            </a:r>
          </a:p>
          <a:p>
            <a:pPr fontAlgn="base"/>
            <a:r>
              <a:rPr lang="en-US" b="1" dirty="0"/>
              <a:t>Databricks SQL</a:t>
            </a:r>
            <a:r>
              <a:rPr lang="en-US" dirty="0"/>
              <a:t> – For analytics and business intelligence</a:t>
            </a:r>
          </a:p>
          <a:p>
            <a:pPr fontAlgn="base"/>
            <a:r>
              <a:rPr lang="en-US" b="1" dirty="0"/>
              <a:t>Unity Catalog</a:t>
            </a:r>
            <a:r>
              <a:rPr lang="en-US" dirty="0"/>
              <a:t> – Centralized governance and access control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10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EA29-0A87-F019-A70B-7B45DCB2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961" y="18255"/>
            <a:ext cx="10515600" cy="1325563"/>
          </a:xfrm>
        </p:spPr>
        <p:txBody>
          <a:bodyPr/>
          <a:lstStyle/>
          <a:p>
            <a:r>
              <a:rPr lang="en-US" b="1" dirty="0"/>
              <a:t>1. Delta Lake: The Storage Layer Backbone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B639-D52E-C473-3CD8-D599AAB3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53331"/>
            <a:ext cx="12012561" cy="435133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At the heart of the Databricks Lakehouse Architecture lies </a:t>
            </a:r>
            <a:r>
              <a:rPr lang="en-US" b="1" dirty="0"/>
              <a:t>Delta Lake</a:t>
            </a:r>
            <a:r>
              <a:rPr lang="en-US" dirty="0"/>
              <a:t>, an open-source storage layer that adds </a:t>
            </a:r>
            <a:r>
              <a:rPr lang="en-US" b="1" dirty="0"/>
              <a:t>reliability, consistency, and performance</a:t>
            </a:r>
            <a:r>
              <a:rPr lang="en-US" dirty="0"/>
              <a:t> to data lakes.</a:t>
            </a:r>
          </a:p>
          <a:p>
            <a:pPr fontAlgn="base"/>
            <a:r>
              <a:rPr lang="en-US" b="1" dirty="0"/>
              <a:t>Features of Delta Lake:</a:t>
            </a:r>
          </a:p>
          <a:p>
            <a:pPr fontAlgn="base"/>
            <a:r>
              <a:rPr lang="en-US" b="1" dirty="0"/>
              <a:t>ACID Transactions</a:t>
            </a:r>
            <a:r>
              <a:rPr lang="en-US" dirty="0"/>
              <a:t>: Guarantees data integrity even in concurrent environments.</a:t>
            </a:r>
          </a:p>
          <a:p>
            <a:pPr fontAlgn="base"/>
            <a:r>
              <a:rPr lang="en-US" b="1" dirty="0"/>
              <a:t>Time Travel</a:t>
            </a:r>
            <a:r>
              <a:rPr lang="en-US" dirty="0"/>
              <a:t>: Access and revert to previous versions of data.</a:t>
            </a:r>
          </a:p>
          <a:p>
            <a:pPr fontAlgn="base"/>
            <a:r>
              <a:rPr lang="en-US" b="1" dirty="0"/>
              <a:t>Schema Enforcement and Evolution</a:t>
            </a:r>
            <a:r>
              <a:rPr lang="en-US" dirty="0"/>
              <a:t>: Ensures consistent and clean data.</a:t>
            </a:r>
          </a:p>
          <a:p>
            <a:pPr fontAlgn="base"/>
            <a:r>
              <a:rPr lang="en-US" b="1" dirty="0"/>
              <a:t>Data Compaction</a:t>
            </a:r>
            <a:r>
              <a:rPr lang="en-US" dirty="0"/>
              <a:t>: Optimizes storage by reducing small file overhead.</a:t>
            </a:r>
          </a:p>
          <a:p>
            <a:pPr fontAlgn="base"/>
            <a:r>
              <a:rPr lang="en-US" b="1" dirty="0"/>
              <a:t>Use Case Example:</a:t>
            </a:r>
            <a:r>
              <a:rPr lang="en-US" dirty="0"/>
              <a:t> A retail company tracks inventory updates in real-time. With Delta Lake, it can ensure </a:t>
            </a:r>
            <a:r>
              <a:rPr lang="en-US" b="1" dirty="0"/>
              <a:t>accurate, deduplicated data</a:t>
            </a:r>
            <a:r>
              <a:rPr lang="en-US" dirty="0"/>
              <a:t> regardless of how frequently updates are made.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031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5D78-F87C-5559-C3BA-673DE84E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2. Apache Spark: Scalable Data Processing Engine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C99C-7C54-FACA-FC9D-5F8E9F6F5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80" y="1127535"/>
            <a:ext cx="12091219" cy="559773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Databricks builds upon </a:t>
            </a:r>
            <a:r>
              <a:rPr lang="en-US" b="1" dirty="0"/>
              <a:t>Apache Spark</a:t>
            </a:r>
            <a:r>
              <a:rPr lang="en-US" dirty="0"/>
              <a:t>, the leading open-source unified analytics engine for big data processing.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b="1" dirty="0"/>
              <a:t>Why Apache Spark Matters:</a:t>
            </a:r>
          </a:p>
          <a:p>
            <a:pPr fontAlgn="base"/>
            <a:r>
              <a:rPr lang="en-US" dirty="0"/>
              <a:t>Supports </a:t>
            </a:r>
            <a:r>
              <a:rPr lang="en-US" b="1" dirty="0"/>
              <a:t>batch and real-time</a:t>
            </a:r>
            <a:r>
              <a:rPr lang="en-US" dirty="0"/>
              <a:t> streaming data processing</a:t>
            </a:r>
          </a:p>
          <a:p>
            <a:pPr fontAlgn="base"/>
            <a:r>
              <a:rPr lang="en-US" dirty="0"/>
              <a:t>Highly </a:t>
            </a:r>
            <a:r>
              <a:rPr lang="en-US" b="1" dirty="0"/>
              <a:t>scalable and distributed</a:t>
            </a:r>
            <a:endParaRPr lang="en-US" dirty="0"/>
          </a:p>
          <a:p>
            <a:pPr fontAlgn="base"/>
            <a:r>
              <a:rPr lang="en-US" dirty="0"/>
              <a:t>Compatible with multiple languages: Python, SQL, Scala, Java, R</a:t>
            </a:r>
          </a:p>
          <a:p>
            <a:pPr fontAlgn="base"/>
            <a:r>
              <a:rPr lang="en-US" dirty="0"/>
              <a:t>Optimized for </a:t>
            </a:r>
            <a:r>
              <a:rPr lang="en-US" b="1" dirty="0"/>
              <a:t>ML workloads</a:t>
            </a:r>
            <a:r>
              <a:rPr lang="en-US" dirty="0"/>
              <a:t> and data transformation</a:t>
            </a:r>
          </a:p>
          <a:p>
            <a:pPr fontAlgn="base"/>
            <a:r>
              <a:rPr lang="en-US" b="1" dirty="0"/>
              <a:t>Spark on Databricks</a:t>
            </a:r>
            <a:r>
              <a:rPr lang="en-US" dirty="0"/>
              <a:t> is optimized to provide faster execution and better resource management, enabling teams to handle workloads ranging from small ad-hoc queries to enterprise-scale ETL.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497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03DA-DFC9-3012-CAC7-419C5B9B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84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3. </a:t>
            </a:r>
            <a:r>
              <a:rPr lang="en-US" b="1" dirty="0" err="1"/>
              <a:t>MLflow</a:t>
            </a:r>
            <a:r>
              <a:rPr lang="en-US" b="1" dirty="0"/>
              <a:t>: End-to-End ML Lifecycle Management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1A116-4336-A9EA-944D-3ABDABD7F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53331"/>
            <a:ext cx="11882284" cy="5471934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Data science teams need more than just data; they need tools for </a:t>
            </a:r>
            <a:r>
              <a:rPr lang="en-US" b="1" dirty="0"/>
              <a:t>experiment tracking, model deployment, and reproducibility</a:t>
            </a:r>
            <a:r>
              <a:rPr lang="en-US" dirty="0"/>
              <a:t>. This is where </a:t>
            </a:r>
            <a:r>
              <a:rPr lang="en-US" b="1" dirty="0" err="1"/>
              <a:t>MLflow</a:t>
            </a:r>
            <a:r>
              <a:rPr lang="en-US" dirty="0"/>
              <a:t>, an open-source ML lifecycle platform, comes in.</a:t>
            </a:r>
          </a:p>
          <a:p>
            <a:pPr marL="0" indent="0" fontAlgn="base">
              <a:buNone/>
            </a:pPr>
            <a:r>
              <a:rPr lang="en-US" b="1" dirty="0" err="1"/>
              <a:t>MLflow</a:t>
            </a:r>
            <a:r>
              <a:rPr lang="en-US" b="1" dirty="0"/>
              <a:t> Capabilities:</a:t>
            </a:r>
          </a:p>
          <a:p>
            <a:pPr fontAlgn="base"/>
            <a:r>
              <a:rPr lang="en-US" b="1" dirty="0"/>
              <a:t>Experiment Tracking</a:t>
            </a:r>
            <a:r>
              <a:rPr lang="en-US" dirty="0"/>
              <a:t>: Logs model metrics, parameters, and artifacts.</a:t>
            </a:r>
          </a:p>
          <a:p>
            <a:pPr fontAlgn="base"/>
            <a:r>
              <a:rPr lang="en-US" b="1" dirty="0"/>
              <a:t>Model Registry</a:t>
            </a:r>
            <a:r>
              <a:rPr lang="en-US" dirty="0"/>
              <a:t>: Centralized hub for managing model versions.</a:t>
            </a:r>
          </a:p>
          <a:p>
            <a:pPr fontAlgn="base"/>
            <a:r>
              <a:rPr lang="en-US" b="1" dirty="0"/>
              <a:t>Deployment</a:t>
            </a:r>
            <a:r>
              <a:rPr lang="en-US" dirty="0"/>
              <a:t>: Easily deploy models into production across platforms.</a:t>
            </a:r>
          </a:p>
          <a:p>
            <a:pPr fontAlgn="base"/>
            <a:r>
              <a:rPr lang="en-US" b="1" dirty="0"/>
              <a:t>Lakehouse Advantage:</a:t>
            </a:r>
            <a:r>
              <a:rPr lang="en-US" dirty="0"/>
              <a:t> Data scientists can train models directly on high-quality, governed data in the </a:t>
            </a:r>
            <a:r>
              <a:rPr lang="en-US" dirty="0" err="1"/>
              <a:t>lakehouse</a:t>
            </a:r>
            <a:r>
              <a:rPr lang="en-US" dirty="0"/>
              <a:t>, eliminating the need to move data to separate ML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163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DEAF-6E16-8A87-43D9-397094EC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6" y="0"/>
            <a:ext cx="10515600" cy="1325563"/>
          </a:xfrm>
        </p:spPr>
        <p:txBody>
          <a:bodyPr/>
          <a:lstStyle/>
          <a:p>
            <a:r>
              <a:rPr lang="en-US" b="1" dirty="0"/>
              <a:t>4. Databricks SQL: Real-Time Analytics and BI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87A8-F74A-0E3D-B53F-6CCC2726C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0" y="1325563"/>
            <a:ext cx="11626645" cy="435133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dirty="0">
                <a:hlinkClick r:id="rId2"/>
              </a:rPr>
              <a:t>Databricks</a:t>
            </a:r>
            <a:r>
              <a:rPr lang="en-US" dirty="0"/>
              <a:t> offers a </a:t>
            </a:r>
            <a:r>
              <a:rPr lang="en-US" b="1" dirty="0"/>
              <a:t>SQL-native interface</a:t>
            </a:r>
            <a:r>
              <a:rPr lang="en-US" dirty="0"/>
              <a:t> allowing business analysts to query data directly from the </a:t>
            </a:r>
            <a:r>
              <a:rPr lang="en-US" dirty="0" err="1"/>
              <a:t>lakehouse</a:t>
            </a:r>
            <a:r>
              <a:rPr lang="en-US" dirty="0"/>
              <a:t> using familiar SQL syntax.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b="1" dirty="0"/>
              <a:t>Features of Databricks SQL:</a:t>
            </a:r>
          </a:p>
          <a:p>
            <a:pPr fontAlgn="base"/>
            <a:r>
              <a:rPr lang="en-US" dirty="0"/>
              <a:t>Interactive dashboards and visualizations</a:t>
            </a:r>
          </a:p>
          <a:p>
            <a:pPr fontAlgn="base"/>
            <a:r>
              <a:rPr lang="en-US" dirty="0"/>
              <a:t>Auto-scaling clusters for cost efficiency</a:t>
            </a:r>
          </a:p>
          <a:p>
            <a:pPr fontAlgn="base"/>
            <a:r>
              <a:rPr lang="en-US" dirty="0"/>
              <a:t>Built-in query optimization with Photon engine</a:t>
            </a:r>
          </a:p>
          <a:p>
            <a:pPr fontAlgn="base"/>
            <a:r>
              <a:rPr lang="en-US" dirty="0"/>
              <a:t>Integration with BI tools like Tableau, Power BI, and Looker</a:t>
            </a:r>
          </a:p>
          <a:p>
            <a:pPr fontAlgn="base"/>
            <a:r>
              <a:rPr lang="en-US" dirty="0"/>
              <a:t>This capability democratizes data access, enabling analysts, data engineers, and scientists to </a:t>
            </a:r>
            <a:r>
              <a:rPr lang="en-US" b="1" dirty="0"/>
              <a:t>collaborate seamlessly</a:t>
            </a:r>
            <a:r>
              <a:rPr lang="en-US" dirty="0"/>
              <a:t> on a single source of truth.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103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FBD6-D885-A4B9-4672-35A2A134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825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5. Unity Catalog: Centralized Governance and Security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3641-2507-1075-BB9E-74F8798E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" y="1253331"/>
            <a:ext cx="11658599" cy="435133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Data security and compliance are paramount for modern enterprises. </a:t>
            </a:r>
            <a:r>
              <a:rPr lang="en-US" b="1" dirty="0"/>
              <a:t>Unity Catalog</a:t>
            </a:r>
            <a:r>
              <a:rPr lang="en-US" dirty="0"/>
              <a:t> provides unified data governance across the entire Databricks workspace.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b="1" dirty="0"/>
              <a:t>Governance Features:</a:t>
            </a:r>
          </a:p>
          <a:p>
            <a:pPr fontAlgn="base"/>
            <a:r>
              <a:rPr lang="en-US" dirty="0"/>
              <a:t>Centralized </a:t>
            </a:r>
            <a:r>
              <a:rPr lang="en-US" b="1" dirty="0"/>
              <a:t>metadata management</a:t>
            </a:r>
            <a:endParaRPr lang="en-US" dirty="0"/>
          </a:p>
          <a:p>
            <a:pPr fontAlgn="base"/>
            <a:r>
              <a:rPr lang="en-US" dirty="0"/>
              <a:t>Fine-grained </a:t>
            </a:r>
            <a:r>
              <a:rPr lang="en-US" b="1" dirty="0"/>
              <a:t>access controls</a:t>
            </a:r>
            <a:endParaRPr lang="en-US" dirty="0"/>
          </a:p>
          <a:p>
            <a:pPr fontAlgn="base"/>
            <a:r>
              <a:rPr lang="en-US" dirty="0"/>
              <a:t>Audit logs for all data activity</a:t>
            </a:r>
          </a:p>
          <a:p>
            <a:pPr fontAlgn="base"/>
            <a:r>
              <a:rPr lang="en-US" b="1" dirty="0"/>
              <a:t>Data lineage</a:t>
            </a:r>
            <a:r>
              <a:rPr lang="en-US" dirty="0"/>
              <a:t> tracking</a:t>
            </a:r>
          </a:p>
          <a:p>
            <a:pPr fontAlgn="base"/>
            <a:r>
              <a:rPr lang="en-US" dirty="0"/>
              <a:t>With Unity Catalog, organizations can meet regulatory requirements (like GDPR or HIPAA) while ensuring internal data standards are upheld.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960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97F5-951E-D215-105E-BF9F3444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74" y="18255"/>
            <a:ext cx="11422626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Advantages of the Databricks Lakehouse Architecture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77F2-6B72-1595-7706-12CCCAD0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1253331"/>
            <a:ext cx="12042058" cy="4351338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Unified Data Management</a:t>
            </a:r>
          </a:p>
          <a:p>
            <a:pPr fontAlgn="base"/>
            <a:r>
              <a:rPr lang="en-US" dirty="0"/>
              <a:t>No need to maintain separate systems for analytics and machine learning—Databricks offers a single platform for all workloads.</a:t>
            </a:r>
          </a:p>
          <a:p>
            <a:pPr marL="0" indent="0" fontAlgn="base">
              <a:buNone/>
            </a:pPr>
            <a:r>
              <a:rPr lang="en-US" b="1" dirty="0"/>
              <a:t>Cost-Effective Scalability</a:t>
            </a:r>
          </a:p>
          <a:p>
            <a:pPr fontAlgn="base"/>
            <a:r>
              <a:rPr lang="en-US" dirty="0"/>
              <a:t>Thanks to its </a:t>
            </a:r>
            <a:r>
              <a:rPr lang="en-US" b="1" dirty="0"/>
              <a:t>cloud-native infrastructure</a:t>
            </a:r>
            <a:r>
              <a:rPr lang="en-US" dirty="0"/>
              <a:t> and separation of storage and compute, Databricks provides </a:t>
            </a:r>
            <a:r>
              <a:rPr lang="en-US" b="1" dirty="0"/>
              <a:t>elastic scaling</a:t>
            </a:r>
            <a:r>
              <a:rPr lang="en-US" dirty="0"/>
              <a:t>, which helps reduce costs.</a:t>
            </a:r>
          </a:p>
          <a:p>
            <a:pPr marL="0" indent="0" fontAlgn="base">
              <a:buNone/>
            </a:pPr>
            <a:r>
              <a:rPr lang="en-US" b="1" dirty="0"/>
              <a:t>Improved Data Quality and Governance</a:t>
            </a:r>
          </a:p>
          <a:p>
            <a:pPr fontAlgn="base"/>
            <a:r>
              <a:rPr lang="en-US" dirty="0"/>
              <a:t>With features like </a:t>
            </a:r>
            <a:r>
              <a:rPr lang="en-US" b="1" dirty="0"/>
              <a:t>Delta Lake’s ACID compliance</a:t>
            </a:r>
            <a:r>
              <a:rPr lang="en-US" dirty="0"/>
              <a:t> and </a:t>
            </a:r>
            <a:r>
              <a:rPr lang="en-US" b="1" dirty="0"/>
              <a:t>Unity Catalog</a:t>
            </a:r>
            <a:r>
              <a:rPr lang="en-US" dirty="0"/>
              <a:t>, data is both reliable and secure.</a:t>
            </a:r>
          </a:p>
          <a:p>
            <a:pPr marL="0" indent="0" fontAlgn="base">
              <a:buNone/>
            </a:pPr>
            <a:r>
              <a:rPr lang="en-US" b="1" dirty="0"/>
              <a:t>Simplified Data Pipelines</a:t>
            </a:r>
          </a:p>
          <a:p>
            <a:pPr fontAlgn="base"/>
            <a:r>
              <a:rPr lang="en-US" dirty="0"/>
              <a:t>By centralizing data transformation, analytics, and ML on one platform, teams can build and iterate faster.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813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93FC-7531-FF84-EEAC-7829D15C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Databricks Lakehouse vs Traditional Architectures</a:t>
            </a:r>
            <a:br>
              <a:rPr lang="en-US" b="1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53900-A984-3E9A-97DE-A60BB8A0D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74" y="1343818"/>
            <a:ext cx="10272252" cy="43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07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CE2A-6DD2-B4ED-6A51-F9F7746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890" y="0"/>
            <a:ext cx="10515600" cy="1325563"/>
          </a:xfrm>
        </p:spPr>
        <p:txBody>
          <a:bodyPr/>
          <a:lstStyle/>
          <a:p>
            <a:r>
              <a:rPr lang="en-IN" b="1" dirty="0"/>
              <a:t>Common Use Cases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6BB4-D9D5-335E-E2AA-5A78ED55E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45" y="871894"/>
            <a:ext cx="10515600" cy="5691137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IN" b="1" dirty="0"/>
              <a:t>1. Financial Services</a:t>
            </a:r>
          </a:p>
          <a:p>
            <a:pPr fontAlgn="base"/>
            <a:r>
              <a:rPr lang="en-IN" dirty="0"/>
              <a:t>Real-time fraud detection</a:t>
            </a:r>
          </a:p>
          <a:p>
            <a:pPr fontAlgn="base"/>
            <a:r>
              <a:rPr lang="en-IN" dirty="0"/>
              <a:t>Risk </a:t>
            </a:r>
            <a:r>
              <a:rPr lang="en-IN" dirty="0" err="1"/>
              <a:t>modeling</a:t>
            </a:r>
            <a:endParaRPr lang="en-IN" dirty="0"/>
          </a:p>
          <a:p>
            <a:pPr fontAlgn="base"/>
            <a:r>
              <a:rPr lang="en-IN" dirty="0"/>
              <a:t>Regulatory compliance</a:t>
            </a:r>
          </a:p>
          <a:p>
            <a:pPr marL="0" indent="0" fontAlgn="base">
              <a:buNone/>
            </a:pPr>
            <a:r>
              <a:rPr lang="en-IN" b="1" dirty="0"/>
              <a:t>2. Retail &amp; E-commerce</a:t>
            </a:r>
          </a:p>
          <a:p>
            <a:pPr fontAlgn="base"/>
            <a:r>
              <a:rPr lang="en-IN" dirty="0"/>
              <a:t>Personalized recommendation systems</a:t>
            </a:r>
          </a:p>
          <a:p>
            <a:pPr fontAlgn="base"/>
            <a:r>
              <a:rPr lang="en-IN" dirty="0"/>
              <a:t>Inventory and supply chain analytics</a:t>
            </a:r>
          </a:p>
          <a:p>
            <a:pPr fontAlgn="base"/>
            <a:r>
              <a:rPr lang="en-IN" dirty="0"/>
              <a:t>Customer </a:t>
            </a:r>
            <a:r>
              <a:rPr lang="en-IN" dirty="0" err="1"/>
              <a:t>behavior</a:t>
            </a:r>
            <a:r>
              <a:rPr lang="en-IN" dirty="0"/>
              <a:t> analysis</a:t>
            </a:r>
          </a:p>
          <a:p>
            <a:pPr marL="0" indent="0" fontAlgn="base">
              <a:buNone/>
            </a:pPr>
            <a:r>
              <a:rPr lang="en-IN" b="1" dirty="0"/>
              <a:t>3. Healthcare</a:t>
            </a:r>
          </a:p>
          <a:p>
            <a:pPr fontAlgn="base"/>
            <a:r>
              <a:rPr lang="en-IN" dirty="0"/>
              <a:t>Predictive analytics in patient care</a:t>
            </a:r>
          </a:p>
          <a:p>
            <a:pPr fontAlgn="base"/>
            <a:r>
              <a:rPr lang="en-IN" dirty="0"/>
              <a:t>Clinical trial data management</a:t>
            </a:r>
          </a:p>
          <a:p>
            <a:pPr fontAlgn="base"/>
            <a:r>
              <a:rPr lang="en-IN" dirty="0"/>
              <a:t>HIPAA-compliant data storage</a:t>
            </a:r>
          </a:p>
          <a:p>
            <a:pPr marL="0" indent="0" fontAlgn="base">
              <a:buNone/>
            </a:pPr>
            <a:r>
              <a:rPr lang="en-IN" b="1" dirty="0"/>
              <a:t>4. Manufacturing</a:t>
            </a:r>
          </a:p>
          <a:p>
            <a:pPr fontAlgn="base"/>
            <a:r>
              <a:rPr lang="en-IN" dirty="0"/>
              <a:t>IoT sensor data aggregation</a:t>
            </a:r>
          </a:p>
          <a:p>
            <a:pPr fontAlgn="base"/>
            <a:r>
              <a:rPr lang="en-IN" dirty="0"/>
              <a:t>Predictive maintenance</a:t>
            </a:r>
          </a:p>
          <a:p>
            <a:pPr fontAlgn="base"/>
            <a:r>
              <a:rPr lang="en-IN" dirty="0"/>
              <a:t>Quality control analytics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573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A06D-79E7-381E-29FF-E5257C0F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413" y="18255"/>
            <a:ext cx="10515600" cy="1325563"/>
          </a:xfrm>
        </p:spPr>
        <p:txBody>
          <a:bodyPr/>
          <a:lstStyle/>
          <a:p>
            <a:r>
              <a:rPr lang="en-IN" b="1" dirty="0"/>
              <a:t>Lakehouse Reference Architecture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83F2-764E-59EC-5271-C140A1EC0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81" y="1039044"/>
            <a:ext cx="11914238" cy="58189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Data Ingestion Layer</a:t>
            </a:r>
          </a:p>
          <a:p>
            <a:r>
              <a:rPr lang="en-US" b="1" dirty="0"/>
              <a:t>🌐 Supports batch and real-time pipelines</a:t>
            </a:r>
          </a:p>
          <a:p>
            <a:r>
              <a:rPr lang="en-US" b="1" dirty="0"/>
              <a:t>🔌 Connects to structured, semi-structured &amp; unstructured sources (IoT, ERP, APIs)</a:t>
            </a:r>
          </a:p>
          <a:p>
            <a:r>
              <a:rPr lang="en-US" b="1" dirty="0"/>
              <a:t>🛠️ Tools: Auto Loader, Delta Live Tables, Partner tools like </a:t>
            </a:r>
            <a:r>
              <a:rPr lang="en-US" b="1" dirty="0" err="1"/>
              <a:t>Fivetran</a:t>
            </a:r>
            <a:r>
              <a:rPr lang="en-US" b="1" dirty="0"/>
              <a:t> or Informatica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2️⃣ Bronze-Silver-Gold Layering</a:t>
            </a:r>
          </a:p>
          <a:p>
            <a:r>
              <a:rPr lang="en-US" b="1" dirty="0"/>
              <a:t>🥉 Bronze: Raw ingested data, no transformations</a:t>
            </a:r>
          </a:p>
          <a:p>
            <a:r>
              <a:rPr lang="en-US" b="1" dirty="0"/>
              <a:t>🥈 Silver: Cleansed and conformed datasets</a:t>
            </a:r>
          </a:p>
          <a:p>
            <a:r>
              <a:rPr lang="en-US" b="1" dirty="0"/>
              <a:t>🥇 Gold: Aggregated business-level data for BI/ML</a:t>
            </a:r>
          </a:p>
          <a:p>
            <a:r>
              <a:rPr lang="en-US" b="1" dirty="0"/>
              <a:t>✅ Promotes quality, lineage, and trust step-by-step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3️⃣ Storage Layer – Delta Lake</a:t>
            </a:r>
          </a:p>
          <a:p>
            <a:r>
              <a:rPr lang="en-US" b="1" dirty="0"/>
              <a:t>💾 Built on open formats (Parquet + Delta)</a:t>
            </a:r>
          </a:p>
          <a:p>
            <a:r>
              <a:rPr lang="en-US" b="1" dirty="0"/>
              <a:t>🔁 Supports ACID transactions, schema evolution, and versioning</a:t>
            </a:r>
          </a:p>
          <a:p>
            <a:r>
              <a:rPr lang="en-US" b="1" dirty="0"/>
              <a:t>🔐 Ensures data reliability and consistency across workloads</a:t>
            </a:r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29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984391-1750-9DA6-B6D8-DAC0FB4E8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1" y="668594"/>
            <a:ext cx="11493909" cy="55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33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B22-13D0-B74B-EA99-246990CD8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4️⃣ Compute Layer</a:t>
            </a:r>
          </a:p>
          <a:p>
            <a:r>
              <a:rPr lang="en-US" b="1" dirty="0"/>
              <a:t>🔧 Unified engines (Databricks SQL, Spark, Photon)</a:t>
            </a:r>
          </a:p>
          <a:p>
            <a:r>
              <a:rPr lang="en-US" b="1" dirty="0"/>
              <a:t>🎯 Serve all personas: Data Engineers, Analysts, Scientists</a:t>
            </a:r>
          </a:p>
          <a:p>
            <a:r>
              <a:rPr lang="en-US" b="1" dirty="0"/>
              <a:t>☁️ Elastic scaling, job orchestration, and workload isolation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5️⃣ Governance &amp; Security</a:t>
            </a:r>
          </a:p>
          <a:p>
            <a:r>
              <a:rPr lang="en-US" b="1" dirty="0"/>
              <a:t>🛡️ Unity Catalog provides centralized access control</a:t>
            </a:r>
          </a:p>
          <a:p>
            <a:r>
              <a:rPr lang="en-US" b="1" dirty="0"/>
              <a:t>🔍 Lineage, classifications, audits, and role-based policies</a:t>
            </a:r>
          </a:p>
          <a:p>
            <a:r>
              <a:rPr lang="en-US" b="1" dirty="0"/>
              <a:t>🔐 Seamless integration with IAM systems (Azure AD, Okta)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6️⃣ Data Access &amp; Consumption</a:t>
            </a:r>
          </a:p>
          <a:p>
            <a:r>
              <a:rPr lang="en-US" b="1" dirty="0"/>
              <a:t>📊 Supports BI tools like Power BI, Tableau, Looker</a:t>
            </a:r>
          </a:p>
          <a:p>
            <a:r>
              <a:rPr lang="en-US" b="1" dirty="0"/>
              <a:t>📡 Exposes APIs for operationalization</a:t>
            </a:r>
          </a:p>
          <a:p>
            <a:r>
              <a:rPr lang="en-US" b="1" dirty="0"/>
              <a:t>🤖 Enables AI/ML integration via </a:t>
            </a:r>
            <a:r>
              <a:rPr lang="en-US" b="1" dirty="0" err="1"/>
              <a:t>MLflow</a:t>
            </a:r>
            <a:r>
              <a:rPr lang="en-US" b="1" dirty="0"/>
              <a:t>, Feature Store</a:t>
            </a:r>
          </a:p>
          <a:p>
            <a:pPr marL="0" indent="0">
              <a:buNone/>
            </a:pP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013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6E96AC-A590-F58B-7473-27D2A4DC8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75303"/>
            <a:ext cx="11316929" cy="644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58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ticle content">
            <a:extLst>
              <a:ext uri="{FF2B5EF4-FFF2-40B4-BE49-F238E27FC236}">
                <a16:creationId xmlns:a16="http://schemas.microsoft.com/office/drawing/2014/main" id="{C01D97F6-1CD9-9898-BBEC-4D6F71DF0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1090613"/>
            <a:ext cx="812482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448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6EC4-9BB3-D02D-E9EC-18AB2BB6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677" y="18255"/>
            <a:ext cx="10515600" cy="748661"/>
          </a:xfrm>
        </p:spPr>
        <p:txBody>
          <a:bodyPr/>
          <a:lstStyle/>
          <a:p>
            <a:r>
              <a:rPr lang="en-IN" dirty="0"/>
              <a:t>SPARK vs 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7A90-11F9-4632-CC48-84F33443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81" y="1253331"/>
            <a:ext cx="11904406" cy="4351338"/>
          </a:xfrm>
        </p:spPr>
        <p:txBody>
          <a:bodyPr/>
          <a:lstStyle/>
          <a:p>
            <a:pPr fontAlgn="base"/>
            <a:r>
              <a:rPr lang="en-US" b="1" dirty="0"/>
              <a:t>Apache Spark: The Basics</a:t>
            </a:r>
            <a:r>
              <a:rPr lang="en-US" dirty="0"/>
              <a:t> Apache Spark is an open-source distributed computing system that provides an interface for programming entire clusters with implicit data parallelism and fault tolerance. It is designed to handle large-scale data processing and offers various built-in modules for streaming, SQL, machine learning, and graph processing.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b="1" dirty="0"/>
              <a:t>Databricks: The Enhanced Experience</a:t>
            </a:r>
            <a:r>
              <a:rPr lang="en-US" dirty="0"/>
              <a:t> Databricks, founded by the original creators of Apache Spark, is a cloud-based platform that offers a managed Spark service along with additional features designed to simplify and enhance the big data analytics workflow.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534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A9E1-33A8-0220-E9C0-2301C2BA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3" y="0"/>
            <a:ext cx="11275142" cy="786581"/>
          </a:xfrm>
        </p:spPr>
        <p:txBody>
          <a:bodyPr/>
          <a:lstStyle/>
          <a:p>
            <a:r>
              <a:rPr lang="en-US" b="1" dirty="0"/>
              <a:t>Key Comparisons and Advantages of Databricks: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BAAFA-7C3B-D53E-8DDE-E0EA4F88A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02" y="921058"/>
            <a:ext cx="11747091" cy="5936942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1. Managed Service</a:t>
            </a:r>
            <a:r>
              <a:rPr lang="en-US" dirty="0"/>
              <a:t>:</a:t>
            </a:r>
          </a:p>
          <a:p>
            <a:pPr fontAlgn="base"/>
            <a:r>
              <a:rPr lang="en-US" b="1" dirty="0"/>
              <a:t>Apache Spark</a:t>
            </a:r>
            <a:r>
              <a:rPr lang="en-US" dirty="0"/>
              <a:t>: Requires significant effort to set up, configure, and manage Spark clusters, including handling hardware provisioning, software configuration, and ongoing maintenance.</a:t>
            </a:r>
          </a:p>
          <a:p>
            <a:pPr fontAlgn="base"/>
            <a:r>
              <a:rPr lang="en-US" b="1" dirty="0"/>
              <a:t>Databricks</a:t>
            </a:r>
            <a:r>
              <a:rPr lang="en-US" dirty="0"/>
              <a:t>: Provides a fully managed service that automates cluster management, reducing operational complexity and freeing up time for data engineers and scientists to focus on their core tasks.</a:t>
            </a:r>
          </a:p>
          <a:p>
            <a:pPr marL="0" indent="0" fontAlgn="base">
              <a:buNone/>
            </a:pPr>
            <a:r>
              <a:rPr lang="en-US" b="1" dirty="0"/>
              <a:t>2. Optimized Performance</a:t>
            </a:r>
            <a:r>
              <a:rPr lang="en-US" dirty="0"/>
              <a:t>:</a:t>
            </a:r>
          </a:p>
          <a:p>
            <a:pPr fontAlgn="base"/>
            <a:r>
              <a:rPr lang="en-US" b="1" dirty="0"/>
              <a:t>Apache Spark</a:t>
            </a:r>
            <a:r>
              <a:rPr lang="en-US" dirty="0"/>
              <a:t>: While powerful, performance tuning and optimization require in-depth knowledge and experience.</a:t>
            </a:r>
          </a:p>
          <a:p>
            <a:pPr fontAlgn="base"/>
            <a:r>
              <a:rPr lang="en-US" b="1" dirty="0"/>
              <a:t>Databricks</a:t>
            </a:r>
            <a:r>
              <a:rPr lang="en-US" dirty="0"/>
              <a:t>: Offers performance enhancements through features like optimized Spark engine, built-in caching, and auto-scaling, ensuring better performance out-of-the-box.</a:t>
            </a:r>
          </a:p>
          <a:p>
            <a:pPr marL="0" indent="0" fontAlgn="base">
              <a:buNone/>
            </a:pPr>
            <a:r>
              <a:rPr lang="en-US" b="1" dirty="0"/>
              <a:t>3. Integrated Workspace</a:t>
            </a:r>
            <a:r>
              <a:rPr lang="en-US" dirty="0"/>
              <a:t>:</a:t>
            </a:r>
          </a:p>
          <a:p>
            <a:pPr fontAlgn="base"/>
            <a:r>
              <a:rPr lang="en-US" b="1" dirty="0"/>
              <a:t>Apache Spark</a:t>
            </a:r>
            <a:r>
              <a:rPr lang="en-US" dirty="0"/>
              <a:t>: Typically involves multiple tools for data storage, processing, and visualization, leading to fragmented workflows.</a:t>
            </a:r>
          </a:p>
          <a:p>
            <a:pPr fontAlgn="base"/>
            <a:r>
              <a:rPr lang="en-US" b="1" dirty="0"/>
              <a:t>Databricks</a:t>
            </a:r>
            <a:r>
              <a:rPr lang="en-US" dirty="0"/>
              <a:t>: Combines data engineering, data science, and machine learning in a single collaborative workspace, providing notebooks for interactive data analysis and seamless integration with various data 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033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C1AC-03F8-8E94-4185-6130136D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3" y="1"/>
            <a:ext cx="11245645" cy="757084"/>
          </a:xfrm>
        </p:spPr>
        <p:txBody>
          <a:bodyPr/>
          <a:lstStyle/>
          <a:p>
            <a:r>
              <a:rPr lang="en-US" b="1" dirty="0"/>
              <a:t>Key Comparisons and Advantages of Databricks: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DF70-8008-7B3A-7CF1-BD967DADC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02" y="1253331"/>
            <a:ext cx="11835581" cy="5491598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4. Advanced Security and Compliance</a:t>
            </a:r>
            <a:r>
              <a:rPr lang="en-US" dirty="0"/>
              <a:t>:</a:t>
            </a:r>
          </a:p>
          <a:p>
            <a:pPr fontAlgn="base"/>
            <a:r>
              <a:rPr lang="en-US" b="1" dirty="0"/>
              <a:t>Apache Spark</a:t>
            </a:r>
            <a:r>
              <a:rPr lang="en-US" dirty="0"/>
              <a:t>: Requires manual setup and configuration for security, making it challenging to ensure comprehensive security and compliance.</a:t>
            </a:r>
          </a:p>
          <a:p>
            <a:pPr fontAlgn="base"/>
            <a:r>
              <a:rPr lang="en-US" b="1" dirty="0"/>
              <a:t>Databricks</a:t>
            </a:r>
            <a:r>
              <a:rPr lang="en-US" dirty="0"/>
              <a:t>: Provides enterprise-grade security features, including data encryption, role-based access control, and compliance with standards like GDPR and HIPAA, making it easier to meet regulatory requirements.</a:t>
            </a:r>
          </a:p>
          <a:p>
            <a:pPr marL="0" indent="0" fontAlgn="base">
              <a:buNone/>
            </a:pPr>
            <a:r>
              <a:rPr lang="en-US" b="1" dirty="0"/>
              <a:t>5. Collaborative Environment</a:t>
            </a:r>
            <a:r>
              <a:rPr lang="en-US" dirty="0"/>
              <a:t>:</a:t>
            </a:r>
          </a:p>
          <a:p>
            <a:pPr fontAlgn="base"/>
            <a:r>
              <a:rPr lang="en-US" b="1" dirty="0"/>
              <a:t>Apache Spark</a:t>
            </a:r>
            <a:r>
              <a:rPr lang="en-US" dirty="0"/>
              <a:t>: Collaboration between team members can be challenging due to disparate tools and environments.</a:t>
            </a:r>
          </a:p>
          <a:p>
            <a:pPr fontAlgn="base"/>
            <a:r>
              <a:rPr lang="en-US" b="1" dirty="0"/>
              <a:t>Databricks</a:t>
            </a:r>
            <a:r>
              <a:rPr lang="en-US" dirty="0"/>
              <a:t>: Facilitates collaboration through shared notebooks, real-time co-authoring, and integrated version control, enabling teams to work together more effectively.</a:t>
            </a:r>
          </a:p>
          <a:p>
            <a:pPr marL="0" indent="0" fontAlgn="base">
              <a:buNone/>
            </a:pPr>
            <a:r>
              <a:rPr lang="en-US" b="1" dirty="0"/>
              <a:t>6. Seamless Integration with ML and AI Tools</a:t>
            </a:r>
            <a:r>
              <a:rPr lang="en-US" dirty="0"/>
              <a:t>:</a:t>
            </a:r>
          </a:p>
          <a:p>
            <a:pPr fontAlgn="base"/>
            <a:r>
              <a:rPr lang="en-US" b="1" dirty="0"/>
              <a:t>Apache Spark</a:t>
            </a:r>
            <a:r>
              <a:rPr lang="en-US" dirty="0"/>
              <a:t>: While it supports machine learning through </a:t>
            </a:r>
            <a:r>
              <a:rPr lang="en-US" dirty="0" err="1"/>
              <a:t>MLlib</a:t>
            </a:r>
            <a:r>
              <a:rPr lang="en-US" dirty="0"/>
              <a:t>, integration with other ML and AI tools can require additional effort.</a:t>
            </a:r>
          </a:p>
          <a:p>
            <a:pPr fontAlgn="base"/>
            <a:r>
              <a:rPr lang="en-US" b="1" dirty="0"/>
              <a:t>Databricks</a:t>
            </a:r>
            <a:r>
              <a:rPr lang="en-US" dirty="0"/>
              <a:t>: Offers seamless integration with popular ML and AI frameworks like TensorFlow, </a:t>
            </a:r>
            <a:r>
              <a:rPr lang="en-US" dirty="0" err="1"/>
              <a:t>PyTorch</a:t>
            </a:r>
            <a:r>
              <a:rPr lang="en-US" dirty="0"/>
              <a:t>, and scikit-learn, along with built-in support for </a:t>
            </a:r>
            <a:r>
              <a:rPr lang="en-US" dirty="0" err="1"/>
              <a:t>MLflow</a:t>
            </a:r>
            <a:r>
              <a:rPr lang="en-US" dirty="0"/>
              <a:t>, streamlining the entire machine learning lifecycle from experimentation to production.</a:t>
            </a:r>
          </a:p>
        </p:txBody>
      </p:sp>
    </p:spTree>
    <p:extLst>
      <p:ext uri="{BB962C8B-B14F-4D97-AF65-F5344CB8AC3E}">
        <p14:creationId xmlns:p14="http://schemas.microsoft.com/office/powerpoint/2010/main" val="261298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489297-5457-4C05-92B7-A462CE437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7" y="403123"/>
            <a:ext cx="11592231" cy="54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4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19DDCB-45C0-2C96-6C9E-E8BF5886D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0" y="167147"/>
            <a:ext cx="11769213" cy="650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3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73655D-1922-AA5B-1F24-A89F0391B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1" y="403123"/>
            <a:ext cx="11867534" cy="506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2FB20C-4FC6-A278-0A56-CBFC6A8F6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0" y="255638"/>
            <a:ext cx="11552903" cy="61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E1C8-DE39-1921-239C-9711FD5E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58248"/>
            <a:ext cx="9053052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Characteristics of a Lakehouse:</a:t>
            </a:r>
            <a:br>
              <a:rPr lang="en-US" b="1" dirty="0"/>
            </a:b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7031-6C8F-A5FB-5A00-FFDDD1B56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3" y="1494503"/>
            <a:ext cx="11815916" cy="4922454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Unified data storage for all types of data (structured, semi-structured, unstructured)</a:t>
            </a:r>
          </a:p>
          <a:p>
            <a:pPr fontAlgn="base"/>
            <a:r>
              <a:rPr lang="en-US" dirty="0"/>
              <a:t>Support for ACID transactions</a:t>
            </a:r>
          </a:p>
          <a:p>
            <a:pPr fontAlgn="base"/>
            <a:r>
              <a:rPr lang="en-US" dirty="0"/>
              <a:t>Schema enforcement and evolution</a:t>
            </a:r>
          </a:p>
          <a:p>
            <a:pPr fontAlgn="base"/>
            <a:r>
              <a:rPr lang="en-US" dirty="0"/>
              <a:t>Robust governance and data security</a:t>
            </a:r>
          </a:p>
          <a:p>
            <a:pPr fontAlgn="base"/>
            <a:r>
              <a:rPr lang="en-US" dirty="0"/>
              <a:t>High-performance SQL and BI support</a:t>
            </a:r>
          </a:p>
          <a:p>
            <a:pPr fontAlgn="base"/>
            <a:r>
              <a:rPr lang="en-US" dirty="0"/>
              <a:t>Native support for machine learning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176137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F56D55-0EE1-5215-D14F-1C10DC6B6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72" y="1493352"/>
            <a:ext cx="8725656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1952</Words>
  <Application>Microsoft Office PowerPoint</Application>
  <PresentationFormat>Widescreen</PresentationFormat>
  <Paragraphs>169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Characteristics of a Lakehouse:  </vt:lpstr>
      <vt:lpstr>PowerPoint Presentation</vt:lpstr>
      <vt:lpstr>PowerPoint Presentation</vt:lpstr>
      <vt:lpstr>PowerPoint Presentation</vt:lpstr>
      <vt:lpstr>What Makes a Lakehouse… a Lakehouse? </vt:lpstr>
      <vt:lpstr>The Evolution from Warehouse and Data Lake</vt:lpstr>
      <vt:lpstr>Scope of the Lakehouse: All-in-One Data Platform</vt:lpstr>
      <vt:lpstr>A true Lakehouse supports end-to-end workflows across diverse data teams</vt:lpstr>
      <vt:lpstr>PowerPoint Presentation</vt:lpstr>
      <vt:lpstr>PowerPoint Presentation</vt:lpstr>
      <vt:lpstr>Core Layers of the Lakehouse </vt:lpstr>
      <vt:lpstr>PowerPoint Presentation</vt:lpstr>
      <vt:lpstr>Core Components: </vt:lpstr>
      <vt:lpstr>1. Delta Lake: The Storage Layer Backbone </vt:lpstr>
      <vt:lpstr>2. Apache Spark: Scalable Data Processing Engine </vt:lpstr>
      <vt:lpstr>3. MLflow: End-to-End ML Lifecycle Management </vt:lpstr>
      <vt:lpstr>4. Databricks SQL: Real-Time Analytics and BI </vt:lpstr>
      <vt:lpstr>5. Unity Catalog: Centralized Governance and Security </vt:lpstr>
      <vt:lpstr>Advantages of the Databricks Lakehouse Architecture </vt:lpstr>
      <vt:lpstr>Databricks Lakehouse vs Traditional Architectures </vt:lpstr>
      <vt:lpstr>Common Use Cases </vt:lpstr>
      <vt:lpstr>Lakehouse Reference Architecture </vt:lpstr>
      <vt:lpstr>PowerPoint Presentation</vt:lpstr>
      <vt:lpstr>PowerPoint Presentation</vt:lpstr>
      <vt:lpstr>PowerPoint Presentation</vt:lpstr>
      <vt:lpstr>SPARK vs DATABRICKS</vt:lpstr>
      <vt:lpstr>Key Comparisons and Advantages of Databricks:</vt:lpstr>
      <vt:lpstr>Key Comparisons and Advantages of Databricks: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4</cp:revision>
  <dcterms:created xsi:type="dcterms:W3CDTF">2025-08-05T18:55:25Z</dcterms:created>
  <dcterms:modified xsi:type="dcterms:W3CDTF">2025-08-06T03:11:34Z</dcterms:modified>
</cp:coreProperties>
</file>