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4CB16-AED2-5122-E1AD-A68BCA56EC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92CDB8-9DF0-A5CB-69DE-EAA49FA594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59E4C8-05D0-2E02-A2AA-233E3038D546}"/>
              </a:ext>
            </a:extLst>
          </p:cNvPr>
          <p:cNvSpPr>
            <a:spLocks noGrp="1"/>
          </p:cNvSpPr>
          <p:nvPr>
            <p:ph type="dt" sz="half" idx="10"/>
          </p:nvPr>
        </p:nvSpPr>
        <p:spPr/>
        <p:txBody>
          <a:bodyPr/>
          <a:lstStyle/>
          <a:p>
            <a:fld id="{51BC13C2-84D0-43E2-AD18-2181AAA43F4E}" type="datetimeFigureOut">
              <a:rPr lang="en-IN" smtClean="0"/>
              <a:t>08-08-2025</a:t>
            </a:fld>
            <a:endParaRPr lang="en-IN"/>
          </a:p>
        </p:txBody>
      </p:sp>
      <p:sp>
        <p:nvSpPr>
          <p:cNvPr id="5" name="Footer Placeholder 4">
            <a:extLst>
              <a:ext uri="{FF2B5EF4-FFF2-40B4-BE49-F238E27FC236}">
                <a16:creationId xmlns:a16="http://schemas.microsoft.com/office/drawing/2014/main" id="{1E171E40-8EC3-C2B2-3033-4B31717A9F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B81A4B-22C3-3A3E-FD33-11B3A119F587}"/>
              </a:ext>
            </a:extLst>
          </p:cNvPr>
          <p:cNvSpPr>
            <a:spLocks noGrp="1"/>
          </p:cNvSpPr>
          <p:nvPr>
            <p:ph type="sldNum" sz="quarter" idx="12"/>
          </p:nvPr>
        </p:nvSpPr>
        <p:spPr/>
        <p:txBody>
          <a:bodyPr/>
          <a:lstStyle/>
          <a:p>
            <a:fld id="{56E45C9F-892C-4BFD-B28D-9BDABB7AF0B9}" type="slidenum">
              <a:rPr lang="en-IN" smtClean="0"/>
              <a:t>‹#›</a:t>
            </a:fld>
            <a:endParaRPr lang="en-IN"/>
          </a:p>
        </p:txBody>
      </p:sp>
    </p:spTree>
    <p:extLst>
      <p:ext uri="{BB962C8B-B14F-4D97-AF65-F5344CB8AC3E}">
        <p14:creationId xmlns:p14="http://schemas.microsoft.com/office/powerpoint/2010/main" val="3576656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20233-DC52-C1DC-D95D-6E899B2AC79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76F9F1-216F-E2D3-DBC6-40870D2C88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CB0CB6-BCC4-07C8-B9AC-677A0E9E150A}"/>
              </a:ext>
            </a:extLst>
          </p:cNvPr>
          <p:cNvSpPr>
            <a:spLocks noGrp="1"/>
          </p:cNvSpPr>
          <p:nvPr>
            <p:ph type="dt" sz="half" idx="10"/>
          </p:nvPr>
        </p:nvSpPr>
        <p:spPr/>
        <p:txBody>
          <a:bodyPr/>
          <a:lstStyle/>
          <a:p>
            <a:fld id="{51BC13C2-84D0-43E2-AD18-2181AAA43F4E}" type="datetimeFigureOut">
              <a:rPr lang="en-IN" smtClean="0"/>
              <a:t>08-08-2025</a:t>
            </a:fld>
            <a:endParaRPr lang="en-IN"/>
          </a:p>
        </p:txBody>
      </p:sp>
      <p:sp>
        <p:nvSpPr>
          <p:cNvPr id="5" name="Footer Placeholder 4">
            <a:extLst>
              <a:ext uri="{FF2B5EF4-FFF2-40B4-BE49-F238E27FC236}">
                <a16:creationId xmlns:a16="http://schemas.microsoft.com/office/drawing/2014/main" id="{C0E8B079-B325-8EAE-82A9-10E54BEFC5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CB457F-E63A-2BCF-97F5-5B33DF914C49}"/>
              </a:ext>
            </a:extLst>
          </p:cNvPr>
          <p:cNvSpPr>
            <a:spLocks noGrp="1"/>
          </p:cNvSpPr>
          <p:nvPr>
            <p:ph type="sldNum" sz="quarter" idx="12"/>
          </p:nvPr>
        </p:nvSpPr>
        <p:spPr/>
        <p:txBody>
          <a:bodyPr/>
          <a:lstStyle/>
          <a:p>
            <a:fld id="{56E45C9F-892C-4BFD-B28D-9BDABB7AF0B9}" type="slidenum">
              <a:rPr lang="en-IN" smtClean="0"/>
              <a:t>‹#›</a:t>
            </a:fld>
            <a:endParaRPr lang="en-IN"/>
          </a:p>
        </p:txBody>
      </p:sp>
    </p:spTree>
    <p:extLst>
      <p:ext uri="{BB962C8B-B14F-4D97-AF65-F5344CB8AC3E}">
        <p14:creationId xmlns:p14="http://schemas.microsoft.com/office/powerpoint/2010/main" val="3164256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B2329C-E27F-05DC-2773-7989829401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762547-BAC0-670F-86DB-0E7538E6C4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F7B3D2-2548-C1F8-BB57-777A77D26CC5}"/>
              </a:ext>
            </a:extLst>
          </p:cNvPr>
          <p:cNvSpPr>
            <a:spLocks noGrp="1"/>
          </p:cNvSpPr>
          <p:nvPr>
            <p:ph type="dt" sz="half" idx="10"/>
          </p:nvPr>
        </p:nvSpPr>
        <p:spPr/>
        <p:txBody>
          <a:bodyPr/>
          <a:lstStyle/>
          <a:p>
            <a:fld id="{51BC13C2-84D0-43E2-AD18-2181AAA43F4E}" type="datetimeFigureOut">
              <a:rPr lang="en-IN" smtClean="0"/>
              <a:t>08-08-2025</a:t>
            </a:fld>
            <a:endParaRPr lang="en-IN"/>
          </a:p>
        </p:txBody>
      </p:sp>
      <p:sp>
        <p:nvSpPr>
          <p:cNvPr id="5" name="Footer Placeholder 4">
            <a:extLst>
              <a:ext uri="{FF2B5EF4-FFF2-40B4-BE49-F238E27FC236}">
                <a16:creationId xmlns:a16="http://schemas.microsoft.com/office/drawing/2014/main" id="{8F74F644-C02C-A5B7-B947-E0D51D2B23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6B24FB-DF89-DCC1-4CAA-D0CB548922A1}"/>
              </a:ext>
            </a:extLst>
          </p:cNvPr>
          <p:cNvSpPr>
            <a:spLocks noGrp="1"/>
          </p:cNvSpPr>
          <p:nvPr>
            <p:ph type="sldNum" sz="quarter" idx="12"/>
          </p:nvPr>
        </p:nvSpPr>
        <p:spPr/>
        <p:txBody>
          <a:bodyPr/>
          <a:lstStyle/>
          <a:p>
            <a:fld id="{56E45C9F-892C-4BFD-B28D-9BDABB7AF0B9}" type="slidenum">
              <a:rPr lang="en-IN" smtClean="0"/>
              <a:t>‹#›</a:t>
            </a:fld>
            <a:endParaRPr lang="en-IN"/>
          </a:p>
        </p:txBody>
      </p:sp>
    </p:spTree>
    <p:extLst>
      <p:ext uri="{BB962C8B-B14F-4D97-AF65-F5344CB8AC3E}">
        <p14:creationId xmlns:p14="http://schemas.microsoft.com/office/powerpoint/2010/main" val="4281651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48D6B-D932-F7AB-4811-37AF6F7FE1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1920C1-B57F-534D-5658-457BFE84BA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079B10-A577-4185-F908-A3E16BFE39E6}"/>
              </a:ext>
            </a:extLst>
          </p:cNvPr>
          <p:cNvSpPr>
            <a:spLocks noGrp="1"/>
          </p:cNvSpPr>
          <p:nvPr>
            <p:ph type="dt" sz="half" idx="10"/>
          </p:nvPr>
        </p:nvSpPr>
        <p:spPr/>
        <p:txBody>
          <a:bodyPr/>
          <a:lstStyle/>
          <a:p>
            <a:fld id="{51BC13C2-84D0-43E2-AD18-2181AAA43F4E}" type="datetimeFigureOut">
              <a:rPr lang="en-IN" smtClean="0"/>
              <a:t>08-08-2025</a:t>
            </a:fld>
            <a:endParaRPr lang="en-IN"/>
          </a:p>
        </p:txBody>
      </p:sp>
      <p:sp>
        <p:nvSpPr>
          <p:cNvPr id="5" name="Footer Placeholder 4">
            <a:extLst>
              <a:ext uri="{FF2B5EF4-FFF2-40B4-BE49-F238E27FC236}">
                <a16:creationId xmlns:a16="http://schemas.microsoft.com/office/drawing/2014/main" id="{4334033B-C3FC-FD1A-1C90-32B33CDE9C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B70BAD-1A11-60E1-C9DE-961F786DDDF3}"/>
              </a:ext>
            </a:extLst>
          </p:cNvPr>
          <p:cNvSpPr>
            <a:spLocks noGrp="1"/>
          </p:cNvSpPr>
          <p:nvPr>
            <p:ph type="sldNum" sz="quarter" idx="12"/>
          </p:nvPr>
        </p:nvSpPr>
        <p:spPr/>
        <p:txBody>
          <a:bodyPr/>
          <a:lstStyle/>
          <a:p>
            <a:fld id="{56E45C9F-892C-4BFD-B28D-9BDABB7AF0B9}" type="slidenum">
              <a:rPr lang="en-IN" smtClean="0"/>
              <a:t>‹#›</a:t>
            </a:fld>
            <a:endParaRPr lang="en-IN"/>
          </a:p>
        </p:txBody>
      </p:sp>
    </p:spTree>
    <p:extLst>
      <p:ext uri="{BB962C8B-B14F-4D97-AF65-F5344CB8AC3E}">
        <p14:creationId xmlns:p14="http://schemas.microsoft.com/office/powerpoint/2010/main" val="2125077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19A43-52CC-96C7-517F-27BC5AFA6D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5273E1-BC67-08AA-926A-B960F09485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A307EE-D6AD-461F-01EE-E0D9236C2361}"/>
              </a:ext>
            </a:extLst>
          </p:cNvPr>
          <p:cNvSpPr>
            <a:spLocks noGrp="1"/>
          </p:cNvSpPr>
          <p:nvPr>
            <p:ph type="dt" sz="half" idx="10"/>
          </p:nvPr>
        </p:nvSpPr>
        <p:spPr/>
        <p:txBody>
          <a:bodyPr/>
          <a:lstStyle/>
          <a:p>
            <a:fld id="{51BC13C2-84D0-43E2-AD18-2181AAA43F4E}" type="datetimeFigureOut">
              <a:rPr lang="en-IN" smtClean="0"/>
              <a:t>08-08-2025</a:t>
            </a:fld>
            <a:endParaRPr lang="en-IN"/>
          </a:p>
        </p:txBody>
      </p:sp>
      <p:sp>
        <p:nvSpPr>
          <p:cNvPr id="5" name="Footer Placeholder 4">
            <a:extLst>
              <a:ext uri="{FF2B5EF4-FFF2-40B4-BE49-F238E27FC236}">
                <a16:creationId xmlns:a16="http://schemas.microsoft.com/office/drawing/2014/main" id="{50AED8CD-B73C-C9C6-AE5B-8E90EF24B9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C07802-A46C-AE23-0C50-23F348FA74B8}"/>
              </a:ext>
            </a:extLst>
          </p:cNvPr>
          <p:cNvSpPr>
            <a:spLocks noGrp="1"/>
          </p:cNvSpPr>
          <p:nvPr>
            <p:ph type="sldNum" sz="quarter" idx="12"/>
          </p:nvPr>
        </p:nvSpPr>
        <p:spPr/>
        <p:txBody>
          <a:bodyPr/>
          <a:lstStyle/>
          <a:p>
            <a:fld id="{56E45C9F-892C-4BFD-B28D-9BDABB7AF0B9}" type="slidenum">
              <a:rPr lang="en-IN" smtClean="0"/>
              <a:t>‹#›</a:t>
            </a:fld>
            <a:endParaRPr lang="en-IN"/>
          </a:p>
        </p:txBody>
      </p:sp>
    </p:spTree>
    <p:extLst>
      <p:ext uri="{BB962C8B-B14F-4D97-AF65-F5344CB8AC3E}">
        <p14:creationId xmlns:p14="http://schemas.microsoft.com/office/powerpoint/2010/main" val="2772795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EB149-5C07-F996-B46B-54CDC7B93B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43DF5A-5F28-0B6F-AB27-3219B48556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EBB1A7-2799-9FB7-FFBA-3D768B5231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67E09A9-96D2-358B-D35B-50F6F159312C}"/>
              </a:ext>
            </a:extLst>
          </p:cNvPr>
          <p:cNvSpPr>
            <a:spLocks noGrp="1"/>
          </p:cNvSpPr>
          <p:nvPr>
            <p:ph type="dt" sz="half" idx="10"/>
          </p:nvPr>
        </p:nvSpPr>
        <p:spPr/>
        <p:txBody>
          <a:bodyPr/>
          <a:lstStyle/>
          <a:p>
            <a:fld id="{51BC13C2-84D0-43E2-AD18-2181AAA43F4E}" type="datetimeFigureOut">
              <a:rPr lang="en-IN" smtClean="0"/>
              <a:t>08-08-2025</a:t>
            </a:fld>
            <a:endParaRPr lang="en-IN"/>
          </a:p>
        </p:txBody>
      </p:sp>
      <p:sp>
        <p:nvSpPr>
          <p:cNvPr id="6" name="Footer Placeholder 5">
            <a:extLst>
              <a:ext uri="{FF2B5EF4-FFF2-40B4-BE49-F238E27FC236}">
                <a16:creationId xmlns:a16="http://schemas.microsoft.com/office/drawing/2014/main" id="{AAAEC95C-AF42-053A-9087-1762C939A5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21D3A2-601C-508A-F44A-7A0A0E61996C}"/>
              </a:ext>
            </a:extLst>
          </p:cNvPr>
          <p:cNvSpPr>
            <a:spLocks noGrp="1"/>
          </p:cNvSpPr>
          <p:nvPr>
            <p:ph type="sldNum" sz="quarter" idx="12"/>
          </p:nvPr>
        </p:nvSpPr>
        <p:spPr/>
        <p:txBody>
          <a:bodyPr/>
          <a:lstStyle/>
          <a:p>
            <a:fld id="{56E45C9F-892C-4BFD-B28D-9BDABB7AF0B9}" type="slidenum">
              <a:rPr lang="en-IN" smtClean="0"/>
              <a:t>‹#›</a:t>
            </a:fld>
            <a:endParaRPr lang="en-IN"/>
          </a:p>
        </p:txBody>
      </p:sp>
    </p:spTree>
    <p:extLst>
      <p:ext uri="{BB962C8B-B14F-4D97-AF65-F5344CB8AC3E}">
        <p14:creationId xmlns:p14="http://schemas.microsoft.com/office/powerpoint/2010/main" val="163654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493B3-1AD7-25D1-B2B6-3FD7328292B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09AA0C-6749-4E32-C0C0-6A54BC6A28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37B0EF-8FD7-38E0-8B82-BC6555A8AF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56C6A0-8422-756C-C890-EA6C6A6762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5E62F4-FC56-0F31-2291-1A278AFF1A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C5CF2E8-B65A-73EA-49C2-107BC2B681B2}"/>
              </a:ext>
            </a:extLst>
          </p:cNvPr>
          <p:cNvSpPr>
            <a:spLocks noGrp="1"/>
          </p:cNvSpPr>
          <p:nvPr>
            <p:ph type="dt" sz="half" idx="10"/>
          </p:nvPr>
        </p:nvSpPr>
        <p:spPr/>
        <p:txBody>
          <a:bodyPr/>
          <a:lstStyle/>
          <a:p>
            <a:fld id="{51BC13C2-84D0-43E2-AD18-2181AAA43F4E}" type="datetimeFigureOut">
              <a:rPr lang="en-IN" smtClean="0"/>
              <a:t>08-08-2025</a:t>
            </a:fld>
            <a:endParaRPr lang="en-IN"/>
          </a:p>
        </p:txBody>
      </p:sp>
      <p:sp>
        <p:nvSpPr>
          <p:cNvPr id="8" name="Footer Placeholder 7">
            <a:extLst>
              <a:ext uri="{FF2B5EF4-FFF2-40B4-BE49-F238E27FC236}">
                <a16:creationId xmlns:a16="http://schemas.microsoft.com/office/drawing/2014/main" id="{CDB0189E-4D9F-1D7F-022E-CB1B8DBE63C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CEDE23D-47BD-AB6E-DA3D-574592892344}"/>
              </a:ext>
            </a:extLst>
          </p:cNvPr>
          <p:cNvSpPr>
            <a:spLocks noGrp="1"/>
          </p:cNvSpPr>
          <p:nvPr>
            <p:ph type="sldNum" sz="quarter" idx="12"/>
          </p:nvPr>
        </p:nvSpPr>
        <p:spPr/>
        <p:txBody>
          <a:bodyPr/>
          <a:lstStyle/>
          <a:p>
            <a:fld id="{56E45C9F-892C-4BFD-B28D-9BDABB7AF0B9}" type="slidenum">
              <a:rPr lang="en-IN" smtClean="0"/>
              <a:t>‹#›</a:t>
            </a:fld>
            <a:endParaRPr lang="en-IN"/>
          </a:p>
        </p:txBody>
      </p:sp>
    </p:spTree>
    <p:extLst>
      <p:ext uri="{BB962C8B-B14F-4D97-AF65-F5344CB8AC3E}">
        <p14:creationId xmlns:p14="http://schemas.microsoft.com/office/powerpoint/2010/main" val="2984988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3DD1F-C42B-6D0E-AB14-4760BC7F31D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9EAF67-6852-E651-AAFC-5485B0D8A5C5}"/>
              </a:ext>
            </a:extLst>
          </p:cNvPr>
          <p:cNvSpPr>
            <a:spLocks noGrp="1"/>
          </p:cNvSpPr>
          <p:nvPr>
            <p:ph type="dt" sz="half" idx="10"/>
          </p:nvPr>
        </p:nvSpPr>
        <p:spPr/>
        <p:txBody>
          <a:bodyPr/>
          <a:lstStyle/>
          <a:p>
            <a:fld id="{51BC13C2-84D0-43E2-AD18-2181AAA43F4E}" type="datetimeFigureOut">
              <a:rPr lang="en-IN" smtClean="0"/>
              <a:t>08-08-2025</a:t>
            </a:fld>
            <a:endParaRPr lang="en-IN"/>
          </a:p>
        </p:txBody>
      </p:sp>
      <p:sp>
        <p:nvSpPr>
          <p:cNvPr id="4" name="Footer Placeholder 3">
            <a:extLst>
              <a:ext uri="{FF2B5EF4-FFF2-40B4-BE49-F238E27FC236}">
                <a16:creationId xmlns:a16="http://schemas.microsoft.com/office/drawing/2014/main" id="{1EDF9F72-9D9D-5706-F0B4-964EB182B4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986EDE-7FF6-61C2-274D-8E759BBA634D}"/>
              </a:ext>
            </a:extLst>
          </p:cNvPr>
          <p:cNvSpPr>
            <a:spLocks noGrp="1"/>
          </p:cNvSpPr>
          <p:nvPr>
            <p:ph type="sldNum" sz="quarter" idx="12"/>
          </p:nvPr>
        </p:nvSpPr>
        <p:spPr/>
        <p:txBody>
          <a:bodyPr/>
          <a:lstStyle/>
          <a:p>
            <a:fld id="{56E45C9F-892C-4BFD-B28D-9BDABB7AF0B9}" type="slidenum">
              <a:rPr lang="en-IN" smtClean="0"/>
              <a:t>‹#›</a:t>
            </a:fld>
            <a:endParaRPr lang="en-IN"/>
          </a:p>
        </p:txBody>
      </p:sp>
    </p:spTree>
    <p:extLst>
      <p:ext uri="{BB962C8B-B14F-4D97-AF65-F5344CB8AC3E}">
        <p14:creationId xmlns:p14="http://schemas.microsoft.com/office/powerpoint/2010/main" val="1928823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22389D-5640-C9F4-5085-DD6A4081EE24}"/>
              </a:ext>
            </a:extLst>
          </p:cNvPr>
          <p:cNvSpPr>
            <a:spLocks noGrp="1"/>
          </p:cNvSpPr>
          <p:nvPr>
            <p:ph type="dt" sz="half" idx="10"/>
          </p:nvPr>
        </p:nvSpPr>
        <p:spPr/>
        <p:txBody>
          <a:bodyPr/>
          <a:lstStyle/>
          <a:p>
            <a:fld id="{51BC13C2-84D0-43E2-AD18-2181AAA43F4E}" type="datetimeFigureOut">
              <a:rPr lang="en-IN" smtClean="0"/>
              <a:t>08-08-2025</a:t>
            </a:fld>
            <a:endParaRPr lang="en-IN"/>
          </a:p>
        </p:txBody>
      </p:sp>
      <p:sp>
        <p:nvSpPr>
          <p:cNvPr id="3" name="Footer Placeholder 2">
            <a:extLst>
              <a:ext uri="{FF2B5EF4-FFF2-40B4-BE49-F238E27FC236}">
                <a16:creationId xmlns:a16="http://schemas.microsoft.com/office/drawing/2014/main" id="{9485EC48-01AB-1030-8C60-6947D193E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62716CF-248A-B72C-3D1C-44C64F939588}"/>
              </a:ext>
            </a:extLst>
          </p:cNvPr>
          <p:cNvSpPr>
            <a:spLocks noGrp="1"/>
          </p:cNvSpPr>
          <p:nvPr>
            <p:ph type="sldNum" sz="quarter" idx="12"/>
          </p:nvPr>
        </p:nvSpPr>
        <p:spPr/>
        <p:txBody>
          <a:bodyPr/>
          <a:lstStyle/>
          <a:p>
            <a:fld id="{56E45C9F-892C-4BFD-B28D-9BDABB7AF0B9}" type="slidenum">
              <a:rPr lang="en-IN" smtClean="0"/>
              <a:t>‹#›</a:t>
            </a:fld>
            <a:endParaRPr lang="en-IN"/>
          </a:p>
        </p:txBody>
      </p:sp>
    </p:spTree>
    <p:extLst>
      <p:ext uri="{BB962C8B-B14F-4D97-AF65-F5344CB8AC3E}">
        <p14:creationId xmlns:p14="http://schemas.microsoft.com/office/powerpoint/2010/main" val="1938436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6FE0-CB38-CCA0-CB92-DF29DE4040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E617886-60E0-F52C-2209-D7375D6D7B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54EFE80-68BA-B2E9-8A25-0A85949B8D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CF39C1-71F9-8F3E-0B3B-8820071C3F24}"/>
              </a:ext>
            </a:extLst>
          </p:cNvPr>
          <p:cNvSpPr>
            <a:spLocks noGrp="1"/>
          </p:cNvSpPr>
          <p:nvPr>
            <p:ph type="dt" sz="half" idx="10"/>
          </p:nvPr>
        </p:nvSpPr>
        <p:spPr/>
        <p:txBody>
          <a:bodyPr/>
          <a:lstStyle/>
          <a:p>
            <a:fld id="{51BC13C2-84D0-43E2-AD18-2181AAA43F4E}" type="datetimeFigureOut">
              <a:rPr lang="en-IN" smtClean="0"/>
              <a:t>08-08-2025</a:t>
            </a:fld>
            <a:endParaRPr lang="en-IN"/>
          </a:p>
        </p:txBody>
      </p:sp>
      <p:sp>
        <p:nvSpPr>
          <p:cNvPr id="6" name="Footer Placeholder 5">
            <a:extLst>
              <a:ext uri="{FF2B5EF4-FFF2-40B4-BE49-F238E27FC236}">
                <a16:creationId xmlns:a16="http://schemas.microsoft.com/office/drawing/2014/main" id="{78475112-D084-FF79-64B9-4FDAD852E7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A198DC-00E9-7BAF-7373-15FAFE38D769}"/>
              </a:ext>
            </a:extLst>
          </p:cNvPr>
          <p:cNvSpPr>
            <a:spLocks noGrp="1"/>
          </p:cNvSpPr>
          <p:nvPr>
            <p:ph type="sldNum" sz="quarter" idx="12"/>
          </p:nvPr>
        </p:nvSpPr>
        <p:spPr/>
        <p:txBody>
          <a:bodyPr/>
          <a:lstStyle/>
          <a:p>
            <a:fld id="{56E45C9F-892C-4BFD-B28D-9BDABB7AF0B9}" type="slidenum">
              <a:rPr lang="en-IN" smtClean="0"/>
              <a:t>‹#›</a:t>
            </a:fld>
            <a:endParaRPr lang="en-IN"/>
          </a:p>
        </p:txBody>
      </p:sp>
    </p:spTree>
    <p:extLst>
      <p:ext uri="{BB962C8B-B14F-4D97-AF65-F5344CB8AC3E}">
        <p14:creationId xmlns:p14="http://schemas.microsoft.com/office/powerpoint/2010/main" val="3405723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87E07-E2FD-CD38-B1E5-A3A0F11AD6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9BDE94-7F88-27F9-763F-035E249417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742AC1B-F8AE-84C9-3C6C-5E8571C5C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53DF0C-02AF-FF81-5698-9B8EFAB21004}"/>
              </a:ext>
            </a:extLst>
          </p:cNvPr>
          <p:cNvSpPr>
            <a:spLocks noGrp="1"/>
          </p:cNvSpPr>
          <p:nvPr>
            <p:ph type="dt" sz="half" idx="10"/>
          </p:nvPr>
        </p:nvSpPr>
        <p:spPr/>
        <p:txBody>
          <a:bodyPr/>
          <a:lstStyle/>
          <a:p>
            <a:fld id="{51BC13C2-84D0-43E2-AD18-2181AAA43F4E}" type="datetimeFigureOut">
              <a:rPr lang="en-IN" smtClean="0"/>
              <a:t>08-08-2025</a:t>
            </a:fld>
            <a:endParaRPr lang="en-IN"/>
          </a:p>
        </p:txBody>
      </p:sp>
      <p:sp>
        <p:nvSpPr>
          <p:cNvPr id="6" name="Footer Placeholder 5">
            <a:extLst>
              <a:ext uri="{FF2B5EF4-FFF2-40B4-BE49-F238E27FC236}">
                <a16:creationId xmlns:a16="http://schemas.microsoft.com/office/drawing/2014/main" id="{7B91EDA2-7944-9112-C57A-1A469C0DDF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32D47B-52AC-A3A5-FF1E-86FA9203FEC8}"/>
              </a:ext>
            </a:extLst>
          </p:cNvPr>
          <p:cNvSpPr>
            <a:spLocks noGrp="1"/>
          </p:cNvSpPr>
          <p:nvPr>
            <p:ph type="sldNum" sz="quarter" idx="12"/>
          </p:nvPr>
        </p:nvSpPr>
        <p:spPr/>
        <p:txBody>
          <a:bodyPr/>
          <a:lstStyle/>
          <a:p>
            <a:fld id="{56E45C9F-892C-4BFD-B28D-9BDABB7AF0B9}" type="slidenum">
              <a:rPr lang="en-IN" smtClean="0"/>
              <a:t>‹#›</a:t>
            </a:fld>
            <a:endParaRPr lang="en-IN"/>
          </a:p>
        </p:txBody>
      </p:sp>
    </p:spTree>
    <p:extLst>
      <p:ext uri="{BB962C8B-B14F-4D97-AF65-F5344CB8AC3E}">
        <p14:creationId xmlns:p14="http://schemas.microsoft.com/office/powerpoint/2010/main" val="474836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9D817D-9B18-B80F-0775-D798A38FD7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296761-597B-968C-C04B-9B18E8A605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5EDE64-DD79-623A-A01A-6BCF50E2B1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BC13C2-84D0-43E2-AD18-2181AAA43F4E}" type="datetimeFigureOut">
              <a:rPr lang="en-IN" smtClean="0"/>
              <a:t>08-08-2025</a:t>
            </a:fld>
            <a:endParaRPr lang="en-IN"/>
          </a:p>
        </p:txBody>
      </p:sp>
      <p:sp>
        <p:nvSpPr>
          <p:cNvPr id="5" name="Footer Placeholder 4">
            <a:extLst>
              <a:ext uri="{FF2B5EF4-FFF2-40B4-BE49-F238E27FC236}">
                <a16:creationId xmlns:a16="http://schemas.microsoft.com/office/drawing/2014/main" id="{34F5140E-2280-D900-05C5-8E021CEDE1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CB9B6E3-FBE7-59D5-A364-0DDB252187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E45C9F-892C-4BFD-B28D-9BDABB7AF0B9}" type="slidenum">
              <a:rPr lang="en-IN" smtClean="0"/>
              <a:t>‹#›</a:t>
            </a:fld>
            <a:endParaRPr lang="en-IN"/>
          </a:p>
        </p:txBody>
      </p:sp>
    </p:spTree>
    <p:extLst>
      <p:ext uri="{BB962C8B-B14F-4D97-AF65-F5344CB8AC3E}">
        <p14:creationId xmlns:p14="http://schemas.microsoft.com/office/powerpoint/2010/main" val="1950187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F8E05-F01C-2AF5-D78F-3B7A0DC3F6D7}"/>
              </a:ext>
            </a:extLst>
          </p:cNvPr>
          <p:cNvSpPr>
            <a:spLocks noGrp="1"/>
          </p:cNvSpPr>
          <p:nvPr>
            <p:ph type="ctrTitle"/>
          </p:nvPr>
        </p:nvSpPr>
        <p:spPr>
          <a:xfrm>
            <a:off x="1759974" y="2076092"/>
            <a:ext cx="9144000" cy="2387600"/>
          </a:xfrm>
        </p:spPr>
        <p:txBody>
          <a:bodyPr>
            <a:normAutofit/>
          </a:bodyPr>
          <a:lstStyle/>
          <a:p>
            <a:r>
              <a:rPr lang="en-US" b="1" dirty="0">
                <a:effectLst/>
              </a:rPr>
              <a:t>aws lake formation service</a:t>
            </a:r>
            <a:br>
              <a:rPr lang="en-US" b="1" dirty="0">
                <a:effectLst/>
              </a:rPr>
            </a:br>
            <a:endParaRPr lang="en-IN" b="1" dirty="0"/>
          </a:p>
        </p:txBody>
      </p:sp>
    </p:spTree>
    <p:extLst>
      <p:ext uri="{BB962C8B-B14F-4D97-AF65-F5344CB8AC3E}">
        <p14:creationId xmlns:p14="http://schemas.microsoft.com/office/powerpoint/2010/main" val="2811386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F22E6-EA8A-09DE-569F-A911A76C6230}"/>
              </a:ext>
            </a:extLst>
          </p:cNvPr>
          <p:cNvSpPr>
            <a:spLocks noGrp="1"/>
          </p:cNvSpPr>
          <p:nvPr>
            <p:ph type="title"/>
          </p:nvPr>
        </p:nvSpPr>
        <p:spPr/>
        <p:txBody>
          <a:bodyPr/>
          <a:lstStyle/>
          <a:p>
            <a:r>
              <a:rPr lang="en-US" dirty="0">
                <a:effectLst/>
              </a:rPr>
              <a:t>To integrate Lake Formation with Databricks</a:t>
            </a:r>
            <a:br>
              <a:rPr lang="en-US" dirty="0">
                <a:effectLst/>
              </a:rPr>
            </a:br>
            <a:endParaRPr lang="en-IN" dirty="0"/>
          </a:p>
        </p:txBody>
      </p:sp>
      <p:sp>
        <p:nvSpPr>
          <p:cNvPr id="3" name="Content Placeholder 2">
            <a:extLst>
              <a:ext uri="{FF2B5EF4-FFF2-40B4-BE49-F238E27FC236}">
                <a16:creationId xmlns:a16="http://schemas.microsoft.com/office/drawing/2014/main" id="{BCF467A9-43EF-D1DA-E838-963373381329}"/>
              </a:ext>
            </a:extLst>
          </p:cNvPr>
          <p:cNvSpPr>
            <a:spLocks noGrp="1"/>
          </p:cNvSpPr>
          <p:nvPr>
            <p:ph idx="1"/>
          </p:nvPr>
        </p:nvSpPr>
        <p:spPr/>
        <p:txBody>
          <a:bodyPr/>
          <a:lstStyle/>
          <a:p>
            <a:pPr marL="0" indent="0">
              <a:buNone/>
            </a:pPr>
            <a:r>
              <a:rPr lang="en-IN" dirty="0">
                <a:effectLst/>
              </a:rPr>
              <a:t>AWS Prerequisites</a:t>
            </a:r>
          </a:p>
          <a:p>
            <a:pPr marL="0" indent="0">
              <a:buNone/>
            </a:pPr>
            <a:endParaRPr lang="en-IN" dirty="0"/>
          </a:p>
          <a:p>
            <a:pPr marL="0" indent="0">
              <a:buNone/>
            </a:pPr>
            <a:r>
              <a:rPr lang="en-IN" dirty="0">
                <a:effectLst/>
              </a:rPr>
              <a:t>An AWS account with Lake Formation and AWS Glue enabled.</a:t>
            </a:r>
          </a:p>
          <a:p>
            <a:pPr marL="0" indent="0">
              <a:buNone/>
            </a:pPr>
            <a:r>
              <a:rPr lang="en-IN" dirty="0">
                <a:effectLst/>
              </a:rPr>
              <a:t>An S3 bucket registered as a data lake location in Lake Formation.</a:t>
            </a:r>
          </a:p>
          <a:p>
            <a:pPr marL="0" indent="0">
              <a:buNone/>
            </a:pPr>
            <a:r>
              <a:rPr lang="en-IN" dirty="0">
                <a:effectLst/>
              </a:rPr>
              <a:t>An IAM role (e.g., </a:t>
            </a:r>
            <a:r>
              <a:rPr lang="en-IN" dirty="0" err="1">
                <a:effectLst/>
              </a:rPr>
              <a:t>LakeFormationRegistrationRole</a:t>
            </a:r>
            <a:r>
              <a:rPr lang="en-IN" dirty="0">
                <a:effectLst/>
              </a:rPr>
              <a:t>) for Lake Formation to access S3 data.</a:t>
            </a:r>
          </a:p>
          <a:p>
            <a:pPr marL="0" indent="0">
              <a:buNone/>
            </a:pPr>
            <a:r>
              <a:rPr lang="en-IN" dirty="0">
                <a:effectLst/>
              </a:rPr>
              <a:t>AWS Glue database and tables (e.g., for Iceberg or Delta Lake).</a:t>
            </a:r>
          </a:p>
          <a:p>
            <a:endParaRPr lang="en-IN" dirty="0"/>
          </a:p>
        </p:txBody>
      </p:sp>
    </p:spTree>
    <p:extLst>
      <p:ext uri="{BB962C8B-B14F-4D97-AF65-F5344CB8AC3E}">
        <p14:creationId xmlns:p14="http://schemas.microsoft.com/office/powerpoint/2010/main" val="561467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62241-F805-AFAD-C9D2-B9FAA43844FC}"/>
              </a:ext>
            </a:extLst>
          </p:cNvPr>
          <p:cNvSpPr>
            <a:spLocks noGrp="1"/>
          </p:cNvSpPr>
          <p:nvPr>
            <p:ph type="title"/>
          </p:nvPr>
        </p:nvSpPr>
        <p:spPr/>
        <p:txBody>
          <a:bodyPr/>
          <a:lstStyle/>
          <a:p>
            <a:r>
              <a:rPr lang="en-IN" dirty="0">
                <a:effectLst/>
              </a:rPr>
              <a:t>Databricks Prerequisites:</a:t>
            </a:r>
            <a:br>
              <a:rPr lang="en-IN" dirty="0">
                <a:effectLst/>
              </a:rPr>
            </a:br>
            <a:endParaRPr lang="en-IN" dirty="0"/>
          </a:p>
        </p:txBody>
      </p:sp>
      <p:sp>
        <p:nvSpPr>
          <p:cNvPr id="3" name="Content Placeholder 2">
            <a:extLst>
              <a:ext uri="{FF2B5EF4-FFF2-40B4-BE49-F238E27FC236}">
                <a16:creationId xmlns:a16="http://schemas.microsoft.com/office/drawing/2014/main" id="{24DDC5BE-CDBB-EA35-A50D-2239F40236FE}"/>
              </a:ext>
            </a:extLst>
          </p:cNvPr>
          <p:cNvSpPr>
            <a:spLocks noGrp="1"/>
          </p:cNvSpPr>
          <p:nvPr>
            <p:ph idx="1"/>
          </p:nvPr>
        </p:nvSpPr>
        <p:spPr/>
        <p:txBody>
          <a:bodyPr/>
          <a:lstStyle/>
          <a:p>
            <a:r>
              <a:rPr lang="en-US" dirty="0"/>
              <a:t>A Databricks Workspace on AWS with a cluster configured in "No isolation shared access mode."</a:t>
            </a:r>
          </a:p>
          <a:p>
            <a:r>
              <a:rPr lang="en-US" dirty="0"/>
              <a:t>An IAM instance profile role for Databricks (e.g., </a:t>
            </a:r>
            <a:r>
              <a:rPr lang="en-US" dirty="0" err="1"/>
              <a:t>databricks</a:t>
            </a:r>
            <a:r>
              <a:rPr lang="en-US" dirty="0"/>
              <a:t>-</a:t>
            </a:r>
            <a:r>
              <a:rPr lang="en-US" dirty="0" err="1"/>
              <a:t>dataplane</a:t>
            </a:r>
            <a:r>
              <a:rPr lang="en-US" dirty="0"/>
              <a:t>-instance-profile-role) with permissions to access Lake Formation and Glue.</a:t>
            </a:r>
            <a:endParaRPr lang="en-IN" dirty="0"/>
          </a:p>
        </p:txBody>
      </p:sp>
    </p:spTree>
    <p:extLst>
      <p:ext uri="{BB962C8B-B14F-4D97-AF65-F5344CB8AC3E}">
        <p14:creationId xmlns:p14="http://schemas.microsoft.com/office/powerpoint/2010/main" val="2350030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024DE-6AE0-592E-D543-C8158D3A34E5}"/>
              </a:ext>
            </a:extLst>
          </p:cNvPr>
          <p:cNvSpPr>
            <a:spLocks noGrp="1"/>
          </p:cNvSpPr>
          <p:nvPr>
            <p:ph type="title"/>
          </p:nvPr>
        </p:nvSpPr>
        <p:spPr>
          <a:xfrm>
            <a:off x="2606710" y="-137293"/>
            <a:ext cx="10515600" cy="1325563"/>
          </a:xfrm>
        </p:spPr>
        <p:txBody>
          <a:bodyPr/>
          <a:lstStyle/>
          <a:p>
            <a:r>
              <a:rPr lang="en-IN" dirty="0">
                <a:effectLst/>
              </a:rPr>
              <a:t>Configuration Steps</a:t>
            </a:r>
            <a:br>
              <a:rPr lang="en-IN" dirty="0">
                <a:effectLst/>
              </a:rPr>
            </a:br>
            <a:endParaRPr lang="en-IN" dirty="0"/>
          </a:p>
        </p:txBody>
      </p:sp>
      <p:sp>
        <p:nvSpPr>
          <p:cNvPr id="3" name="Content Placeholder 2">
            <a:extLst>
              <a:ext uri="{FF2B5EF4-FFF2-40B4-BE49-F238E27FC236}">
                <a16:creationId xmlns:a16="http://schemas.microsoft.com/office/drawing/2014/main" id="{F517341C-82A1-BF55-5AB0-36389925A27D}"/>
              </a:ext>
            </a:extLst>
          </p:cNvPr>
          <p:cNvSpPr>
            <a:spLocks noGrp="1"/>
          </p:cNvSpPr>
          <p:nvPr>
            <p:ph idx="1"/>
          </p:nvPr>
        </p:nvSpPr>
        <p:spPr>
          <a:xfrm>
            <a:off x="94622" y="1363401"/>
            <a:ext cx="11722240" cy="4351338"/>
          </a:xfrm>
        </p:spPr>
        <p:txBody>
          <a:bodyPr/>
          <a:lstStyle/>
          <a:p>
            <a:r>
              <a:rPr lang="en-IN" dirty="0"/>
              <a:t>Register the S3 bucket in Lake Formation as a data lake location, specifying the IAM role and enabling Lake Formation permission mode.</a:t>
            </a:r>
          </a:p>
          <a:p>
            <a:r>
              <a:rPr lang="en-IN" dirty="0"/>
              <a:t>Grant necessary permissions (e.g., DESCRIBE on databases) to the Databricks IAM role in Lake Formation.</a:t>
            </a:r>
          </a:p>
          <a:p>
            <a:r>
              <a:rPr lang="en-IN" dirty="0"/>
              <a:t>Configure the Databricks cluster to use the AWS Glue Data Catalog as the </a:t>
            </a:r>
            <a:r>
              <a:rPr lang="en-IN" dirty="0" err="1"/>
              <a:t>metastore</a:t>
            </a:r>
            <a:r>
              <a:rPr lang="en-IN" dirty="0"/>
              <a:t>, setting Spark configuration properties (e.g., for Glue Iceberg REST Catalog).</a:t>
            </a:r>
          </a:p>
        </p:txBody>
      </p:sp>
    </p:spTree>
    <p:extLst>
      <p:ext uri="{BB962C8B-B14F-4D97-AF65-F5344CB8AC3E}">
        <p14:creationId xmlns:p14="http://schemas.microsoft.com/office/powerpoint/2010/main" val="3539224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D24F9-201E-7CFF-DE8C-E8B2B980304A}"/>
              </a:ext>
            </a:extLst>
          </p:cNvPr>
          <p:cNvSpPr>
            <a:spLocks noGrp="1"/>
          </p:cNvSpPr>
          <p:nvPr>
            <p:ph type="title"/>
          </p:nvPr>
        </p:nvSpPr>
        <p:spPr>
          <a:xfrm>
            <a:off x="2558846" y="2766218"/>
            <a:ext cx="10515600" cy="1325563"/>
          </a:xfrm>
        </p:spPr>
        <p:txBody>
          <a:bodyPr/>
          <a:lstStyle/>
          <a:p>
            <a:r>
              <a:rPr lang="en-IN" dirty="0"/>
              <a:t>Key Integration Points</a:t>
            </a:r>
            <a:br>
              <a:rPr lang="en-IN" dirty="0"/>
            </a:br>
            <a:endParaRPr lang="en-IN" dirty="0"/>
          </a:p>
        </p:txBody>
      </p:sp>
    </p:spTree>
    <p:extLst>
      <p:ext uri="{BB962C8B-B14F-4D97-AF65-F5344CB8AC3E}">
        <p14:creationId xmlns:p14="http://schemas.microsoft.com/office/powerpoint/2010/main" val="2693749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4A49B-F2BD-CC52-AD58-40E46599FBAE}"/>
              </a:ext>
            </a:extLst>
          </p:cNvPr>
          <p:cNvSpPr>
            <a:spLocks noGrp="1"/>
          </p:cNvSpPr>
          <p:nvPr>
            <p:ph type="title"/>
          </p:nvPr>
        </p:nvSpPr>
        <p:spPr/>
        <p:txBody>
          <a:bodyPr/>
          <a:lstStyle/>
          <a:p>
            <a:r>
              <a:rPr lang="en-IN" dirty="0"/>
              <a:t>1. Catalog Integration</a:t>
            </a:r>
            <a:br>
              <a:rPr lang="en-IN" dirty="0"/>
            </a:br>
            <a:endParaRPr lang="en-IN" dirty="0"/>
          </a:p>
        </p:txBody>
      </p:sp>
      <p:sp>
        <p:nvSpPr>
          <p:cNvPr id="3" name="Content Placeholder 2">
            <a:extLst>
              <a:ext uri="{FF2B5EF4-FFF2-40B4-BE49-F238E27FC236}">
                <a16:creationId xmlns:a16="http://schemas.microsoft.com/office/drawing/2014/main" id="{317A7C41-8431-A416-50FB-C48E09BD5C6D}"/>
              </a:ext>
            </a:extLst>
          </p:cNvPr>
          <p:cNvSpPr>
            <a:spLocks noGrp="1"/>
          </p:cNvSpPr>
          <p:nvPr>
            <p:ph idx="1"/>
          </p:nvPr>
        </p:nvSpPr>
        <p:spPr/>
        <p:txBody>
          <a:bodyPr/>
          <a:lstStyle/>
          <a:p>
            <a:r>
              <a:rPr lang="en-IN" b="1" dirty="0"/>
              <a:t>Unity Catalog (Databricks) with AWS Glue Data Catalog</a:t>
            </a:r>
            <a:r>
              <a:rPr lang="en-IN" dirty="0"/>
              <a:t>: Databricks Unity Catalog can integrate with AWS Glue Data Catalog, which is the underlying </a:t>
            </a:r>
            <a:r>
              <a:rPr lang="en-IN" dirty="0" err="1"/>
              <a:t>catalog</a:t>
            </a:r>
            <a:r>
              <a:rPr lang="en-IN" dirty="0"/>
              <a:t> for Lake Formation</a:t>
            </a:r>
          </a:p>
          <a:p>
            <a:r>
              <a:rPr lang="en-IN" b="1" dirty="0"/>
              <a:t>Metadata synchronization</a:t>
            </a:r>
            <a:r>
              <a:rPr lang="en-IN" dirty="0"/>
              <a:t>: Table definitions and schema information can be shared between both systems</a:t>
            </a:r>
          </a:p>
          <a:p>
            <a:endParaRPr lang="en-IN" dirty="0"/>
          </a:p>
        </p:txBody>
      </p:sp>
    </p:spTree>
    <p:extLst>
      <p:ext uri="{BB962C8B-B14F-4D97-AF65-F5344CB8AC3E}">
        <p14:creationId xmlns:p14="http://schemas.microsoft.com/office/powerpoint/2010/main" val="2989201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85313-7577-7471-141B-510332F18CE1}"/>
              </a:ext>
            </a:extLst>
          </p:cNvPr>
          <p:cNvSpPr>
            <a:spLocks noGrp="1"/>
          </p:cNvSpPr>
          <p:nvPr>
            <p:ph type="title"/>
          </p:nvPr>
        </p:nvSpPr>
        <p:spPr/>
        <p:txBody>
          <a:bodyPr/>
          <a:lstStyle/>
          <a:p>
            <a:r>
              <a:rPr lang="en-IN" dirty="0"/>
              <a:t>2. Access Control</a:t>
            </a:r>
            <a:br>
              <a:rPr lang="en-IN" dirty="0"/>
            </a:br>
            <a:endParaRPr lang="en-IN" dirty="0"/>
          </a:p>
        </p:txBody>
      </p:sp>
      <p:sp>
        <p:nvSpPr>
          <p:cNvPr id="3" name="Content Placeholder 2">
            <a:extLst>
              <a:ext uri="{FF2B5EF4-FFF2-40B4-BE49-F238E27FC236}">
                <a16:creationId xmlns:a16="http://schemas.microsoft.com/office/drawing/2014/main" id="{D2BFA0D8-9CD8-4214-483F-BDF925A95461}"/>
              </a:ext>
            </a:extLst>
          </p:cNvPr>
          <p:cNvSpPr>
            <a:spLocks noGrp="1"/>
          </p:cNvSpPr>
          <p:nvPr>
            <p:ph idx="1"/>
          </p:nvPr>
        </p:nvSpPr>
        <p:spPr/>
        <p:txBody>
          <a:bodyPr/>
          <a:lstStyle/>
          <a:p>
            <a:r>
              <a:rPr lang="en-IN" b="1" dirty="0"/>
              <a:t>Fine-grained permissions</a:t>
            </a:r>
            <a:r>
              <a:rPr lang="en-IN" dirty="0"/>
              <a:t>: Lake Formation's permission model can work alongside Databricks' access controls</a:t>
            </a:r>
          </a:p>
          <a:p>
            <a:r>
              <a:rPr lang="en-IN" b="1" dirty="0"/>
              <a:t>IAM role passthrough</a:t>
            </a:r>
            <a:r>
              <a:rPr lang="en-IN" dirty="0"/>
              <a:t>: Databricks clusters can assume IAM roles with Lake Formation permissions</a:t>
            </a:r>
          </a:p>
          <a:p>
            <a:endParaRPr lang="en-IN" dirty="0"/>
          </a:p>
        </p:txBody>
      </p:sp>
    </p:spTree>
    <p:extLst>
      <p:ext uri="{BB962C8B-B14F-4D97-AF65-F5344CB8AC3E}">
        <p14:creationId xmlns:p14="http://schemas.microsoft.com/office/powerpoint/2010/main" val="858441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6BF04-E7A6-90C8-F59A-DA7D70165660}"/>
              </a:ext>
            </a:extLst>
          </p:cNvPr>
          <p:cNvSpPr>
            <a:spLocks noGrp="1"/>
          </p:cNvSpPr>
          <p:nvPr>
            <p:ph type="title"/>
          </p:nvPr>
        </p:nvSpPr>
        <p:spPr/>
        <p:txBody>
          <a:bodyPr/>
          <a:lstStyle/>
          <a:p>
            <a:r>
              <a:rPr lang="en-US" dirty="0"/>
              <a:t>3. Data Location</a:t>
            </a:r>
            <a:br>
              <a:rPr lang="en-US" dirty="0"/>
            </a:br>
            <a:endParaRPr lang="en-IN" dirty="0"/>
          </a:p>
        </p:txBody>
      </p:sp>
      <p:sp>
        <p:nvSpPr>
          <p:cNvPr id="3" name="Content Placeholder 2">
            <a:extLst>
              <a:ext uri="{FF2B5EF4-FFF2-40B4-BE49-F238E27FC236}">
                <a16:creationId xmlns:a16="http://schemas.microsoft.com/office/drawing/2014/main" id="{66C81965-A299-EBA5-CEB2-30F95DC04DCB}"/>
              </a:ext>
            </a:extLst>
          </p:cNvPr>
          <p:cNvSpPr>
            <a:spLocks noGrp="1"/>
          </p:cNvSpPr>
          <p:nvPr>
            <p:ph idx="1"/>
          </p:nvPr>
        </p:nvSpPr>
        <p:spPr/>
        <p:txBody>
          <a:bodyPr/>
          <a:lstStyle/>
          <a:p>
            <a:r>
              <a:rPr lang="en-US" b="1" dirty="0"/>
              <a:t>S3 as common storage</a:t>
            </a:r>
            <a:r>
              <a:rPr lang="en-US" dirty="0"/>
              <a:t>: Both services typically use Amazon S3 as the underlying storage layer</a:t>
            </a:r>
          </a:p>
          <a:p>
            <a:r>
              <a:rPr lang="en-US" b="1" dirty="0"/>
              <a:t>Optimized file formats</a:t>
            </a:r>
            <a:r>
              <a:rPr lang="en-US" dirty="0"/>
              <a:t>: Both support Delta Lake, Parquet, and other efficient formats</a:t>
            </a:r>
          </a:p>
          <a:p>
            <a:endParaRPr lang="en-IN" dirty="0"/>
          </a:p>
        </p:txBody>
      </p:sp>
    </p:spTree>
    <p:extLst>
      <p:ext uri="{BB962C8B-B14F-4D97-AF65-F5344CB8AC3E}">
        <p14:creationId xmlns:p14="http://schemas.microsoft.com/office/powerpoint/2010/main" val="2473536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4C28-BAD0-72A3-E035-9372DABF2EFB}"/>
              </a:ext>
            </a:extLst>
          </p:cNvPr>
          <p:cNvSpPr>
            <a:spLocks noGrp="1"/>
          </p:cNvSpPr>
          <p:nvPr>
            <p:ph type="title"/>
          </p:nvPr>
        </p:nvSpPr>
        <p:spPr>
          <a:xfrm>
            <a:off x="1860755" y="18255"/>
            <a:ext cx="10515600" cy="1325563"/>
          </a:xfrm>
        </p:spPr>
        <p:txBody>
          <a:bodyPr/>
          <a:lstStyle/>
          <a:p>
            <a:r>
              <a:rPr lang="en-IN" dirty="0"/>
              <a:t>Implementation Approaches</a:t>
            </a:r>
            <a:br>
              <a:rPr lang="en-IN" dirty="0"/>
            </a:br>
            <a:endParaRPr lang="en-IN" dirty="0"/>
          </a:p>
        </p:txBody>
      </p:sp>
      <p:sp>
        <p:nvSpPr>
          <p:cNvPr id="3" name="Content Placeholder 2">
            <a:extLst>
              <a:ext uri="{FF2B5EF4-FFF2-40B4-BE49-F238E27FC236}">
                <a16:creationId xmlns:a16="http://schemas.microsoft.com/office/drawing/2014/main" id="{80536EAE-4574-096B-CA11-78011519E080}"/>
              </a:ext>
            </a:extLst>
          </p:cNvPr>
          <p:cNvSpPr>
            <a:spLocks noGrp="1"/>
          </p:cNvSpPr>
          <p:nvPr>
            <p:ph idx="1"/>
          </p:nvPr>
        </p:nvSpPr>
        <p:spPr>
          <a:xfrm>
            <a:off x="189271" y="950554"/>
            <a:ext cx="11806084" cy="4351338"/>
          </a:xfrm>
        </p:spPr>
        <p:txBody>
          <a:bodyPr>
            <a:normAutofit fontScale="62500" lnSpcReduction="20000"/>
          </a:bodyPr>
          <a:lstStyle/>
          <a:p>
            <a:pPr marL="0" indent="0">
              <a:buNone/>
            </a:pPr>
            <a:r>
              <a:rPr lang="en-US" dirty="0"/>
              <a:t>Using Lake Formation as Primary Governance Layer</a:t>
            </a:r>
          </a:p>
          <a:p>
            <a:pPr marL="0" indent="0">
              <a:buNone/>
            </a:pPr>
            <a:endParaRPr lang="en-US" dirty="0"/>
          </a:p>
          <a:p>
            <a:r>
              <a:rPr lang="en-US" dirty="0"/>
              <a:t>Register S3 locations in Lake Formation</a:t>
            </a:r>
          </a:p>
          <a:p>
            <a:endParaRPr lang="en-US" dirty="0"/>
          </a:p>
          <a:p>
            <a:r>
              <a:rPr lang="en-US" dirty="0"/>
              <a:t>Define databases and tables in Glue Data Catalog</a:t>
            </a:r>
          </a:p>
          <a:p>
            <a:endParaRPr lang="en-US" dirty="0"/>
          </a:p>
          <a:p>
            <a:r>
              <a:rPr lang="en-US" dirty="0"/>
              <a:t>Set up Lake Formation permissions</a:t>
            </a:r>
          </a:p>
          <a:p>
            <a:endParaRPr lang="en-US" dirty="0"/>
          </a:p>
          <a:p>
            <a:r>
              <a:rPr lang="en-US" b="1" dirty="0"/>
              <a:t>Access from Databricks using:</a:t>
            </a:r>
          </a:p>
          <a:p>
            <a:endParaRPr lang="en-US" dirty="0"/>
          </a:p>
          <a:p>
            <a:pPr marL="0" indent="0">
              <a:buNone/>
            </a:pPr>
            <a:r>
              <a:rPr lang="en-US" b="1" dirty="0" err="1"/>
              <a:t>spark.read.format</a:t>
            </a:r>
            <a:r>
              <a:rPr lang="en-US" b="1" dirty="0"/>
              <a:t>("parquet").option("</a:t>
            </a:r>
            <a:r>
              <a:rPr lang="en-US" b="1" dirty="0" err="1"/>
              <a:t>aws.grant.mode</a:t>
            </a:r>
            <a:r>
              <a:rPr lang="en-US" b="1" dirty="0"/>
              <a:t>", "LF")\</a:t>
            </a:r>
          </a:p>
          <a:p>
            <a:pPr marL="0" indent="0">
              <a:buNone/>
            </a:pPr>
            <a:r>
              <a:rPr lang="en-US" b="1" dirty="0"/>
              <a:t>  .option("</a:t>
            </a:r>
            <a:r>
              <a:rPr lang="en-US" b="1" dirty="0" err="1"/>
              <a:t>aws.region</a:t>
            </a:r>
            <a:r>
              <a:rPr lang="en-US" b="1" dirty="0"/>
              <a:t>", "us-east-1")\</a:t>
            </a:r>
          </a:p>
          <a:p>
            <a:pPr marL="0" indent="0">
              <a:buNone/>
            </a:pPr>
            <a:r>
              <a:rPr lang="en-US" b="1" dirty="0"/>
              <a:t>  .load("s3://your-data-lake-path/")</a:t>
            </a:r>
            <a:endParaRPr lang="en-IN" b="1" dirty="0"/>
          </a:p>
        </p:txBody>
      </p:sp>
    </p:spTree>
    <p:extLst>
      <p:ext uri="{BB962C8B-B14F-4D97-AF65-F5344CB8AC3E}">
        <p14:creationId xmlns:p14="http://schemas.microsoft.com/office/powerpoint/2010/main" val="150393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A700A-06E7-37A4-8658-0BDF838EBF62}"/>
              </a:ext>
            </a:extLst>
          </p:cNvPr>
          <p:cNvSpPr>
            <a:spLocks noGrp="1"/>
          </p:cNvSpPr>
          <p:nvPr>
            <p:ph type="title"/>
          </p:nvPr>
        </p:nvSpPr>
        <p:spPr>
          <a:xfrm>
            <a:off x="2224548" y="18255"/>
            <a:ext cx="10515600" cy="1325563"/>
          </a:xfrm>
        </p:spPr>
        <p:txBody>
          <a:bodyPr/>
          <a:lstStyle/>
          <a:p>
            <a:r>
              <a:rPr lang="en-IN" dirty="0"/>
              <a:t>Implementation Approaches</a:t>
            </a:r>
          </a:p>
        </p:txBody>
      </p:sp>
      <p:sp>
        <p:nvSpPr>
          <p:cNvPr id="3" name="Content Placeholder 2">
            <a:extLst>
              <a:ext uri="{FF2B5EF4-FFF2-40B4-BE49-F238E27FC236}">
                <a16:creationId xmlns:a16="http://schemas.microsoft.com/office/drawing/2014/main" id="{C73035AA-BD44-DD58-A168-719D482D510D}"/>
              </a:ext>
            </a:extLst>
          </p:cNvPr>
          <p:cNvSpPr>
            <a:spLocks noGrp="1"/>
          </p:cNvSpPr>
          <p:nvPr>
            <p:ph idx="1"/>
          </p:nvPr>
        </p:nvSpPr>
        <p:spPr/>
        <p:txBody>
          <a:bodyPr/>
          <a:lstStyle/>
          <a:p>
            <a:pPr marL="0" indent="0">
              <a:buNone/>
            </a:pPr>
            <a:r>
              <a:rPr lang="en-US" b="1" dirty="0"/>
              <a:t>Using Databricks as Primary Governance Layer</a:t>
            </a:r>
          </a:p>
          <a:p>
            <a:pPr marL="0" indent="0">
              <a:buNone/>
            </a:pPr>
            <a:endParaRPr lang="en-US" b="1" dirty="0"/>
          </a:p>
          <a:p>
            <a:r>
              <a:rPr lang="en-US" dirty="0"/>
              <a:t>Store data in S3 with Databricks-managed locations</a:t>
            </a:r>
          </a:p>
          <a:p>
            <a:r>
              <a:rPr lang="en-US" dirty="0"/>
              <a:t>Use Unity Catalog for metadata and access control</a:t>
            </a:r>
          </a:p>
          <a:p>
            <a:r>
              <a:rPr lang="en-US" dirty="0"/>
              <a:t>Optionally sync metadata to Glue Data Catalog for other AWS services</a:t>
            </a:r>
          </a:p>
          <a:p>
            <a:endParaRPr lang="en-IN" dirty="0"/>
          </a:p>
        </p:txBody>
      </p:sp>
    </p:spTree>
    <p:extLst>
      <p:ext uri="{BB962C8B-B14F-4D97-AF65-F5344CB8AC3E}">
        <p14:creationId xmlns:p14="http://schemas.microsoft.com/office/powerpoint/2010/main" val="2816257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B5F21-CAEB-99A3-4DCD-043595B160C5}"/>
              </a:ext>
            </a:extLst>
          </p:cNvPr>
          <p:cNvSpPr>
            <a:spLocks noGrp="1"/>
          </p:cNvSpPr>
          <p:nvPr>
            <p:ph type="title"/>
          </p:nvPr>
        </p:nvSpPr>
        <p:spPr>
          <a:xfrm>
            <a:off x="1467464" y="2321744"/>
            <a:ext cx="10515600" cy="1325563"/>
          </a:xfrm>
        </p:spPr>
        <p:txBody>
          <a:bodyPr/>
          <a:lstStyle/>
          <a:p>
            <a:r>
              <a:rPr lang="en-US" dirty="0">
                <a:effectLst/>
              </a:rPr>
              <a:t>integration with </a:t>
            </a:r>
            <a:r>
              <a:rPr lang="en-US" dirty="0" err="1">
                <a:effectLst/>
              </a:rPr>
              <a:t>databricks</a:t>
            </a:r>
            <a:r>
              <a:rPr lang="en-US" dirty="0">
                <a:effectLst/>
              </a:rPr>
              <a:t>  integration with </a:t>
            </a:r>
            <a:r>
              <a:rPr lang="en-US" dirty="0" err="1">
                <a:effectLst/>
              </a:rPr>
              <a:t>databricks</a:t>
            </a:r>
            <a:endParaRPr lang="en-IN" dirty="0"/>
          </a:p>
        </p:txBody>
      </p:sp>
    </p:spTree>
    <p:extLst>
      <p:ext uri="{BB962C8B-B14F-4D97-AF65-F5344CB8AC3E}">
        <p14:creationId xmlns:p14="http://schemas.microsoft.com/office/powerpoint/2010/main" val="1734970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425F6B-6D25-55AF-AB0B-56B71B7B9203}"/>
              </a:ext>
            </a:extLst>
          </p:cNvPr>
          <p:cNvSpPr>
            <a:spLocks noGrp="1"/>
          </p:cNvSpPr>
          <p:nvPr>
            <p:ph idx="1"/>
          </p:nvPr>
        </p:nvSpPr>
        <p:spPr>
          <a:xfrm>
            <a:off x="0" y="0"/>
            <a:ext cx="12054348" cy="5565058"/>
          </a:xfrm>
        </p:spPr>
        <p:txBody>
          <a:bodyPr>
            <a:normAutofit fontScale="92500"/>
          </a:bodyPr>
          <a:lstStyle/>
          <a:p>
            <a:r>
              <a:rPr lang="en-US" dirty="0">
                <a:effectLst/>
              </a:rPr>
              <a:t>AWS Lake Formation integrates with Databricks to provide centralized data governance and access control for Databricks workloads on AWS, enabling secure and unified data lake management.</a:t>
            </a:r>
          </a:p>
          <a:p>
            <a:endParaRPr lang="en-US" dirty="0"/>
          </a:p>
          <a:p>
            <a:r>
              <a:rPr lang="en-IN" dirty="0">
                <a:effectLst/>
              </a:rPr>
              <a:t>Integration Overview</a:t>
            </a:r>
          </a:p>
          <a:p>
            <a:endParaRPr lang="en-US" dirty="0">
              <a:effectLst/>
            </a:endParaRPr>
          </a:p>
          <a:p>
            <a:pPr marL="0" indent="0">
              <a:buNone/>
            </a:pPr>
            <a:r>
              <a:rPr lang="en-US" dirty="0">
                <a:effectLst/>
              </a:rPr>
              <a:t>AWS Lake Formation is a fully managed service that simplifies building, securing, and managing data lakes on Amazon S3</a:t>
            </a:r>
          </a:p>
          <a:p>
            <a:pPr marL="0" indent="0">
              <a:buNone/>
            </a:pPr>
            <a:r>
              <a:rPr lang="en-US" dirty="0">
                <a:effectLst/>
              </a:rPr>
              <a:t>. It provides fine-grained access control and integrates with the AWS Glue Data Catalog to manage metadata and permissions. </a:t>
            </a:r>
          </a:p>
          <a:p>
            <a:pPr marL="0" indent="0">
              <a:buNone/>
            </a:pPr>
            <a:r>
              <a:rPr lang="en-US" dirty="0">
                <a:effectLst/>
              </a:rPr>
              <a:t>Databricks, a unified data analytics platform, can leverage Lake Formation to enforce consistent data access policies across its compute clusters, ensuring secure data processing while utilizing Delta Lake or Apache Iceberg for reliable data lake operations.</a:t>
            </a:r>
          </a:p>
          <a:p>
            <a:pPr marL="0" indent="0">
              <a:buNone/>
            </a:pPr>
            <a:endParaRPr lang="en-US" dirty="0">
              <a:effectLst/>
            </a:endParaRPr>
          </a:p>
          <a:p>
            <a:endParaRPr lang="en-IN" dirty="0"/>
          </a:p>
        </p:txBody>
      </p:sp>
    </p:spTree>
    <p:extLst>
      <p:ext uri="{BB962C8B-B14F-4D97-AF65-F5344CB8AC3E}">
        <p14:creationId xmlns:p14="http://schemas.microsoft.com/office/powerpoint/2010/main" val="3794438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753E-B362-2C0C-AAA8-77BCE8E89F3C}"/>
              </a:ext>
            </a:extLst>
          </p:cNvPr>
          <p:cNvSpPr>
            <a:spLocks noGrp="1"/>
          </p:cNvSpPr>
          <p:nvPr>
            <p:ph type="title"/>
          </p:nvPr>
        </p:nvSpPr>
        <p:spPr>
          <a:xfrm>
            <a:off x="2490019" y="2272583"/>
            <a:ext cx="10515600" cy="1325563"/>
          </a:xfrm>
        </p:spPr>
        <p:txBody>
          <a:bodyPr/>
          <a:lstStyle/>
          <a:p>
            <a:r>
              <a:rPr lang="en-IN" dirty="0">
                <a:effectLst/>
              </a:rPr>
              <a:t>Key Integration Points</a:t>
            </a:r>
            <a:br>
              <a:rPr lang="en-IN" dirty="0">
                <a:effectLst/>
              </a:rPr>
            </a:br>
            <a:endParaRPr lang="en-IN" dirty="0"/>
          </a:p>
        </p:txBody>
      </p:sp>
    </p:spTree>
    <p:extLst>
      <p:ext uri="{BB962C8B-B14F-4D97-AF65-F5344CB8AC3E}">
        <p14:creationId xmlns:p14="http://schemas.microsoft.com/office/powerpoint/2010/main" val="763698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86AF1-C3C3-FCAA-35AC-35C1BEE8EF92}"/>
              </a:ext>
            </a:extLst>
          </p:cNvPr>
          <p:cNvSpPr>
            <a:spLocks noGrp="1"/>
          </p:cNvSpPr>
          <p:nvPr>
            <p:ph type="title"/>
          </p:nvPr>
        </p:nvSpPr>
        <p:spPr/>
        <p:txBody>
          <a:bodyPr/>
          <a:lstStyle/>
          <a:p>
            <a:r>
              <a:rPr lang="en-IN" b="1" dirty="0"/>
              <a:t>Centralized Access Control</a:t>
            </a:r>
            <a:r>
              <a:rPr lang="en-IN" dirty="0"/>
              <a:t>:</a:t>
            </a:r>
          </a:p>
        </p:txBody>
      </p:sp>
      <p:sp>
        <p:nvSpPr>
          <p:cNvPr id="3" name="Content Placeholder 2">
            <a:extLst>
              <a:ext uri="{FF2B5EF4-FFF2-40B4-BE49-F238E27FC236}">
                <a16:creationId xmlns:a16="http://schemas.microsoft.com/office/drawing/2014/main" id="{B0D209E8-8A4C-EE9F-C6CD-D4C8D149BAA3}"/>
              </a:ext>
            </a:extLst>
          </p:cNvPr>
          <p:cNvSpPr>
            <a:spLocks noGrp="1"/>
          </p:cNvSpPr>
          <p:nvPr>
            <p:ph idx="1"/>
          </p:nvPr>
        </p:nvSpPr>
        <p:spPr/>
        <p:txBody>
          <a:bodyPr/>
          <a:lstStyle/>
          <a:p>
            <a:r>
              <a:rPr lang="en-IN" dirty="0"/>
              <a:t>Lake Formation enables fine-grained access control (database, table, column, and row-level permissions) for Databricks workloads accessing data in Amazon S3.</a:t>
            </a:r>
          </a:p>
          <a:p>
            <a:r>
              <a:rPr lang="en-IN" dirty="0"/>
              <a:t>Permissions defined in Lake Formation are enforced when Databricks queries data stored in S3, ensuring consistent security across AWS services like Amazon Athena, Amazon Redshift, and Databricks.</a:t>
            </a:r>
          </a:p>
          <a:p>
            <a:endParaRPr lang="en-IN" dirty="0"/>
          </a:p>
        </p:txBody>
      </p:sp>
    </p:spTree>
    <p:extLst>
      <p:ext uri="{BB962C8B-B14F-4D97-AF65-F5344CB8AC3E}">
        <p14:creationId xmlns:p14="http://schemas.microsoft.com/office/powerpoint/2010/main" val="3285698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05270-94DF-CC80-64A5-AF34F834EEEB}"/>
              </a:ext>
            </a:extLst>
          </p:cNvPr>
          <p:cNvSpPr>
            <a:spLocks noGrp="1"/>
          </p:cNvSpPr>
          <p:nvPr>
            <p:ph type="title"/>
          </p:nvPr>
        </p:nvSpPr>
        <p:spPr/>
        <p:txBody>
          <a:bodyPr/>
          <a:lstStyle/>
          <a:p>
            <a:r>
              <a:rPr lang="en-IN" b="1" dirty="0"/>
              <a:t>AWS Glue Data Catalog Integration</a:t>
            </a:r>
            <a:r>
              <a:rPr lang="en-IN" dirty="0"/>
              <a:t>:</a:t>
            </a:r>
          </a:p>
        </p:txBody>
      </p:sp>
      <p:sp>
        <p:nvSpPr>
          <p:cNvPr id="3" name="Content Placeholder 2">
            <a:extLst>
              <a:ext uri="{FF2B5EF4-FFF2-40B4-BE49-F238E27FC236}">
                <a16:creationId xmlns:a16="http://schemas.microsoft.com/office/drawing/2014/main" id="{18916211-13F3-88F1-E1F7-C42CB07328E6}"/>
              </a:ext>
            </a:extLst>
          </p:cNvPr>
          <p:cNvSpPr>
            <a:spLocks noGrp="1"/>
          </p:cNvSpPr>
          <p:nvPr>
            <p:ph idx="1"/>
          </p:nvPr>
        </p:nvSpPr>
        <p:spPr/>
        <p:txBody>
          <a:bodyPr/>
          <a:lstStyle/>
          <a:p>
            <a:r>
              <a:rPr lang="en-IN" dirty="0"/>
              <a:t>Databricks can use the AWS Glue Data Catalog as a </a:t>
            </a:r>
            <a:r>
              <a:rPr lang="en-IN" dirty="0" err="1"/>
              <a:t>metastore</a:t>
            </a:r>
            <a:r>
              <a:rPr lang="en-IN" dirty="0"/>
              <a:t> for metadata management. Lake Formation builds on this </a:t>
            </a:r>
            <a:r>
              <a:rPr lang="en-IN" dirty="0" err="1"/>
              <a:t>catalog</a:t>
            </a:r>
            <a:r>
              <a:rPr lang="en-IN" dirty="0"/>
              <a:t> to manage permissions, allowing Databricks to access </a:t>
            </a:r>
            <a:r>
              <a:rPr lang="en-IN" dirty="0" err="1"/>
              <a:t>cataloged</a:t>
            </a:r>
            <a:r>
              <a:rPr lang="en-IN" dirty="0"/>
              <a:t> tables securely.</a:t>
            </a:r>
          </a:p>
          <a:p>
            <a:r>
              <a:rPr lang="en-IN" dirty="0"/>
              <a:t>For example, Databricks clusters can be configured to interact with the Glue Data Catalog (e.g., via the Glue Iceberg REST Catalog) to access metadata for Apache Iceberg tables stored in S3, with Lake Formation handling data access permissions</a:t>
            </a:r>
          </a:p>
          <a:p>
            <a:endParaRPr lang="en-IN" dirty="0"/>
          </a:p>
        </p:txBody>
      </p:sp>
    </p:spTree>
    <p:extLst>
      <p:ext uri="{BB962C8B-B14F-4D97-AF65-F5344CB8AC3E}">
        <p14:creationId xmlns:p14="http://schemas.microsoft.com/office/powerpoint/2010/main" val="2524627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D3C3-C51E-174C-E3BE-E3BC7F082039}"/>
              </a:ext>
            </a:extLst>
          </p:cNvPr>
          <p:cNvSpPr>
            <a:spLocks noGrp="1"/>
          </p:cNvSpPr>
          <p:nvPr>
            <p:ph type="title"/>
          </p:nvPr>
        </p:nvSpPr>
        <p:spPr/>
        <p:txBody>
          <a:bodyPr>
            <a:normAutofit fontScale="90000"/>
          </a:bodyPr>
          <a:lstStyle/>
          <a:p>
            <a:r>
              <a:rPr lang="en-US" dirty="0">
                <a:effectLst/>
              </a:rPr>
              <a:t>Lakehouse Federation and Catalog Federation:</a:t>
            </a:r>
            <a:br>
              <a:rPr lang="en-US" dirty="0">
                <a:effectLst/>
              </a:rPr>
            </a:br>
            <a:endParaRPr lang="en-IN" dirty="0"/>
          </a:p>
        </p:txBody>
      </p:sp>
      <p:sp>
        <p:nvSpPr>
          <p:cNvPr id="3" name="Content Placeholder 2">
            <a:extLst>
              <a:ext uri="{FF2B5EF4-FFF2-40B4-BE49-F238E27FC236}">
                <a16:creationId xmlns:a16="http://schemas.microsoft.com/office/drawing/2014/main" id="{546BF4FE-4EE0-D33E-1B92-570CDEC97094}"/>
              </a:ext>
            </a:extLst>
          </p:cNvPr>
          <p:cNvSpPr>
            <a:spLocks noGrp="1"/>
          </p:cNvSpPr>
          <p:nvPr>
            <p:ph idx="1"/>
          </p:nvPr>
        </p:nvSpPr>
        <p:spPr/>
        <p:txBody>
          <a:bodyPr/>
          <a:lstStyle/>
          <a:p>
            <a:r>
              <a:rPr lang="en-IN" dirty="0"/>
              <a:t>Databricks’ Unity Catalog can integrate with Lake Formation through </a:t>
            </a:r>
            <a:r>
              <a:rPr lang="en-IN" dirty="0" err="1"/>
              <a:t>catalog</a:t>
            </a:r>
            <a:r>
              <a:rPr lang="en-IN" dirty="0"/>
              <a:t> federation, allowing Databricks to govern tables stored in the AWS Glue Data Catalog without duplicating metadata.</a:t>
            </a:r>
          </a:p>
          <a:p>
            <a:r>
              <a:rPr lang="en-IN" dirty="0"/>
              <a:t>Lakehouse Federation enables Databricks to query external data sources (e.g., Amazon Redshift) via Lake Formation’s permissions model, streamlining access to diverse datasets.</a:t>
            </a:r>
          </a:p>
        </p:txBody>
      </p:sp>
    </p:spTree>
    <p:extLst>
      <p:ext uri="{BB962C8B-B14F-4D97-AF65-F5344CB8AC3E}">
        <p14:creationId xmlns:p14="http://schemas.microsoft.com/office/powerpoint/2010/main" val="632489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213F8-8F96-7BB6-12BA-88934495C781}"/>
              </a:ext>
            </a:extLst>
          </p:cNvPr>
          <p:cNvSpPr>
            <a:spLocks noGrp="1"/>
          </p:cNvSpPr>
          <p:nvPr>
            <p:ph type="title"/>
          </p:nvPr>
        </p:nvSpPr>
        <p:spPr/>
        <p:txBody>
          <a:bodyPr/>
          <a:lstStyle/>
          <a:p>
            <a:r>
              <a:rPr lang="en-IN" dirty="0">
                <a:effectLst/>
              </a:rPr>
              <a:t>Security and Compliance</a:t>
            </a:r>
            <a:br>
              <a:rPr lang="en-IN" dirty="0">
                <a:effectLst/>
              </a:rPr>
            </a:br>
            <a:endParaRPr lang="en-IN" dirty="0"/>
          </a:p>
        </p:txBody>
      </p:sp>
      <p:sp>
        <p:nvSpPr>
          <p:cNvPr id="3" name="Content Placeholder 2">
            <a:extLst>
              <a:ext uri="{FF2B5EF4-FFF2-40B4-BE49-F238E27FC236}">
                <a16:creationId xmlns:a16="http://schemas.microsoft.com/office/drawing/2014/main" id="{A618D2C4-0A17-2A6C-3DEC-E75BC5F1365E}"/>
              </a:ext>
            </a:extLst>
          </p:cNvPr>
          <p:cNvSpPr>
            <a:spLocks noGrp="1"/>
          </p:cNvSpPr>
          <p:nvPr>
            <p:ph idx="1"/>
          </p:nvPr>
        </p:nvSpPr>
        <p:spPr/>
        <p:txBody>
          <a:bodyPr/>
          <a:lstStyle/>
          <a:p>
            <a:r>
              <a:rPr lang="en-US" dirty="0"/>
              <a:t>Lake Formation integrates with AWS Identity and Access Management (IAM) to authenticate users and roles, ensuring secure access to Databricks clusters.</a:t>
            </a:r>
          </a:p>
          <a:p>
            <a:r>
              <a:rPr lang="en-US" dirty="0"/>
              <a:t>Comprehensive audit logs via AWS CloudTrail allow monitoring of data access and compliance with policies across Databricks and other AWS services</a:t>
            </a:r>
            <a:endParaRPr lang="en-IN" dirty="0"/>
          </a:p>
        </p:txBody>
      </p:sp>
    </p:spTree>
    <p:extLst>
      <p:ext uri="{BB962C8B-B14F-4D97-AF65-F5344CB8AC3E}">
        <p14:creationId xmlns:p14="http://schemas.microsoft.com/office/powerpoint/2010/main" val="2001431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96EEA-4DC8-4606-2EC8-2574A2C62401}"/>
              </a:ext>
            </a:extLst>
          </p:cNvPr>
          <p:cNvSpPr>
            <a:spLocks noGrp="1"/>
          </p:cNvSpPr>
          <p:nvPr>
            <p:ph type="title"/>
          </p:nvPr>
        </p:nvSpPr>
        <p:spPr>
          <a:xfrm>
            <a:off x="2952135" y="2766218"/>
            <a:ext cx="10515600" cy="1325563"/>
          </a:xfrm>
        </p:spPr>
        <p:txBody>
          <a:bodyPr/>
          <a:lstStyle/>
          <a:p>
            <a:r>
              <a:rPr lang="en-IN" dirty="0">
                <a:effectLst/>
              </a:rPr>
              <a:t>Setup Requirements</a:t>
            </a:r>
            <a:br>
              <a:rPr lang="en-IN" dirty="0">
                <a:effectLst/>
              </a:rPr>
            </a:br>
            <a:endParaRPr lang="en-IN" dirty="0"/>
          </a:p>
        </p:txBody>
      </p:sp>
    </p:spTree>
    <p:extLst>
      <p:ext uri="{BB962C8B-B14F-4D97-AF65-F5344CB8AC3E}">
        <p14:creationId xmlns:p14="http://schemas.microsoft.com/office/powerpoint/2010/main" val="1051668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806</Words>
  <Application>Microsoft Office PowerPoint</Application>
  <PresentationFormat>Widescreen</PresentationFormat>
  <Paragraphs>67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aws lake formation service </vt:lpstr>
      <vt:lpstr>integration with databricks  integration with databricks</vt:lpstr>
      <vt:lpstr>PowerPoint Presentation</vt:lpstr>
      <vt:lpstr>Key Integration Points </vt:lpstr>
      <vt:lpstr>Centralized Access Control:</vt:lpstr>
      <vt:lpstr>AWS Glue Data Catalog Integration:</vt:lpstr>
      <vt:lpstr>Lakehouse Federation and Catalog Federation: </vt:lpstr>
      <vt:lpstr>Security and Compliance </vt:lpstr>
      <vt:lpstr>Setup Requirements </vt:lpstr>
      <vt:lpstr>To integrate Lake Formation with Databricks </vt:lpstr>
      <vt:lpstr>Databricks Prerequisites: </vt:lpstr>
      <vt:lpstr>Configuration Steps </vt:lpstr>
      <vt:lpstr>Key Integration Points </vt:lpstr>
      <vt:lpstr>1. Catalog Integration </vt:lpstr>
      <vt:lpstr>2. Access Control </vt:lpstr>
      <vt:lpstr>3. Data Location </vt:lpstr>
      <vt:lpstr>Implementation Approaches </vt:lpstr>
      <vt:lpstr>Implementation Approaches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Data Engineering</dc:creator>
  <cp:lastModifiedBy>Data Engineering</cp:lastModifiedBy>
  <cp:revision>2</cp:revision>
  <dcterms:created xsi:type="dcterms:W3CDTF">2025-08-07T22:02:11Z</dcterms:created>
  <dcterms:modified xsi:type="dcterms:W3CDTF">2025-08-07T22:19:58Z</dcterms:modified>
</cp:coreProperties>
</file>