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5"/>
  </p:notesMasterIdLst>
  <p:sldIdLst>
    <p:sldId id="257" r:id="rId2"/>
    <p:sldId id="276" r:id="rId3"/>
    <p:sldId id="296" r:id="rId4"/>
    <p:sldId id="259" r:id="rId5"/>
    <p:sldId id="258" r:id="rId6"/>
    <p:sldId id="277" r:id="rId7"/>
    <p:sldId id="295" r:id="rId8"/>
    <p:sldId id="294" r:id="rId9"/>
    <p:sldId id="278" r:id="rId10"/>
    <p:sldId id="261" r:id="rId11"/>
    <p:sldId id="262" r:id="rId12"/>
    <p:sldId id="293" r:id="rId13"/>
    <p:sldId id="298" r:id="rId14"/>
    <p:sldId id="279" r:id="rId15"/>
    <p:sldId id="299" r:id="rId16"/>
    <p:sldId id="300" r:id="rId17"/>
    <p:sldId id="263" r:id="rId18"/>
    <p:sldId id="264" r:id="rId19"/>
    <p:sldId id="265" r:id="rId20"/>
    <p:sldId id="260" r:id="rId21"/>
    <p:sldId id="275" r:id="rId22"/>
    <p:sldId id="281" r:id="rId23"/>
    <p:sldId id="282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8"/>
    <p:restoredTop sz="98387" autoAdjust="0"/>
  </p:normalViewPr>
  <p:slideViewPr>
    <p:cSldViewPr>
      <p:cViewPr varScale="1">
        <p:scale>
          <a:sx n="72" d="100"/>
          <a:sy n="72" d="100"/>
        </p:scale>
        <p:origin x="-45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11232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013F-D0D3-B641-A84C-D2D1374AF576}" type="datetimeFigureOut">
              <a:rPr lang="en-US" smtClean="0"/>
              <a:pPr/>
              <a:t>03-May-19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6C2C5-E006-6B47-88A5-9CCBF97731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3660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l.fedoraproject.org/pub/epel/7/x86_64/Packages/e/epel-release-7-11.noarch.rpm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ansible.com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 without CM:</a:t>
            </a:r>
          </a:p>
          <a:p>
            <a:endParaRPr lang="en-US" dirty="0"/>
          </a:p>
          <a:p>
            <a:r>
              <a:rPr lang="en-US" dirty="0"/>
              <a:t>-- Creating user accounts</a:t>
            </a:r>
          </a:p>
          <a:p>
            <a:r>
              <a:rPr lang="en-US" dirty="0"/>
              <a:t>-- Patch mgmt.</a:t>
            </a:r>
          </a:p>
          <a:p>
            <a:r>
              <a:rPr lang="en-US" dirty="0"/>
              <a:t>-- taking backup</a:t>
            </a:r>
          </a:p>
          <a:p>
            <a:r>
              <a:rPr lang="en-US" dirty="0"/>
              <a:t>-- deploying applications</a:t>
            </a:r>
          </a:p>
          <a:p>
            <a:r>
              <a:rPr lang="en-US" dirty="0"/>
              <a:t>-- configure services</a:t>
            </a:r>
          </a:p>
          <a:p>
            <a:r>
              <a:rPr lang="en-US" dirty="0"/>
              <a:t>-- documenting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6C2C5-E006-6B47-88A5-9CCBF977319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1598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1  yum update -y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2  yum-config-manager --enable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epel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3  yum update -y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4  yum install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epel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-release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5  yum install git python python-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python-pip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openssl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ansible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6  yum install ansible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7  ansible --version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8  yum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repolist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6C2C5-E006-6B47-88A5-9CCBF977319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2761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Ansible::</a:t>
            </a:r>
          </a:p>
          <a:p>
            <a:r>
              <a:rPr lang="en-IN" sz="1200" kern="120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— setup 2 servers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create 2 servers using AWS EC2 or vagrant machines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chmod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400 keypair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 Use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connect to server from terminal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add users in all servers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useradd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ansible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passwd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ansible   -- Enter password –ansible --ansible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make sure password authentication 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cd /etc/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cd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ls -l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vi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sshd_config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/</a:t>
            </a:r>
            <a:r>
              <a:rPr lang="en-I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PasswordAuthentication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to yes and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/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PermitRootLogin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(Line 38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:set number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to yes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comment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save -- esc +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wq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visudo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vi/etc/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sudoers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root account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 test ALL=(ALL)       NOPASSWD: ALL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do it for all servers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systemctl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restart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sshd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user@ipaddress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1—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yum install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wget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 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lb — reboot server</a:t>
            </a:r>
          </a:p>
          <a:p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to create repo</a:t>
            </a:r>
          </a:p>
          <a:p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wget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http://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dl.fedoraproject.org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/pub/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epel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/7/x86_64/Packages/e/</a:t>
            </a:r>
            <a:r>
              <a:rPr lang="en-I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epel-release-7-11.noarch.rpm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Rpm -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ivh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 name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yum update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 Repo will create with name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epel.repo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Repeat proc in all nodes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—————Ansible installation</a:t>
            </a:r>
          </a:p>
          <a:p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yum install ansible — all nodes — will install python modules by default</a:t>
            </a:r>
          </a:p>
          <a:p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yum update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Ansible -- version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Config file : /etc/ansible/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ansible.cfg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 etc/ansible/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ansible.cfg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Inventory :: /etc/ansible/hosts — we are to going to group all nodes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repeat same for 4 servers</a:t>
            </a:r>
          </a:p>
          <a:p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ansible works on keyless authentication</a:t>
            </a:r>
          </a:p>
          <a:p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provide root access to all nodes — without password</a:t>
            </a:r>
          </a:p>
          <a:p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user@ipaddress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ifconfig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-a from master</a:t>
            </a:r>
          </a:p>
          <a:p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copy all IP(public and private) address to notepad from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console</a:t>
            </a:r>
          </a:p>
          <a:p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— master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Public —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Private—</a:t>
            </a:r>
          </a:p>
          <a:p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— node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Public —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Private—</a:t>
            </a:r>
          </a:p>
          <a:p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node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Public —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Private—</a:t>
            </a:r>
          </a:p>
          <a:p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node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Public —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Private—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Whoami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--Who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-keygen in all 4 servers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uname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-a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to copy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key in all servers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—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-copy-id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ipaddress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—of node or server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—repeat procedure in all servers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command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user@ipaddress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check whether it is working or not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Setup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cat /etc/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redhat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-release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download ansible from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ansible.com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before installing make sure about Repositories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EPEL— Extra Package for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Redhat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Linux an all nodes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———— create repo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yum repo list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cd /etc/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yum.repos.d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more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redhat.repo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don’t use create new repo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1—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yum install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wget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Cds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lb — reboot server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to create repo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wget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http://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dl.fedoraproject.org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/pub/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epel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/7/x86_64/Packages/e/</a:t>
            </a:r>
            <a:r>
              <a:rPr lang="en-I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epel-release-7-11.noarch.rpm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5.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Rpm -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ivh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 name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6.sudo yum update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Repo will create with name 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epel.repo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 proc in all nodes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—————Ansible installation</a:t>
            </a:r>
          </a:p>
          <a:p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yum install ansible — all nodes — will install python modules by default</a:t>
            </a:r>
          </a:p>
          <a:p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yum update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Ansible -- version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Config file : /etc/ansible/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ansible.cfg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 etc/ansible/</a:t>
            </a:r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ansible.cfg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Inventory :: /etc/ansible/hosts — we are to going to group all nodes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6C2C5-E006-6B47-88A5-9CCBF977319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4925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ansible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web:db</a:t>
            </a:r>
            <a:r>
              <a:rPr lang="en-US" dirty="0" smtClean="0"/>
              <a:t>–m ping  --172.20.0.*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6C2C5-E006-6B47-88A5-9CCBF977319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Options:</a:t>
            </a:r>
          </a:p>
          <a:p>
            <a:r>
              <a:rPr lang="en-US" dirty="0" smtClean="0"/>
              <a:t>  -a MODULE_ARGS, --</a:t>
            </a:r>
            <a:r>
              <a:rPr lang="en-US" dirty="0" err="1" smtClean="0"/>
              <a:t>args</a:t>
            </a:r>
            <a:r>
              <a:rPr lang="en-US" dirty="0" smtClean="0"/>
              <a:t>=MODULE_ARGS</a:t>
            </a:r>
          </a:p>
          <a:p>
            <a:r>
              <a:rPr lang="en-US" dirty="0" smtClean="0"/>
              <a:t>                        module arguments</a:t>
            </a:r>
          </a:p>
          <a:p>
            <a:r>
              <a:rPr lang="en-US" dirty="0" smtClean="0"/>
              <a:t>  --ask-vault-pass      ask for vault password</a:t>
            </a:r>
          </a:p>
          <a:p>
            <a:r>
              <a:rPr lang="en-US" dirty="0" smtClean="0"/>
              <a:t>  -B SECONDS, --background=SECONDS</a:t>
            </a:r>
          </a:p>
          <a:p>
            <a:r>
              <a:rPr lang="en-US" dirty="0" smtClean="0"/>
              <a:t>                        run asynchronously, failing after X seconds</a:t>
            </a:r>
          </a:p>
          <a:p>
            <a:r>
              <a:rPr lang="en-US" dirty="0" smtClean="0"/>
              <a:t>                        (default=N/A)</a:t>
            </a:r>
          </a:p>
          <a:p>
            <a:r>
              <a:rPr lang="en-US" dirty="0" smtClean="0"/>
              <a:t>  -C, --check           don't make any changes; instead, try to predict some</a:t>
            </a:r>
          </a:p>
          <a:p>
            <a:r>
              <a:rPr lang="en-US" dirty="0" smtClean="0"/>
              <a:t>                        of the changes that may occur</a:t>
            </a:r>
          </a:p>
          <a:p>
            <a:r>
              <a:rPr lang="en-US" dirty="0" smtClean="0"/>
              <a:t>  -D, --diff            when changing (small) files and templates, show the</a:t>
            </a:r>
          </a:p>
          <a:p>
            <a:r>
              <a:rPr lang="en-US" dirty="0" smtClean="0"/>
              <a:t>                        differences in those files; works great with --check</a:t>
            </a:r>
          </a:p>
          <a:p>
            <a:r>
              <a:rPr lang="en-US" dirty="0" smtClean="0"/>
              <a:t>  -e EXTRA_VARS, --extra-</a:t>
            </a:r>
            <a:r>
              <a:rPr lang="en-US" dirty="0" err="1" smtClean="0"/>
              <a:t>vars</a:t>
            </a:r>
            <a:r>
              <a:rPr lang="en-US" dirty="0" smtClean="0"/>
              <a:t>=EXTRA_VARS</a:t>
            </a:r>
          </a:p>
          <a:p>
            <a:r>
              <a:rPr lang="en-US" dirty="0" smtClean="0"/>
              <a:t>                        set additional variables as key=value or YAML/JSON, if</a:t>
            </a:r>
          </a:p>
          <a:p>
            <a:r>
              <a:rPr lang="en-US" dirty="0" smtClean="0"/>
              <a:t>                        filename </a:t>
            </a:r>
            <a:r>
              <a:rPr lang="en-US" dirty="0" err="1" smtClean="0"/>
              <a:t>prepend</a:t>
            </a:r>
            <a:r>
              <a:rPr lang="en-US" dirty="0" smtClean="0"/>
              <a:t> with @</a:t>
            </a:r>
          </a:p>
          <a:p>
            <a:r>
              <a:rPr lang="en-US" dirty="0" smtClean="0"/>
              <a:t>  -f FORKS, --forks=FORKS</a:t>
            </a:r>
          </a:p>
          <a:p>
            <a:r>
              <a:rPr lang="en-US" dirty="0" smtClean="0"/>
              <a:t>                        specify number of parallel processes to use</a:t>
            </a:r>
          </a:p>
          <a:p>
            <a:r>
              <a:rPr lang="en-US" dirty="0" smtClean="0"/>
              <a:t>                        (default=5)</a:t>
            </a:r>
          </a:p>
          <a:p>
            <a:r>
              <a:rPr lang="en-US" dirty="0" smtClean="0"/>
              <a:t>  -h, --help            show this help message and exit</a:t>
            </a:r>
          </a:p>
          <a:p>
            <a:r>
              <a:rPr lang="en-US" dirty="0" smtClean="0"/>
              <a:t>  -</a:t>
            </a:r>
            <a:r>
              <a:rPr lang="en-US" dirty="0" err="1" smtClean="0"/>
              <a:t>i</a:t>
            </a:r>
            <a:r>
              <a:rPr lang="en-US" dirty="0" smtClean="0"/>
              <a:t> INVENTORY, --inventory=INVENTORY, --inventory-file=INVENTORY</a:t>
            </a:r>
          </a:p>
          <a:p>
            <a:r>
              <a:rPr lang="en-US" dirty="0" smtClean="0"/>
              <a:t>                        specify inventory host path or comma separated host</a:t>
            </a:r>
          </a:p>
          <a:p>
            <a:r>
              <a:rPr lang="en-US" dirty="0" smtClean="0"/>
              <a:t>                        list. --inventory-file is deprecated</a:t>
            </a:r>
          </a:p>
          <a:p>
            <a:r>
              <a:rPr lang="en-US" dirty="0" smtClean="0"/>
              <a:t>  -l SUBSET, --limit=SUBSET</a:t>
            </a:r>
          </a:p>
          <a:p>
            <a:r>
              <a:rPr lang="en-US" dirty="0" smtClean="0"/>
              <a:t>                        further limit selected hosts to an additional pattern</a:t>
            </a:r>
          </a:p>
          <a:p>
            <a:r>
              <a:rPr lang="en-US" dirty="0" smtClean="0"/>
              <a:t>  --list-hosts          outputs a list of matching hosts; does not execute</a:t>
            </a:r>
          </a:p>
          <a:p>
            <a:r>
              <a:rPr lang="en-US" dirty="0" smtClean="0"/>
              <a:t>                        anything else</a:t>
            </a:r>
          </a:p>
          <a:p>
            <a:r>
              <a:rPr lang="en-US" dirty="0" smtClean="0"/>
              <a:t>  -m MODULE_NAME, --module-name=MODULE_NAME</a:t>
            </a:r>
          </a:p>
          <a:p>
            <a:r>
              <a:rPr lang="en-US" dirty="0" smtClean="0"/>
              <a:t>                        module name to execute (default=command)</a:t>
            </a:r>
          </a:p>
          <a:p>
            <a:r>
              <a:rPr lang="en-US" dirty="0" smtClean="0"/>
              <a:t>  -M MODULE_PATH, --module-path=MODULE_PATH</a:t>
            </a:r>
          </a:p>
          <a:p>
            <a:r>
              <a:rPr lang="en-US" dirty="0" smtClean="0"/>
              <a:t>                        </a:t>
            </a:r>
            <a:r>
              <a:rPr lang="en-US" dirty="0" err="1" smtClean="0"/>
              <a:t>prepend</a:t>
            </a:r>
            <a:r>
              <a:rPr lang="en-US" dirty="0" smtClean="0"/>
              <a:t> colon-separated path(s) to module library</a:t>
            </a:r>
          </a:p>
          <a:p>
            <a:r>
              <a:rPr lang="en-US" dirty="0" smtClean="0"/>
              <a:t>                        (default=[u'/home/</a:t>
            </a:r>
            <a:r>
              <a:rPr lang="en-US" dirty="0" err="1" smtClean="0"/>
              <a:t>ansible</a:t>
            </a:r>
            <a:r>
              <a:rPr lang="en-US" dirty="0" smtClean="0"/>
              <a:t>/.</a:t>
            </a:r>
            <a:r>
              <a:rPr lang="en-US" dirty="0" err="1" smtClean="0"/>
              <a:t>ansible</a:t>
            </a:r>
            <a:r>
              <a:rPr lang="en-US" dirty="0" smtClean="0"/>
              <a:t>/</a:t>
            </a:r>
            <a:r>
              <a:rPr lang="en-US" dirty="0" err="1" smtClean="0"/>
              <a:t>plugins</a:t>
            </a:r>
            <a:r>
              <a:rPr lang="en-US" dirty="0" smtClean="0"/>
              <a:t>/modules',</a:t>
            </a:r>
          </a:p>
          <a:p>
            <a:r>
              <a:rPr lang="en-US" dirty="0" smtClean="0"/>
              <a:t>                        u'/</a:t>
            </a:r>
            <a:r>
              <a:rPr lang="en-US" dirty="0" err="1" smtClean="0"/>
              <a:t>usr</a:t>
            </a:r>
            <a:r>
              <a:rPr lang="en-US" dirty="0" smtClean="0"/>
              <a:t>/share/</a:t>
            </a:r>
            <a:r>
              <a:rPr lang="en-US" dirty="0" err="1" smtClean="0"/>
              <a:t>ansible</a:t>
            </a:r>
            <a:r>
              <a:rPr lang="en-US" dirty="0" smtClean="0"/>
              <a:t>/</a:t>
            </a:r>
            <a:r>
              <a:rPr lang="en-US" dirty="0" err="1" smtClean="0"/>
              <a:t>plugins</a:t>
            </a:r>
            <a:r>
              <a:rPr lang="en-US" dirty="0" smtClean="0"/>
              <a:t>/modules'])</a:t>
            </a:r>
          </a:p>
          <a:p>
            <a:r>
              <a:rPr lang="en-US" dirty="0" smtClean="0"/>
              <a:t>  -o, --one-line        condense output</a:t>
            </a:r>
          </a:p>
          <a:p>
            <a:r>
              <a:rPr lang="en-US" dirty="0" smtClean="0"/>
              <a:t>  --playbook-dir=BASEDIR</a:t>
            </a:r>
          </a:p>
          <a:p>
            <a:r>
              <a:rPr lang="en-US" dirty="0" smtClean="0"/>
              <a:t>                        Since this tool does not use playbooks, use this as a</a:t>
            </a:r>
          </a:p>
          <a:p>
            <a:r>
              <a:rPr lang="en-US" dirty="0" smtClean="0"/>
              <a:t>                        </a:t>
            </a:r>
            <a:r>
              <a:rPr lang="en-US" dirty="0" err="1" smtClean="0"/>
              <a:t>subsitute</a:t>
            </a:r>
            <a:r>
              <a:rPr lang="en-US" dirty="0" smtClean="0"/>
              <a:t> playbook </a:t>
            </a:r>
            <a:r>
              <a:rPr lang="en-US" dirty="0" err="1" smtClean="0"/>
              <a:t>directory.This</a:t>
            </a:r>
            <a:r>
              <a:rPr lang="en-US" dirty="0" smtClean="0"/>
              <a:t> sets the relative</a:t>
            </a:r>
          </a:p>
          <a:p>
            <a:r>
              <a:rPr lang="en-US" dirty="0" smtClean="0"/>
              <a:t>                        path for many features including roles/ </a:t>
            </a:r>
            <a:r>
              <a:rPr lang="en-US" dirty="0" err="1" smtClean="0"/>
              <a:t>group_vars</a:t>
            </a:r>
            <a:r>
              <a:rPr lang="en-US" dirty="0" smtClean="0"/>
              <a:t>/</a:t>
            </a:r>
          </a:p>
          <a:p>
            <a:r>
              <a:rPr lang="en-US" dirty="0" smtClean="0"/>
              <a:t>                        etc.</a:t>
            </a:r>
          </a:p>
          <a:p>
            <a:r>
              <a:rPr lang="en-US" dirty="0" smtClean="0"/>
              <a:t>  -P POLL_INTERVAL, --poll=POLL_INTERVAL</a:t>
            </a:r>
          </a:p>
          <a:p>
            <a:r>
              <a:rPr lang="en-US" dirty="0" smtClean="0"/>
              <a:t>                        set the poll interval if using -B (default=15)</a:t>
            </a:r>
          </a:p>
          <a:p>
            <a:r>
              <a:rPr lang="en-US" dirty="0" smtClean="0"/>
              <a:t>  --syntax-check        perform a syntax check on the playbook, but do not</a:t>
            </a:r>
          </a:p>
          <a:p>
            <a:r>
              <a:rPr lang="en-US" dirty="0" smtClean="0"/>
              <a:t>                        execute it</a:t>
            </a:r>
          </a:p>
          <a:p>
            <a:r>
              <a:rPr lang="en-US" dirty="0" smtClean="0"/>
              <a:t>  -t TREE, --tree=TREE  log output to this directory</a:t>
            </a:r>
          </a:p>
          <a:p>
            <a:r>
              <a:rPr lang="en-US" dirty="0" smtClean="0"/>
              <a:t>  --vault-id=VAULT_IDS  the vault identity to use</a:t>
            </a:r>
          </a:p>
          <a:p>
            <a:r>
              <a:rPr lang="en-US" dirty="0" smtClean="0"/>
              <a:t>  --vault-password-file=VAULT_PASSWORD_FILES</a:t>
            </a:r>
          </a:p>
          <a:p>
            <a:r>
              <a:rPr lang="en-US" dirty="0" smtClean="0"/>
              <a:t>                        vault password file</a:t>
            </a:r>
          </a:p>
          <a:p>
            <a:r>
              <a:rPr lang="en-US" dirty="0" smtClean="0"/>
              <a:t>  -v, --verbose         </a:t>
            </a:r>
            <a:r>
              <a:rPr lang="en-US" dirty="0" err="1" smtClean="0"/>
              <a:t>verbose</a:t>
            </a:r>
            <a:r>
              <a:rPr lang="en-US" dirty="0" smtClean="0"/>
              <a:t> mode (-</a:t>
            </a:r>
            <a:r>
              <a:rPr lang="en-US" dirty="0" err="1" smtClean="0"/>
              <a:t>vvv</a:t>
            </a:r>
            <a:r>
              <a:rPr lang="en-US" dirty="0" smtClean="0"/>
              <a:t> for more, -</a:t>
            </a:r>
            <a:r>
              <a:rPr lang="en-US" dirty="0" err="1" smtClean="0"/>
              <a:t>vvvv</a:t>
            </a:r>
            <a:r>
              <a:rPr lang="en-US" dirty="0" smtClean="0"/>
              <a:t> to enable</a:t>
            </a:r>
          </a:p>
          <a:p>
            <a:r>
              <a:rPr lang="en-US" dirty="0" smtClean="0"/>
              <a:t>                        connection debugging)</a:t>
            </a:r>
          </a:p>
          <a:p>
            <a:r>
              <a:rPr lang="en-US" dirty="0" smtClean="0"/>
              <a:t>  --version             show program's version number and exit</a:t>
            </a:r>
          </a:p>
          <a:p>
            <a:endParaRPr lang="en-US" dirty="0" smtClean="0"/>
          </a:p>
          <a:p>
            <a:r>
              <a:rPr lang="en-US" dirty="0" smtClean="0"/>
              <a:t>  Connection Options:</a:t>
            </a:r>
          </a:p>
          <a:p>
            <a:r>
              <a:rPr lang="en-US" dirty="0" smtClean="0"/>
              <a:t>    control as whom and how to connect to hosts</a:t>
            </a:r>
          </a:p>
          <a:p>
            <a:endParaRPr lang="en-US" dirty="0" smtClean="0"/>
          </a:p>
          <a:p>
            <a:r>
              <a:rPr lang="en-US" dirty="0" smtClean="0"/>
              <a:t>    -k, --ask-pass      ask for connection password</a:t>
            </a:r>
          </a:p>
          <a:p>
            <a:r>
              <a:rPr lang="en-US" dirty="0" smtClean="0"/>
              <a:t>    --private-key=PRIVATE_KEY_FILE, --key-file=PRIVATE_KEY_FILE</a:t>
            </a:r>
          </a:p>
          <a:p>
            <a:r>
              <a:rPr lang="en-US" dirty="0" smtClean="0"/>
              <a:t>                        use this file to authenticate the connection</a:t>
            </a:r>
          </a:p>
          <a:p>
            <a:r>
              <a:rPr lang="en-US" dirty="0" smtClean="0"/>
              <a:t>    -u REMOTE_USER, --user=REMOTE_USER</a:t>
            </a:r>
          </a:p>
          <a:p>
            <a:r>
              <a:rPr lang="en-US" dirty="0" smtClean="0"/>
              <a:t>                        connect as this user (default=None)</a:t>
            </a:r>
          </a:p>
          <a:p>
            <a:r>
              <a:rPr lang="en-US" dirty="0" smtClean="0"/>
              <a:t>    -c CONNECTION, --connection=CONNECTION</a:t>
            </a:r>
          </a:p>
          <a:p>
            <a:r>
              <a:rPr lang="en-US" dirty="0" smtClean="0"/>
              <a:t>                        connection type to use (default=smart)</a:t>
            </a:r>
          </a:p>
          <a:p>
            <a:r>
              <a:rPr lang="en-US" dirty="0" smtClean="0"/>
              <a:t>    -T TIMEOUT, --timeout=TIMEOUT</a:t>
            </a:r>
          </a:p>
          <a:p>
            <a:r>
              <a:rPr lang="en-US" dirty="0" smtClean="0"/>
              <a:t>                        override the connection timeout in seconds</a:t>
            </a:r>
          </a:p>
          <a:p>
            <a:r>
              <a:rPr lang="en-US" dirty="0" smtClean="0"/>
              <a:t>                        (default=10)</a:t>
            </a:r>
          </a:p>
          <a:p>
            <a:r>
              <a:rPr lang="en-US" dirty="0" smtClean="0"/>
              <a:t>    --</a:t>
            </a:r>
            <a:r>
              <a:rPr lang="en-US" dirty="0" err="1" smtClean="0"/>
              <a:t>ssh</a:t>
            </a:r>
            <a:r>
              <a:rPr lang="en-US" dirty="0" smtClean="0"/>
              <a:t>-common-</a:t>
            </a:r>
            <a:r>
              <a:rPr lang="en-US" dirty="0" err="1" smtClean="0"/>
              <a:t>args</a:t>
            </a:r>
            <a:r>
              <a:rPr lang="en-US" dirty="0" smtClean="0"/>
              <a:t>=SSH_COMMON_ARGS</a:t>
            </a:r>
          </a:p>
          <a:p>
            <a:r>
              <a:rPr lang="en-US" dirty="0" smtClean="0"/>
              <a:t>                        specify common arguments to pass to </a:t>
            </a:r>
            <a:r>
              <a:rPr lang="en-US" dirty="0" err="1" smtClean="0"/>
              <a:t>sftp</a:t>
            </a:r>
            <a:r>
              <a:rPr lang="en-US" dirty="0" smtClean="0"/>
              <a:t>/</a:t>
            </a:r>
            <a:r>
              <a:rPr lang="en-US" dirty="0" err="1" smtClean="0"/>
              <a:t>scp</a:t>
            </a:r>
            <a:r>
              <a:rPr lang="en-US" dirty="0" smtClean="0"/>
              <a:t>/</a:t>
            </a:r>
            <a:r>
              <a:rPr lang="en-US" dirty="0" err="1" smtClean="0"/>
              <a:t>ssh</a:t>
            </a:r>
            <a:r>
              <a:rPr lang="en-US" dirty="0" smtClean="0"/>
              <a:t> (e.g.</a:t>
            </a:r>
          </a:p>
          <a:p>
            <a:r>
              <a:rPr lang="en-US" dirty="0" smtClean="0"/>
              <a:t>                        </a:t>
            </a:r>
            <a:r>
              <a:rPr lang="en-US" dirty="0" err="1" smtClean="0"/>
              <a:t>ProxyCommand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--</a:t>
            </a:r>
            <a:r>
              <a:rPr lang="en-US" dirty="0" err="1" smtClean="0"/>
              <a:t>sftp</a:t>
            </a:r>
            <a:r>
              <a:rPr lang="en-US" dirty="0" smtClean="0"/>
              <a:t>-extra-</a:t>
            </a:r>
            <a:r>
              <a:rPr lang="en-US" dirty="0" err="1" smtClean="0"/>
              <a:t>args</a:t>
            </a:r>
            <a:r>
              <a:rPr lang="en-US" dirty="0" smtClean="0"/>
              <a:t>=SFTP_EXTRA_ARGS</a:t>
            </a:r>
          </a:p>
          <a:p>
            <a:r>
              <a:rPr lang="en-US" dirty="0" smtClean="0"/>
              <a:t>                        specify extra arguments to pass to </a:t>
            </a:r>
            <a:r>
              <a:rPr lang="en-US" dirty="0" err="1" smtClean="0"/>
              <a:t>sftp</a:t>
            </a:r>
            <a:r>
              <a:rPr lang="en-US" dirty="0" smtClean="0"/>
              <a:t> only (e.g. -f,</a:t>
            </a:r>
          </a:p>
          <a:p>
            <a:r>
              <a:rPr lang="en-US" dirty="0" smtClean="0"/>
              <a:t>                        -l)</a:t>
            </a:r>
          </a:p>
          <a:p>
            <a:r>
              <a:rPr lang="en-US" dirty="0" smtClean="0"/>
              <a:t>    --</a:t>
            </a:r>
            <a:r>
              <a:rPr lang="en-US" dirty="0" err="1" smtClean="0"/>
              <a:t>scp</a:t>
            </a:r>
            <a:r>
              <a:rPr lang="en-US" dirty="0" smtClean="0"/>
              <a:t>-extra-</a:t>
            </a:r>
            <a:r>
              <a:rPr lang="en-US" dirty="0" err="1" smtClean="0"/>
              <a:t>args</a:t>
            </a:r>
            <a:r>
              <a:rPr lang="en-US" dirty="0" smtClean="0"/>
              <a:t>=SCP_EXTRA_ARGS</a:t>
            </a:r>
          </a:p>
          <a:p>
            <a:r>
              <a:rPr lang="en-US" dirty="0" smtClean="0"/>
              <a:t>                        specify extra arguments to pass to </a:t>
            </a:r>
            <a:r>
              <a:rPr lang="en-US" dirty="0" err="1" smtClean="0"/>
              <a:t>scp</a:t>
            </a:r>
            <a:r>
              <a:rPr lang="en-US" dirty="0" smtClean="0"/>
              <a:t> only (e.g. -l)</a:t>
            </a:r>
          </a:p>
          <a:p>
            <a:r>
              <a:rPr lang="en-US" dirty="0" smtClean="0"/>
              <a:t>    --</a:t>
            </a:r>
            <a:r>
              <a:rPr lang="en-US" dirty="0" err="1" smtClean="0"/>
              <a:t>ssh</a:t>
            </a:r>
            <a:r>
              <a:rPr lang="en-US" dirty="0" smtClean="0"/>
              <a:t>-extra-</a:t>
            </a:r>
            <a:r>
              <a:rPr lang="en-US" dirty="0" err="1" smtClean="0"/>
              <a:t>args</a:t>
            </a:r>
            <a:r>
              <a:rPr lang="en-US" dirty="0" smtClean="0"/>
              <a:t>=SSH_EXTRA_ARGS</a:t>
            </a:r>
          </a:p>
          <a:p>
            <a:r>
              <a:rPr lang="en-US" dirty="0" smtClean="0"/>
              <a:t>                        specify extra arguments to pass to </a:t>
            </a:r>
            <a:r>
              <a:rPr lang="en-US" dirty="0" err="1" smtClean="0"/>
              <a:t>ssh</a:t>
            </a:r>
            <a:r>
              <a:rPr lang="en-US" dirty="0" smtClean="0"/>
              <a:t> only (e.g. -R)</a:t>
            </a:r>
          </a:p>
          <a:p>
            <a:endParaRPr lang="en-US" dirty="0" smtClean="0"/>
          </a:p>
          <a:p>
            <a:r>
              <a:rPr lang="en-US" dirty="0" smtClean="0"/>
              <a:t>  Privilege Escalation Options:</a:t>
            </a:r>
          </a:p>
          <a:p>
            <a:r>
              <a:rPr lang="en-US" dirty="0" smtClean="0"/>
              <a:t>    control how and which user you become as on target hosts</a:t>
            </a:r>
          </a:p>
          <a:p>
            <a:endParaRPr lang="en-US" dirty="0" smtClean="0"/>
          </a:p>
          <a:p>
            <a:r>
              <a:rPr lang="en-US" dirty="0" smtClean="0"/>
              <a:t>    -s, --</a:t>
            </a:r>
            <a:r>
              <a:rPr lang="en-US" dirty="0" err="1" smtClean="0"/>
              <a:t>sudo</a:t>
            </a:r>
            <a:r>
              <a:rPr lang="en-US" dirty="0" smtClean="0"/>
              <a:t>          run operations with </a:t>
            </a:r>
            <a:r>
              <a:rPr lang="en-US" dirty="0" err="1" smtClean="0"/>
              <a:t>sudo</a:t>
            </a:r>
            <a:r>
              <a:rPr lang="en-US" dirty="0" smtClean="0"/>
              <a:t> (</a:t>
            </a:r>
            <a:r>
              <a:rPr lang="en-US" dirty="0" err="1" smtClean="0"/>
              <a:t>nopasswd</a:t>
            </a:r>
            <a:r>
              <a:rPr lang="en-US" dirty="0" smtClean="0"/>
              <a:t>) (deprecated, use</a:t>
            </a:r>
          </a:p>
          <a:p>
            <a:r>
              <a:rPr lang="en-US" dirty="0" smtClean="0"/>
              <a:t>                        become)</a:t>
            </a:r>
          </a:p>
          <a:p>
            <a:r>
              <a:rPr lang="en-US" dirty="0" smtClean="0"/>
              <a:t>    -U SUDO_USER, --</a:t>
            </a:r>
            <a:r>
              <a:rPr lang="en-US" dirty="0" err="1" smtClean="0"/>
              <a:t>sudo</a:t>
            </a:r>
            <a:r>
              <a:rPr lang="en-US" dirty="0" smtClean="0"/>
              <a:t>-user=SUDO_USER</a:t>
            </a:r>
          </a:p>
          <a:p>
            <a:r>
              <a:rPr lang="en-US" dirty="0" smtClean="0"/>
              <a:t>                        desired </a:t>
            </a:r>
            <a:r>
              <a:rPr lang="en-US" dirty="0" err="1" smtClean="0"/>
              <a:t>sudo</a:t>
            </a:r>
            <a:r>
              <a:rPr lang="en-US" dirty="0" smtClean="0"/>
              <a:t> user (default=root) (deprecated, use</a:t>
            </a:r>
          </a:p>
          <a:p>
            <a:r>
              <a:rPr lang="en-US" dirty="0" smtClean="0"/>
              <a:t>                        become)</a:t>
            </a:r>
          </a:p>
          <a:p>
            <a:r>
              <a:rPr lang="en-US" dirty="0" smtClean="0"/>
              <a:t>    -S, --</a:t>
            </a:r>
            <a:r>
              <a:rPr lang="en-US" dirty="0" err="1" smtClean="0"/>
              <a:t>su</a:t>
            </a:r>
            <a:r>
              <a:rPr lang="en-US" dirty="0" smtClean="0"/>
              <a:t>            run operations with </a:t>
            </a:r>
            <a:r>
              <a:rPr lang="en-US" dirty="0" err="1" smtClean="0"/>
              <a:t>su</a:t>
            </a:r>
            <a:r>
              <a:rPr lang="en-US" dirty="0" smtClean="0"/>
              <a:t> (deprecated, use become)</a:t>
            </a:r>
          </a:p>
          <a:p>
            <a:r>
              <a:rPr lang="en-US" dirty="0" smtClean="0"/>
              <a:t>    -R SU_USER, --</a:t>
            </a:r>
            <a:r>
              <a:rPr lang="en-US" dirty="0" err="1" smtClean="0"/>
              <a:t>su</a:t>
            </a:r>
            <a:r>
              <a:rPr lang="en-US" dirty="0" smtClean="0"/>
              <a:t>-user=SU_USER</a:t>
            </a:r>
          </a:p>
          <a:p>
            <a:r>
              <a:rPr lang="en-US" dirty="0" smtClean="0"/>
              <a:t>                        run operations with </a:t>
            </a:r>
            <a:r>
              <a:rPr lang="en-US" dirty="0" err="1" smtClean="0"/>
              <a:t>su</a:t>
            </a:r>
            <a:r>
              <a:rPr lang="en-US" dirty="0" smtClean="0"/>
              <a:t> as this user (default=None)</a:t>
            </a:r>
          </a:p>
          <a:p>
            <a:r>
              <a:rPr lang="en-US" dirty="0" smtClean="0"/>
              <a:t>                        (deprecated, use become)</a:t>
            </a:r>
          </a:p>
          <a:p>
            <a:r>
              <a:rPr lang="en-US" dirty="0" smtClean="0"/>
              <a:t>    -b, --become        run operations with become (does not imply password</a:t>
            </a:r>
          </a:p>
          <a:p>
            <a:r>
              <a:rPr lang="en-US" dirty="0" smtClean="0"/>
              <a:t>                        prompting)</a:t>
            </a:r>
          </a:p>
          <a:p>
            <a:r>
              <a:rPr lang="en-US" dirty="0" smtClean="0"/>
              <a:t>    --become-method=BECOME_METHOD</a:t>
            </a:r>
          </a:p>
          <a:p>
            <a:r>
              <a:rPr lang="en-US" dirty="0" smtClean="0"/>
              <a:t>                        privilege escalation method to use (default=</a:t>
            </a:r>
            <a:r>
              <a:rPr lang="en-US" dirty="0" err="1" smtClean="0"/>
              <a:t>sudo</a:t>
            </a:r>
            <a:r>
              <a:rPr lang="en-US" dirty="0" smtClean="0"/>
              <a:t>),</a:t>
            </a:r>
          </a:p>
          <a:p>
            <a:r>
              <a:rPr lang="en-US" dirty="0" smtClean="0"/>
              <a:t>                        valid choices: [ </a:t>
            </a:r>
            <a:r>
              <a:rPr lang="en-US" dirty="0" err="1" smtClean="0"/>
              <a:t>sudo</a:t>
            </a:r>
            <a:r>
              <a:rPr lang="en-US" dirty="0" smtClean="0"/>
              <a:t> | </a:t>
            </a:r>
            <a:r>
              <a:rPr lang="en-US" dirty="0" err="1" smtClean="0"/>
              <a:t>su</a:t>
            </a:r>
            <a:r>
              <a:rPr lang="en-US" dirty="0" smtClean="0"/>
              <a:t> | </a:t>
            </a:r>
            <a:r>
              <a:rPr lang="en-US" dirty="0" err="1" smtClean="0"/>
              <a:t>pbrun</a:t>
            </a:r>
            <a:r>
              <a:rPr lang="en-US" dirty="0" smtClean="0"/>
              <a:t> | </a:t>
            </a:r>
            <a:r>
              <a:rPr lang="en-US" dirty="0" err="1" smtClean="0"/>
              <a:t>pfexec</a:t>
            </a:r>
            <a:r>
              <a:rPr lang="en-US" dirty="0" smtClean="0"/>
              <a:t> | </a:t>
            </a:r>
            <a:r>
              <a:rPr lang="en-US" dirty="0" err="1" smtClean="0"/>
              <a:t>doas</a:t>
            </a:r>
            <a:r>
              <a:rPr lang="en-US" dirty="0" smtClean="0"/>
              <a:t> |</a:t>
            </a:r>
          </a:p>
          <a:p>
            <a:r>
              <a:rPr lang="en-US" dirty="0" smtClean="0"/>
              <a:t>                        </a:t>
            </a:r>
            <a:r>
              <a:rPr lang="en-US" dirty="0" err="1" smtClean="0"/>
              <a:t>dzdo</a:t>
            </a:r>
            <a:r>
              <a:rPr lang="en-US" dirty="0" smtClean="0"/>
              <a:t> | </a:t>
            </a:r>
            <a:r>
              <a:rPr lang="en-US" dirty="0" err="1" smtClean="0"/>
              <a:t>ksu</a:t>
            </a:r>
            <a:r>
              <a:rPr lang="en-US" dirty="0" smtClean="0"/>
              <a:t> | </a:t>
            </a:r>
            <a:r>
              <a:rPr lang="en-US" dirty="0" err="1" smtClean="0"/>
              <a:t>runas</a:t>
            </a:r>
            <a:r>
              <a:rPr lang="en-US" dirty="0" smtClean="0"/>
              <a:t> | </a:t>
            </a:r>
            <a:r>
              <a:rPr lang="en-US" dirty="0" err="1" smtClean="0"/>
              <a:t>pmrun</a:t>
            </a:r>
            <a:r>
              <a:rPr lang="en-US" dirty="0" smtClean="0"/>
              <a:t> | enable | </a:t>
            </a:r>
            <a:r>
              <a:rPr lang="en-US" dirty="0" err="1" smtClean="0"/>
              <a:t>machinectl</a:t>
            </a:r>
            <a:r>
              <a:rPr lang="en-US" dirty="0" smtClean="0"/>
              <a:t> ]</a:t>
            </a:r>
          </a:p>
          <a:p>
            <a:r>
              <a:rPr lang="en-US" dirty="0" smtClean="0"/>
              <a:t>    --become-user=BECOME_USER</a:t>
            </a:r>
          </a:p>
          <a:p>
            <a:r>
              <a:rPr lang="en-US" dirty="0" smtClean="0"/>
              <a:t>                        run operations as this user (default=root)</a:t>
            </a:r>
          </a:p>
          <a:p>
            <a:r>
              <a:rPr lang="en-US" dirty="0" smtClean="0"/>
              <a:t>    --ask-</a:t>
            </a:r>
            <a:r>
              <a:rPr lang="en-US" dirty="0" err="1" smtClean="0"/>
              <a:t>sudo</a:t>
            </a:r>
            <a:r>
              <a:rPr lang="en-US" dirty="0" smtClean="0"/>
              <a:t>-pass     ask for </a:t>
            </a:r>
            <a:r>
              <a:rPr lang="en-US" dirty="0" err="1" smtClean="0"/>
              <a:t>sudo</a:t>
            </a:r>
            <a:r>
              <a:rPr lang="en-US" dirty="0" smtClean="0"/>
              <a:t> password (deprecated, use become)</a:t>
            </a:r>
          </a:p>
          <a:p>
            <a:r>
              <a:rPr lang="en-US" dirty="0" smtClean="0"/>
              <a:t>    --ask-</a:t>
            </a:r>
            <a:r>
              <a:rPr lang="en-US" dirty="0" err="1" smtClean="0"/>
              <a:t>su</a:t>
            </a:r>
            <a:r>
              <a:rPr lang="en-US" dirty="0" smtClean="0"/>
              <a:t>-pass       ask for </a:t>
            </a:r>
            <a:r>
              <a:rPr lang="en-US" dirty="0" err="1" smtClean="0"/>
              <a:t>su</a:t>
            </a:r>
            <a:r>
              <a:rPr lang="en-US" dirty="0" smtClean="0"/>
              <a:t> password (deprecated, use become)</a:t>
            </a:r>
          </a:p>
          <a:p>
            <a:r>
              <a:rPr lang="en-US" dirty="0" smtClean="0"/>
              <a:t>    -K, --ask-become-pass</a:t>
            </a:r>
          </a:p>
          <a:p>
            <a:r>
              <a:rPr lang="en-US" smtClean="0"/>
              <a:t>                        ask for privilege escalation password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6C2C5-E006-6B47-88A5-9CCBF977319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6C2C5-E006-6B47-88A5-9CCBF977319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76170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0870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16623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005451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69433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62451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09970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09072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20972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3531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388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4643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4628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495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8051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0869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7858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1937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234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>
            <a:extLst>
              <a:ext uri="{FF2B5EF4-FFF2-40B4-BE49-F238E27FC236}">
                <a16:creationId xmlns:a16="http://schemas.microsoft.com/office/drawing/2014/main" xmlns="" id="{A1DD4367-2FB5-D94F-8F4F-A55B24849444}"/>
              </a:ext>
            </a:extLst>
          </p:cNvPr>
          <p:cNvSpPr/>
          <p:nvPr/>
        </p:nvSpPr>
        <p:spPr>
          <a:xfrm>
            <a:off x="1828800" y="2667000"/>
            <a:ext cx="5155691" cy="1167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4612" y="1463751"/>
            <a:ext cx="7581265" cy="39222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939"/>
              </a:lnSpc>
              <a:spcBef>
                <a:spcPts val="105"/>
              </a:spcBef>
              <a:tabLst>
                <a:tab pos="299085" algn="l"/>
              </a:tabLst>
            </a:pPr>
            <a:r>
              <a:rPr sz="1700" spc="-880" dirty="0">
                <a:solidFill>
                  <a:srgbClr val="DA1F28"/>
                </a:solidFill>
                <a:latin typeface="Arial"/>
                <a:cs typeface="Arial"/>
              </a:rPr>
              <a:t>	</a:t>
            </a:r>
            <a:r>
              <a:rPr sz="1700" spc="70" dirty="0">
                <a:latin typeface="Arial"/>
                <a:cs typeface="Arial"/>
              </a:rPr>
              <a:t>Inventory </a:t>
            </a:r>
            <a:r>
              <a:rPr sz="1700" spc="65" dirty="0">
                <a:latin typeface="Arial"/>
                <a:cs typeface="Arial"/>
              </a:rPr>
              <a:t>allows </a:t>
            </a:r>
            <a:r>
              <a:rPr sz="1700" spc="80" dirty="0">
                <a:latin typeface="Arial"/>
                <a:cs typeface="Arial"/>
              </a:rPr>
              <a:t>you </a:t>
            </a:r>
            <a:r>
              <a:rPr sz="1700" spc="130" dirty="0">
                <a:latin typeface="Arial"/>
                <a:cs typeface="Arial"/>
              </a:rPr>
              <a:t>to </a:t>
            </a:r>
            <a:r>
              <a:rPr sz="1700" spc="75" dirty="0">
                <a:latin typeface="Arial"/>
                <a:cs typeface="Arial"/>
              </a:rPr>
              <a:t>Group </a:t>
            </a:r>
            <a:r>
              <a:rPr sz="1700" spc="80" dirty="0">
                <a:latin typeface="Arial"/>
                <a:cs typeface="Arial"/>
              </a:rPr>
              <a:t>hosts </a:t>
            </a:r>
            <a:r>
              <a:rPr sz="1700" spc="95" dirty="0">
                <a:latin typeface="Arial"/>
                <a:cs typeface="Arial"/>
              </a:rPr>
              <a:t>together </a:t>
            </a:r>
            <a:r>
              <a:rPr sz="1700" spc="70" dirty="0">
                <a:latin typeface="Arial"/>
                <a:cs typeface="Arial"/>
              </a:rPr>
              <a:t>and </a:t>
            </a:r>
            <a:r>
              <a:rPr sz="1700" spc="95" dirty="0">
                <a:latin typeface="Arial"/>
                <a:cs typeface="Arial"/>
              </a:rPr>
              <a:t>then </a:t>
            </a:r>
            <a:r>
              <a:rPr sz="1700" spc="80" dirty="0">
                <a:latin typeface="Arial"/>
                <a:cs typeface="Arial"/>
              </a:rPr>
              <a:t>you </a:t>
            </a:r>
            <a:r>
              <a:rPr sz="1700" spc="35" dirty="0">
                <a:latin typeface="Arial"/>
                <a:cs typeface="Arial"/>
              </a:rPr>
              <a:t>can</a:t>
            </a:r>
            <a:r>
              <a:rPr sz="1700" spc="-185" dirty="0">
                <a:latin typeface="Arial"/>
                <a:cs typeface="Arial"/>
              </a:rPr>
              <a:t> </a:t>
            </a:r>
            <a:r>
              <a:rPr sz="1700" spc="40" dirty="0">
                <a:latin typeface="Arial"/>
                <a:cs typeface="Arial"/>
              </a:rPr>
              <a:t>use</a:t>
            </a:r>
            <a:endParaRPr sz="1700" dirty="0">
              <a:latin typeface="Arial"/>
              <a:cs typeface="Arial"/>
            </a:endParaRPr>
          </a:p>
          <a:p>
            <a:pPr marL="299085">
              <a:lnSpc>
                <a:spcPts val="1939"/>
              </a:lnSpc>
            </a:pPr>
            <a:r>
              <a:rPr sz="1700" spc="75" dirty="0">
                <a:latin typeface="Arial"/>
                <a:cs typeface="Arial"/>
              </a:rPr>
              <a:t>those </a:t>
            </a:r>
            <a:r>
              <a:rPr sz="1700" spc="95" dirty="0">
                <a:latin typeface="Arial"/>
                <a:cs typeface="Arial"/>
              </a:rPr>
              <a:t>groups </a:t>
            </a:r>
            <a:r>
              <a:rPr sz="1700" dirty="0">
                <a:latin typeface="Arial"/>
                <a:cs typeface="Arial"/>
              </a:rPr>
              <a:t>as </a:t>
            </a:r>
            <a:r>
              <a:rPr sz="1700" spc="95" dirty="0">
                <a:latin typeface="Arial"/>
                <a:cs typeface="Arial"/>
              </a:rPr>
              <a:t>part </a:t>
            </a:r>
            <a:r>
              <a:rPr sz="1700" spc="125" dirty="0">
                <a:latin typeface="Arial"/>
                <a:cs typeface="Arial"/>
              </a:rPr>
              <a:t>of </a:t>
            </a:r>
            <a:r>
              <a:rPr sz="1700" spc="90" dirty="0">
                <a:latin typeface="Arial"/>
                <a:cs typeface="Arial"/>
              </a:rPr>
              <a:t>the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spc="75" dirty="0">
                <a:latin typeface="Arial"/>
                <a:cs typeface="Arial"/>
              </a:rPr>
              <a:t>targets.</a:t>
            </a:r>
            <a:endParaRPr sz="1700" dirty="0">
              <a:latin typeface="Arial"/>
              <a:cs typeface="Arial"/>
            </a:endParaRPr>
          </a:p>
          <a:p>
            <a:pPr marL="299085" marR="5080" indent="-286385">
              <a:lnSpc>
                <a:spcPts val="1839"/>
              </a:lnSpc>
              <a:spcBef>
                <a:spcPts val="420"/>
              </a:spcBef>
              <a:buClr>
                <a:srgbClr val="DA1F28"/>
              </a:buClr>
              <a:buChar char="•"/>
              <a:tabLst>
                <a:tab pos="299085" algn="l"/>
                <a:tab pos="299720" algn="l"/>
              </a:tabLst>
            </a:pPr>
            <a:r>
              <a:rPr sz="1700" spc="45" dirty="0">
                <a:latin typeface="Arial"/>
                <a:cs typeface="Arial"/>
              </a:rPr>
              <a:t>The </a:t>
            </a:r>
            <a:r>
              <a:rPr sz="1700" spc="114" dirty="0">
                <a:latin typeface="Arial"/>
                <a:cs typeface="Arial"/>
              </a:rPr>
              <a:t>format </a:t>
            </a:r>
            <a:r>
              <a:rPr sz="1700" spc="125" dirty="0">
                <a:latin typeface="Arial"/>
                <a:cs typeface="Arial"/>
              </a:rPr>
              <a:t>for /etc/ansible/hosts </a:t>
            </a:r>
            <a:r>
              <a:rPr sz="1700" spc="60" dirty="0">
                <a:latin typeface="Arial"/>
                <a:cs typeface="Arial"/>
              </a:rPr>
              <a:t>is </a:t>
            </a:r>
            <a:r>
              <a:rPr sz="1700" spc="50" dirty="0">
                <a:latin typeface="Arial"/>
                <a:cs typeface="Arial"/>
              </a:rPr>
              <a:t>an </a:t>
            </a:r>
            <a:r>
              <a:rPr sz="1700" spc="105" dirty="0">
                <a:latin typeface="Arial"/>
                <a:cs typeface="Arial"/>
              </a:rPr>
              <a:t>INI-like </a:t>
            </a:r>
            <a:r>
              <a:rPr sz="1700" spc="114" dirty="0">
                <a:latin typeface="Arial"/>
                <a:cs typeface="Arial"/>
              </a:rPr>
              <a:t>format </a:t>
            </a:r>
            <a:r>
              <a:rPr sz="1700" spc="70" dirty="0">
                <a:latin typeface="Arial"/>
                <a:cs typeface="Arial"/>
              </a:rPr>
              <a:t>and </a:t>
            </a:r>
            <a:r>
              <a:rPr sz="1700" spc="90" dirty="0">
                <a:latin typeface="Arial"/>
                <a:cs typeface="Arial"/>
              </a:rPr>
              <a:t>looks</a:t>
            </a:r>
            <a:r>
              <a:rPr sz="1700" spc="-229" dirty="0">
                <a:latin typeface="Arial"/>
                <a:cs typeface="Arial"/>
              </a:rPr>
              <a:t> </a:t>
            </a:r>
            <a:r>
              <a:rPr sz="1700" spc="85" dirty="0">
                <a:latin typeface="Arial"/>
                <a:cs typeface="Arial"/>
              </a:rPr>
              <a:t>like  </a:t>
            </a:r>
            <a:r>
              <a:rPr sz="1700" spc="90" dirty="0">
                <a:latin typeface="Arial"/>
                <a:cs typeface="Arial"/>
              </a:rPr>
              <a:t>this:</a:t>
            </a:r>
            <a:endParaRPr sz="1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697865">
              <a:lnSpc>
                <a:spcPct val="100000"/>
              </a:lnSpc>
              <a:spcBef>
                <a:spcPts val="5"/>
              </a:spcBef>
            </a:pPr>
            <a:r>
              <a:rPr sz="1500" spc="55" dirty="0">
                <a:latin typeface="Arial"/>
                <a:cs typeface="Arial"/>
              </a:rPr>
              <a:t>[loadbalancer]</a:t>
            </a:r>
            <a:endParaRPr sz="1500" dirty="0">
              <a:latin typeface="Arial"/>
              <a:cs typeface="Arial"/>
            </a:endParaRPr>
          </a:p>
          <a:p>
            <a:pPr marL="695325">
              <a:lnSpc>
                <a:spcPct val="100000"/>
              </a:lnSpc>
              <a:spcBef>
                <a:spcPts val="175"/>
              </a:spcBef>
            </a:pPr>
            <a:r>
              <a:rPr sz="1700" spc="125" dirty="0">
                <a:solidFill>
                  <a:schemeClr val="accent4"/>
                </a:solidFill>
                <a:latin typeface="Arial"/>
                <a:cs typeface="Arial"/>
              </a:rPr>
              <a:t>ec2-</a:t>
            </a:r>
            <a:r>
              <a:rPr lang="en-US" sz="1700" spc="125" dirty="0">
                <a:solidFill>
                  <a:schemeClr val="accent4"/>
                </a:solidFill>
                <a:latin typeface="Arial"/>
                <a:cs typeface="Arial"/>
              </a:rPr>
              <a:t>11</a:t>
            </a:r>
            <a:r>
              <a:rPr sz="1700" spc="125" dirty="0">
                <a:solidFill>
                  <a:schemeClr val="accent4"/>
                </a:solidFill>
                <a:latin typeface="Arial"/>
                <a:cs typeface="Arial"/>
              </a:rPr>
              <a:t>-1</a:t>
            </a:r>
            <a:r>
              <a:rPr lang="en-US" sz="1700" spc="125" dirty="0">
                <a:solidFill>
                  <a:schemeClr val="accent4"/>
                </a:solidFill>
                <a:latin typeface="Arial"/>
                <a:cs typeface="Arial"/>
              </a:rPr>
              <a:t>11</a:t>
            </a:r>
            <a:r>
              <a:rPr sz="1700" spc="125" dirty="0">
                <a:solidFill>
                  <a:schemeClr val="accent4"/>
                </a:solidFill>
                <a:latin typeface="Arial"/>
                <a:cs typeface="Arial"/>
              </a:rPr>
              <a:t>-</a:t>
            </a:r>
            <a:r>
              <a:rPr lang="en-US" sz="1700" spc="125" dirty="0">
                <a:solidFill>
                  <a:schemeClr val="accent4"/>
                </a:solidFill>
                <a:latin typeface="Arial"/>
                <a:cs typeface="Arial"/>
              </a:rPr>
              <a:t>11</a:t>
            </a:r>
            <a:r>
              <a:rPr sz="1700" spc="125" dirty="0">
                <a:solidFill>
                  <a:schemeClr val="accent4"/>
                </a:solidFill>
                <a:latin typeface="Arial"/>
                <a:cs typeface="Arial"/>
              </a:rPr>
              <a:t>-</a:t>
            </a:r>
            <a:r>
              <a:rPr lang="en-US" sz="1700" spc="125" dirty="0">
                <a:solidFill>
                  <a:schemeClr val="accent4"/>
                </a:solidFill>
                <a:latin typeface="Arial"/>
                <a:cs typeface="Arial"/>
              </a:rPr>
              <a:t>111</a:t>
            </a:r>
            <a:r>
              <a:rPr sz="1700" spc="125" dirty="0">
                <a:solidFill>
                  <a:schemeClr val="accent4"/>
                </a:solidFill>
                <a:latin typeface="Arial"/>
                <a:cs typeface="Arial"/>
              </a:rPr>
              <a:t>.us-west-1.compute.amazonaws.com</a:t>
            </a:r>
            <a:endParaRPr sz="1700" dirty="0">
              <a:solidFill>
                <a:schemeClr val="accent4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626745">
              <a:lnSpc>
                <a:spcPct val="100000"/>
              </a:lnSpc>
            </a:pPr>
            <a:r>
              <a:rPr sz="1700" spc="50" dirty="0">
                <a:latin typeface="Arial"/>
                <a:cs typeface="Arial"/>
              </a:rPr>
              <a:t>[database]</a:t>
            </a:r>
            <a:endParaRPr sz="1700" dirty="0">
              <a:latin typeface="Arial"/>
              <a:cs typeface="Arial"/>
            </a:endParaRPr>
          </a:p>
          <a:p>
            <a:pPr marL="626745">
              <a:lnSpc>
                <a:spcPct val="100000"/>
              </a:lnSpc>
              <a:spcBef>
                <a:spcPts val="190"/>
              </a:spcBef>
            </a:pPr>
            <a:r>
              <a:rPr sz="1700" spc="125" dirty="0">
                <a:solidFill>
                  <a:schemeClr val="accent4"/>
                </a:solidFill>
                <a:latin typeface="Arial"/>
                <a:cs typeface="Arial"/>
              </a:rPr>
              <a:t>ec2-5</a:t>
            </a:r>
            <a:r>
              <a:rPr lang="en-US" sz="1700" spc="125" dirty="0">
                <a:solidFill>
                  <a:schemeClr val="accent4"/>
                </a:solidFill>
                <a:latin typeface="Arial"/>
                <a:cs typeface="Arial"/>
              </a:rPr>
              <a:t>5</a:t>
            </a:r>
            <a:r>
              <a:rPr sz="1700" spc="125" dirty="0">
                <a:solidFill>
                  <a:schemeClr val="accent4"/>
                </a:solidFill>
                <a:latin typeface="Arial"/>
                <a:cs typeface="Arial"/>
              </a:rPr>
              <a:t>-1</a:t>
            </a:r>
            <a:r>
              <a:rPr lang="en-US" sz="1700" spc="125" dirty="0">
                <a:solidFill>
                  <a:schemeClr val="accent4"/>
                </a:solidFill>
                <a:latin typeface="Arial"/>
                <a:cs typeface="Arial"/>
              </a:rPr>
              <a:t>23</a:t>
            </a:r>
            <a:r>
              <a:rPr sz="1700" spc="125" dirty="0">
                <a:solidFill>
                  <a:schemeClr val="accent4"/>
                </a:solidFill>
                <a:latin typeface="Arial"/>
                <a:cs typeface="Arial"/>
              </a:rPr>
              <a:t>-7</a:t>
            </a:r>
            <a:r>
              <a:rPr lang="en-US" sz="1700" spc="125" dirty="0">
                <a:solidFill>
                  <a:schemeClr val="accent4"/>
                </a:solidFill>
                <a:latin typeface="Arial"/>
                <a:cs typeface="Arial"/>
              </a:rPr>
              <a:t>7</a:t>
            </a:r>
            <a:r>
              <a:rPr sz="1700" spc="125" dirty="0">
                <a:solidFill>
                  <a:schemeClr val="accent4"/>
                </a:solidFill>
                <a:latin typeface="Arial"/>
                <a:cs typeface="Arial"/>
              </a:rPr>
              <a:t>-1</a:t>
            </a:r>
            <a:r>
              <a:rPr lang="en-US" sz="1700" spc="125" dirty="0">
                <a:solidFill>
                  <a:schemeClr val="accent4"/>
                </a:solidFill>
                <a:latin typeface="Arial"/>
                <a:cs typeface="Arial"/>
              </a:rPr>
              <a:t>11</a:t>
            </a:r>
            <a:r>
              <a:rPr sz="1700" spc="125" dirty="0">
                <a:solidFill>
                  <a:schemeClr val="accent4"/>
                </a:solidFill>
                <a:latin typeface="Arial"/>
                <a:cs typeface="Arial"/>
              </a:rPr>
              <a:t>.us-west-1.compute.amazonaws.com</a:t>
            </a:r>
            <a:endParaRPr sz="1700" dirty="0">
              <a:solidFill>
                <a:schemeClr val="accent4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626745">
              <a:lnSpc>
                <a:spcPct val="100000"/>
              </a:lnSpc>
              <a:spcBef>
                <a:spcPts val="5"/>
              </a:spcBef>
            </a:pPr>
            <a:r>
              <a:rPr sz="1700" spc="55" dirty="0">
                <a:latin typeface="Arial"/>
                <a:cs typeface="Arial"/>
              </a:rPr>
              <a:t>[webserver]</a:t>
            </a:r>
            <a:endParaRPr sz="1700" dirty="0">
              <a:latin typeface="Arial"/>
              <a:cs typeface="Arial"/>
            </a:endParaRPr>
          </a:p>
          <a:p>
            <a:pPr marL="626745">
              <a:lnSpc>
                <a:spcPct val="100000"/>
              </a:lnSpc>
              <a:spcBef>
                <a:spcPts val="190"/>
              </a:spcBef>
            </a:pPr>
            <a:r>
              <a:rPr lang="en-US" sz="1700" spc="100" dirty="0">
                <a:solidFill>
                  <a:schemeClr val="accent4"/>
                </a:solidFill>
                <a:latin typeface="Arial"/>
                <a:cs typeface="Arial"/>
              </a:rPr>
              <a:t>123.123.123.123</a:t>
            </a:r>
            <a:endParaRPr sz="1700" dirty="0">
              <a:solidFill>
                <a:schemeClr val="accent4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4488" y="568451"/>
            <a:ext cx="3102864" cy="460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488" y="568451"/>
            <a:ext cx="3102864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7200" y="1905000"/>
            <a:ext cx="7561580" cy="32011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160"/>
              </a:lnSpc>
              <a:spcBef>
                <a:spcPts val="105"/>
              </a:spcBef>
              <a:buClr>
                <a:srgbClr val="2CA1BE"/>
              </a:buClr>
              <a:buChar char="•"/>
              <a:tabLst>
                <a:tab pos="240665" algn="l"/>
                <a:tab pos="241300" algn="l"/>
              </a:tabLst>
            </a:pPr>
            <a:r>
              <a:rPr sz="2000" spc="120" dirty="0">
                <a:latin typeface="Arial"/>
                <a:cs typeface="Arial"/>
              </a:rPr>
              <a:t>Adding </a:t>
            </a:r>
            <a:r>
              <a:rPr sz="2000" spc="-10" dirty="0">
                <a:latin typeface="Arial"/>
                <a:cs typeface="Arial"/>
              </a:rPr>
              <a:t>a </a:t>
            </a:r>
            <a:r>
              <a:rPr sz="2000" spc="145" dirty="0">
                <a:latin typeface="Arial"/>
                <a:cs typeface="Arial"/>
              </a:rPr>
              <a:t>lot of </a:t>
            </a:r>
            <a:r>
              <a:rPr sz="2000" spc="45" dirty="0">
                <a:latin typeface="Arial"/>
                <a:cs typeface="Arial"/>
              </a:rPr>
              <a:t>hosts?... </a:t>
            </a:r>
            <a:r>
              <a:rPr sz="2000" spc="95" dirty="0">
                <a:latin typeface="Arial"/>
                <a:cs typeface="Arial"/>
              </a:rPr>
              <a:t>If you </a:t>
            </a:r>
            <a:r>
              <a:rPr sz="2000" spc="40" dirty="0">
                <a:latin typeface="Arial"/>
                <a:cs typeface="Arial"/>
              </a:rPr>
              <a:t>have </a:t>
            </a:r>
            <a:r>
              <a:rPr sz="2000" spc="-10" dirty="0">
                <a:latin typeface="Arial"/>
                <a:cs typeface="Arial"/>
              </a:rPr>
              <a:t>a </a:t>
            </a:r>
            <a:r>
              <a:rPr sz="2000" spc="130" dirty="0">
                <a:latin typeface="Arial"/>
                <a:cs typeface="Arial"/>
              </a:rPr>
              <a:t>number </a:t>
            </a:r>
            <a:r>
              <a:rPr sz="2000" spc="145" dirty="0">
                <a:latin typeface="Arial"/>
                <a:cs typeface="Arial"/>
              </a:rPr>
              <a:t>of </a:t>
            </a:r>
            <a:r>
              <a:rPr sz="2000" spc="95" dirty="0">
                <a:latin typeface="Arial"/>
                <a:cs typeface="Arial"/>
              </a:rPr>
              <a:t>hosts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140" dirty="0">
                <a:latin typeface="Arial"/>
                <a:cs typeface="Arial"/>
              </a:rPr>
              <a:t>with</a:t>
            </a:r>
            <a:endParaRPr sz="2000" dirty="0">
              <a:latin typeface="Arial"/>
              <a:cs typeface="Arial"/>
            </a:endParaRPr>
          </a:p>
          <a:p>
            <a:pPr marL="241300" marR="466725">
              <a:lnSpc>
                <a:spcPts val="1920"/>
              </a:lnSpc>
              <a:spcBef>
                <a:spcPts val="220"/>
              </a:spcBef>
            </a:pPr>
            <a:r>
              <a:rPr sz="2000" spc="105" dirty="0">
                <a:latin typeface="Arial"/>
                <a:cs typeface="Arial"/>
              </a:rPr>
              <a:t>similar </a:t>
            </a:r>
            <a:r>
              <a:rPr sz="2000" spc="100" dirty="0">
                <a:latin typeface="Arial"/>
                <a:cs typeface="Arial"/>
              </a:rPr>
              <a:t>patterns </a:t>
            </a:r>
            <a:r>
              <a:rPr sz="2000" spc="95" dirty="0">
                <a:latin typeface="Arial"/>
                <a:cs typeface="Arial"/>
              </a:rPr>
              <a:t>you </a:t>
            </a:r>
            <a:r>
              <a:rPr sz="2000" spc="45" dirty="0">
                <a:latin typeface="Arial"/>
                <a:cs typeface="Arial"/>
              </a:rPr>
              <a:t>can </a:t>
            </a:r>
            <a:r>
              <a:rPr sz="2000" spc="130" dirty="0">
                <a:latin typeface="Arial"/>
                <a:cs typeface="Arial"/>
              </a:rPr>
              <a:t>do </a:t>
            </a:r>
            <a:r>
              <a:rPr sz="2000" spc="114" dirty="0">
                <a:latin typeface="Arial"/>
                <a:cs typeface="Arial"/>
              </a:rPr>
              <a:t>this </a:t>
            </a:r>
            <a:r>
              <a:rPr sz="2000" spc="100" dirty="0">
                <a:latin typeface="Arial"/>
                <a:cs typeface="Arial"/>
              </a:rPr>
              <a:t>rather </a:t>
            </a:r>
            <a:r>
              <a:rPr sz="2000" spc="105" dirty="0">
                <a:latin typeface="Arial"/>
                <a:cs typeface="Arial"/>
              </a:rPr>
              <a:t>than </a:t>
            </a:r>
            <a:r>
              <a:rPr sz="2000" spc="120" dirty="0">
                <a:latin typeface="Arial"/>
                <a:cs typeface="Arial"/>
              </a:rPr>
              <a:t>listing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each  </a:t>
            </a:r>
            <a:r>
              <a:rPr sz="2000" spc="95" dirty="0">
                <a:latin typeface="Arial"/>
                <a:cs typeface="Arial"/>
              </a:rPr>
              <a:t>hostname:</a:t>
            </a:r>
            <a:endParaRPr lang="en-US" sz="2000" dirty="0">
              <a:latin typeface="Arial"/>
              <a:cs typeface="Arial"/>
            </a:endParaRPr>
          </a:p>
          <a:p>
            <a:pPr marL="241300" marR="466725">
              <a:lnSpc>
                <a:spcPts val="1920"/>
              </a:lnSpc>
              <a:spcBef>
                <a:spcPts val="220"/>
              </a:spcBef>
            </a:pPr>
            <a:r>
              <a:rPr lang="en-US" sz="2000" spc="45" dirty="0">
                <a:latin typeface="Arial"/>
                <a:cs typeface="Arial"/>
              </a:rPr>
              <a:t>    </a:t>
            </a:r>
            <a:r>
              <a:rPr sz="1500" spc="45" dirty="0">
                <a:latin typeface="Arial"/>
                <a:cs typeface="Arial"/>
              </a:rPr>
              <a:t>[webservers]  </a:t>
            </a:r>
            <a:endParaRPr lang="en-US" sz="1500" spc="45" dirty="0">
              <a:latin typeface="Arial"/>
              <a:cs typeface="Arial"/>
            </a:endParaRPr>
          </a:p>
          <a:p>
            <a:pPr marL="241300" marR="466725">
              <a:lnSpc>
                <a:spcPts val="1920"/>
              </a:lnSpc>
              <a:spcBef>
                <a:spcPts val="220"/>
              </a:spcBef>
            </a:pPr>
            <a:r>
              <a:rPr lang="en-US" sz="1500" spc="45" dirty="0">
                <a:solidFill>
                  <a:srgbClr val="00AF50"/>
                </a:solidFill>
                <a:latin typeface="Arial"/>
                <a:cs typeface="Arial"/>
              </a:rPr>
              <a:t>     	</a:t>
            </a:r>
            <a:r>
              <a:rPr lang="en-US" sz="1600" spc="100" dirty="0">
                <a:solidFill>
                  <a:schemeClr val="accent4"/>
                </a:solidFill>
                <a:latin typeface="Arial"/>
                <a:cs typeface="Arial"/>
              </a:rPr>
              <a:t>123.123.123.123</a:t>
            </a:r>
          </a:p>
          <a:p>
            <a:pPr marL="241300" marR="466725">
              <a:lnSpc>
                <a:spcPts val="1920"/>
              </a:lnSpc>
              <a:spcBef>
                <a:spcPts val="220"/>
              </a:spcBef>
            </a:pPr>
            <a:r>
              <a:rPr lang="en-US" sz="1600" spc="100" dirty="0">
                <a:solidFill>
                  <a:schemeClr val="accent4"/>
                </a:solidFill>
                <a:latin typeface="Arial"/>
                <a:cs typeface="Arial"/>
              </a:rPr>
              <a:t>     	123.123.123.124</a:t>
            </a:r>
            <a:endParaRPr lang="en-US" sz="1600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41300" marR="466725">
              <a:lnSpc>
                <a:spcPts val="1920"/>
              </a:lnSpc>
              <a:spcBef>
                <a:spcPts val="220"/>
              </a:spcBef>
            </a:pPr>
            <a:r>
              <a:rPr lang="en-US" sz="1600" spc="100" dirty="0">
                <a:solidFill>
                  <a:schemeClr val="accent4"/>
                </a:solidFill>
                <a:latin typeface="Arial"/>
                <a:cs typeface="Arial"/>
              </a:rPr>
              <a:t>	123.123.123.125</a:t>
            </a:r>
          </a:p>
          <a:p>
            <a:pPr marL="241300" marR="466725">
              <a:lnSpc>
                <a:spcPts val="1920"/>
              </a:lnSpc>
              <a:spcBef>
                <a:spcPts val="220"/>
              </a:spcBef>
            </a:pPr>
            <a:r>
              <a:rPr lang="en-US" sz="1600" spc="100" dirty="0">
                <a:solidFill>
                  <a:schemeClr val="accent4"/>
                </a:solidFill>
                <a:latin typeface="Arial"/>
                <a:cs typeface="Arial"/>
              </a:rPr>
              <a:t>          123.123.123.126</a:t>
            </a:r>
            <a:endParaRPr lang="en-US" sz="1600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41300" marR="466725">
              <a:lnSpc>
                <a:spcPts val="1920"/>
              </a:lnSpc>
              <a:spcBef>
                <a:spcPts val="220"/>
              </a:spcBef>
            </a:pPr>
            <a:endParaRPr sz="1500" dirty="0">
              <a:latin typeface="Arial"/>
              <a:cs typeface="Arial"/>
            </a:endParaRPr>
          </a:p>
          <a:p>
            <a:pPr marL="321945" indent="-309245">
              <a:lnSpc>
                <a:spcPts val="2290"/>
              </a:lnSpc>
              <a:buClr>
                <a:srgbClr val="2CA1BE"/>
              </a:buClr>
              <a:buChar char="•"/>
              <a:tabLst>
                <a:tab pos="321945" algn="l"/>
                <a:tab pos="322580" algn="l"/>
              </a:tabLst>
            </a:pPr>
            <a:r>
              <a:rPr sz="2000" spc="35" dirty="0">
                <a:latin typeface="Arial"/>
                <a:cs typeface="Arial"/>
              </a:rPr>
              <a:t>Sample </a:t>
            </a:r>
            <a:r>
              <a:rPr sz="2000" spc="85" dirty="0">
                <a:latin typeface="Arial"/>
                <a:cs typeface="Arial"/>
              </a:rPr>
              <a:t>Ansible </a:t>
            </a:r>
            <a:r>
              <a:rPr sz="2000" spc="110" dirty="0">
                <a:latin typeface="Arial"/>
                <a:cs typeface="Arial"/>
              </a:rPr>
              <a:t>command </a:t>
            </a:r>
            <a:r>
              <a:rPr sz="2000" spc="150" dirty="0">
                <a:latin typeface="Arial"/>
                <a:cs typeface="Arial"/>
              </a:rPr>
              <a:t>to </a:t>
            </a:r>
            <a:r>
              <a:rPr sz="2000" spc="114" dirty="0">
                <a:latin typeface="Arial"/>
                <a:cs typeface="Arial"/>
              </a:rPr>
              <a:t>list </a:t>
            </a:r>
            <a:r>
              <a:rPr sz="2000" spc="95" dirty="0">
                <a:latin typeface="Arial"/>
                <a:cs typeface="Arial"/>
              </a:rPr>
              <a:t>hosts </a:t>
            </a:r>
            <a:r>
              <a:rPr sz="2000" spc="130" dirty="0">
                <a:latin typeface="Arial"/>
                <a:cs typeface="Arial"/>
              </a:rPr>
              <a:t>in </a:t>
            </a:r>
            <a:r>
              <a:rPr sz="2000" spc="60" dirty="0">
                <a:latin typeface="Arial"/>
                <a:cs typeface="Arial"/>
              </a:rPr>
              <a:t>an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inventory.</a:t>
            </a:r>
            <a:endParaRPr sz="2000" dirty="0">
              <a:latin typeface="Arial"/>
              <a:cs typeface="Arial"/>
            </a:endParaRPr>
          </a:p>
          <a:p>
            <a:pPr marL="534035" marR="16510">
              <a:lnSpc>
                <a:spcPct val="100899"/>
              </a:lnSpc>
              <a:spcBef>
                <a:spcPts val="35"/>
              </a:spcBef>
            </a:pPr>
            <a:r>
              <a:rPr sz="1600" spc="75" dirty="0">
                <a:solidFill>
                  <a:srgbClr val="001F5F"/>
                </a:solidFill>
                <a:latin typeface="Arial"/>
                <a:cs typeface="Arial"/>
              </a:rPr>
              <a:t>[</a:t>
            </a:r>
            <a:r>
              <a:rPr sz="1600" spc="75" dirty="0" err="1">
                <a:solidFill>
                  <a:srgbClr val="001F5F"/>
                </a:solidFill>
                <a:latin typeface="Arial"/>
                <a:cs typeface="Arial"/>
              </a:rPr>
              <a:t>root@</a:t>
            </a:r>
            <a:r>
              <a:rPr lang="en-US" sz="1600" spc="75" dirty="0" err="1">
                <a:solidFill>
                  <a:srgbClr val="001F5F"/>
                </a:solidFill>
                <a:latin typeface="Arial"/>
                <a:cs typeface="Arial"/>
              </a:rPr>
              <a:t>localhost</a:t>
            </a:r>
            <a:r>
              <a:rPr sz="1600" spc="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spc="65" dirty="0">
                <a:solidFill>
                  <a:srgbClr val="001F5F"/>
                </a:solidFill>
                <a:latin typeface="Arial"/>
                <a:cs typeface="Arial"/>
              </a:rPr>
              <a:t>ansible]# </a:t>
            </a:r>
            <a:r>
              <a:rPr sz="1600" spc="60" dirty="0">
                <a:solidFill>
                  <a:srgbClr val="C00000"/>
                </a:solidFill>
                <a:latin typeface="Arial"/>
                <a:cs typeface="Arial"/>
              </a:rPr>
              <a:t>ansible </a:t>
            </a:r>
            <a:r>
              <a:rPr lang="en-US" sz="1600" spc="5" dirty="0">
                <a:solidFill>
                  <a:srgbClr val="C00000"/>
                </a:solidFill>
                <a:latin typeface="Arial"/>
                <a:cs typeface="Arial"/>
              </a:rPr>
              <a:t>all </a:t>
            </a:r>
            <a:r>
              <a:rPr lang="en-US" sz="1600" spc="90" dirty="0">
                <a:solidFill>
                  <a:srgbClr val="C00000"/>
                </a:solidFill>
                <a:latin typeface="Arial"/>
                <a:cs typeface="Arial"/>
              </a:rPr>
              <a:t>--</a:t>
            </a:r>
            <a:r>
              <a:rPr sz="1600" spc="9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lang="en-US" sz="1600" spc="90" dirty="0">
                <a:solidFill>
                  <a:srgbClr val="C00000"/>
                </a:solidFill>
                <a:latin typeface="Arial"/>
                <a:cs typeface="Arial"/>
              </a:rPr>
              <a:t>ist</a:t>
            </a:r>
            <a:r>
              <a:rPr sz="1600" spc="90" dirty="0">
                <a:solidFill>
                  <a:srgbClr val="C00000"/>
                </a:solidFill>
                <a:latin typeface="Arial"/>
                <a:cs typeface="Arial"/>
              </a:rPr>
              <a:t>-hosts</a:t>
            </a:r>
            <a:endParaRPr lang="en-US" sz="1600" spc="6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534035" marR="16510">
              <a:lnSpc>
                <a:spcPct val="100899"/>
              </a:lnSpc>
              <a:spcBef>
                <a:spcPts val="35"/>
              </a:spcBef>
            </a:pPr>
            <a:r>
              <a:rPr sz="1600" spc="75" dirty="0">
                <a:solidFill>
                  <a:srgbClr val="001F5F"/>
                </a:solidFill>
                <a:latin typeface="Arial"/>
                <a:cs typeface="Arial"/>
              </a:rPr>
              <a:t>[</a:t>
            </a:r>
            <a:r>
              <a:rPr sz="1600" spc="75" dirty="0" err="1">
                <a:solidFill>
                  <a:srgbClr val="001F5F"/>
                </a:solidFill>
                <a:latin typeface="Arial"/>
                <a:cs typeface="Arial"/>
              </a:rPr>
              <a:t>root@</a:t>
            </a:r>
            <a:r>
              <a:rPr lang="en-US" sz="1600" spc="75" dirty="0" err="1">
                <a:solidFill>
                  <a:srgbClr val="001F5F"/>
                </a:solidFill>
                <a:latin typeface="Arial"/>
                <a:cs typeface="Arial"/>
              </a:rPr>
              <a:t>localhost</a:t>
            </a:r>
            <a:r>
              <a:rPr sz="1600" spc="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600" spc="65" dirty="0">
                <a:solidFill>
                  <a:srgbClr val="001F5F"/>
                </a:solidFill>
                <a:latin typeface="Arial"/>
                <a:cs typeface="Arial"/>
              </a:rPr>
              <a:t>ansible]# </a:t>
            </a:r>
            <a:r>
              <a:rPr sz="1600" spc="60" dirty="0">
                <a:solidFill>
                  <a:srgbClr val="C00000"/>
                </a:solidFill>
                <a:latin typeface="Arial"/>
                <a:cs typeface="Arial"/>
              </a:rPr>
              <a:t>ansible </a:t>
            </a:r>
            <a:r>
              <a:rPr lang="en-US" sz="1600" spc="60" dirty="0">
                <a:solidFill>
                  <a:srgbClr val="C00000"/>
                </a:solidFill>
                <a:latin typeface="Arial"/>
                <a:cs typeface="Arial"/>
              </a:rPr>
              <a:t>webservers -m ping</a:t>
            </a:r>
            <a:r>
              <a:rPr sz="1600" spc="65" dirty="0">
                <a:solidFill>
                  <a:srgbClr val="C00000"/>
                </a:solidFill>
                <a:latin typeface="Arial"/>
                <a:cs typeface="Arial"/>
              </a:rPr>
              <a:t>  </a:t>
            </a:r>
            <a:endParaRPr lang="en-US" sz="1600" spc="65" dirty="0">
              <a:solidFill>
                <a:srgbClr val="C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9113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>
            <a:alphaModFix amt="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498" y="140010"/>
            <a:ext cx="377770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45" dirty="0"/>
              <a:t>Host </a:t>
            </a:r>
            <a:r>
              <a:rPr spc="-145" dirty="0"/>
              <a:t>P</a:t>
            </a:r>
            <a:r>
              <a:rPr dirty="0"/>
              <a:t>atterns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9498" y="829942"/>
            <a:ext cx="8197302" cy="4247253"/>
          </a:xfrm>
          <a:prstGeom prst="rect">
            <a:avLst/>
          </a:prstGeom>
        </p:spPr>
        <p:txBody>
          <a:bodyPr vert="horz" wrap="square" lIns="0" tIns="213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000" b="1" spc="-5" dirty="0">
                <a:latin typeface="Trebuchet MS"/>
                <a:cs typeface="Trebuchet MS"/>
              </a:rPr>
              <a:t>Decide which hosts </a:t>
            </a:r>
            <a:r>
              <a:rPr sz="2000" b="1" dirty="0">
                <a:latin typeface="Trebuchet MS"/>
                <a:cs typeface="Trebuchet MS"/>
              </a:rPr>
              <a:t>to</a:t>
            </a:r>
            <a:r>
              <a:rPr sz="2000" b="1" spc="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manage</a:t>
            </a:r>
            <a:endParaRPr lang="en-IN" sz="2000" b="1" dirty="0">
              <a:latin typeface="Trebuchet MS"/>
              <a:cs typeface="Trebuchet MS"/>
            </a:endParaRPr>
          </a:p>
          <a:p>
            <a:pPr marL="448945" indent="-342900">
              <a:lnSpc>
                <a:spcPct val="100000"/>
              </a:lnSpc>
              <a:spcBef>
                <a:spcPts val="1385"/>
              </a:spcBef>
              <a:buClr>
                <a:srgbClr val="C0504D"/>
              </a:buClr>
              <a:buSzPct val="78571"/>
              <a:buFont typeface="Wingdings" pitchFamily="2" charset="2"/>
              <a:buChar char="ü"/>
              <a:tabLst>
                <a:tab pos="344805" algn="l"/>
              </a:tabLst>
            </a:pPr>
            <a:r>
              <a:rPr lang="en-IN" sz="2000" spc="-5" dirty="0">
                <a:latin typeface="Trebuchet MS"/>
                <a:cs typeface="Trebuchet MS"/>
              </a:rPr>
              <a:t>all hosts </a:t>
            </a:r>
            <a:r>
              <a:rPr lang="en-IN" sz="2000" dirty="0">
                <a:latin typeface="Trebuchet MS"/>
                <a:cs typeface="Trebuchet MS"/>
              </a:rPr>
              <a:t>in </a:t>
            </a:r>
            <a:r>
              <a:rPr lang="en-IN" sz="2000" spc="-5" dirty="0">
                <a:latin typeface="Trebuchet MS"/>
                <a:cs typeface="Trebuchet MS"/>
              </a:rPr>
              <a:t>the inventory </a:t>
            </a:r>
            <a:r>
              <a:rPr lang="en-IN" sz="2000" dirty="0">
                <a:latin typeface="Trebuchet MS"/>
                <a:cs typeface="Trebuchet MS"/>
              </a:rPr>
              <a:t>(</a:t>
            </a:r>
            <a:r>
              <a:rPr lang="en-IN" sz="2000" b="1" dirty="0">
                <a:latin typeface="Trebuchet MS"/>
                <a:cs typeface="Trebuchet MS"/>
              </a:rPr>
              <a:t>all </a:t>
            </a:r>
            <a:r>
              <a:rPr lang="en-IN" sz="2000" spc="-5" dirty="0">
                <a:latin typeface="Trebuchet MS"/>
                <a:cs typeface="Trebuchet MS"/>
              </a:rPr>
              <a:t>or</a:t>
            </a:r>
            <a:r>
              <a:rPr lang="en-IN" sz="2000" dirty="0">
                <a:latin typeface="Trebuchet MS"/>
                <a:cs typeface="Trebuchet MS"/>
              </a:rPr>
              <a:t> </a:t>
            </a:r>
            <a:r>
              <a:rPr lang="en-IN" sz="2000" b="1" spc="-5" dirty="0">
                <a:latin typeface="Trebuchet MS"/>
                <a:cs typeface="Trebuchet MS"/>
              </a:rPr>
              <a:t>*</a:t>
            </a:r>
            <a:r>
              <a:rPr lang="en-IN" sz="2000" spc="-5" dirty="0">
                <a:latin typeface="Trebuchet MS"/>
                <a:cs typeface="Trebuchet MS"/>
              </a:rPr>
              <a:t>)</a:t>
            </a:r>
            <a:endParaRPr lang="en-IN" sz="2000" dirty="0">
              <a:latin typeface="Trebuchet MS"/>
              <a:cs typeface="Trebuchet MS"/>
            </a:endParaRPr>
          </a:p>
          <a:p>
            <a:pPr marL="448945" indent="-342900">
              <a:lnSpc>
                <a:spcPct val="100000"/>
              </a:lnSpc>
              <a:spcBef>
                <a:spcPts val="1380"/>
              </a:spcBef>
              <a:buClr>
                <a:srgbClr val="C0504D"/>
              </a:buClr>
              <a:buSzPct val="78571"/>
              <a:buFont typeface="Wingdings" pitchFamily="2" charset="2"/>
              <a:buChar char="ü"/>
              <a:tabLst>
                <a:tab pos="344805" algn="l"/>
              </a:tabLst>
            </a:pPr>
            <a:r>
              <a:rPr sz="2000" dirty="0">
                <a:latin typeface="Trebuchet MS"/>
                <a:cs typeface="Trebuchet MS"/>
              </a:rPr>
              <a:t>a </a:t>
            </a:r>
            <a:r>
              <a:rPr sz="2000" spc="-5" dirty="0">
                <a:latin typeface="Trebuchet MS"/>
                <a:cs typeface="Trebuchet MS"/>
              </a:rPr>
              <a:t>specific host </a:t>
            </a:r>
            <a:r>
              <a:rPr sz="2000" dirty="0">
                <a:latin typeface="Trebuchet MS"/>
                <a:cs typeface="Trebuchet MS"/>
              </a:rPr>
              <a:t>name or </a:t>
            </a:r>
            <a:r>
              <a:rPr sz="2000" spc="-5" dirty="0">
                <a:latin typeface="Trebuchet MS"/>
                <a:cs typeface="Trebuchet MS"/>
              </a:rPr>
              <a:t>group </a:t>
            </a:r>
            <a:r>
              <a:rPr sz="2000" dirty="0">
                <a:latin typeface="Trebuchet MS"/>
                <a:cs typeface="Trebuchet MS"/>
              </a:rPr>
              <a:t>name (host1,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webservers)</a:t>
            </a:r>
            <a:endParaRPr sz="2000" dirty="0">
              <a:latin typeface="Trebuchet MS"/>
              <a:cs typeface="Trebuchet MS"/>
            </a:endParaRPr>
          </a:p>
          <a:p>
            <a:pPr marL="448945" indent="-342900">
              <a:lnSpc>
                <a:spcPct val="100000"/>
              </a:lnSpc>
              <a:spcBef>
                <a:spcPts val="1380"/>
              </a:spcBef>
              <a:buClr>
                <a:srgbClr val="C0504D"/>
              </a:buClr>
              <a:buSzPct val="78571"/>
              <a:buFont typeface="Wingdings" pitchFamily="2" charset="2"/>
              <a:buChar char="ü"/>
              <a:tabLst>
                <a:tab pos="344805" algn="l"/>
              </a:tabLst>
            </a:pPr>
            <a:r>
              <a:rPr sz="2000" spc="-5" dirty="0">
                <a:latin typeface="Trebuchet MS"/>
                <a:cs typeface="Trebuchet MS"/>
              </a:rPr>
              <a:t>wildcard configuration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(192.168.1.</a:t>
            </a:r>
            <a:r>
              <a:rPr sz="2000" b="1" spc="-5" dirty="0">
                <a:latin typeface="Trebuchet MS"/>
                <a:cs typeface="Trebuchet MS"/>
              </a:rPr>
              <a:t>*</a:t>
            </a:r>
            <a:r>
              <a:rPr sz="2000" spc="-5" dirty="0">
                <a:latin typeface="Trebuchet MS"/>
                <a:cs typeface="Trebuchet MS"/>
              </a:rPr>
              <a:t>)</a:t>
            </a:r>
            <a:endParaRPr sz="2000" dirty="0">
              <a:latin typeface="Trebuchet MS"/>
              <a:cs typeface="Trebuchet MS"/>
            </a:endParaRPr>
          </a:p>
          <a:p>
            <a:pPr marL="448945" indent="-342900">
              <a:lnSpc>
                <a:spcPct val="100000"/>
              </a:lnSpc>
              <a:spcBef>
                <a:spcPts val="1380"/>
              </a:spcBef>
              <a:buClr>
                <a:srgbClr val="C0504D"/>
              </a:buClr>
              <a:buSzPct val="78571"/>
              <a:buFont typeface="Wingdings" pitchFamily="2" charset="2"/>
              <a:buChar char="ü"/>
              <a:tabLst>
                <a:tab pos="310515" algn="l"/>
              </a:tabLst>
            </a:pPr>
            <a:r>
              <a:rPr sz="2000" spc="-5" dirty="0">
                <a:latin typeface="Trebuchet MS"/>
                <a:cs typeface="Trebuchet MS"/>
              </a:rPr>
              <a:t>OR configuration (host1</a:t>
            </a:r>
            <a:r>
              <a:rPr sz="2000" b="1" spc="-5" dirty="0">
                <a:latin typeface="Trebuchet MS"/>
                <a:cs typeface="Trebuchet MS"/>
              </a:rPr>
              <a:t>:</a:t>
            </a:r>
            <a:r>
              <a:rPr sz="2000" spc="-5" dirty="0">
                <a:latin typeface="Trebuchet MS"/>
                <a:cs typeface="Trebuchet MS"/>
              </a:rPr>
              <a:t>host2,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webservers</a:t>
            </a:r>
            <a:r>
              <a:rPr sz="2000" b="1" spc="-5" dirty="0">
                <a:latin typeface="Trebuchet MS"/>
                <a:cs typeface="Trebuchet MS"/>
              </a:rPr>
              <a:t>:</a:t>
            </a:r>
            <a:r>
              <a:rPr sz="2000" spc="-5" dirty="0">
                <a:latin typeface="Trebuchet MS"/>
                <a:cs typeface="Trebuchet MS"/>
              </a:rPr>
              <a:t>dbservers)</a:t>
            </a:r>
            <a:endParaRPr sz="2000" dirty="0">
              <a:latin typeface="Trebuchet MS"/>
              <a:cs typeface="Trebuchet MS"/>
            </a:endParaRPr>
          </a:p>
          <a:p>
            <a:pPr marL="448945" indent="-342900">
              <a:lnSpc>
                <a:spcPct val="100000"/>
              </a:lnSpc>
              <a:spcBef>
                <a:spcPts val="1380"/>
              </a:spcBef>
              <a:buClr>
                <a:srgbClr val="C0504D"/>
              </a:buClr>
              <a:buSzPct val="78571"/>
              <a:buFont typeface="Wingdings" pitchFamily="2" charset="2"/>
              <a:buChar char="ü"/>
              <a:tabLst>
                <a:tab pos="344805" algn="l"/>
              </a:tabLst>
            </a:pPr>
            <a:r>
              <a:rPr sz="2000" spc="-5" dirty="0">
                <a:latin typeface="Trebuchet MS"/>
                <a:cs typeface="Trebuchet MS"/>
              </a:rPr>
              <a:t>NOT configuration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(webservers:dbservers:</a:t>
            </a:r>
            <a:r>
              <a:rPr sz="2000" b="1" spc="-5" dirty="0">
                <a:latin typeface="Trebuchet MS"/>
                <a:cs typeface="Trebuchet MS"/>
              </a:rPr>
              <a:t>!</a:t>
            </a:r>
            <a:r>
              <a:rPr sz="2000" spc="-5" dirty="0">
                <a:latin typeface="Trebuchet MS"/>
                <a:cs typeface="Trebuchet MS"/>
              </a:rPr>
              <a:t>production)</a:t>
            </a:r>
            <a:endParaRPr sz="2000" dirty="0">
              <a:latin typeface="Trebuchet MS"/>
              <a:cs typeface="Trebuchet MS"/>
            </a:endParaRPr>
          </a:p>
          <a:p>
            <a:pPr marL="448945" indent="-342900">
              <a:lnSpc>
                <a:spcPct val="100000"/>
              </a:lnSpc>
              <a:spcBef>
                <a:spcPts val="1380"/>
              </a:spcBef>
              <a:buClr>
                <a:srgbClr val="C0504D"/>
              </a:buClr>
              <a:buSzPct val="78571"/>
              <a:buFont typeface="Wingdings" pitchFamily="2" charset="2"/>
              <a:buChar char="ü"/>
              <a:tabLst>
                <a:tab pos="344805" algn="l"/>
              </a:tabLst>
            </a:pPr>
            <a:r>
              <a:rPr sz="2000" spc="-5" dirty="0">
                <a:latin typeface="Trebuchet MS"/>
                <a:cs typeface="Trebuchet MS"/>
              </a:rPr>
              <a:t>AND configuration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(webservers:dbservers:</a:t>
            </a:r>
            <a:r>
              <a:rPr sz="2000" b="1" spc="-5" dirty="0">
                <a:latin typeface="Trebuchet MS"/>
                <a:cs typeface="Trebuchet MS"/>
              </a:rPr>
              <a:t>&amp;</a:t>
            </a:r>
            <a:r>
              <a:rPr sz="2000" spc="-5" dirty="0">
                <a:latin typeface="Trebuchet MS"/>
                <a:cs typeface="Trebuchet MS"/>
              </a:rPr>
              <a:t>staging)</a:t>
            </a:r>
            <a:endParaRPr sz="2000" dirty="0">
              <a:latin typeface="Trebuchet MS"/>
              <a:cs typeface="Trebuchet MS"/>
            </a:endParaRPr>
          </a:p>
          <a:p>
            <a:pPr marL="448945" indent="-342900">
              <a:lnSpc>
                <a:spcPts val="2510"/>
              </a:lnSpc>
              <a:spcBef>
                <a:spcPts val="1380"/>
              </a:spcBef>
              <a:buClr>
                <a:srgbClr val="C0504D"/>
              </a:buClr>
              <a:buSzPct val="78571"/>
              <a:buFont typeface="Wingdings" pitchFamily="2" charset="2"/>
              <a:buChar char="ü"/>
              <a:tabLst>
                <a:tab pos="344805" algn="l"/>
              </a:tabLst>
            </a:pPr>
            <a:r>
              <a:rPr sz="2000" spc="-5" dirty="0">
                <a:latin typeface="Trebuchet MS"/>
                <a:cs typeface="Trebuchet MS"/>
              </a:rPr>
              <a:t>exclude </a:t>
            </a:r>
            <a:r>
              <a:rPr sz="2000" dirty="0">
                <a:latin typeface="Trebuchet MS"/>
                <a:cs typeface="Trebuchet MS"/>
              </a:rPr>
              <a:t>hosts using limit </a:t>
            </a:r>
            <a:r>
              <a:rPr sz="2000" spc="-5" dirty="0">
                <a:latin typeface="Trebuchet MS"/>
                <a:cs typeface="Trebuchet MS"/>
              </a:rPr>
              <a:t>flag (ansible-playbook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site.yml</a:t>
            </a:r>
          </a:p>
          <a:p>
            <a:pPr marL="344170">
              <a:lnSpc>
                <a:spcPts val="2510"/>
              </a:lnSpc>
            </a:pPr>
            <a:r>
              <a:rPr lang="en-US" sz="2000" b="1" dirty="0">
                <a:latin typeface="Trebuchet MS"/>
                <a:cs typeface="Trebuchet MS"/>
              </a:rPr>
              <a:t>     </a:t>
            </a:r>
            <a:r>
              <a:rPr sz="2000" b="1" dirty="0">
                <a:latin typeface="Trebuchet MS"/>
                <a:cs typeface="Trebuchet MS"/>
              </a:rPr>
              <a:t>--limit</a:t>
            </a:r>
            <a:r>
              <a:rPr sz="2000" b="1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datacenter2)</a:t>
            </a:r>
            <a:endParaRPr sz="2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0323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498" y="140010"/>
            <a:ext cx="377770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45" dirty="0"/>
              <a:t>Host </a:t>
            </a:r>
            <a:r>
              <a:rPr spc="-145" dirty="0"/>
              <a:t>P</a:t>
            </a:r>
            <a:r>
              <a:rPr dirty="0"/>
              <a:t>atterns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3349" y="1524000"/>
            <a:ext cx="8197302" cy="2473113"/>
          </a:xfrm>
          <a:prstGeom prst="rect">
            <a:avLst/>
          </a:prstGeom>
        </p:spPr>
        <p:txBody>
          <a:bodyPr vert="horz" wrap="square" lIns="0" tIns="213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000" b="1" spc="-5" dirty="0">
                <a:latin typeface="Trebuchet MS"/>
                <a:cs typeface="Trebuchet MS"/>
              </a:rPr>
              <a:t>Decide which hosts </a:t>
            </a:r>
            <a:r>
              <a:rPr sz="2000" b="1" dirty="0">
                <a:latin typeface="Trebuchet MS"/>
                <a:cs typeface="Trebuchet MS"/>
              </a:rPr>
              <a:t>to</a:t>
            </a:r>
            <a:r>
              <a:rPr sz="2000" b="1" spc="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manage</a:t>
            </a:r>
            <a:endParaRPr lang="en-IN" sz="2000" b="1" dirty="0">
              <a:latin typeface="Trebuchet MS"/>
              <a:cs typeface="Trebuchet MS"/>
            </a:endParaRPr>
          </a:p>
          <a:p>
            <a:pPr marL="448945" indent="-342900">
              <a:lnSpc>
                <a:spcPct val="100000"/>
              </a:lnSpc>
              <a:spcBef>
                <a:spcPts val="1385"/>
              </a:spcBef>
              <a:buClr>
                <a:srgbClr val="C0504D"/>
              </a:buClr>
              <a:buSzPct val="78571"/>
              <a:buFont typeface="Wingdings" pitchFamily="2" charset="2"/>
              <a:buChar char="ü"/>
              <a:tabLst>
                <a:tab pos="344805" algn="l"/>
              </a:tabLst>
            </a:pPr>
            <a:r>
              <a:rPr lang="en-IN" sz="2000" spc="-5" dirty="0" err="1">
                <a:latin typeface="Trebuchet MS"/>
                <a:cs typeface="Trebuchet MS"/>
              </a:rPr>
              <a:t>Groupname</a:t>
            </a:r>
            <a:r>
              <a:rPr lang="en-IN" sz="2000" spc="-5" dirty="0">
                <a:latin typeface="Trebuchet MS"/>
                <a:cs typeface="Trebuchet MS"/>
              </a:rPr>
              <a:t>[0]: Refers first machine in the group</a:t>
            </a:r>
          </a:p>
          <a:p>
            <a:pPr marL="448945" indent="-342900">
              <a:spcBef>
                <a:spcPts val="1385"/>
              </a:spcBef>
              <a:buClr>
                <a:srgbClr val="C0504D"/>
              </a:buClr>
              <a:buSzPct val="78571"/>
              <a:buFont typeface="Wingdings" pitchFamily="2" charset="2"/>
              <a:buChar char="ü"/>
              <a:tabLst>
                <a:tab pos="344805" algn="l"/>
              </a:tabLst>
            </a:pPr>
            <a:r>
              <a:rPr lang="en-IN" sz="2000" spc="-5" dirty="0" err="1">
                <a:latin typeface="Trebuchet MS"/>
                <a:cs typeface="Trebuchet MS"/>
              </a:rPr>
              <a:t>Groupname</a:t>
            </a:r>
            <a:r>
              <a:rPr lang="en-IN" sz="2000" spc="-5" dirty="0">
                <a:latin typeface="Trebuchet MS"/>
                <a:cs typeface="Trebuchet MS"/>
              </a:rPr>
              <a:t>[1]: Refers Second machine in the group</a:t>
            </a:r>
            <a:endParaRPr lang="en-IN" sz="2000" dirty="0">
              <a:latin typeface="Trebuchet MS"/>
              <a:cs typeface="Trebuchet MS"/>
            </a:endParaRPr>
          </a:p>
          <a:p>
            <a:pPr marL="448945" indent="-342900">
              <a:spcBef>
                <a:spcPts val="1385"/>
              </a:spcBef>
              <a:buClr>
                <a:srgbClr val="C0504D"/>
              </a:buClr>
              <a:buSzPct val="78571"/>
              <a:buFont typeface="Wingdings" pitchFamily="2" charset="2"/>
              <a:buChar char="ü"/>
              <a:tabLst>
                <a:tab pos="344805" algn="l"/>
              </a:tabLst>
            </a:pPr>
            <a:r>
              <a:rPr lang="en-IN" sz="2000" spc="-5" dirty="0" err="1">
                <a:latin typeface="Trebuchet MS"/>
                <a:cs typeface="Trebuchet MS"/>
              </a:rPr>
              <a:t>Groupname</a:t>
            </a:r>
            <a:r>
              <a:rPr lang="en-IN" sz="2000" spc="-5" dirty="0">
                <a:latin typeface="Trebuchet MS"/>
                <a:cs typeface="Trebuchet MS"/>
              </a:rPr>
              <a:t>[-1]: Refers last machine in the group</a:t>
            </a:r>
            <a:endParaRPr lang="en-IN" sz="2000" dirty="0">
              <a:latin typeface="Trebuchet MS"/>
              <a:cs typeface="Trebuchet MS"/>
            </a:endParaRPr>
          </a:p>
          <a:p>
            <a:pPr marL="448945" indent="-342900">
              <a:spcBef>
                <a:spcPts val="1385"/>
              </a:spcBef>
              <a:buClr>
                <a:srgbClr val="C0504D"/>
              </a:buClr>
              <a:buSzPct val="78571"/>
              <a:buFont typeface="Wingdings" pitchFamily="2" charset="2"/>
              <a:buChar char="ü"/>
              <a:tabLst>
                <a:tab pos="344805" algn="l"/>
              </a:tabLst>
            </a:pPr>
            <a:r>
              <a:rPr lang="en-IN" sz="2000" spc="-5" dirty="0" err="1">
                <a:latin typeface="Trebuchet MS"/>
                <a:cs typeface="Trebuchet MS"/>
              </a:rPr>
              <a:t>Groupname</a:t>
            </a:r>
            <a:r>
              <a:rPr lang="en-IN" sz="2000" spc="-5" dirty="0">
                <a:latin typeface="Trebuchet MS"/>
                <a:cs typeface="Trebuchet MS"/>
              </a:rPr>
              <a:t>[0:1]: Refers first two machines in the group</a:t>
            </a:r>
            <a:endParaRPr lang="en-IN" sz="2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2286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498" y="140010"/>
            <a:ext cx="522550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Ad-Hoc</a:t>
            </a:r>
            <a:r>
              <a:rPr spc="-65" dirty="0"/>
              <a:t> </a:t>
            </a:r>
            <a:r>
              <a:rPr spc="-5" dirty="0"/>
              <a:t>commands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549" y="833486"/>
            <a:ext cx="7984651" cy="5457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indent="-271145">
              <a:lnSpc>
                <a:spcPct val="100000"/>
              </a:lnSpc>
              <a:spcBef>
                <a:spcPts val="100"/>
              </a:spcBef>
              <a:buClr>
                <a:srgbClr val="C0504D"/>
              </a:buClr>
              <a:buSzPct val="68750"/>
              <a:buFont typeface="Arial"/>
              <a:buChar char="○"/>
              <a:tabLst>
                <a:tab pos="283845" algn="l"/>
                <a:tab pos="284480" algn="l"/>
              </a:tabLst>
            </a:pPr>
            <a:r>
              <a:rPr sz="1600" dirty="0">
                <a:latin typeface="Courier New"/>
                <a:cs typeface="Courier New"/>
              </a:rPr>
              <a:t>$ </a:t>
            </a:r>
            <a:r>
              <a:rPr sz="1600" b="1" spc="-5" dirty="0">
                <a:latin typeface="Courier New"/>
                <a:cs typeface="Courier New"/>
              </a:rPr>
              <a:t>ansible {pattern} -m {module} -a “{options}”</a:t>
            </a:r>
            <a:r>
              <a:rPr sz="1600" b="1" spc="-6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{flags}</a:t>
            </a:r>
            <a:endParaRPr sz="1600" b="1" dirty="0">
              <a:latin typeface="Courier New"/>
              <a:cs typeface="Courier New"/>
            </a:endParaRPr>
          </a:p>
          <a:p>
            <a:pPr marL="615315" lvl="1" indent="-237490">
              <a:lnSpc>
                <a:spcPct val="100000"/>
              </a:lnSpc>
              <a:spcBef>
                <a:spcPts val="1490"/>
              </a:spcBef>
              <a:buClr>
                <a:srgbClr val="C0504D"/>
              </a:buClr>
              <a:buSzPct val="78571"/>
              <a:buFont typeface="Arial"/>
              <a:buChar char="●"/>
              <a:tabLst>
                <a:tab pos="615950" algn="l"/>
              </a:tabLst>
            </a:pPr>
            <a:r>
              <a:rPr sz="2000" spc="-5" dirty="0">
                <a:latin typeface="Trebuchet MS"/>
                <a:cs typeface="Trebuchet MS"/>
              </a:rPr>
              <a:t>pattern </a:t>
            </a:r>
            <a:r>
              <a:rPr sz="2000" dirty="0">
                <a:latin typeface="Trebuchet MS"/>
                <a:cs typeface="Trebuchet MS"/>
              </a:rPr>
              <a:t>: </a:t>
            </a:r>
            <a:r>
              <a:rPr sz="2000" spc="-5" dirty="0">
                <a:latin typeface="Trebuchet MS"/>
                <a:cs typeface="Trebuchet MS"/>
              </a:rPr>
              <a:t>which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hosts</a:t>
            </a:r>
            <a:endParaRPr sz="2000" dirty="0">
              <a:latin typeface="Trebuchet MS"/>
              <a:cs typeface="Trebuchet MS"/>
            </a:endParaRPr>
          </a:p>
          <a:p>
            <a:pPr marL="615315" lvl="1" indent="-237490">
              <a:lnSpc>
                <a:spcPct val="100000"/>
              </a:lnSpc>
              <a:spcBef>
                <a:spcPts val="1380"/>
              </a:spcBef>
              <a:buClr>
                <a:srgbClr val="C0504D"/>
              </a:buClr>
              <a:buSzPct val="78571"/>
              <a:buFont typeface="Arial"/>
              <a:buChar char="●"/>
              <a:tabLst>
                <a:tab pos="615950" algn="l"/>
              </a:tabLst>
            </a:pPr>
            <a:r>
              <a:rPr sz="2000" spc="-5" dirty="0">
                <a:latin typeface="Trebuchet MS"/>
                <a:cs typeface="Trebuchet MS"/>
              </a:rPr>
              <a:t>module </a:t>
            </a:r>
            <a:r>
              <a:rPr sz="2000" dirty="0">
                <a:latin typeface="Trebuchet MS"/>
                <a:cs typeface="Trebuchet MS"/>
              </a:rPr>
              <a:t>: </a:t>
            </a:r>
            <a:r>
              <a:rPr sz="2000" spc="-5" dirty="0">
                <a:latin typeface="Trebuchet MS"/>
                <a:cs typeface="Trebuchet MS"/>
              </a:rPr>
              <a:t>which ansible module </a:t>
            </a:r>
            <a:r>
              <a:rPr sz="2000" dirty="0">
                <a:latin typeface="Trebuchet MS"/>
                <a:cs typeface="Trebuchet MS"/>
              </a:rPr>
              <a:t>(</a:t>
            </a:r>
            <a:r>
              <a:rPr sz="2000" i="1" dirty="0">
                <a:latin typeface="Trebuchet MS"/>
                <a:cs typeface="Trebuchet MS"/>
              </a:rPr>
              <a:t>command </a:t>
            </a:r>
            <a:r>
              <a:rPr sz="2000" dirty="0">
                <a:latin typeface="Trebuchet MS"/>
                <a:cs typeface="Trebuchet MS"/>
              </a:rPr>
              <a:t>by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default)</a:t>
            </a:r>
            <a:endParaRPr sz="2000" dirty="0">
              <a:latin typeface="Trebuchet MS"/>
              <a:cs typeface="Trebuchet MS"/>
            </a:endParaRPr>
          </a:p>
          <a:p>
            <a:pPr marL="615315" lvl="1" indent="-237490">
              <a:lnSpc>
                <a:spcPct val="100000"/>
              </a:lnSpc>
              <a:spcBef>
                <a:spcPts val="1380"/>
              </a:spcBef>
              <a:buClr>
                <a:srgbClr val="C0504D"/>
              </a:buClr>
              <a:buSzPct val="78571"/>
              <a:buFont typeface="Arial"/>
              <a:buChar char="●"/>
              <a:tabLst>
                <a:tab pos="615950" algn="l"/>
              </a:tabLst>
            </a:pPr>
            <a:r>
              <a:rPr sz="2000" dirty="0">
                <a:latin typeface="Trebuchet MS"/>
                <a:cs typeface="Trebuchet MS"/>
              </a:rPr>
              <a:t>options : which </a:t>
            </a:r>
            <a:r>
              <a:rPr sz="2000" spc="-5" dirty="0">
                <a:latin typeface="Trebuchet MS"/>
                <a:cs typeface="Trebuchet MS"/>
              </a:rPr>
              <a:t>module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options</a:t>
            </a:r>
            <a:endParaRPr lang="en-US" sz="2000" dirty="0">
              <a:latin typeface="Trebuchet MS"/>
              <a:cs typeface="Trebuchet MS"/>
            </a:endParaRPr>
          </a:p>
          <a:p>
            <a:pPr marL="615315" lvl="1" indent="-237490">
              <a:lnSpc>
                <a:spcPct val="100000"/>
              </a:lnSpc>
              <a:spcBef>
                <a:spcPts val="1380"/>
              </a:spcBef>
              <a:buClr>
                <a:srgbClr val="C0504D"/>
              </a:buClr>
              <a:buSzPct val="78571"/>
              <a:buFont typeface="Arial"/>
              <a:buChar char="●"/>
              <a:tabLst>
                <a:tab pos="615950" algn="l"/>
              </a:tabLst>
            </a:pPr>
            <a:r>
              <a:rPr lang="en-US" sz="2000" spc="-5" dirty="0">
                <a:latin typeface="Trebuchet MS"/>
                <a:cs typeface="Trebuchet MS"/>
              </a:rPr>
              <a:t>flags     : command flags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C0504D"/>
              </a:buClr>
              <a:buSzPct val="68750"/>
              <a:tabLst>
                <a:tab pos="283845" algn="l"/>
                <a:tab pos="284480" algn="l"/>
              </a:tabLst>
            </a:pPr>
            <a:endParaRPr lang="en-US" sz="1600" spc="-5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C0504D"/>
              </a:buClr>
              <a:buSzPct val="68750"/>
              <a:tabLst>
                <a:tab pos="283845" algn="l"/>
                <a:tab pos="284480" algn="l"/>
              </a:tabLst>
            </a:pPr>
            <a:r>
              <a:rPr lang="en-US" sz="1600" spc="-5" dirty="0">
                <a:latin typeface="Courier New"/>
                <a:cs typeface="Courier New"/>
              </a:rPr>
              <a:t>  </a:t>
            </a:r>
            <a:r>
              <a:rPr lang="en-US" sz="1600" spc="-5" dirty="0">
                <a:latin typeface="Trebuchet MS"/>
                <a:cs typeface="Trebuchet MS"/>
              </a:rPr>
              <a:t>-u {username}: to run the command as </a:t>
            </a:r>
            <a:r>
              <a:rPr lang="en-US" sz="1600" dirty="0">
                <a:latin typeface="Trebuchet MS"/>
                <a:cs typeface="Trebuchet MS"/>
              </a:rPr>
              <a:t>a </a:t>
            </a:r>
            <a:r>
              <a:rPr lang="en-US" sz="1600" spc="-5" dirty="0">
                <a:latin typeface="Trebuchet MS"/>
                <a:cs typeface="Trebuchet MS"/>
              </a:rPr>
              <a:t>different user </a:t>
            </a:r>
            <a:r>
              <a:rPr lang="en-US" sz="1600" dirty="0">
                <a:latin typeface="Trebuchet MS"/>
                <a:cs typeface="Trebuchet MS"/>
              </a:rPr>
              <a:t>(user   </a:t>
            </a:r>
            <a:r>
              <a:rPr lang="en-US" sz="1600" spc="-5" dirty="0">
                <a:latin typeface="Trebuchet MS"/>
                <a:cs typeface="Trebuchet MS"/>
              </a:rPr>
              <a:t>account </a:t>
            </a:r>
            <a:r>
              <a:rPr lang="en-US" sz="1600" dirty="0">
                <a:latin typeface="Trebuchet MS"/>
                <a:cs typeface="Trebuchet MS"/>
              </a:rPr>
              <a:t>by</a:t>
            </a:r>
            <a:r>
              <a:rPr lang="en-US" sz="1600" spc="-5" dirty="0">
                <a:latin typeface="Trebuchet MS"/>
                <a:cs typeface="Trebuchet MS"/>
              </a:rPr>
              <a:t> default)</a:t>
            </a:r>
          </a:p>
          <a:p>
            <a:pPr marL="193675">
              <a:lnSpc>
                <a:spcPct val="100000"/>
              </a:lnSpc>
              <a:spcBef>
                <a:spcPts val="1340"/>
              </a:spcBef>
            </a:pPr>
            <a:r>
              <a:rPr lang="en-US" sz="1600" spc="-5" dirty="0">
                <a:latin typeface="Trebuchet MS"/>
                <a:cs typeface="Trebuchet MS"/>
              </a:rPr>
              <a:t>--</a:t>
            </a:r>
            <a:r>
              <a:rPr lang="en-US" sz="1600" spc="-5" dirty="0" err="1">
                <a:latin typeface="Trebuchet MS"/>
                <a:cs typeface="Trebuchet MS"/>
              </a:rPr>
              <a:t>sudo</a:t>
            </a:r>
            <a:r>
              <a:rPr lang="en-US" sz="1600" spc="-5" dirty="0">
                <a:latin typeface="Trebuchet MS"/>
                <a:cs typeface="Trebuchet MS"/>
              </a:rPr>
              <a:t>: </a:t>
            </a:r>
            <a:r>
              <a:rPr lang="en-US" sz="1600" dirty="0">
                <a:latin typeface="Trebuchet MS"/>
                <a:cs typeface="Trebuchet MS"/>
              </a:rPr>
              <a:t>to run the command through</a:t>
            </a:r>
            <a:r>
              <a:rPr lang="en-US" sz="1600" spc="-5" dirty="0">
                <a:latin typeface="Trebuchet MS"/>
                <a:cs typeface="Trebuchet MS"/>
              </a:rPr>
              <a:t> </a:t>
            </a:r>
            <a:r>
              <a:rPr lang="en-US" sz="1600" spc="-5" dirty="0" err="1">
                <a:latin typeface="Trebuchet MS"/>
                <a:cs typeface="Trebuchet MS"/>
              </a:rPr>
              <a:t>sudo</a:t>
            </a:r>
            <a:endParaRPr lang="en-US" sz="1600" dirty="0">
              <a:latin typeface="Trebuchet MS"/>
              <a:cs typeface="Trebuchet MS"/>
            </a:endParaRPr>
          </a:p>
          <a:p>
            <a:pPr marL="193675">
              <a:lnSpc>
                <a:spcPct val="100000"/>
              </a:lnSpc>
              <a:spcBef>
                <a:spcPts val="1340"/>
              </a:spcBef>
            </a:pPr>
            <a:r>
              <a:rPr lang="en-US" sz="1600" spc="-5" dirty="0">
                <a:latin typeface="Trebuchet MS"/>
                <a:cs typeface="Trebuchet MS"/>
              </a:rPr>
              <a:t>-K: to interactively prompt you for the </a:t>
            </a:r>
            <a:r>
              <a:rPr lang="en-US" sz="1600" dirty="0" err="1">
                <a:latin typeface="Trebuchet MS"/>
                <a:cs typeface="Trebuchet MS"/>
              </a:rPr>
              <a:t>sudo</a:t>
            </a:r>
            <a:r>
              <a:rPr lang="en-US" sz="1600" dirty="0">
                <a:latin typeface="Trebuchet MS"/>
                <a:cs typeface="Trebuchet MS"/>
              </a:rPr>
              <a:t> </a:t>
            </a:r>
            <a:r>
              <a:rPr lang="en-US" sz="1600" spc="-5" dirty="0">
                <a:latin typeface="Trebuchet MS"/>
                <a:cs typeface="Trebuchet MS"/>
              </a:rPr>
              <a:t>password to</a:t>
            </a:r>
            <a:r>
              <a:rPr lang="en-US" sz="1600" spc="5" dirty="0">
                <a:latin typeface="Trebuchet MS"/>
                <a:cs typeface="Trebuchet MS"/>
              </a:rPr>
              <a:t> </a:t>
            </a:r>
            <a:r>
              <a:rPr lang="en-US" sz="1600" spc="-5" dirty="0">
                <a:latin typeface="Trebuchet MS"/>
                <a:cs typeface="Trebuchet MS"/>
              </a:rPr>
              <a:t>use</a:t>
            </a:r>
            <a:endParaRPr lang="en-US" sz="1600" dirty="0">
              <a:latin typeface="Trebuchet MS"/>
              <a:cs typeface="Trebuchet MS"/>
            </a:endParaRPr>
          </a:p>
          <a:p>
            <a:pPr marL="193675">
              <a:lnSpc>
                <a:spcPct val="100000"/>
              </a:lnSpc>
              <a:spcBef>
                <a:spcPts val="1340"/>
              </a:spcBef>
            </a:pPr>
            <a:r>
              <a:rPr lang="en-US" sz="1600" spc="-5" dirty="0">
                <a:latin typeface="Trebuchet MS"/>
                <a:cs typeface="Trebuchet MS"/>
              </a:rPr>
              <a:t>-U {username}: to </a:t>
            </a:r>
            <a:r>
              <a:rPr lang="en-US" sz="1600" dirty="0" err="1">
                <a:latin typeface="Trebuchet MS"/>
                <a:cs typeface="Trebuchet MS"/>
              </a:rPr>
              <a:t>sudo</a:t>
            </a:r>
            <a:r>
              <a:rPr lang="en-US" sz="1600" dirty="0">
                <a:latin typeface="Trebuchet MS"/>
                <a:cs typeface="Trebuchet MS"/>
              </a:rPr>
              <a:t> </a:t>
            </a:r>
            <a:r>
              <a:rPr lang="en-US" sz="1600" spc="-5" dirty="0">
                <a:latin typeface="Trebuchet MS"/>
                <a:cs typeface="Trebuchet MS"/>
              </a:rPr>
              <a:t>to </a:t>
            </a:r>
            <a:r>
              <a:rPr lang="en-US" sz="1600" dirty="0">
                <a:latin typeface="Trebuchet MS"/>
                <a:cs typeface="Trebuchet MS"/>
              </a:rPr>
              <a:t>a </a:t>
            </a:r>
            <a:r>
              <a:rPr lang="en-US" sz="1600" spc="-5" dirty="0">
                <a:latin typeface="Trebuchet MS"/>
                <a:cs typeface="Trebuchet MS"/>
              </a:rPr>
              <a:t>user other than</a:t>
            </a:r>
            <a:r>
              <a:rPr lang="en-US" sz="1600" spc="-30" dirty="0">
                <a:latin typeface="Trebuchet MS"/>
                <a:cs typeface="Trebuchet MS"/>
              </a:rPr>
              <a:t> </a:t>
            </a:r>
            <a:r>
              <a:rPr lang="en-US" sz="1600" spc="-5" dirty="0">
                <a:latin typeface="Trebuchet MS"/>
                <a:cs typeface="Trebuchet MS"/>
              </a:rPr>
              <a:t>root</a:t>
            </a:r>
            <a:endParaRPr lang="en-US" sz="1600" dirty="0">
              <a:latin typeface="Trebuchet MS"/>
              <a:cs typeface="Trebuchet MS"/>
            </a:endParaRPr>
          </a:p>
          <a:p>
            <a:pPr marL="193675">
              <a:lnSpc>
                <a:spcPct val="100000"/>
              </a:lnSpc>
              <a:spcBef>
                <a:spcPts val="1340"/>
              </a:spcBef>
            </a:pPr>
            <a:r>
              <a:rPr lang="en-US" sz="1600" spc="-5" dirty="0">
                <a:latin typeface="Trebuchet MS"/>
                <a:cs typeface="Trebuchet MS"/>
              </a:rPr>
              <a:t>-</a:t>
            </a:r>
            <a:r>
              <a:rPr lang="en-US" sz="1600" spc="-5" dirty="0" err="1">
                <a:latin typeface="Trebuchet MS"/>
                <a:cs typeface="Trebuchet MS"/>
              </a:rPr>
              <a:t>i</a:t>
            </a:r>
            <a:r>
              <a:rPr lang="en-US" sz="1600" spc="-5" dirty="0">
                <a:latin typeface="Trebuchet MS"/>
                <a:cs typeface="Trebuchet MS"/>
              </a:rPr>
              <a:t> {file}: inventory file to</a:t>
            </a:r>
            <a:r>
              <a:rPr lang="en-US" sz="1600" spc="-15" dirty="0">
                <a:latin typeface="Trebuchet MS"/>
                <a:cs typeface="Trebuchet MS"/>
              </a:rPr>
              <a:t> </a:t>
            </a:r>
            <a:r>
              <a:rPr lang="en-US" sz="1600" spc="-5" dirty="0">
                <a:latin typeface="Trebuchet MS"/>
                <a:cs typeface="Trebuchet MS"/>
              </a:rPr>
              <a:t>use</a:t>
            </a:r>
            <a:endParaRPr lang="en-US" sz="1600" dirty="0">
              <a:latin typeface="Trebuchet MS"/>
              <a:cs typeface="Trebuchet MS"/>
            </a:endParaRPr>
          </a:p>
          <a:p>
            <a:pPr marL="615315" lvl="1" indent="-237490">
              <a:lnSpc>
                <a:spcPct val="100000"/>
              </a:lnSpc>
              <a:spcBef>
                <a:spcPts val="1380"/>
              </a:spcBef>
              <a:buClr>
                <a:srgbClr val="C0504D"/>
              </a:buClr>
              <a:buSzPct val="78571"/>
              <a:buFont typeface="Arial"/>
              <a:buChar char="●"/>
              <a:tabLst>
                <a:tab pos="615950" algn="l"/>
              </a:tabLst>
            </a:pPr>
            <a:endParaRPr lang="en-US" sz="2100" dirty="0">
              <a:latin typeface="Trebuchet MS"/>
              <a:cs typeface="Trebuchet MS"/>
            </a:endParaRPr>
          </a:p>
          <a:p>
            <a:pPr marL="615315" lvl="1" indent="-237490">
              <a:lnSpc>
                <a:spcPct val="100000"/>
              </a:lnSpc>
              <a:spcBef>
                <a:spcPts val="1380"/>
              </a:spcBef>
              <a:buClr>
                <a:srgbClr val="C0504D"/>
              </a:buClr>
              <a:buSzPct val="78571"/>
              <a:buFont typeface="Arial"/>
              <a:buChar char="●"/>
              <a:tabLst>
                <a:tab pos="615950" algn="l"/>
              </a:tabLst>
            </a:pPr>
            <a:endParaRPr sz="21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437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498" y="140010"/>
            <a:ext cx="522550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Ad-Hoc</a:t>
            </a:r>
            <a:r>
              <a:rPr spc="-65" dirty="0"/>
              <a:t> </a:t>
            </a:r>
            <a:r>
              <a:rPr spc="-5" dirty="0"/>
              <a:t>commands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549" y="833486"/>
            <a:ext cx="7984651" cy="45730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315" lvl="1" indent="-237490">
              <a:lnSpc>
                <a:spcPct val="100000"/>
              </a:lnSpc>
              <a:spcBef>
                <a:spcPts val="1380"/>
              </a:spcBef>
              <a:buClr>
                <a:srgbClr val="C0504D"/>
              </a:buClr>
              <a:buSzPct val="78571"/>
              <a:buFont typeface="Arial"/>
              <a:buChar char="●"/>
              <a:tabLst>
                <a:tab pos="615950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Examples : 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615315" lvl="1" indent="-237490">
              <a:lnSpc>
                <a:spcPct val="100000"/>
              </a:lnSpc>
              <a:spcBef>
                <a:spcPts val="1380"/>
              </a:spcBef>
              <a:buClr>
                <a:srgbClr val="C0504D"/>
              </a:buClr>
              <a:buSzPct val="78571"/>
              <a:buFont typeface="Arial"/>
              <a:buChar char="●"/>
              <a:tabLst>
                <a:tab pos="615950" algn="l"/>
              </a:tabLst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Package install:</a:t>
            </a:r>
          </a:p>
          <a:p>
            <a:pPr marL="615315" lvl="1" indent="-237490">
              <a:lnSpc>
                <a:spcPct val="100000"/>
              </a:lnSpc>
              <a:spcBef>
                <a:spcPts val="1380"/>
              </a:spcBef>
              <a:buClr>
                <a:srgbClr val="C0504D"/>
              </a:buClr>
              <a:buSzPct val="78571"/>
              <a:tabLst>
                <a:tab pos="615950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$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ansible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web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-m yum -a "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name=tree state=present“</a:t>
            </a:r>
          </a:p>
          <a:p>
            <a:pPr marL="615315" lvl="1" indent="-237490">
              <a:lnSpc>
                <a:spcPct val="100000"/>
              </a:lnSpc>
              <a:spcBef>
                <a:spcPts val="1380"/>
              </a:spcBef>
              <a:buClr>
                <a:srgbClr val="C0504D"/>
              </a:buClr>
              <a:buSzPct val="78571"/>
              <a:tabLst>
                <a:tab pos="615950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$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ansible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webservers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-m yum -a "name=acme-1.5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state=present“</a:t>
            </a:r>
          </a:p>
          <a:p>
            <a:pPr marL="615315" lvl="1" indent="-237490">
              <a:lnSpc>
                <a:spcPct val="100000"/>
              </a:lnSpc>
              <a:spcBef>
                <a:spcPts val="1380"/>
              </a:spcBef>
              <a:buClr>
                <a:srgbClr val="C0504D"/>
              </a:buClr>
              <a:buSzPct val="78571"/>
              <a:tabLst>
                <a:tab pos="615950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$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ansible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webservers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-m yum -a "name=acme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state=latest“</a:t>
            </a:r>
          </a:p>
          <a:p>
            <a:pPr marL="615315" lvl="1" indent="-237490">
              <a:lnSpc>
                <a:spcPct val="100000"/>
              </a:lnSpc>
              <a:spcBef>
                <a:spcPts val="1380"/>
              </a:spcBef>
              <a:buClr>
                <a:srgbClr val="C0504D"/>
              </a:buClr>
              <a:buSzPct val="78571"/>
              <a:tabLst>
                <a:tab pos="615950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$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ansible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web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-m yum -a "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name=tree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state=absent"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615315" lvl="1" indent="-237490">
              <a:lnSpc>
                <a:spcPct val="100000"/>
              </a:lnSpc>
              <a:spcBef>
                <a:spcPts val="1380"/>
              </a:spcBef>
              <a:buClr>
                <a:srgbClr val="C0504D"/>
              </a:buClr>
              <a:buSzPct val="78571"/>
              <a:buFont typeface="Arial"/>
              <a:buChar char="●"/>
              <a:tabLst>
                <a:tab pos="615950" algn="l"/>
              </a:tabLst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File transfer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pPr marL="615315" lvl="1" indent="-237490">
              <a:lnSpc>
                <a:spcPct val="100000"/>
              </a:lnSpc>
              <a:spcBef>
                <a:spcPts val="1380"/>
              </a:spcBef>
              <a:buClr>
                <a:srgbClr val="C0504D"/>
              </a:buClr>
              <a:buSzPct val="78571"/>
              <a:tabLst>
                <a:tab pos="615950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$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ansible</a:t>
            </a:r>
            <a:r>
              <a:rPr lang="en-US" sz="1400" smtClean="0">
                <a:latin typeface="Arial" pitchFamily="34" charset="0"/>
                <a:cs typeface="Arial" pitchFamily="34" charset="0"/>
              </a:rPr>
              <a:t> hosts  -m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copy -a "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src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=/etc/hosts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dest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=/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tmp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/hosts</a:t>
            </a:r>
          </a:p>
          <a:p>
            <a:pPr marL="615315" lvl="1" indent="-237490">
              <a:lnSpc>
                <a:spcPct val="100000"/>
              </a:lnSpc>
              <a:spcBef>
                <a:spcPts val="1380"/>
              </a:spcBef>
              <a:buClr>
                <a:srgbClr val="C0504D"/>
              </a:buClr>
              <a:buSzPct val="78571"/>
              <a:buFont typeface="Arial"/>
              <a:buChar char="●"/>
              <a:tabLst>
                <a:tab pos="615950" algn="l"/>
              </a:tabLst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File Permissions:</a:t>
            </a:r>
          </a:p>
          <a:p>
            <a:pPr marL="615315" lvl="1" indent="-237490">
              <a:lnSpc>
                <a:spcPct val="100000"/>
              </a:lnSpc>
              <a:spcBef>
                <a:spcPts val="1380"/>
              </a:spcBef>
              <a:buClr>
                <a:srgbClr val="C0504D"/>
              </a:buClr>
              <a:buSzPct val="78571"/>
              <a:tabLst>
                <a:tab pos="615950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$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ansible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webservers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-m file -a "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dest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=/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srv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foo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/a.txt mode=600" 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615315" lvl="1" indent="-237490">
              <a:lnSpc>
                <a:spcPct val="100000"/>
              </a:lnSpc>
              <a:spcBef>
                <a:spcPts val="1380"/>
              </a:spcBef>
              <a:buClr>
                <a:srgbClr val="C0504D"/>
              </a:buClr>
              <a:buSzPct val="78571"/>
              <a:tabLst>
                <a:tab pos="615950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$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ansible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webservers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-m file -a "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dest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=/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srv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foo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/b.txt mode=600 owner=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mdehaan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group=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mdehaan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"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615315" lvl="1" indent="-237490">
              <a:lnSpc>
                <a:spcPct val="100000"/>
              </a:lnSpc>
              <a:spcBef>
                <a:spcPts val="1380"/>
              </a:spcBef>
              <a:buClr>
                <a:srgbClr val="C0504D"/>
              </a:buClr>
              <a:buSzPct val="78571"/>
              <a:buFont typeface="Arial"/>
              <a:buChar char="●"/>
              <a:tabLst>
                <a:tab pos="615950" algn="l"/>
              </a:tabLst>
            </a:pPr>
            <a:endParaRPr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437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498" y="140010"/>
            <a:ext cx="751150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Ad-Hoc</a:t>
            </a:r>
            <a:r>
              <a:rPr spc="-65"/>
              <a:t> </a:t>
            </a:r>
            <a:r>
              <a:rPr spc="-5" smtClean="0"/>
              <a:t>commands</a:t>
            </a:r>
            <a:r>
              <a:rPr lang="en-US" spc="-5" dirty="0" smtClean="0"/>
              <a:t>   </a:t>
            </a:r>
            <a:r>
              <a:rPr lang="en-US" sz="2800" b="1" spc="-5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b="1" spc="-5" dirty="0" err="1" smtClean="0">
                <a:latin typeface="Arial" pitchFamily="34" charset="0"/>
                <a:cs typeface="Arial" pitchFamily="34" charset="0"/>
              </a:rPr>
              <a:t>Contd</a:t>
            </a:r>
            <a:r>
              <a:rPr lang="en-US" sz="2800" b="1" spc="-5" dirty="0" smtClean="0">
                <a:latin typeface="Arial" pitchFamily="34" charset="0"/>
                <a:cs typeface="Arial" pitchFamily="34" charset="0"/>
              </a:rPr>
              <a:t>…)</a:t>
            </a:r>
            <a:endParaRPr sz="2800" b="1" spc="-5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549" y="833486"/>
            <a:ext cx="7984651" cy="56400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315" lvl="1" indent="-237490">
              <a:lnSpc>
                <a:spcPct val="100000"/>
              </a:lnSpc>
              <a:spcBef>
                <a:spcPts val="1380"/>
              </a:spcBef>
              <a:buClr>
                <a:srgbClr val="C0504D"/>
              </a:buClr>
              <a:buSzPct val="78571"/>
              <a:buFont typeface="Arial"/>
              <a:buChar char="●"/>
              <a:tabLst>
                <a:tab pos="615950" algn="l"/>
              </a:tabLst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Users and Groups:</a:t>
            </a:r>
          </a:p>
          <a:p>
            <a:pPr marL="615315" lvl="1" indent="-237490">
              <a:lnSpc>
                <a:spcPct val="100000"/>
              </a:lnSpc>
              <a:spcBef>
                <a:spcPts val="1380"/>
              </a:spcBef>
              <a:buClr>
                <a:srgbClr val="C0504D"/>
              </a:buClr>
              <a:buSzPct val="78571"/>
              <a:tabLst>
                <a:tab pos="615950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$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ansible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all -m user -a "name=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foo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password=&lt;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crypted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password here&gt;" 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615315" lvl="1" indent="-237490">
              <a:lnSpc>
                <a:spcPct val="100000"/>
              </a:lnSpc>
              <a:spcBef>
                <a:spcPts val="1380"/>
              </a:spcBef>
              <a:buClr>
                <a:srgbClr val="C0504D"/>
              </a:buClr>
              <a:buSzPct val="78571"/>
              <a:tabLst>
                <a:tab pos="615950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$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ansible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all -m user -a "name=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foo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state=absent" 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615315" lvl="1" indent="-237490">
              <a:spcBef>
                <a:spcPts val="1380"/>
              </a:spcBef>
              <a:buClr>
                <a:srgbClr val="C0504D"/>
              </a:buClr>
              <a:buSzPct val="78571"/>
              <a:buFont typeface="Arial" pitchFamily="34" charset="0"/>
              <a:buChar char="•"/>
              <a:tabLst>
                <a:tab pos="615950" algn="l"/>
              </a:tabLst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Pull from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git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615315" lvl="1" indent="-237490">
              <a:spcBef>
                <a:spcPts val="1380"/>
              </a:spcBef>
              <a:buClr>
                <a:srgbClr val="C0504D"/>
              </a:buClr>
              <a:buSzPct val="78571"/>
              <a:tabLst>
                <a:tab pos="615950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$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ansible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webservers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-m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git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-a "repo=https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://giturl/repo.git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dest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=/home/ec2-user/repo version=HEAD“</a:t>
            </a:r>
          </a:p>
          <a:p>
            <a:pPr marL="615315" lvl="1" indent="-237490">
              <a:spcBef>
                <a:spcPts val="1380"/>
              </a:spcBef>
              <a:buClr>
                <a:srgbClr val="C0504D"/>
              </a:buClr>
              <a:buSzPct val="78571"/>
              <a:buFont typeface="Arial" pitchFamily="34" charset="0"/>
              <a:buChar char="•"/>
              <a:tabLst>
                <a:tab pos="615950" algn="l"/>
              </a:tabLst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Managing Services:</a:t>
            </a:r>
          </a:p>
          <a:p>
            <a:pPr marL="615315" lvl="1" indent="-237490">
              <a:spcBef>
                <a:spcPts val="1380"/>
              </a:spcBef>
              <a:buClr>
                <a:srgbClr val="C0504D"/>
              </a:buClr>
              <a:buSzPct val="78571"/>
              <a:tabLst>
                <a:tab pos="615950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$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ansible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webservers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-m service -a "name=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httpd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state=started“</a:t>
            </a:r>
          </a:p>
          <a:p>
            <a:pPr marL="615315" lvl="1" indent="-237490">
              <a:spcBef>
                <a:spcPts val="1380"/>
              </a:spcBef>
              <a:buClr>
                <a:srgbClr val="C0504D"/>
              </a:buClr>
              <a:buSzPct val="78571"/>
              <a:tabLst>
                <a:tab pos="615950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$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ansible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webservers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-m service -a "name=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httpd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state=restarted“</a:t>
            </a:r>
          </a:p>
          <a:p>
            <a:pPr marL="615315" lvl="1" indent="-237490">
              <a:spcBef>
                <a:spcPts val="1380"/>
              </a:spcBef>
              <a:buClr>
                <a:srgbClr val="C0504D"/>
              </a:buClr>
              <a:buSzPct val="78571"/>
              <a:tabLst>
                <a:tab pos="615950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$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ansible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webservers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-m service -a "name=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httpd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state=stopped“</a:t>
            </a:r>
          </a:p>
          <a:p>
            <a:pPr marL="615315" lvl="1" indent="-237490">
              <a:spcBef>
                <a:spcPts val="1380"/>
              </a:spcBef>
              <a:buClr>
                <a:srgbClr val="C0504D"/>
              </a:buClr>
              <a:buSzPct val="78571"/>
              <a:buFont typeface="Arial" pitchFamily="34" charset="0"/>
              <a:buChar char="•"/>
              <a:tabLst>
                <a:tab pos="615950" algn="l"/>
              </a:tabLst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Run Shell command :</a:t>
            </a:r>
          </a:p>
          <a:p>
            <a:pPr marL="615315" lvl="1" indent="-237490">
              <a:spcBef>
                <a:spcPts val="1380"/>
              </a:spcBef>
              <a:buClr>
                <a:srgbClr val="C0504D"/>
              </a:buClr>
              <a:buSzPct val="78571"/>
              <a:buFont typeface="Arial" pitchFamily="34" charset="0"/>
              <a:buChar char="•"/>
              <a:tabLst>
                <a:tab pos="615950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$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ansible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hosts- m  shell  -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'echo $PATH'</a:t>
            </a:r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pPr marL="615315" lvl="1" indent="-237490">
              <a:lnSpc>
                <a:spcPct val="100000"/>
              </a:lnSpc>
              <a:spcBef>
                <a:spcPts val="1380"/>
              </a:spcBef>
              <a:buClr>
                <a:srgbClr val="C0504D"/>
              </a:buClr>
              <a:buSzPct val="78571"/>
              <a:tabLst>
                <a:tab pos="615950" algn="l"/>
              </a:tabLst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615315" lvl="1" indent="-237490">
              <a:lnSpc>
                <a:spcPct val="100000"/>
              </a:lnSpc>
              <a:spcBef>
                <a:spcPts val="1380"/>
              </a:spcBef>
              <a:buClr>
                <a:srgbClr val="C0504D"/>
              </a:buClr>
              <a:buSzPct val="78571"/>
              <a:tabLst>
                <a:tab pos="615950" algn="l"/>
              </a:tabLst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615315" lvl="1" indent="-237490">
              <a:lnSpc>
                <a:spcPct val="100000"/>
              </a:lnSpc>
              <a:spcBef>
                <a:spcPts val="1380"/>
              </a:spcBef>
              <a:buClr>
                <a:srgbClr val="C0504D"/>
              </a:buClr>
              <a:buSzPct val="78571"/>
              <a:tabLst>
                <a:tab pos="615950" algn="l"/>
              </a:tabLst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437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260" y="304800"/>
            <a:ext cx="3102864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260" y="1295400"/>
            <a:ext cx="8382000" cy="3363613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415"/>
              </a:spcBef>
              <a:buClr>
                <a:srgbClr val="2CA1BE"/>
              </a:buClr>
              <a:buSzPct val="68000"/>
              <a:buFont typeface="Wingdings"/>
              <a:buChar char=""/>
              <a:tabLst>
                <a:tab pos="269240" algn="l"/>
              </a:tabLst>
            </a:pPr>
            <a:r>
              <a:rPr sz="2500" spc="55" dirty="0">
                <a:latin typeface="Arial"/>
                <a:cs typeface="Arial"/>
              </a:rPr>
              <a:t>Tasks</a:t>
            </a:r>
            <a:endParaRPr sz="2500" dirty="0">
              <a:latin typeface="Arial"/>
              <a:cs typeface="Arial"/>
            </a:endParaRPr>
          </a:p>
          <a:p>
            <a:pPr marL="762000" marR="5080" lvl="1" indent="-228600">
              <a:lnSpc>
                <a:spcPts val="2050"/>
              </a:lnSpc>
              <a:spcBef>
                <a:spcPts val="500"/>
              </a:spcBef>
              <a:buClr>
                <a:srgbClr val="DA1F28"/>
              </a:buClr>
              <a:buChar char="•"/>
              <a:tabLst>
                <a:tab pos="762000" algn="l"/>
                <a:tab pos="762635" algn="l"/>
              </a:tabLst>
            </a:pPr>
            <a:r>
              <a:rPr sz="1900" spc="70" dirty="0">
                <a:latin typeface="Arial"/>
                <a:cs typeface="Arial"/>
              </a:rPr>
              <a:t>In </a:t>
            </a:r>
            <a:r>
              <a:rPr sz="1900" spc="65" dirty="0">
                <a:latin typeface="Arial"/>
                <a:cs typeface="Arial"/>
              </a:rPr>
              <a:t>ansible </a:t>
            </a:r>
            <a:r>
              <a:rPr sz="1900" spc="-10" dirty="0">
                <a:latin typeface="Arial"/>
                <a:cs typeface="Arial"/>
              </a:rPr>
              <a:t>a </a:t>
            </a:r>
            <a:r>
              <a:rPr sz="1900" spc="80" dirty="0">
                <a:latin typeface="Arial"/>
                <a:cs typeface="Arial"/>
              </a:rPr>
              <a:t>task </a:t>
            </a:r>
            <a:r>
              <a:rPr sz="1900" spc="65" dirty="0">
                <a:latin typeface="Arial"/>
                <a:cs typeface="Arial"/>
              </a:rPr>
              <a:t>is </a:t>
            </a:r>
            <a:r>
              <a:rPr sz="1900" spc="55" dirty="0">
                <a:latin typeface="Arial"/>
                <a:cs typeface="Arial"/>
              </a:rPr>
              <a:t>basic </a:t>
            </a:r>
            <a:r>
              <a:rPr sz="1900" spc="120" dirty="0">
                <a:latin typeface="Arial"/>
                <a:cs typeface="Arial"/>
              </a:rPr>
              <a:t>building </a:t>
            </a:r>
            <a:r>
              <a:rPr sz="1900" spc="105" dirty="0">
                <a:latin typeface="Arial"/>
                <a:cs typeface="Arial"/>
              </a:rPr>
              <a:t>block </a:t>
            </a:r>
            <a:r>
              <a:rPr sz="1900" spc="135" dirty="0">
                <a:latin typeface="Arial"/>
                <a:cs typeface="Arial"/>
              </a:rPr>
              <a:t>of </a:t>
            </a:r>
            <a:r>
              <a:rPr sz="1900" spc="75" dirty="0">
                <a:latin typeface="Arial"/>
                <a:cs typeface="Arial"/>
              </a:rPr>
              <a:t>all </a:t>
            </a:r>
            <a:r>
              <a:rPr sz="1900" spc="95" dirty="0">
                <a:latin typeface="Arial"/>
                <a:cs typeface="Arial"/>
              </a:rPr>
              <a:t>execution </a:t>
            </a:r>
            <a:r>
              <a:rPr sz="1900" spc="75" dirty="0">
                <a:latin typeface="Arial"/>
                <a:cs typeface="Arial"/>
              </a:rPr>
              <a:t>and  </a:t>
            </a:r>
            <a:r>
              <a:rPr sz="1900" spc="105" dirty="0">
                <a:latin typeface="Arial"/>
                <a:cs typeface="Arial"/>
              </a:rPr>
              <a:t>configuration.</a:t>
            </a:r>
            <a:endParaRPr sz="1900" dirty="0">
              <a:latin typeface="Arial"/>
              <a:cs typeface="Arial"/>
            </a:endParaRPr>
          </a:p>
          <a:p>
            <a:pPr marL="762000" marR="275590" lvl="1" indent="-228600">
              <a:lnSpc>
                <a:spcPts val="2050"/>
              </a:lnSpc>
              <a:spcBef>
                <a:spcPts val="400"/>
              </a:spcBef>
              <a:buClr>
                <a:srgbClr val="DA1F28"/>
              </a:buClr>
              <a:buChar char="•"/>
              <a:tabLst>
                <a:tab pos="762000" algn="l"/>
                <a:tab pos="762635" algn="l"/>
              </a:tabLst>
            </a:pPr>
            <a:r>
              <a:rPr sz="1900" spc="40" dirty="0">
                <a:latin typeface="Arial"/>
                <a:cs typeface="Arial"/>
              </a:rPr>
              <a:t>A </a:t>
            </a:r>
            <a:r>
              <a:rPr sz="1900" spc="85" dirty="0">
                <a:latin typeface="Arial"/>
                <a:cs typeface="Arial"/>
              </a:rPr>
              <a:t>task </a:t>
            </a:r>
            <a:r>
              <a:rPr sz="1900" spc="70" dirty="0">
                <a:latin typeface="Arial"/>
                <a:cs typeface="Arial"/>
              </a:rPr>
              <a:t>is </a:t>
            </a:r>
            <a:r>
              <a:rPr sz="1900" spc="75" dirty="0">
                <a:latin typeface="Arial"/>
                <a:cs typeface="Arial"/>
              </a:rPr>
              <a:t>made </a:t>
            </a:r>
            <a:r>
              <a:rPr sz="1900" spc="135" dirty="0">
                <a:latin typeface="Arial"/>
                <a:cs typeface="Arial"/>
              </a:rPr>
              <a:t>of </a:t>
            </a:r>
            <a:r>
              <a:rPr sz="1900" spc="120" dirty="0">
                <a:latin typeface="Arial"/>
                <a:cs typeface="Arial"/>
              </a:rPr>
              <a:t>building </a:t>
            </a:r>
            <a:r>
              <a:rPr sz="1900" spc="90" dirty="0">
                <a:latin typeface="Arial"/>
                <a:cs typeface="Arial"/>
              </a:rPr>
              <a:t>blocks </a:t>
            </a:r>
            <a:r>
              <a:rPr sz="1900" spc="75" dirty="0">
                <a:latin typeface="Arial"/>
                <a:cs typeface="Arial"/>
              </a:rPr>
              <a:t>consists </a:t>
            </a:r>
            <a:r>
              <a:rPr sz="1900" spc="135" dirty="0">
                <a:latin typeface="Arial"/>
                <a:cs typeface="Arial"/>
              </a:rPr>
              <a:t>of </a:t>
            </a:r>
            <a:r>
              <a:rPr sz="1900" spc="110" dirty="0">
                <a:latin typeface="Arial"/>
                <a:cs typeface="Arial"/>
              </a:rPr>
              <a:t>module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75" dirty="0">
                <a:latin typeface="Arial"/>
                <a:cs typeface="Arial"/>
              </a:rPr>
              <a:t>and  </a:t>
            </a:r>
            <a:r>
              <a:rPr sz="1900" spc="95" dirty="0">
                <a:latin typeface="Arial"/>
                <a:cs typeface="Arial"/>
              </a:rPr>
              <a:t>arguments </a:t>
            </a:r>
            <a:r>
              <a:rPr sz="1900" spc="140" dirty="0">
                <a:latin typeface="Arial"/>
                <a:cs typeface="Arial"/>
              </a:rPr>
              <a:t>to </a:t>
            </a:r>
            <a:r>
              <a:rPr sz="1900" spc="114" dirty="0">
                <a:latin typeface="Arial"/>
                <a:cs typeface="Arial"/>
              </a:rPr>
              <a:t>that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spc="100" dirty="0">
                <a:latin typeface="Arial"/>
                <a:cs typeface="Arial"/>
              </a:rPr>
              <a:t>module.</a:t>
            </a:r>
            <a:endParaRPr sz="1900" dirty="0">
              <a:latin typeface="Arial"/>
              <a:cs typeface="Arial"/>
            </a:endParaRPr>
          </a:p>
          <a:p>
            <a:pPr marL="762000" lvl="1" indent="-228600">
              <a:lnSpc>
                <a:spcPct val="100000"/>
              </a:lnSpc>
              <a:spcBef>
                <a:spcPts val="140"/>
              </a:spcBef>
              <a:buClr>
                <a:srgbClr val="DA1F28"/>
              </a:buClr>
              <a:buChar char="•"/>
              <a:tabLst>
                <a:tab pos="762000" algn="l"/>
                <a:tab pos="762635" algn="l"/>
              </a:tabLst>
            </a:pPr>
            <a:r>
              <a:rPr sz="1900" spc="40" dirty="0">
                <a:latin typeface="Arial"/>
                <a:cs typeface="Arial"/>
              </a:rPr>
              <a:t>A </a:t>
            </a:r>
            <a:r>
              <a:rPr sz="1900" spc="100" dirty="0">
                <a:latin typeface="Arial"/>
                <a:cs typeface="Arial"/>
              </a:rPr>
              <a:t>simple </a:t>
            </a:r>
            <a:r>
              <a:rPr sz="1900" spc="80" dirty="0">
                <a:latin typeface="Arial"/>
                <a:cs typeface="Arial"/>
              </a:rPr>
              <a:t>task </a:t>
            </a:r>
            <a:r>
              <a:rPr sz="1900" spc="120" dirty="0">
                <a:latin typeface="Arial"/>
                <a:cs typeface="Arial"/>
              </a:rPr>
              <a:t>look </a:t>
            </a:r>
            <a:r>
              <a:rPr sz="1900" spc="100" dirty="0">
                <a:latin typeface="Arial"/>
                <a:cs typeface="Arial"/>
              </a:rPr>
              <a:t>like</a:t>
            </a:r>
            <a:r>
              <a:rPr sz="1900" spc="40" dirty="0">
                <a:latin typeface="Arial"/>
                <a:cs typeface="Arial"/>
              </a:rPr>
              <a:t> </a:t>
            </a:r>
            <a:r>
              <a:rPr sz="1900" spc="70" dirty="0">
                <a:latin typeface="Arial"/>
                <a:cs typeface="Arial"/>
              </a:rPr>
              <a:t>:</a:t>
            </a:r>
            <a:endParaRPr sz="1900" dirty="0">
              <a:latin typeface="Arial"/>
              <a:cs typeface="Arial"/>
            </a:endParaRPr>
          </a:p>
          <a:p>
            <a:pPr marL="1274445" marR="132715">
              <a:lnSpc>
                <a:spcPct val="109400"/>
              </a:lnSpc>
              <a:spcBef>
                <a:spcPts val="35"/>
              </a:spcBef>
            </a:pPr>
            <a:r>
              <a:rPr sz="1700" spc="85" dirty="0">
                <a:solidFill>
                  <a:srgbClr val="00AF50"/>
                </a:solidFill>
                <a:latin typeface="Arial"/>
                <a:cs typeface="Arial"/>
              </a:rPr>
              <a:t>[</a:t>
            </a:r>
            <a:r>
              <a:rPr sz="1700" spc="85" dirty="0" err="1">
                <a:solidFill>
                  <a:srgbClr val="00AF50"/>
                </a:solidFill>
                <a:latin typeface="Arial"/>
                <a:cs typeface="Arial"/>
              </a:rPr>
              <a:t>root@</a:t>
            </a:r>
            <a:r>
              <a:rPr lang="en-US" sz="1700" spc="85" dirty="0" err="1">
                <a:solidFill>
                  <a:srgbClr val="00AF50"/>
                </a:solidFill>
                <a:latin typeface="Arial"/>
                <a:cs typeface="Arial"/>
              </a:rPr>
              <a:t>localhost</a:t>
            </a:r>
            <a:r>
              <a:rPr sz="1700" spc="8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700" spc="70" dirty="0">
                <a:solidFill>
                  <a:srgbClr val="00AF50"/>
                </a:solidFill>
                <a:latin typeface="Arial"/>
                <a:cs typeface="Arial"/>
              </a:rPr>
              <a:t>ansible]# </a:t>
            </a:r>
            <a:r>
              <a:rPr sz="1700" spc="65" dirty="0">
                <a:solidFill>
                  <a:srgbClr val="00AF50"/>
                </a:solidFill>
                <a:latin typeface="Arial"/>
                <a:cs typeface="Arial"/>
              </a:rPr>
              <a:t>ansible </a:t>
            </a:r>
            <a:r>
              <a:rPr lang="en-US" sz="1700" spc="260" dirty="0">
                <a:solidFill>
                  <a:srgbClr val="00AF50"/>
                </a:solidFill>
                <a:latin typeface="Arial"/>
                <a:cs typeface="Arial"/>
              </a:rPr>
              <a:t>webserver</a:t>
            </a:r>
            <a:r>
              <a:rPr sz="1700" spc="9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700" spc="290" dirty="0">
                <a:solidFill>
                  <a:srgbClr val="00AF50"/>
                </a:solidFill>
                <a:latin typeface="Arial"/>
                <a:cs typeface="Arial"/>
              </a:rPr>
              <a:t>-m</a:t>
            </a:r>
            <a:r>
              <a:rPr sz="1700" spc="-22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700" spc="110" dirty="0">
                <a:solidFill>
                  <a:srgbClr val="00AF50"/>
                </a:solidFill>
                <a:latin typeface="Arial"/>
                <a:cs typeface="Arial"/>
              </a:rPr>
              <a:t>ping</a:t>
            </a:r>
            <a:r>
              <a:rPr sz="1700" spc="50" dirty="0">
                <a:solidFill>
                  <a:srgbClr val="00AF50"/>
                </a:solidFill>
                <a:latin typeface="Arial"/>
                <a:cs typeface="Arial"/>
              </a:rPr>
              <a:t>  </a:t>
            </a:r>
            <a:r>
              <a:rPr lang="en-US" sz="1700" spc="100" dirty="0">
                <a:solidFill>
                  <a:schemeClr val="accent4"/>
                </a:solidFill>
                <a:latin typeface="Arial"/>
                <a:cs typeface="Arial"/>
              </a:rPr>
              <a:t>123.123.123.123</a:t>
            </a:r>
            <a:r>
              <a:rPr sz="1700" spc="9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700" spc="190" dirty="0">
                <a:solidFill>
                  <a:srgbClr val="006FC0"/>
                </a:solidFill>
                <a:latin typeface="Arial"/>
                <a:cs typeface="Arial"/>
              </a:rPr>
              <a:t>| </a:t>
            </a:r>
            <a:r>
              <a:rPr sz="1700" spc="-150" dirty="0">
                <a:solidFill>
                  <a:srgbClr val="006FC0"/>
                </a:solidFill>
                <a:latin typeface="Arial"/>
                <a:cs typeface="Arial"/>
              </a:rPr>
              <a:t>SUCCESS </a:t>
            </a:r>
            <a:r>
              <a:rPr sz="1700" spc="360" dirty="0">
                <a:solidFill>
                  <a:srgbClr val="006FC0"/>
                </a:solidFill>
                <a:latin typeface="Arial"/>
                <a:cs typeface="Arial"/>
              </a:rPr>
              <a:t>=&gt;</a:t>
            </a:r>
            <a:r>
              <a:rPr sz="1700" spc="-2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700" spc="-15" dirty="0">
                <a:solidFill>
                  <a:srgbClr val="006FC0"/>
                </a:solidFill>
                <a:latin typeface="Arial"/>
                <a:cs typeface="Arial"/>
              </a:rPr>
              <a:t>{</a:t>
            </a:r>
            <a:endParaRPr sz="1700" dirty="0">
              <a:latin typeface="Arial"/>
              <a:cs typeface="Arial"/>
            </a:endParaRPr>
          </a:p>
          <a:p>
            <a:pPr marL="1547495" marR="4460240">
              <a:lnSpc>
                <a:spcPct val="109400"/>
              </a:lnSpc>
              <a:spcBef>
                <a:spcPts val="15"/>
              </a:spcBef>
            </a:pPr>
            <a:r>
              <a:rPr sz="1700" spc="60" dirty="0">
                <a:solidFill>
                  <a:srgbClr val="006FC0"/>
                </a:solidFill>
                <a:latin typeface="Arial"/>
                <a:cs typeface="Arial"/>
              </a:rPr>
              <a:t>"changed":</a:t>
            </a:r>
            <a:r>
              <a:rPr sz="1700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700" spc="50" dirty="0">
                <a:solidFill>
                  <a:srgbClr val="006FC0"/>
                </a:solidFill>
                <a:latin typeface="Arial"/>
                <a:cs typeface="Arial"/>
              </a:rPr>
              <a:t>false,  </a:t>
            </a:r>
            <a:r>
              <a:rPr sz="1700" spc="80" dirty="0">
                <a:solidFill>
                  <a:srgbClr val="006FC0"/>
                </a:solidFill>
                <a:latin typeface="Arial"/>
                <a:cs typeface="Arial"/>
              </a:rPr>
              <a:t>"ping":</a:t>
            </a:r>
            <a:r>
              <a:rPr sz="1700" spc="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700" spc="80" dirty="0">
                <a:solidFill>
                  <a:srgbClr val="006FC0"/>
                </a:solidFill>
                <a:latin typeface="Arial"/>
                <a:cs typeface="Arial"/>
              </a:rPr>
              <a:t>"pong"</a:t>
            </a:r>
            <a:endParaRPr sz="1700" dirty="0">
              <a:latin typeface="Arial"/>
              <a:cs typeface="Arial"/>
            </a:endParaRPr>
          </a:p>
          <a:p>
            <a:pPr marL="1274445">
              <a:lnSpc>
                <a:spcPct val="100000"/>
              </a:lnSpc>
              <a:spcBef>
                <a:spcPts val="190"/>
              </a:spcBef>
            </a:pPr>
            <a:r>
              <a:rPr sz="1700" spc="-15" dirty="0">
                <a:solidFill>
                  <a:srgbClr val="006FC0"/>
                </a:solidFill>
                <a:latin typeface="Arial"/>
                <a:cs typeface="Arial"/>
              </a:rPr>
              <a:t>}</a:t>
            </a:r>
            <a:endParaRPr sz="1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2991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7761" y="760679"/>
            <a:ext cx="123634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95"/>
              </a:spcBef>
              <a:buClr>
                <a:srgbClr val="2CA1BE"/>
              </a:buClr>
              <a:buSzPct val="67741"/>
              <a:buFont typeface="Wingdings"/>
              <a:buChar char=""/>
              <a:tabLst>
                <a:tab pos="269240" algn="l"/>
              </a:tabLst>
            </a:pPr>
            <a:r>
              <a:rPr sz="3100" spc="-15" dirty="0">
                <a:latin typeface="Arial"/>
                <a:cs typeface="Arial"/>
              </a:rPr>
              <a:t>Plays</a:t>
            </a:r>
            <a:endParaRPr sz="3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9676" y="1404691"/>
            <a:ext cx="7131050" cy="54610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41300" marR="5080" indent="-228600">
              <a:lnSpc>
                <a:spcPct val="80000"/>
              </a:lnSpc>
              <a:spcBef>
                <a:spcPts val="550"/>
              </a:spcBef>
              <a:buClr>
                <a:srgbClr val="DA1F28"/>
              </a:buClr>
              <a:buChar char="•"/>
              <a:tabLst>
                <a:tab pos="240665" algn="l"/>
                <a:tab pos="241300" algn="l"/>
              </a:tabLst>
            </a:pPr>
            <a:r>
              <a:rPr sz="1900" spc="40" dirty="0">
                <a:latin typeface="Arial"/>
                <a:cs typeface="Arial"/>
              </a:rPr>
              <a:t>A </a:t>
            </a:r>
            <a:r>
              <a:rPr sz="1900" spc="70" dirty="0">
                <a:latin typeface="Arial"/>
                <a:cs typeface="Arial"/>
              </a:rPr>
              <a:t>play is </a:t>
            </a:r>
            <a:r>
              <a:rPr sz="1900" spc="80" dirty="0">
                <a:latin typeface="Arial"/>
                <a:cs typeface="Arial"/>
              </a:rPr>
              <a:t>executed </a:t>
            </a:r>
            <a:r>
              <a:rPr sz="1900" dirty="0">
                <a:latin typeface="Arial"/>
                <a:cs typeface="Arial"/>
              </a:rPr>
              <a:t>as </a:t>
            </a:r>
            <a:r>
              <a:rPr sz="1900" spc="110" dirty="0">
                <a:latin typeface="Arial"/>
                <a:cs typeface="Arial"/>
              </a:rPr>
              <a:t>part </a:t>
            </a:r>
            <a:r>
              <a:rPr sz="1900" spc="135" dirty="0">
                <a:latin typeface="Arial"/>
                <a:cs typeface="Arial"/>
              </a:rPr>
              <a:t>of </a:t>
            </a:r>
            <a:r>
              <a:rPr sz="1900" spc="95" dirty="0">
                <a:latin typeface="Arial"/>
                <a:cs typeface="Arial"/>
              </a:rPr>
              <a:t>playbook </a:t>
            </a:r>
            <a:r>
              <a:rPr sz="1900" spc="75" dirty="0">
                <a:latin typeface="Arial"/>
                <a:cs typeface="Arial"/>
              </a:rPr>
              <a:t>and </a:t>
            </a:r>
            <a:r>
              <a:rPr sz="1900" spc="65" dirty="0">
                <a:latin typeface="Arial"/>
                <a:cs typeface="Arial"/>
              </a:rPr>
              <a:t>play </a:t>
            </a:r>
            <a:r>
              <a:rPr sz="1900" spc="70" dirty="0">
                <a:latin typeface="Arial"/>
                <a:cs typeface="Arial"/>
              </a:rPr>
              <a:t>is </a:t>
            </a:r>
            <a:r>
              <a:rPr sz="1900" spc="105" dirty="0">
                <a:latin typeface="Arial"/>
                <a:cs typeface="Arial"/>
              </a:rPr>
              <a:t>simply </a:t>
            </a:r>
            <a:r>
              <a:rPr sz="1900" spc="-10" dirty="0">
                <a:latin typeface="Arial"/>
                <a:cs typeface="Arial"/>
              </a:rPr>
              <a:t>a  </a:t>
            </a:r>
            <a:r>
              <a:rPr sz="1900" spc="65" dirty="0">
                <a:latin typeface="Arial"/>
                <a:cs typeface="Arial"/>
              </a:rPr>
              <a:t>set </a:t>
            </a:r>
            <a:r>
              <a:rPr sz="1900" spc="70" dirty="0">
                <a:latin typeface="Arial"/>
                <a:cs typeface="Arial"/>
              </a:rPr>
              <a:t>tasks </a:t>
            </a:r>
            <a:r>
              <a:rPr sz="1900" spc="140" dirty="0">
                <a:latin typeface="Arial"/>
                <a:cs typeface="Arial"/>
              </a:rPr>
              <a:t>to </a:t>
            </a:r>
            <a:r>
              <a:rPr sz="1900" spc="75" dirty="0">
                <a:latin typeface="Arial"/>
                <a:cs typeface="Arial"/>
              </a:rPr>
              <a:t>execute against </a:t>
            </a:r>
            <a:r>
              <a:rPr sz="1900" spc="95" dirty="0">
                <a:latin typeface="Arial"/>
                <a:cs typeface="Arial"/>
              </a:rPr>
              <a:t>the </a:t>
            </a:r>
            <a:r>
              <a:rPr sz="1900" spc="100" dirty="0">
                <a:latin typeface="Arial"/>
                <a:cs typeface="Arial"/>
              </a:rPr>
              <a:t>target</a:t>
            </a:r>
            <a:r>
              <a:rPr sz="1900" dirty="0">
                <a:latin typeface="Arial"/>
                <a:cs typeface="Arial"/>
              </a:rPr>
              <a:t> </a:t>
            </a:r>
            <a:r>
              <a:rPr sz="1900" spc="130" dirty="0">
                <a:latin typeface="Arial"/>
                <a:cs typeface="Arial"/>
              </a:rPr>
              <a:t>host/role.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751" y="1950791"/>
            <a:ext cx="219710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95"/>
              </a:spcBef>
              <a:buClr>
                <a:srgbClr val="2CA1BE"/>
              </a:buClr>
              <a:buSzPct val="67741"/>
              <a:buFont typeface="Wingdings"/>
              <a:buChar char=""/>
              <a:tabLst>
                <a:tab pos="269240" algn="l"/>
              </a:tabLst>
            </a:pPr>
            <a:r>
              <a:rPr sz="3100" spc="85" dirty="0">
                <a:latin typeface="Arial"/>
                <a:cs typeface="Arial"/>
              </a:rPr>
              <a:t>Playbooks</a:t>
            </a:r>
            <a:endParaRPr sz="31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9676" y="2540540"/>
            <a:ext cx="7205345" cy="2963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2225"/>
              </a:lnSpc>
              <a:spcBef>
                <a:spcPts val="95"/>
              </a:spcBef>
              <a:buClr>
                <a:srgbClr val="DA1F28"/>
              </a:buClr>
              <a:buChar char="•"/>
              <a:tabLst>
                <a:tab pos="240665" algn="l"/>
                <a:tab pos="241300" algn="l"/>
              </a:tabLst>
            </a:pPr>
            <a:r>
              <a:rPr sz="1900" spc="40" dirty="0">
                <a:latin typeface="Arial"/>
                <a:cs typeface="Arial"/>
              </a:rPr>
              <a:t>A </a:t>
            </a:r>
            <a:r>
              <a:rPr sz="1900" spc="95" dirty="0">
                <a:latin typeface="Arial"/>
                <a:cs typeface="Arial"/>
              </a:rPr>
              <a:t>playbook </a:t>
            </a:r>
            <a:r>
              <a:rPr sz="1900" spc="70" dirty="0">
                <a:latin typeface="Arial"/>
                <a:cs typeface="Arial"/>
              </a:rPr>
              <a:t>is </a:t>
            </a:r>
            <a:r>
              <a:rPr sz="1900" spc="105" dirty="0">
                <a:latin typeface="Arial"/>
                <a:cs typeface="Arial"/>
              </a:rPr>
              <a:t>file </a:t>
            </a:r>
            <a:r>
              <a:rPr sz="1900" spc="114" dirty="0">
                <a:latin typeface="Arial"/>
                <a:cs typeface="Arial"/>
              </a:rPr>
              <a:t>written </a:t>
            </a:r>
            <a:r>
              <a:rPr sz="1900" spc="120" dirty="0">
                <a:latin typeface="Arial"/>
                <a:cs typeface="Arial"/>
              </a:rPr>
              <a:t>in </a:t>
            </a:r>
            <a:r>
              <a:rPr sz="1900" spc="-15" dirty="0">
                <a:latin typeface="Arial"/>
                <a:cs typeface="Arial"/>
              </a:rPr>
              <a:t>YAML </a:t>
            </a:r>
            <a:r>
              <a:rPr sz="1900" spc="90" dirty="0">
                <a:latin typeface="Arial"/>
                <a:cs typeface="Arial"/>
              </a:rPr>
              <a:t>syntax </a:t>
            </a:r>
            <a:r>
              <a:rPr sz="1900" spc="75" dirty="0">
                <a:latin typeface="Arial"/>
                <a:cs typeface="Arial"/>
              </a:rPr>
              <a:t>made </a:t>
            </a:r>
            <a:r>
              <a:rPr sz="1900" spc="125" dirty="0">
                <a:latin typeface="Arial"/>
                <a:cs typeface="Arial"/>
              </a:rPr>
              <a:t>up </a:t>
            </a:r>
            <a:r>
              <a:rPr sz="1900" spc="135" dirty="0">
                <a:latin typeface="Arial"/>
                <a:cs typeface="Arial"/>
              </a:rPr>
              <a:t>of</a:t>
            </a:r>
            <a:r>
              <a:rPr sz="1900" spc="90" dirty="0">
                <a:latin typeface="Arial"/>
                <a:cs typeface="Arial"/>
              </a:rPr>
              <a:t> </a:t>
            </a:r>
            <a:r>
              <a:rPr sz="1900" spc="5" dirty="0">
                <a:latin typeface="Arial"/>
                <a:cs typeface="Arial"/>
              </a:rPr>
              <a:t>Plays.</a:t>
            </a:r>
            <a:endParaRPr sz="1900" dirty="0">
              <a:latin typeface="Arial"/>
              <a:cs typeface="Arial"/>
            </a:endParaRPr>
          </a:p>
          <a:p>
            <a:pPr marL="241300" indent="-228600">
              <a:lnSpc>
                <a:spcPts val="2465"/>
              </a:lnSpc>
              <a:buClr>
                <a:srgbClr val="DA1F28"/>
              </a:buClr>
              <a:buChar char="•"/>
              <a:tabLst>
                <a:tab pos="240665" algn="l"/>
                <a:tab pos="241300" algn="l"/>
              </a:tabLst>
            </a:pPr>
            <a:r>
              <a:rPr sz="2100" spc="45" dirty="0">
                <a:latin typeface="Arial"/>
                <a:cs typeface="Arial"/>
              </a:rPr>
              <a:t>A </a:t>
            </a:r>
            <a:r>
              <a:rPr sz="2100" spc="85" dirty="0">
                <a:latin typeface="Arial"/>
                <a:cs typeface="Arial"/>
              </a:rPr>
              <a:t>sample </a:t>
            </a:r>
            <a:r>
              <a:rPr sz="2100" spc="110" dirty="0">
                <a:latin typeface="Arial"/>
                <a:cs typeface="Arial"/>
              </a:rPr>
              <a:t>playbook </a:t>
            </a:r>
            <a:r>
              <a:rPr sz="2100" spc="135" dirty="0">
                <a:latin typeface="Arial"/>
                <a:cs typeface="Arial"/>
              </a:rPr>
              <a:t>look</a:t>
            </a:r>
            <a:r>
              <a:rPr sz="2100" spc="120" dirty="0">
                <a:latin typeface="Arial"/>
                <a:cs typeface="Arial"/>
              </a:rPr>
              <a:t> </a:t>
            </a:r>
            <a:r>
              <a:rPr sz="2100" spc="105" dirty="0">
                <a:latin typeface="Arial"/>
                <a:cs typeface="Arial"/>
              </a:rPr>
              <a:t>like:</a:t>
            </a:r>
            <a:endParaRPr sz="2100" dirty="0">
              <a:latin typeface="Arial"/>
              <a:cs typeface="Arial"/>
            </a:endParaRPr>
          </a:p>
          <a:p>
            <a:pPr marL="524510">
              <a:lnSpc>
                <a:spcPct val="100000"/>
              </a:lnSpc>
              <a:spcBef>
                <a:spcPts val="85"/>
              </a:spcBef>
            </a:pPr>
            <a:r>
              <a:rPr sz="1500" spc="360" dirty="0">
                <a:solidFill>
                  <a:srgbClr val="006FC0"/>
                </a:solidFill>
                <a:latin typeface="Arial"/>
                <a:cs typeface="Arial"/>
              </a:rPr>
              <a:t>-</a:t>
            </a:r>
            <a:r>
              <a:rPr lang="en-US" sz="1500" spc="360" dirty="0">
                <a:solidFill>
                  <a:srgbClr val="006FC0"/>
                </a:solidFill>
                <a:latin typeface="Arial"/>
                <a:cs typeface="Arial"/>
              </a:rPr>
              <a:t>--</a:t>
            </a:r>
            <a:endParaRPr sz="1500" dirty="0">
              <a:latin typeface="Arial"/>
              <a:cs typeface="Arial"/>
            </a:endParaRPr>
          </a:p>
          <a:p>
            <a:pPr marL="645160" marR="5226685" lvl="1" indent="-120650">
              <a:lnSpc>
                <a:spcPct val="102000"/>
              </a:lnSpc>
              <a:spcBef>
                <a:spcPts val="15"/>
              </a:spcBef>
              <a:buChar char="-"/>
              <a:tabLst>
                <a:tab pos="694690" algn="l"/>
              </a:tabLst>
            </a:pPr>
            <a:r>
              <a:rPr sz="1500" spc="70" dirty="0">
                <a:solidFill>
                  <a:srgbClr val="006FC0"/>
                </a:solidFill>
                <a:latin typeface="Arial"/>
                <a:cs typeface="Arial"/>
              </a:rPr>
              <a:t>hosts:</a:t>
            </a:r>
            <a:r>
              <a:rPr sz="1500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500" spc="90" dirty="0">
                <a:solidFill>
                  <a:srgbClr val="006FC0"/>
                </a:solidFill>
                <a:latin typeface="Arial"/>
                <a:cs typeface="Arial"/>
              </a:rPr>
              <a:t>control  </a:t>
            </a:r>
            <a:r>
              <a:rPr sz="1500" spc="55" dirty="0">
                <a:solidFill>
                  <a:srgbClr val="006FC0"/>
                </a:solidFill>
                <a:latin typeface="Arial"/>
                <a:cs typeface="Arial"/>
              </a:rPr>
              <a:t>become: </a:t>
            </a:r>
            <a:r>
              <a:rPr sz="1500" spc="85" dirty="0">
                <a:solidFill>
                  <a:srgbClr val="006FC0"/>
                </a:solidFill>
                <a:latin typeface="Arial"/>
                <a:cs typeface="Arial"/>
              </a:rPr>
              <a:t>true  </a:t>
            </a:r>
            <a:r>
              <a:rPr sz="1500" spc="55" dirty="0">
                <a:solidFill>
                  <a:srgbClr val="006FC0"/>
                </a:solidFill>
                <a:latin typeface="Arial"/>
                <a:cs typeface="Arial"/>
              </a:rPr>
              <a:t>tasks:</a:t>
            </a:r>
            <a:endParaRPr sz="1500" dirty="0">
              <a:latin typeface="Arial"/>
              <a:cs typeface="Arial"/>
            </a:endParaRPr>
          </a:p>
          <a:p>
            <a:pPr marL="935990" lvl="2" indent="-170180">
              <a:lnSpc>
                <a:spcPct val="100000"/>
              </a:lnSpc>
              <a:spcBef>
                <a:spcPts val="45"/>
              </a:spcBef>
              <a:buChar char="-"/>
              <a:tabLst>
                <a:tab pos="936625" algn="l"/>
              </a:tabLst>
            </a:pPr>
            <a:r>
              <a:rPr sz="1500" spc="60" dirty="0">
                <a:solidFill>
                  <a:srgbClr val="006FC0"/>
                </a:solidFill>
                <a:latin typeface="Arial"/>
                <a:cs typeface="Arial"/>
              </a:rPr>
              <a:t>name: </a:t>
            </a:r>
            <a:r>
              <a:rPr sz="1500" spc="75" dirty="0">
                <a:solidFill>
                  <a:srgbClr val="006FC0"/>
                </a:solidFill>
                <a:latin typeface="Arial"/>
                <a:cs typeface="Arial"/>
              </a:rPr>
              <a:t>install</a:t>
            </a:r>
            <a:r>
              <a:rPr sz="1500" spc="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006FC0"/>
                </a:solidFill>
                <a:latin typeface="Arial"/>
                <a:cs typeface="Arial"/>
              </a:rPr>
              <a:t>apache</a:t>
            </a:r>
            <a:endParaRPr sz="1500" dirty="0">
              <a:latin typeface="Arial"/>
              <a:cs typeface="Arial"/>
            </a:endParaRPr>
          </a:p>
          <a:p>
            <a:pPr marL="885825">
              <a:lnSpc>
                <a:spcPct val="100000"/>
              </a:lnSpc>
              <a:spcBef>
                <a:spcPts val="35"/>
              </a:spcBef>
            </a:pPr>
            <a:r>
              <a:rPr sz="1500" spc="80" dirty="0">
                <a:solidFill>
                  <a:srgbClr val="006FC0"/>
                </a:solidFill>
                <a:latin typeface="Arial"/>
                <a:cs typeface="Arial"/>
              </a:rPr>
              <a:t>yum: </a:t>
            </a:r>
            <a:r>
              <a:rPr sz="1500" spc="65" dirty="0">
                <a:solidFill>
                  <a:srgbClr val="006FC0"/>
                </a:solidFill>
                <a:latin typeface="Arial"/>
                <a:cs typeface="Arial"/>
              </a:rPr>
              <a:t>name={{item}} </a:t>
            </a:r>
            <a:r>
              <a:rPr sz="1500" spc="80" dirty="0">
                <a:solidFill>
                  <a:srgbClr val="006FC0"/>
                </a:solidFill>
                <a:latin typeface="Arial"/>
                <a:cs typeface="Arial"/>
              </a:rPr>
              <a:t>state=present</a:t>
            </a:r>
            <a:r>
              <a:rPr sz="1500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500" spc="50" dirty="0">
                <a:solidFill>
                  <a:srgbClr val="006FC0"/>
                </a:solidFill>
                <a:latin typeface="Arial"/>
                <a:cs typeface="Arial"/>
              </a:rPr>
              <a:t>update_cache=yes</a:t>
            </a:r>
            <a:endParaRPr sz="1500" dirty="0">
              <a:latin typeface="Arial"/>
              <a:cs typeface="Arial"/>
            </a:endParaRPr>
          </a:p>
          <a:p>
            <a:pPr marL="885825">
              <a:lnSpc>
                <a:spcPct val="100000"/>
              </a:lnSpc>
              <a:spcBef>
                <a:spcPts val="40"/>
              </a:spcBef>
            </a:pPr>
            <a:r>
              <a:rPr sz="1500" spc="70" dirty="0">
                <a:solidFill>
                  <a:srgbClr val="006FC0"/>
                </a:solidFill>
                <a:latin typeface="Arial"/>
                <a:cs typeface="Arial"/>
              </a:rPr>
              <a:t>with_items:</a:t>
            </a:r>
            <a:endParaRPr sz="1500" dirty="0">
              <a:latin typeface="Arial"/>
              <a:cs typeface="Arial"/>
            </a:endParaRPr>
          </a:p>
          <a:p>
            <a:pPr marR="4389120" algn="ctr">
              <a:lnSpc>
                <a:spcPct val="100000"/>
              </a:lnSpc>
              <a:spcBef>
                <a:spcPts val="50"/>
              </a:spcBef>
            </a:pPr>
            <a:r>
              <a:rPr sz="1500" spc="365" dirty="0">
                <a:solidFill>
                  <a:srgbClr val="006FC0"/>
                </a:solidFill>
                <a:latin typeface="Arial"/>
                <a:cs typeface="Arial"/>
              </a:rPr>
              <a:t>-</a:t>
            </a:r>
            <a:r>
              <a:rPr sz="1500" spc="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500" spc="120" dirty="0">
                <a:solidFill>
                  <a:srgbClr val="006FC0"/>
                </a:solidFill>
                <a:latin typeface="Arial"/>
                <a:cs typeface="Arial"/>
              </a:rPr>
              <a:t>httpd</a:t>
            </a:r>
            <a:endParaRPr sz="1500" dirty="0">
              <a:latin typeface="Arial"/>
              <a:cs typeface="Arial"/>
            </a:endParaRPr>
          </a:p>
          <a:p>
            <a:pPr marL="935990" lvl="2" indent="-170180">
              <a:lnSpc>
                <a:spcPct val="100000"/>
              </a:lnSpc>
              <a:spcBef>
                <a:spcPts val="35"/>
              </a:spcBef>
              <a:buChar char="-"/>
              <a:tabLst>
                <a:tab pos="936625" algn="l"/>
              </a:tabLst>
            </a:pPr>
            <a:r>
              <a:rPr sz="1500" spc="60" dirty="0">
                <a:solidFill>
                  <a:srgbClr val="006FC0"/>
                </a:solidFill>
                <a:latin typeface="Arial"/>
                <a:cs typeface="Arial"/>
              </a:rPr>
              <a:t>name: </a:t>
            </a:r>
            <a:r>
              <a:rPr sz="1500" spc="40" dirty="0">
                <a:solidFill>
                  <a:srgbClr val="006FC0"/>
                </a:solidFill>
                <a:latin typeface="Arial"/>
                <a:cs typeface="Arial"/>
              </a:rPr>
              <a:t>Start</a:t>
            </a:r>
            <a:r>
              <a:rPr sz="1500" spc="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006FC0"/>
                </a:solidFill>
                <a:latin typeface="Arial"/>
                <a:cs typeface="Arial"/>
              </a:rPr>
              <a:t>Service</a:t>
            </a:r>
            <a:endParaRPr sz="1500" dirty="0">
              <a:latin typeface="Arial"/>
              <a:cs typeface="Arial"/>
            </a:endParaRPr>
          </a:p>
          <a:p>
            <a:pPr marL="885825">
              <a:lnSpc>
                <a:spcPct val="100000"/>
              </a:lnSpc>
              <a:spcBef>
                <a:spcPts val="35"/>
              </a:spcBef>
            </a:pPr>
            <a:r>
              <a:rPr sz="1500" spc="40" dirty="0">
                <a:solidFill>
                  <a:srgbClr val="006FC0"/>
                </a:solidFill>
                <a:latin typeface="Arial"/>
                <a:cs typeface="Arial"/>
              </a:rPr>
              <a:t>service: </a:t>
            </a:r>
            <a:r>
              <a:rPr sz="1500" spc="114" dirty="0">
                <a:solidFill>
                  <a:srgbClr val="006FC0"/>
                </a:solidFill>
                <a:latin typeface="Arial"/>
                <a:cs typeface="Arial"/>
              </a:rPr>
              <a:t>name=httpd </a:t>
            </a:r>
            <a:r>
              <a:rPr sz="1500" spc="85" dirty="0">
                <a:solidFill>
                  <a:srgbClr val="006FC0"/>
                </a:solidFill>
                <a:latin typeface="Arial"/>
                <a:cs typeface="Arial"/>
              </a:rPr>
              <a:t>state=started</a:t>
            </a:r>
            <a:r>
              <a:rPr sz="1500" spc="-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500" spc="65" dirty="0">
                <a:solidFill>
                  <a:srgbClr val="006FC0"/>
                </a:solidFill>
                <a:latin typeface="Arial"/>
                <a:cs typeface="Arial"/>
              </a:rPr>
              <a:t>enabled=yes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xmlns="" id="{EFEADD1A-2046-48A4-8909-C2F7C58F47F3}"/>
              </a:ext>
            </a:extLst>
          </p:cNvPr>
          <p:cNvSpPr/>
          <p:nvPr/>
        </p:nvSpPr>
        <p:spPr>
          <a:xfrm>
            <a:off x="188468" y="152400"/>
            <a:ext cx="3102864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40194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1687" y="568451"/>
            <a:ext cx="3102864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4800" y="1273954"/>
            <a:ext cx="7623809" cy="43100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Clr>
                <a:srgbClr val="DA1F28"/>
              </a:buClr>
              <a:buChar char="•"/>
              <a:tabLst>
                <a:tab pos="240665" algn="l"/>
                <a:tab pos="241300" algn="l"/>
              </a:tabLst>
            </a:pPr>
            <a:r>
              <a:rPr sz="1700" spc="40" dirty="0">
                <a:latin typeface="Arial"/>
                <a:cs typeface="Arial"/>
              </a:rPr>
              <a:t>A </a:t>
            </a:r>
            <a:r>
              <a:rPr sz="1700" spc="85" dirty="0">
                <a:latin typeface="Arial"/>
                <a:cs typeface="Arial"/>
              </a:rPr>
              <a:t>playbook </a:t>
            </a:r>
            <a:r>
              <a:rPr sz="1700" spc="114" dirty="0">
                <a:latin typeface="Arial"/>
                <a:cs typeface="Arial"/>
              </a:rPr>
              <a:t>with multiple </a:t>
            </a:r>
            <a:r>
              <a:rPr sz="1700" spc="50" dirty="0">
                <a:latin typeface="Arial"/>
                <a:cs typeface="Arial"/>
              </a:rPr>
              <a:t>plays </a:t>
            </a:r>
            <a:r>
              <a:rPr sz="1700" spc="110" dirty="0">
                <a:latin typeface="Arial"/>
                <a:cs typeface="Arial"/>
              </a:rPr>
              <a:t>look</a:t>
            </a:r>
            <a:r>
              <a:rPr sz="1700" spc="-70" dirty="0">
                <a:latin typeface="Arial"/>
                <a:cs typeface="Arial"/>
              </a:rPr>
              <a:t> </a:t>
            </a:r>
            <a:r>
              <a:rPr sz="1700" spc="85" dirty="0">
                <a:latin typeface="Arial"/>
                <a:cs typeface="Arial"/>
              </a:rPr>
              <a:t>like</a:t>
            </a:r>
            <a:endParaRPr sz="1700" dirty="0">
              <a:latin typeface="Arial"/>
              <a:cs typeface="Arial"/>
            </a:endParaRPr>
          </a:p>
          <a:p>
            <a:pPr marL="326390">
              <a:lnSpc>
                <a:spcPct val="100000"/>
              </a:lnSpc>
              <a:spcBef>
                <a:spcPts val="55"/>
              </a:spcBef>
            </a:pPr>
            <a:r>
              <a:rPr sz="1500" spc="360" dirty="0">
                <a:solidFill>
                  <a:srgbClr val="006FC0"/>
                </a:solidFill>
                <a:latin typeface="Arial"/>
                <a:cs typeface="Arial"/>
              </a:rPr>
              <a:t>---</a:t>
            </a:r>
            <a:endParaRPr sz="1500" dirty="0">
              <a:latin typeface="Arial"/>
              <a:cs typeface="Arial"/>
            </a:endParaRPr>
          </a:p>
          <a:p>
            <a:pPr marL="675005" lvl="1" indent="-150495">
              <a:lnSpc>
                <a:spcPct val="100000"/>
              </a:lnSpc>
              <a:spcBef>
                <a:spcPts val="35"/>
              </a:spcBef>
              <a:buChar char="-"/>
              <a:tabLst>
                <a:tab pos="755015" algn="l"/>
              </a:tabLst>
            </a:pPr>
            <a:r>
              <a:rPr sz="1500" spc="70" dirty="0">
                <a:solidFill>
                  <a:srgbClr val="00AF50"/>
                </a:solidFill>
                <a:latin typeface="Arial"/>
                <a:cs typeface="Arial"/>
              </a:rPr>
              <a:t>hosts:</a:t>
            </a:r>
            <a:r>
              <a:rPr sz="1500" spc="2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00AF50"/>
                </a:solidFill>
                <a:latin typeface="Arial"/>
                <a:cs typeface="Arial"/>
              </a:rPr>
              <a:t>webservers</a:t>
            </a:r>
            <a:endParaRPr sz="1500" dirty="0">
              <a:latin typeface="Arial"/>
              <a:cs typeface="Arial"/>
            </a:endParaRPr>
          </a:p>
          <a:p>
            <a:pPr marL="765175">
              <a:lnSpc>
                <a:spcPct val="100000"/>
              </a:lnSpc>
              <a:spcBef>
                <a:spcPts val="50"/>
              </a:spcBef>
            </a:pPr>
            <a:r>
              <a:rPr sz="1500" spc="55" dirty="0">
                <a:solidFill>
                  <a:srgbClr val="00AF50"/>
                </a:solidFill>
                <a:latin typeface="Arial"/>
                <a:cs typeface="Arial"/>
              </a:rPr>
              <a:t>remote_user:</a:t>
            </a:r>
            <a:r>
              <a:rPr sz="1500" spc="2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500" spc="100" dirty="0">
                <a:solidFill>
                  <a:srgbClr val="00AF50"/>
                </a:solidFill>
                <a:latin typeface="Arial"/>
                <a:cs typeface="Arial"/>
              </a:rPr>
              <a:t>root</a:t>
            </a:r>
            <a:endParaRPr sz="1500" dirty="0">
              <a:latin typeface="Arial"/>
              <a:cs typeface="Arial"/>
            </a:endParaRPr>
          </a:p>
          <a:p>
            <a:pPr marL="735965">
              <a:lnSpc>
                <a:spcPct val="100000"/>
              </a:lnSpc>
              <a:spcBef>
                <a:spcPts val="1870"/>
              </a:spcBef>
            </a:pPr>
            <a:r>
              <a:rPr sz="1500" spc="55" dirty="0">
                <a:solidFill>
                  <a:srgbClr val="00AF50"/>
                </a:solidFill>
                <a:latin typeface="Arial"/>
                <a:cs typeface="Arial"/>
              </a:rPr>
              <a:t>tasks:</a:t>
            </a:r>
            <a:endParaRPr sz="1500" dirty="0">
              <a:latin typeface="Arial"/>
              <a:cs typeface="Arial"/>
            </a:endParaRPr>
          </a:p>
          <a:p>
            <a:pPr marL="1038225" marR="515620" indent="-181610">
              <a:lnSpc>
                <a:spcPct val="102000"/>
              </a:lnSpc>
              <a:spcBef>
                <a:spcPts val="15"/>
              </a:spcBef>
            </a:pPr>
            <a:r>
              <a:rPr sz="1500" spc="365" dirty="0">
                <a:solidFill>
                  <a:srgbClr val="00AF50"/>
                </a:solidFill>
                <a:latin typeface="Arial"/>
                <a:cs typeface="Arial"/>
              </a:rPr>
              <a:t>-</a:t>
            </a:r>
            <a:r>
              <a:rPr sz="1500" spc="-7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500" spc="60" dirty="0">
                <a:solidFill>
                  <a:srgbClr val="00AF50"/>
                </a:solidFill>
                <a:latin typeface="Arial"/>
                <a:cs typeface="Arial"/>
              </a:rPr>
              <a:t>name: </a:t>
            </a:r>
            <a:r>
              <a:rPr sz="1500" spc="55" dirty="0">
                <a:solidFill>
                  <a:srgbClr val="00AF50"/>
                </a:solidFill>
                <a:latin typeface="Arial"/>
                <a:cs typeface="Arial"/>
              </a:rPr>
              <a:t>ensure </a:t>
            </a:r>
            <a:r>
              <a:rPr sz="1500" spc="30" dirty="0">
                <a:solidFill>
                  <a:srgbClr val="00AF50"/>
                </a:solidFill>
                <a:latin typeface="Arial"/>
                <a:cs typeface="Arial"/>
              </a:rPr>
              <a:t>apache </a:t>
            </a:r>
            <a:r>
              <a:rPr sz="1500" spc="55" dirty="0">
                <a:solidFill>
                  <a:srgbClr val="00AF50"/>
                </a:solidFill>
                <a:latin typeface="Arial"/>
                <a:cs typeface="Arial"/>
              </a:rPr>
              <a:t>is </a:t>
            </a:r>
            <a:r>
              <a:rPr sz="1500" spc="65" dirty="0">
                <a:solidFill>
                  <a:srgbClr val="00AF50"/>
                </a:solidFill>
                <a:latin typeface="Arial"/>
                <a:cs typeface="Arial"/>
              </a:rPr>
              <a:t>at </a:t>
            </a:r>
            <a:r>
              <a:rPr sz="1500" spc="80" dirty="0">
                <a:solidFill>
                  <a:srgbClr val="00AF50"/>
                </a:solidFill>
                <a:latin typeface="Arial"/>
                <a:cs typeface="Arial"/>
              </a:rPr>
              <a:t>the </a:t>
            </a:r>
            <a:r>
              <a:rPr sz="1500" spc="60" dirty="0">
                <a:solidFill>
                  <a:srgbClr val="00AF50"/>
                </a:solidFill>
                <a:latin typeface="Arial"/>
                <a:cs typeface="Arial"/>
              </a:rPr>
              <a:t>latest version  </a:t>
            </a:r>
            <a:r>
              <a:rPr sz="1500" spc="80" dirty="0">
                <a:solidFill>
                  <a:srgbClr val="00AF50"/>
                </a:solidFill>
                <a:latin typeface="Arial"/>
                <a:cs typeface="Arial"/>
              </a:rPr>
              <a:t>yum: </a:t>
            </a:r>
            <a:r>
              <a:rPr sz="1500" spc="114" dirty="0">
                <a:solidFill>
                  <a:srgbClr val="00AF50"/>
                </a:solidFill>
                <a:latin typeface="Arial"/>
                <a:cs typeface="Arial"/>
              </a:rPr>
              <a:t>name=httpd</a:t>
            </a:r>
            <a:r>
              <a:rPr sz="1500" spc="-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500" spc="80" dirty="0">
                <a:solidFill>
                  <a:srgbClr val="00AF50"/>
                </a:solidFill>
                <a:latin typeface="Arial"/>
                <a:cs typeface="Arial"/>
              </a:rPr>
              <a:t>state=latest</a:t>
            </a:r>
            <a:endParaRPr sz="1500" dirty="0">
              <a:latin typeface="Arial"/>
              <a:cs typeface="Arial"/>
            </a:endParaRPr>
          </a:p>
          <a:p>
            <a:pPr marL="966469" lvl="2" indent="-169545">
              <a:lnSpc>
                <a:spcPct val="100000"/>
              </a:lnSpc>
              <a:spcBef>
                <a:spcPts val="35"/>
              </a:spcBef>
              <a:buChar char="-"/>
              <a:tabLst>
                <a:tab pos="967105" algn="l"/>
              </a:tabLst>
            </a:pPr>
            <a:r>
              <a:rPr sz="1500" spc="60" dirty="0">
                <a:solidFill>
                  <a:srgbClr val="00AF50"/>
                </a:solidFill>
                <a:latin typeface="Arial"/>
                <a:cs typeface="Arial"/>
              </a:rPr>
              <a:t>name: </a:t>
            </a:r>
            <a:r>
              <a:rPr sz="1500" spc="80" dirty="0">
                <a:solidFill>
                  <a:srgbClr val="00AF50"/>
                </a:solidFill>
                <a:latin typeface="Arial"/>
                <a:cs typeface="Arial"/>
              </a:rPr>
              <a:t>write the </a:t>
            </a:r>
            <a:r>
              <a:rPr sz="1500" spc="30" dirty="0">
                <a:solidFill>
                  <a:srgbClr val="00AF50"/>
                </a:solidFill>
                <a:latin typeface="Arial"/>
                <a:cs typeface="Arial"/>
              </a:rPr>
              <a:t>apache </a:t>
            </a:r>
            <a:r>
              <a:rPr sz="1500" spc="85" dirty="0">
                <a:solidFill>
                  <a:srgbClr val="00AF50"/>
                </a:solidFill>
                <a:latin typeface="Arial"/>
                <a:cs typeface="Arial"/>
              </a:rPr>
              <a:t>config</a:t>
            </a:r>
            <a:r>
              <a:rPr sz="1500" spc="-2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500" spc="80" dirty="0">
                <a:solidFill>
                  <a:srgbClr val="00AF50"/>
                </a:solidFill>
                <a:latin typeface="Arial"/>
                <a:cs typeface="Arial"/>
              </a:rPr>
              <a:t>file</a:t>
            </a:r>
            <a:endParaRPr sz="1500" dirty="0">
              <a:latin typeface="Arial"/>
              <a:cs typeface="Arial"/>
            </a:endParaRPr>
          </a:p>
          <a:p>
            <a:pPr marL="977265">
              <a:lnSpc>
                <a:spcPct val="100000"/>
              </a:lnSpc>
              <a:spcBef>
                <a:spcPts val="50"/>
              </a:spcBef>
            </a:pPr>
            <a:r>
              <a:rPr sz="1500" spc="75" dirty="0">
                <a:solidFill>
                  <a:srgbClr val="00AF50"/>
                </a:solidFill>
                <a:latin typeface="Arial"/>
                <a:cs typeface="Arial"/>
              </a:rPr>
              <a:t>template: </a:t>
            </a:r>
            <a:r>
              <a:rPr sz="1500" spc="130" dirty="0">
                <a:solidFill>
                  <a:srgbClr val="00AF50"/>
                </a:solidFill>
                <a:latin typeface="Arial"/>
                <a:cs typeface="Arial"/>
              </a:rPr>
              <a:t>src=/srv/httpd.j2</a:t>
            </a:r>
            <a:r>
              <a:rPr sz="1500" spc="5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500" spc="120" dirty="0">
                <a:solidFill>
                  <a:srgbClr val="00AF50"/>
                </a:solidFill>
                <a:latin typeface="Arial"/>
                <a:cs typeface="Arial"/>
              </a:rPr>
              <a:t>dest=/etc/httpd.conf</a:t>
            </a:r>
            <a:endParaRPr sz="1500" dirty="0">
              <a:latin typeface="Arial"/>
              <a:cs typeface="Arial"/>
            </a:endParaRPr>
          </a:p>
          <a:p>
            <a:pPr marL="675005" marR="3272154" lvl="1" indent="-179705">
              <a:lnSpc>
                <a:spcPct val="102699"/>
              </a:lnSpc>
              <a:spcBef>
                <a:spcPts val="1825"/>
              </a:spcBef>
              <a:buChar char="-"/>
              <a:tabLst>
                <a:tab pos="665480" algn="l"/>
              </a:tabLst>
            </a:pPr>
            <a:r>
              <a:rPr sz="1500" spc="70" dirty="0">
                <a:solidFill>
                  <a:srgbClr val="C00000"/>
                </a:solidFill>
                <a:latin typeface="Arial"/>
                <a:cs typeface="Arial"/>
              </a:rPr>
              <a:t>hosts: </a:t>
            </a:r>
            <a:r>
              <a:rPr sz="1500" spc="40" dirty="0">
                <a:solidFill>
                  <a:srgbClr val="C00000"/>
                </a:solidFill>
                <a:latin typeface="Arial"/>
                <a:cs typeface="Arial"/>
              </a:rPr>
              <a:t>databases  </a:t>
            </a:r>
            <a:r>
              <a:rPr sz="1500" spc="55" dirty="0">
                <a:solidFill>
                  <a:srgbClr val="C00000"/>
                </a:solidFill>
                <a:latin typeface="Arial"/>
                <a:cs typeface="Arial"/>
              </a:rPr>
              <a:t>remote_user:</a:t>
            </a:r>
            <a:r>
              <a:rPr sz="15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500" spc="105" dirty="0">
                <a:solidFill>
                  <a:srgbClr val="C00000"/>
                </a:solidFill>
                <a:latin typeface="Arial"/>
                <a:cs typeface="Arial"/>
              </a:rPr>
              <a:t>root</a:t>
            </a:r>
            <a:endParaRPr sz="1500" dirty="0">
              <a:latin typeface="Arial"/>
              <a:cs typeface="Arial"/>
            </a:endParaRPr>
          </a:p>
          <a:p>
            <a:pPr marL="675005">
              <a:lnSpc>
                <a:spcPct val="100000"/>
              </a:lnSpc>
              <a:spcBef>
                <a:spcPts val="1870"/>
              </a:spcBef>
            </a:pPr>
            <a:r>
              <a:rPr sz="1500" spc="55" dirty="0">
                <a:solidFill>
                  <a:srgbClr val="C00000"/>
                </a:solidFill>
                <a:latin typeface="Arial"/>
                <a:cs typeface="Arial"/>
              </a:rPr>
              <a:t>tasks:</a:t>
            </a:r>
            <a:endParaRPr sz="1500" dirty="0">
              <a:latin typeface="Arial"/>
              <a:cs typeface="Arial"/>
            </a:endParaRPr>
          </a:p>
          <a:p>
            <a:pPr marL="977265" marR="242570" lvl="2" indent="-180340">
              <a:lnSpc>
                <a:spcPct val="102200"/>
              </a:lnSpc>
              <a:spcBef>
                <a:spcPts val="10"/>
              </a:spcBef>
              <a:buChar char="-"/>
              <a:tabLst>
                <a:tab pos="967105" algn="l"/>
              </a:tabLst>
            </a:pPr>
            <a:r>
              <a:rPr sz="1500" spc="60" dirty="0">
                <a:solidFill>
                  <a:srgbClr val="C00000"/>
                </a:solidFill>
                <a:latin typeface="Arial"/>
                <a:cs typeface="Arial"/>
              </a:rPr>
              <a:t>name: </a:t>
            </a:r>
            <a:r>
              <a:rPr sz="1500" spc="55" dirty="0">
                <a:solidFill>
                  <a:srgbClr val="C00000"/>
                </a:solidFill>
                <a:latin typeface="Arial"/>
                <a:cs typeface="Arial"/>
              </a:rPr>
              <a:t>ensure </a:t>
            </a:r>
            <a:r>
              <a:rPr sz="1500" spc="75" dirty="0">
                <a:solidFill>
                  <a:srgbClr val="C00000"/>
                </a:solidFill>
                <a:latin typeface="Arial"/>
                <a:cs typeface="Arial"/>
              </a:rPr>
              <a:t>postgresql </a:t>
            </a:r>
            <a:r>
              <a:rPr sz="1500" spc="55" dirty="0">
                <a:solidFill>
                  <a:srgbClr val="C00000"/>
                </a:solidFill>
                <a:latin typeface="Arial"/>
                <a:cs typeface="Arial"/>
              </a:rPr>
              <a:t>is </a:t>
            </a:r>
            <a:r>
              <a:rPr sz="1500" spc="65" dirty="0">
                <a:solidFill>
                  <a:srgbClr val="C00000"/>
                </a:solidFill>
                <a:latin typeface="Arial"/>
                <a:cs typeface="Arial"/>
              </a:rPr>
              <a:t>at </a:t>
            </a:r>
            <a:r>
              <a:rPr sz="1500" spc="80" dirty="0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sz="1500" spc="60" dirty="0">
                <a:solidFill>
                  <a:srgbClr val="C00000"/>
                </a:solidFill>
                <a:latin typeface="Arial"/>
                <a:cs typeface="Arial"/>
              </a:rPr>
              <a:t>latest</a:t>
            </a:r>
            <a:r>
              <a:rPr sz="1500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500" spc="60" dirty="0">
                <a:solidFill>
                  <a:srgbClr val="C00000"/>
                </a:solidFill>
                <a:latin typeface="Arial"/>
                <a:cs typeface="Arial"/>
              </a:rPr>
              <a:t>version  </a:t>
            </a:r>
            <a:r>
              <a:rPr sz="1500" spc="80" dirty="0">
                <a:solidFill>
                  <a:srgbClr val="C00000"/>
                </a:solidFill>
                <a:latin typeface="Arial"/>
                <a:cs typeface="Arial"/>
              </a:rPr>
              <a:t>yum: </a:t>
            </a:r>
            <a:r>
              <a:rPr sz="1500" spc="90" dirty="0">
                <a:solidFill>
                  <a:srgbClr val="C00000"/>
                </a:solidFill>
                <a:latin typeface="Arial"/>
                <a:cs typeface="Arial"/>
              </a:rPr>
              <a:t>name=postgresql</a:t>
            </a:r>
            <a:r>
              <a:rPr sz="1500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500" spc="80" dirty="0">
                <a:solidFill>
                  <a:srgbClr val="C00000"/>
                </a:solidFill>
                <a:latin typeface="Arial"/>
                <a:cs typeface="Arial"/>
              </a:rPr>
              <a:t>state=latest</a:t>
            </a:r>
            <a:endParaRPr sz="1500" dirty="0">
              <a:latin typeface="Arial"/>
              <a:cs typeface="Arial"/>
            </a:endParaRPr>
          </a:p>
          <a:p>
            <a:pPr marL="977265" marR="839469" lvl="2" indent="-180340">
              <a:lnSpc>
                <a:spcPts val="1850"/>
              </a:lnSpc>
              <a:spcBef>
                <a:spcPts val="55"/>
              </a:spcBef>
              <a:buChar char="-"/>
              <a:tabLst>
                <a:tab pos="967105" algn="l"/>
              </a:tabLst>
            </a:pPr>
            <a:r>
              <a:rPr sz="1500" spc="60" dirty="0">
                <a:solidFill>
                  <a:srgbClr val="C00000"/>
                </a:solidFill>
                <a:latin typeface="Arial"/>
                <a:cs typeface="Arial"/>
              </a:rPr>
              <a:t>name: </a:t>
            </a:r>
            <a:r>
              <a:rPr sz="1500" spc="55" dirty="0">
                <a:solidFill>
                  <a:srgbClr val="C00000"/>
                </a:solidFill>
                <a:latin typeface="Arial"/>
                <a:cs typeface="Arial"/>
              </a:rPr>
              <a:t>ensure </a:t>
            </a:r>
            <a:r>
              <a:rPr sz="1500" spc="90" dirty="0">
                <a:solidFill>
                  <a:srgbClr val="C00000"/>
                </a:solidFill>
                <a:latin typeface="Arial"/>
                <a:cs typeface="Arial"/>
              </a:rPr>
              <a:t>that </a:t>
            </a:r>
            <a:r>
              <a:rPr sz="1500" spc="75" dirty="0">
                <a:solidFill>
                  <a:srgbClr val="C00000"/>
                </a:solidFill>
                <a:latin typeface="Arial"/>
                <a:cs typeface="Arial"/>
              </a:rPr>
              <a:t>postgresql </a:t>
            </a:r>
            <a:r>
              <a:rPr sz="1500" spc="55" dirty="0">
                <a:solidFill>
                  <a:srgbClr val="C00000"/>
                </a:solidFill>
                <a:latin typeface="Arial"/>
                <a:cs typeface="Arial"/>
              </a:rPr>
              <a:t>is </a:t>
            </a:r>
            <a:r>
              <a:rPr sz="1500" spc="70" dirty="0">
                <a:solidFill>
                  <a:srgbClr val="C00000"/>
                </a:solidFill>
                <a:latin typeface="Arial"/>
                <a:cs typeface="Arial"/>
              </a:rPr>
              <a:t>started  </a:t>
            </a:r>
            <a:r>
              <a:rPr sz="1500" spc="40" dirty="0">
                <a:solidFill>
                  <a:srgbClr val="C00000"/>
                </a:solidFill>
                <a:latin typeface="Arial"/>
                <a:cs typeface="Arial"/>
              </a:rPr>
              <a:t>service: </a:t>
            </a:r>
            <a:r>
              <a:rPr sz="1500" spc="90" dirty="0">
                <a:solidFill>
                  <a:srgbClr val="C00000"/>
                </a:solidFill>
                <a:latin typeface="Arial"/>
                <a:cs typeface="Arial"/>
              </a:rPr>
              <a:t>name=postgresql</a:t>
            </a:r>
            <a:r>
              <a:rPr sz="15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500" spc="95" dirty="0">
                <a:solidFill>
                  <a:srgbClr val="C00000"/>
                </a:solidFill>
                <a:latin typeface="Arial"/>
                <a:cs typeface="Arial"/>
              </a:rPr>
              <a:t>state=running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8609" y="1904441"/>
            <a:ext cx="6813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solidFill>
                  <a:srgbClr val="000099"/>
                </a:solidFill>
                <a:latin typeface="Arial"/>
                <a:cs typeface="Arial"/>
              </a:rPr>
              <a:t>Play</a:t>
            </a:r>
            <a:r>
              <a:rPr sz="1800" b="1" spc="-3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b="1" spc="135" dirty="0">
                <a:solidFill>
                  <a:srgbClr val="000099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18831" y="4191380"/>
            <a:ext cx="681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solidFill>
                  <a:srgbClr val="000099"/>
                </a:solidFill>
                <a:latin typeface="Arial"/>
                <a:cs typeface="Arial"/>
              </a:rPr>
              <a:t>Play</a:t>
            </a:r>
            <a:r>
              <a:rPr sz="1800" b="1" spc="-3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b="1" spc="135" dirty="0">
                <a:solidFill>
                  <a:srgbClr val="000099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842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1455165"/>
            <a:ext cx="8404098" cy="34727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ü"/>
              <a:tabLst>
                <a:tab pos="4344035" algn="l"/>
              </a:tabLst>
            </a:pPr>
            <a:r>
              <a:rPr lang="en-US" sz="2000" spc="-665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3200" spc="140" dirty="0">
                <a:latin typeface="Arial"/>
                <a:cs typeface="Arial"/>
              </a:rPr>
              <a:t>Ansible </a:t>
            </a:r>
            <a:r>
              <a:rPr sz="3200" spc="120" dirty="0">
                <a:latin typeface="Arial"/>
                <a:cs typeface="Arial"/>
              </a:rPr>
              <a:t>is </a:t>
            </a:r>
            <a:r>
              <a:rPr sz="3200" spc="45" dirty="0">
                <a:latin typeface="Arial"/>
                <a:cs typeface="Arial"/>
              </a:rPr>
              <a:t>IT  </a:t>
            </a:r>
            <a:r>
              <a:rPr sz="3200" spc="185" dirty="0">
                <a:latin typeface="Arial"/>
                <a:cs typeface="Arial"/>
              </a:rPr>
              <a:t>Configuration </a:t>
            </a:r>
            <a:r>
              <a:rPr sz="3200" spc="160" dirty="0">
                <a:latin typeface="Arial"/>
                <a:cs typeface="Arial"/>
              </a:rPr>
              <a:t>management </a:t>
            </a:r>
            <a:r>
              <a:rPr sz="3200" spc="145" dirty="0">
                <a:latin typeface="Arial"/>
                <a:cs typeface="Arial"/>
              </a:rPr>
              <a:t>and  </a:t>
            </a:r>
            <a:r>
              <a:rPr sz="3200" spc="155" dirty="0">
                <a:latin typeface="Arial"/>
                <a:cs typeface="Arial"/>
              </a:rPr>
              <a:t>Orchestration</a:t>
            </a:r>
            <a:r>
              <a:rPr sz="3200" spc="125" dirty="0">
                <a:latin typeface="Arial"/>
                <a:cs typeface="Arial"/>
              </a:rPr>
              <a:t> </a:t>
            </a:r>
            <a:r>
              <a:rPr sz="3200" spc="165" dirty="0">
                <a:latin typeface="Arial"/>
                <a:cs typeface="Arial"/>
              </a:rPr>
              <a:t>Tool</a:t>
            </a:r>
            <a:r>
              <a:rPr lang="en-US" sz="3200" spc="165" dirty="0">
                <a:latin typeface="Arial"/>
                <a:cs typeface="Arial"/>
              </a:rPr>
              <a:t> </a:t>
            </a:r>
            <a:r>
              <a:rPr sz="3200" spc="204" dirty="0">
                <a:latin typeface="Arial"/>
                <a:cs typeface="Arial"/>
              </a:rPr>
              <a:t>that </a:t>
            </a:r>
            <a:r>
              <a:rPr sz="3200" spc="150" dirty="0">
                <a:latin typeface="Arial"/>
                <a:cs typeface="Arial"/>
              </a:rPr>
              <a:t>automates  </a:t>
            </a:r>
            <a:r>
              <a:rPr sz="3200" spc="165" dirty="0">
                <a:latin typeface="Arial"/>
                <a:cs typeface="Arial"/>
              </a:rPr>
              <a:t>Infrastructure, </a:t>
            </a:r>
            <a:r>
              <a:rPr sz="3200" spc="130" dirty="0">
                <a:latin typeface="Arial"/>
                <a:cs typeface="Arial"/>
              </a:rPr>
              <a:t>Provisioning,  </a:t>
            </a:r>
            <a:r>
              <a:rPr sz="3200" spc="195" dirty="0">
                <a:latin typeface="Arial"/>
                <a:cs typeface="Arial"/>
              </a:rPr>
              <a:t>configuration </a:t>
            </a:r>
            <a:r>
              <a:rPr sz="3200" spc="155" dirty="0">
                <a:latin typeface="Arial"/>
                <a:cs typeface="Arial"/>
              </a:rPr>
              <a:t>management,  </a:t>
            </a:r>
            <a:r>
              <a:rPr sz="3200" spc="165" dirty="0">
                <a:latin typeface="Arial"/>
                <a:cs typeface="Arial"/>
              </a:rPr>
              <a:t>application </a:t>
            </a:r>
            <a:r>
              <a:rPr sz="3200" spc="175" dirty="0">
                <a:latin typeface="Arial"/>
                <a:cs typeface="Arial"/>
              </a:rPr>
              <a:t>deployment</a:t>
            </a:r>
            <a:r>
              <a:rPr lang="en-US" sz="3200" spc="175" dirty="0">
                <a:latin typeface="Arial"/>
                <a:cs typeface="Arial"/>
              </a:rPr>
              <a:t>.</a:t>
            </a:r>
          </a:p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ü"/>
              <a:tabLst>
                <a:tab pos="4344035" algn="l"/>
              </a:tabLst>
            </a:pPr>
            <a:r>
              <a:rPr lang="en-US" sz="3200" spc="175" dirty="0">
                <a:latin typeface="Arial"/>
                <a:cs typeface="Arial"/>
              </a:rPr>
              <a:t>Manages Infrastructure in on premises and Cloud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568450"/>
            <a:ext cx="4267200" cy="498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686675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441449"/>
            <a:ext cx="324104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105" dirty="0"/>
              <a:t>Ansible </a:t>
            </a:r>
            <a:r>
              <a:rPr sz="2500" spc="95" dirty="0"/>
              <a:t>consists</a:t>
            </a:r>
            <a:r>
              <a:rPr sz="2500" spc="25" dirty="0"/>
              <a:t> </a:t>
            </a:r>
            <a:r>
              <a:rPr sz="2500" spc="114" dirty="0"/>
              <a:t>of…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45668" y="2228214"/>
            <a:ext cx="7723505" cy="3307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95"/>
              </a:spcBef>
              <a:buClr>
                <a:srgbClr val="2CA1BE"/>
              </a:buClr>
              <a:buSzPct val="68000"/>
              <a:buAutoNum type="arabicPeriod"/>
              <a:tabLst>
                <a:tab pos="527685" algn="l"/>
                <a:tab pos="528320" algn="l"/>
              </a:tabLst>
            </a:pPr>
            <a:r>
              <a:rPr sz="2000" spc="105" dirty="0">
                <a:latin typeface="Arial"/>
                <a:cs typeface="Arial"/>
              </a:rPr>
              <a:t>Inventory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Files.</a:t>
            </a:r>
            <a:endParaRPr sz="2000" dirty="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SzPct val="68000"/>
              <a:buAutoNum type="arabicPeriod"/>
              <a:tabLst>
                <a:tab pos="527685" algn="l"/>
                <a:tab pos="528320" algn="l"/>
              </a:tabLst>
            </a:pPr>
            <a:r>
              <a:rPr sz="2000" spc="60" dirty="0">
                <a:latin typeface="Arial"/>
                <a:cs typeface="Arial"/>
              </a:rPr>
              <a:t>Tasks.</a:t>
            </a:r>
            <a:endParaRPr sz="2000" dirty="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8000"/>
              <a:buAutoNum type="arabicPeriod"/>
              <a:tabLst>
                <a:tab pos="527685" algn="l"/>
                <a:tab pos="528320" algn="l"/>
              </a:tabLst>
            </a:pPr>
            <a:r>
              <a:rPr sz="2000" spc="5" dirty="0">
                <a:latin typeface="Arial"/>
                <a:cs typeface="Arial"/>
              </a:rPr>
              <a:t>Plays.</a:t>
            </a:r>
            <a:endParaRPr sz="2000" dirty="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95"/>
              </a:spcBef>
              <a:buClr>
                <a:srgbClr val="2CA1BE"/>
              </a:buClr>
              <a:buSzPct val="68000"/>
              <a:buAutoNum type="arabicPeriod"/>
              <a:tabLst>
                <a:tab pos="527685" algn="l"/>
                <a:tab pos="528320" algn="l"/>
              </a:tabLst>
            </a:pPr>
            <a:r>
              <a:rPr sz="2000" spc="70" dirty="0">
                <a:latin typeface="Arial"/>
                <a:cs typeface="Arial"/>
              </a:rPr>
              <a:t>Playbooks.</a:t>
            </a:r>
            <a:endParaRPr sz="2000" dirty="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110"/>
              </a:spcBef>
              <a:buClr>
                <a:srgbClr val="2CA1BE"/>
              </a:buClr>
              <a:buSzPct val="68000"/>
              <a:buAutoNum type="arabicPeriod"/>
              <a:tabLst>
                <a:tab pos="527685" algn="l"/>
                <a:tab pos="528320" algn="l"/>
              </a:tabLst>
            </a:pPr>
            <a:r>
              <a:rPr sz="2000" spc="55" dirty="0">
                <a:latin typeface="Arial"/>
                <a:cs typeface="Arial"/>
              </a:rPr>
              <a:t>Tags</a:t>
            </a:r>
            <a:endParaRPr sz="2000" dirty="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95"/>
              </a:spcBef>
              <a:buClr>
                <a:srgbClr val="2CA1BE"/>
              </a:buClr>
              <a:buSzPct val="68000"/>
              <a:buAutoNum type="arabicPeriod"/>
              <a:tabLst>
                <a:tab pos="527685" algn="l"/>
                <a:tab pos="528320" algn="l"/>
              </a:tabLst>
            </a:pPr>
            <a:r>
              <a:rPr sz="2000" spc="15" dirty="0">
                <a:latin typeface="Arial"/>
                <a:cs typeface="Arial"/>
              </a:rPr>
              <a:t>Roles</a:t>
            </a:r>
            <a:endParaRPr lang="en-US" sz="2000" dirty="0">
              <a:latin typeface="Arial"/>
              <a:cs typeface="Arial"/>
            </a:endParaRPr>
          </a:p>
          <a:p>
            <a:pPr marL="355601" indent="-342900">
              <a:lnSpc>
                <a:spcPct val="100000"/>
              </a:lnSpc>
              <a:spcBef>
                <a:spcPts val="95"/>
              </a:spcBef>
              <a:buClr>
                <a:srgbClr val="2CA1BE"/>
              </a:buClr>
              <a:buSzPct val="68000"/>
              <a:buFont typeface="Wingdings" pitchFamily="2" charset="2"/>
              <a:buChar char="Ø"/>
              <a:tabLst>
                <a:tab pos="527685" algn="l"/>
                <a:tab pos="528320" algn="l"/>
              </a:tabLst>
            </a:pPr>
            <a:r>
              <a:rPr sz="2500" spc="105" dirty="0">
                <a:latin typeface="Arial"/>
                <a:cs typeface="Arial"/>
              </a:rPr>
              <a:t>Inventory</a:t>
            </a:r>
            <a:r>
              <a:rPr sz="2500" spc="85" dirty="0">
                <a:latin typeface="Arial"/>
                <a:cs typeface="Arial"/>
              </a:rPr>
              <a:t> </a:t>
            </a:r>
            <a:r>
              <a:rPr sz="2500" spc="30" dirty="0">
                <a:latin typeface="Arial"/>
                <a:cs typeface="Arial"/>
              </a:rPr>
              <a:t>File</a:t>
            </a:r>
            <a:endParaRPr sz="2500" dirty="0">
              <a:latin typeface="Arial"/>
              <a:cs typeface="Arial"/>
            </a:endParaRPr>
          </a:p>
          <a:p>
            <a:pPr marL="1533525" marR="5080" indent="-515620">
              <a:lnSpc>
                <a:spcPts val="1839"/>
              </a:lnSpc>
              <a:spcBef>
                <a:spcPts val="515"/>
              </a:spcBef>
              <a:tabLst>
                <a:tab pos="1533525" algn="l"/>
              </a:tabLst>
            </a:pPr>
            <a:r>
              <a:rPr sz="1700" spc="-880" dirty="0">
                <a:solidFill>
                  <a:srgbClr val="DA1F28"/>
                </a:solidFill>
                <a:latin typeface="Arial"/>
                <a:cs typeface="Arial"/>
              </a:rPr>
              <a:t>	</a:t>
            </a:r>
            <a:r>
              <a:rPr sz="1700" spc="70" dirty="0">
                <a:latin typeface="Arial"/>
                <a:cs typeface="Arial"/>
              </a:rPr>
              <a:t>Ansible </a:t>
            </a:r>
            <a:r>
              <a:rPr sz="1700" spc="90" dirty="0">
                <a:latin typeface="Arial"/>
                <a:cs typeface="Arial"/>
              </a:rPr>
              <a:t>works </a:t>
            </a:r>
            <a:r>
              <a:rPr sz="1700" spc="65" dirty="0">
                <a:latin typeface="Arial"/>
                <a:cs typeface="Arial"/>
              </a:rPr>
              <a:t>against </a:t>
            </a:r>
            <a:r>
              <a:rPr sz="1700" spc="114" dirty="0">
                <a:latin typeface="Arial"/>
                <a:cs typeface="Arial"/>
              </a:rPr>
              <a:t>multiple </a:t>
            </a:r>
            <a:r>
              <a:rPr sz="1700" spc="55" dirty="0">
                <a:latin typeface="Arial"/>
                <a:cs typeface="Arial"/>
              </a:rPr>
              <a:t>systems </a:t>
            </a:r>
            <a:r>
              <a:rPr sz="1700" spc="110" dirty="0">
                <a:latin typeface="Arial"/>
                <a:cs typeface="Arial"/>
              </a:rPr>
              <a:t>in </a:t>
            </a:r>
            <a:r>
              <a:rPr sz="1700" spc="90" dirty="0">
                <a:latin typeface="Arial"/>
                <a:cs typeface="Arial"/>
              </a:rPr>
              <a:t>your  infrastructure </a:t>
            </a:r>
            <a:r>
              <a:rPr sz="1700" spc="75" dirty="0">
                <a:latin typeface="Arial"/>
                <a:cs typeface="Arial"/>
              </a:rPr>
              <a:t>at </a:t>
            </a:r>
            <a:r>
              <a:rPr sz="1700" spc="90" dirty="0">
                <a:latin typeface="Arial"/>
                <a:cs typeface="Arial"/>
              </a:rPr>
              <a:t>the </a:t>
            </a:r>
            <a:r>
              <a:rPr sz="1700" spc="40" dirty="0">
                <a:latin typeface="Arial"/>
                <a:cs typeface="Arial"/>
              </a:rPr>
              <a:t>same </a:t>
            </a:r>
            <a:r>
              <a:rPr sz="1700" spc="100" dirty="0">
                <a:latin typeface="Arial"/>
                <a:cs typeface="Arial"/>
              </a:rPr>
              <a:t>time. </a:t>
            </a:r>
            <a:r>
              <a:rPr sz="1700" spc="85" dirty="0">
                <a:latin typeface="Arial"/>
                <a:cs typeface="Arial"/>
              </a:rPr>
              <a:t>It </a:t>
            </a:r>
            <a:r>
              <a:rPr sz="1700" spc="55" dirty="0">
                <a:latin typeface="Arial"/>
                <a:cs typeface="Arial"/>
              </a:rPr>
              <a:t>does </a:t>
            </a:r>
            <a:r>
              <a:rPr sz="1700" spc="95" dirty="0">
                <a:latin typeface="Arial"/>
                <a:cs typeface="Arial"/>
              </a:rPr>
              <a:t>this </a:t>
            </a:r>
            <a:r>
              <a:rPr sz="1700" spc="80" dirty="0">
                <a:latin typeface="Arial"/>
                <a:cs typeface="Arial"/>
              </a:rPr>
              <a:t>by </a:t>
            </a:r>
            <a:r>
              <a:rPr sz="1700" spc="65" dirty="0">
                <a:latin typeface="Arial"/>
                <a:cs typeface="Arial"/>
              </a:rPr>
              <a:t>selecting  </a:t>
            </a:r>
            <a:r>
              <a:rPr sz="1700" spc="100" dirty="0">
                <a:latin typeface="Arial"/>
                <a:cs typeface="Arial"/>
              </a:rPr>
              <a:t>portions </a:t>
            </a:r>
            <a:r>
              <a:rPr sz="1700" spc="125" dirty="0">
                <a:latin typeface="Arial"/>
                <a:cs typeface="Arial"/>
              </a:rPr>
              <a:t>of </a:t>
            </a:r>
            <a:r>
              <a:rPr sz="1700" spc="55" dirty="0">
                <a:latin typeface="Arial"/>
                <a:cs typeface="Arial"/>
              </a:rPr>
              <a:t>systems </a:t>
            </a:r>
            <a:r>
              <a:rPr sz="1700" spc="85" dirty="0">
                <a:latin typeface="Arial"/>
                <a:cs typeface="Arial"/>
              </a:rPr>
              <a:t>listed </a:t>
            </a:r>
            <a:r>
              <a:rPr sz="1700" spc="110" dirty="0">
                <a:latin typeface="Arial"/>
                <a:cs typeface="Arial"/>
              </a:rPr>
              <a:t>in </a:t>
            </a:r>
            <a:r>
              <a:rPr sz="1700" spc="70" dirty="0">
                <a:latin typeface="Arial"/>
                <a:cs typeface="Arial"/>
              </a:rPr>
              <a:t>Ansible’s </a:t>
            </a:r>
            <a:r>
              <a:rPr sz="1700" spc="80" dirty="0">
                <a:latin typeface="Arial"/>
                <a:cs typeface="Arial"/>
              </a:rPr>
              <a:t>inventory </a:t>
            </a:r>
            <a:r>
              <a:rPr sz="1700" spc="85" dirty="0">
                <a:latin typeface="Arial"/>
                <a:cs typeface="Arial"/>
              </a:rPr>
              <a:t>file, which  </a:t>
            </a:r>
            <a:r>
              <a:rPr sz="1700" spc="80" dirty="0">
                <a:latin typeface="Arial"/>
                <a:cs typeface="Arial"/>
              </a:rPr>
              <a:t>defaults </a:t>
            </a:r>
            <a:r>
              <a:rPr sz="1700" spc="130" dirty="0">
                <a:latin typeface="Arial"/>
                <a:cs typeface="Arial"/>
              </a:rPr>
              <a:t>to </a:t>
            </a:r>
            <a:r>
              <a:rPr sz="1700" spc="90" dirty="0">
                <a:latin typeface="Arial"/>
                <a:cs typeface="Arial"/>
              </a:rPr>
              <a:t>being </a:t>
            </a:r>
            <a:r>
              <a:rPr sz="1700" spc="30" dirty="0">
                <a:latin typeface="Arial"/>
                <a:cs typeface="Arial"/>
              </a:rPr>
              <a:t>saved </a:t>
            </a:r>
            <a:r>
              <a:rPr sz="1700" spc="110" dirty="0">
                <a:latin typeface="Arial"/>
                <a:cs typeface="Arial"/>
              </a:rPr>
              <a:t>in </a:t>
            </a:r>
            <a:r>
              <a:rPr sz="1700" spc="90" dirty="0">
                <a:latin typeface="Arial"/>
                <a:cs typeface="Arial"/>
              </a:rPr>
              <a:t>the </a:t>
            </a:r>
            <a:r>
              <a:rPr sz="1700" spc="85" dirty="0">
                <a:latin typeface="Arial"/>
                <a:cs typeface="Arial"/>
              </a:rPr>
              <a:t>location</a:t>
            </a:r>
            <a:r>
              <a:rPr sz="1700" spc="-140" dirty="0">
                <a:latin typeface="Arial"/>
                <a:cs typeface="Arial"/>
              </a:rPr>
              <a:t> </a:t>
            </a:r>
            <a:r>
              <a:rPr sz="1700" spc="120" dirty="0">
                <a:latin typeface="Arial"/>
                <a:cs typeface="Arial"/>
              </a:rPr>
              <a:t>/etc/ansible/hosts.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1687" y="562355"/>
            <a:ext cx="3470148" cy="560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499" y="201565"/>
            <a:ext cx="225370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Playbook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9499" y="2002789"/>
            <a:ext cx="14922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30" dirty="0">
                <a:solidFill>
                  <a:srgbClr val="C0504D"/>
                </a:solidFill>
                <a:latin typeface="Arial"/>
                <a:cs typeface="Arial"/>
              </a:rPr>
              <a:t>○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9499" y="2536189"/>
            <a:ext cx="14922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30" dirty="0">
                <a:solidFill>
                  <a:srgbClr val="C0504D"/>
                </a:solidFill>
                <a:latin typeface="Arial"/>
                <a:cs typeface="Arial"/>
              </a:rPr>
              <a:t>○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9499" y="3069589"/>
            <a:ext cx="14922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30" dirty="0">
                <a:solidFill>
                  <a:srgbClr val="C0504D"/>
                </a:solidFill>
                <a:latin typeface="Arial"/>
                <a:cs typeface="Arial"/>
              </a:rPr>
              <a:t>○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1449" y="1771789"/>
            <a:ext cx="7003415" cy="162560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400" spc="-5" dirty="0">
                <a:latin typeface="Trebuchet MS"/>
                <a:cs typeface="Trebuchet MS"/>
              </a:rPr>
              <a:t>Expressed </a:t>
            </a:r>
            <a:r>
              <a:rPr sz="2400" dirty="0">
                <a:latin typeface="Trebuchet MS"/>
                <a:cs typeface="Trebuchet MS"/>
              </a:rPr>
              <a:t>in </a:t>
            </a:r>
            <a:r>
              <a:rPr sz="2400" spc="-70" dirty="0">
                <a:latin typeface="Trebuchet MS"/>
                <a:cs typeface="Trebuchet MS"/>
              </a:rPr>
              <a:t>YAML</a:t>
            </a:r>
            <a:r>
              <a:rPr sz="2400" spc="-13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language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400" spc="-5" dirty="0">
                <a:latin typeface="Trebuchet MS"/>
                <a:cs typeface="Trebuchet MS"/>
              </a:rPr>
              <a:t>Composed of one or more “plays” in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list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400" spc="-5" dirty="0">
                <a:latin typeface="Trebuchet MS"/>
                <a:cs typeface="Trebuchet MS"/>
              </a:rPr>
              <a:t>Allowing multi-machine deployments</a:t>
            </a:r>
            <a:r>
              <a:rPr sz="2400" spc="7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orchestration</a:t>
            </a:r>
            <a:endParaRPr sz="24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8742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499" y="140010"/>
            <a:ext cx="438730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Playbook </a:t>
            </a:r>
            <a:r>
              <a:rPr dirty="0"/>
              <a:t>-</a:t>
            </a:r>
            <a:r>
              <a:rPr spc="-60" dirty="0"/>
              <a:t> </a:t>
            </a:r>
            <a:r>
              <a:rPr spc="-5" dirty="0"/>
              <a:t>play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099" y="843775"/>
            <a:ext cx="6365875" cy="4590103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400" spc="-5" dirty="0">
                <a:latin typeface="Courier New"/>
                <a:cs typeface="Courier New"/>
              </a:rPr>
              <a:t>---</a:t>
            </a:r>
            <a:endParaRPr sz="1400" dirty="0">
              <a:latin typeface="Courier New"/>
              <a:cs typeface="Courier New"/>
            </a:endParaRPr>
          </a:p>
          <a:p>
            <a:pPr marL="256540" marR="4028440" indent="-243840">
              <a:lnSpc>
                <a:spcPct val="114599"/>
              </a:lnSpc>
              <a:buChar char="-"/>
              <a:tabLst>
                <a:tab pos="257175" algn="l"/>
              </a:tabLst>
            </a:pPr>
            <a:r>
              <a:rPr sz="1400" spc="-5" dirty="0">
                <a:latin typeface="Courier New"/>
                <a:cs typeface="Courier New"/>
              </a:rPr>
              <a:t>hosts:</a:t>
            </a:r>
            <a:r>
              <a:rPr sz="1400" spc="-9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webservers  vars:</a:t>
            </a:r>
            <a:endParaRPr sz="1400" dirty="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280"/>
              </a:spcBef>
            </a:pPr>
            <a:r>
              <a:rPr sz="1400" spc="-5" dirty="0">
                <a:latin typeface="Courier New"/>
                <a:cs typeface="Courier New"/>
              </a:rPr>
              <a:t>http_port: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80</a:t>
            </a:r>
            <a:endParaRPr sz="1400" dirty="0">
              <a:latin typeface="Courier New"/>
              <a:cs typeface="Courier New"/>
            </a:endParaRPr>
          </a:p>
          <a:p>
            <a:pPr marL="256540" marR="3906520" indent="243840">
              <a:lnSpc>
                <a:spcPct val="114599"/>
              </a:lnSpc>
            </a:pPr>
            <a:r>
              <a:rPr sz="1400" spc="-5" dirty="0">
                <a:latin typeface="Courier New"/>
                <a:cs typeface="Courier New"/>
              </a:rPr>
              <a:t>max_clients:</a:t>
            </a:r>
            <a:r>
              <a:rPr sz="1400" spc="-9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200  remote_user: root  tasks:</a:t>
            </a:r>
            <a:endParaRPr sz="1400" dirty="0">
              <a:latin typeface="Courier New"/>
              <a:cs typeface="Courier New"/>
            </a:endParaRPr>
          </a:p>
          <a:p>
            <a:pPr marL="500380" marR="492125" lvl="1" indent="-243840">
              <a:lnSpc>
                <a:spcPct val="114599"/>
              </a:lnSpc>
              <a:buChar char="-"/>
              <a:tabLst>
                <a:tab pos="501015" algn="l"/>
              </a:tabLst>
            </a:pPr>
            <a:r>
              <a:rPr sz="1400" spc="-5" dirty="0">
                <a:latin typeface="Courier New"/>
                <a:cs typeface="Courier New"/>
              </a:rPr>
              <a:t>name: ensure apache is at the latest version  yum: pkg=httpd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state=latest</a:t>
            </a:r>
            <a:endParaRPr sz="1400" dirty="0">
              <a:latin typeface="Courier New"/>
              <a:cs typeface="Courier New"/>
            </a:endParaRPr>
          </a:p>
          <a:p>
            <a:pPr marL="500380" lvl="1" indent="-243840">
              <a:lnSpc>
                <a:spcPct val="100000"/>
              </a:lnSpc>
              <a:spcBef>
                <a:spcPts val="280"/>
              </a:spcBef>
              <a:buChar char="-"/>
              <a:tabLst>
                <a:tab pos="501015" algn="l"/>
              </a:tabLst>
            </a:pPr>
            <a:r>
              <a:rPr sz="1400" spc="-5" dirty="0">
                <a:latin typeface="Courier New"/>
                <a:cs typeface="Courier New"/>
              </a:rPr>
              <a:t>name: write the apache config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file</a:t>
            </a:r>
            <a:endParaRPr sz="1400" dirty="0">
              <a:latin typeface="Courier New"/>
              <a:cs typeface="Courier New"/>
            </a:endParaRPr>
          </a:p>
          <a:p>
            <a:pPr marL="500380" marR="5080">
              <a:lnSpc>
                <a:spcPct val="114599"/>
              </a:lnSpc>
            </a:pPr>
            <a:r>
              <a:rPr sz="1400" spc="-5" dirty="0">
                <a:latin typeface="Courier New"/>
                <a:cs typeface="Courier New"/>
              </a:rPr>
              <a:t>template: src=/srv/httpd.j2 dest=/etc/httpd.conf  notify:</a:t>
            </a:r>
            <a:endParaRPr sz="1400" dirty="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275"/>
              </a:spcBef>
            </a:pPr>
            <a:r>
              <a:rPr sz="1400" dirty="0">
                <a:latin typeface="Courier New"/>
                <a:cs typeface="Courier New"/>
              </a:rPr>
              <a:t>- </a:t>
            </a:r>
            <a:r>
              <a:rPr sz="1400" spc="-5" dirty="0">
                <a:latin typeface="Courier New"/>
                <a:cs typeface="Courier New"/>
              </a:rPr>
              <a:t>restart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apache</a:t>
            </a:r>
            <a:endParaRPr sz="1400" dirty="0">
              <a:latin typeface="Courier New"/>
              <a:cs typeface="Courier New"/>
            </a:endParaRPr>
          </a:p>
          <a:p>
            <a:pPr marL="500380" marR="1833880" indent="-339725">
              <a:lnSpc>
                <a:spcPct val="118200"/>
              </a:lnSpc>
              <a:spcBef>
                <a:spcPts val="500"/>
              </a:spcBef>
            </a:pPr>
            <a:r>
              <a:rPr sz="1400" dirty="0">
                <a:latin typeface="Courier New"/>
                <a:cs typeface="Courier New"/>
              </a:rPr>
              <a:t>- </a:t>
            </a:r>
            <a:r>
              <a:rPr sz="1400" spc="-5" dirty="0">
                <a:latin typeface="Courier New"/>
                <a:cs typeface="Courier New"/>
              </a:rPr>
              <a:t>name: ensure apache is running  service: name=httpd</a:t>
            </a:r>
            <a:r>
              <a:rPr sz="1400" spc="-9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state=started</a:t>
            </a:r>
            <a:endParaRPr sz="1400" dirty="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  <a:spcBef>
                <a:spcPts val="280"/>
              </a:spcBef>
            </a:pPr>
            <a:r>
              <a:rPr sz="1400" spc="-5" dirty="0">
                <a:latin typeface="Courier New"/>
                <a:cs typeface="Courier New"/>
              </a:rPr>
              <a:t>handlers:</a:t>
            </a:r>
            <a:endParaRPr sz="1400" dirty="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280"/>
              </a:spcBef>
            </a:pPr>
            <a:r>
              <a:rPr sz="1400" dirty="0">
                <a:latin typeface="Courier New"/>
                <a:cs typeface="Courier New"/>
              </a:rPr>
              <a:t>- </a:t>
            </a:r>
            <a:r>
              <a:rPr sz="1400" spc="-5" dirty="0">
                <a:latin typeface="Courier New"/>
                <a:cs typeface="Courier New"/>
              </a:rPr>
              <a:t>name: restart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apache</a:t>
            </a:r>
            <a:endParaRPr sz="1400" dirty="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280"/>
              </a:spcBef>
            </a:pPr>
            <a:r>
              <a:rPr sz="1400" spc="-5" dirty="0">
                <a:latin typeface="Courier New"/>
                <a:cs typeface="Courier New"/>
              </a:rPr>
              <a:t>service: name=httpd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state=restarted</a:t>
            </a:r>
          </a:p>
        </p:txBody>
      </p:sp>
    </p:spTree>
    <p:extLst>
      <p:ext uri="{BB962C8B-B14F-4D97-AF65-F5344CB8AC3E}">
        <p14:creationId xmlns:p14="http://schemas.microsoft.com/office/powerpoint/2010/main" xmlns="" val="2658501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499" y="140010"/>
            <a:ext cx="659710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Playbook </a:t>
            </a:r>
            <a:r>
              <a:rPr dirty="0"/>
              <a:t>- </a:t>
            </a:r>
            <a:r>
              <a:rPr spc="-5" dirty="0"/>
              <a:t>hosts </a:t>
            </a:r>
            <a:r>
              <a:rPr dirty="0"/>
              <a:t>and</a:t>
            </a:r>
            <a:r>
              <a:rPr spc="-45" dirty="0"/>
              <a:t> </a:t>
            </a:r>
            <a:r>
              <a:rPr spc="-5" dirty="0"/>
              <a:t>users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9499" y="1990089"/>
            <a:ext cx="14922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30" dirty="0">
                <a:solidFill>
                  <a:srgbClr val="C0504D"/>
                </a:solidFill>
                <a:latin typeface="Arial"/>
                <a:cs typeface="Arial"/>
              </a:rPr>
              <a:t>○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9499" y="2523489"/>
            <a:ext cx="14922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30" dirty="0">
                <a:solidFill>
                  <a:srgbClr val="C0504D"/>
                </a:solidFill>
                <a:latin typeface="Arial"/>
                <a:cs typeface="Arial"/>
              </a:rPr>
              <a:t>○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9499" y="3412490"/>
            <a:ext cx="14922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30" dirty="0">
                <a:solidFill>
                  <a:srgbClr val="C0504D"/>
                </a:solidFill>
                <a:latin typeface="Arial"/>
                <a:cs typeface="Arial"/>
              </a:rPr>
              <a:t>○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9499" y="3945890"/>
            <a:ext cx="14922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30" dirty="0">
                <a:solidFill>
                  <a:srgbClr val="C0504D"/>
                </a:solidFill>
                <a:latin typeface="Arial"/>
                <a:cs typeface="Arial"/>
              </a:rPr>
              <a:t>○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1449" y="1759089"/>
            <a:ext cx="7171055" cy="251460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400" spc="-5" dirty="0">
                <a:latin typeface="Trebuchet MS"/>
                <a:cs typeface="Trebuchet MS"/>
              </a:rPr>
              <a:t>hosts </a:t>
            </a:r>
            <a:r>
              <a:rPr sz="2400" dirty="0">
                <a:latin typeface="Trebuchet MS"/>
                <a:cs typeface="Trebuchet MS"/>
              </a:rPr>
              <a:t>: </a:t>
            </a:r>
            <a:r>
              <a:rPr sz="2400" spc="-5" dirty="0">
                <a:latin typeface="Trebuchet MS"/>
                <a:cs typeface="Trebuchet MS"/>
              </a:rPr>
              <a:t>one or more groups or host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patterns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ts val="2800"/>
              </a:lnSpc>
              <a:spcBef>
                <a:spcPts val="1480"/>
              </a:spcBef>
            </a:pPr>
            <a:r>
              <a:rPr sz="2400" spc="-5" dirty="0">
                <a:latin typeface="Trebuchet MS"/>
                <a:cs typeface="Trebuchet MS"/>
              </a:rPr>
              <a:t>remote_user </a:t>
            </a:r>
            <a:r>
              <a:rPr sz="2400" dirty="0">
                <a:latin typeface="Trebuchet MS"/>
                <a:cs typeface="Trebuchet MS"/>
              </a:rPr>
              <a:t>: the </a:t>
            </a:r>
            <a:r>
              <a:rPr sz="2400" spc="-5" dirty="0">
                <a:latin typeface="Trebuchet MS"/>
                <a:cs typeface="Trebuchet MS"/>
              </a:rPr>
              <a:t>name </a:t>
            </a:r>
            <a:r>
              <a:rPr sz="2400" dirty="0">
                <a:latin typeface="Trebuchet MS"/>
                <a:cs typeface="Trebuchet MS"/>
              </a:rPr>
              <a:t>of the </a:t>
            </a:r>
            <a:r>
              <a:rPr sz="2400" spc="-5" dirty="0">
                <a:latin typeface="Trebuchet MS"/>
                <a:cs typeface="Trebuchet MS"/>
              </a:rPr>
              <a:t>remote user account  </a:t>
            </a:r>
            <a:r>
              <a:rPr sz="2400" dirty="0">
                <a:latin typeface="Trebuchet MS"/>
                <a:cs typeface="Trebuchet MS"/>
              </a:rPr>
              <a:t>(per </a:t>
            </a:r>
            <a:r>
              <a:rPr sz="2400" spc="-5" dirty="0">
                <a:latin typeface="Trebuchet MS"/>
                <a:cs typeface="Trebuchet MS"/>
              </a:rPr>
              <a:t>play or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task)</a:t>
            </a:r>
            <a:endParaRPr sz="2400">
              <a:latin typeface="Trebuchet MS"/>
              <a:cs typeface="Trebuchet MS"/>
            </a:endParaRPr>
          </a:p>
          <a:p>
            <a:pPr marL="12700" marR="898525">
              <a:lnSpc>
                <a:spcPts val="4200"/>
              </a:lnSpc>
              <a:spcBef>
                <a:spcPts val="280"/>
              </a:spcBef>
            </a:pPr>
            <a:r>
              <a:rPr sz="2400" spc="-5" dirty="0">
                <a:latin typeface="Trebuchet MS"/>
                <a:cs typeface="Trebuchet MS"/>
              </a:rPr>
              <a:t>sudo </a:t>
            </a:r>
            <a:r>
              <a:rPr sz="2400" dirty="0">
                <a:latin typeface="Trebuchet MS"/>
                <a:cs typeface="Trebuchet MS"/>
              </a:rPr>
              <a:t>: run tasks using </a:t>
            </a:r>
            <a:r>
              <a:rPr sz="2400" spc="-5" dirty="0">
                <a:latin typeface="Trebuchet MS"/>
                <a:cs typeface="Trebuchet MS"/>
              </a:rPr>
              <a:t>sudo (per play or </a:t>
            </a:r>
            <a:r>
              <a:rPr sz="2400" dirty="0">
                <a:latin typeface="Trebuchet MS"/>
                <a:cs typeface="Trebuchet MS"/>
              </a:rPr>
              <a:t>task)  </a:t>
            </a:r>
            <a:r>
              <a:rPr sz="2400" spc="-5" dirty="0">
                <a:latin typeface="Trebuchet MS"/>
                <a:cs typeface="Trebuchet MS"/>
              </a:rPr>
              <a:t>sudo_user </a:t>
            </a:r>
            <a:r>
              <a:rPr sz="2400" dirty="0">
                <a:latin typeface="Trebuchet MS"/>
                <a:cs typeface="Trebuchet MS"/>
              </a:rPr>
              <a:t>: </a:t>
            </a:r>
            <a:r>
              <a:rPr sz="2400" spc="-5" dirty="0">
                <a:latin typeface="Trebuchet MS"/>
                <a:cs typeface="Trebuchet MS"/>
              </a:rPr>
              <a:t>sudo </a:t>
            </a:r>
            <a:r>
              <a:rPr sz="2400" dirty="0">
                <a:latin typeface="Trebuchet MS"/>
                <a:cs typeface="Trebuchet MS"/>
              </a:rPr>
              <a:t>to a </a:t>
            </a:r>
            <a:r>
              <a:rPr sz="2400" spc="-5" dirty="0">
                <a:latin typeface="Trebuchet MS"/>
                <a:cs typeface="Trebuchet MS"/>
              </a:rPr>
              <a:t>different </a:t>
            </a:r>
            <a:r>
              <a:rPr sz="2400" dirty="0">
                <a:latin typeface="Trebuchet MS"/>
                <a:cs typeface="Trebuchet MS"/>
              </a:rPr>
              <a:t>user than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root</a:t>
            </a:r>
            <a:endParaRPr sz="24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503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1455165"/>
            <a:ext cx="8404098" cy="3031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ü"/>
              <a:tabLst>
                <a:tab pos="4344035" algn="l"/>
              </a:tabLst>
            </a:pPr>
            <a:r>
              <a:rPr lang="en-US" sz="3200" dirty="0">
                <a:latin typeface="Arial"/>
                <a:cs typeface="Arial"/>
              </a:rPr>
              <a:t> Takes care of IT Infrastructure which refers</a:t>
            </a:r>
          </a:p>
          <a:p>
            <a:pPr marL="12065" marR="5080">
              <a:lnSpc>
                <a:spcPct val="100000"/>
              </a:lnSpc>
              <a:spcBef>
                <a:spcPts val="100"/>
              </a:spcBef>
              <a:tabLst>
                <a:tab pos="4344035" algn="l"/>
              </a:tabLst>
            </a:pPr>
            <a:r>
              <a:rPr lang="en-US" sz="3200" dirty="0">
                <a:latin typeface="Arial"/>
                <a:cs typeface="Arial"/>
              </a:rPr>
              <a:t>        -- Hardware</a:t>
            </a:r>
          </a:p>
          <a:p>
            <a:pPr marL="12065" marR="5080">
              <a:lnSpc>
                <a:spcPct val="100000"/>
              </a:lnSpc>
              <a:spcBef>
                <a:spcPts val="100"/>
              </a:spcBef>
              <a:tabLst>
                <a:tab pos="4344035" algn="l"/>
              </a:tabLst>
            </a:pPr>
            <a:r>
              <a:rPr lang="en-US" sz="3200" dirty="0">
                <a:latin typeface="Arial"/>
                <a:cs typeface="Arial"/>
              </a:rPr>
              <a:t>        -- Software</a:t>
            </a:r>
          </a:p>
          <a:p>
            <a:pPr marL="12065" marR="5080">
              <a:lnSpc>
                <a:spcPct val="100000"/>
              </a:lnSpc>
              <a:spcBef>
                <a:spcPts val="100"/>
              </a:spcBef>
              <a:tabLst>
                <a:tab pos="4344035" algn="l"/>
              </a:tabLst>
            </a:pPr>
            <a:r>
              <a:rPr lang="en-US" sz="3200" dirty="0">
                <a:latin typeface="Arial"/>
                <a:cs typeface="Arial"/>
              </a:rPr>
              <a:t>        -- Network</a:t>
            </a:r>
          </a:p>
          <a:p>
            <a:pPr marL="12065" marR="5080">
              <a:lnSpc>
                <a:spcPct val="100000"/>
              </a:lnSpc>
              <a:spcBef>
                <a:spcPts val="100"/>
              </a:spcBef>
              <a:tabLst>
                <a:tab pos="4344035" algn="l"/>
              </a:tabLst>
            </a:pPr>
            <a:r>
              <a:rPr lang="en-US" sz="3200" dirty="0">
                <a:latin typeface="Arial"/>
                <a:cs typeface="Arial"/>
              </a:rPr>
              <a:t>        -- People</a:t>
            </a:r>
          </a:p>
          <a:p>
            <a:pPr marL="12065" marR="5080">
              <a:lnSpc>
                <a:spcPct val="100000"/>
              </a:lnSpc>
              <a:spcBef>
                <a:spcPts val="100"/>
              </a:spcBef>
              <a:tabLst>
                <a:tab pos="4344035" algn="l"/>
              </a:tabLst>
            </a:pPr>
            <a:r>
              <a:rPr lang="en-US" sz="3200" dirty="0">
                <a:latin typeface="Arial"/>
                <a:cs typeface="Arial"/>
              </a:rPr>
              <a:t>        -- Process 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568450"/>
            <a:ext cx="4267200" cy="498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922669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200" y="2196083"/>
            <a:ext cx="1848612" cy="2476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73023" y="568451"/>
            <a:ext cx="3299460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71493" y="988674"/>
            <a:ext cx="1821574" cy="11259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38671" y="2590800"/>
            <a:ext cx="1822703" cy="11155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38671" y="4182562"/>
            <a:ext cx="1822703" cy="11514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730878" y="1976627"/>
            <a:ext cx="2408555" cy="1274445"/>
          </a:xfrm>
          <a:custGeom>
            <a:avLst/>
            <a:gdLst/>
            <a:ahLst/>
            <a:cxnLst/>
            <a:rect l="l" t="t" r="r" b="b"/>
            <a:pathLst>
              <a:path w="2408554" h="1274445">
                <a:moveTo>
                  <a:pt x="2373599" y="15718"/>
                </a:moveTo>
                <a:lnTo>
                  <a:pt x="0" y="1262888"/>
                </a:lnTo>
                <a:lnTo>
                  <a:pt x="5842" y="1274191"/>
                </a:lnTo>
                <a:lnTo>
                  <a:pt x="2379521" y="26920"/>
                </a:lnTo>
                <a:lnTo>
                  <a:pt x="2386180" y="16280"/>
                </a:lnTo>
                <a:lnTo>
                  <a:pt x="2373599" y="15718"/>
                </a:lnTo>
                <a:close/>
              </a:path>
              <a:path w="2408554" h="1274445">
                <a:moveTo>
                  <a:pt x="2408269" y="4825"/>
                </a:moveTo>
                <a:lnTo>
                  <a:pt x="2394331" y="4825"/>
                </a:lnTo>
                <a:lnTo>
                  <a:pt x="2400300" y="16001"/>
                </a:lnTo>
                <a:lnTo>
                  <a:pt x="2379521" y="26920"/>
                </a:lnTo>
                <a:lnTo>
                  <a:pt x="2343277" y="84836"/>
                </a:lnTo>
                <a:lnTo>
                  <a:pt x="2344166" y="88773"/>
                </a:lnTo>
                <a:lnTo>
                  <a:pt x="2347214" y="90550"/>
                </a:lnTo>
                <a:lnTo>
                  <a:pt x="2350135" y="92456"/>
                </a:lnTo>
                <a:lnTo>
                  <a:pt x="2354072" y="91567"/>
                </a:lnTo>
                <a:lnTo>
                  <a:pt x="2408269" y="4825"/>
                </a:lnTo>
                <a:close/>
              </a:path>
              <a:path w="2408554" h="1274445">
                <a:moveTo>
                  <a:pt x="2386180" y="16280"/>
                </a:moveTo>
                <a:lnTo>
                  <a:pt x="2379521" y="26920"/>
                </a:lnTo>
                <a:lnTo>
                  <a:pt x="2398849" y="16763"/>
                </a:lnTo>
                <a:lnTo>
                  <a:pt x="2396998" y="16763"/>
                </a:lnTo>
                <a:lnTo>
                  <a:pt x="2386180" y="16280"/>
                </a:lnTo>
                <a:close/>
              </a:path>
              <a:path w="2408554" h="1274445">
                <a:moveTo>
                  <a:pt x="2391918" y="7112"/>
                </a:moveTo>
                <a:lnTo>
                  <a:pt x="2386180" y="16280"/>
                </a:lnTo>
                <a:lnTo>
                  <a:pt x="2396998" y="16763"/>
                </a:lnTo>
                <a:lnTo>
                  <a:pt x="2391918" y="7112"/>
                </a:lnTo>
                <a:close/>
              </a:path>
              <a:path w="2408554" h="1274445">
                <a:moveTo>
                  <a:pt x="2395551" y="7112"/>
                </a:moveTo>
                <a:lnTo>
                  <a:pt x="2391918" y="7112"/>
                </a:lnTo>
                <a:lnTo>
                  <a:pt x="2396998" y="16763"/>
                </a:lnTo>
                <a:lnTo>
                  <a:pt x="2398849" y="16763"/>
                </a:lnTo>
                <a:lnTo>
                  <a:pt x="2400300" y="16001"/>
                </a:lnTo>
                <a:lnTo>
                  <a:pt x="2395551" y="7112"/>
                </a:lnTo>
                <a:close/>
              </a:path>
              <a:path w="2408554" h="1274445">
                <a:moveTo>
                  <a:pt x="2394331" y="4825"/>
                </a:moveTo>
                <a:lnTo>
                  <a:pt x="2373599" y="15718"/>
                </a:lnTo>
                <a:lnTo>
                  <a:pt x="2386180" y="16280"/>
                </a:lnTo>
                <a:lnTo>
                  <a:pt x="2391918" y="7112"/>
                </a:lnTo>
                <a:lnTo>
                  <a:pt x="2395551" y="7112"/>
                </a:lnTo>
                <a:lnTo>
                  <a:pt x="2394331" y="4825"/>
                </a:lnTo>
                <a:close/>
              </a:path>
              <a:path w="2408554" h="1274445">
                <a:moveTo>
                  <a:pt x="2305939" y="0"/>
                </a:moveTo>
                <a:lnTo>
                  <a:pt x="2303018" y="2667"/>
                </a:lnTo>
                <a:lnTo>
                  <a:pt x="2302764" y="9779"/>
                </a:lnTo>
                <a:lnTo>
                  <a:pt x="2305431" y="12700"/>
                </a:lnTo>
                <a:lnTo>
                  <a:pt x="2373599" y="15718"/>
                </a:lnTo>
                <a:lnTo>
                  <a:pt x="2394331" y="4825"/>
                </a:lnTo>
                <a:lnTo>
                  <a:pt x="2408269" y="4825"/>
                </a:lnTo>
                <a:lnTo>
                  <a:pt x="2408428" y="4572"/>
                </a:lnTo>
                <a:lnTo>
                  <a:pt x="2305939" y="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546" y="3100451"/>
            <a:ext cx="2439035" cy="151130"/>
          </a:xfrm>
          <a:custGeom>
            <a:avLst/>
            <a:gdLst/>
            <a:ahLst/>
            <a:cxnLst/>
            <a:rect l="l" t="t" r="r" b="b"/>
            <a:pathLst>
              <a:path w="2439035" h="151129">
                <a:moveTo>
                  <a:pt x="2402418" y="43216"/>
                </a:moveTo>
                <a:lnTo>
                  <a:pt x="0" y="138175"/>
                </a:lnTo>
                <a:lnTo>
                  <a:pt x="507" y="150875"/>
                </a:lnTo>
                <a:lnTo>
                  <a:pt x="2402836" y="55919"/>
                </a:lnTo>
                <a:lnTo>
                  <a:pt x="2413527" y="49114"/>
                </a:lnTo>
                <a:lnTo>
                  <a:pt x="2402418" y="43216"/>
                </a:lnTo>
                <a:close/>
              </a:path>
              <a:path w="2439035" h="151129">
                <a:moveTo>
                  <a:pt x="2427656" y="42290"/>
                </a:moveTo>
                <a:lnTo>
                  <a:pt x="2425827" y="42290"/>
                </a:lnTo>
                <a:lnTo>
                  <a:pt x="2426334" y="54990"/>
                </a:lnTo>
                <a:lnTo>
                  <a:pt x="2402836" y="55919"/>
                </a:lnTo>
                <a:lnTo>
                  <a:pt x="2348229" y="90677"/>
                </a:lnTo>
                <a:lnTo>
                  <a:pt x="2345308" y="92583"/>
                </a:lnTo>
                <a:lnTo>
                  <a:pt x="2344419" y="96520"/>
                </a:lnTo>
                <a:lnTo>
                  <a:pt x="2348229" y="102362"/>
                </a:lnTo>
                <a:lnTo>
                  <a:pt x="2352166" y="103250"/>
                </a:lnTo>
                <a:lnTo>
                  <a:pt x="2355088" y="101346"/>
                </a:lnTo>
                <a:lnTo>
                  <a:pt x="2438654" y="48133"/>
                </a:lnTo>
                <a:lnTo>
                  <a:pt x="2427656" y="42290"/>
                </a:lnTo>
                <a:close/>
              </a:path>
              <a:path w="2439035" h="151129">
                <a:moveTo>
                  <a:pt x="2413527" y="49114"/>
                </a:moveTo>
                <a:lnTo>
                  <a:pt x="2402836" y="55919"/>
                </a:lnTo>
                <a:lnTo>
                  <a:pt x="2426334" y="54990"/>
                </a:lnTo>
                <a:lnTo>
                  <a:pt x="2426304" y="54228"/>
                </a:lnTo>
                <a:lnTo>
                  <a:pt x="2423159" y="54228"/>
                </a:lnTo>
                <a:lnTo>
                  <a:pt x="2413527" y="49114"/>
                </a:lnTo>
                <a:close/>
              </a:path>
              <a:path w="2439035" h="151129">
                <a:moveTo>
                  <a:pt x="2422652" y="43307"/>
                </a:moveTo>
                <a:lnTo>
                  <a:pt x="2413527" y="49114"/>
                </a:lnTo>
                <a:lnTo>
                  <a:pt x="2423159" y="54228"/>
                </a:lnTo>
                <a:lnTo>
                  <a:pt x="2422652" y="43307"/>
                </a:lnTo>
                <a:close/>
              </a:path>
              <a:path w="2439035" h="151129">
                <a:moveTo>
                  <a:pt x="2425867" y="43307"/>
                </a:moveTo>
                <a:lnTo>
                  <a:pt x="2422652" y="43307"/>
                </a:lnTo>
                <a:lnTo>
                  <a:pt x="2423159" y="54228"/>
                </a:lnTo>
                <a:lnTo>
                  <a:pt x="2426304" y="54228"/>
                </a:lnTo>
                <a:lnTo>
                  <a:pt x="2425867" y="43307"/>
                </a:lnTo>
                <a:close/>
              </a:path>
              <a:path w="2439035" h="151129">
                <a:moveTo>
                  <a:pt x="2425827" y="42290"/>
                </a:moveTo>
                <a:lnTo>
                  <a:pt x="2402418" y="43216"/>
                </a:lnTo>
                <a:lnTo>
                  <a:pt x="2413527" y="49114"/>
                </a:lnTo>
                <a:lnTo>
                  <a:pt x="2422652" y="43307"/>
                </a:lnTo>
                <a:lnTo>
                  <a:pt x="2425867" y="43307"/>
                </a:lnTo>
                <a:lnTo>
                  <a:pt x="2425827" y="42290"/>
                </a:lnTo>
                <a:close/>
              </a:path>
              <a:path w="2439035" h="151129">
                <a:moveTo>
                  <a:pt x="2348103" y="0"/>
                </a:moveTo>
                <a:lnTo>
                  <a:pt x="2344292" y="1143"/>
                </a:lnTo>
                <a:lnTo>
                  <a:pt x="2342641" y="4190"/>
                </a:lnTo>
                <a:lnTo>
                  <a:pt x="2340991" y="7365"/>
                </a:lnTo>
                <a:lnTo>
                  <a:pt x="2342133" y="11175"/>
                </a:lnTo>
                <a:lnTo>
                  <a:pt x="2345181" y="12826"/>
                </a:lnTo>
                <a:lnTo>
                  <a:pt x="2402418" y="43216"/>
                </a:lnTo>
                <a:lnTo>
                  <a:pt x="2425827" y="42290"/>
                </a:lnTo>
                <a:lnTo>
                  <a:pt x="2427656" y="42290"/>
                </a:lnTo>
                <a:lnTo>
                  <a:pt x="2351151" y="1650"/>
                </a:lnTo>
                <a:lnTo>
                  <a:pt x="2348103" y="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30116" y="3239389"/>
            <a:ext cx="2442210" cy="1713230"/>
          </a:xfrm>
          <a:custGeom>
            <a:avLst/>
            <a:gdLst/>
            <a:ahLst/>
            <a:cxnLst/>
            <a:rect l="l" t="t" r="r" b="b"/>
            <a:pathLst>
              <a:path w="2442210" h="1713229">
                <a:moveTo>
                  <a:pt x="2340864" y="1691894"/>
                </a:moveTo>
                <a:lnTo>
                  <a:pt x="2337816" y="1694561"/>
                </a:lnTo>
                <a:lnTo>
                  <a:pt x="2337308" y="1701546"/>
                </a:lnTo>
                <a:lnTo>
                  <a:pt x="2339848" y="1704594"/>
                </a:lnTo>
                <a:lnTo>
                  <a:pt x="2343404" y="1704848"/>
                </a:lnTo>
                <a:lnTo>
                  <a:pt x="2442083" y="1713103"/>
                </a:lnTo>
                <a:lnTo>
                  <a:pt x="2441148" y="1711071"/>
                </a:lnTo>
                <a:lnTo>
                  <a:pt x="2428113" y="1711071"/>
                </a:lnTo>
                <a:lnTo>
                  <a:pt x="2408799" y="1697543"/>
                </a:lnTo>
                <a:lnTo>
                  <a:pt x="2344420" y="1692148"/>
                </a:lnTo>
                <a:lnTo>
                  <a:pt x="2340864" y="1691894"/>
                </a:lnTo>
                <a:close/>
              </a:path>
              <a:path w="2442210" h="1713229">
                <a:moveTo>
                  <a:pt x="2408799" y="1697543"/>
                </a:moveTo>
                <a:lnTo>
                  <a:pt x="2428113" y="1711071"/>
                </a:lnTo>
                <a:lnTo>
                  <a:pt x="2429909" y="1708531"/>
                </a:lnTo>
                <a:lnTo>
                  <a:pt x="2425954" y="1708531"/>
                </a:lnTo>
                <a:lnTo>
                  <a:pt x="2421389" y="1698599"/>
                </a:lnTo>
                <a:lnTo>
                  <a:pt x="2408799" y="1697543"/>
                </a:lnTo>
                <a:close/>
              </a:path>
              <a:path w="2442210" h="1713229">
                <a:moveTo>
                  <a:pt x="2395347" y="1618488"/>
                </a:moveTo>
                <a:lnTo>
                  <a:pt x="2392172" y="1619885"/>
                </a:lnTo>
                <a:lnTo>
                  <a:pt x="2388997" y="1621409"/>
                </a:lnTo>
                <a:lnTo>
                  <a:pt x="2387600" y="1625219"/>
                </a:lnTo>
                <a:lnTo>
                  <a:pt x="2389124" y="1628394"/>
                </a:lnTo>
                <a:lnTo>
                  <a:pt x="2416095" y="1687080"/>
                </a:lnTo>
                <a:lnTo>
                  <a:pt x="2435479" y="1700657"/>
                </a:lnTo>
                <a:lnTo>
                  <a:pt x="2428113" y="1711071"/>
                </a:lnTo>
                <a:lnTo>
                  <a:pt x="2441148" y="1711071"/>
                </a:lnTo>
                <a:lnTo>
                  <a:pt x="2400681" y="1623060"/>
                </a:lnTo>
                <a:lnTo>
                  <a:pt x="2399157" y="1619885"/>
                </a:lnTo>
                <a:lnTo>
                  <a:pt x="2395347" y="1618488"/>
                </a:lnTo>
                <a:close/>
              </a:path>
              <a:path w="2442210" h="1713229">
                <a:moveTo>
                  <a:pt x="2421389" y="1698599"/>
                </a:moveTo>
                <a:lnTo>
                  <a:pt x="2425954" y="1708531"/>
                </a:lnTo>
                <a:lnTo>
                  <a:pt x="2432304" y="1699514"/>
                </a:lnTo>
                <a:lnTo>
                  <a:pt x="2421389" y="1698599"/>
                </a:lnTo>
                <a:close/>
              </a:path>
              <a:path w="2442210" h="1713229">
                <a:moveTo>
                  <a:pt x="2416095" y="1687080"/>
                </a:moveTo>
                <a:lnTo>
                  <a:pt x="2421389" y="1698599"/>
                </a:lnTo>
                <a:lnTo>
                  <a:pt x="2432304" y="1699514"/>
                </a:lnTo>
                <a:lnTo>
                  <a:pt x="2425954" y="1708531"/>
                </a:lnTo>
                <a:lnTo>
                  <a:pt x="2429909" y="1708531"/>
                </a:lnTo>
                <a:lnTo>
                  <a:pt x="2435479" y="1700657"/>
                </a:lnTo>
                <a:lnTo>
                  <a:pt x="2416095" y="1687080"/>
                </a:lnTo>
                <a:close/>
              </a:path>
              <a:path w="2442210" h="1713229">
                <a:moveTo>
                  <a:pt x="7366" y="0"/>
                </a:moveTo>
                <a:lnTo>
                  <a:pt x="0" y="10413"/>
                </a:lnTo>
                <a:lnTo>
                  <a:pt x="2408799" y="1697543"/>
                </a:lnTo>
                <a:lnTo>
                  <a:pt x="2421389" y="1698599"/>
                </a:lnTo>
                <a:lnTo>
                  <a:pt x="2416095" y="1687080"/>
                </a:lnTo>
                <a:lnTo>
                  <a:pt x="7366" y="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69297" y="2404491"/>
            <a:ext cx="344805" cy="264795"/>
          </a:xfrm>
          <a:custGeom>
            <a:avLst/>
            <a:gdLst/>
            <a:ahLst/>
            <a:cxnLst/>
            <a:rect l="l" t="t" r="r" b="b"/>
            <a:pathLst>
              <a:path w="344804" h="264794">
                <a:moveTo>
                  <a:pt x="100961" y="205232"/>
                </a:moveTo>
                <a:lnTo>
                  <a:pt x="57515" y="205232"/>
                </a:lnTo>
                <a:lnTo>
                  <a:pt x="66137" y="205541"/>
                </a:lnTo>
                <a:lnTo>
                  <a:pt x="72961" y="207232"/>
                </a:lnTo>
                <a:lnTo>
                  <a:pt x="77999" y="210304"/>
                </a:lnTo>
                <a:lnTo>
                  <a:pt x="81264" y="214757"/>
                </a:lnTo>
                <a:lnTo>
                  <a:pt x="83423" y="219456"/>
                </a:lnTo>
                <a:lnTo>
                  <a:pt x="83296" y="224155"/>
                </a:lnTo>
                <a:lnTo>
                  <a:pt x="41763" y="246284"/>
                </a:lnTo>
                <a:lnTo>
                  <a:pt x="30337" y="246380"/>
                </a:lnTo>
                <a:lnTo>
                  <a:pt x="38846" y="264668"/>
                </a:lnTo>
                <a:lnTo>
                  <a:pt x="83306" y="251150"/>
                </a:lnTo>
                <a:lnTo>
                  <a:pt x="103663" y="218201"/>
                </a:lnTo>
                <a:lnTo>
                  <a:pt x="102915" y="210948"/>
                </a:lnTo>
                <a:lnTo>
                  <a:pt x="100961" y="205232"/>
                </a:lnTo>
                <a:close/>
              </a:path>
              <a:path w="344804" h="264794">
                <a:moveTo>
                  <a:pt x="55610" y="129032"/>
                </a:moveTo>
                <a:lnTo>
                  <a:pt x="19018" y="142632"/>
                </a:lnTo>
                <a:lnTo>
                  <a:pt x="0" y="172720"/>
                </a:lnTo>
                <a:lnTo>
                  <a:pt x="890" y="179673"/>
                </a:lnTo>
                <a:lnTo>
                  <a:pt x="29523" y="204979"/>
                </a:lnTo>
                <a:lnTo>
                  <a:pt x="43545" y="205739"/>
                </a:lnTo>
                <a:lnTo>
                  <a:pt x="57515" y="205232"/>
                </a:lnTo>
                <a:lnTo>
                  <a:pt x="100961" y="205232"/>
                </a:lnTo>
                <a:lnTo>
                  <a:pt x="73327" y="184785"/>
                </a:lnTo>
                <a:lnTo>
                  <a:pt x="31734" y="184785"/>
                </a:lnTo>
                <a:lnTo>
                  <a:pt x="24622" y="181991"/>
                </a:lnTo>
                <a:lnTo>
                  <a:pt x="21828" y="175895"/>
                </a:lnTo>
                <a:lnTo>
                  <a:pt x="19796" y="171704"/>
                </a:lnTo>
                <a:lnTo>
                  <a:pt x="19923" y="167512"/>
                </a:lnTo>
                <a:lnTo>
                  <a:pt x="22336" y="163322"/>
                </a:lnTo>
                <a:lnTo>
                  <a:pt x="24622" y="159131"/>
                </a:lnTo>
                <a:lnTo>
                  <a:pt x="28686" y="155829"/>
                </a:lnTo>
                <a:lnTo>
                  <a:pt x="63357" y="145669"/>
                </a:lnTo>
                <a:lnTo>
                  <a:pt x="55610" y="129032"/>
                </a:lnTo>
                <a:close/>
              </a:path>
              <a:path w="344804" h="264794">
                <a:moveTo>
                  <a:pt x="54975" y="183896"/>
                </a:moveTo>
                <a:lnTo>
                  <a:pt x="43418" y="184404"/>
                </a:lnTo>
                <a:lnTo>
                  <a:pt x="31734" y="184785"/>
                </a:lnTo>
                <a:lnTo>
                  <a:pt x="73327" y="184785"/>
                </a:lnTo>
                <a:lnTo>
                  <a:pt x="72120" y="184562"/>
                </a:lnTo>
                <a:lnTo>
                  <a:pt x="64119" y="183919"/>
                </a:lnTo>
                <a:lnTo>
                  <a:pt x="54975" y="183896"/>
                </a:lnTo>
                <a:close/>
              </a:path>
              <a:path w="344804" h="264794">
                <a:moveTo>
                  <a:pt x="205991" y="156463"/>
                </a:moveTo>
                <a:lnTo>
                  <a:pt x="162544" y="156463"/>
                </a:lnTo>
                <a:lnTo>
                  <a:pt x="171184" y="156845"/>
                </a:lnTo>
                <a:lnTo>
                  <a:pt x="178038" y="158559"/>
                </a:lnTo>
                <a:lnTo>
                  <a:pt x="183082" y="161607"/>
                </a:lnTo>
                <a:lnTo>
                  <a:pt x="186293" y="165988"/>
                </a:lnTo>
                <a:lnTo>
                  <a:pt x="188452" y="170687"/>
                </a:lnTo>
                <a:lnTo>
                  <a:pt x="188452" y="175387"/>
                </a:lnTo>
                <a:lnTo>
                  <a:pt x="186039" y="180339"/>
                </a:lnTo>
                <a:lnTo>
                  <a:pt x="183753" y="185166"/>
                </a:lnTo>
                <a:lnTo>
                  <a:pt x="146899" y="197518"/>
                </a:lnTo>
                <a:lnTo>
                  <a:pt x="135493" y="197612"/>
                </a:lnTo>
                <a:lnTo>
                  <a:pt x="143875" y="216026"/>
                </a:lnTo>
                <a:lnTo>
                  <a:pt x="188337" y="202382"/>
                </a:lnTo>
                <a:lnTo>
                  <a:pt x="208708" y="169433"/>
                </a:lnTo>
                <a:lnTo>
                  <a:pt x="207946" y="162180"/>
                </a:lnTo>
                <a:lnTo>
                  <a:pt x="205991" y="156463"/>
                </a:lnTo>
                <a:close/>
              </a:path>
              <a:path w="344804" h="264794">
                <a:moveTo>
                  <a:pt x="200644" y="0"/>
                </a:moveTo>
                <a:lnTo>
                  <a:pt x="180705" y="9271"/>
                </a:lnTo>
                <a:lnTo>
                  <a:pt x="254873" y="169163"/>
                </a:lnTo>
                <a:lnTo>
                  <a:pt x="274812" y="159893"/>
                </a:lnTo>
                <a:lnTo>
                  <a:pt x="241792" y="88773"/>
                </a:lnTo>
                <a:lnTo>
                  <a:pt x="245121" y="74414"/>
                </a:lnTo>
                <a:lnTo>
                  <a:pt x="246788" y="70612"/>
                </a:lnTo>
                <a:lnTo>
                  <a:pt x="233283" y="70612"/>
                </a:lnTo>
                <a:lnTo>
                  <a:pt x="200644" y="0"/>
                </a:lnTo>
                <a:close/>
              </a:path>
              <a:path w="344804" h="264794">
                <a:moveTo>
                  <a:pt x="160766" y="80391"/>
                </a:moveTo>
                <a:lnTo>
                  <a:pt x="124047" y="93920"/>
                </a:lnTo>
                <a:lnTo>
                  <a:pt x="105140" y="124015"/>
                </a:lnTo>
                <a:lnTo>
                  <a:pt x="106045" y="130925"/>
                </a:lnTo>
                <a:lnTo>
                  <a:pt x="134625" y="156229"/>
                </a:lnTo>
                <a:lnTo>
                  <a:pt x="148701" y="156972"/>
                </a:lnTo>
                <a:lnTo>
                  <a:pt x="162544" y="156463"/>
                </a:lnTo>
                <a:lnTo>
                  <a:pt x="205991" y="156463"/>
                </a:lnTo>
                <a:lnTo>
                  <a:pt x="178186" y="136017"/>
                </a:lnTo>
                <a:lnTo>
                  <a:pt x="136890" y="136017"/>
                </a:lnTo>
                <a:lnTo>
                  <a:pt x="129651" y="133223"/>
                </a:lnTo>
                <a:lnTo>
                  <a:pt x="126857" y="127126"/>
                </a:lnTo>
                <a:lnTo>
                  <a:pt x="124825" y="122936"/>
                </a:lnTo>
                <a:lnTo>
                  <a:pt x="125079" y="118745"/>
                </a:lnTo>
                <a:lnTo>
                  <a:pt x="159506" y="98426"/>
                </a:lnTo>
                <a:lnTo>
                  <a:pt x="168386" y="96900"/>
                </a:lnTo>
                <a:lnTo>
                  <a:pt x="160766" y="80391"/>
                </a:lnTo>
                <a:close/>
              </a:path>
              <a:path w="344804" h="264794">
                <a:moveTo>
                  <a:pt x="306748" y="46100"/>
                </a:moveTo>
                <a:lnTo>
                  <a:pt x="275447" y="46100"/>
                </a:lnTo>
                <a:lnTo>
                  <a:pt x="279511" y="48387"/>
                </a:lnTo>
                <a:lnTo>
                  <a:pt x="283448" y="50800"/>
                </a:lnTo>
                <a:lnTo>
                  <a:pt x="287385" y="56007"/>
                </a:lnTo>
                <a:lnTo>
                  <a:pt x="291195" y="64262"/>
                </a:lnTo>
                <a:lnTo>
                  <a:pt x="324850" y="136779"/>
                </a:lnTo>
                <a:lnTo>
                  <a:pt x="344789" y="127508"/>
                </a:lnTo>
                <a:lnTo>
                  <a:pt x="308015" y="48387"/>
                </a:lnTo>
                <a:lnTo>
                  <a:pt x="306748" y="46100"/>
                </a:lnTo>
                <a:close/>
              </a:path>
              <a:path w="344804" h="264794">
                <a:moveTo>
                  <a:pt x="169150" y="135207"/>
                </a:moveTo>
                <a:lnTo>
                  <a:pt x="160004" y="135255"/>
                </a:lnTo>
                <a:lnTo>
                  <a:pt x="136890" y="136017"/>
                </a:lnTo>
                <a:lnTo>
                  <a:pt x="178186" y="136017"/>
                </a:lnTo>
                <a:lnTo>
                  <a:pt x="177164" y="135826"/>
                </a:lnTo>
                <a:lnTo>
                  <a:pt x="169150" y="135207"/>
                </a:lnTo>
                <a:close/>
              </a:path>
              <a:path w="344804" h="264794">
                <a:moveTo>
                  <a:pt x="275256" y="25876"/>
                </a:moveTo>
                <a:lnTo>
                  <a:pt x="236972" y="56683"/>
                </a:lnTo>
                <a:lnTo>
                  <a:pt x="233283" y="70612"/>
                </a:lnTo>
                <a:lnTo>
                  <a:pt x="246788" y="70612"/>
                </a:lnTo>
                <a:lnTo>
                  <a:pt x="250142" y="62960"/>
                </a:lnTo>
                <a:lnTo>
                  <a:pt x="256829" y="54411"/>
                </a:lnTo>
                <a:lnTo>
                  <a:pt x="265160" y="48768"/>
                </a:lnTo>
                <a:lnTo>
                  <a:pt x="270621" y="46228"/>
                </a:lnTo>
                <a:lnTo>
                  <a:pt x="275447" y="46100"/>
                </a:lnTo>
                <a:lnTo>
                  <a:pt x="306748" y="46100"/>
                </a:lnTo>
                <a:lnTo>
                  <a:pt x="304206" y="41515"/>
                </a:lnTo>
                <a:lnTo>
                  <a:pt x="299624" y="35766"/>
                </a:lnTo>
                <a:lnTo>
                  <a:pt x="294352" y="31279"/>
                </a:lnTo>
                <a:lnTo>
                  <a:pt x="288401" y="28067"/>
                </a:lnTo>
                <a:lnTo>
                  <a:pt x="281924" y="26233"/>
                </a:lnTo>
                <a:lnTo>
                  <a:pt x="275256" y="258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20869" y="2964814"/>
            <a:ext cx="339090" cy="191135"/>
          </a:xfrm>
          <a:custGeom>
            <a:avLst/>
            <a:gdLst/>
            <a:ahLst/>
            <a:cxnLst/>
            <a:rect l="l" t="t" r="r" b="b"/>
            <a:pathLst>
              <a:path w="339089" h="191135">
                <a:moveTo>
                  <a:pt x="2920" y="165862"/>
                </a:moveTo>
                <a:lnTo>
                  <a:pt x="33067" y="190982"/>
                </a:lnTo>
                <a:lnTo>
                  <a:pt x="41020" y="191008"/>
                </a:lnTo>
                <a:lnTo>
                  <a:pt x="50355" y="189819"/>
                </a:lnTo>
                <a:lnTo>
                  <a:pt x="58737" y="187404"/>
                </a:lnTo>
                <a:lnTo>
                  <a:pt x="66166" y="183774"/>
                </a:lnTo>
                <a:lnTo>
                  <a:pt x="72643" y="178943"/>
                </a:lnTo>
                <a:lnTo>
                  <a:pt x="76741" y="174371"/>
                </a:lnTo>
                <a:lnTo>
                  <a:pt x="41020" y="174371"/>
                </a:lnTo>
                <a:lnTo>
                  <a:pt x="32638" y="174184"/>
                </a:lnTo>
                <a:lnTo>
                  <a:pt x="23495" y="172688"/>
                </a:lnTo>
                <a:lnTo>
                  <a:pt x="13588" y="169906"/>
                </a:lnTo>
                <a:lnTo>
                  <a:pt x="2920" y="165862"/>
                </a:lnTo>
                <a:close/>
              </a:path>
              <a:path w="339089" h="191135">
                <a:moveTo>
                  <a:pt x="46735" y="63754"/>
                </a:moveTo>
                <a:lnTo>
                  <a:pt x="9778" y="74930"/>
                </a:lnTo>
                <a:lnTo>
                  <a:pt x="0" y="100457"/>
                </a:lnTo>
                <a:lnTo>
                  <a:pt x="2385" y="110767"/>
                </a:lnTo>
                <a:lnTo>
                  <a:pt x="8223" y="119602"/>
                </a:lnTo>
                <a:lnTo>
                  <a:pt x="17537" y="126960"/>
                </a:lnTo>
                <a:lnTo>
                  <a:pt x="30352" y="132842"/>
                </a:lnTo>
                <a:lnTo>
                  <a:pt x="43433" y="137668"/>
                </a:lnTo>
                <a:lnTo>
                  <a:pt x="51313" y="141122"/>
                </a:lnTo>
                <a:lnTo>
                  <a:pt x="57038" y="145208"/>
                </a:lnTo>
                <a:lnTo>
                  <a:pt x="60596" y="149937"/>
                </a:lnTo>
                <a:lnTo>
                  <a:pt x="61975" y="155321"/>
                </a:lnTo>
                <a:lnTo>
                  <a:pt x="62229" y="160400"/>
                </a:lnTo>
                <a:lnTo>
                  <a:pt x="60451" y="164719"/>
                </a:lnTo>
                <a:lnTo>
                  <a:pt x="56387" y="168401"/>
                </a:lnTo>
                <a:lnTo>
                  <a:pt x="52450" y="172085"/>
                </a:lnTo>
                <a:lnTo>
                  <a:pt x="47370" y="174117"/>
                </a:lnTo>
                <a:lnTo>
                  <a:pt x="41020" y="174371"/>
                </a:lnTo>
                <a:lnTo>
                  <a:pt x="76741" y="174371"/>
                </a:lnTo>
                <a:lnTo>
                  <a:pt x="77854" y="173128"/>
                </a:lnTo>
                <a:lnTo>
                  <a:pt x="81470" y="166719"/>
                </a:lnTo>
                <a:lnTo>
                  <a:pt x="83466" y="159690"/>
                </a:lnTo>
                <a:lnTo>
                  <a:pt x="83819" y="152019"/>
                </a:lnTo>
                <a:lnTo>
                  <a:pt x="83311" y="143637"/>
                </a:lnTo>
                <a:lnTo>
                  <a:pt x="48894" y="116839"/>
                </a:lnTo>
                <a:lnTo>
                  <a:pt x="27050" y="109093"/>
                </a:lnTo>
                <a:lnTo>
                  <a:pt x="21462" y="103759"/>
                </a:lnTo>
                <a:lnTo>
                  <a:pt x="41275" y="80645"/>
                </a:lnTo>
                <a:lnTo>
                  <a:pt x="70654" y="80645"/>
                </a:lnTo>
                <a:lnTo>
                  <a:pt x="69850" y="66167"/>
                </a:lnTo>
                <a:lnTo>
                  <a:pt x="65277" y="65532"/>
                </a:lnTo>
                <a:lnTo>
                  <a:pt x="55244" y="64262"/>
                </a:lnTo>
                <a:lnTo>
                  <a:pt x="46735" y="63754"/>
                </a:lnTo>
                <a:close/>
              </a:path>
              <a:path w="339089" h="191135">
                <a:moveTo>
                  <a:pt x="70654" y="80645"/>
                </a:moveTo>
                <a:lnTo>
                  <a:pt x="41275" y="80645"/>
                </a:lnTo>
                <a:lnTo>
                  <a:pt x="47202" y="80668"/>
                </a:lnTo>
                <a:lnTo>
                  <a:pt x="54117" y="81311"/>
                </a:lnTo>
                <a:lnTo>
                  <a:pt x="62009" y="82573"/>
                </a:lnTo>
                <a:lnTo>
                  <a:pt x="70865" y="84455"/>
                </a:lnTo>
                <a:lnTo>
                  <a:pt x="70654" y="80645"/>
                </a:lnTo>
                <a:close/>
              </a:path>
              <a:path w="339089" h="191135">
                <a:moveTo>
                  <a:pt x="118617" y="159385"/>
                </a:moveTo>
                <a:lnTo>
                  <a:pt x="119760" y="179577"/>
                </a:lnTo>
                <a:lnTo>
                  <a:pt x="130286" y="182048"/>
                </a:lnTo>
                <a:lnTo>
                  <a:pt x="139953" y="183721"/>
                </a:lnTo>
                <a:lnTo>
                  <a:pt x="148764" y="184560"/>
                </a:lnTo>
                <a:lnTo>
                  <a:pt x="156717" y="184531"/>
                </a:lnTo>
                <a:lnTo>
                  <a:pt x="192349" y="168021"/>
                </a:lnTo>
                <a:lnTo>
                  <a:pt x="156590" y="168021"/>
                </a:lnTo>
                <a:lnTo>
                  <a:pt x="148282" y="167832"/>
                </a:lnTo>
                <a:lnTo>
                  <a:pt x="139176" y="166322"/>
                </a:lnTo>
                <a:lnTo>
                  <a:pt x="129284" y="163502"/>
                </a:lnTo>
                <a:lnTo>
                  <a:pt x="118617" y="159385"/>
                </a:lnTo>
                <a:close/>
              </a:path>
              <a:path w="339089" h="191135">
                <a:moveTo>
                  <a:pt x="162432" y="57404"/>
                </a:moveTo>
                <a:lnTo>
                  <a:pt x="125475" y="68452"/>
                </a:lnTo>
                <a:lnTo>
                  <a:pt x="115696" y="93980"/>
                </a:lnTo>
                <a:lnTo>
                  <a:pt x="118026" y="104364"/>
                </a:lnTo>
                <a:lnTo>
                  <a:pt x="123856" y="113236"/>
                </a:lnTo>
                <a:lnTo>
                  <a:pt x="133163" y="120608"/>
                </a:lnTo>
                <a:lnTo>
                  <a:pt x="145922" y="126492"/>
                </a:lnTo>
                <a:lnTo>
                  <a:pt x="159130" y="131190"/>
                </a:lnTo>
                <a:lnTo>
                  <a:pt x="166993" y="134717"/>
                </a:lnTo>
                <a:lnTo>
                  <a:pt x="172688" y="138826"/>
                </a:lnTo>
                <a:lnTo>
                  <a:pt x="176240" y="143531"/>
                </a:lnTo>
                <a:lnTo>
                  <a:pt x="177672" y="148844"/>
                </a:lnTo>
                <a:lnTo>
                  <a:pt x="177926" y="153924"/>
                </a:lnTo>
                <a:lnTo>
                  <a:pt x="176021" y="158369"/>
                </a:lnTo>
                <a:lnTo>
                  <a:pt x="172084" y="162051"/>
                </a:lnTo>
                <a:lnTo>
                  <a:pt x="168147" y="165608"/>
                </a:lnTo>
                <a:lnTo>
                  <a:pt x="162940" y="167639"/>
                </a:lnTo>
                <a:lnTo>
                  <a:pt x="156590" y="168021"/>
                </a:lnTo>
                <a:lnTo>
                  <a:pt x="192349" y="168021"/>
                </a:lnTo>
                <a:lnTo>
                  <a:pt x="193534" y="166707"/>
                </a:lnTo>
                <a:lnTo>
                  <a:pt x="197119" y="160305"/>
                </a:lnTo>
                <a:lnTo>
                  <a:pt x="199110" y="153285"/>
                </a:lnTo>
                <a:lnTo>
                  <a:pt x="199516" y="145669"/>
                </a:lnTo>
                <a:lnTo>
                  <a:pt x="199008" y="137287"/>
                </a:lnTo>
                <a:lnTo>
                  <a:pt x="164464" y="110489"/>
                </a:lnTo>
                <a:lnTo>
                  <a:pt x="142747" y="102615"/>
                </a:lnTo>
                <a:lnTo>
                  <a:pt x="137032" y="97409"/>
                </a:lnTo>
                <a:lnTo>
                  <a:pt x="136778" y="90805"/>
                </a:lnTo>
                <a:lnTo>
                  <a:pt x="136397" y="86106"/>
                </a:lnTo>
                <a:lnTo>
                  <a:pt x="138175" y="82169"/>
                </a:lnTo>
                <a:lnTo>
                  <a:pt x="141858" y="79248"/>
                </a:lnTo>
                <a:lnTo>
                  <a:pt x="145541" y="76200"/>
                </a:lnTo>
                <a:lnTo>
                  <a:pt x="150494" y="74549"/>
                </a:lnTo>
                <a:lnTo>
                  <a:pt x="156971" y="74168"/>
                </a:lnTo>
                <a:lnTo>
                  <a:pt x="186349" y="74168"/>
                </a:lnTo>
                <a:lnTo>
                  <a:pt x="185546" y="59817"/>
                </a:lnTo>
                <a:lnTo>
                  <a:pt x="170814" y="57785"/>
                </a:lnTo>
                <a:lnTo>
                  <a:pt x="162432" y="57404"/>
                </a:lnTo>
                <a:close/>
              </a:path>
              <a:path w="339089" h="191135">
                <a:moveTo>
                  <a:pt x="186349" y="74168"/>
                </a:moveTo>
                <a:lnTo>
                  <a:pt x="156971" y="74168"/>
                </a:lnTo>
                <a:lnTo>
                  <a:pt x="162899" y="74191"/>
                </a:lnTo>
                <a:lnTo>
                  <a:pt x="169814" y="74834"/>
                </a:lnTo>
                <a:lnTo>
                  <a:pt x="177706" y="76096"/>
                </a:lnTo>
                <a:lnTo>
                  <a:pt x="186562" y="77977"/>
                </a:lnTo>
                <a:lnTo>
                  <a:pt x="186349" y="74168"/>
                </a:lnTo>
                <a:close/>
              </a:path>
              <a:path w="339089" h="191135">
                <a:moveTo>
                  <a:pt x="252221" y="0"/>
                </a:moveTo>
                <a:lnTo>
                  <a:pt x="230250" y="1143"/>
                </a:lnTo>
                <a:lnTo>
                  <a:pt x="240029" y="177164"/>
                </a:lnTo>
                <a:lnTo>
                  <a:pt x="262000" y="175895"/>
                </a:lnTo>
                <a:lnTo>
                  <a:pt x="257682" y="97536"/>
                </a:lnTo>
                <a:lnTo>
                  <a:pt x="266112" y="85482"/>
                </a:lnTo>
                <a:lnTo>
                  <a:pt x="274145" y="77597"/>
                </a:lnTo>
                <a:lnTo>
                  <a:pt x="256539" y="77597"/>
                </a:lnTo>
                <a:lnTo>
                  <a:pt x="252221" y="0"/>
                </a:lnTo>
                <a:close/>
              </a:path>
              <a:path w="339089" h="191135">
                <a:moveTo>
                  <a:pt x="330499" y="68707"/>
                </a:moveTo>
                <a:lnTo>
                  <a:pt x="300354" y="68707"/>
                </a:lnTo>
                <a:lnTo>
                  <a:pt x="304800" y="70358"/>
                </a:lnTo>
                <a:lnTo>
                  <a:pt x="307593" y="74040"/>
                </a:lnTo>
                <a:lnTo>
                  <a:pt x="310514" y="77724"/>
                </a:lnTo>
                <a:lnTo>
                  <a:pt x="312165" y="84074"/>
                </a:lnTo>
                <a:lnTo>
                  <a:pt x="317118" y="172847"/>
                </a:lnTo>
                <a:lnTo>
                  <a:pt x="339089" y="171704"/>
                </a:lnTo>
                <a:lnTo>
                  <a:pt x="334306" y="85482"/>
                </a:lnTo>
                <a:lnTo>
                  <a:pt x="334180" y="84074"/>
                </a:lnTo>
                <a:lnTo>
                  <a:pt x="333207" y="76739"/>
                </a:lnTo>
                <a:lnTo>
                  <a:pt x="331057" y="69754"/>
                </a:lnTo>
                <a:lnTo>
                  <a:pt x="330499" y="68707"/>
                </a:lnTo>
                <a:close/>
              </a:path>
              <a:path w="339089" h="191135">
                <a:moveTo>
                  <a:pt x="297688" y="49784"/>
                </a:moveTo>
                <a:lnTo>
                  <a:pt x="285686" y="52093"/>
                </a:lnTo>
                <a:lnTo>
                  <a:pt x="274827" y="57499"/>
                </a:lnTo>
                <a:lnTo>
                  <a:pt x="265112" y="66000"/>
                </a:lnTo>
                <a:lnTo>
                  <a:pt x="256539" y="77597"/>
                </a:lnTo>
                <a:lnTo>
                  <a:pt x="274145" y="77597"/>
                </a:lnTo>
                <a:lnTo>
                  <a:pt x="275018" y="76739"/>
                </a:lnTo>
                <a:lnTo>
                  <a:pt x="284400" y="71282"/>
                </a:lnTo>
                <a:lnTo>
                  <a:pt x="294258" y="69087"/>
                </a:lnTo>
                <a:lnTo>
                  <a:pt x="300354" y="68707"/>
                </a:lnTo>
                <a:lnTo>
                  <a:pt x="330499" y="68707"/>
                </a:lnTo>
                <a:lnTo>
                  <a:pt x="327798" y="63634"/>
                </a:lnTo>
                <a:lnTo>
                  <a:pt x="323468" y="58420"/>
                </a:lnTo>
                <a:lnTo>
                  <a:pt x="318136" y="54320"/>
                </a:lnTo>
                <a:lnTo>
                  <a:pt x="312054" y="51530"/>
                </a:lnTo>
                <a:lnTo>
                  <a:pt x="305234" y="50026"/>
                </a:lnTo>
                <a:lnTo>
                  <a:pt x="297688" y="497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94682" y="3677780"/>
            <a:ext cx="871715" cy="8642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3428" y="2750058"/>
            <a:ext cx="165036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chemeClr val="accent1"/>
                </a:solidFill>
                <a:latin typeface="Arial"/>
                <a:cs typeface="Arial"/>
              </a:rPr>
              <a:t>Dependencies</a:t>
            </a:r>
            <a:endParaRPr sz="180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65" dirty="0">
                <a:latin typeface="Arial"/>
                <a:cs typeface="Arial"/>
              </a:rPr>
              <a:t>. </a:t>
            </a:r>
            <a:r>
              <a:rPr sz="1800" spc="50" dirty="0">
                <a:latin typeface="Arial"/>
                <a:cs typeface="Arial"/>
              </a:rPr>
              <a:t>Python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65" dirty="0">
                <a:latin typeface="Arial"/>
                <a:cs typeface="Arial"/>
              </a:rPr>
              <a:t>. </a:t>
            </a:r>
            <a:r>
              <a:rPr sz="1800" dirty="0" err="1">
                <a:latin typeface="Arial"/>
                <a:cs typeface="Arial"/>
              </a:rPr>
              <a:t>Yaml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9194" y="1742313"/>
            <a:ext cx="2451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solidFill>
                  <a:schemeClr val="accent1"/>
                </a:solidFill>
                <a:latin typeface="Arial"/>
                <a:cs typeface="Arial"/>
              </a:rPr>
              <a:t>Ansible</a:t>
            </a:r>
            <a:r>
              <a:rPr lang="en-US" sz="1800" spc="70" dirty="0">
                <a:solidFill>
                  <a:schemeClr val="accent1"/>
                </a:solidFill>
                <a:latin typeface="Arial"/>
                <a:cs typeface="Arial"/>
              </a:rPr>
              <a:t> Master</a:t>
            </a:r>
            <a:r>
              <a:rPr sz="1800" spc="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chemeClr val="accent1"/>
                </a:solidFill>
                <a:latin typeface="Arial"/>
                <a:cs typeface="Arial"/>
              </a:rPr>
              <a:t>server</a:t>
            </a:r>
            <a:endParaRPr sz="18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265857"/>
            <a:ext cx="6364731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1700" spc="95" dirty="0">
                <a:solidFill>
                  <a:srgbClr val="2CA1BE"/>
                </a:solidFill>
              </a:rPr>
              <a:t>1.	</a:t>
            </a:r>
            <a:r>
              <a:rPr sz="2500" spc="140" dirty="0"/>
              <a:t>Agent-less</a:t>
            </a:r>
            <a:r>
              <a:rPr sz="2500" spc="75" dirty="0"/>
              <a:t> </a:t>
            </a:r>
            <a:r>
              <a:rPr sz="2500" spc="140" dirty="0"/>
              <a:t>communication</a:t>
            </a:r>
            <a:endParaRPr sz="2500" dirty="0"/>
          </a:p>
        </p:txBody>
      </p:sp>
      <p:sp>
        <p:nvSpPr>
          <p:cNvPr id="3" name="object 3"/>
          <p:cNvSpPr txBox="1"/>
          <p:nvPr/>
        </p:nvSpPr>
        <p:spPr>
          <a:xfrm>
            <a:off x="645668" y="1857501"/>
            <a:ext cx="8117332" cy="3799758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304925" marR="570230" indent="-287020">
              <a:lnSpc>
                <a:spcPts val="1839"/>
              </a:lnSpc>
              <a:spcBef>
                <a:spcPts val="330"/>
              </a:spcBef>
              <a:tabLst>
                <a:tab pos="1304925" algn="l"/>
              </a:tabLst>
            </a:pPr>
            <a:r>
              <a:rPr sz="1700" spc="-880" dirty="0">
                <a:solidFill>
                  <a:srgbClr val="DA1F28"/>
                </a:solidFill>
                <a:latin typeface="Arial"/>
                <a:cs typeface="Arial"/>
              </a:rPr>
              <a:t>	</a:t>
            </a:r>
            <a:r>
              <a:rPr sz="1700" spc="25" dirty="0">
                <a:latin typeface="Arial"/>
                <a:cs typeface="Arial"/>
              </a:rPr>
              <a:t>SSH-based, </a:t>
            </a:r>
            <a:r>
              <a:rPr sz="1700" spc="55" dirty="0">
                <a:latin typeface="Arial"/>
                <a:cs typeface="Arial"/>
              </a:rPr>
              <a:t>so </a:t>
            </a:r>
            <a:r>
              <a:rPr sz="1700" spc="135" dirty="0">
                <a:latin typeface="Arial"/>
                <a:cs typeface="Arial"/>
              </a:rPr>
              <a:t>it </a:t>
            </a:r>
            <a:r>
              <a:rPr sz="1700" spc="90" dirty="0">
                <a:latin typeface="Arial"/>
                <a:cs typeface="Arial"/>
              </a:rPr>
              <a:t>doesn’t </a:t>
            </a:r>
            <a:r>
              <a:rPr sz="1700" spc="85" dirty="0">
                <a:latin typeface="Arial"/>
                <a:cs typeface="Arial"/>
              </a:rPr>
              <a:t>require </a:t>
            </a:r>
            <a:r>
              <a:rPr sz="1700" spc="90" dirty="0">
                <a:latin typeface="Arial"/>
                <a:cs typeface="Arial"/>
              </a:rPr>
              <a:t>installing </a:t>
            </a:r>
            <a:r>
              <a:rPr sz="1700" spc="40" dirty="0">
                <a:latin typeface="Arial"/>
                <a:cs typeface="Arial"/>
              </a:rPr>
              <a:t>any </a:t>
            </a:r>
            <a:r>
              <a:rPr sz="1700" spc="60" dirty="0">
                <a:latin typeface="Arial"/>
                <a:cs typeface="Arial"/>
              </a:rPr>
              <a:t>agents </a:t>
            </a:r>
            <a:r>
              <a:rPr sz="1700" spc="100" dirty="0">
                <a:latin typeface="Arial"/>
                <a:cs typeface="Arial"/>
              </a:rPr>
              <a:t>on  </a:t>
            </a:r>
            <a:r>
              <a:rPr sz="1700" spc="90" dirty="0">
                <a:latin typeface="Arial"/>
                <a:cs typeface="Arial"/>
              </a:rPr>
              <a:t>remote</a:t>
            </a:r>
            <a:r>
              <a:rPr sz="1700" spc="60" dirty="0">
                <a:latin typeface="Arial"/>
                <a:cs typeface="Arial"/>
              </a:rPr>
              <a:t> </a:t>
            </a:r>
            <a:r>
              <a:rPr sz="1700" spc="65" dirty="0">
                <a:latin typeface="Arial"/>
                <a:cs typeface="Arial"/>
              </a:rPr>
              <a:t>nodes.</a:t>
            </a:r>
            <a:endParaRPr sz="1700" dirty="0">
              <a:latin typeface="Arial"/>
              <a:cs typeface="Arial"/>
            </a:endParaRPr>
          </a:p>
          <a:p>
            <a:pPr marL="527685" indent="-514984">
              <a:lnSpc>
                <a:spcPts val="2975"/>
              </a:lnSpc>
              <a:buClr>
                <a:srgbClr val="2CA1BE"/>
              </a:buClr>
              <a:buSzPct val="68000"/>
              <a:buAutoNum type="arabicPeriod" startAt="2"/>
              <a:tabLst>
                <a:tab pos="527685" algn="l"/>
                <a:tab pos="528320" algn="l"/>
              </a:tabLst>
            </a:pPr>
            <a:r>
              <a:rPr sz="2500" spc="70" dirty="0">
                <a:latin typeface="Arial"/>
                <a:cs typeface="Arial"/>
              </a:rPr>
              <a:t>Procedural </a:t>
            </a:r>
            <a:r>
              <a:rPr sz="2500" spc="105" dirty="0">
                <a:latin typeface="Arial"/>
                <a:cs typeface="Arial"/>
              </a:rPr>
              <a:t>and</a:t>
            </a:r>
            <a:r>
              <a:rPr sz="2500" spc="120" dirty="0">
                <a:latin typeface="Arial"/>
                <a:cs typeface="Arial"/>
              </a:rPr>
              <a:t> </a:t>
            </a:r>
            <a:r>
              <a:rPr sz="2500" spc="100" dirty="0">
                <a:latin typeface="Arial"/>
                <a:cs typeface="Arial"/>
              </a:rPr>
              <a:t>Ordered</a:t>
            </a:r>
            <a:endParaRPr sz="2500" dirty="0">
              <a:latin typeface="Arial"/>
              <a:cs typeface="Arial"/>
            </a:endParaRPr>
          </a:p>
          <a:p>
            <a:pPr marL="1304925" marR="171450" lvl="1" indent="-286385">
              <a:lnSpc>
                <a:spcPts val="1839"/>
              </a:lnSpc>
              <a:spcBef>
                <a:spcPts val="525"/>
              </a:spcBef>
              <a:buClr>
                <a:srgbClr val="DA1F28"/>
              </a:buClr>
              <a:buChar char=""/>
              <a:tabLst>
                <a:tab pos="1304925" algn="l"/>
                <a:tab pos="1305560" algn="l"/>
                <a:tab pos="2014855" algn="l"/>
              </a:tabLst>
            </a:pPr>
            <a:r>
              <a:rPr sz="1700" spc="90" dirty="0">
                <a:latin typeface="Arial"/>
                <a:cs typeface="Arial"/>
              </a:rPr>
              <a:t>Allow	</a:t>
            </a:r>
            <a:r>
              <a:rPr sz="1700" spc="80" dirty="0">
                <a:latin typeface="Arial"/>
                <a:cs typeface="Arial"/>
              </a:rPr>
              <a:t>you </a:t>
            </a:r>
            <a:r>
              <a:rPr sz="1700" spc="130" dirty="0">
                <a:latin typeface="Arial"/>
                <a:cs typeface="Arial"/>
              </a:rPr>
              <a:t>to </a:t>
            </a:r>
            <a:r>
              <a:rPr sz="1700" spc="110" dirty="0">
                <a:latin typeface="Arial"/>
                <a:cs typeface="Arial"/>
              </a:rPr>
              <a:t>perform </a:t>
            </a:r>
            <a:r>
              <a:rPr sz="1700" spc="80" dirty="0">
                <a:latin typeface="Arial"/>
                <a:cs typeface="Arial"/>
              </a:rPr>
              <a:t>Orchestration </a:t>
            </a:r>
            <a:r>
              <a:rPr sz="1700" spc="70" dirty="0">
                <a:latin typeface="Arial"/>
                <a:cs typeface="Arial"/>
              </a:rPr>
              <a:t>and </a:t>
            </a:r>
            <a:r>
              <a:rPr sz="1700" spc="110" dirty="0">
                <a:latin typeface="Arial"/>
                <a:cs typeface="Arial"/>
              </a:rPr>
              <a:t>perform </a:t>
            </a:r>
            <a:r>
              <a:rPr sz="1700" spc="65" dirty="0">
                <a:latin typeface="Arial"/>
                <a:cs typeface="Arial"/>
              </a:rPr>
              <a:t>tasks </a:t>
            </a:r>
            <a:r>
              <a:rPr sz="1700" spc="110" dirty="0">
                <a:latin typeface="Arial"/>
                <a:cs typeface="Arial"/>
              </a:rPr>
              <a:t>in</a:t>
            </a:r>
            <a:r>
              <a:rPr sz="1700" spc="-180" dirty="0">
                <a:latin typeface="Arial"/>
                <a:cs typeface="Arial"/>
              </a:rPr>
              <a:t> </a:t>
            </a:r>
            <a:r>
              <a:rPr sz="1700" spc="45" dirty="0">
                <a:latin typeface="Arial"/>
                <a:cs typeface="Arial"/>
              </a:rPr>
              <a:t>an  </a:t>
            </a:r>
            <a:r>
              <a:rPr sz="1700" spc="90" dirty="0">
                <a:latin typeface="Arial"/>
                <a:cs typeface="Arial"/>
              </a:rPr>
              <a:t>order </a:t>
            </a:r>
            <a:r>
              <a:rPr sz="1700" spc="105" dirty="0">
                <a:latin typeface="Arial"/>
                <a:cs typeface="Arial"/>
              </a:rPr>
              <a:t>that </a:t>
            </a:r>
            <a:r>
              <a:rPr sz="1700" spc="80" dirty="0">
                <a:latin typeface="Arial"/>
                <a:cs typeface="Arial"/>
              </a:rPr>
              <a:t>you </a:t>
            </a:r>
            <a:r>
              <a:rPr sz="1700" spc="85" dirty="0">
                <a:latin typeface="Arial"/>
                <a:cs typeface="Arial"/>
              </a:rPr>
              <a:t>want </a:t>
            </a:r>
            <a:r>
              <a:rPr sz="1700" spc="130" dirty="0">
                <a:latin typeface="Arial"/>
                <a:cs typeface="Arial"/>
              </a:rPr>
              <a:t>to</a:t>
            </a:r>
            <a:r>
              <a:rPr sz="1700" spc="-45" dirty="0">
                <a:latin typeface="Arial"/>
                <a:cs typeface="Arial"/>
              </a:rPr>
              <a:t> </a:t>
            </a:r>
            <a:r>
              <a:rPr sz="1700" spc="65" dirty="0">
                <a:latin typeface="Arial"/>
                <a:cs typeface="Arial"/>
              </a:rPr>
              <a:t>.</a:t>
            </a:r>
            <a:endParaRPr sz="1700" dirty="0">
              <a:latin typeface="Arial"/>
              <a:cs typeface="Arial"/>
            </a:endParaRPr>
          </a:p>
          <a:p>
            <a:pPr marL="527685" indent="-514984">
              <a:lnSpc>
                <a:spcPts val="2970"/>
              </a:lnSpc>
              <a:buClr>
                <a:srgbClr val="2CA1BE"/>
              </a:buClr>
              <a:buSzPct val="68000"/>
              <a:buAutoNum type="arabicPeriod" startAt="2"/>
              <a:tabLst>
                <a:tab pos="527685" algn="l"/>
                <a:tab pos="528320" algn="l"/>
              </a:tabLst>
            </a:pPr>
            <a:r>
              <a:rPr sz="2500" spc="-65" dirty="0">
                <a:latin typeface="Arial"/>
                <a:cs typeface="Arial"/>
              </a:rPr>
              <a:t>Easy </a:t>
            </a:r>
            <a:r>
              <a:rPr sz="2500" spc="120" dirty="0">
                <a:latin typeface="Arial"/>
                <a:cs typeface="Arial"/>
              </a:rPr>
              <a:t>learning</a:t>
            </a:r>
            <a:r>
              <a:rPr sz="2500" spc="240" dirty="0">
                <a:latin typeface="Arial"/>
                <a:cs typeface="Arial"/>
              </a:rPr>
              <a:t> </a:t>
            </a:r>
            <a:r>
              <a:rPr sz="2500" spc="75" dirty="0">
                <a:latin typeface="Arial"/>
                <a:cs typeface="Arial"/>
              </a:rPr>
              <a:t>curve</a:t>
            </a:r>
            <a:endParaRPr sz="2500" dirty="0">
              <a:latin typeface="Arial"/>
              <a:cs typeface="Arial"/>
            </a:endParaRPr>
          </a:p>
          <a:p>
            <a:pPr marL="1304925" marR="5080" lvl="1" indent="-286385">
              <a:lnSpc>
                <a:spcPts val="1839"/>
              </a:lnSpc>
              <a:spcBef>
                <a:spcPts val="515"/>
              </a:spcBef>
              <a:buClr>
                <a:srgbClr val="DA1F28"/>
              </a:buClr>
              <a:buChar char=""/>
              <a:tabLst>
                <a:tab pos="1304925" algn="l"/>
                <a:tab pos="1305560" algn="l"/>
              </a:tabLst>
            </a:pPr>
            <a:r>
              <a:rPr sz="1700" spc="85" dirty="0">
                <a:latin typeface="Arial"/>
                <a:cs typeface="Arial"/>
              </a:rPr>
              <a:t>It </a:t>
            </a:r>
            <a:r>
              <a:rPr sz="1700" spc="35" dirty="0">
                <a:latin typeface="Arial"/>
                <a:cs typeface="Arial"/>
              </a:rPr>
              <a:t>uses </a:t>
            </a:r>
            <a:r>
              <a:rPr sz="1700" spc="-10" dirty="0">
                <a:latin typeface="Arial"/>
                <a:cs typeface="Arial"/>
              </a:rPr>
              <a:t>YAML </a:t>
            </a:r>
            <a:r>
              <a:rPr sz="1700" spc="35" dirty="0">
                <a:latin typeface="Arial"/>
                <a:cs typeface="Arial"/>
              </a:rPr>
              <a:t>because </a:t>
            </a:r>
            <a:r>
              <a:rPr sz="1700" spc="135" dirty="0">
                <a:latin typeface="Arial"/>
                <a:cs typeface="Arial"/>
              </a:rPr>
              <a:t>it </a:t>
            </a:r>
            <a:r>
              <a:rPr sz="1700" spc="60" dirty="0">
                <a:latin typeface="Arial"/>
                <a:cs typeface="Arial"/>
              </a:rPr>
              <a:t>is </a:t>
            </a:r>
            <a:r>
              <a:rPr sz="1700" spc="40" dirty="0">
                <a:latin typeface="Arial"/>
                <a:cs typeface="Arial"/>
              </a:rPr>
              <a:t>easier </a:t>
            </a:r>
            <a:r>
              <a:rPr sz="1700" spc="125" dirty="0">
                <a:latin typeface="Arial"/>
                <a:cs typeface="Arial"/>
              </a:rPr>
              <a:t>for </a:t>
            </a:r>
            <a:r>
              <a:rPr sz="1700" spc="85" dirty="0">
                <a:latin typeface="Arial"/>
                <a:cs typeface="Arial"/>
              </a:rPr>
              <a:t>humans </a:t>
            </a:r>
            <a:r>
              <a:rPr sz="1700" spc="130" dirty="0">
                <a:latin typeface="Arial"/>
                <a:cs typeface="Arial"/>
              </a:rPr>
              <a:t>to </a:t>
            </a:r>
            <a:r>
              <a:rPr sz="1700" spc="55" dirty="0">
                <a:latin typeface="Arial"/>
                <a:cs typeface="Arial"/>
              </a:rPr>
              <a:t>read </a:t>
            </a:r>
            <a:r>
              <a:rPr sz="1700" spc="70" dirty="0">
                <a:latin typeface="Arial"/>
                <a:cs typeface="Arial"/>
              </a:rPr>
              <a:t>and </a:t>
            </a:r>
            <a:r>
              <a:rPr sz="1700" spc="90" dirty="0">
                <a:latin typeface="Arial"/>
                <a:cs typeface="Arial"/>
              </a:rPr>
              <a:t>write  than </a:t>
            </a:r>
            <a:r>
              <a:rPr sz="1700" spc="95" dirty="0">
                <a:latin typeface="Arial"/>
                <a:cs typeface="Arial"/>
              </a:rPr>
              <a:t>other </a:t>
            </a:r>
            <a:r>
              <a:rPr sz="1700" spc="110" dirty="0">
                <a:latin typeface="Arial"/>
                <a:cs typeface="Arial"/>
              </a:rPr>
              <a:t>common </a:t>
            </a:r>
            <a:r>
              <a:rPr sz="1700" spc="65" dirty="0">
                <a:latin typeface="Arial"/>
                <a:cs typeface="Arial"/>
              </a:rPr>
              <a:t>data </a:t>
            </a:r>
            <a:r>
              <a:rPr sz="1700" spc="100" dirty="0">
                <a:latin typeface="Arial"/>
                <a:cs typeface="Arial"/>
              </a:rPr>
              <a:t>formats </a:t>
            </a:r>
            <a:r>
              <a:rPr sz="1700" spc="90" dirty="0">
                <a:latin typeface="Arial"/>
                <a:cs typeface="Arial"/>
              </a:rPr>
              <a:t>like </a:t>
            </a:r>
            <a:r>
              <a:rPr sz="1700" spc="-20" dirty="0">
                <a:latin typeface="Arial"/>
                <a:cs typeface="Arial"/>
              </a:rPr>
              <a:t>XML </a:t>
            </a:r>
            <a:r>
              <a:rPr sz="1700" spc="110" dirty="0">
                <a:latin typeface="Arial"/>
                <a:cs typeface="Arial"/>
              </a:rPr>
              <a:t>or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spc="-95" dirty="0">
                <a:latin typeface="Arial"/>
                <a:cs typeface="Arial"/>
              </a:rPr>
              <a:t>JSON.</a:t>
            </a:r>
            <a:endParaRPr sz="1700" dirty="0">
              <a:latin typeface="Arial"/>
              <a:cs typeface="Arial"/>
            </a:endParaRPr>
          </a:p>
          <a:p>
            <a:pPr marL="527685" marR="1194435" indent="-514984">
              <a:lnSpc>
                <a:spcPts val="2700"/>
              </a:lnSpc>
              <a:spcBef>
                <a:spcPts val="320"/>
              </a:spcBef>
              <a:buClr>
                <a:srgbClr val="2CA1BE"/>
              </a:buClr>
              <a:buSzPct val="68000"/>
              <a:buAutoNum type="arabicPeriod" startAt="2"/>
              <a:tabLst>
                <a:tab pos="527685" algn="l"/>
                <a:tab pos="528320" algn="l"/>
              </a:tabLst>
            </a:pPr>
            <a:r>
              <a:rPr sz="2500" spc="70" dirty="0">
                <a:latin typeface="Arial"/>
                <a:cs typeface="Arial"/>
              </a:rPr>
              <a:t>Playbook </a:t>
            </a:r>
            <a:r>
              <a:rPr sz="2500" spc="130" dirty="0">
                <a:latin typeface="Arial"/>
                <a:cs typeface="Arial"/>
              </a:rPr>
              <a:t>structure </a:t>
            </a:r>
            <a:r>
              <a:rPr sz="2500" spc="90" dirty="0">
                <a:latin typeface="Arial"/>
                <a:cs typeface="Arial"/>
              </a:rPr>
              <a:t>is </a:t>
            </a:r>
            <a:r>
              <a:rPr sz="2500" spc="130" dirty="0">
                <a:latin typeface="Arial"/>
                <a:cs typeface="Arial"/>
              </a:rPr>
              <a:t>simple </a:t>
            </a:r>
            <a:r>
              <a:rPr sz="2500" spc="105" dirty="0">
                <a:latin typeface="Arial"/>
                <a:cs typeface="Arial"/>
              </a:rPr>
              <a:t>and </a:t>
            </a:r>
            <a:r>
              <a:rPr sz="2500" spc="75" dirty="0">
                <a:latin typeface="Arial"/>
                <a:cs typeface="Arial"/>
              </a:rPr>
              <a:t>clearly  </a:t>
            </a:r>
            <a:r>
              <a:rPr sz="2500" spc="135" dirty="0">
                <a:latin typeface="Arial"/>
                <a:cs typeface="Arial"/>
              </a:rPr>
              <a:t>structured.</a:t>
            </a:r>
            <a:endParaRPr sz="2500" dirty="0">
              <a:latin typeface="Arial"/>
              <a:cs typeface="Arial"/>
            </a:endParaRPr>
          </a:p>
          <a:p>
            <a:pPr marL="527685" marR="92710" indent="-514984">
              <a:lnSpc>
                <a:spcPts val="2700"/>
              </a:lnSpc>
              <a:spcBef>
                <a:spcPts val="400"/>
              </a:spcBef>
              <a:buClr>
                <a:srgbClr val="2CA1BE"/>
              </a:buClr>
              <a:buSzPct val="68000"/>
              <a:buAutoNum type="arabicPeriod" startAt="2"/>
              <a:tabLst>
                <a:tab pos="527685" algn="l"/>
                <a:tab pos="528320" algn="l"/>
              </a:tabLst>
            </a:pPr>
            <a:r>
              <a:rPr sz="2500" spc="10" dirty="0">
                <a:latin typeface="Arial"/>
                <a:cs typeface="Arial"/>
              </a:rPr>
              <a:t>Has </a:t>
            </a:r>
            <a:r>
              <a:rPr sz="2500" spc="-15" dirty="0">
                <a:latin typeface="Arial"/>
                <a:cs typeface="Arial"/>
              </a:rPr>
              <a:t>a </a:t>
            </a:r>
            <a:r>
              <a:rPr sz="2500" spc="90" dirty="0">
                <a:latin typeface="Arial"/>
                <a:cs typeface="Arial"/>
              </a:rPr>
              <a:t>variable </a:t>
            </a:r>
            <a:r>
              <a:rPr sz="2500" spc="135" dirty="0">
                <a:latin typeface="Arial"/>
                <a:cs typeface="Arial"/>
              </a:rPr>
              <a:t>registration </a:t>
            </a:r>
            <a:r>
              <a:rPr sz="2500" spc="110" dirty="0">
                <a:latin typeface="Arial"/>
                <a:cs typeface="Arial"/>
              </a:rPr>
              <a:t>feature </a:t>
            </a:r>
            <a:r>
              <a:rPr sz="2500" spc="150" dirty="0">
                <a:latin typeface="Arial"/>
                <a:cs typeface="Arial"/>
              </a:rPr>
              <a:t>that </a:t>
            </a:r>
            <a:r>
              <a:rPr sz="2500" spc="70" dirty="0">
                <a:latin typeface="Arial"/>
                <a:cs typeface="Arial"/>
              </a:rPr>
              <a:t>enables  </a:t>
            </a:r>
            <a:r>
              <a:rPr sz="2500" spc="90" dirty="0">
                <a:latin typeface="Arial"/>
                <a:cs typeface="Arial"/>
              </a:rPr>
              <a:t>tasks</a:t>
            </a:r>
            <a:r>
              <a:rPr lang="en-US" sz="2500" spc="90" dirty="0">
                <a:latin typeface="Arial"/>
                <a:cs typeface="Arial"/>
              </a:rPr>
              <a:t> </a:t>
            </a:r>
            <a:r>
              <a:rPr sz="2500" spc="185" dirty="0">
                <a:latin typeface="Arial"/>
                <a:cs typeface="Arial"/>
              </a:rPr>
              <a:t>to </a:t>
            </a:r>
            <a:r>
              <a:rPr sz="2500" spc="114" dirty="0">
                <a:latin typeface="Arial"/>
                <a:cs typeface="Arial"/>
              </a:rPr>
              <a:t>register </a:t>
            </a:r>
            <a:r>
              <a:rPr sz="2500" spc="75" dirty="0">
                <a:latin typeface="Arial"/>
                <a:cs typeface="Arial"/>
              </a:rPr>
              <a:t>variables </a:t>
            </a:r>
            <a:r>
              <a:rPr sz="2500" spc="180" dirty="0">
                <a:latin typeface="Arial"/>
                <a:cs typeface="Arial"/>
              </a:rPr>
              <a:t>for </a:t>
            </a:r>
            <a:r>
              <a:rPr sz="2500" spc="110" dirty="0">
                <a:latin typeface="Arial"/>
                <a:cs typeface="Arial"/>
              </a:rPr>
              <a:t>later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spc="90" dirty="0">
                <a:latin typeface="Arial"/>
                <a:cs typeface="Arial"/>
              </a:rPr>
              <a:t>tasks.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5780" y="568451"/>
            <a:ext cx="3345179" cy="548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609600"/>
            <a:ext cx="537790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Ansible </a:t>
            </a:r>
            <a:r>
              <a:rPr spc="-5" dirty="0"/>
              <a:t>feat</a:t>
            </a:r>
            <a:r>
              <a:rPr lang="en-IN" spc="-5" dirty="0"/>
              <a:t>u</a:t>
            </a:r>
            <a:r>
              <a:rPr spc="-5" dirty="0"/>
              <a:t>res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0962" y="1761629"/>
            <a:ext cx="7621038" cy="2964914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1009015" indent="-342900">
              <a:lnSpc>
                <a:spcPts val="2800"/>
              </a:lnSpc>
              <a:spcBef>
                <a:spcPts val="260"/>
              </a:spcBef>
              <a:buFont typeface="Wingdings" pitchFamily="2" charset="2"/>
              <a:buChar char="ü"/>
            </a:pPr>
            <a:r>
              <a:rPr sz="2400" spc="-5" dirty="0">
                <a:latin typeface="Trebuchet MS"/>
                <a:cs typeface="Trebuchet MS"/>
              </a:rPr>
              <a:t>Automating remote </a:t>
            </a:r>
            <a:r>
              <a:rPr sz="2400" dirty="0">
                <a:latin typeface="Trebuchet MS"/>
                <a:cs typeface="Trebuchet MS"/>
              </a:rPr>
              <a:t>system </a:t>
            </a:r>
            <a:r>
              <a:rPr sz="2400" spc="-5" dirty="0">
                <a:latin typeface="Trebuchet MS"/>
                <a:cs typeface="Trebuchet MS"/>
              </a:rPr>
              <a:t>provisioning </a:t>
            </a:r>
            <a:r>
              <a:rPr sz="2400" dirty="0">
                <a:latin typeface="Trebuchet MS"/>
                <a:cs typeface="Trebuchet MS"/>
              </a:rPr>
              <a:t>and  </a:t>
            </a:r>
            <a:r>
              <a:rPr sz="2400" spc="-5" dirty="0">
                <a:latin typeface="Trebuchet MS"/>
                <a:cs typeface="Trebuchet MS"/>
              </a:rPr>
              <a:t>applications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deployment</a:t>
            </a:r>
            <a:endParaRPr sz="2400" dirty="0">
              <a:latin typeface="Trebuchet MS"/>
              <a:cs typeface="Trebuchet MS"/>
            </a:endParaRPr>
          </a:p>
          <a:p>
            <a:pPr marL="355600" marR="1010285" indent="-342900">
              <a:lnSpc>
                <a:spcPts val="4200"/>
              </a:lnSpc>
              <a:spcBef>
                <a:spcPts val="280"/>
              </a:spcBef>
              <a:buFont typeface="Wingdings" pitchFamily="2" charset="2"/>
              <a:buChar char="ü"/>
            </a:pPr>
            <a:r>
              <a:rPr sz="2400" spc="-10" dirty="0">
                <a:latin typeface="Trebuchet MS"/>
                <a:cs typeface="Trebuchet MS"/>
              </a:rPr>
              <a:t>With </a:t>
            </a:r>
            <a:r>
              <a:rPr sz="2400" dirty="0">
                <a:latin typeface="Trebuchet MS"/>
                <a:cs typeface="Trebuchet MS"/>
              </a:rPr>
              <a:t>no agents to </a:t>
            </a:r>
            <a:r>
              <a:rPr sz="2400" spc="-5" dirty="0">
                <a:latin typeface="Trebuchet MS"/>
                <a:cs typeface="Trebuchet MS"/>
              </a:rPr>
              <a:t>install on remote </a:t>
            </a:r>
            <a:r>
              <a:rPr sz="2400" dirty="0">
                <a:latin typeface="Trebuchet MS"/>
                <a:cs typeface="Trebuchet MS"/>
              </a:rPr>
              <a:t>systems</a:t>
            </a:r>
            <a:endParaRPr lang="en-US" sz="2400" dirty="0">
              <a:latin typeface="Trebuchet MS"/>
              <a:cs typeface="Trebuchet MS"/>
            </a:endParaRPr>
          </a:p>
          <a:p>
            <a:pPr marL="355600" marR="1010285" indent="-342900">
              <a:lnSpc>
                <a:spcPts val="4200"/>
              </a:lnSpc>
              <a:spcBef>
                <a:spcPts val="280"/>
              </a:spcBef>
              <a:buFont typeface="Wingdings" pitchFamily="2" charset="2"/>
              <a:buChar char="ü"/>
            </a:pPr>
            <a:r>
              <a:rPr sz="2400" spc="-5" dirty="0">
                <a:latin typeface="Trebuchet MS"/>
                <a:cs typeface="Trebuchet MS"/>
              </a:rPr>
              <a:t>Using </a:t>
            </a:r>
            <a:r>
              <a:rPr sz="2400" dirty="0">
                <a:latin typeface="Trebuchet MS"/>
                <a:cs typeface="Trebuchet MS"/>
              </a:rPr>
              <a:t>existing SSH </a:t>
            </a:r>
            <a:r>
              <a:rPr sz="2400" spc="-5" dirty="0">
                <a:latin typeface="Trebuchet MS"/>
                <a:cs typeface="Trebuchet MS"/>
              </a:rPr>
              <a:t>on remote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system</a:t>
            </a:r>
            <a:endParaRPr lang="en-IN" sz="24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240"/>
              </a:spcBef>
              <a:buFont typeface="Wingdings" pitchFamily="2" charset="2"/>
              <a:buChar char="ü"/>
            </a:pPr>
            <a:r>
              <a:rPr lang="en-IN" sz="2400" spc="-20" dirty="0">
                <a:latin typeface="Trebuchet MS"/>
                <a:cs typeface="Trebuchet MS"/>
              </a:rPr>
              <a:t>Parallel </a:t>
            </a:r>
            <a:r>
              <a:rPr lang="en-IN" sz="2400" spc="-5" dirty="0">
                <a:latin typeface="Trebuchet MS"/>
                <a:cs typeface="Trebuchet MS"/>
              </a:rPr>
              <a:t>by</a:t>
            </a:r>
            <a:r>
              <a:rPr lang="en-IN" sz="2400" spc="15" dirty="0">
                <a:latin typeface="Trebuchet MS"/>
                <a:cs typeface="Trebuchet MS"/>
              </a:rPr>
              <a:t> </a:t>
            </a:r>
            <a:r>
              <a:rPr lang="en-IN" sz="2400" spc="-5" dirty="0">
                <a:latin typeface="Trebuchet MS"/>
                <a:cs typeface="Trebuchet MS"/>
              </a:rPr>
              <a:t>default</a:t>
            </a:r>
            <a:endParaRPr lang="en-US" sz="1200" spc="-5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Wingdings" pitchFamily="2" charset="2"/>
              <a:buChar char="ü"/>
            </a:pPr>
            <a:r>
              <a:rPr sz="2400" spc="-5" dirty="0">
                <a:latin typeface="Trebuchet MS"/>
                <a:cs typeface="Trebuchet MS"/>
              </a:rPr>
              <a:t>Automation language </a:t>
            </a:r>
            <a:r>
              <a:rPr sz="2400" dirty="0">
                <a:latin typeface="Trebuchet MS"/>
                <a:cs typeface="Trebuchet MS"/>
              </a:rPr>
              <a:t>t</a:t>
            </a:r>
            <a:r>
              <a:rPr lang="en-IN" sz="2400" dirty="0">
                <a:latin typeface="Trebuchet MS"/>
                <a:cs typeface="Trebuchet MS"/>
              </a:rPr>
              <a:t>hat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approaches plain</a:t>
            </a:r>
            <a:r>
              <a:rPr sz="2400" spc="6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english</a:t>
            </a:r>
            <a:endParaRPr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9149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A4D393-17E2-F04F-A359-80359196C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57200"/>
            <a:ext cx="3733800" cy="914399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59DD51-C1B1-EC45-8CA5-C9B9FB2872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295400"/>
            <a:ext cx="7929381" cy="377438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i="1" cap="none" dirty="0">
                <a:latin typeface="Devanagari MT" panose="02000500020000000000" pitchFamily="2" charset="0"/>
                <a:cs typeface="Devanagari MT" panose="02000500020000000000" pitchFamily="2" charset="0"/>
              </a:rPr>
              <a:t>yum update -y</a:t>
            </a:r>
          </a:p>
          <a:p>
            <a:pPr>
              <a:buFont typeface="Wingdings" pitchFamily="2" charset="2"/>
              <a:buChar char="ü"/>
            </a:pPr>
            <a:r>
              <a:rPr lang="en-US" i="1" cap="none" dirty="0">
                <a:latin typeface="Devanagari MT" panose="02000500020000000000" pitchFamily="2" charset="0"/>
                <a:cs typeface="Devanagari MT" panose="02000500020000000000" pitchFamily="2" charset="0"/>
              </a:rPr>
              <a:t>yum-config-manager --enable </a:t>
            </a:r>
            <a:r>
              <a:rPr lang="en-US" i="1" cap="none" dirty="0" err="1">
                <a:latin typeface="Devanagari MT" panose="02000500020000000000" pitchFamily="2" charset="0"/>
                <a:cs typeface="Devanagari MT" panose="02000500020000000000" pitchFamily="2" charset="0"/>
              </a:rPr>
              <a:t>epel</a:t>
            </a:r>
            <a:endParaRPr lang="en-US" i="1" cap="none" dirty="0">
              <a:latin typeface="Devanagari MT" panose="02000500020000000000" pitchFamily="2" charset="0"/>
              <a:cs typeface="Devanagari MT" panose="02000500020000000000" pitchFamily="2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i="1" cap="none" dirty="0">
                <a:latin typeface="Devanagari MT" panose="02000500020000000000" pitchFamily="2" charset="0"/>
                <a:cs typeface="Devanagari MT" panose="02000500020000000000" pitchFamily="2" charset="0"/>
              </a:rPr>
              <a:t>yum install </a:t>
            </a:r>
            <a:r>
              <a:rPr lang="en-US" i="1" cap="none" dirty="0" err="1">
                <a:latin typeface="Devanagari MT" panose="02000500020000000000" pitchFamily="2" charset="0"/>
                <a:cs typeface="Devanagari MT" panose="02000500020000000000" pitchFamily="2" charset="0"/>
              </a:rPr>
              <a:t>epel</a:t>
            </a:r>
            <a:r>
              <a:rPr lang="en-US" i="1" cap="none" dirty="0">
                <a:latin typeface="Devanagari MT" panose="02000500020000000000" pitchFamily="2" charset="0"/>
                <a:cs typeface="Devanagari MT" panose="02000500020000000000" pitchFamily="2" charset="0"/>
              </a:rPr>
              <a:t>-release</a:t>
            </a:r>
          </a:p>
          <a:p>
            <a:pPr>
              <a:buFont typeface="Wingdings" pitchFamily="2" charset="2"/>
              <a:buChar char="ü"/>
            </a:pPr>
            <a:r>
              <a:rPr lang="en-US" i="1" cap="none" dirty="0">
                <a:latin typeface="Devanagari MT" panose="02000500020000000000" pitchFamily="2" charset="0"/>
                <a:cs typeface="Devanagari MT" panose="02000500020000000000" pitchFamily="2" charset="0"/>
              </a:rPr>
              <a:t>yum update -y</a:t>
            </a:r>
          </a:p>
          <a:p>
            <a:pPr>
              <a:buFont typeface="Wingdings" pitchFamily="2" charset="2"/>
              <a:buChar char="ü"/>
            </a:pPr>
            <a:r>
              <a:rPr lang="en-US" i="1" cap="none" dirty="0">
                <a:latin typeface="Devanagari MT" panose="02000500020000000000" pitchFamily="2" charset="0"/>
                <a:cs typeface="Devanagari MT" panose="02000500020000000000" pitchFamily="2" charset="0"/>
              </a:rPr>
              <a:t>yum install git python python-</a:t>
            </a:r>
            <a:r>
              <a:rPr lang="en-US" i="1" cap="none" dirty="0" err="1">
                <a:latin typeface="Devanagari MT" panose="02000500020000000000" pitchFamily="2" charset="0"/>
                <a:cs typeface="Devanagari MT" panose="02000500020000000000" pitchFamily="2" charset="0"/>
              </a:rPr>
              <a:t>devel</a:t>
            </a:r>
            <a:r>
              <a:rPr lang="en-US" i="1" cap="none" dirty="0">
                <a:latin typeface="Devanagari MT" panose="02000500020000000000" pitchFamily="2" charset="0"/>
                <a:cs typeface="Devanagari MT" panose="02000500020000000000" pitchFamily="2" charset="0"/>
              </a:rPr>
              <a:t> python-pip </a:t>
            </a:r>
            <a:r>
              <a:rPr lang="en-US" i="1" cap="none" dirty="0" err="1">
                <a:latin typeface="Devanagari MT" panose="02000500020000000000" pitchFamily="2" charset="0"/>
                <a:cs typeface="Devanagari MT" panose="02000500020000000000" pitchFamily="2" charset="0"/>
              </a:rPr>
              <a:t>openssl</a:t>
            </a:r>
            <a:r>
              <a:rPr lang="en-US" i="1" cap="none" dirty="0">
                <a:latin typeface="Devanagari MT" panose="02000500020000000000" pitchFamily="2" charset="0"/>
                <a:cs typeface="Devanagari MT" panose="02000500020000000000" pitchFamily="2" charset="0"/>
              </a:rPr>
              <a:t> ansible</a:t>
            </a:r>
          </a:p>
          <a:p>
            <a:pPr>
              <a:buFont typeface="Wingdings" pitchFamily="2" charset="2"/>
              <a:buChar char="ü"/>
            </a:pPr>
            <a:r>
              <a:rPr lang="en-US" i="1" cap="none" dirty="0">
                <a:latin typeface="Devanagari MT" panose="02000500020000000000" pitchFamily="2" charset="0"/>
                <a:cs typeface="Devanagari MT" panose="02000500020000000000" pitchFamily="2" charset="0"/>
              </a:rPr>
              <a:t>ansible --version</a:t>
            </a:r>
          </a:p>
        </p:txBody>
      </p:sp>
    </p:spTree>
    <p:extLst>
      <p:ext uri="{BB962C8B-B14F-4D97-AF65-F5344CB8AC3E}">
        <p14:creationId xmlns:p14="http://schemas.microsoft.com/office/powerpoint/2010/main" xmlns="" val="2107051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>
            <a:alphaModFix amt="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14F23E-F22B-2F41-87B3-09373351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519397"/>
            <a:ext cx="6343649" cy="990599"/>
          </a:xfrm>
        </p:spPr>
        <p:txBody>
          <a:bodyPr/>
          <a:lstStyle/>
          <a:p>
            <a:r>
              <a:rPr lang="en-US" dirty="0"/>
              <a:t>Setup in multiple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A6AC03-6456-B54D-94E9-5023F54DE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How to setup nodes in master?</a:t>
            </a:r>
          </a:p>
        </p:txBody>
      </p:sp>
    </p:spTree>
    <p:extLst>
      <p:ext uri="{BB962C8B-B14F-4D97-AF65-F5344CB8AC3E}">
        <p14:creationId xmlns:p14="http://schemas.microsoft.com/office/powerpoint/2010/main" xmlns="" val="437949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alphaModFix amt="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499" y="618026"/>
            <a:ext cx="370150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Inventory</a:t>
            </a:r>
            <a:r>
              <a:rPr spc="-70" dirty="0"/>
              <a:t> </a:t>
            </a:r>
            <a:r>
              <a:rPr spc="-5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9499" y="1824989"/>
            <a:ext cx="14922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30" dirty="0">
                <a:solidFill>
                  <a:srgbClr val="C0504D"/>
                </a:solidFill>
                <a:latin typeface="Arial"/>
                <a:cs typeface="Arial"/>
              </a:rPr>
              <a:t>○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9499" y="2358389"/>
            <a:ext cx="14922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30" dirty="0">
                <a:solidFill>
                  <a:srgbClr val="C0504D"/>
                </a:solidFill>
                <a:latin typeface="Arial"/>
                <a:cs typeface="Arial"/>
              </a:rPr>
              <a:t>○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9499" y="2891789"/>
            <a:ext cx="14922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30" dirty="0">
                <a:solidFill>
                  <a:srgbClr val="C0504D"/>
                </a:solidFill>
                <a:latin typeface="Arial"/>
                <a:cs typeface="Arial"/>
              </a:rPr>
              <a:t>○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0962" y="1593989"/>
            <a:ext cx="6942455" cy="1566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100"/>
              </a:spcBef>
            </a:pPr>
            <a:r>
              <a:rPr sz="2400" spc="-5" dirty="0">
                <a:latin typeface="Trebuchet MS"/>
                <a:cs typeface="Trebuchet MS"/>
              </a:rPr>
              <a:t>Define how ansible </a:t>
            </a:r>
            <a:r>
              <a:rPr sz="2400" dirty="0">
                <a:latin typeface="Trebuchet MS"/>
                <a:cs typeface="Trebuchet MS"/>
              </a:rPr>
              <a:t>will </a:t>
            </a:r>
            <a:r>
              <a:rPr sz="2400" spc="-5" dirty="0">
                <a:latin typeface="Trebuchet MS"/>
                <a:cs typeface="Trebuchet MS"/>
              </a:rPr>
              <a:t>interact </a:t>
            </a:r>
            <a:r>
              <a:rPr sz="2400" dirty="0">
                <a:latin typeface="Trebuchet MS"/>
                <a:cs typeface="Trebuchet MS"/>
              </a:rPr>
              <a:t>with </a:t>
            </a:r>
            <a:r>
              <a:rPr sz="2400" spc="-5" dirty="0">
                <a:latin typeface="Trebuchet MS"/>
                <a:cs typeface="Trebuchet MS"/>
              </a:rPr>
              <a:t>remote hosts  Define logical groups of </a:t>
            </a:r>
            <a:r>
              <a:rPr sz="2400" dirty="0">
                <a:latin typeface="Trebuchet MS"/>
                <a:cs typeface="Trebuchet MS"/>
              </a:rPr>
              <a:t>managed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nodes</a:t>
            </a:r>
            <a:endParaRPr sz="2400" dirty="0">
              <a:latin typeface="Trebuchet MS"/>
              <a:cs typeface="Trebuchet MS"/>
            </a:endParaRPr>
          </a:p>
          <a:p>
            <a:pPr marL="12700" marR="1852295">
              <a:lnSpc>
                <a:spcPct val="145800"/>
              </a:lnSpc>
            </a:pPr>
            <a:r>
              <a:rPr sz="2400" spc="-5" dirty="0">
                <a:latin typeface="Trebuchet MS"/>
                <a:cs typeface="Trebuchet MS"/>
              </a:rPr>
              <a:t>Default location </a:t>
            </a:r>
            <a:r>
              <a:rPr sz="2400" dirty="0">
                <a:latin typeface="Trebuchet MS"/>
                <a:cs typeface="Trebuchet MS"/>
              </a:rPr>
              <a:t>: </a:t>
            </a:r>
            <a:r>
              <a:rPr sz="2400" spc="-5" dirty="0">
                <a:latin typeface="Trebuchet MS"/>
                <a:cs typeface="Trebuchet MS"/>
              </a:rPr>
              <a:t>/etc/ansible/hosts</a:t>
            </a:r>
            <a:endParaRPr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2147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{CA09D6BB-1E2B-AE4A-804B-FD7164FCD85B}tf10001077</Template>
  <TotalTime>740</TotalTime>
  <Words>1888</Words>
  <Application>Microsoft Macintosh PowerPoint</Application>
  <PresentationFormat>On-screen Show (4:3)</PresentationFormat>
  <Paragraphs>429</Paragraphs>
  <Slides>23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Main Event</vt:lpstr>
      <vt:lpstr>Slide 1</vt:lpstr>
      <vt:lpstr>Slide 2</vt:lpstr>
      <vt:lpstr>Slide 3</vt:lpstr>
      <vt:lpstr>Slide 4</vt:lpstr>
      <vt:lpstr>1. Agent-less communication</vt:lpstr>
      <vt:lpstr>Ansible features</vt:lpstr>
      <vt:lpstr>Installation</vt:lpstr>
      <vt:lpstr>Setup in multiple nodes</vt:lpstr>
      <vt:lpstr>Inventory file</vt:lpstr>
      <vt:lpstr>Slide 10</vt:lpstr>
      <vt:lpstr>Slide 11</vt:lpstr>
      <vt:lpstr>Host Patterns</vt:lpstr>
      <vt:lpstr>Host Patterns</vt:lpstr>
      <vt:lpstr>Ad-Hoc commands</vt:lpstr>
      <vt:lpstr>Ad-Hoc commands</vt:lpstr>
      <vt:lpstr>Ad-Hoc commands   (Contd…)</vt:lpstr>
      <vt:lpstr>Slide 17</vt:lpstr>
      <vt:lpstr>Slide 18</vt:lpstr>
      <vt:lpstr>Slide 19</vt:lpstr>
      <vt:lpstr>Ansible consists of…</vt:lpstr>
      <vt:lpstr>Playbook</vt:lpstr>
      <vt:lpstr>Playbook - play</vt:lpstr>
      <vt:lpstr>Playbook - hosts and users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100</cp:revision>
  <dcterms:created xsi:type="dcterms:W3CDTF">2018-09-18T16:28:27Z</dcterms:created>
  <dcterms:modified xsi:type="dcterms:W3CDTF">2019-05-03T14:33:35Z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2016-02-29T00:00:00Z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2018-09-18T00:00:00Z</vt:filetime>
  </property>
</Properties>
</file>