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66" r:id="rId3"/>
    <p:sldId id="265" r:id="rId4"/>
    <p:sldId id="267" r:id="rId5"/>
    <p:sldId id="270" r:id="rId6"/>
    <p:sldId id="274" r:id="rId7"/>
    <p:sldId id="275" r:id="rId8"/>
    <p:sldId id="276" r:id="rId9"/>
    <p:sldId id="277" r:id="rId10"/>
    <p:sldId id="8427" r:id="rId11"/>
    <p:sldId id="8428" r:id="rId12"/>
    <p:sldId id="257" r:id="rId13"/>
    <p:sldId id="262" r:id="rId14"/>
    <p:sldId id="271" r:id="rId15"/>
    <p:sldId id="272" r:id="rId16"/>
    <p:sldId id="273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92D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4BBF5-6D49-4CF0-BC81-371213EB340C}" v="4" dt="2021-07-22T15:46:0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8"/>
  </p:normalViewPr>
  <p:slideViewPr>
    <p:cSldViewPr snapToGrid="0">
      <p:cViewPr varScale="1">
        <p:scale>
          <a:sx n="112" d="100"/>
          <a:sy n="112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A6A7A-262D-4B2C-8160-5788BD491EAD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47ED-310F-49DA-8D02-07CB2A8E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47ED-310F-49DA-8D02-07CB2A8E3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B223-EB90-4690-A49F-0C8809A6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9E7B-D007-47E6-98B3-268A8A11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172-4696-4922-88E9-58A1DE13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61BC5-3D3E-4F28-8AF8-7A554A79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60AC-0411-4CEB-B934-ED62CCE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B7CD-9006-4354-BA7F-4AE6D4C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BEE98-E7DA-487A-B793-A7DC9944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08F3-4C28-4D7F-8F34-3FFB6CB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98C9-7C34-48E0-AE87-B2BB31D4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3C80-63A2-4C4A-A928-726FCE39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0A0C-34CE-4BC6-AE0B-20B9BB204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2C31-D35C-4BD5-8916-FED2B39C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63458-2DC2-4FDA-9BAB-5676B5DE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2253-C98D-4286-B0A0-A4283DFE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4E88-29D1-4702-A329-3657C2A9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00F965-2E11-B443-A950-D7BA414B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03A2FCD-9894-B040-9336-3D6408069AA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390" y="1760013"/>
            <a:ext cx="11060178" cy="4640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61988" indent="0">
              <a:buNone/>
              <a:defRPr>
                <a:solidFill>
                  <a:schemeClr val="tx1"/>
                </a:solidFill>
              </a:defRPr>
            </a:lvl4pPr>
            <a:lvl5pPr marL="855663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0853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96096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00F965-2E11-B443-A950-D7BA414B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42F5D3B7-C6D8-43D0-AD35-74E66B81A6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390" y="1760013"/>
            <a:ext cx="11060178" cy="4640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0754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84" userDrawn="1">
          <p15:clr>
            <a:srgbClr val="CCCCCC"/>
          </p15:clr>
        </p15:guide>
        <p15:guide id="2" pos="7496" userDrawn="1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nt Name">
            <a:extLst>
              <a:ext uri="{FF2B5EF4-FFF2-40B4-BE49-F238E27FC236}">
                <a16:creationId xmlns:a16="http://schemas.microsoft.com/office/drawing/2014/main" id="{B647ACB9-F152-044D-BCF5-DA20D507D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03" y="2529905"/>
            <a:ext cx="8555737" cy="10156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MVP Summit 2020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291A4E19-E38A-F041-8E2F-2811286FB7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745831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March 15 – 20, 2020</a:t>
            </a:r>
          </a:p>
        </p:txBody>
      </p:sp>
      <p:sp>
        <p:nvSpPr>
          <p:cNvPr id="2" name="btfpLayoutConfig" hidden="1">
            <a:extLst>
              <a:ext uri="{FF2B5EF4-FFF2-40B4-BE49-F238E27FC236}">
                <a16:creationId xmlns:a16="http://schemas.microsoft.com/office/drawing/2014/main" id="{6780586B-55DC-4FE6-BF06-C9BE4D0C4F7C}"/>
              </a:ext>
            </a:extLst>
          </p:cNvPr>
          <p:cNvSpPr txBox="1"/>
          <p:nvPr userDrawn="1"/>
        </p:nvSpPr>
        <p:spPr>
          <a:xfrm>
            <a:off x="12700" y="12700"/>
            <a:ext cx="8890000" cy="153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00">
                <a:gradFill flip="none" rotWithShape="1">
                  <a:gsLst>
                    <a:gs pos="2917">
                      <a:srgbClr val="FFFFFF">
                        <a:alpha val="0"/>
                      </a:srgbClr>
                    </a:gs>
                    <a:gs pos="3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overall_0_132242796415514822 columns_1_132242796415514822 </a:t>
            </a:r>
            <a:endParaRPr lang="en-US" sz="100" err="1">
              <a:gradFill flip="none" rotWithShape="1">
                <a:gsLst>
                  <a:gs pos="2917">
                    <a:srgbClr val="FFFFFF">
                      <a:alpha val="0"/>
                    </a:srgbClr>
                  </a:gs>
                  <a:gs pos="3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894506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84" userDrawn="1">
          <p15:clr>
            <a:srgbClr val="CCCCCC"/>
          </p15:clr>
        </p15:guide>
        <p15:guide id="2" pos="7496" userDrawn="1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D4DF-754B-47D8-82A7-4F74D281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9B64-6715-423A-88F8-68BF4863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4506-8283-4E94-A43A-17B772FB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78D8-7CDD-4012-AE7B-3E562FA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18AF-A0A9-4B0F-BC34-BD1B356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D8A3-3979-4E61-92B4-B23AEAB2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0C888-97CC-4A18-B159-D862E6E5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AD49-B918-4967-A325-1DCE6ED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4E2C-9E5E-4082-947F-EC345EA8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B171-ADE5-474A-8B0E-F27F62F7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BB11-2EB8-43C3-AE93-680CBBA6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A632-141D-42B1-9B95-953FE3F36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2E996-9317-4CE8-883B-E4121D79C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15F20-35B2-4725-B002-8CC8318F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8D93-1B5F-4EA4-B347-5F5C2DDD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DAC35-FA07-4CB9-A55C-9C068C59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2018-64E2-4FC6-9D4B-82DBED12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72E2-EA35-4DC7-96DB-51948485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88B41-2B34-43F4-829B-67D6CA5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AB20-F8B8-44CA-9975-A1C8CC93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D1D8D-7CBA-4744-A0D7-BE7AB36B9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E8748-5DF3-4011-8EE5-B3C8821E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47AAC-D410-44C1-9689-E2AAC0E4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CAE8A-E95B-4F0B-8BD0-A61F237C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FCEE-ED3B-40CB-9C21-E5BC3507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C34ED-B0D7-4A31-A336-63158047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75E-21BE-4E42-A0C6-3718360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C2AD-A735-4212-B457-072A87E5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66557-CAF4-466B-8E41-F5C6E1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91C0F-1617-4EEE-BCB8-6E16218C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B353-5461-47EA-929F-70F5CE75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FA65-09AE-4CDE-B3C7-393DEFB3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CEF6-F8F4-4F8A-9D1B-2791A73E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59E0-CF38-4AC4-87D7-D6BAB72E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3356-5C9C-4D9E-9285-3D497CCC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DF427-0A34-48E4-9314-00441A73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D614-B732-47E5-81CB-B19617A2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3FE5-9D7F-4ED2-9B3C-544EF584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3B718-A46C-4B66-AC7D-62DF38A9D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67E26-852A-4D83-847F-965FF6386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8569-6545-41B8-AAA3-EEAD629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E406-2764-4E82-9FBC-A051A87D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215F-C61A-42DB-85B2-2D2B386F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7E749-9DEE-4958-AD0C-6C5F91FC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8EEDF-39A6-4BA0-9212-49AE8D9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5EB9-112A-43F4-9204-983274A11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34C6-8532-4B5F-9E67-FDB5120CAA37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C541-B665-458E-8328-57FBDA8D7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777-F880-4E62-8BF1-B0702B14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E022-4B63-408E-A6FA-980BBC3D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053363-5C70-407F-A9C6-86E8B9FD7160}"/>
              </a:ext>
            </a:extLst>
          </p:cNvPr>
          <p:cNvGrpSpPr/>
          <p:nvPr/>
        </p:nvGrpSpPr>
        <p:grpSpPr>
          <a:xfrm>
            <a:off x="2888207" y="2781484"/>
            <a:ext cx="902208" cy="890016"/>
            <a:chOff x="2371344" y="1530096"/>
            <a:chExt cx="902208" cy="890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98521-E766-4C5A-86DC-4B4F0362262D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5" descr="Search Inventory with solid fill">
              <a:extLst>
                <a:ext uri="{FF2B5EF4-FFF2-40B4-BE49-F238E27FC236}">
                  <a16:creationId xmlns:a16="http://schemas.microsoft.com/office/drawing/2014/main" id="{F3FD1F77-6FAF-4EB8-A045-A8E670F259DE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8B8BBB-ED95-4B5C-9F7A-D2BADDA1CEBA}"/>
              </a:ext>
            </a:extLst>
          </p:cNvPr>
          <p:cNvGrpSpPr/>
          <p:nvPr/>
        </p:nvGrpSpPr>
        <p:grpSpPr>
          <a:xfrm>
            <a:off x="4284191" y="2781484"/>
            <a:ext cx="902208" cy="890016"/>
            <a:chOff x="3767328" y="1530096"/>
            <a:chExt cx="902208" cy="890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910BDA-195A-4344-A3B8-3A10D0DECE9C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Books on shelf with solid fill">
              <a:extLst>
                <a:ext uri="{FF2B5EF4-FFF2-40B4-BE49-F238E27FC236}">
                  <a16:creationId xmlns:a16="http://schemas.microsoft.com/office/drawing/2014/main" id="{3C69ACF7-BEC4-41C4-8338-EBDC4EBBE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EFA3FC-98D7-4F3D-9B6E-1B59E95EC75A}"/>
              </a:ext>
            </a:extLst>
          </p:cNvPr>
          <p:cNvGrpSpPr/>
          <p:nvPr/>
        </p:nvGrpSpPr>
        <p:grpSpPr>
          <a:xfrm>
            <a:off x="5680175" y="2781484"/>
            <a:ext cx="902208" cy="890016"/>
            <a:chOff x="5163312" y="1530096"/>
            <a:chExt cx="902208" cy="89001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1DF228-F3AB-4130-A47A-7302A8FC5D97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omment Add with solid fill">
              <a:extLst>
                <a:ext uri="{FF2B5EF4-FFF2-40B4-BE49-F238E27FC236}">
                  <a16:creationId xmlns:a16="http://schemas.microsoft.com/office/drawing/2014/main" id="{6E938499-ECCD-437A-A15A-80E563EAD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C3474F-AD55-4182-97E6-EFFCB3BD54E8}"/>
              </a:ext>
            </a:extLst>
          </p:cNvPr>
          <p:cNvSpPr txBox="1"/>
          <p:nvPr/>
        </p:nvSpPr>
        <p:spPr>
          <a:xfrm>
            <a:off x="2829559" y="3715434"/>
            <a:ext cx="1089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Discovery</a:t>
            </a:r>
            <a:br>
              <a:rPr lang="en-US"/>
            </a:br>
            <a:r>
              <a:rPr lang="en-US"/>
              <a:t>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37389-288E-431D-A1AE-644111B256B0}"/>
              </a:ext>
            </a:extLst>
          </p:cNvPr>
          <p:cNvSpPr txBox="1"/>
          <p:nvPr/>
        </p:nvSpPr>
        <p:spPr>
          <a:xfrm>
            <a:off x="4268981" y="3715434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Schema</a:t>
            </a:r>
            <a:br>
              <a:rPr lang="en-US"/>
            </a:br>
            <a:r>
              <a:rPr lang="en-US"/>
              <a:t>Registry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9DC5D5-A944-4D1B-AECE-BE1DF452AF75}"/>
              </a:ext>
            </a:extLst>
          </p:cNvPr>
          <p:cNvSpPr txBox="1"/>
          <p:nvPr/>
        </p:nvSpPr>
        <p:spPr>
          <a:xfrm>
            <a:off x="5457344" y="3733571"/>
            <a:ext cx="134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Subscription</a:t>
            </a:r>
            <a:br>
              <a:rPr lang="en-US"/>
            </a:br>
            <a:r>
              <a:rPr lang="en-US"/>
              <a:t>Manager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477DD2-C3F4-4255-B8EA-1BB9B8BAE70D}"/>
              </a:ext>
            </a:extLst>
          </p:cNvPr>
          <p:cNvGrpSpPr/>
          <p:nvPr/>
        </p:nvGrpSpPr>
        <p:grpSpPr>
          <a:xfrm>
            <a:off x="7076159" y="2790104"/>
            <a:ext cx="902208" cy="890016"/>
            <a:chOff x="8028432" y="740140"/>
            <a:chExt cx="902208" cy="89001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E91BF94-5E98-48EF-8301-BED9A61843D5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Back with solid fill">
              <a:extLst>
                <a:ext uri="{FF2B5EF4-FFF2-40B4-BE49-F238E27FC236}">
                  <a16:creationId xmlns:a16="http://schemas.microsoft.com/office/drawing/2014/main" id="{D1954101-B49B-4A28-8648-586CE66E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FDFF7E0-7BBE-4220-84C8-9AEC129C4E95}"/>
              </a:ext>
            </a:extLst>
          </p:cNvPr>
          <p:cNvSpPr txBox="1"/>
          <p:nvPr/>
        </p:nvSpPr>
        <p:spPr>
          <a:xfrm>
            <a:off x="7010392" y="3734984"/>
            <a:ext cx="103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Publish</a:t>
            </a:r>
            <a:br>
              <a:rPr lang="en-US"/>
            </a:br>
            <a:r>
              <a:rPr lang="en-US"/>
              <a:t>Endpoint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FE5F92-A11E-48B4-B7A5-FF2C82223007}"/>
              </a:ext>
            </a:extLst>
          </p:cNvPr>
          <p:cNvGrpSpPr/>
          <p:nvPr/>
        </p:nvGrpSpPr>
        <p:grpSpPr>
          <a:xfrm>
            <a:off x="8545295" y="2791792"/>
            <a:ext cx="902208" cy="890016"/>
            <a:chOff x="8668512" y="2182192"/>
            <a:chExt cx="902208" cy="89001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B9F286-CE22-4162-A6F4-6F13A7E7AB10}"/>
                </a:ext>
              </a:extLst>
            </p:cNvPr>
            <p:cNvSpPr/>
            <p:nvPr/>
          </p:nvSpPr>
          <p:spPr>
            <a:xfrm>
              <a:off x="8668512" y="2182192"/>
              <a:ext cx="902208" cy="890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Chemicals with solid fill">
              <a:extLst>
                <a:ext uri="{FF2B5EF4-FFF2-40B4-BE49-F238E27FC236}">
                  <a16:creationId xmlns:a16="http://schemas.microsoft.com/office/drawing/2014/main" id="{71EEAF2B-DBB3-4641-921F-B7319929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74484" y="2320375"/>
              <a:ext cx="690264" cy="69026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1CAFF11-DA44-4A25-A0C4-51C3EC487246}"/>
              </a:ext>
            </a:extLst>
          </p:cNvPr>
          <p:cNvSpPr txBox="1"/>
          <p:nvPr/>
        </p:nvSpPr>
        <p:spPr>
          <a:xfrm>
            <a:off x="8578354" y="3758422"/>
            <a:ext cx="82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Tenant</a:t>
            </a:r>
            <a:br>
              <a:rPr lang="en-US" dirty="0"/>
            </a:br>
            <a:r>
              <a:rPr lang="en-US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40223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2C91D-DD68-4A57-A3A0-6A8E7E342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24804" y="1785973"/>
            <a:ext cx="4789763" cy="4640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Why use a schema registry?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Validation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Efficiency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B4AB3-E9B0-4181-BFA5-D340C3EB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8214" y="2311126"/>
            <a:ext cx="2095704" cy="334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CD12A-8A21-4401-BAAF-E1C3DAAFE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8"/>
          <a:stretch/>
        </p:blipFill>
        <p:spPr>
          <a:xfrm>
            <a:off x="559978" y="2809941"/>
            <a:ext cx="1847350" cy="223910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5581C6-E15E-42AE-BAA5-A845DC385B37}"/>
              </a:ext>
            </a:extLst>
          </p:cNvPr>
          <p:cNvSpPr/>
          <p:nvPr/>
        </p:nvSpPr>
        <p:spPr bwMode="auto">
          <a:xfrm>
            <a:off x="2669857" y="3859412"/>
            <a:ext cx="307024" cy="24695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85C602-370B-4D93-A5E1-BC8172D1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CloudEvents</a:t>
            </a:r>
            <a:r>
              <a:rPr lang="de-DE" dirty="0"/>
              <a:t> Schema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34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84783-0A33-437F-9D0A-74978DAB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74" y="1882633"/>
            <a:ext cx="2661960" cy="4322904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2E9B32E7-DE41-48DC-89CA-DE6D0674C97B}"/>
              </a:ext>
            </a:extLst>
          </p:cNvPr>
          <p:cNvSpPr/>
          <p:nvPr/>
        </p:nvSpPr>
        <p:spPr bwMode="auto">
          <a:xfrm>
            <a:off x="2674154" y="3429000"/>
            <a:ext cx="914400" cy="914400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F3A0FE2-D9FD-4C34-BC17-BC1A78889564}"/>
              </a:ext>
            </a:extLst>
          </p:cNvPr>
          <p:cNvSpPr txBox="1">
            <a:spLocks/>
          </p:cNvSpPr>
          <p:nvPr/>
        </p:nvSpPr>
        <p:spPr>
          <a:xfrm>
            <a:off x="6024804" y="1785973"/>
            <a:ext cx="4789763" cy="464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19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66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/>
              <a:t>Why use a schema registry?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Evolution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Governance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145B2AC-0BCD-47A0-9FAD-F06AB60F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</p:spPr>
        <p:txBody>
          <a:bodyPr/>
          <a:lstStyle/>
          <a:p>
            <a:r>
              <a:rPr lang="de-DE" dirty="0" err="1"/>
              <a:t>CloudEvents</a:t>
            </a:r>
            <a:r>
              <a:rPr lang="de-DE" dirty="0"/>
              <a:t> Schema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65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0E3765-709E-4597-9346-5BA8142B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/>
              <a:t>Schema Registry concepts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ED95AA-A584-4759-A1DC-7E9DAEA2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30"/>
            <a:ext cx="5492798" cy="5163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Namespace</a:t>
            </a:r>
          </a:p>
          <a:p>
            <a:pPr lvl="1"/>
            <a:r>
              <a:rPr lang="en-US" sz="1900" dirty="0"/>
              <a:t>Host Schema Groups and topics/event hubs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/>
              <a:t>Provides a unique FQDN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/>
              <a:t>Multiple Schema Groups</a:t>
            </a:r>
            <a:endParaRPr lang="en-US" sz="1900" dirty="0">
              <a:cs typeface="Calibri"/>
            </a:endParaRPr>
          </a:p>
          <a:p>
            <a:r>
              <a:rPr lang="en-US" sz="2400" dirty="0"/>
              <a:t>Schema Group</a:t>
            </a:r>
          </a:p>
          <a:p>
            <a:pPr lvl="1"/>
            <a:r>
              <a:rPr lang="en-US" sz="1900" dirty="0"/>
              <a:t>A logical container/repository for schemas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/>
              <a:t>Groups multiple schemas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Type and Compatibility applicable to all schemas in the group</a:t>
            </a:r>
          </a:p>
          <a:p>
            <a:r>
              <a:rPr lang="en-US" sz="2400" dirty="0"/>
              <a:t>Schema Metadata</a:t>
            </a:r>
          </a:p>
          <a:p>
            <a:pPr lvl="1"/>
            <a:r>
              <a:rPr lang="en-US" sz="1900" dirty="0"/>
              <a:t>Schema name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/>
              <a:t>Schema Type</a:t>
            </a:r>
          </a:p>
          <a:p>
            <a:pPr lvl="1"/>
            <a:r>
              <a:rPr lang="en-US" sz="1900" dirty="0"/>
              <a:t>Format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/>
              <a:t>Version</a:t>
            </a:r>
          </a:p>
          <a:p>
            <a:pPr lvl="1"/>
            <a:r>
              <a:rPr lang="en-US" sz="1900" dirty="0">
                <a:cs typeface="Calibri"/>
              </a:rPr>
              <a:t>Authority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C34D24-07C5-4EE1-AA91-CD3719E463C8}"/>
              </a:ext>
            </a:extLst>
          </p:cNvPr>
          <p:cNvSpPr/>
          <p:nvPr/>
        </p:nvSpPr>
        <p:spPr>
          <a:xfrm>
            <a:off x="6096000" y="1482628"/>
            <a:ext cx="4676702" cy="4229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6C9862-288C-4316-8BC2-AF02C935AC7F}"/>
              </a:ext>
            </a:extLst>
          </p:cNvPr>
          <p:cNvSpPr/>
          <p:nvPr/>
        </p:nvSpPr>
        <p:spPr>
          <a:xfrm>
            <a:off x="6507829" y="2005522"/>
            <a:ext cx="3818144" cy="299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BBE22E-37E9-4951-B10A-7AA0F15C5C94}"/>
              </a:ext>
            </a:extLst>
          </p:cNvPr>
          <p:cNvSpPr txBox="1"/>
          <p:nvPr/>
        </p:nvSpPr>
        <p:spPr>
          <a:xfrm>
            <a:off x="6431047" y="1573369"/>
            <a:ext cx="30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Hubs Namespace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058645-8FB2-486E-A128-CC40D24730DE}"/>
              </a:ext>
            </a:extLst>
          </p:cNvPr>
          <p:cNvSpPr txBox="1"/>
          <p:nvPr/>
        </p:nvSpPr>
        <p:spPr>
          <a:xfrm>
            <a:off x="6583446" y="2062835"/>
            <a:ext cx="30084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Schema Group</a:t>
            </a:r>
          </a:p>
          <a:p>
            <a:endParaRPr lang="en-US" sz="16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EFD93F-C84F-498D-B9F0-11A4E0986FC0}"/>
              </a:ext>
            </a:extLst>
          </p:cNvPr>
          <p:cNvSpPr/>
          <p:nvPr/>
        </p:nvSpPr>
        <p:spPr>
          <a:xfrm>
            <a:off x="6849864" y="2550590"/>
            <a:ext cx="3092207" cy="2031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F7B690-574A-42FA-B26C-774716BBA265}"/>
              </a:ext>
            </a:extLst>
          </p:cNvPr>
          <p:cNvSpPr txBox="1"/>
          <p:nvPr/>
        </p:nvSpPr>
        <p:spPr>
          <a:xfrm>
            <a:off x="6876620" y="2687038"/>
            <a:ext cx="2078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2000" dirty="0"/>
              <a:t>Schema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Authority</a:t>
            </a:r>
          </a:p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AB6ABE-1A33-486A-A965-D187CEAA45BB}"/>
              </a:ext>
            </a:extLst>
          </p:cNvPr>
          <p:cNvSpPr/>
          <p:nvPr/>
        </p:nvSpPr>
        <p:spPr>
          <a:xfrm>
            <a:off x="8406438" y="2955715"/>
            <a:ext cx="3455176" cy="1144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07D217-20EE-4D83-831B-B32586B44C50}"/>
              </a:ext>
            </a:extLst>
          </p:cNvPr>
          <p:cNvSpPr/>
          <p:nvPr/>
        </p:nvSpPr>
        <p:spPr>
          <a:xfrm>
            <a:off x="8772896" y="3230403"/>
            <a:ext cx="3455176" cy="1144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5EA125-A5F2-4D94-9A69-A4B006086266}"/>
              </a:ext>
            </a:extLst>
          </p:cNvPr>
          <p:cNvSpPr/>
          <p:nvPr/>
        </p:nvSpPr>
        <p:spPr>
          <a:xfrm>
            <a:off x="9151571" y="3501158"/>
            <a:ext cx="3455176" cy="1144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92A073-DBAD-4944-B82A-70472708BBF7}"/>
              </a:ext>
            </a:extLst>
          </p:cNvPr>
          <p:cNvSpPr txBox="1"/>
          <p:nvPr/>
        </p:nvSpPr>
        <p:spPr>
          <a:xfrm>
            <a:off x="9179482" y="2927795"/>
            <a:ext cx="225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SchemaVersion3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441390-0188-4902-A881-6D6A4767DD2D}"/>
              </a:ext>
            </a:extLst>
          </p:cNvPr>
          <p:cNvSpPr txBox="1"/>
          <p:nvPr/>
        </p:nvSpPr>
        <p:spPr>
          <a:xfrm>
            <a:off x="9452292" y="3179481"/>
            <a:ext cx="225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SchemaVersion2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29262C-E52C-4B14-A794-CD29FBCFC084}"/>
              </a:ext>
            </a:extLst>
          </p:cNvPr>
          <p:cNvSpPr txBox="1"/>
          <p:nvPr/>
        </p:nvSpPr>
        <p:spPr>
          <a:xfrm>
            <a:off x="9737896" y="3500669"/>
            <a:ext cx="225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SchemaVersion1</a:t>
            </a:r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7837CC0-8413-4130-9AAB-6B2006EE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98" y="4109489"/>
            <a:ext cx="4200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AFA787DA-1141-4F10-8E09-13D65D25705F}"/>
              </a:ext>
            </a:extLst>
          </p:cNvPr>
          <p:cNvSpPr/>
          <p:nvPr/>
        </p:nvSpPr>
        <p:spPr>
          <a:xfrm rot="5400000">
            <a:off x="5011318" y="1652139"/>
            <a:ext cx="1349496" cy="292782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13CF9-20FE-44A3-AA37-581BDD2E77E0}"/>
              </a:ext>
            </a:extLst>
          </p:cNvPr>
          <p:cNvSpPr txBox="1"/>
          <p:nvPr/>
        </p:nvSpPr>
        <p:spPr>
          <a:xfrm>
            <a:off x="4835140" y="2935525"/>
            <a:ext cx="231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Azure Event Hubs</a:t>
            </a:r>
          </a:p>
          <a:p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92B6C-8B4A-4670-ACDA-ECB754149A7B}"/>
              </a:ext>
            </a:extLst>
          </p:cNvPr>
          <p:cNvSpPr/>
          <p:nvPr/>
        </p:nvSpPr>
        <p:spPr>
          <a:xfrm>
            <a:off x="418553" y="2177454"/>
            <a:ext cx="2948884" cy="2461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8542E-60D0-41BD-9B09-8622165A5A9D}"/>
              </a:ext>
            </a:extLst>
          </p:cNvPr>
          <p:cNvSpPr/>
          <p:nvPr/>
        </p:nvSpPr>
        <p:spPr>
          <a:xfrm>
            <a:off x="7855712" y="2153606"/>
            <a:ext cx="3053635" cy="2485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D7A53-55DC-428A-8E7F-31FA5A35AFDF}"/>
              </a:ext>
            </a:extLst>
          </p:cNvPr>
          <p:cNvSpPr txBox="1"/>
          <p:nvPr/>
        </p:nvSpPr>
        <p:spPr>
          <a:xfrm>
            <a:off x="907199" y="2826224"/>
            <a:ext cx="2132518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Kafka Producer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D463A-07E8-41D0-A302-863B83893EE1}"/>
              </a:ext>
            </a:extLst>
          </p:cNvPr>
          <p:cNvSpPr txBox="1"/>
          <p:nvPr/>
        </p:nvSpPr>
        <p:spPr>
          <a:xfrm>
            <a:off x="8398329" y="2811531"/>
            <a:ext cx="2023078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AMQP 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58B16-3A18-4C94-B1B8-6A994DFD04CA}"/>
              </a:ext>
            </a:extLst>
          </p:cNvPr>
          <p:cNvSpPr/>
          <p:nvPr/>
        </p:nvSpPr>
        <p:spPr>
          <a:xfrm>
            <a:off x="907201" y="3363310"/>
            <a:ext cx="1968403" cy="453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accent1"/>
                </a:solidFill>
              </a:rPr>
              <a:t>KafkaAvroSerializer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734F7E-BECD-4DA9-B78F-CEEE3464EF6C}"/>
              </a:ext>
            </a:extLst>
          </p:cNvPr>
          <p:cNvSpPr/>
          <p:nvPr/>
        </p:nvSpPr>
        <p:spPr>
          <a:xfrm>
            <a:off x="1083793" y="3943571"/>
            <a:ext cx="1615217" cy="453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schema cache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DB3E12-CD9D-4656-824B-29BDC52C02C8}"/>
              </a:ext>
            </a:extLst>
          </p:cNvPr>
          <p:cNvSpPr/>
          <p:nvPr/>
        </p:nvSpPr>
        <p:spPr>
          <a:xfrm>
            <a:off x="8023842" y="3245999"/>
            <a:ext cx="2669780" cy="453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accent1"/>
                </a:solidFill>
              </a:rPr>
              <a:t>SchemaRegistryAvroObjectSerializer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D2B3B-DADA-41B2-AB3A-9A4174AE9F28}"/>
              </a:ext>
            </a:extLst>
          </p:cNvPr>
          <p:cNvSpPr/>
          <p:nvPr/>
        </p:nvSpPr>
        <p:spPr>
          <a:xfrm>
            <a:off x="3974984" y="5839250"/>
            <a:ext cx="3372571" cy="381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7D72B-3CB6-4E0D-A140-409D1E5F02D4}"/>
              </a:ext>
            </a:extLst>
          </p:cNvPr>
          <p:cNvSpPr txBox="1"/>
          <p:nvPr/>
        </p:nvSpPr>
        <p:spPr>
          <a:xfrm>
            <a:off x="305453" y="716167"/>
            <a:ext cx="9757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Schema Registry in Practice: Azure Event Hubs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C69D0D-242D-482A-AE9B-DF90E021E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718" y="5855448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9B7C334-FB73-478C-8AE9-1E94B5CB3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266" y="2859334"/>
            <a:ext cx="512933" cy="512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C1A5BE-DF0B-486B-8F2E-FFE0D84036B9}"/>
              </a:ext>
            </a:extLst>
          </p:cNvPr>
          <p:cNvSpPr txBox="1"/>
          <p:nvPr/>
        </p:nvSpPr>
        <p:spPr>
          <a:xfrm>
            <a:off x="4556591" y="5862763"/>
            <a:ext cx="27126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Schema Registry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EE713-9808-4DB5-ADEB-BA50E336C61C}"/>
              </a:ext>
            </a:extLst>
          </p:cNvPr>
          <p:cNvCxnSpPr>
            <a:stCxn id="12" idx="2"/>
          </p:cNvCxnSpPr>
          <p:nvPr/>
        </p:nvCxnSpPr>
        <p:spPr>
          <a:xfrm flipH="1">
            <a:off x="1891402" y="3817020"/>
            <a:ext cx="1" cy="257683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738DBD-2BF6-4C8B-8327-2FA11C6D3FD8}"/>
              </a:ext>
            </a:extLst>
          </p:cNvPr>
          <p:cNvSpPr txBox="1"/>
          <p:nvPr/>
        </p:nvSpPr>
        <p:spPr>
          <a:xfrm>
            <a:off x="623925" y="2287415"/>
            <a:ext cx="12674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8821B-B7D3-4A0F-9C57-1FB188DBA2CD}"/>
              </a:ext>
            </a:extLst>
          </p:cNvPr>
          <p:cNvSpPr txBox="1"/>
          <p:nvPr/>
        </p:nvSpPr>
        <p:spPr>
          <a:xfrm>
            <a:off x="8115054" y="2304145"/>
            <a:ext cx="12674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BD44B-D8AD-4EDD-9D33-2FF3A75B7733}"/>
              </a:ext>
            </a:extLst>
          </p:cNvPr>
          <p:cNvSpPr/>
          <p:nvPr/>
        </p:nvSpPr>
        <p:spPr>
          <a:xfrm>
            <a:off x="8574920" y="3847848"/>
            <a:ext cx="1615217" cy="453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40000"/>
                    <a:lumOff val="60000"/>
                  </a:schemeClr>
                </a:solidFill>
              </a:rPr>
              <a:t>schema cache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00F5D91-3569-4248-867C-3E524BAC0897}"/>
              </a:ext>
            </a:extLst>
          </p:cNvPr>
          <p:cNvSpPr/>
          <p:nvPr/>
        </p:nvSpPr>
        <p:spPr bwMode="auto">
          <a:xfrm>
            <a:off x="3637192" y="3033441"/>
            <a:ext cx="340397" cy="28407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5E60FC-B77C-44A5-859C-8167B5E409E8}"/>
              </a:ext>
            </a:extLst>
          </p:cNvPr>
          <p:cNvCxnSpPr>
            <a:stCxn id="16" idx="2"/>
            <a:endCxn id="27" idx="1"/>
          </p:cNvCxnSpPr>
          <p:nvPr/>
        </p:nvCxnSpPr>
        <p:spPr>
          <a:xfrm rot="16200000" flipH="1">
            <a:off x="2116719" y="4171964"/>
            <a:ext cx="1632948" cy="2083582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D92D68-6FD0-4620-B955-07BD0167D431}"/>
              </a:ext>
            </a:extLst>
          </p:cNvPr>
          <p:cNvCxnSpPr>
            <a:stCxn id="18" idx="2"/>
          </p:cNvCxnSpPr>
          <p:nvPr/>
        </p:nvCxnSpPr>
        <p:spPr>
          <a:xfrm>
            <a:off x="9358732" y="3699709"/>
            <a:ext cx="0" cy="291614"/>
          </a:xfrm>
          <a:prstGeom prst="straightConnector1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8F23FCA-1E43-4FD9-BB0D-996E3EEFE109}"/>
              </a:ext>
            </a:extLst>
          </p:cNvPr>
          <p:cNvCxnSpPr>
            <a:stCxn id="36" idx="2"/>
            <a:endCxn id="27" idx="3"/>
          </p:cNvCxnSpPr>
          <p:nvPr/>
        </p:nvCxnSpPr>
        <p:spPr>
          <a:xfrm rot="5400000">
            <a:off x="7500707" y="4148406"/>
            <a:ext cx="1728671" cy="203497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B6EE001-E9E0-4CDD-BC65-75BFBD1D0FF8}"/>
              </a:ext>
            </a:extLst>
          </p:cNvPr>
          <p:cNvSpPr/>
          <p:nvPr/>
        </p:nvSpPr>
        <p:spPr bwMode="auto">
          <a:xfrm>
            <a:off x="7347555" y="2996197"/>
            <a:ext cx="340397" cy="284071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F7D9F4-5026-4844-A79D-FF449044DD87}"/>
              </a:ext>
            </a:extLst>
          </p:cNvPr>
          <p:cNvSpPr txBox="1"/>
          <p:nvPr/>
        </p:nvSpPr>
        <p:spPr>
          <a:xfrm>
            <a:off x="3612755" y="2811531"/>
            <a:ext cx="6594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Kafka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C8558C-C446-43B4-ACE4-FF414BFEFC0A}"/>
              </a:ext>
            </a:extLst>
          </p:cNvPr>
          <p:cNvSpPr txBox="1"/>
          <p:nvPr/>
        </p:nvSpPr>
        <p:spPr>
          <a:xfrm>
            <a:off x="7317738" y="2811531"/>
            <a:ext cx="5610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AMQP</a:t>
            </a:r>
          </a:p>
        </p:txBody>
      </p:sp>
    </p:spTree>
    <p:extLst>
      <p:ext uri="{BB962C8B-B14F-4D97-AF65-F5344CB8AC3E}">
        <p14:creationId xmlns:p14="http://schemas.microsoft.com/office/powerpoint/2010/main" val="30041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Schema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880" cy="1863820"/>
          </a:xfrm>
        </p:spPr>
        <p:txBody>
          <a:bodyPr>
            <a:normAutofit/>
          </a:bodyPr>
          <a:lstStyle/>
          <a:p>
            <a:r>
              <a:rPr lang="de-DE"/>
              <a:t>Schema </a:t>
            </a:r>
            <a:r>
              <a:rPr lang="de-DE" err="1"/>
              <a:t>sharing</a:t>
            </a:r>
            <a:r>
              <a:rPr lang="de-DE"/>
              <a:t>: Central </a:t>
            </a:r>
            <a:r>
              <a:rPr lang="de-DE" err="1"/>
              <a:t>registry</a:t>
            </a:r>
            <a:r>
              <a:rPr lang="de-DE"/>
              <a:t> </a:t>
            </a:r>
          </a:p>
          <a:p>
            <a:pPr lvl="1"/>
            <a:r>
              <a:rPr lang="de-DE"/>
              <a:t>Publishers and </a:t>
            </a:r>
            <a:r>
              <a:rPr lang="de-DE" err="1"/>
              <a:t>apps</a:t>
            </a:r>
            <a:r>
              <a:rPr lang="de-DE"/>
              <a:t> </a:t>
            </a:r>
            <a:r>
              <a:rPr lang="de-DE" err="1"/>
              <a:t>refer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the same </a:t>
            </a:r>
            <a:r>
              <a:rPr lang="de-DE" err="1"/>
              <a:t>instance</a:t>
            </a:r>
            <a:r>
              <a:rPr lang="de-DE"/>
              <a:t> of a </a:t>
            </a:r>
            <a:r>
              <a:rPr lang="de-DE" err="1"/>
              <a:t>central</a:t>
            </a:r>
            <a:r>
              <a:rPr lang="de-DE"/>
              <a:t> </a:t>
            </a:r>
            <a:r>
              <a:rPr lang="de-DE" err="1"/>
              <a:t>schema</a:t>
            </a:r>
            <a:r>
              <a:rPr lang="de-DE"/>
              <a:t> </a:t>
            </a:r>
            <a:r>
              <a:rPr lang="de-DE" err="1"/>
              <a:t>registry</a:t>
            </a:r>
            <a:r>
              <a:rPr lang="de-DE"/>
              <a:t>.</a:t>
            </a:r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5675842" y="39879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1405" y="42634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7848534" y="4051914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8251098" y="4263421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7532623" y="35072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8673579" y="3729780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10046597" y="386013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9144097" y="4051913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9546661" y="4263421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9823566" y="3762683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88740" y="3198513"/>
            <a:ext cx="855357" cy="822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8751034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546661" y="4486120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10046597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9144097" y="2987005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8673579" y="2709959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9823566" y="2742862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276152" y="4514523"/>
            <a:ext cx="592403" cy="464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553519" y="3209040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oup 34">
            <a:extLst>
              <a:ext uri="{FF2B5EF4-FFF2-40B4-BE49-F238E27FC236}">
                <a16:creationId xmlns:a16="http://schemas.microsoft.com/office/drawing/2014/main" id="{7DD2C4F3-4732-4BEB-8F3C-04AA670DB3C4}"/>
              </a:ext>
            </a:extLst>
          </p:cNvPr>
          <p:cNvGrpSpPr/>
          <p:nvPr/>
        </p:nvGrpSpPr>
        <p:grpSpPr>
          <a:xfrm>
            <a:off x="8422987" y="1989214"/>
            <a:ext cx="402565" cy="423014"/>
            <a:chOff x="3767328" y="1530096"/>
            <a:chExt cx="902208" cy="890016"/>
          </a:xfrm>
        </p:grpSpPr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EDE403A4-5028-47C4-A71B-8108F1900ED1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0" descr="Books on shelf with solid fill">
              <a:extLst>
                <a:ext uri="{FF2B5EF4-FFF2-40B4-BE49-F238E27FC236}">
                  <a16:creationId xmlns:a16="http://schemas.microsoft.com/office/drawing/2014/main" id="{788824AE-D9AE-4590-847F-A8967B5F5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77ED8967-D575-473E-8855-1F957B8FF2DF}"/>
              </a:ext>
            </a:extLst>
          </p:cNvPr>
          <p:cNvCxnSpPr>
            <a:cxnSpLocks/>
            <a:stCxn id="6" idx="0"/>
            <a:endCxn id="39" idx="1"/>
          </p:cNvCxnSpPr>
          <p:nvPr/>
        </p:nvCxnSpPr>
        <p:spPr>
          <a:xfrm rot="5400000" flipH="1" flipV="1">
            <a:off x="6479680" y="2044665"/>
            <a:ext cx="1787250" cy="20993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C0C3AA61-46C2-476A-B72A-E0A65C368497}"/>
              </a:ext>
            </a:extLst>
          </p:cNvPr>
          <p:cNvCxnSpPr>
            <a:cxnSpLocks/>
            <a:stCxn id="41" idx="0"/>
            <a:endCxn id="39" idx="3"/>
          </p:cNvCxnSpPr>
          <p:nvPr/>
        </p:nvCxnSpPr>
        <p:spPr>
          <a:xfrm rot="16200000" flipV="1">
            <a:off x="9337610" y="1688664"/>
            <a:ext cx="605031" cy="16291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44" descr="Lupe mit einfarbiger Füllung">
            <a:extLst>
              <a:ext uri="{FF2B5EF4-FFF2-40B4-BE49-F238E27FC236}">
                <a16:creationId xmlns:a16="http://schemas.microsoft.com/office/drawing/2014/main" id="{3DAC1639-D8E3-49ED-9191-25B2A33A2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0496" y="2038085"/>
            <a:ext cx="162636" cy="162636"/>
          </a:xfrm>
          <a:prstGeom prst="rect">
            <a:avLst/>
          </a:prstGeom>
        </p:spPr>
      </p:pic>
      <p:pic>
        <p:nvPicPr>
          <p:cNvPr id="46" name="Grafik 45" descr="Bleistift mit einfarbiger Füllung">
            <a:extLst>
              <a:ext uri="{FF2B5EF4-FFF2-40B4-BE49-F238E27FC236}">
                <a16:creationId xmlns:a16="http://schemas.microsoft.com/office/drawing/2014/main" id="{C9E994A7-F5A9-49A0-A905-7B68FC299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696650" y="1986848"/>
            <a:ext cx="200858" cy="203805"/>
          </a:xfrm>
          <a:prstGeom prst="rect">
            <a:avLst/>
          </a:prstGeom>
        </p:spPr>
      </p:pic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DC5329CC-06FA-46C7-9C25-5126066AAE4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8885071" y="2297364"/>
            <a:ext cx="1546254" cy="15792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10053455" y="280575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4F937DD-926E-48F3-9A35-C3C3C8C2E8D8}"/>
              </a:ext>
            </a:extLst>
          </p:cNvPr>
          <p:cNvCxnSpPr>
            <a:cxnSpLocks/>
          </p:cNvCxnSpPr>
          <p:nvPr/>
        </p:nvCxnSpPr>
        <p:spPr>
          <a:xfrm>
            <a:off x="6560024" y="2554651"/>
            <a:ext cx="4039788" cy="34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7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Schema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874" cy="4667250"/>
          </a:xfrm>
        </p:spPr>
        <p:txBody>
          <a:bodyPr>
            <a:normAutofit/>
          </a:bodyPr>
          <a:lstStyle/>
          <a:p>
            <a:r>
              <a:rPr lang="de-DE" dirty="0"/>
              <a:t>Schema </a:t>
            </a:r>
            <a:r>
              <a:rPr lang="de-DE" dirty="0" err="1"/>
              <a:t>sharing</a:t>
            </a:r>
            <a:r>
              <a:rPr lang="de-DE" dirty="0"/>
              <a:t>: Central </a:t>
            </a:r>
            <a:r>
              <a:rPr lang="de-DE" dirty="0" err="1"/>
              <a:t>registry</a:t>
            </a:r>
            <a:r>
              <a:rPr lang="de-DE" dirty="0"/>
              <a:t>,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governance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centrally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Publishers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accounce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, but all </a:t>
            </a:r>
            <a:r>
              <a:rPr lang="de-DE" dirty="0" err="1"/>
              <a:t>schemas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review and </a:t>
            </a:r>
            <a:r>
              <a:rPr lang="de-DE" dirty="0" err="1"/>
              <a:t>approval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catalog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govern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for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5675842" y="39879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1405" y="42634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7848534" y="4051914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8251098" y="4263421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7532623" y="35072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8673579" y="3729780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10046597" y="386013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9144097" y="4051913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9546661" y="4263421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9823566" y="3762683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88740" y="3198513"/>
            <a:ext cx="855357" cy="822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8751034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546661" y="4486120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10046597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9144097" y="2987005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8673579" y="2709959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9823566" y="2742862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276152" y="4514523"/>
            <a:ext cx="592403" cy="464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553519" y="3209040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oup 34">
            <a:extLst>
              <a:ext uri="{FF2B5EF4-FFF2-40B4-BE49-F238E27FC236}">
                <a16:creationId xmlns:a16="http://schemas.microsoft.com/office/drawing/2014/main" id="{7DD2C4F3-4732-4BEB-8F3C-04AA670DB3C4}"/>
              </a:ext>
            </a:extLst>
          </p:cNvPr>
          <p:cNvGrpSpPr/>
          <p:nvPr/>
        </p:nvGrpSpPr>
        <p:grpSpPr>
          <a:xfrm>
            <a:off x="8422987" y="1989214"/>
            <a:ext cx="402565" cy="423014"/>
            <a:chOff x="3767328" y="1530096"/>
            <a:chExt cx="902208" cy="890016"/>
          </a:xfrm>
        </p:grpSpPr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EDE403A4-5028-47C4-A71B-8108F1900ED1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0" descr="Books on shelf with solid fill">
              <a:extLst>
                <a:ext uri="{FF2B5EF4-FFF2-40B4-BE49-F238E27FC236}">
                  <a16:creationId xmlns:a16="http://schemas.microsoft.com/office/drawing/2014/main" id="{788824AE-D9AE-4590-847F-A8967B5F5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77ED8967-D575-473E-8855-1F957B8FF2DF}"/>
              </a:ext>
            </a:extLst>
          </p:cNvPr>
          <p:cNvCxnSpPr>
            <a:cxnSpLocks/>
            <a:stCxn id="6" idx="0"/>
            <a:endCxn id="39" idx="1"/>
          </p:cNvCxnSpPr>
          <p:nvPr/>
        </p:nvCxnSpPr>
        <p:spPr>
          <a:xfrm rot="5400000" flipH="1" flipV="1">
            <a:off x="6479680" y="2044665"/>
            <a:ext cx="1787250" cy="209936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C0C3AA61-46C2-476A-B72A-E0A65C368497}"/>
              </a:ext>
            </a:extLst>
          </p:cNvPr>
          <p:cNvCxnSpPr>
            <a:cxnSpLocks/>
            <a:stCxn id="41" idx="0"/>
            <a:endCxn id="39" idx="3"/>
          </p:cNvCxnSpPr>
          <p:nvPr/>
        </p:nvCxnSpPr>
        <p:spPr>
          <a:xfrm rot="16200000" flipV="1">
            <a:off x="9337610" y="1688664"/>
            <a:ext cx="605031" cy="16291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44" descr="Lupe mit einfarbiger Füllung">
            <a:extLst>
              <a:ext uri="{FF2B5EF4-FFF2-40B4-BE49-F238E27FC236}">
                <a16:creationId xmlns:a16="http://schemas.microsoft.com/office/drawing/2014/main" id="{3DAC1639-D8E3-49ED-9191-25B2A33A2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0496" y="2038085"/>
            <a:ext cx="162636" cy="162636"/>
          </a:xfrm>
          <a:prstGeom prst="rect">
            <a:avLst/>
          </a:prstGeom>
        </p:spPr>
      </p:pic>
      <p:pic>
        <p:nvPicPr>
          <p:cNvPr id="46" name="Grafik 45" descr="Bleistift mit einfarbiger Füllung">
            <a:extLst>
              <a:ext uri="{FF2B5EF4-FFF2-40B4-BE49-F238E27FC236}">
                <a16:creationId xmlns:a16="http://schemas.microsoft.com/office/drawing/2014/main" id="{C9E994A7-F5A9-49A0-A905-7B68FC299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8379060" y="1586027"/>
            <a:ext cx="200858" cy="203805"/>
          </a:xfrm>
          <a:prstGeom prst="rect">
            <a:avLst/>
          </a:prstGeom>
        </p:spPr>
      </p:pic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DC5329CC-06FA-46C7-9C25-5126066AAE4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8885071" y="2297364"/>
            <a:ext cx="1546254" cy="15792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10053455" y="280575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4F937DD-926E-48F3-9A35-C3C3C8C2E8D8}"/>
              </a:ext>
            </a:extLst>
          </p:cNvPr>
          <p:cNvCxnSpPr>
            <a:cxnSpLocks/>
          </p:cNvCxnSpPr>
          <p:nvPr/>
        </p:nvCxnSpPr>
        <p:spPr>
          <a:xfrm>
            <a:off x="6560024" y="2554651"/>
            <a:ext cx="4039788" cy="34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52">
            <a:extLst>
              <a:ext uri="{FF2B5EF4-FFF2-40B4-BE49-F238E27FC236}">
                <a16:creationId xmlns:a16="http://schemas.microsoft.com/office/drawing/2014/main" id="{61B2FD41-D90C-4869-8674-02745C50F4E5}"/>
              </a:ext>
            </a:extLst>
          </p:cNvPr>
          <p:cNvCxnSpPr>
            <a:cxnSpLocks/>
            <a:endCxn id="39" idx="0"/>
          </p:cNvCxnSpPr>
          <p:nvPr/>
        </p:nvCxnSpPr>
        <p:spPr>
          <a:xfrm rot="5400000">
            <a:off x="8365989" y="1730931"/>
            <a:ext cx="516564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Grafik 16" descr="Programmiererin mit einfarbiger Füllung">
            <a:extLst>
              <a:ext uri="{FF2B5EF4-FFF2-40B4-BE49-F238E27FC236}">
                <a16:creationId xmlns:a16="http://schemas.microsoft.com/office/drawing/2014/main" id="{BB4511E6-EA89-4994-A479-E7EA635BAA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9156" y="1269731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9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Schema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880" cy="482538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Schema </a:t>
            </a:r>
            <a:r>
              <a:rPr lang="de-DE" dirty="0" err="1"/>
              <a:t>sharing</a:t>
            </a:r>
            <a:r>
              <a:rPr lang="de-DE" dirty="0"/>
              <a:t>: </a:t>
            </a:r>
            <a:r>
              <a:rPr lang="de-DE" dirty="0" err="1"/>
              <a:t>Federated</a:t>
            </a:r>
            <a:r>
              <a:rPr lang="de-DE" dirty="0"/>
              <a:t> </a:t>
            </a:r>
            <a:r>
              <a:rPr lang="de-DE" dirty="0" err="1"/>
              <a:t>registries</a:t>
            </a:r>
            <a:endParaRPr lang="de-DE" dirty="0"/>
          </a:p>
          <a:p>
            <a:pPr lvl="1"/>
            <a:r>
              <a:rPr lang="de-DE" dirty="0"/>
              <a:t>Publishers and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registries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replicated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the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</a:t>
            </a:r>
            <a:br>
              <a:rPr lang="de-DE" dirty="0"/>
            </a:b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registry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public</a:t>
            </a:r>
            <a:r>
              <a:rPr lang="de-DE" dirty="0"/>
              <a:t> IP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external </a:t>
            </a:r>
            <a:r>
              <a:rPr lang="de-DE" dirty="0" err="1"/>
              <a:t>resources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See Discovery: </a:t>
            </a:r>
            <a:r>
              <a:rPr lang="de-DE" dirty="0" err="1"/>
              <a:t>Federated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endpoints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proxies</a:t>
            </a:r>
            <a:r>
              <a:rPr lang="de-DE" dirty="0"/>
              <a:t>. </a:t>
            </a:r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5675842" y="39879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1405" y="42634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7848534" y="4051914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8251098" y="4263421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7532623" y="35072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8673579" y="3729780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10046597" y="386013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9144097" y="4051913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9546661" y="4263421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9823566" y="3762683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61959" y="3098435"/>
            <a:ext cx="882138" cy="9348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8751034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546661" y="4486120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10046597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9144097" y="2886927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8673579" y="2709959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9823566" y="2742862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276152" y="4514523"/>
            <a:ext cx="592403" cy="464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553519" y="3209040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oup 34">
            <a:extLst>
              <a:ext uri="{FF2B5EF4-FFF2-40B4-BE49-F238E27FC236}">
                <a16:creationId xmlns:a16="http://schemas.microsoft.com/office/drawing/2014/main" id="{7DD2C4F3-4732-4BEB-8F3C-04AA670DB3C4}"/>
              </a:ext>
            </a:extLst>
          </p:cNvPr>
          <p:cNvGrpSpPr/>
          <p:nvPr/>
        </p:nvGrpSpPr>
        <p:grpSpPr>
          <a:xfrm>
            <a:off x="7848534" y="3304246"/>
            <a:ext cx="402565" cy="423014"/>
            <a:chOff x="3767328" y="1530096"/>
            <a:chExt cx="902208" cy="890016"/>
          </a:xfrm>
        </p:grpSpPr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EDE403A4-5028-47C4-A71B-8108F1900ED1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0" descr="Books on shelf with solid fill">
              <a:extLst>
                <a:ext uri="{FF2B5EF4-FFF2-40B4-BE49-F238E27FC236}">
                  <a16:creationId xmlns:a16="http://schemas.microsoft.com/office/drawing/2014/main" id="{788824AE-D9AE-4590-847F-A8967B5F5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77ED8967-D575-473E-8855-1F957B8FF2DF}"/>
              </a:ext>
            </a:extLst>
          </p:cNvPr>
          <p:cNvCxnSpPr>
            <a:cxnSpLocks/>
            <a:stCxn id="6" idx="0"/>
            <a:endCxn id="39" idx="1"/>
          </p:cNvCxnSpPr>
          <p:nvPr/>
        </p:nvCxnSpPr>
        <p:spPr>
          <a:xfrm rot="5400000" flipH="1" flipV="1">
            <a:off x="6849970" y="2989407"/>
            <a:ext cx="472218" cy="15249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C0C3AA61-46C2-476A-B72A-E0A65C368497}"/>
              </a:ext>
            </a:extLst>
          </p:cNvPr>
          <p:cNvCxnSpPr>
            <a:cxnSpLocks/>
            <a:stCxn id="41" idx="0"/>
            <a:endCxn id="50" idx="3"/>
          </p:cNvCxnSpPr>
          <p:nvPr/>
        </p:nvCxnSpPr>
        <p:spPr>
          <a:xfrm rot="16200000" flipV="1">
            <a:off x="9880737" y="2231790"/>
            <a:ext cx="242952" cy="9049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44" descr="Lupe mit einfarbiger Füllung">
            <a:extLst>
              <a:ext uri="{FF2B5EF4-FFF2-40B4-BE49-F238E27FC236}">
                <a16:creationId xmlns:a16="http://schemas.microsoft.com/office/drawing/2014/main" id="{3DAC1639-D8E3-49ED-9191-25B2A33A2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1991" y="2379386"/>
            <a:ext cx="162636" cy="162636"/>
          </a:xfrm>
          <a:prstGeom prst="rect">
            <a:avLst/>
          </a:prstGeom>
        </p:spPr>
      </p:pic>
      <p:pic>
        <p:nvPicPr>
          <p:cNvPr id="46" name="Grafik 45" descr="Bleistift mit einfarbiger Füllung">
            <a:extLst>
              <a:ext uri="{FF2B5EF4-FFF2-40B4-BE49-F238E27FC236}">
                <a16:creationId xmlns:a16="http://schemas.microsoft.com/office/drawing/2014/main" id="{C9E994A7-F5A9-49A0-A905-7B68FC299B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003227" y="3338652"/>
            <a:ext cx="200858" cy="203805"/>
          </a:xfrm>
          <a:prstGeom prst="rect">
            <a:avLst/>
          </a:prstGeom>
        </p:spPr>
      </p:pic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DC5329CC-06FA-46C7-9C25-5126066AAE41}"/>
              </a:ext>
            </a:extLst>
          </p:cNvPr>
          <p:cNvCxnSpPr>
            <a:cxnSpLocks/>
            <a:stCxn id="18" idx="0"/>
            <a:endCxn id="53" idx="3"/>
          </p:cNvCxnSpPr>
          <p:nvPr/>
        </p:nvCxnSpPr>
        <p:spPr>
          <a:xfrm rot="16200000" flipV="1">
            <a:off x="9939788" y="3352080"/>
            <a:ext cx="114267" cy="9018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10053455" y="280575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49" name="Group 34">
            <a:extLst>
              <a:ext uri="{FF2B5EF4-FFF2-40B4-BE49-F238E27FC236}">
                <a16:creationId xmlns:a16="http://schemas.microsoft.com/office/drawing/2014/main" id="{BF59C0ED-94A9-478D-AC56-2677AEA1F938}"/>
              </a:ext>
            </a:extLst>
          </p:cNvPr>
          <p:cNvGrpSpPr/>
          <p:nvPr/>
        </p:nvGrpSpPr>
        <p:grpSpPr>
          <a:xfrm>
            <a:off x="9147162" y="2351293"/>
            <a:ext cx="402565" cy="423014"/>
            <a:chOff x="3767328" y="1530096"/>
            <a:chExt cx="902208" cy="890016"/>
          </a:xfrm>
        </p:grpSpPr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CEBDC1DF-2E93-41F7-A75E-79C6AAB81EB5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30" descr="Books on shelf with solid fill">
              <a:extLst>
                <a:ext uri="{FF2B5EF4-FFF2-40B4-BE49-F238E27FC236}">
                  <a16:creationId xmlns:a16="http://schemas.microsoft.com/office/drawing/2014/main" id="{CFF4C191-9789-4DA5-B5DF-334558B39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52" name="Group 34">
            <a:extLst>
              <a:ext uri="{FF2B5EF4-FFF2-40B4-BE49-F238E27FC236}">
                <a16:creationId xmlns:a16="http://schemas.microsoft.com/office/drawing/2014/main" id="{1BF3CADC-FE46-49B9-8CD5-FB68797DDA25}"/>
              </a:ext>
            </a:extLst>
          </p:cNvPr>
          <p:cNvGrpSpPr/>
          <p:nvPr/>
        </p:nvGrpSpPr>
        <p:grpSpPr>
          <a:xfrm>
            <a:off x="9143436" y="3534359"/>
            <a:ext cx="402565" cy="423014"/>
            <a:chOff x="3767328" y="1530096"/>
            <a:chExt cx="902208" cy="890016"/>
          </a:xfrm>
        </p:grpSpPr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391E01A0-371C-458E-A045-BE6F56863BE6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30" descr="Books on shelf with solid fill">
              <a:extLst>
                <a:ext uri="{FF2B5EF4-FFF2-40B4-BE49-F238E27FC236}">
                  <a16:creationId xmlns:a16="http://schemas.microsoft.com/office/drawing/2014/main" id="{ECCCE02A-E987-4C53-A71B-666FFD12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55" name="Straight Arrow Connector 52">
            <a:extLst>
              <a:ext uri="{FF2B5EF4-FFF2-40B4-BE49-F238E27FC236}">
                <a16:creationId xmlns:a16="http://schemas.microsoft.com/office/drawing/2014/main" id="{6BC04910-BF1A-4ED1-A115-391B5BA146A1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>
            <a:off x="8251099" y="3515753"/>
            <a:ext cx="892337" cy="230113"/>
          </a:xfrm>
          <a:prstGeom prst="bentConnector3">
            <a:avLst>
              <a:gd name="adj1" fmla="val 5534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737132A3-C7A6-4B00-9F11-2B618616180D}"/>
              </a:ext>
            </a:extLst>
          </p:cNvPr>
          <p:cNvCxnSpPr>
            <a:cxnSpLocks/>
            <a:stCxn id="39" idx="3"/>
            <a:endCxn id="50" idx="1"/>
          </p:cNvCxnSpPr>
          <p:nvPr/>
        </p:nvCxnSpPr>
        <p:spPr>
          <a:xfrm flipV="1">
            <a:off x="8251099" y="2562800"/>
            <a:ext cx="896063" cy="952953"/>
          </a:xfrm>
          <a:prstGeom prst="bentConnector3">
            <a:avLst>
              <a:gd name="adj1" fmla="val 5686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7" name="Grafik 56" descr="Bleistift mit einfarbiger Füllung">
            <a:extLst>
              <a:ext uri="{FF2B5EF4-FFF2-40B4-BE49-F238E27FC236}">
                <a16:creationId xmlns:a16="http://schemas.microsoft.com/office/drawing/2014/main" id="{1D57CAA4-1B6F-48E9-86A5-B1B5E703B8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810944" y="2330120"/>
            <a:ext cx="200858" cy="203805"/>
          </a:xfrm>
          <a:prstGeom prst="rect">
            <a:avLst/>
          </a:prstGeom>
        </p:spPr>
      </p:pic>
      <p:pic>
        <p:nvPicPr>
          <p:cNvPr id="58" name="Grafik 57" descr="Bleistift mit einfarbiger Füllung">
            <a:extLst>
              <a:ext uri="{FF2B5EF4-FFF2-40B4-BE49-F238E27FC236}">
                <a16:creationId xmlns:a16="http://schemas.microsoft.com/office/drawing/2014/main" id="{8DDADD76-9C1F-4576-AF26-154EDB59B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822904" y="3517759"/>
            <a:ext cx="200858" cy="203805"/>
          </a:xfrm>
          <a:prstGeom prst="rect">
            <a:avLst/>
          </a:prstGeom>
        </p:spPr>
      </p:pic>
      <p:cxnSp>
        <p:nvCxnSpPr>
          <p:cNvPr id="48" name="Straight Arrow Connector 52">
            <a:extLst>
              <a:ext uri="{FF2B5EF4-FFF2-40B4-BE49-F238E27FC236}">
                <a16:creationId xmlns:a16="http://schemas.microsoft.com/office/drawing/2014/main" id="{7AE7BC51-5492-44AA-973C-7BE92FF9AFC2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569675" y="2709112"/>
            <a:ext cx="1032808" cy="1524910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7CEEC0E8-6DF4-4D78-9BC2-8676F056BF57}"/>
              </a:ext>
            </a:extLst>
          </p:cNvPr>
          <p:cNvCxnSpPr>
            <a:cxnSpLocks/>
            <a:stCxn id="41" idx="0"/>
            <a:endCxn id="76" idx="3"/>
          </p:cNvCxnSpPr>
          <p:nvPr/>
        </p:nvCxnSpPr>
        <p:spPr>
          <a:xfrm rot="16200000" flipV="1">
            <a:off x="9550237" y="1901290"/>
            <a:ext cx="900227" cy="908697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0" name="Grafik 59" descr="Lupe mit einfarbiger Füllung">
            <a:extLst>
              <a:ext uri="{FF2B5EF4-FFF2-40B4-BE49-F238E27FC236}">
                <a16:creationId xmlns:a16="http://schemas.microsoft.com/office/drawing/2014/main" id="{876E4A7D-7FD5-4B7A-937C-34FCCBCB6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8355" y="1805213"/>
            <a:ext cx="162636" cy="162636"/>
          </a:xfrm>
          <a:prstGeom prst="rect">
            <a:avLst/>
          </a:prstGeom>
        </p:spPr>
      </p:pic>
      <p:pic>
        <p:nvPicPr>
          <p:cNvPr id="61" name="Grafik 60" descr="Bleistift mit einfarbiger Füllung">
            <a:extLst>
              <a:ext uri="{FF2B5EF4-FFF2-40B4-BE49-F238E27FC236}">
                <a16:creationId xmlns:a16="http://schemas.microsoft.com/office/drawing/2014/main" id="{100F3C21-FFAC-4C6C-869C-6CB2FAC3AC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003227" y="2778062"/>
            <a:ext cx="200858" cy="203805"/>
          </a:xfrm>
          <a:prstGeom prst="rect">
            <a:avLst/>
          </a:prstGeom>
        </p:spPr>
      </p:pic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81C31221-E1BD-4D0E-B42B-86423DBC79A9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 flipV="1">
            <a:off x="8247578" y="1905525"/>
            <a:ext cx="913760" cy="1041116"/>
          </a:xfrm>
          <a:prstGeom prst="curvedConnector3">
            <a:avLst>
              <a:gd name="adj1" fmla="val 2686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Grafik 62" descr="Bleistift mit einfarbiger Füllung">
            <a:extLst>
              <a:ext uri="{FF2B5EF4-FFF2-40B4-BE49-F238E27FC236}">
                <a16:creationId xmlns:a16="http://schemas.microsoft.com/office/drawing/2014/main" id="{B124ECC4-419B-4AB0-A699-BCA8D54E5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868555" y="1647582"/>
            <a:ext cx="200858" cy="203805"/>
          </a:xfrm>
          <a:prstGeom prst="rect">
            <a:avLst/>
          </a:prstGeom>
        </p:spPr>
      </p:pic>
      <p:grpSp>
        <p:nvGrpSpPr>
          <p:cNvPr id="64" name="Group 15">
            <a:extLst>
              <a:ext uri="{FF2B5EF4-FFF2-40B4-BE49-F238E27FC236}">
                <a16:creationId xmlns:a16="http://schemas.microsoft.com/office/drawing/2014/main" id="{1BDF333A-70DD-49E6-A194-8FE7FA8E70C0}"/>
              </a:ext>
            </a:extLst>
          </p:cNvPr>
          <p:cNvGrpSpPr/>
          <p:nvPr/>
        </p:nvGrpSpPr>
        <p:grpSpPr>
          <a:xfrm>
            <a:off x="7862915" y="2754791"/>
            <a:ext cx="384663" cy="383699"/>
            <a:chOff x="2371344" y="1530096"/>
            <a:chExt cx="902208" cy="890016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FFCD9325-A621-447F-9364-1F9DAE00B086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Graphic 5" descr="Search Inventory with solid fill">
              <a:extLst>
                <a:ext uri="{FF2B5EF4-FFF2-40B4-BE49-F238E27FC236}">
                  <a16:creationId xmlns:a16="http://schemas.microsoft.com/office/drawing/2014/main" id="{6257F5A8-2AFE-48BE-A5DD-467F68346E6C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5" descr="Search Inventory with solid fill">
              <a:extLst>
                <a:ext uri="{FF2B5EF4-FFF2-40B4-BE49-F238E27FC236}">
                  <a16:creationId xmlns:a16="http://schemas.microsoft.com/office/drawing/2014/main" id="{98106C82-1166-4214-B765-4F40888C9C39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5" descr="Search Inventory with solid fill">
              <a:extLst>
                <a:ext uri="{FF2B5EF4-FFF2-40B4-BE49-F238E27FC236}">
                  <a16:creationId xmlns:a16="http://schemas.microsoft.com/office/drawing/2014/main" id="{468FE4C3-5208-45B5-9451-75393783800E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5" descr="Search Inventory with solid fill">
              <a:extLst>
                <a:ext uri="{FF2B5EF4-FFF2-40B4-BE49-F238E27FC236}">
                  <a16:creationId xmlns:a16="http://schemas.microsoft.com/office/drawing/2014/main" id="{5948402B-23A9-4828-82E7-8D0C13DF5CD5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5" descr="Search Inventory with solid fill">
              <a:extLst>
                <a:ext uri="{FF2B5EF4-FFF2-40B4-BE49-F238E27FC236}">
                  <a16:creationId xmlns:a16="http://schemas.microsoft.com/office/drawing/2014/main" id="{CCFD735F-7A31-4A7F-8F70-94BA3024FD80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5" descr="Search Inventory with solid fill">
              <a:extLst>
                <a:ext uri="{FF2B5EF4-FFF2-40B4-BE49-F238E27FC236}">
                  <a16:creationId xmlns:a16="http://schemas.microsoft.com/office/drawing/2014/main" id="{36CD6A77-3415-4988-B483-3DCAE6E0CC10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5" descr="Search Inventory with solid fill">
              <a:extLst>
                <a:ext uri="{FF2B5EF4-FFF2-40B4-BE49-F238E27FC236}">
                  <a16:creationId xmlns:a16="http://schemas.microsoft.com/office/drawing/2014/main" id="{204E297A-2C74-4E54-BF22-AAB11B3A3675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5" descr="Search Inventory with solid fill">
              <a:extLst>
                <a:ext uri="{FF2B5EF4-FFF2-40B4-BE49-F238E27FC236}">
                  <a16:creationId xmlns:a16="http://schemas.microsoft.com/office/drawing/2014/main" id="{AEB55122-82D7-4AEE-B4A7-86ABC4C5C6DC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5" descr="Search Inventory with solid fill">
              <a:extLst>
                <a:ext uri="{FF2B5EF4-FFF2-40B4-BE49-F238E27FC236}">
                  <a16:creationId xmlns:a16="http://schemas.microsoft.com/office/drawing/2014/main" id="{46D34DD9-99AC-4C1A-9071-756BB1F22F31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15">
            <a:extLst>
              <a:ext uri="{FF2B5EF4-FFF2-40B4-BE49-F238E27FC236}">
                <a16:creationId xmlns:a16="http://schemas.microsoft.com/office/drawing/2014/main" id="{4D462F60-4993-41B9-A4BD-3F1DE028FF3B}"/>
              </a:ext>
            </a:extLst>
          </p:cNvPr>
          <p:cNvGrpSpPr/>
          <p:nvPr/>
        </p:nvGrpSpPr>
        <p:grpSpPr>
          <a:xfrm>
            <a:off x="9161338" y="1713675"/>
            <a:ext cx="384663" cy="383699"/>
            <a:chOff x="2371344" y="1530096"/>
            <a:chExt cx="902208" cy="890016"/>
          </a:xfrm>
        </p:grpSpPr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2B5E17F3-1C33-417F-B7F9-DD436F77C741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Graphic 5" descr="Search Inventory with solid fill">
              <a:extLst>
                <a:ext uri="{FF2B5EF4-FFF2-40B4-BE49-F238E27FC236}">
                  <a16:creationId xmlns:a16="http://schemas.microsoft.com/office/drawing/2014/main" id="{68411213-98DB-401D-8866-28EB640A434D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5" descr="Search Inventory with solid fill">
              <a:extLst>
                <a:ext uri="{FF2B5EF4-FFF2-40B4-BE49-F238E27FC236}">
                  <a16:creationId xmlns:a16="http://schemas.microsoft.com/office/drawing/2014/main" id="{9D67F3F5-A55F-41C2-9A6F-4F5742353718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5" descr="Search Inventory with solid fill">
              <a:extLst>
                <a:ext uri="{FF2B5EF4-FFF2-40B4-BE49-F238E27FC236}">
                  <a16:creationId xmlns:a16="http://schemas.microsoft.com/office/drawing/2014/main" id="{CC42B16F-8A6C-4883-86B3-AFBD09D83811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5" descr="Search Inventory with solid fill">
              <a:extLst>
                <a:ext uri="{FF2B5EF4-FFF2-40B4-BE49-F238E27FC236}">
                  <a16:creationId xmlns:a16="http://schemas.microsoft.com/office/drawing/2014/main" id="{5B7EECEC-75AB-4BD3-BCBA-983F55B36AB9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5" descr="Search Inventory with solid fill">
              <a:extLst>
                <a:ext uri="{FF2B5EF4-FFF2-40B4-BE49-F238E27FC236}">
                  <a16:creationId xmlns:a16="http://schemas.microsoft.com/office/drawing/2014/main" id="{AB36EF09-E4DA-46FA-9E83-7115B9CC8F22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5" descr="Search Inventory with solid fill">
              <a:extLst>
                <a:ext uri="{FF2B5EF4-FFF2-40B4-BE49-F238E27FC236}">
                  <a16:creationId xmlns:a16="http://schemas.microsoft.com/office/drawing/2014/main" id="{1664A79E-C8EC-42E5-A1B2-94BD11EFA5DA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5" descr="Search Inventory with solid fill">
              <a:extLst>
                <a:ext uri="{FF2B5EF4-FFF2-40B4-BE49-F238E27FC236}">
                  <a16:creationId xmlns:a16="http://schemas.microsoft.com/office/drawing/2014/main" id="{4D5F4DDA-CE66-4044-97BE-089667E25C59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5" descr="Search Inventory with solid fill">
              <a:extLst>
                <a:ext uri="{FF2B5EF4-FFF2-40B4-BE49-F238E27FC236}">
                  <a16:creationId xmlns:a16="http://schemas.microsoft.com/office/drawing/2014/main" id="{F44DB6F5-496D-4C98-9F62-FB1BD5A5D0EC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5" descr="Search Inventory with solid fill">
              <a:extLst>
                <a:ext uri="{FF2B5EF4-FFF2-40B4-BE49-F238E27FC236}">
                  <a16:creationId xmlns:a16="http://schemas.microsoft.com/office/drawing/2014/main" id="{05B5B1FA-42F0-4A9B-A0FF-96F9709A89BE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6" name="Straight Arrow Connector 52">
            <a:extLst>
              <a:ext uri="{FF2B5EF4-FFF2-40B4-BE49-F238E27FC236}">
                <a16:creationId xmlns:a16="http://schemas.microsoft.com/office/drawing/2014/main" id="{98B3110E-C0D5-4802-982D-449639D8FD63}"/>
              </a:ext>
            </a:extLst>
          </p:cNvPr>
          <p:cNvCxnSpPr>
            <a:cxnSpLocks/>
          </p:cNvCxnSpPr>
          <p:nvPr/>
        </p:nvCxnSpPr>
        <p:spPr>
          <a:xfrm rot="5400000">
            <a:off x="9495795" y="2084448"/>
            <a:ext cx="489462" cy="381598"/>
          </a:xfrm>
          <a:prstGeom prst="curvedConnector2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A8356195-BA34-4084-9404-5B3D20485E07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9527056" y="2349727"/>
            <a:ext cx="768313" cy="729102"/>
          </a:xfrm>
          <a:prstGeom prst="curvedConnector2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52">
            <a:extLst>
              <a:ext uri="{FF2B5EF4-FFF2-40B4-BE49-F238E27FC236}">
                <a16:creationId xmlns:a16="http://schemas.microsoft.com/office/drawing/2014/main" id="{EAE66F0F-3F53-41D7-B2CB-06A6B43BC6CF}"/>
              </a:ext>
            </a:extLst>
          </p:cNvPr>
          <p:cNvCxnSpPr>
            <a:cxnSpLocks/>
            <a:endCxn id="39" idx="3"/>
          </p:cNvCxnSpPr>
          <p:nvPr/>
        </p:nvCxnSpPr>
        <p:spPr>
          <a:xfrm rot="5400000">
            <a:off x="7984785" y="3091323"/>
            <a:ext cx="690744" cy="158116"/>
          </a:xfrm>
          <a:prstGeom prst="curvedConnector2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52">
            <a:extLst>
              <a:ext uri="{FF2B5EF4-FFF2-40B4-BE49-F238E27FC236}">
                <a16:creationId xmlns:a16="http://schemas.microsoft.com/office/drawing/2014/main" id="{BF474E60-1053-4095-925B-48850FFDE02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7483004" y="3228801"/>
            <a:ext cx="1802716" cy="266527"/>
          </a:xfrm>
          <a:prstGeom prst="curvedConnector2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95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F6667-26B5-4367-8E7A-F9D67309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Federation</a:t>
            </a:r>
            <a:r>
              <a:rPr lang="de-DE" dirty="0"/>
              <a:t>: </a:t>
            </a:r>
            <a:r>
              <a:rPr lang="de-DE" dirty="0" err="1"/>
              <a:t>Tenant</a:t>
            </a:r>
            <a:r>
              <a:rPr lang="de-DE" dirty="0"/>
              <a:t> Bridges 1/3</a:t>
            </a:r>
          </a:p>
        </p:txBody>
      </p:sp>
      <p:sp>
        <p:nvSpPr>
          <p:cNvPr id="101" name="Inhaltsplatzhalter 100">
            <a:extLst>
              <a:ext uri="{FF2B5EF4-FFF2-40B4-BE49-F238E27FC236}">
                <a16:creationId xmlns:a16="http://schemas.microsoft.com/office/drawing/2014/main" id="{C5D808C4-8C76-47CF-B0DA-77997277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0399" cy="4351338"/>
          </a:xfrm>
        </p:spPr>
        <p:txBody>
          <a:bodyPr>
            <a:normAutofit/>
          </a:bodyPr>
          <a:lstStyle/>
          <a:p>
            <a:r>
              <a:rPr lang="de-DE" sz="2000" dirty="0" err="1"/>
              <a:t>Tenant</a:t>
            </a:r>
            <a:r>
              <a:rPr lang="de-DE" sz="2000" dirty="0"/>
              <a:t> </a:t>
            </a:r>
            <a:r>
              <a:rPr lang="de-DE" sz="2000" dirty="0" err="1"/>
              <a:t>bridges</a:t>
            </a:r>
            <a:r>
              <a:rPr lang="de-DE" sz="2000" dirty="0"/>
              <a:t> </a:t>
            </a:r>
            <a:r>
              <a:rPr lang="de-DE" sz="2000" dirty="0" err="1"/>
              <a:t>allow</a:t>
            </a:r>
            <a:r>
              <a:rPr lang="de-DE" sz="2000" dirty="0"/>
              <a:t> for </a:t>
            </a:r>
            <a:r>
              <a:rPr lang="de-DE" sz="2000" dirty="0" err="1"/>
              <a:t>mapping</a:t>
            </a:r>
            <a:r>
              <a:rPr lang="de-DE" sz="2000" dirty="0"/>
              <a:t> (</a:t>
            </a:r>
            <a:r>
              <a:rPr lang="de-DE" sz="2000" dirty="0" err="1"/>
              <a:t>proxying</a:t>
            </a:r>
            <a:r>
              <a:rPr lang="de-DE" sz="2000" dirty="0"/>
              <a:t>) of </a:t>
            </a:r>
            <a:r>
              <a:rPr lang="de-DE" sz="2000" dirty="0" err="1"/>
              <a:t>metadata</a:t>
            </a:r>
            <a:r>
              <a:rPr lang="de-DE" sz="2000" dirty="0"/>
              <a:t> and </a:t>
            </a:r>
            <a:r>
              <a:rPr lang="de-DE" sz="2000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flows</a:t>
            </a:r>
            <a:r>
              <a:rPr lang="de-DE" sz="2000" dirty="0"/>
              <a:t> </a:t>
            </a:r>
            <a:r>
              <a:rPr lang="de-DE" sz="2000" dirty="0" err="1"/>
              <a:t>across</a:t>
            </a:r>
            <a:r>
              <a:rPr lang="de-DE" sz="2000" dirty="0"/>
              <a:t> </a:t>
            </a:r>
            <a:r>
              <a:rPr lang="de-DE" sz="2000" dirty="0" err="1"/>
              <a:t>tenancy</a:t>
            </a:r>
            <a:r>
              <a:rPr lang="de-DE" sz="2000" dirty="0"/>
              <a:t> </a:t>
            </a:r>
            <a:r>
              <a:rPr lang="de-DE" sz="2000" dirty="0" err="1"/>
              <a:t>boundaries</a:t>
            </a:r>
            <a:r>
              <a:rPr lang="de-DE" sz="2000" dirty="0"/>
              <a:t> in </a:t>
            </a:r>
            <a:r>
              <a:rPr lang="de-DE" sz="2000" dirty="0" err="1"/>
              <a:t>multitenant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.</a:t>
            </a:r>
          </a:p>
          <a:p>
            <a:r>
              <a:rPr lang="de-DE" sz="2000" dirty="0"/>
              <a:t>App </a:t>
            </a:r>
            <a:r>
              <a:rPr lang="de-DE" sz="2000" dirty="0" err="1"/>
              <a:t>tenants</a:t>
            </a:r>
            <a:r>
              <a:rPr lang="de-DE" sz="2000" dirty="0"/>
              <a:t> </a:t>
            </a:r>
            <a:r>
              <a:rPr lang="de-DE" sz="2000" dirty="0" err="1"/>
              <a:t>might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isolated</a:t>
            </a:r>
            <a:r>
              <a:rPr lang="de-DE" sz="2000" dirty="0"/>
              <a:t> in </a:t>
            </a:r>
            <a:r>
              <a:rPr lang="de-DE" sz="2000" dirty="0" err="1"/>
              <a:t>their</a:t>
            </a:r>
            <a:r>
              <a:rPr lang="de-DE" sz="2000" dirty="0"/>
              <a:t> own virtual network </a:t>
            </a:r>
            <a:r>
              <a:rPr lang="de-DE" sz="2000" dirty="0" err="1"/>
              <a:t>environments</a:t>
            </a:r>
            <a:r>
              <a:rPr lang="de-DE" sz="2000" dirty="0"/>
              <a:t> and/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unable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the </a:t>
            </a:r>
            <a:r>
              <a:rPr lang="de-DE" sz="2000" dirty="0" err="1"/>
              <a:t>publisher's</a:t>
            </a:r>
            <a:r>
              <a:rPr lang="de-DE" sz="2000" dirty="0"/>
              <a:t> </a:t>
            </a:r>
            <a:r>
              <a:rPr lang="de-DE" sz="2000" dirty="0" err="1"/>
              <a:t>endpoints</a:t>
            </a:r>
            <a:r>
              <a:rPr lang="de-DE" sz="2000" dirty="0"/>
              <a:t>.</a:t>
            </a:r>
          </a:p>
          <a:p>
            <a:r>
              <a:rPr lang="de-DE" sz="2000" dirty="0"/>
              <a:t>App </a:t>
            </a:r>
            <a:r>
              <a:rPr lang="de-DE" sz="2000" dirty="0" err="1"/>
              <a:t>tenants</a:t>
            </a:r>
            <a:r>
              <a:rPr lang="de-DE" sz="2000" dirty="0"/>
              <a:t> </a:t>
            </a:r>
            <a:r>
              <a:rPr lang="de-DE" sz="2000" dirty="0" err="1"/>
              <a:t>might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a different </a:t>
            </a:r>
            <a:r>
              <a:rPr lang="de-DE" sz="2000" dirty="0" err="1"/>
              <a:t>identity</a:t>
            </a:r>
            <a:r>
              <a:rPr lang="de-DE" sz="2000" dirty="0"/>
              <a:t> </a:t>
            </a:r>
            <a:r>
              <a:rPr lang="de-DE" sz="2000" dirty="0" err="1"/>
              <a:t>realm</a:t>
            </a:r>
            <a:r>
              <a:rPr lang="de-DE" sz="2000" dirty="0"/>
              <a:t> and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control</a:t>
            </a:r>
            <a:r>
              <a:rPr lang="de-DE" sz="2000" dirty="0"/>
              <a:t> </a:t>
            </a:r>
            <a:r>
              <a:rPr lang="de-DE" sz="2000" dirty="0" err="1"/>
              <a:t>rule</a:t>
            </a:r>
            <a:r>
              <a:rPr lang="de-DE" sz="2000" dirty="0"/>
              <a:t> </a:t>
            </a:r>
            <a:r>
              <a:rPr lang="de-DE" sz="2000" dirty="0" err="1"/>
              <a:t>space</a:t>
            </a:r>
            <a:endParaRPr lang="de-DE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EE71D1-872D-4019-8619-E3C7344E4B08}"/>
              </a:ext>
            </a:extLst>
          </p:cNvPr>
          <p:cNvSpPr/>
          <p:nvPr/>
        </p:nvSpPr>
        <p:spPr>
          <a:xfrm>
            <a:off x="6228543" y="1414907"/>
            <a:ext cx="5545086" cy="50779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06D5292C-8DC2-49DF-ADF4-F1C466DC108C}"/>
              </a:ext>
            </a:extLst>
          </p:cNvPr>
          <p:cNvSpPr/>
          <p:nvPr/>
        </p:nvSpPr>
        <p:spPr>
          <a:xfrm>
            <a:off x="6662928" y="1909876"/>
            <a:ext cx="1625973" cy="4107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Platform Tenant</a:t>
            </a: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77F49198-9B26-485D-AEF1-E2266F2AD959}"/>
              </a:ext>
            </a:extLst>
          </p:cNvPr>
          <p:cNvSpPr/>
          <p:nvPr/>
        </p:nvSpPr>
        <p:spPr>
          <a:xfrm>
            <a:off x="4345933" y="1414907"/>
            <a:ext cx="1648451" cy="5077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84906A20-2CA5-4583-A207-7E1204316201}"/>
              </a:ext>
            </a:extLst>
          </p:cNvPr>
          <p:cNvGrpSpPr/>
          <p:nvPr/>
        </p:nvGrpSpPr>
        <p:grpSpPr>
          <a:xfrm>
            <a:off x="6430823" y="3231653"/>
            <a:ext cx="402564" cy="423015"/>
            <a:chOff x="8028432" y="740140"/>
            <a:chExt cx="902208" cy="890016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4FF23DAD-0528-44D8-BBFB-550135A6B59B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47" descr="Back with solid fill">
              <a:extLst>
                <a:ext uri="{FF2B5EF4-FFF2-40B4-BE49-F238E27FC236}">
                  <a16:creationId xmlns:a16="http://schemas.microsoft.com/office/drawing/2014/main" id="{911182AF-1DE1-42B1-A3F0-8AA03A03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895DFD01-5B6D-4D00-BF7A-7F6395D21DC4}"/>
              </a:ext>
            </a:extLst>
          </p:cNvPr>
          <p:cNvGrpSpPr/>
          <p:nvPr/>
        </p:nvGrpSpPr>
        <p:grpSpPr>
          <a:xfrm>
            <a:off x="7524356" y="3427711"/>
            <a:ext cx="535812" cy="511848"/>
            <a:chOff x="8668512" y="2182192"/>
            <a:chExt cx="902208" cy="890016"/>
          </a:xfrm>
        </p:grpSpPr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72BBA181-0FDD-49CF-8FF4-7E7B660A03F1}"/>
                </a:ext>
              </a:extLst>
            </p:cNvPr>
            <p:cNvSpPr/>
            <p:nvPr/>
          </p:nvSpPr>
          <p:spPr>
            <a:xfrm>
              <a:off x="8668512" y="2182192"/>
              <a:ext cx="902208" cy="890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58" descr="Chemicals with solid fill">
              <a:extLst>
                <a:ext uri="{FF2B5EF4-FFF2-40B4-BE49-F238E27FC236}">
                  <a16:creationId xmlns:a16="http://schemas.microsoft.com/office/drawing/2014/main" id="{FFD0883C-4695-4711-8ACA-D596EF3E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4484" y="2320375"/>
              <a:ext cx="690264" cy="690264"/>
            </a:xfrm>
            <a:prstGeom prst="rect">
              <a:avLst/>
            </a:prstGeom>
          </p:spPr>
        </p:pic>
      </p:grpSp>
      <p:sp>
        <p:nvSpPr>
          <p:cNvPr id="13" name="Rectangle 32">
            <a:extLst>
              <a:ext uri="{FF2B5EF4-FFF2-40B4-BE49-F238E27FC236}">
                <a16:creationId xmlns:a16="http://schemas.microsoft.com/office/drawing/2014/main" id="{FDB81FFD-FA08-4F33-ADF8-FE83C0419CD2}"/>
              </a:ext>
            </a:extLst>
          </p:cNvPr>
          <p:cNvSpPr/>
          <p:nvPr/>
        </p:nvSpPr>
        <p:spPr>
          <a:xfrm>
            <a:off x="8811183" y="1911145"/>
            <a:ext cx="2821262" cy="2042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Tenant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354242D-A731-4C73-81A4-B437148A5DA0}"/>
              </a:ext>
            </a:extLst>
          </p:cNvPr>
          <p:cNvSpPr/>
          <p:nvPr/>
        </p:nvSpPr>
        <p:spPr>
          <a:xfrm>
            <a:off x="8822189" y="4108560"/>
            <a:ext cx="2810256" cy="1911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Tenant</a:t>
            </a:r>
          </a:p>
        </p:txBody>
      </p:sp>
      <p:grpSp>
        <p:nvGrpSpPr>
          <p:cNvPr id="15" name="Group 37">
            <a:extLst>
              <a:ext uri="{FF2B5EF4-FFF2-40B4-BE49-F238E27FC236}">
                <a16:creationId xmlns:a16="http://schemas.microsoft.com/office/drawing/2014/main" id="{6BC656BA-FD14-470C-A3AA-E355BCE4D733}"/>
              </a:ext>
            </a:extLst>
          </p:cNvPr>
          <p:cNvGrpSpPr/>
          <p:nvPr/>
        </p:nvGrpSpPr>
        <p:grpSpPr>
          <a:xfrm>
            <a:off x="8577696" y="2992606"/>
            <a:ext cx="402564" cy="401758"/>
            <a:chOff x="5163312" y="1530096"/>
            <a:chExt cx="902208" cy="890016"/>
          </a:xfrm>
        </p:grpSpPr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8A4EC475-7B71-45B9-96A5-BE2D36C5CAAC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43" descr="Comment Add with solid fill">
              <a:extLst>
                <a:ext uri="{FF2B5EF4-FFF2-40B4-BE49-F238E27FC236}">
                  <a16:creationId xmlns:a16="http://schemas.microsoft.com/office/drawing/2014/main" id="{21770C1B-DC5B-4F7B-9856-E9D57C33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18" name="Group 45">
            <a:extLst>
              <a:ext uri="{FF2B5EF4-FFF2-40B4-BE49-F238E27FC236}">
                <a16:creationId xmlns:a16="http://schemas.microsoft.com/office/drawing/2014/main" id="{9785967D-A57C-4BF6-B8CD-448165ED29D9}"/>
              </a:ext>
            </a:extLst>
          </p:cNvPr>
          <p:cNvGrpSpPr/>
          <p:nvPr/>
        </p:nvGrpSpPr>
        <p:grpSpPr>
          <a:xfrm>
            <a:off x="8583803" y="4221676"/>
            <a:ext cx="365967" cy="365235"/>
            <a:chOff x="5163312" y="1530096"/>
            <a:chExt cx="902208" cy="890016"/>
          </a:xfrm>
        </p:grpSpPr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D3F760F3-76EF-472E-9E6E-156E09FFEA65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50" descr="Comment Add with solid fill">
              <a:extLst>
                <a:ext uri="{FF2B5EF4-FFF2-40B4-BE49-F238E27FC236}">
                  <a16:creationId xmlns:a16="http://schemas.microsoft.com/office/drawing/2014/main" id="{DC79B48D-40AE-4375-9C2A-0BD47DE66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21" name="Straight Arrow Connector 4">
            <a:extLst>
              <a:ext uri="{FF2B5EF4-FFF2-40B4-BE49-F238E27FC236}">
                <a16:creationId xmlns:a16="http://schemas.microsoft.com/office/drawing/2014/main" id="{C05436B9-9981-4228-9ED3-79522EC0449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833387" y="3443161"/>
            <a:ext cx="690969" cy="240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4FD59065-C276-4818-A558-661399EF20A7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8067866" y="2917881"/>
            <a:ext cx="234226" cy="7854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2">
            <a:extLst>
              <a:ext uri="{FF2B5EF4-FFF2-40B4-BE49-F238E27FC236}">
                <a16:creationId xmlns:a16="http://schemas.microsoft.com/office/drawing/2014/main" id="{98D2ED4E-9AC7-45AA-A474-740A5E6269EF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 rot="16200000" flipH="1">
            <a:off x="7955665" y="3776155"/>
            <a:ext cx="464735" cy="791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Group 54">
            <a:extLst>
              <a:ext uri="{FF2B5EF4-FFF2-40B4-BE49-F238E27FC236}">
                <a16:creationId xmlns:a16="http://schemas.microsoft.com/office/drawing/2014/main" id="{F461C155-EF28-4F57-B1BC-CE9C92F97A71}"/>
              </a:ext>
            </a:extLst>
          </p:cNvPr>
          <p:cNvGrpSpPr/>
          <p:nvPr/>
        </p:nvGrpSpPr>
        <p:grpSpPr>
          <a:xfrm flipH="1">
            <a:off x="8596946" y="4681952"/>
            <a:ext cx="365967" cy="349599"/>
            <a:chOff x="8028432" y="740140"/>
            <a:chExt cx="902208" cy="890016"/>
          </a:xfrm>
        </p:grpSpPr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4277419B-67D8-44B4-8A2C-D20268D600CF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56" descr="Back with solid fill">
              <a:extLst>
                <a:ext uri="{FF2B5EF4-FFF2-40B4-BE49-F238E27FC236}">
                  <a16:creationId xmlns:a16="http://schemas.microsoft.com/office/drawing/2014/main" id="{726DB1CB-7ABB-4A01-9779-A1F5394E6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27" name="Group 57">
            <a:extLst>
              <a:ext uri="{FF2B5EF4-FFF2-40B4-BE49-F238E27FC236}">
                <a16:creationId xmlns:a16="http://schemas.microsoft.com/office/drawing/2014/main" id="{3F150D49-18F4-4ADC-B12C-66ED2A2B1658}"/>
              </a:ext>
            </a:extLst>
          </p:cNvPr>
          <p:cNvGrpSpPr/>
          <p:nvPr/>
        </p:nvGrpSpPr>
        <p:grpSpPr>
          <a:xfrm flipH="1">
            <a:off x="8601033" y="3487943"/>
            <a:ext cx="365967" cy="384559"/>
            <a:chOff x="8028432" y="740140"/>
            <a:chExt cx="902208" cy="890016"/>
          </a:xfrm>
        </p:grpSpPr>
        <p:sp>
          <p:nvSpPr>
            <p:cNvPr id="28" name="Rectangle 61">
              <a:extLst>
                <a:ext uri="{FF2B5EF4-FFF2-40B4-BE49-F238E27FC236}">
                  <a16:creationId xmlns:a16="http://schemas.microsoft.com/office/drawing/2014/main" id="{35BF69E6-3CE9-4F3E-8641-EC27978BE320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62" descr="Back with solid fill">
              <a:extLst>
                <a:ext uri="{FF2B5EF4-FFF2-40B4-BE49-F238E27FC236}">
                  <a16:creationId xmlns:a16="http://schemas.microsoft.com/office/drawing/2014/main" id="{E2FEA966-96F7-40B1-9176-F1509102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30" name="Group 63">
            <a:extLst>
              <a:ext uri="{FF2B5EF4-FFF2-40B4-BE49-F238E27FC236}">
                <a16:creationId xmlns:a16="http://schemas.microsoft.com/office/drawing/2014/main" id="{7CB70125-67EB-4371-89CB-FA411CFA7015}"/>
              </a:ext>
            </a:extLst>
          </p:cNvPr>
          <p:cNvGrpSpPr/>
          <p:nvPr/>
        </p:nvGrpSpPr>
        <p:grpSpPr>
          <a:xfrm>
            <a:off x="6425846" y="3979235"/>
            <a:ext cx="405429" cy="399950"/>
            <a:chOff x="5163312" y="1530096"/>
            <a:chExt cx="902208" cy="890016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65550B7-7757-424D-848A-90C8B2EAB302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65" descr="Comment Add with solid fill">
              <a:extLst>
                <a:ext uri="{FF2B5EF4-FFF2-40B4-BE49-F238E27FC236}">
                  <a16:creationId xmlns:a16="http://schemas.microsoft.com/office/drawing/2014/main" id="{9C9D2D24-6386-41D4-BA66-CCD02058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33" name="Straight Arrow Connector 52">
            <a:extLst>
              <a:ext uri="{FF2B5EF4-FFF2-40B4-BE49-F238E27FC236}">
                <a16:creationId xmlns:a16="http://schemas.microsoft.com/office/drawing/2014/main" id="{C796E220-8F88-4942-932E-56C3115328F9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6831275" y="3796618"/>
            <a:ext cx="639122" cy="382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52">
            <a:extLst>
              <a:ext uri="{FF2B5EF4-FFF2-40B4-BE49-F238E27FC236}">
                <a16:creationId xmlns:a16="http://schemas.microsoft.com/office/drawing/2014/main" id="{886F0841-96F5-4D0C-A0AF-5D7A398147A7}"/>
              </a:ext>
            </a:extLst>
          </p:cNvPr>
          <p:cNvCxnSpPr>
            <a:cxnSpLocks/>
            <a:stCxn id="28" idx="3"/>
            <a:endCxn id="11" idx="3"/>
          </p:cNvCxnSpPr>
          <p:nvPr/>
        </p:nvCxnSpPr>
        <p:spPr>
          <a:xfrm flipH="1">
            <a:off x="8060168" y="3680223"/>
            <a:ext cx="540865" cy="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52">
            <a:extLst>
              <a:ext uri="{FF2B5EF4-FFF2-40B4-BE49-F238E27FC236}">
                <a16:creationId xmlns:a16="http://schemas.microsoft.com/office/drawing/2014/main" id="{66C2699E-4745-4233-AFBB-4A6F5705E064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>
            <a:off x="7974166" y="3981676"/>
            <a:ext cx="622781" cy="875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70">
            <a:extLst>
              <a:ext uri="{FF2B5EF4-FFF2-40B4-BE49-F238E27FC236}">
                <a16:creationId xmlns:a16="http://schemas.microsoft.com/office/drawing/2014/main" id="{53D3C77A-C2C3-46BC-9C31-C4858F596A81}"/>
              </a:ext>
            </a:extLst>
          </p:cNvPr>
          <p:cNvGrpSpPr/>
          <p:nvPr/>
        </p:nvGrpSpPr>
        <p:grpSpPr>
          <a:xfrm>
            <a:off x="8577697" y="2515869"/>
            <a:ext cx="402564" cy="376456"/>
            <a:chOff x="2371344" y="1530096"/>
            <a:chExt cx="902208" cy="890016"/>
          </a:xfrm>
        </p:grpSpPr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CBCAE9CE-3C4C-43D2-80EB-C2C0ECE195B5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Graphic 5" descr="Search Inventory with solid fill">
              <a:extLst>
                <a:ext uri="{FF2B5EF4-FFF2-40B4-BE49-F238E27FC236}">
                  <a16:creationId xmlns:a16="http://schemas.microsoft.com/office/drawing/2014/main" id="{AA887D42-6FC9-40FE-B130-D44F25E35DFE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5" descr="Search Inventory with solid fill">
              <a:extLst>
                <a:ext uri="{FF2B5EF4-FFF2-40B4-BE49-F238E27FC236}">
                  <a16:creationId xmlns:a16="http://schemas.microsoft.com/office/drawing/2014/main" id="{7D09332E-B39E-4AAA-B64D-9EC60E7D04C3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5" descr="Search Inventory with solid fill">
              <a:extLst>
                <a:ext uri="{FF2B5EF4-FFF2-40B4-BE49-F238E27FC236}">
                  <a16:creationId xmlns:a16="http://schemas.microsoft.com/office/drawing/2014/main" id="{C098982D-6B5B-4561-B8F0-01A91A328111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5" descr="Search Inventory with solid fill">
              <a:extLst>
                <a:ext uri="{FF2B5EF4-FFF2-40B4-BE49-F238E27FC236}">
                  <a16:creationId xmlns:a16="http://schemas.microsoft.com/office/drawing/2014/main" id="{CBA774B4-D93D-41D1-BC96-97437AB93F13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5" descr="Search Inventory with solid fill">
              <a:extLst>
                <a:ext uri="{FF2B5EF4-FFF2-40B4-BE49-F238E27FC236}">
                  <a16:creationId xmlns:a16="http://schemas.microsoft.com/office/drawing/2014/main" id="{F8F0446E-0D32-4494-A706-6E19CFC283B4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5" descr="Search Inventory with solid fill">
              <a:extLst>
                <a:ext uri="{FF2B5EF4-FFF2-40B4-BE49-F238E27FC236}">
                  <a16:creationId xmlns:a16="http://schemas.microsoft.com/office/drawing/2014/main" id="{AA4B757F-5F39-41B7-BDB6-FF3C17604713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5" descr="Search Inventory with solid fill">
              <a:extLst>
                <a:ext uri="{FF2B5EF4-FFF2-40B4-BE49-F238E27FC236}">
                  <a16:creationId xmlns:a16="http://schemas.microsoft.com/office/drawing/2014/main" id="{D825BD41-1970-4C6A-9ED5-9EB6430C6AE7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5" descr="Search Inventory with solid fill">
              <a:extLst>
                <a:ext uri="{FF2B5EF4-FFF2-40B4-BE49-F238E27FC236}">
                  <a16:creationId xmlns:a16="http://schemas.microsoft.com/office/drawing/2014/main" id="{A01BD3F8-9257-424A-910F-BFC505800977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5" descr="Search Inventory with solid fill">
              <a:extLst>
                <a:ext uri="{FF2B5EF4-FFF2-40B4-BE49-F238E27FC236}">
                  <a16:creationId xmlns:a16="http://schemas.microsoft.com/office/drawing/2014/main" id="{CD818EF7-DBA5-48E5-8ED8-E18485713C8B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B86BF83C-5E43-41D0-9740-B09FC3A307AB}"/>
              </a:ext>
            </a:extLst>
          </p:cNvPr>
          <p:cNvGrpSpPr/>
          <p:nvPr/>
        </p:nvGrpSpPr>
        <p:grpSpPr>
          <a:xfrm>
            <a:off x="8584052" y="5098837"/>
            <a:ext cx="390112" cy="384559"/>
            <a:chOff x="2371344" y="1530096"/>
            <a:chExt cx="902208" cy="890016"/>
          </a:xfrm>
        </p:grpSpPr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EDB0A0DD-658B-46BB-9EBC-45829538F736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Graphic 5" descr="Search Inventory with solid fill">
              <a:extLst>
                <a:ext uri="{FF2B5EF4-FFF2-40B4-BE49-F238E27FC236}">
                  <a16:creationId xmlns:a16="http://schemas.microsoft.com/office/drawing/2014/main" id="{DDCB702D-4DB6-4A28-8377-CA97C47FC0DC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5" descr="Search Inventory with solid fill">
              <a:extLst>
                <a:ext uri="{FF2B5EF4-FFF2-40B4-BE49-F238E27FC236}">
                  <a16:creationId xmlns:a16="http://schemas.microsoft.com/office/drawing/2014/main" id="{66009CB5-AEA5-4AA0-B5D9-1796FA6720CD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5" descr="Search Inventory with solid fill">
              <a:extLst>
                <a:ext uri="{FF2B5EF4-FFF2-40B4-BE49-F238E27FC236}">
                  <a16:creationId xmlns:a16="http://schemas.microsoft.com/office/drawing/2014/main" id="{E0BEAF65-75A5-4940-B965-BD603C38F9DF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5" descr="Search Inventory with solid fill">
              <a:extLst>
                <a:ext uri="{FF2B5EF4-FFF2-40B4-BE49-F238E27FC236}">
                  <a16:creationId xmlns:a16="http://schemas.microsoft.com/office/drawing/2014/main" id="{201BA4F2-2C1A-4693-B118-84F5289364C1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5" descr="Search Inventory with solid fill">
              <a:extLst>
                <a:ext uri="{FF2B5EF4-FFF2-40B4-BE49-F238E27FC236}">
                  <a16:creationId xmlns:a16="http://schemas.microsoft.com/office/drawing/2014/main" id="{D11CC884-7A54-4CE1-B81E-17D14764965A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5" descr="Search Inventory with solid fill">
              <a:extLst>
                <a:ext uri="{FF2B5EF4-FFF2-40B4-BE49-F238E27FC236}">
                  <a16:creationId xmlns:a16="http://schemas.microsoft.com/office/drawing/2014/main" id="{415019BF-F8F2-4851-94AF-6AC749B14D27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5" descr="Search Inventory with solid fill">
              <a:extLst>
                <a:ext uri="{FF2B5EF4-FFF2-40B4-BE49-F238E27FC236}">
                  <a16:creationId xmlns:a16="http://schemas.microsoft.com/office/drawing/2014/main" id="{84914CBC-9036-461A-B06A-05E1970F4A24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5" descr="Search Inventory with solid fill">
              <a:extLst>
                <a:ext uri="{FF2B5EF4-FFF2-40B4-BE49-F238E27FC236}">
                  <a16:creationId xmlns:a16="http://schemas.microsoft.com/office/drawing/2014/main" id="{D2BBD925-36FC-4B36-A419-E5ABBCDDFC9D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5" descr="Search Inventory with solid fill">
              <a:extLst>
                <a:ext uri="{FF2B5EF4-FFF2-40B4-BE49-F238E27FC236}">
                  <a16:creationId xmlns:a16="http://schemas.microsoft.com/office/drawing/2014/main" id="{E9B64830-95EB-4751-AAF1-ED15DF67B15C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93">
            <a:extLst>
              <a:ext uri="{FF2B5EF4-FFF2-40B4-BE49-F238E27FC236}">
                <a16:creationId xmlns:a16="http://schemas.microsoft.com/office/drawing/2014/main" id="{E2E5A069-0D4A-4CE8-A241-F52FAC35184E}"/>
              </a:ext>
            </a:extLst>
          </p:cNvPr>
          <p:cNvSpPr/>
          <p:nvPr/>
        </p:nvSpPr>
        <p:spPr>
          <a:xfrm>
            <a:off x="9820571" y="462826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59" name="Oval 94">
            <a:extLst>
              <a:ext uri="{FF2B5EF4-FFF2-40B4-BE49-F238E27FC236}">
                <a16:creationId xmlns:a16="http://schemas.microsoft.com/office/drawing/2014/main" id="{DC9F1DA9-A1EC-4F40-976E-24F3363CBFE7}"/>
              </a:ext>
            </a:extLst>
          </p:cNvPr>
          <p:cNvSpPr/>
          <p:nvPr/>
        </p:nvSpPr>
        <p:spPr>
          <a:xfrm>
            <a:off x="9817490" y="2562630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60" name="Group 95">
            <a:extLst>
              <a:ext uri="{FF2B5EF4-FFF2-40B4-BE49-F238E27FC236}">
                <a16:creationId xmlns:a16="http://schemas.microsoft.com/office/drawing/2014/main" id="{91F9ADBB-A9B3-4CBB-95FF-8EF7D3CEF912}"/>
              </a:ext>
            </a:extLst>
          </p:cNvPr>
          <p:cNvGrpSpPr/>
          <p:nvPr/>
        </p:nvGrpSpPr>
        <p:grpSpPr>
          <a:xfrm>
            <a:off x="8577696" y="2024484"/>
            <a:ext cx="402564" cy="397124"/>
            <a:chOff x="3767328" y="1530096"/>
            <a:chExt cx="902208" cy="890016"/>
          </a:xfrm>
        </p:grpSpPr>
        <p:sp>
          <p:nvSpPr>
            <p:cNvPr id="61" name="Rectangle 96">
              <a:extLst>
                <a:ext uri="{FF2B5EF4-FFF2-40B4-BE49-F238E27FC236}">
                  <a16:creationId xmlns:a16="http://schemas.microsoft.com/office/drawing/2014/main" id="{7C55174D-3D2D-4F6D-9E1C-45B88E18F392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97" descr="Books on shelf with solid fill">
              <a:extLst>
                <a:ext uri="{FF2B5EF4-FFF2-40B4-BE49-F238E27FC236}">
                  <a16:creationId xmlns:a16="http://schemas.microsoft.com/office/drawing/2014/main" id="{1EDFD677-AD99-4FF9-8BD4-E6011C00D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63" name="Group 98">
            <a:extLst>
              <a:ext uri="{FF2B5EF4-FFF2-40B4-BE49-F238E27FC236}">
                <a16:creationId xmlns:a16="http://schemas.microsoft.com/office/drawing/2014/main" id="{2C7EA28B-FFCC-432D-B78A-4AD046BB580E}"/>
              </a:ext>
            </a:extLst>
          </p:cNvPr>
          <p:cNvGrpSpPr/>
          <p:nvPr/>
        </p:nvGrpSpPr>
        <p:grpSpPr>
          <a:xfrm>
            <a:off x="8583803" y="5559783"/>
            <a:ext cx="379110" cy="373987"/>
            <a:chOff x="3767328" y="1530096"/>
            <a:chExt cx="902208" cy="890016"/>
          </a:xfrm>
        </p:grpSpPr>
        <p:sp>
          <p:nvSpPr>
            <p:cNvPr id="64" name="Rectangle 99">
              <a:extLst>
                <a:ext uri="{FF2B5EF4-FFF2-40B4-BE49-F238E27FC236}">
                  <a16:creationId xmlns:a16="http://schemas.microsoft.com/office/drawing/2014/main" id="{CE0ABDB9-F794-4F1A-BB74-B18B0E7A8E46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100" descr="Books on shelf with solid fill">
              <a:extLst>
                <a:ext uri="{FF2B5EF4-FFF2-40B4-BE49-F238E27FC236}">
                  <a16:creationId xmlns:a16="http://schemas.microsoft.com/office/drawing/2014/main" id="{47FBAB79-63F2-4BA6-96FC-A2BC84F44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66" name="Straight Arrow Connector 52">
            <a:extLst>
              <a:ext uri="{FF2B5EF4-FFF2-40B4-BE49-F238E27FC236}">
                <a16:creationId xmlns:a16="http://schemas.microsoft.com/office/drawing/2014/main" id="{019AD8B0-8FD9-4256-A750-4AF87F2B6725}"/>
              </a:ext>
            </a:extLst>
          </p:cNvPr>
          <p:cNvCxnSpPr>
            <a:cxnSpLocks/>
            <a:stCxn id="16" idx="3"/>
            <a:endCxn id="59" idx="2"/>
          </p:cNvCxnSpPr>
          <p:nvPr/>
        </p:nvCxnSpPr>
        <p:spPr>
          <a:xfrm flipV="1">
            <a:off x="8980260" y="2965919"/>
            <a:ext cx="837230" cy="227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2">
            <a:extLst>
              <a:ext uri="{FF2B5EF4-FFF2-40B4-BE49-F238E27FC236}">
                <a16:creationId xmlns:a16="http://schemas.microsoft.com/office/drawing/2014/main" id="{3D1CAC94-6F9B-4F13-92E1-40741A776617}"/>
              </a:ext>
            </a:extLst>
          </p:cNvPr>
          <p:cNvCxnSpPr>
            <a:cxnSpLocks/>
            <a:stCxn id="59" idx="4"/>
            <a:endCxn id="28" idx="1"/>
          </p:cNvCxnSpPr>
          <p:nvPr/>
        </p:nvCxnSpPr>
        <p:spPr>
          <a:xfrm rot="5400000">
            <a:off x="9437359" y="2898849"/>
            <a:ext cx="311016" cy="12517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52">
            <a:extLst>
              <a:ext uri="{FF2B5EF4-FFF2-40B4-BE49-F238E27FC236}">
                <a16:creationId xmlns:a16="http://schemas.microsoft.com/office/drawing/2014/main" id="{45371ED4-051E-4832-A09C-F253562FDD73}"/>
              </a:ext>
            </a:extLst>
          </p:cNvPr>
          <p:cNvCxnSpPr>
            <a:cxnSpLocks/>
            <a:stCxn id="58" idx="2"/>
            <a:endCxn id="25" idx="1"/>
          </p:cNvCxnSpPr>
          <p:nvPr/>
        </p:nvCxnSpPr>
        <p:spPr>
          <a:xfrm rot="10800000">
            <a:off x="8962913" y="4856753"/>
            <a:ext cx="857658" cy="17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52">
            <a:extLst>
              <a:ext uri="{FF2B5EF4-FFF2-40B4-BE49-F238E27FC236}">
                <a16:creationId xmlns:a16="http://schemas.microsoft.com/office/drawing/2014/main" id="{6D7DD2B4-FED6-47CB-8677-969151E64E55}"/>
              </a:ext>
            </a:extLst>
          </p:cNvPr>
          <p:cNvCxnSpPr>
            <a:cxnSpLocks/>
            <a:stCxn id="19" idx="3"/>
            <a:endCxn id="58" idx="0"/>
          </p:cNvCxnSpPr>
          <p:nvPr/>
        </p:nvCxnSpPr>
        <p:spPr>
          <a:xfrm>
            <a:off x="8949770" y="4404294"/>
            <a:ext cx="1272044" cy="223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0" name="Group 81">
            <a:extLst>
              <a:ext uri="{FF2B5EF4-FFF2-40B4-BE49-F238E27FC236}">
                <a16:creationId xmlns:a16="http://schemas.microsoft.com/office/drawing/2014/main" id="{03286F8E-E1DE-419E-9CAB-04DCF97EF3D0}"/>
              </a:ext>
            </a:extLst>
          </p:cNvPr>
          <p:cNvGrpSpPr/>
          <p:nvPr/>
        </p:nvGrpSpPr>
        <p:grpSpPr>
          <a:xfrm>
            <a:off x="6450260" y="4798006"/>
            <a:ext cx="390112" cy="384559"/>
            <a:chOff x="2371344" y="1530096"/>
            <a:chExt cx="902208" cy="890016"/>
          </a:xfrm>
        </p:grpSpPr>
        <p:sp>
          <p:nvSpPr>
            <p:cNvPr id="71" name="Rectangle 82">
              <a:extLst>
                <a:ext uri="{FF2B5EF4-FFF2-40B4-BE49-F238E27FC236}">
                  <a16:creationId xmlns:a16="http://schemas.microsoft.com/office/drawing/2014/main" id="{85F339AF-2266-4CE8-B4E7-8880AABE2799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Graphic 5" descr="Search Inventory with solid fill">
              <a:extLst>
                <a:ext uri="{FF2B5EF4-FFF2-40B4-BE49-F238E27FC236}">
                  <a16:creationId xmlns:a16="http://schemas.microsoft.com/office/drawing/2014/main" id="{EFCD29D5-ABF6-4E52-9C6E-23E076FB91D2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5" descr="Search Inventory with solid fill">
              <a:extLst>
                <a:ext uri="{FF2B5EF4-FFF2-40B4-BE49-F238E27FC236}">
                  <a16:creationId xmlns:a16="http://schemas.microsoft.com/office/drawing/2014/main" id="{40250EA0-04DA-43CB-8C1D-A37E65053F31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5" descr="Search Inventory with solid fill">
              <a:extLst>
                <a:ext uri="{FF2B5EF4-FFF2-40B4-BE49-F238E27FC236}">
                  <a16:creationId xmlns:a16="http://schemas.microsoft.com/office/drawing/2014/main" id="{4D282BF0-CA10-44D1-9779-B2450C6E250D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5" descr="Search Inventory with solid fill">
              <a:extLst>
                <a:ext uri="{FF2B5EF4-FFF2-40B4-BE49-F238E27FC236}">
                  <a16:creationId xmlns:a16="http://schemas.microsoft.com/office/drawing/2014/main" id="{55A329BA-0930-4912-A819-AE32A5488A1D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5" descr="Search Inventory with solid fill">
              <a:extLst>
                <a:ext uri="{FF2B5EF4-FFF2-40B4-BE49-F238E27FC236}">
                  <a16:creationId xmlns:a16="http://schemas.microsoft.com/office/drawing/2014/main" id="{BDCF3ADA-9FD6-4381-8733-B6576DA09159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5" descr="Search Inventory with solid fill">
              <a:extLst>
                <a:ext uri="{FF2B5EF4-FFF2-40B4-BE49-F238E27FC236}">
                  <a16:creationId xmlns:a16="http://schemas.microsoft.com/office/drawing/2014/main" id="{7604197A-90E1-405A-9FD7-D77652D127D1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5" descr="Search Inventory with solid fill">
              <a:extLst>
                <a:ext uri="{FF2B5EF4-FFF2-40B4-BE49-F238E27FC236}">
                  <a16:creationId xmlns:a16="http://schemas.microsoft.com/office/drawing/2014/main" id="{EF3A7209-0767-46D6-85E9-54F5F2E726DB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5" descr="Search Inventory with solid fill">
              <a:extLst>
                <a:ext uri="{FF2B5EF4-FFF2-40B4-BE49-F238E27FC236}">
                  <a16:creationId xmlns:a16="http://schemas.microsoft.com/office/drawing/2014/main" id="{7DAC0705-8803-4945-A98F-CC937E1BA7D2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5" descr="Search Inventory with solid fill">
              <a:extLst>
                <a:ext uri="{FF2B5EF4-FFF2-40B4-BE49-F238E27FC236}">
                  <a16:creationId xmlns:a16="http://schemas.microsoft.com/office/drawing/2014/main" id="{863EFB38-FA12-42FE-AA06-7DA6281C35AA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oup 98">
            <a:extLst>
              <a:ext uri="{FF2B5EF4-FFF2-40B4-BE49-F238E27FC236}">
                <a16:creationId xmlns:a16="http://schemas.microsoft.com/office/drawing/2014/main" id="{053E54E6-A999-477F-909B-B4D0A5435665}"/>
              </a:ext>
            </a:extLst>
          </p:cNvPr>
          <p:cNvGrpSpPr/>
          <p:nvPr/>
        </p:nvGrpSpPr>
        <p:grpSpPr>
          <a:xfrm>
            <a:off x="6470901" y="5424231"/>
            <a:ext cx="379110" cy="373987"/>
            <a:chOff x="3767328" y="1530096"/>
            <a:chExt cx="902208" cy="890016"/>
          </a:xfrm>
        </p:grpSpPr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605BBDB8-822E-43F7-99D9-75E80F83DACA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100" descr="Books on shelf with solid fill">
              <a:extLst>
                <a:ext uri="{FF2B5EF4-FFF2-40B4-BE49-F238E27FC236}">
                  <a16:creationId xmlns:a16="http://schemas.microsoft.com/office/drawing/2014/main" id="{394976C2-B2E3-4340-917D-50509368C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84" name="Straight Arrow Connector 52">
            <a:extLst>
              <a:ext uri="{FF2B5EF4-FFF2-40B4-BE49-F238E27FC236}">
                <a16:creationId xmlns:a16="http://schemas.microsoft.com/office/drawing/2014/main" id="{3C6CD482-3582-481F-8ACB-25216DDB6DB6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850011" y="3979235"/>
            <a:ext cx="840684" cy="163199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52">
            <a:extLst>
              <a:ext uri="{FF2B5EF4-FFF2-40B4-BE49-F238E27FC236}">
                <a16:creationId xmlns:a16="http://schemas.microsoft.com/office/drawing/2014/main" id="{1E2575C3-6501-48F0-BB86-7C9D523AD293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7520176" y="2319431"/>
            <a:ext cx="1153904" cy="96113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52">
            <a:extLst>
              <a:ext uri="{FF2B5EF4-FFF2-40B4-BE49-F238E27FC236}">
                <a16:creationId xmlns:a16="http://schemas.microsoft.com/office/drawing/2014/main" id="{9EF38A7C-CAB5-44A0-A830-2DC2EB212531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7358507" y="4521481"/>
            <a:ext cx="1732608" cy="71798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F339725D-C283-4F8D-959C-0C6A65BB62B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6840372" y="3995223"/>
            <a:ext cx="716771" cy="99506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52">
            <a:extLst>
              <a:ext uri="{FF2B5EF4-FFF2-40B4-BE49-F238E27FC236}">
                <a16:creationId xmlns:a16="http://schemas.microsoft.com/office/drawing/2014/main" id="{D79E6EBE-F860-41D6-A1F8-CEA20DD6DAA3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7914768" y="2753699"/>
            <a:ext cx="712530" cy="61332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2">
            <a:extLst>
              <a:ext uri="{FF2B5EF4-FFF2-40B4-BE49-F238E27FC236}">
                <a16:creationId xmlns:a16="http://schemas.microsoft.com/office/drawing/2014/main" id="{80B04F28-A91B-4651-BD14-855AC4E20DCA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7666171" y="4373236"/>
            <a:ext cx="1311880" cy="52388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2">
            <a:extLst>
              <a:ext uri="{FF2B5EF4-FFF2-40B4-BE49-F238E27FC236}">
                <a16:creationId xmlns:a16="http://schemas.microsoft.com/office/drawing/2014/main" id="{8314B35F-9B36-45A3-A430-95109875316A}"/>
              </a:ext>
            </a:extLst>
          </p:cNvPr>
          <p:cNvCxnSpPr>
            <a:cxnSpLocks/>
            <a:stCxn id="61" idx="3"/>
            <a:endCxn id="59" idx="0"/>
          </p:cNvCxnSpPr>
          <p:nvPr/>
        </p:nvCxnSpPr>
        <p:spPr>
          <a:xfrm>
            <a:off x="8980260" y="2223046"/>
            <a:ext cx="1238473" cy="339584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52">
            <a:extLst>
              <a:ext uri="{FF2B5EF4-FFF2-40B4-BE49-F238E27FC236}">
                <a16:creationId xmlns:a16="http://schemas.microsoft.com/office/drawing/2014/main" id="{E68C2357-A4F7-4A66-997E-A7DC5C85FBE7}"/>
              </a:ext>
            </a:extLst>
          </p:cNvPr>
          <p:cNvCxnSpPr>
            <a:cxnSpLocks/>
            <a:stCxn id="64" idx="3"/>
            <a:endCxn id="58" idx="4"/>
          </p:cNvCxnSpPr>
          <p:nvPr/>
        </p:nvCxnSpPr>
        <p:spPr>
          <a:xfrm flipV="1">
            <a:off x="8962913" y="5434839"/>
            <a:ext cx="1258901" cy="311938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EA21436B-3D6D-41F0-BFC7-5566FBF4381A}"/>
              </a:ext>
            </a:extLst>
          </p:cNvPr>
          <p:cNvCxnSpPr>
            <a:cxnSpLocks/>
            <a:stCxn id="48" idx="3"/>
            <a:endCxn id="58" idx="3"/>
          </p:cNvCxnSpPr>
          <p:nvPr/>
        </p:nvCxnSpPr>
        <p:spPr>
          <a:xfrm>
            <a:off x="8974164" y="5291117"/>
            <a:ext cx="963928" cy="25602"/>
          </a:xfrm>
          <a:prstGeom prst="bentConnector4">
            <a:avLst>
              <a:gd name="adj1" fmla="val 90627"/>
              <a:gd name="adj2" fmla="val -19940"/>
            </a:avLst>
          </a:prstGeom>
          <a:ln>
            <a:solidFill>
              <a:srgbClr val="7092D0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52">
            <a:extLst>
              <a:ext uri="{FF2B5EF4-FFF2-40B4-BE49-F238E27FC236}">
                <a16:creationId xmlns:a16="http://schemas.microsoft.com/office/drawing/2014/main" id="{4A28052A-1C3D-49C0-9EEB-081339E00AFC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8980261" y="2680750"/>
            <a:ext cx="954750" cy="23347"/>
          </a:xfrm>
          <a:prstGeom prst="bentConnector4">
            <a:avLst>
              <a:gd name="adj1" fmla="val 101023"/>
              <a:gd name="adj2" fmla="val 31670"/>
            </a:avLst>
          </a:prstGeom>
          <a:ln>
            <a:solidFill>
              <a:srgbClr val="7092D0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4">
            <a:extLst>
              <a:ext uri="{FF2B5EF4-FFF2-40B4-BE49-F238E27FC236}">
                <a16:creationId xmlns:a16="http://schemas.microsoft.com/office/drawing/2014/main" id="{46E92905-06F6-49D6-A80C-E8042BBE5BE3}"/>
              </a:ext>
            </a:extLst>
          </p:cNvPr>
          <p:cNvCxnSpPr>
            <a:cxnSpLocks/>
            <a:stCxn id="99" idx="3"/>
            <a:endCxn id="8" idx="1"/>
          </p:cNvCxnSpPr>
          <p:nvPr/>
        </p:nvCxnSpPr>
        <p:spPr>
          <a:xfrm>
            <a:off x="5784824" y="3443160"/>
            <a:ext cx="6459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303761C-7741-4AEC-A90D-EF12CEADDD0A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flipV="1">
            <a:off x="6628561" y="3654668"/>
            <a:ext cx="3544" cy="324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4">
            <a:extLst>
              <a:ext uri="{FF2B5EF4-FFF2-40B4-BE49-F238E27FC236}">
                <a16:creationId xmlns:a16="http://schemas.microsoft.com/office/drawing/2014/main" id="{2AB0493F-565B-42CA-921E-2E175AE3262C}"/>
              </a:ext>
            </a:extLst>
          </p:cNvPr>
          <p:cNvCxnSpPr>
            <a:cxnSpLocks/>
            <a:stCxn id="99" idx="2"/>
            <a:endCxn id="71" idx="1"/>
          </p:cNvCxnSpPr>
          <p:nvPr/>
        </p:nvCxnSpPr>
        <p:spPr>
          <a:xfrm rot="16200000" flipH="1">
            <a:off x="5157814" y="3697840"/>
            <a:ext cx="1271674" cy="13132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>
            <a:extLst>
              <a:ext uri="{FF2B5EF4-FFF2-40B4-BE49-F238E27FC236}">
                <a16:creationId xmlns:a16="http://schemas.microsoft.com/office/drawing/2014/main" id="{B72F989C-4D46-4908-BC74-0A6AD4633586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4606669" y="3746993"/>
            <a:ext cx="1905560" cy="18229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9BE287F1-9206-4C2E-8027-CC9C5E75E55F}"/>
              </a:ext>
            </a:extLst>
          </p:cNvPr>
          <p:cNvSpPr/>
          <p:nvPr/>
        </p:nvSpPr>
        <p:spPr>
          <a:xfrm>
            <a:off x="4578458" y="3569986"/>
            <a:ext cx="139079" cy="13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4">
            <a:extLst>
              <a:ext uri="{FF2B5EF4-FFF2-40B4-BE49-F238E27FC236}">
                <a16:creationId xmlns:a16="http://schemas.microsoft.com/office/drawing/2014/main" id="{8889EAF8-26A8-404F-BABE-42704DDE5F59}"/>
              </a:ext>
            </a:extLst>
          </p:cNvPr>
          <p:cNvSpPr/>
          <p:nvPr/>
        </p:nvSpPr>
        <p:spPr>
          <a:xfrm>
            <a:off x="4489261" y="3167708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53913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EE71D1-872D-4019-8619-E3C7344E4B08}"/>
              </a:ext>
            </a:extLst>
          </p:cNvPr>
          <p:cNvSpPr/>
          <p:nvPr/>
        </p:nvSpPr>
        <p:spPr>
          <a:xfrm>
            <a:off x="6228543" y="1414907"/>
            <a:ext cx="5545086" cy="50779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C0BCA9-0103-4923-AF2A-6F332EF0A2F8}"/>
              </a:ext>
            </a:extLst>
          </p:cNvPr>
          <p:cNvSpPr/>
          <p:nvPr/>
        </p:nvSpPr>
        <p:spPr>
          <a:xfrm>
            <a:off x="8160700" y="1958473"/>
            <a:ext cx="939278" cy="19670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2F6667-26B5-4367-8E7A-F9D67309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Federation</a:t>
            </a:r>
            <a:r>
              <a:rPr lang="de-DE" dirty="0"/>
              <a:t>: </a:t>
            </a:r>
            <a:r>
              <a:rPr lang="de-DE" dirty="0" err="1"/>
              <a:t>Tenant</a:t>
            </a:r>
            <a:r>
              <a:rPr lang="de-DE" dirty="0"/>
              <a:t> Bridges 2/3</a:t>
            </a:r>
          </a:p>
        </p:txBody>
      </p:sp>
      <p:sp>
        <p:nvSpPr>
          <p:cNvPr id="101" name="Inhaltsplatzhalter 100">
            <a:extLst>
              <a:ext uri="{FF2B5EF4-FFF2-40B4-BE49-F238E27FC236}">
                <a16:creationId xmlns:a16="http://schemas.microsoft.com/office/drawing/2014/main" id="{C5D808C4-8C76-47CF-B0DA-77997277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735004" cy="4351338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trust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lets</a:t>
            </a:r>
            <a:r>
              <a:rPr lang="de-DE" sz="2000" dirty="0"/>
              <a:t> a </a:t>
            </a:r>
            <a:r>
              <a:rPr lang="de-DE" sz="2000" dirty="0" err="1"/>
              <a:t>publisher</a:t>
            </a:r>
            <a:r>
              <a:rPr lang="de-DE" sz="2000" dirty="0"/>
              <a:t> (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tenant</a:t>
            </a:r>
            <a:r>
              <a:rPr lang="de-DE" sz="2000" dirty="0"/>
              <a:t>) </a:t>
            </a:r>
            <a:r>
              <a:rPr lang="de-DE" sz="2000" dirty="0" err="1"/>
              <a:t>offer</a:t>
            </a:r>
            <a:r>
              <a:rPr lang="de-DE" sz="2000" dirty="0"/>
              <a:t> a </a:t>
            </a:r>
            <a:r>
              <a:rPr lang="de-DE" sz="2000" dirty="0" err="1"/>
              <a:t>bridge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an </a:t>
            </a:r>
            <a:r>
              <a:rPr lang="de-DE" sz="2000" dirty="0" err="1"/>
              <a:t>app</a:t>
            </a:r>
            <a:r>
              <a:rPr lang="de-DE" sz="2000" dirty="0"/>
              <a:t> and for the </a:t>
            </a:r>
            <a:r>
              <a:rPr lang="de-DE" sz="2000" dirty="0" err="1"/>
              <a:t>app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accept</a:t>
            </a:r>
            <a:r>
              <a:rPr lang="de-DE" sz="2000" dirty="0"/>
              <a:t> the </a:t>
            </a:r>
            <a:r>
              <a:rPr lang="de-DE" sz="2000" dirty="0" err="1"/>
              <a:t>bridge</a:t>
            </a:r>
            <a:r>
              <a:rPr lang="de-DE" sz="2000" dirty="0"/>
              <a:t>.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allows</a:t>
            </a:r>
            <a:r>
              <a:rPr lang="de-DE" sz="2000" dirty="0"/>
              <a:t> </a:t>
            </a:r>
            <a:r>
              <a:rPr lang="de-DE" sz="2000" dirty="0" err="1"/>
              <a:t>flow</a:t>
            </a:r>
            <a:r>
              <a:rPr lang="de-DE" sz="2000" dirty="0"/>
              <a:t> </a:t>
            </a:r>
            <a:r>
              <a:rPr lang="de-DE" sz="2000" dirty="0" err="1"/>
              <a:t>across</a:t>
            </a:r>
            <a:r>
              <a:rPr lang="de-DE" sz="2000" dirty="0"/>
              <a:t> the </a:t>
            </a:r>
            <a:r>
              <a:rPr lang="de-DE" sz="2000" dirty="0" err="1"/>
              <a:t>tenant</a:t>
            </a:r>
            <a:r>
              <a:rPr lang="de-DE" sz="2000" dirty="0"/>
              <a:t> </a:t>
            </a:r>
            <a:r>
              <a:rPr lang="de-DE" sz="2000" dirty="0" err="1"/>
              <a:t>boundary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handshake</a:t>
            </a:r>
            <a:r>
              <a:rPr lang="de-DE" sz="2000" dirty="0"/>
              <a:t>.</a:t>
            </a:r>
          </a:p>
          <a:p>
            <a:r>
              <a:rPr lang="de-DE" sz="2000" dirty="0"/>
              <a:t>Access </a:t>
            </a:r>
            <a:r>
              <a:rPr lang="de-DE" sz="2000" dirty="0" err="1"/>
              <a:t>control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the "in-</a:t>
            </a:r>
            <a:r>
              <a:rPr lang="de-DE" sz="2000" dirty="0" err="1"/>
              <a:t>app</a:t>
            </a:r>
            <a:r>
              <a:rPr lang="de-DE" sz="2000" dirty="0"/>
              <a:t>" </a:t>
            </a:r>
            <a:r>
              <a:rPr lang="de-DE" sz="2000" dirty="0" err="1"/>
              <a:t>subscription</a:t>
            </a:r>
            <a:r>
              <a:rPr lang="de-DE" sz="2000" dirty="0"/>
              <a:t> </a:t>
            </a:r>
            <a:r>
              <a:rPr lang="de-DE" sz="2000" dirty="0" err="1"/>
              <a:t>manager</a:t>
            </a:r>
            <a:r>
              <a:rPr lang="de-DE" sz="2000" dirty="0"/>
              <a:t>, </a:t>
            </a:r>
            <a:r>
              <a:rPr lang="de-DE" sz="2000" dirty="0" err="1"/>
              <a:t>schema</a:t>
            </a:r>
            <a:r>
              <a:rPr lang="de-DE" sz="2000" dirty="0"/>
              <a:t> </a:t>
            </a:r>
            <a:r>
              <a:rPr lang="de-DE" sz="2000" dirty="0" err="1"/>
              <a:t>registry</a:t>
            </a:r>
            <a:r>
              <a:rPr lang="de-DE" sz="2000" dirty="0"/>
              <a:t>, and </a:t>
            </a:r>
            <a:r>
              <a:rPr lang="de-DE" sz="2000" dirty="0" err="1"/>
              <a:t>discovery</a:t>
            </a:r>
            <a:r>
              <a:rPr lang="de-DE" sz="2000" dirty="0"/>
              <a:t>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endpoints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governed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the </a:t>
            </a:r>
            <a:r>
              <a:rPr lang="de-DE" sz="2000" dirty="0" err="1"/>
              <a:t>app's</a:t>
            </a:r>
            <a:r>
              <a:rPr lang="de-DE" sz="2000" dirty="0"/>
              <a:t> </a:t>
            </a:r>
            <a:r>
              <a:rPr lang="de-DE" sz="2000" dirty="0" err="1"/>
              <a:t>scope</a:t>
            </a:r>
            <a:r>
              <a:rPr lang="de-DE" sz="2000" dirty="0"/>
              <a:t>.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06D5292C-8DC2-49DF-ADF4-F1C466DC108C}"/>
              </a:ext>
            </a:extLst>
          </p:cNvPr>
          <p:cNvSpPr/>
          <p:nvPr/>
        </p:nvSpPr>
        <p:spPr>
          <a:xfrm>
            <a:off x="6662928" y="1909876"/>
            <a:ext cx="1625973" cy="4107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Platform Tenant</a:t>
            </a: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77F49198-9B26-485D-AEF1-E2266F2AD959}"/>
              </a:ext>
            </a:extLst>
          </p:cNvPr>
          <p:cNvSpPr/>
          <p:nvPr/>
        </p:nvSpPr>
        <p:spPr>
          <a:xfrm>
            <a:off x="4345933" y="1414907"/>
            <a:ext cx="1648451" cy="5077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84906A20-2CA5-4583-A207-7E1204316201}"/>
              </a:ext>
            </a:extLst>
          </p:cNvPr>
          <p:cNvGrpSpPr/>
          <p:nvPr/>
        </p:nvGrpSpPr>
        <p:grpSpPr>
          <a:xfrm>
            <a:off x="6430823" y="3231653"/>
            <a:ext cx="402564" cy="423015"/>
            <a:chOff x="8028432" y="740140"/>
            <a:chExt cx="902208" cy="890016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4FF23DAD-0528-44D8-BBFB-550135A6B59B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47" descr="Back with solid fill">
              <a:extLst>
                <a:ext uri="{FF2B5EF4-FFF2-40B4-BE49-F238E27FC236}">
                  <a16:creationId xmlns:a16="http://schemas.microsoft.com/office/drawing/2014/main" id="{911182AF-1DE1-42B1-A3F0-8AA03A03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895DFD01-5B6D-4D00-BF7A-7F6395D21DC4}"/>
              </a:ext>
            </a:extLst>
          </p:cNvPr>
          <p:cNvGrpSpPr/>
          <p:nvPr/>
        </p:nvGrpSpPr>
        <p:grpSpPr>
          <a:xfrm>
            <a:off x="7524356" y="3427711"/>
            <a:ext cx="535812" cy="511848"/>
            <a:chOff x="8668512" y="2182192"/>
            <a:chExt cx="902208" cy="890016"/>
          </a:xfrm>
        </p:grpSpPr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72BBA181-0FDD-49CF-8FF4-7E7B660A03F1}"/>
                </a:ext>
              </a:extLst>
            </p:cNvPr>
            <p:cNvSpPr/>
            <p:nvPr/>
          </p:nvSpPr>
          <p:spPr>
            <a:xfrm>
              <a:off x="8668512" y="2182192"/>
              <a:ext cx="902208" cy="890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58" descr="Chemicals with solid fill">
              <a:extLst>
                <a:ext uri="{FF2B5EF4-FFF2-40B4-BE49-F238E27FC236}">
                  <a16:creationId xmlns:a16="http://schemas.microsoft.com/office/drawing/2014/main" id="{FFD0883C-4695-4711-8ACA-D596EF3E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4484" y="2320375"/>
              <a:ext cx="690264" cy="690264"/>
            </a:xfrm>
            <a:prstGeom prst="rect">
              <a:avLst/>
            </a:prstGeom>
          </p:spPr>
        </p:pic>
      </p:grpSp>
      <p:sp>
        <p:nvSpPr>
          <p:cNvPr id="13" name="Rectangle 32">
            <a:extLst>
              <a:ext uri="{FF2B5EF4-FFF2-40B4-BE49-F238E27FC236}">
                <a16:creationId xmlns:a16="http://schemas.microsoft.com/office/drawing/2014/main" id="{FDB81FFD-FA08-4F33-ADF8-FE83C0419CD2}"/>
              </a:ext>
            </a:extLst>
          </p:cNvPr>
          <p:cNvSpPr/>
          <p:nvPr/>
        </p:nvSpPr>
        <p:spPr>
          <a:xfrm>
            <a:off x="8811183" y="1911145"/>
            <a:ext cx="2821262" cy="2042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Tenant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354242D-A731-4C73-81A4-B437148A5DA0}"/>
              </a:ext>
            </a:extLst>
          </p:cNvPr>
          <p:cNvSpPr/>
          <p:nvPr/>
        </p:nvSpPr>
        <p:spPr>
          <a:xfrm>
            <a:off x="8822189" y="4108560"/>
            <a:ext cx="2810256" cy="1911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Tenant</a:t>
            </a:r>
          </a:p>
        </p:txBody>
      </p:sp>
      <p:grpSp>
        <p:nvGrpSpPr>
          <p:cNvPr id="15" name="Group 37">
            <a:extLst>
              <a:ext uri="{FF2B5EF4-FFF2-40B4-BE49-F238E27FC236}">
                <a16:creationId xmlns:a16="http://schemas.microsoft.com/office/drawing/2014/main" id="{6BC656BA-FD14-470C-A3AA-E355BCE4D733}"/>
              </a:ext>
            </a:extLst>
          </p:cNvPr>
          <p:cNvGrpSpPr/>
          <p:nvPr/>
        </p:nvGrpSpPr>
        <p:grpSpPr>
          <a:xfrm>
            <a:off x="8577696" y="2992606"/>
            <a:ext cx="402564" cy="401758"/>
            <a:chOff x="5163312" y="1530096"/>
            <a:chExt cx="902208" cy="890016"/>
          </a:xfrm>
        </p:grpSpPr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8A4EC475-7B71-45B9-96A5-BE2D36C5CAAC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43" descr="Comment Add with solid fill">
              <a:extLst>
                <a:ext uri="{FF2B5EF4-FFF2-40B4-BE49-F238E27FC236}">
                  <a16:creationId xmlns:a16="http://schemas.microsoft.com/office/drawing/2014/main" id="{21770C1B-DC5B-4F7B-9856-E9D57C33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18" name="Group 45">
            <a:extLst>
              <a:ext uri="{FF2B5EF4-FFF2-40B4-BE49-F238E27FC236}">
                <a16:creationId xmlns:a16="http://schemas.microsoft.com/office/drawing/2014/main" id="{9785967D-A57C-4BF6-B8CD-448165ED29D9}"/>
              </a:ext>
            </a:extLst>
          </p:cNvPr>
          <p:cNvGrpSpPr/>
          <p:nvPr/>
        </p:nvGrpSpPr>
        <p:grpSpPr>
          <a:xfrm>
            <a:off x="8583803" y="4221676"/>
            <a:ext cx="365967" cy="365235"/>
            <a:chOff x="5163312" y="1530096"/>
            <a:chExt cx="902208" cy="890016"/>
          </a:xfrm>
        </p:grpSpPr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D3F760F3-76EF-472E-9E6E-156E09FFEA65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50" descr="Comment Add with solid fill">
              <a:extLst>
                <a:ext uri="{FF2B5EF4-FFF2-40B4-BE49-F238E27FC236}">
                  <a16:creationId xmlns:a16="http://schemas.microsoft.com/office/drawing/2014/main" id="{DC79B48D-40AE-4375-9C2A-0BD47DE66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21" name="Straight Arrow Connector 4">
            <a:extLst>
              <a:ext uri="{FF2B5EF4-FFF2-40B4-BE49-F238E27FC236}">
                <a16:creationId xmlns:a16="http://schemas.microsoft.com/office/drawing/2014/main" id="{C05436B9-9981-4228-9ED3-79522EC0449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833387" y="3443161"/>
            <a:ext cx="690969" cy="240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4FD59065-C276-4818-A558-661399EF20A7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8067866" y="2917881"/>
            <a:ext cx="234226" cy="7854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2">
            <a:extLst>
              <a:ext uri="{FF2B5EF4-FFF2-40B4-BE49-F238E27FC236}">
                <a16:creationId xmlns:a16="http://schemas.microsoft.com/office/drawing/2014/main" id="{98D2ED4E-9AC7-45AA-A474-740A5E6269EF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 rot="16200000" flipH="1">
            <a:off x="7955665" y="3776155"/>
            <a:ext cx="464735" cy="791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Group 54">
            <a:extLst>
              <a:ext uri="{FF2B5EF4-FFF2-40B4-BE49-F238E27FC236}">
                <a16:creationId xmlns:a16="http://schemas.microsoft.com/office/drawing/2014/main" id="{F461C155-EF28-4F57-B1BC-CE9C92F97A71}"/>
              </a:ext>
            </a:extLst>
          </p:cNvPr>
          <p:cNvGrpSpPr/>
          <p:nvPr/>
        </p:nvGrpSpPr>
        <p:grpSpPr>
          <a:xfrm flipH="1">
            <a:off x="8596946" y="4681952"/>
            <a:ext cx="365967" cy="349599"/>
            <a:chOff x="8028432" y="740140"/>
            <a:chExt cx="902208" cy="890016"/>
          </a:xfrm>
        </p:grpSpPr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4277419B-67D8-44B4-8A2C-D20268D600CF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56" descr="Back with solid fill">
              <a:extLst>
                <a:ext uri="{FF2B5EF4-FFF2-40B4-BE49-F238E27FC236}">
                  <a16:creationId xmlns:a16="http://schemas.microsoft.com/office/drawing/2014/main" id="{726DB1CB-7ABB-4A01-9779-A1F5394E6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27" name="Group 57">
            <a:extLst>
              <a:ext uri="{FF2B5EF4-FFF2-40B4-BE49-F238E27FC236}">
                <a16:creationId xmlns:a16="http://schemas.microsoft.com/office/drawing/2014/main" id="{3F150D49-18F4-4ADC-B12C-66ED2A2B1658}"/>
              </a:ext>
            </a:extLst>
          </p:cNvPr>
          <p:cNvGrpSpPr/>
          <p:nvPr/>
        </p:nvGrpSpPr>
        <p:grpSpPr>
          <a:xfrm flipH="1">
            <a:off x="8601033" y="3487943"/>
            <a:ext cx="365967" cy="384559"/>
            <a:chOff x="8028432" y="740140"/>
            <a:chExt cx="902208" cy="890016"/>
          </a:xfrm>
        </p:grpSpPr>
        <p:sp>
          <p:nvSpPr>
            <p:cNvPr id="28" name="Rectangle 61">
              <a:extLst>
                <a:ext uri="{FF2B5EF4-FFF2-40B4-BE49-F238E27FC236}">
                  <a16:creationId xmlns:a16="http://schemas.microsoft.com/office/drawing/2014/main" id="{35BF69E6-3CE9-4F3E-8641-EC27978BE320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62" descr="Back with solid fill">
              <a:extLst>
                <a:ext uri="{FF2B5EF4-FFF2-40B4-BE49-F238E27FC236}">
                  <a16:creationId xmlns:a16="http://schemas.microsoft.com/office/drawing/2014/main" id="{E2FEA966-96F7-40B1-9176-F1509102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30" name="Group 63">
            <a:extLst>
              <a:ext uri="{FF2B5EF4-FFF2-40B4-BE49-F238E27FC236}">
                <a16:creationId xmlns:a16="http://schemas.microsoft.com/office/drawing/2014/main" id="{7CB70125-67EB-4371-89CB-FA411CFA7015}"/>
              </a:ext>
            </a:extLst>
          </p:cNvPr>
          <p:cNvGrpSpPr/>
          <p:nvPr/>
        </p:nvGrpSpPr>
        <p:grpSpPr>
          <a:xfrm>
            <a:off x="6425846" y="3979235"/>
            <a:ext cx="405429" cy="399950"/>
            <a:chOff x="5163312" y="1530096"/>
            <a:chExt cx="902208" cy="890016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65550B7-7757-424D-848A-90C8B2EAB302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65" descr="Comment Add with solid fill">
              <a:extLst>
                <a:ext uri="{FF2B5EF4-FFF2-40B4-BE49-F238E27FC236}">
                  <a16:creationId xmlns:a16="http://schemas.microsoft.com/office/drawing/2014/main" id="{9C9D2D24-6386-41D4-BA66-CCD02058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33" name="Straight Arrow Connector 52">
            <a:extLst>
              <a:ext uri="{FF2B5EF4-FFF2-40B4-BE49-F238E27FC236}">
                <a16:creationId xmlns:a16="http://schemas.microsoft.com/office/drawing/2014/main" id="{C796E220-8F88-4942-932E-56C3115328F9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6831275" y="3796618"/>
            <a:ext cx="639122" cy="382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52">
            <a:extLst>
              <a:ext uri="{FF2B5EF4-FFF2-40B4-BE49-F238E27FC236}">
                <a16:creationId xmlns:a16="http://schemas.microsoft.com/office/drawing/2014/main" id="{886F0841-96F5-4D0C-A0AF-5D7A398147A7}"/>
              </a:ext>
            </a:extLst>
          </p:cNvPr>
          <p:cNvCxnSpPr>
            <a:cxnSpLocks/>
            <a:stCxn id="28" idx="3"/>
            <a:endCxn id="11" idx="3"/>
          </p:cNvCxnSpPr>
          <p:nvPr/>
        </p:nvCxnSpPr>
        <p:spPr>
          <a:xfrm flipH="1">
            <a:off x="8060168" y="3680223"/>
            <a:ext cx="540865" cy="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52">
            <a:extLst>
              <a:ext uri="{FF2B5EF4-FFF2-40B4-BE49-F238E27FC236}">
                <a16:creationId xmlns:a16="http://schemas.microsoft.com/office/drawing/2014/main" id="{66C2699E-4745-4233-AFBB-4A6F5705E064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>
            <a:off x="7974166" y="3981676"/>
            <a:ext cx="622781" cy="875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70">
            <a:extLst>
              <a:ext uri="{FF2B5EF4-FFF2-40B4-BE49-F238E27FC236}">
                <a16:creationId xmlns:a16="http://schemas.microsoft.com/office/drawing/2014/main" id="{53D3C77A-C2C3-46BC-9C31-C4858F596A81}"/>
              </a:ext>
            </a:extLst>
          </p:cNvPr>
          <p:cNvGrpSpPr/>
          <p:nvPr/>
        </p:nvGrpSpPr>
        <p:grpSpPr>
          <a:xfrm>
            <a:off x="8577697" y="2515869"/>
            <a:ext cx="402564" cy="376456"/>
            <a:chOff x="2371344" y="1530096"/>
            <a:chExt cx="902208" cy="890016"/>
          </a:xfrm>
        </p:grpSpPr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CBCAE9CE-3C4C-43D2-80EB-C2C0ECE195B5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Graphic 5" descr="Search Inventory with solid fill">
              <a:extLst>
                <a:ext uri="{FF2B5EF4-FFF2-40B4-BE49-F238E27FC236}">
                  <a16:creationId xmlns:a16="http://schemas.microsoft.com/office/drawing/2014/main" id="{AA887D42-6FC9-40FE-B130-D44F25E35DFE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5" descr="Search Inventory with solid fill">
              <a:extLst>
                <a:ext uri="{FF2B5EF4-FFF2-40B4-BE49-F238E27FC236}">
                  <a16:creationId xmlns:a16="http://schemas.microsoft.com/office/drawing/2014/main" id="{7D09332E-B39E-4AAA-B64D-9EC60E7D04C3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5" descr="Search Inventory with solid fill">
              <a:extLst>
                <a:ext uri="{FF2B5EF4-FFF2-40B4-BE49-F238E27FC236}">
                  <a16:creationId xmlns:a16="http://schemas.microsoft.com/office/drawing/2014/main" id="{C098982D-6B5B-4561-B8F0-01A91A328111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5" descr="Search Inventory with solid fill">
              <a:extLst>
                <a:ext uri="{FF2B5EF4-FFF2-40B4-BE49-F238E27FC236}">
                  <a16:creationId xmlns:a16="http://schemas.microsoft.com/office/drawing/2014/main" id="{CBA774B4-D93D-41D1-BC96-97437AB93F13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5" descr="Search Inventory with solid fill">
              <a:extLst>
                <a:ext uri="{FF2B5EF4-FFF2-40B4-BE49-F238E27FC236}">
                  <a16:creationId xmlns:a16="http://schemas.microsoft.com/office/drawing/2014/main" id="{F8F0446E-0D32-4494-A706-6E19CFC283B4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5" descr="Search Inventory with solid fill">
              <a:extLst>
                <a:ext uri="{FF2B5EF4-FFF2-40B4-BE49-F238E27FC236}">
                  <a16:creationId xmlns:a16="http://schemas.microsoft.com/office/drawing/2014/main" id="{AA4B757F-5F39-41B7-BDB6-FF3C17604713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5" descr="Search Inventory with solid fill">
              <a:extLst>
                <a:ext uri="{FF2B5EF4-FFF2-40B4-BE49-F238E27FC236}">
                  <a16:creationId xmlns:a16="http://schemas.microsoft.com/office/drawing/2014/main" id="{D825BD41-1970-4C6A-9ED5-9EB6430C6AE7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5" descr="Search Inventory with solid fill">
              <a:extLst>
                <a:ext uri="{FF2B5EF4-FFF2-40B4-BE49-F238E27FC236}">
                  <a16:creationId xmlns:a16="http://schemas.microsoft.com/office/drawing/2014/main" id="{A01BD3F8-9257-424A-910F-BFC505800977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5" descr="Search Inventory with solid fill">
              <a:extLst>
                <a:ext uri="{FF2B5EF4-FFF2-40B4-BE49-F238E27FC236}">
                  <a16:creationId xmlns:a16="http://schemas.microsoft.com/office/drawing/2014/main" id="{CD818EF7-DBA5-48E5-8ED8-E18485713C8B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B86BF83C-5E43-41D0-9740-B09FC3A307AB}"/>
              </a:ext>
            </a:extLst>
          </p:cNvPr>
          <p:cNvGrpSpPr/>
          <p:nvPr/>
        </p:nvGrpSpPr>
        <p:grpSpPr>
          <a:xfrm>
            <a:off x="8584052" y="5098837"/>
            <a:ext cx="390112" cy="384559"/>
            <a:chOff x="2371344" y="1530096"/>
            <a:chExt cx="902208" cy="890016"/>
          </a:xfrm>
        </p:grpSpPr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EDB0A0DD-658B-46BB-9EBC-45829538F736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Graphic 5" descr="Search Inventory with solid fill">
              <a:extLst>
                <a:ext uri="{FF2B5EF4-FFF2-40B4-BE49-F238E27FC236}">
                  <a16:creationId xmlns:a16="http://schemas.microsoft.com/office/drawing/2014/main" id="{DDCB702D-4DB6-4A28-8377-CA97C47FC0DC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5" descr="Search Inventory with solid fill">
              <a:extLst>
                <a:ext uri="{FF2B5EF4-FFF2-40B4-BE49-F238E27FC236}">
                  <a16:creationId xmlns:a16="http://schemas.microsoft.com/office/drawing/2014/main" id="{66009CB5-AEA5-4AA0-B5D9-1796FA6720CD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5" descr="Search Inventory with solid fill">
              <a:extLst>
                <a:ext uri="{FF2B5EF4-FFF2-40B4-BE49-F238E27FC236}">
                  <a16:creationId xmlns:a16="http://schemas.microsoft.com/office/drawing/2014/main" id="{E0BEAF65-75A5-4940-B965-BD603C38F9DF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5" descr="Search Inventory with solid fill">
              <a:extLst>
                <a:ext uri="{FF2B5EF4-FFF2-40B4-BE49-F238E27FC236}">
                  <a16:creationId xmlns:a16="http://schemas.microsoft.com/office/drawing/2014/main" id="{201BA4F2-2C1A-4693-B118-84F5289364C1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5" descr="Search Inventory with solid fill">
              <a:extLst>
                <a:ext uri="{FF2B5EF4-FFF2-40B4-BE49-F238E27FC236}">
                  <a16:creationId xmlns:a16="http://schemas.microsoft.com/office/drawing/2014/main" id="{D11CC884-7A54-4CE1-B81E-17D14764965A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5" descr="Search Inventory with solid fill">
              <a:extLst>
                <a:ext uri="{FF2B5EF4-FFF2-40B4-BE49-F238E27FC236}">
                  <a16:creationId xmlns:a16="http://schemas.microsoft.com/office/drawing/2014/main" id="{415019BF-F8F2-4851-94AF-6AC749B14D27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5" descr="Search Inventory with solid fill">
              <a:extLst>
                <a:ext uri="{FF2B5EF4-FFF2-40B4-BE49-F238E27FC236}">
                  <a16:creationId xmlns:a16="http://schemas.microsoft.com/office/drawing/2014/main" id="{84914CBC-9036-461A-B06A-05E1970F4A24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5" descr="Search Inventory with solid fill">
              <a:extLst>
                <a:ext uri="{FF2B5EF4-FFF2-40B4-BE49-F238E27FC236}">
                  <a16:creationId xmlns:a16="http://schemas.microsoft.com/office/drawing/2014/main" id="{D2BBD925-36FC-4B36-A419-E5ABBCDDFC9D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5" descr="Search Inventory with solid fill">
              <a:extLst>
                <a:ext uri="{FF2B5EF4-FFF2-40B4-BE49-F238E27FC236}">
                  <a16:creationId xmlns:a16="http://schemas.microsoft.com/office/drawing/2014/main" id="{E9B64830-95EB-4751-AAF1-ED15DF67B15C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93">
            <a:extLst>
              <a:ext uri="{FF2B5EF4-FFF2-40B4-BE49-F238E27FC236}">
                <a16:creationId xmlns:a16="http://schemas.microsoft.com/office/drawing/2014/main" id="{E2E5A069-0D4A-4CE8-A241-F52FAC35184E}"/>
              </a:ext>
            </a:extLst>
          </p:cNvPr>
          <p:cNvSpPr/>
          <p:nvPr/>
        </p:nvSpPr>
        <p:spPr>
          <a:xfrm>
            <a:off x="9820571" y="462826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59" name="Oval 94">
            <a:extLst>
              <a:ext uri="{FF2B5EF4-FFF2-40B4-BE49-F238E27FC236}">
                <a16:creationId xmlns:a16="http://schemas.microsoft.com/office/drawing/2014/main" id="{DC9F1DA9-A1EC-4F40-976E-24F3363CBFE7}"/>
              </a:ext>
            </a:extLst>
          </p:cNvPr>
          <p:cNvSpPr/>
          <p:nvPr/>
        </p:nvSpPr>
        <p:spPr>
          <a:xfrm>
            <a:off x="9817490" y="2562630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60" name="Group 95">
            <a:extLst>
              <a:ext uri="{FF2B5EF4-FFF2-40B4-BE49-F238E27FC236}">
                <a16:creationId xmlns:a16="http://schemas.microsoft.com/office/drawing/2014/main" id="{91F9ADBB-A9B3-4CBB-95FF-8EF7D3CEF912}"/>
              </a:ext>
            </a:extLst>
          </p:cNvPr>
          <p:cNvGrpSpPr/>
          <p:nvPr/>
        </p:nvGrpSpPr>
        <p:grpSpPr>
          <a:xfrm>
            <a:off x="8577696" y="2024484"/>
            <a:ext cx="402564" cy="397124"/>
            <a:chOff x="3767328" y="1530096"/>
            <a:chExt cx="902208" cy="890016"/>
          </a:xfrm>
        </p:grpSpPr>
        <p:sp>
          <p:nvSpPr>
            <p:cNvPr id="61" name="Rectangle 96">
              <a:extLst>
                <a:ext uri="{FF2B5EF4-FFF2-40B4-BE49-F238E27FC236}">
                  <a16:creationId xmlns:a16="http://schemas.microsoft.com/office/drawing/2014/main" id="{7C55174D-3D2D-4F6D-9E1C-45B88E18F392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97" descr="Books on shelf with solid fill">
              <a:extLst>
                <a:ext uri="{FF2B5EF4-FFF2-40B4-BE49-F238E27FC236}">
                  <a16:creationId xmlns:a16="http://schemas.microsoft.com/office/drawing/2014/main" id="{1EDFD677-AD99-4FF9-8BD4-E6011C00D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63" name="Group 98">
            <a:extLst>
              <a:ext uri="{FF2B5EF4-FFF2-40B4-BE49-F238E27FC236}">
                <a16:creationId xmlns:a16="http://schemas.microsoft.com/office/drawing/2014/main" id="{2C7EA28B-FFCC-432D-B78A-4AD046BB580E}"/>
              </a:ext>
            </a:extLst>
          </p:cNvPr>
          <p:cNvGrpSpPr/>
          <p:nvPr/>
        </p:nvGrpSpPr>
        <p:grpSpPr>
          <a:xfrm>
            <a:off x="8583803" y="5559783"/>
            <a:ext cx="379110" cy="373987"/>
            <a:chOff x="3767328" y="1530096"/>
            <a:chExt cx="902208" cy="890016"/>
          </a:xfrm>
        </p:grpSpPr>
        <p:sp>
          <p:nvSpPr>
            <p:cNvPr id="64" name="Rectangle 99">
              <a:extLst>
                <a:ext uri="{FF2B5EF4-FFF2-40B4-BE49-F238E27FC236}">
                  <a16:creationId xmlns:a16="http://schemas.microsoft.com/office/drawing/2014/main" id="{CE0ABDB9-F794-4F1A-BB74-B18B0E7A8E46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100" descr="Books on shelf with solid fill">
              <a:extLst>
                <a:ext uri="{FF2B5EF4-FFF2-40B4-BE49-F238E27FC236}">
                  <a16:creationId xmlns:a16="http://schemas.microsoft.com/office/drawing/2014/main" id="{47FBAB79-63F2-4BA6-96FC-A2BC84F44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66" name="Straight Arrow Connector 52">
            <a:extLst>
              <a:ext uri="{FF2B5EF4-FFF2-40B4-BE49-F238E27FC236}">
                <a16:creationId xmlns:a16="http://schemas.microsoft.com/office/drawing/2014/main" id="{019AD8B0-8FD9-4256-A750-4AF87F2B6725}"/>
              </a:ext>
            </a:extLst>
          </p:cNvPr>
          <p:cNvCxnSpPr>
            <a:cxnSpLocks/>
            <a:stCxn id="16" idx="3"/>
            <a:endCxn id="59" idx="2"/>
          </p:cNvCxnSpPr>
          <p:nvPr/>
        </p:nvCxnSpPr>
        <p:spPr>
          <a:xfrm flipV="1">
            <a:off x="8980260" y="2965919"/>
            <a:ext cx="837230" cy="227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2">
            <a:extLst>
              <a:ext uri="{FF2B5EF4-FFF2-40B4-BE49-F238E27FC236}">
                <a16:creationId xmlns:a16="http://schemas.microsoft.com/office/drawing/2014/main" id="{3D1CAC94-6F9B-4F13-92E1-40741A776617}"/>
              </a:ext>
            </a:extLst>
          </p:cNvPr>
          <p:cNvCxnSpPr>
            <a:cxnSpLocks/>
            <a:stCxn id="59" idx="4"/>
            <a:endCxn id="28" idx="1"/>
          </p:cNvCxnSpPr>
          <p:nvPr/>
        </p:nvCxnSpPr>
        <p:spPr>
          <a:xfrm rot="5400000">
            <a:off x="9437359" y="2898849"/>
            <a:ext cx="311016" cy="12517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52">
            <a:extLst>
              <a:ext uri="{FF2B5EF4-FFF2-40B4-BE49-F238E27FC236}">
                <a16:creationId xmlns:a16="http://schemas.microsoft.com/office/drawing/2014/main" id="{45371ED4-051E-4832-A09C-F253562FDD73}"/>
              </a:ext>
            </a:extLst>
          </p:cNvPr>
          <p:cNvCxnSpPr>
            <a:cxnSpLocks/>
            <a:stCxn id="58" idx="2"/>
            <a:endCxn id="25" idx="1"/>
          </p:cNvCxnSpPr>
          <p:nvPr/>
        </p:nvCxnSpPr>
        <p:spPr>
          <a:xfrm rot="10800000">
            <a:off x="8962913" y="4856753"/>
            <a:ext cx="857658" cy="17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52">
            <a:extLst>
              <a:ext uri="{FF2B5EF4-FFF2-40B4-BE49-F238E27FC236}">
                <a16:creationId xmlns:a16="http://schemas.microsoft.com/office/drawing/2014/main" id="{6D7DD2B4-FED6-47CB-8677-969151E64E55}"/>
              </a:ext>
            </a:extLst>
          </p:cNvPr>
          <p:cNvCxnSpPr>
            <a:cxnSpLocks/>
            <a:stCxn id="19" idx="3"/>
            <a:endCxn id="58" idx="0"/>
          </p:cNvCxnSpPr>
          <p:nvPr/>
        </p:nvCxnSpPr>
        <p:spPr>
          <a:xfrm>
            <a:off x="8949770" y="4404294"/>
            <a:ext cx="1272044" cy="223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0" name="Group 81">
            <a:extLst>
              <a:ext uri="{FF2B5EF4-FFF2-40B4-BE49-F238E27FC236}">
                <a16:creationId xmlns:a16="http://schemas.microsoft.com/office/drawing/2014/main" id="{03286F8E-E1DE-419E-9CAB-04DCF97EF3D0}"/>
              </a:ext>
            </a:extLst>
          </p:cNvPr>
          <p:cNvGrpSpPr/>
          <p:nvPr/>
        </p:nvGrpSpPr>
        <p:grpSpPr>
          <a:xfrm>
            <a:off x="6450260" y="4798006"/>
            <a:ext cx="390112" cy="384559"/>
            <a:chOff x="2371344" y="1530096"/>
            <a:chExt cx="902208" cy="890016"/>
          </a:xfrm>
        </p:grpSpPr>
        <p:sp>
          <p:nvSpPr>
            <p:cNvPr id="71" name="Rectangle 82">
              <a:extLst>
                <a:ext uri="{FF2B5EF4-FFF2-40B4-BE49-F238E27FC236}">
                  <a16:creationId xmlns:a16="http://schemas.microsoft.com/office/drawing/2014/main" id="{85F339AF-2266-4CE8-B4E7-8880AABE2799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Graphic 5" descr="Search Inventory with solid fill">
              <a:extLst>
                <a:ext uri="{FF2B5EF4-FFF2-40B4-BE49-F238E27FC236}">
                  <a16:creationId xmlns:a16="http://schemas.microsoft.com/office/drawing/2014/main" id="{EFCD29D5-ABF6-4E52-9C6E-23E076FB91D2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5" descr="Search Inventory with solid fill">
              <a:extLst>
                <a:ext uri="{FF2B5EF4-FFF2-40B4-BE49-F238E27FC236}">
                  <a16:creationId xmlns:a16="http://schemas.microsoft.com/office/drawing/2014/main" id="{40250EA0-04DA-43CB-8C1D-A37E65053F31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5" descr="Search Inventory with solid fill">
              <a:extLst>
                <a:ext uri="{FF2B5EF4-FFF2-40B4-BE49-F238E27FC236}">
                  <a16:creationId xmlns:a16="http://schemas.microsoft.com/office/drawing/2014/main" id="{4D282BF0-CA10-44D1-9779-B2450C6E250D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5" descr="Search Inventory with solid fill">
              <a:extLst>
                <a:ext uri="{FF2B5EF4-FFF2-40B4-BE49-F238E27FC236}">
                  <a16:creationId xmlns:a16="http://schemas.microsoft.com/office/drawing/2014/main" id="{55A329BA-0930-4912-A819-AE32A5488A1D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5" descr="Search Inventory with solid fill">
              <a:extLst>
                <a:ext uri="{FF2B5EF4-FFF2-40B4-BE49-F238E27FC236}">
                  <a16:creationId xmlns:a16="http://schemas.microsoft.com/office/drawing/2014/main" id="{BDCF3ADA-9FD6-4381-8733-B6576DA09159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5" descr="Search Inventory with solid fill">
              <a:extLst>
                <a:ext uri="{FF2B5EF4-FFF2-40B4-BE49-F238E27FC236}">
                  <a16:creationId xmlns:a16="http://schemas.microsoft.com/office/drawing/2014/main" id="{7604197A-90E1-405A-9FD7-D77652D127D1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5" descr="Search Inventory with solid fill">
              <a:extLst>
                <a:ext uri="{FF2B5EF4-FFF2-40B4-BE49-F238E27FC236}">
                  <a16:creationId xmlns:a16="http://schemas.microsoft.com/office/drawing/2014/main" id="{EF3A7209-0767-46D6-85E9-54F5F2E726DB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5" descr="Search Inventory with solid fill">
              <a:extLst>
                <a:ext uri="{FF2B5EF4-FFF2-40B4-BE49-F238E27FC236}">
                  <a16:creationId xmlns:a16="http://schemas.microsoft.com/office/drawing/2014/main" id="{7DAC0705-8803-4945-A98F-CC937E1BA7D2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5" descr="Search Inventory with solid fill">
              <a:extLst>
                <a:ext uri="{FF2B5EF4-FFF2-40B4-BE49-F238E27FC236}">
                  <a16:creationId xmlns:a16="http://schemas.microsoft.com/office/drawing/2014/main" id="{863EFB38-FA12-42FE-AA06-7DA6281C35AA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oup 98">
            <a:extLst>
              <a:ext uri="{FF2B5EF4-FFF2-40B4-BE49-F238E27FC236}">
                <a16:creationId xmlns:a16="http://schemas.microsoft.com/office/drawing/2014/main" id="{053E54E6-A999-477F-909B-B4D0A5435665}"/>
              </a:ext>
            </a:extLst>
          </p:cNvPr>
          <p:cNvGrpSpPr/>
          <p:nvPr/>
        </p:nvGrpSpPr>
        <p:grpSpPr>
          <a:xfrm>
            <a:off x="6470901" y="5424231"/>
            <a:ext cx="379110" cy="373987"/>
            <a:chOff x="3767328" y="1530096"/>
            <a:chExt cx="902208" cy="890016"/>
          </a:xfrm>
        </p:grpSpPr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605BBDB8-822E-43F7-99D9-75E80F83DACA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100" descr="Books on shelf with solid fill">
              <a:extLst>
                <a:ext uri="{FF2B5EF4-FFF2-40B4-BE49-F238E27FC236}">
                  <a16:creationId xmlns:a16="http://schemas.microsoft.com/office/drawing/2014/main" id="{394976C2-B2E3-4340-917D-50509368C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84" name="Straight Arrow Connector 52">
            <a:extLst>
              <a:ext uri="{FF2B5EF4-FFF2-40B4-BE49-F238E27FC236}">
                <a16:creationId xmlns:a16="http://schemas.microsoft.com/office/drawing/2014/main" id="{3C6CD482-3582-481F-8ACB-25216DDB6DB6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850011" y="3979235"/>
            <a:ext cx="840684" cy="163199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52">
            <a:extLst>
              <a:ext uri="{FF2B5EF4-FFF2-40B4-BE49-F238E27FC236}">
                <a16:creationId xmlns:a16="http://schemas.microsoft.com/office/drawing/2014/main" id="{1E2575C3-6501-48F0-BB86-7C9D523AD293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7520176" y="2319431"/>
            <a:ext cx="1153904" cy="96113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52">
            <a:extLst>
              <a:ext uri="{FF2B5EF4-FFF2-40B4-BE49-F238E27FC236}">
                <a16:creationId xmlns:a16="http://schemas.microsoft.com/office/drawing/2014/main" id="{9EF38A7C-CAB5-44A0-A830-2DC2EB212531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7358507" y="4521481"/>
            <a:ext cx="1732608" cy="71798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F339725D-C283-4F8D-959C-0C6A65BB62B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6840372" y="3995223"/>
            <a:ext cx="716771" cy="99506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52">
            <a:extLst>
              <a:ext uri="{FF2B5EF4-FFF2-40B4-BE49-F238E27FC236}">
                <a16:creationId xmlns:a16="http://schemas.microsoft.com/office/drawing/2014/main" id="{D79E6EBE-F860-41D6-A1F8-CEA20DD6DAA3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7914768" y="2753699"/>
            <a:ext cx="712530" cy="61332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2">
            <a:extLst>
              <a:ext uri="{FF2B5EF4-FFF2-40B4-BE49-F238E27FC236}">
                <a16:creationId xmlns:a16="http://schemas.microsoft.com/office/drawing/2014/main" id="{80B04F28-A91B-4651-BD14-855AC4E20DCA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7666171" y="4373236"/>
            <a:ext cx="1311880" cy="52388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2">
            <a:extLst>
              <a:ext uri="{FF2B5EF4-FFF2-40B4-BE49-F238E27FC236}">
                <a16:creationId xmlns:a16="http://schemas.microsoft.com/office/drawing/2014/main" id="{8314B35F-9B36-45A3-A430-95109875316A}"/>
              </a:ext>
            </a:extLst>
          </p:cNvPr>
          <p:cNvCxnSpPr>
            <a:cxnSpLocks/>
            <a:stCxn id="61" idx="3"/>
            <a:endCxn id="59" idx="0"/>
          </p:cNvCxnSpPr>
          <p:nvPr/>
        </p:nvCxnSpPr>
        <p:spPr>
          <a:xfrm>
            <a:off x="8980260" y="2223046"/>
            <a:ext cx="1238473" cy="339584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52">
            <a:extLst>
              <a:ext uri="{FF2B5EF4-FFF2-40B4-BE49-F238E27FC236}">
                <a16:creationId xmlns:a16="http://schemas.microsoft.com/office/drawing/2014/main" id="{E68C2357-A4F7-4A66-997E-A7DC5C85FBE7}"/>
              </a:ext>
            </a:extLst>
          </p:cNvPr>
          <p:cNvCxnSpPr>
            <a:cxnSpLocks/>
            <a:stCxn id="64" idx="3"/>
            <a:endCxn id="58" idx="4"/>
          </p:cNvCxnSpPr>
          <p:nvPr/>
        </p:nvCxnSpPr>
        <p:spPr>
          <a:xfrm flipV="1">
            <a:off x="8962913" y="5434839"/>
            <a:ext cx="1258901" cy="311938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EA21436B-3D6D-41F0-BFC7-5566FBF4381A}"/>
              </a:ext>
            </a:extLst>
          </p:cNvPr>
          <p:cNvCxnSpPr>
            <a:cxnSpLocks/>
            <a:stCxn id="48" idx="3"/>
            <a:endCxn id="58" idx="3"/>
          </p:cNvCxnSpPr>
          <p:nvPr/>
        </p:nvCxnSpPr>
        <p:spPr>
          <a:xfrm>
            <a:off x="8974164" y="5291117"/>
            <a:ext cx="963928" cy="25602"/>
          </a:xfrm>
          <a:prstGeom prst="bentConnector4">
            <a:avLst>
              <a:gd name="adj1" fmla="val 90627"/>
              <a:gd name="adj2" fmla="val -19940"/>
            </a:avLst>
          </a:prstGeom>
          <a:ln>
            <a:solidFill>
              <a:srgbClr val="7092D0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52">
            <a:extLst>
              <a:ext uri="{FF2B5EF4-FFF2-40B4-BE49-F238E27FC236}">
                <a16:creationId xmlns:a16="http://schemas.microsoft.com/office/drawing/2014/main" id="{4A28052A-1C3D-49C0-9EEB-081339E00AFC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8980261" y="2680750"/>
            <a:ext cx="954750" cy="23347"/>
          </a:xfrm>
          <a:prstGeom prst="bentConnector4">
            <a:avLst>
              <a:gd name="adj1" fmla="val 101023"/>
              <a:gd name="adj2" fmla="val 31670"/>
            </a:avLst>
          </a:prstGeom>
          <a:ln>
            <a:solidFill>
              <a:srgbClr val="7092D0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4">
            <a:extLst>
              <a:ext uri="{FF2B5EF4-FFF2-40B4-BE49-F238E27FC236}">
                <a16:creationId xmlns:a16="http://schemas.microsoft.com/office/drawing/2014/main" id="{46E92905-06F6-49D6-A80C-E8042BBE5BE3}"/>
              </a:ext>
            </a:extLst>
          </p:cNvPr>
          <p:cNvCxnSpPr>
            <a:cxnSpLocks/>
            <a:stCxn id="99" idx="3"/>
            <a:endCxn id="8" idx="1"/>
          </p:cNvCxnSpPr>
          <p:nvPr/>
        </p:nvCxnSpPr>
        <p:spPr>
          <a:xfrm>
            <a:off x="5784824" y="3443160"/>
            <a:ext cx="6459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303761C-7741-4AEC-A90D-EF12CEADDD0A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flipV="1">
            <a:off x="6628561" y="3654668"/>
            <a:ext cx="3544" cy="324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4">
            <a:extLst>
              <a:ext uri="{FF2B5EF4-FFF2-40B4-BE49-F238E27FC236}">
                <a16:creationId xmlns:a16="http://schemas.microsoft.com/office/drawing/2014/main" id="{2AB0493F-565B-42CA-921E-2E175AE3262C}"/>
              </a:ext>
            </a:extLst>
          </p:cNvPr>
          <p:cNvCxnSpPr>
            <a:cxnSpLocks/>
            <a:stCxn id="99" idx="2"/>
            <a:endCxn id="71" idx="1"/>
          </p:cNvCxnSpPr>
          <p:nvPr/>
        </p:nvCxnSpPr>
        <p:spPr>
          <a:xfrm rot="16200000" flipH="1">
            <a:off x="5157814" y="3697840"/>
            <a:ext cx="1271674" cy="13132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>
            <a:extLst>
              <a:ext uri="{FF2B5EF4-FFF2-40B4-BE49-F238E27FC236}">
                <a16:creationId xmlns:a16="http://schemas.microsoft.com/office/drawing/2014/main" id="{B72F989C-4D46-4908-BC74-0A6AD4633586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4606669" y="3746993"/>
            <a:ext cx="1905560" cy="18229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9BE287F1-9206-4C2E-8027-CC9C5E75E55F}"/>
              </a:ext>
            </a:extLst>
          </p:cNvPr>
          <p:cNvSpPr/>
          <p:nvPr/>
        </p:nvSpPr>
        <p:spPr>
          <a:xfrm>
            <a:off x="4578458" y="3569986"/>
            <a:ext cx="139079" cy="13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4">
            <a:extLst>
              <a:ext uri="{FF2B5EF4-FFF2-40B4-BE49-F238E27FC236}">
                <a16:creationId xmlns:a16="http://schemas.microsoft.com/office/drawing/2014/main" id="{8889EAF8-26A8-404F-BABE-42704DDE5F59}"/>
              </a:ext>
            </a:extLst>
          </p:cNvPr>
          <p:cNvSpPr/>
          <p:nvPr/>
        </p:nvSpPr>
        <p:spPr>
          <a:xfrm>
            <a:off x="4489261" y="3167708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66B6D070-FE63-45E2-BEA3-7DEA5C86A5D1}"/>
              </a:ext>
            </a:extLst>
          </p:cNvPr>
          <p:cNvSpPr/>
          <p:nvPr/>
        </p:nvSpPr>
        <p:spPr>
          <a:xfrm>
            <a:off x="3662645" y="4894695"/>
            <a:ext cx="2534438" cy="1722488"/>
          </a:xfrm>
          <a:prstGeom prst="wedgeRectCallout">
            <a:avLst>
              <a:gd name="adj1" fmla="val 66905"/>
              <a:gd name="adj2" fmla="val -7242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Publisher </a:t>
            </a:r>
            <a:r>
              <a:rPr lang="de-DE" dirty="0" err="1"/>
              <a:t>announces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, </a:t>
            </a:r>
            <a:r>
              <a:rPr lang="de-DE" dirty="0" err="1"/>
              <a:t>registers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, and </a:t>
            </a:r>
            <a:r>
              <a:rPr lang="de-DE" dirty="0" err="1"/>
              <a:t>publishes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endpoints</a:t>
            </a:r>
            <a:r>
              <a:rPr lang="de-DE" dirty="0"/>
              <a:t> of a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</a:p>
        </p:txBody>
      </p:sp>
      <p:sp>
        <p:nvSpPr>
          <p:cNvPr id="102" name="Sprechblase: rechteckig 101">
            <a:extLst>
              <a:ext uri="{FF2B5EF4-FFF2-40B4-BE49-F238E27FC236}">
                <a16:creationId xmlns:a16="http://schemas.microsoft.com/office/drawing/2014/main" id="{D4D51157-653A-4F67-94C5-D7D391F50D7E}"/>
              </a:ext>
            </a:extLst>
          </p:cNvPr>
          <p:cNvSpPr/>
          <p:nvPr/>
        </p:nvSpPr>
        <p:spPr>
          <a:xfrm>
            <a:off x="3801937" y="1814996"/>
            <a:ext cx="2534438" cy="905172"/>
          </a:xfrm>
          <a:prstGeom prst="wedgeRectCallout">
            <a:avLst>
              <a:gd name="adj1" fmla="val 129817"/>
              <a:gd name="adj2" fmla="val 7569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Publisher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app</a:t>
            </a:r>
            <a:r>
              <a:rPr lang="de-DE" dirty="0"/>
              <a:t> </a:t>
            </a:r>
          </a:p>
        </p:txBody>
      </p:sp>
      <p:sp>
        <p:nvSpPr>
          <p:cNvPr id="103" name="Sprechblase: rechteckig 102">
            <a:extLst>
              <a:ext uri="{FF2B5EF4-FFF2-40B4-BE49-F238E27FC236}">
                <a16:creationId xmlns:a16="http://schemas.microsoft.com/office/drawing/2014/main" id="{B764C22C-A102-4965-8ADD-ADB84F70018A}"/>
              </a:ext>
            </a:extLst>
          </p:cNvPr>
          <p:cNvSpPr/>
          <p:nvPr/>
        </p:nvSpPr>
        <p:spPr>
          <a:xfrm>
            <a:off x="9013510" y="576416"/>
            <a:ext cx="2534438" cy="1792396"/>
          </a:xfrm>
          <a:prstGeom prst="wedgeRectCallout">
            <a:avLst>
              <a:gd name="adj1" fmla="val -73241"/>
              <a:gd name="adj2" fmla="val 3710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accepts</a:t>
            </a:r>
            <a:r>
              <a:rPr lang="de-DE" dirty="0"/>
              <a:t> the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allowing</a:t>
            </a:r>
            <a:r>
              <a:rPr lang="de-DE" dirty="0"/>
              <a:t> the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mediate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, </a:t>
            </a:r>
            <a:r>
              <a:rPr lang="de-DE" dirty="0" err="1"/>
              <a:t>bypassing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isolation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1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">
            <a:extLst>
              <a:ext uri="{FF2B5EF4-FFF2-40B4-BE49-F238E27FC236}">
                <a16:creationId xmlns:a16="http://schemas.microsoft.com/office/drawing/2014/main" id="{228C90BD-A900-4CC2-B09B-AEEB37EA960C}"/>
              </a:ext>
            </a:extLst>
          </p:cNvPr>
          <p:cNvSpPr/>
          <p:nvPr/>
        </p:nvSpPr>
        <p:spPr>
          <a:xfrm>
            <a:off x="3168931" y="1400574"/>
            <a:ext cx="2853876" cy="50922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 A</a:t>
            </a:r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id="{471010CE-B785-4281-81AD-5D68BE98FD48}"/>
              </a:ext>
            </a:extLst>
          </p:cNvPr>
          <p:cNvSpPr/>
          <p:nvPr/>
        </p:nvSpPr>
        <p:spPr>
          <a:xfrm>
            <a:off x="4684262" y="1909877"/>
            <a:ext cx="1225746" cy="4107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EE71D1-872D-4019-8619-E3C7344E4B08}"/>
              </a:ext>
            </a:extLst>
          </p:cNvPr>
          <p:cNvSpPr/>
          <p:nvPr/>
        </p:nvSpPr>
        <p:spPr>
          <a:xfrm>
            <a:off x="6228543" y="1414907"/>
            <a:ext cx="5545086" cy="50779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 B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C0BCA9-0103-4923-AF2A-6F332EF0A2F8}"/>
              </a:ext>
            </a:extLst>
          </p:cNvPr>
          <p:cNvSpPr/>
          <p:nvPr/>
        </p:nvSpPr>
        <p:spPr>
          <a:xfrm>
            <a:off x="8160700" y="1958473"/>
            <a:ext cx="939278" cy="19670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2F6667-26B5-4367-8E7A-F9D67309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Federation</a:t>
            </a:r>
            <a:r>
              <a:rPr lang="de-DE" dirty="0"/>
              <a:t>: </a:t>
            </a:r>
            <a:r>
              <a:rPr lang="de-DE" dirty="0" err="1"/>
              <a:t>Tenant</a:t>
            </a:r>
            <a:r>
              <a:rPr lang="de-DE" dirty="0"/>
              <a:t> Bridges 3/3</a:t>
            </a:r>
          </a:p>
        </p:txBody>
      </p:sp>
      <p:sp>
        <p:nvSpPr>
          <p:cNvPr id="101" name="Inhaltsplatzhalter 100">
            <a:extLst>
              <a:ext uri="{FF2B5EF4-FFF2-40B4-BE49-F238E27FC236}">
                <a16:creationId xmlns:a16="http://schemas.microsoft.com/office/drawing/2014/main" id="{C5D808C4-8C76-47CF-B0DA-77997277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97" y="1825625"/>
            <a:ext cx="2658775" cy="4777354"/>
          </a:xfrm>
        </p:spPr>
        <p:txBody>
          <a:bodyPr>
            <a:normAutofit/>
          </a:bodyPr>
          <a:lstStyle/>
          <a:p>
            <a:r>
              <a:rPr lang="de-DE" sz="2000" dirty="0"/>
              <a:t>Apps in </a:t>
            </a: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  <a:r>
              <a:rPr lang="de-DE" sz="2000" dirty="0" err="1"/>
              <a:t>may</a:t>
            </a:r>
            <a:r>
              <a:rPr lang="de-DE" sz="2000" dirty="0"/>
              <a:t> </a:t>
            </a:r>
            <a:r>
              <a:rPr lang="de-DE" sz="2000" dirty="0" err="1"/>
              <a:t>belong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the same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who</a:t>
            </a:r>
            <a:r>
              <a:rPr lang="de-DE" sz="2000" dirty="0"/>
              <a:t> </a:t>
            </a:r>
            <a:r>
              <a:rPr lang="de-DE" sz="2000" dirty="0" err="1"/>
              <a:t>wants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connect </a:t>
            </a:r>
            <a:r>
              <a:rPr lang="de-DE" sz="2000" dirty="0" err="1"/>
              <a:t>them</a:t>
            </a:r>
            <a:r>
              <a:rPr lang="de-DE" sz="2000" dirty="0"/>
              <a:t>, but the </a:t>
            </a:r>
            <a:r>
              <a:rPr lang="de-DE" sz="2000" dirty="0" err="1"/>
              <a:t>tenant</a:t>
            </a:r>
            <a:r>
              <a:rPr lang="de-DE" sz="2000" dirty="0"/>
              <a:t> </a:t>
            </a:r>
            <a:r>
              <a:rPr lang="de-DE" sz="2000" dirty="0" err="1"/>
              <a:t>concepts</a:t>
            </a:r>
            <a:r>
              <a:rPr lang="de-DE" sz="2000" dirty="0"/>
              <a:t> </a:t>
            </a:r>
            <a:r>
              <a:rPr lang="de-DE" sz="2000" dirty="0" err="1"/>
              <a:t>may</a:t>
            </a:r>
            <a:r>
              <a:rPr lang="de-DE" sz="2000" dirty="0"/>
              <a:t> </a:t>
            </a:r>
            <a:r>
              <a:rPr lang="de-DE" sz="2000" dirty="0" err="1"/>
              <a:t>differ</a:t>
            </a:r>
            <a:r>
              <a:rPr lang="de-DE" sz="2000" dirty="0"/>
              <a:t>. </a:t>
            </a:r>
          </a:p>
          <a:p>
            <a:r>
              <a:rPr lang="de-DE" sz="2000" dirty="0"/>
              <a:t>Neutral "</a:t>
            </a:r>
            <a:r>
              <a:rPr lang="de-DE" sz="2000" dirty="0" err="1"/>
              <a:t>channel</a:t>
            </a:r>
            <a:r>
              <a:rPr lang="de-DE" sz="2000" dirty="0"/>
              <a:t> ID"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map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the </a:t>
            </a:r>
            <a:r>
              <a:rPr lang="de-DE" sz="2000" dirty="0" err="1"/>
              <a:t>tenancy</a:t>
            </a:r>
            <a:r>
              <a:rPr lang="de-DE" sz="2000" dirty="0"/>
              <a:t> </a:t>
            </a:r>
            <a:r>
              <a:rPr lang="de-DE" sz="2000" dirty="0" err="1"/>
              <a:t>concept</a:t>
            </a:r>
            <a:r>
              <a:rPr lang="de-DE" sz="2000" dirty="0"/>
              <a:t> on </a:t>
            </a:r>
            <a:r>
              <a:rPr lang="de-DE" sz="2000" dirty="0" err="1"/>
              <a:t>either</a:t>
            </a:r>
            <a:r>
              <a:rPr lang="de-DE" sz="2000" dirty="0"/>
              <a:t> </a:t>
            </a:r>
            <a:r>
              <a:rPr lang="de-DE" sz="2000" dirty="0" err="1"/>
              <a:t>side</a:t>
            </a:r>
            <a:endParaRPr lang="de-DE" sz="2000" dirty="0"/>
          </a:p>
          <a:p>
            <a:r>
              <a:rPr lang="de-DE" sz="2000" dirty="0"/>
              <a:t>Routing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dispatch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the </a:t>
            </a:r>
            <a:r>
              <a:rPr lang="de-DE" sz="2000" dirty="0" err="1"/>
              <a:t>app</a:t>
            </a:r>
            <a:r>
              <a:rPr lang="de-DE" sz="2000" dirty="0"/>
              <a:t> </a:t>
            </a:r>
            <a:r>
              <a:rPr lang="de-DE" sz="2000" dirty="0" err="1"/>
              <a:t>tenant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the neutral "</a:t>
            </a:r>
            <a:r>
              <a:rPr lang="de-DE" sz="2000" dirty="0" err="1"/>
              <a:t>channel</a:t>
            </a:r>
            <a:r>
              <a:rPr lang="de-DE" sz="2000" dirty="0"/>
              <a:t> ID".  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06D5292C-8DC2-49DF-ADF4-F1C466DC108C}"/>
              </a:ext>
            </a:extLst>
          </p:cNvPr>
          <p:cNvSpPr/>
          <p:nvPr/>
        </p:nvSpPr>
        <p:spPr>
          <a:xfrm>
            <a:off x="6662928" y="1909876"/>
            <a:ext cx="1625973" cy="4107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84906A20-2CA5-4583-A207-7E1204316201}"/>
              </a:ext>
            </a:extLst>
          </p:cNvPr>
          <p:cNvGrpSpPr/>
          <p:nvPr/>
        </p:nvGrpSpPr>
        <p:grpSpPr>
          <a:xfrm>
            <a:off x="6430823" y="3231653"/>
            <a:ext cx="402564" cy="423015"/>
            <a:chOff x="8028432" y="740140"/>
            <a:chExt cx="902208" cy="890016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4FF23DAD-0528-44D8-BBFB-550135A6B59B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47" descr="Back with solid fill">
              <a:extLst>
                <a:ext uri="{FF2B5EF4-FFF2-40B4-BE49-F238E27FC236}">
                  <a16:creationId xmlns:a16="http://schemas.microsoft.com/office/drawing/2014/main" id="{911182AF-1DE1-42B1-A3F0-8AA03A03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895DFD01-5B6D-4D00-BF7A-7F6395D21DC4}"/>
              </a:ext>
            </a:extLst>
          </p:cNvPr>
          <p:cNvGrpSpPr/>
          <p:nvPr/>
        </p:nvGrpSpPr>
        <p:grpSpPr>
          <a:xfrm>
            <a:off x="7524356" y="3427711"/>
            <a:ext cx="535812" cy="511848"/>
            <a:chOff x="8668512" y="2182192"/>
            <a:chExt cx="902208" cy="890016"/>
          </a:xfrm>
        </p:grpSpPr>
        <p:sp>
          <p:nvSpPr>
            <p:cNvPr id="11" name="Rectangle 51">
              <a:extLst>
                <a:ext uri="{FF2B5EF4-FFF2-40B4-BE49-F238E27FC236}">
                  <a16:creationId xmlns:a16="http://schemas.microsoft.com/office/drawing/2014/main" id="{72BBA181-0FDD-49CF-8FF4-7E7B660A03F1}"/>
                </a:ext>
              </a:extLst>
            </p:cNvPr>
            <p:cNvSpPr/>
            <p:nvPr/>
          </p:nvSpPr>
          <p:spPr>
            <a:xfrm>
              <a:off x="8668512" y="2182192"/>
              <a:ext cx="902208" cy="890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58" descr="Chemicals with solid fill">
              <a:extLst>
                <a:ext uri="{FF2B5EF4-FFF2-40B4-BE49-F238E27FC236}">
                  <a16:creationId xmlns:a16="http://schemas.microsoft.com/office/drawing/2014/main" id="{FFD0883C-4695-4711-8ACA-D596EF3E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4484" y="2320375"/>
              <a:ext cx="690264" cy="690264"/>
            </a:xfrm>
            <a:prstGeom prst="rect">
              <a:avLst/>
            </a:prstGeom>
          </p:spPr>
        </p:pic>
      </p:grpSp>
      <p:sp>
        <p:nvSpPr>
          <p:cNvPr id="13" name="Rectangle 32">
            <a:extLst>
              <a:ext uri="{FF2B5EF4-FFF2-40B4-BE49-F238E27FC236}">
                <a16:creationId xmlns:a16="http://schemas.microsoft.com/office/drawing/2014/main" id="{FDB81FFD-FA08-4F33-ADF8-FE83C0419CD2}"/>
              </a:ext>
            </a:extLst>
          </p:cNvPr>
          <p:cNvSpPr/>
          <p:nvPr/>
        </p:nvSpPr>
        <p:spPr>
          <a:xfrm>
            <a:off x="8811183" y="1911145"/>
            <a:ext cx="2821262" cy="2042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Tenant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354242D-A731-4C73-81A4-B437148A5DA0}"/>
              </a:ext>
            </a:extLst>
          </p:cNvPr>
          <p:cNvSpPr/>
          <p:nvPr/>
        </p:nvSpPr>
        <p:spPr>
          <a:xfrm>
            <a:off x="8822189" y="4108560"/>
            <a:ext cx="2810256" cy="1911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Tenant</a:t>
            </a:r>
          </a:p>
        </p:txBody>
      </p:sp>
      <p:grpSp>
        <p:nvGrpSpPr>
          <p:cNvPr id="15" name="Group 37">
            <a:extLst>
              <a:ext uri="{FF2B5EF4-FFF2-40B4-BE49-F238E27FC236}">
                <a16:creationId xmlns:a16="http://schemas.microsoft.com/office/drawing/2014/main" id="{6BC656BA-FD14-470C-A3AA-E355BCE4D733}"/>
              </a:ext>
            </a:extLst>
          </p:cNvPr>
          <p:cNvGrpSpPr/>
          <p:nvPr/>
        </p:nvGrpSpPr>
        <p:grpSpPr>
          <a:xfrm>
            <a:off x="8577696" y="2992606"/>
            <a:ext cx="402564" cy="401758"/>
            <a:chOff x="5163312" y="1530096"/>
            <a:chExt cx="902208" cy="890016"/>
          </a:xfrm>
        </p:grpSpPr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8A4EC475-7B71-45B9-96A5-BE2D36C5CAAC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43" descr="Comment Add with solid fill">
              <a:extLst>
                <a:ext uri="{FF2B5EF4-FFF2-40B4-BE49-F238E27FC236}">
                  <a16:creationId xmlns:a16="http://schemas.microsoft.com/office/drawing/2014/main" id="{21770C1B-DC5B-4F7B-9856-E9D57C33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18" name="Group 45">
            <a:extLst>
              <a:ext uri="{FF2B5EF4-FFF2-40B4-BE49-F238E27FC236}">
                <a16:creationId xmlns:a16="http://schemas.microsoft.com/office/drawing/2014/main" id="{9785967D-A57C-4BF6-B8CD-448165ED29D9}"/>
              </a:ext>
            </a:extLst>
          </p:cNvPr>
          <p:cNvGrpSpPr/>
          <p:nvPr/>
        </p:nvGrpSpPr>
        <p:grpSpPr>
          <a:xfrm>
            <a:off x="8583803" y="4221676"/>
            <a:ext cx="365967" cy="365235"/>
            <a:chOff x="5163312" y="1530096"/>
            <a:chExt cx="902208" cy="890016"/>
          </a:xfrm>
        </p:grpSpPr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D3F760F3-76EF-472E-9E6E-156E09FFEA65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50" descr="Comment Add with solid fill">
              <a:extLst>
                <a:ext uri="{FF2B5EF4-FFF2-40B4-BE49-F238E27FC236}">
                  <a16:creationId xmlns:a16="http://schemas.microsoft.com/office/drawing/2014/main" id="{DC79B48D-40AE-4375-9C2A-0BD47DE66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21" name="Straight Arrow Connector 4">
            <a:extLst>
              <a:ext uri="{FF2B5EF4-FFF2-40B4-BE49-F238E27FC236}">
                <a16:creationId xmlns:a16="http://schemas.microsoft.com/office/drawing/2014/main" id="{C05436B9-9981-4228-9ED3-79522EC0449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833387" y="3443161"/>
            <a:ext cx="690969" cy="240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4FD59065-C276-4818-A558-661399EF20A7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8067866" y="2917881"/>
            <a:ext cx="234226" cy="7854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2">
            <a:extLst>
              <a:ext uri="{FF2B5EF4-FFF2-40B4-BE49-F238E27FC236}">
                <a16:creationId xmlns:a16="http://schemas.microsoft.com/office/drawing/2014/main" id="{98D2ED4E-9AC7-45AA-A474-740A5E6269EF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 rot="16200000" flipH="1">
            <a:off x="7955665" y="3776155"/>
            <a:ext cx="464735" cy="791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Group 54">
            <a:extLst>
              <a:ext uri="{FF2B5EF4-FFF2-40B4-BE49-F238E27FC236}">
                <a16:creationId xmlns:a16="http://schemas.microsoft.com/office/drawing/2014/main" id="{F461C155-EF28-4F57-B1BC-CE9C92F97A71}"/>
              </a:ext>
            </a:extLst>
          </p:cNvPr>
          <p:cNvGrpSpPr/>
          <p:nvPr/>
        </p:nvGrpSpPr>
        <p:grpSpPr>
          <a:xfrm flipH="1">
            <a:off x="8596946" y="4681952"/>
            <a:ext cx="365967" cy="349599"/>
            <a:chOff x="8028432" y="740140"/>
            <a:chExt cx="902208" cy="890016"/>
          </a:xfrm>
        </p:grpSpPr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4277419B-67D8-44B4-8A2C-D20268D600CF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56" descr="Back with solid fill">
              <a:extLst>
                <a:ext uri="{FF2B5EF4-FFF2-40B4-BE49-F238E27FC236}">
                  <a16:creationId xmlns:a16="http://schemas.microsoft.com/office/drawing/2014/main" id="{726DB1CB-7ABB-4A01-9779-A1F5394E6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27" name="Group 57">
            <a:extLst>
              <a:ext uri="{FF2B5EF4-FFF2-40B4-BE49-F238E27FC236}">
                <a16:creationId xmlns:a16="http://schemas.microsoft.com/office/drawing/2014/main" id="{3F150D49-18F4-4ADC-B12C-66ED2A2B1658}"/>
              </a:ext>
            </a:extLst>
          </p:cNvPr>
          <p:cNvGrpSpPr/>
          <p:nvPr/>
        </p:nvGrpSpPr>
        <p:grpSpPr>
          <a:xfrm flipH="1">
            <a:off x="8601033" y="3487943"/>
            <a:ext cx="365967" cy="384559"/>
            <a:chOff x="8028432" y="740140"/>
            <a:chExt cx="902208" cy="890016"/>
          </a:xfrm>
        </p:grpSpPr>
        <p:sp>
          <p:nvSpPr>
            <p:cNvPr id="28" name="Rectangle 61">
              <a:extLst>
                <a:ext uri="{FF2B5EF4-FFF2-40B4-BE49-F238E27FC236}">
                  <a16:creationId xmlns:a16="http://schemas.microsoft.com/office/drawing/2014/main" id="{35BF69E6-3CE9-4F3E-8641-EC27978BE320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62" descr="Back with solid fill">
              <a:extLst>
                <a:ext uri="{FF2B5EF4-FFF2-40B4-BE49-F238E27FC236}">
                  <a16:creationId xmlns:a16="http://schemas.microsoft.com/office/drawing/2014/main" id="{E2FEA966-96F7-40B1-9176-F1509102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30" name="Group 63">
            <a:extLst>
              <a:ext uri="{FF2B5EF4-FFF2-40B4-BE49-F238E27FC236}">
                <a16:creationId xmlns:a16="http://schemas.microsoft.com/office/drawing/2014/main" id="{7CB70125-67EB-4371-89CB-FA411CFA7015}"/>
              </a:ext>
            </a:extLst>
          </p:cNvPr>
          <p:cNvGrpSpPr/>
          <p:nvPr/>
        </p:nvGrpSpPr>
        <p:grpSpPr>
          <a:xfrm>
            <a:off x="6425846" y="3979235"/>
            <a:ext cx="405429" cy="399950"/>
            <a:chOff x="5163312" y="1530096"/>
            <a:chExt cx="902208" cy="890016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65550B7-7757-424D-848A-90C8B2EAB302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65" descr="Comment Add with solid fill">
              <a:extLst>
                <a:ext uri="{FF2B5EF4-FFF2-40B4-BE49-F238E27FC236}">
                  <a16:creationId xmlns:a16="http://schemas.microsoft.com/office/drawing/2014/main" id="{9C9D2D24-6386-41D4-BA66-CCD02058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33" name="Straight Arrow Connector 52">
            <a:extLst>
              <a:ext uri="{FF2B5EF4-FFF2-40B4-BE49-F238E27FC236}">
                <a16:creationId xmlns:a16="http://schemas.microsoft.com/office/drawing/2014/main" id="{C796E220-8F88-4942-932E-56C3115328F9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6831275" y="3796618"/>
            <a:ext cx="639122" cy="382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52">
            <a:extLst>
              <a:ext uri="{FF2B5EF4-FFF2-40B4-BE49-F238E27FC236}">
                <a16:creationId xmlns:a16="http://schemas.microsoft.com/office/drawing/2014/main" id="{886F0841-96F5-4D0C-A0AF-5D7A398147A7}"/>
              </a:ext>
            </a:extLst>
          </p:cNvPr>
          <p:cNvCxnSpPr>
            <a:cxnSpLocks/>
            <a:stCxn id="28" idx="3"/>
            <a:endCxn id="11" idx="3"/>
          </p:cNvCxnSpPr>
          <p:nvPr/>
        </p:nvCxnSpPr>
        <p:spPr>
          <a:xfrm flipH="1">
            <a:off x="8060168" y="3680223"/>
            <a:ext cx="540865" cy="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52">
            <a:extLst>
              <a:ext uri="{FF2B5EF4-FFF2-40B4-BE49-F238E27FC236}">
                <a16:creationId xmlns:a16="http://schemas.microsoft.com/office/drawing/2014/main" id="{66C2699E-4745-4233-AFBB-4A6F5705E064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>
            <a:off x="7974166" y="3981676"/>
            <a:ext cx="622781" cy="875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70">
            <a:extLst>
              <a:ext uri="{FF2B5EF4-FFF2-40B4-BE49-F238E27FC236}">
                <a16:creationId xmlns:a16="http://schemas.microsoft.com/office/drawing/2014/main" id="{53D3C77A-C2C3-46BC-9C31-C4858F596A81}"/>
              </a:ext>
            </a:extLst>
          </p:cNvPr>
          <p:cNvGrpSpPr/>
          <p:nvPr/>
        </p:nvGrpSpPr>
        <p:grpSpPr>
          <a:xfrm>
            <a:off x="8577697" y="2515869"/>
            <a:ext cx="402564" cy="376456"/>
            <a:chOff x="2371344" y="1530096"/>
            <a:chExt cx="902208" cy="890016"/>
          </a:xfrm>
        </p:grpSpPr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CBCAE9CE-3C4C-43D2-80EB-C2C0ECE195B5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Graphic 5" descr="Search Inventory with solid fill">
              <a:extLst>
                <a:ext uri="{FF2B5EF4-FFF2-40B4-BE49-F238E27FC236}">
                  <a16:creationId xmlns:a16="http://schemas.microsoft.com/office/drawing/2014/main" id="{AA887D42-6FC9-40FE-B130-D44F25E35DFE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5" descr="Search Inventory with solid fill">
              <a:extLst>
                <a:ext uri="{FF2B5EF4-FFF2-40B4-BE49-F238E27FC236}">
                  <a16:creationId xmlns:a16="http://schemas.microsoft.com/office/drawing/2014/main" id="{7D09332E-B39E-4AAA-B64D-9EC60E7D04C3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5" descr="Search Inventory with solid fill">
              <a:extLst>
                <a:ext uri="{FF2B5EF4-FFF2-40B4-BE49-F238E27FC236}">
                  <a16:creationId xmlns:a16="http://schemas.microsoft.com/office/drawing/2014/main" id="{C098982D-6B5B-4561-B8F0-01A91A328111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5" descr="Search Inventory with solid fill">
              <a:extLst>
                <a:ext uri="{FF2B5EF4-FFF2-40B4-BE49-F238E27FC236}">
                  <a16:creationId xmlns:a16="http://schemas.microsoft.com/office/drawing/2014/main" id="{CBA774B4-D93D-41D1-BC96-97437AB93F13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5" descr="Search Inventory with solid fill">
              <a:extLst>
                <a:ext uri="{FF2B5EF4-FFF2-40B4-BE49-F238E27FC236}">
                  <a16:creationId xmlns:a16="http://schemas.microsoft.com/office/drawing/2014/main" id="{F8F0446E-0D32-4494-A706-6E19CFC283B4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5" descr="Search Inventory with solid fill">
              <a:extLst>
                <a:ext uri="{FF2B5EF4-FFF2-40B4-BE49-F238E27FC236}">
                  <a16:creationId xmlns:a16="http://schemas.microsoft.com/office/drawing/2014/main" id="{AA4B757F-5F39-41B7-BDB6-FF3C17604713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5" descr="Search Inventory with solid fill">
              <a:extLst>
                <a:ext uri="{FF2B5EF4-FFF2-40B4-BE49-F238E27FC236}">
                  <a16:creationId xmlns:a16="http://schemas.microsoft.com/office/drawing/2014/main" id="{D825BD41-1970-4C6A-9ED5-9EB6430C6AE7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5" descr="Search Inventory with solid fill">
              <a:extLst>
                <a:ext uri="{FF2B5EF4-FFF2-40B4-BE49-F238E27FC236}">
                  <a16:creationId xmlns:a16="http://schemas.microsoft.com/office/drawing/2014/main" id="{A01BD3F8-9257-424A-910F-BFC505800977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5" descr="Search Inventory with solid fill">
              <a:extLst>
                <a:ext uri="{FF2B5EF4-FFF2-40B4-BE49-F238E27FC236}">
                  <a16:creationId xmlns:a16="http://schemas.microsoft.com/office/drawing/2014/main" id="{CD818EF7-DBA5-48E5-8ED8-E18485713C8B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B86BF83C-5E43-41D0-9740-B09FC3A307AB}"/>
              </a:ext>
            </a:extLst>
          </p:cNvPr>
          <p:cNvGrpSpPr/>
          <p:nvPr/>
        </p:nvGrpSpPr>
        <p:grpSpPr>
          <a:xfrm>
            <a:off x="8584052" y="5098837"/>
            <a:ext cx="390112" cy="384559"/>
            <a:chOff x="2371344" y="1530096"/>
            <a:chExt cx="902208" cy="890016"/>
          </a:xfrm>
        </p:grpSpPr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EDB0A0DD-658B-46BB-9EBC-45829538F736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Graphic 5" descr="Search Inventory with solid fill">
              <a:extLst>
                <a:ext uri="{FF2B5EF4-FFF2-40B4-BE49-F238E27FC236}">
                  <a16:creationId xmlns:a16="http://schemas.microsoft.com/office/drawing/2014/main" id="{DDCB702D-4DB6-4A28-8377-CA97C47FC0DC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5" descr="Search Inventory with solid fill">
              <a:extLst>
                <a:ext uri="{FF2B5EF4-FFF2-40B4-BE49-F238E27FC236}">
                  <a16:creationId xmlns:a16="http://schemas.microsoft.com/office/drawing/2014/main" id="{66009CB5-AEA5-4AA0-B5D9-1796FA6720CD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5" descr="Search Inventory with solid fill">
              <a:extLst>
                <a:ext uri="{FF2B5EF4-FFF2-40B4-BE49-F238E27FC236}">
                  <a16:creationId xmlns:a16="http://schemas.microsoft.com/office/drawing/2014/main" id="{E0BEAF65-75A5-4940-B965-BD603C38F9DF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5" descr="Search Inventory with solid fill">
              <a:extLst>
                <a:ext uri="{FF2B5EF4-FFF2-40B4-BE49-F238E27FC236}">
                  <a16:creationId xmlns:a16="http://schemas.microsoft.com/office/drawing/2014/main" id="{201BA4F2-2C1A-4693-B118-84F5289364C1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5" descr="Search Inventory with solid fill">
              <a:extLst>
                <a:ext uri="{FF2B5EF4-FFF2-40B4-BE49-F238E27FC236}">
                  <a16:creationId xmlns:a16="http://schemas.microsoft.com/office/drawing/2014/main" id="{D11CC884-7A54-4CE1-B81E-17D14764965A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5" descr="Search Inventory with solid fill">
              <a:extLst>
                <a:ext uri="{FF2B5EF4-FFF2-40B4-BE49-F238E27FC236}">
                  <a16:creationId xmlns:a16="http://schemas.microsoft.com/office/drawing/2014/main" id="{415019BF-F8F2-4851-94AF-6AC749B14D27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5" descr="Search Inventory with solid fill">
              <a:extLst>
                <a:ext uri="{FF2B5EF4-FFF2-40B4-BE49-F238E27FC236}">
                  <a16:creationId xmlns:a16="http://schemas.microsoft.com/office/drawing/2014/main" id="{84914CBC-9036-461A-B06A-05E1970F4A24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5" descr="Search Inventory with solid fill">
              <a:extLst>
                <a:ext uri="{FF2B5EF4-FFF2-40B4-BE49-F238E27FC236}">
                  <a16:creationId xmlns:a16="http://schemas.microsoft.com/office/drawing/2014/main" id="{D2BBD925-36FC-4B36-A419-E5ABBCDDFC9D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5" descr="Search Inventory with solid fill">
              <a:extLst>
                <a:ext uri="{FF2B5EF4-FFF2-40B4-BE49-F238E27FC236}">
                  <a16:creationId xmlns:a16="http://schemas.microsoft.com/office/drawing/2014/main" id="{E9B64830-95EB-4751-AAF1-ED15DF67B15C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93">
            <a:extLst>
              <a:ext uri="{FF2B5EF4-FFF2-40B4-BE49-F238E27FC236}">
                <a16:creationId xmlns:a16="http://schemas.microsoft.com/office/drawing/2014/main" id="{E2E5A069-0D4A-4CE8-A241-F52FAC35184E}"/>
              </a:ext>
            </a:extLst>
          </p:cNvPr>
          <p:cNvSpPr/>
          <p:nvPr/>
        </p:nvSpPr>
        <p:spPr>
          <a:xfrm>
            <a:off x="9820571" y="462826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59" name="Oval 94">
            <a:extLst>
              <a:ext uri="{FF2B5EF4-FFF2-40B4-BE49-F238E27FC236}">
                <a16:creationId xmlns:a16="http://schemas.microsoft.com/office/drawing/2014/main" id="{DC9F1DA9-A1EC-4F40-976E-24F3363CBFE7}"/>
              </a:ext>
            </a:extLst>
          </p:cNvPr>
          <p:cNvSpPr/>
          <p:nvPr/>
        </p:nvSpPr>
        <p:spPr>
          <a:xfrm>
            <a:off x="9817490" y="2562630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60" name="Group 95">
            <a:extLst>
              <a:ext uri="{FF2B5EF4-FFF2-40B4-BE49-F238E27FC236}">
                <a16:creationId xmlns:a16="http://schemas.microsoft.com/office/drawing/2014/main" id="{91F9ADBB-A9B3-4CBB-95FF-8EF7D3CEF912}"/>
              </a:ext>
            </a:extLst>
          </p:cNvPr>
          <p:cNvGrpSpPr/>
          <p:nvPr/>
        </p:nvGrpSpPr>
        <p:grpSpPr>
          <a:xfrm>
            <a:off x="8577696" y="2024484"/>
            <a:ext cx="402564" cy="397124"/>
            <a:chOff x="3767328" y="1530096"/>
            <a:chExt cx="902208" cy="890016"/>
          </a:xfrm>
        </p:grpSpPr>
        <p:sp>
          <p:nvSpPr>
            <p:cNvPr id="61" name="Rectangle 96">
              <a:extLst>
                <a:ext uri="{FF2B5EF4-FFF2-40B4-BE49-F238E27FC236}">
                  <a16:creationId xmlns:a16="http://schemas.microsoft.com/office/drawing/2014/main" id="{7C55174D-3D2D-4F6D-9E1C-45B88E18F392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97" descr="Books on shelf with solid fill">
              <a:extLst>
                <a:ext uri="{FF2B5EF4-FFF2-40B4-BE49-F238E27FC236}">
                  <a16:creationId xmlns:a16="http://schemas.microsoft.com/office/drawing/2014/main" id="{1EDFD677-AD99-4FF9-8BD4-E6011C00D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63" name="Group 98">
            <a:extLst>
              <a:ext uri="{FF2B5EF4-FFF2-40B4-BE49-F238E27FC236}">
                <a16:creationId xmlns:a16="http://schemas.microsoft.com/office/drawing/2014/main" id="{2C7EA28B-FFCC-432D-B78A-4AD046BB580E}"/>
              </a:ext>
            </a:extLst>
          </p:cNvPr>
          <p:cNvGrpSpPr/>
          <p:nvPr/>
        </p:nvGrpSpPr>
        <p:grpSpPr>
          <a:xfrm>
            <a:off x="8583803" y="5559783"/>
            <a:ext cx="379110" cy="373987"/>
            <a:chOff x="3767328" y="1530096"/>
            <a:chExt cx="902208" cy="890016"/>
          </a:xfrm>
        </p:grpSpPr>
        <p:sp>
          <p:nvSpPr>
            <p:cNvPr id="64" name="Rectangle 99">
              <a:extLst>
                <a:ext uri="{FF2B5EF4-FFF2-40B4-BE49-F238E27FC236}">
                  <a16:creationId xmlns:a16="http://schemas.microsoft.com/office/drawing/2014/main" id="{CE0ABDB9-F794-4F1A-BB74-B18B0E7A8E46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100" descr="Books on shelf with solid fill">
              <a:extLst>
                <a:ext uri="{FF2B5EF4-FFF2-40B4-BE49-F238E27FC236}">
                  <a16:creationId xmlns:a16="http://schemas.microsoft.com/office/drawing/2014/main" id="{47FBAB79-63F2-4BA6-96FC-A2BC84F44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66" name="Straight Arrow Connector 52">
            <a:extLst>
              <a:ext uri="{FF2B5EF4-FFF2-40B4-BE49-F238E27FC236}">
                <a16:creationId xmlns:a16="http://schemas.microsoft.com/office/drawing/2014/main" id="{019AD8B0-8FD9-4256-A750-4AF87F2B6725}"/>
              </a:ext>
            </a:extLst>
          </p:cNvPr>
          <p:cNvCxnSpPr>
            <a:cxnSpLocks/>
            <a:stCxn id="16" idx="3"/>
            <a:endCxn id="59" idx="2"/>
          </p:cNvCxnSpPr>
          <p:nvPr/>
        </p:nvCxnSpPr>
        <p:spPr>
          <a:xfrm flipV="1">
            <a:off x="8980260" y="2965919"/>
            <a:ext cx="837230" cy="227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2">
            <a:extLst>
              <a:ext uri="{FF2B5EF4-FFF2-40B4-BE49-F238E27FC236}">
                <a16:creationId xmlns:a16="http://schemas.microsoft.com/office/drawing/2014/main" id="{3D1CAC94-6F9B-4F13-92E1-40741A776617}"/>
              </a:ext>
            </a:extLst>
          </p:cNvPr>
          <p:cNvCxnSpPr>
            <a:cxnSpLocks/>
            <a:stCxn id="59" idx="4"/>
            <a:endCxn id="28" idx="1"/>
          </p:cNvCxnSpPr>
          <p:nvPr/>
        </p:nvCxnSpPr>
        <p:spPr>
          <a:xfrm rot="5400000">
            <a:off x="9437359" y="2898849"/>
            <a:ext cx="311016" cy="12517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52">
            <a:extLst>
              <a:ext uri="{FF2B5EF4-FFF2-40B4-BE49-F238E27FC236}">
                <a16:creationId xmlns:a16="http://schemas.microsoft.com/office/drawing/2014/main" id="{45371ED4-051E-4832-A09C-F253562FDD73}"/>
              </a:ext>
            </a:extLst>
          </p:cNvPr>
          <p:cNvCxnSpPr>
            <a:cxnSpLocks/>
            <a:stCxn id="58" idx="2"/>
            <a:endCxn id="25" idx="1"/>
          </p:cNvCxnSpPr>
          <p:nvPr/>
        </p:nvCxnSpPr>
        <p:spPr>
          <a:xfrm rot="10800000">
            <a:off x="8962913" y="4856753"/>
            <a:ext cx="857658" cy="17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52">
            <a:extLst>
              <a:ext uri="{FF2B5EF4-FFF2-40B4-BE49-F238E27FC236}">
                <a16:creationId xmlns:a16="http://schemas.microsoft.com/office/drawing/2014/main" id="{6D7DD2B4-FED6-47CB-8677-969151E64E55}"/>
              </a:ext>
            </a:extLst>
          </p:cNvPr>
          <p:cNvCxnSpPr>
            <a:cxnSpLocks/>
            <a:stCxn id="19" idx="3"/>
            <a:endCxn id="58" idx="0"/>
          </p:cNvCxnSpPr>
          <p:nvPr/>
        </p:nvCxnSpPr>
        <p:spPr>
          <a:xfrm>
            <a:off x="8949770" y="4404294"/>
            <a:ext cx="1272044" cy="223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0" name="Group 81">
            <a:extLst>
              <a:ext uri="{FF2B5EF4-FFF2-40B4-BE49-F238E27FC236}">
                <a16:creationId xmlns:a16="http://schemas.microsoft.com/office/drawing/2014/main" id="{03286F8E-E1DE-419E-9CAB-04DCF97EF3D0}"/>
              </a:ext>
            </a:extLst>
          </p:cNvPr>
          <p:cNvGrpSpPr/>
          <p:nvPr/>
        </p:nvGrpSpPr>
        <p:grpSpPr>
          <a:xfrm>
            <a:off x="6450260" y="4798006"/>
            <a:ext cx="390112" cy="384559"/>
            <a:chOff x="2371344" y="1530096"/>
            <a:chExt cx="902208" cy="890016"/>
          </a:xfrm>
        </p:grpSpPr>
        <p:sp>
          <p:nvSpPr>
            <p:cNvPr id="71" name="Rectangle 82">
              <a:extLst>
                <a:ext uri="{FF2B5EF4-FFF2-40B4-BE49-F238E27FC236}">
                  <a16:creationId xmlns:a16="http://schemas.microsoft.com/office/drawing/2014/main" id="{85F339AF-2266-4CE8-B4E7-8880AABE2799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Graphic 5" descr="Search Inventory with solid fill">
              <a:extLst>
                <a:ext uri="{FF2B5EF4-FFF2-40B4-BE49-F238E27FC236}">
                  <a16:creationId xmlns:a16="http://schemas.microsoft.com/office/drawing/2014/main" id="{EFCD29D5-ABF6-4E52-9C6E-23E076FB91D2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5" descr="Search Inventory with solid fill">
              <a:extLst>
                <a:ext uri="{FF2B5EF4-FFF2-40B4-BE49-F238E27FC236}">
                  <a16:creationId xmlns:a16="http://schemas.microsoft.com/office/drawing/2014/main" id="{40250EA0-04DA-43CB-8C1D-A37E65053F31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5" descr="Search Inventory with solid fill">
              <a:extLst>
                <a:ext uri="{FF2B5EF4-FFF2-40B4-BE49-F238E27FC236}">
                  <a16:creationId xmlns:a16="http://schemas.microsoft.com/office/drawing/2014/main" id="{4D282BF0-CA10-44D1-9779-B2450C6E250D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5" descr="Search Inventory with solid fill">
              <a:extLst>
                <a:ext uri="{FF2B5EF4-FFF2-40B4-BE49-F238E27FC236}">
                  <a16:creationId xmlns:a16="http://schemas.microsoft.com/office/drawing/2014/main" id="{55A329BA-0930-4912-A819-AE32A5488A1D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5" descr="Search Inventory with solid fill">
              <a:extLst>
                <a:ext uri="{FF2B5EF4-FFF2-40B4-BE49-F238E27FC236}">
                  <a16:creationId xmlns:a16="http://schemas.microsoft.com/office/drawing/2014/main" id="{BDCF3ADA-9FD6-4381-8733-B6576DA09159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5" descr="Search Inventory with solid fill">
              <a:extLst>
                <a:ext uri="{FF2B5EF4-FFF2-40B4-BE49-F238E27FC236}">
                  <a16:creationId xmlns:a16="http://schemas.microsoft.com/office/drawing/2014/main" id="{7604197A-90E1-405A-9FD7-D77652D127D1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5" descr="Search Inventory with solid fill">
              <a:extLst>
                <a:ext uri="{FF2B5EF4-FFF2-40B4-BE49-F238E27FC236}">
                  <a16:creationId xmlns:a16="http://schemas.microsoft.com/office/drawing/2014/main" id="{EF3A7209-0767-46D6-85E9-54F5F2E726DB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5" descr="Search Inventory with solid fill">
              <a:extLst>
                <a:ext uri="{FF2B5EF4-FFF2-40B4-BE49-F238E27FC236}">
                  <a16:creationId xmlns:a16="http://schemas.microsoft.com/office/drawing/2014/main" id="{7DAC0705-8803-4945-A98F-CC937E1BA7D2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5" descr="Search Inventory with solid fill">
              <a:extLst>
                <a:ext uri="{FF2B5EF4-FFF2-40B4-BE49-F238E27FC236}">
                  <a16:creationId xmlns:a16="http://schemas.microsoft.com/office/drawing/2014/main" id="{863EFB38-FA12-42FE-AA06-7DA6281C35AA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oup 98">
            <a:extLst>
              <a:ext uri="{FF2B5EF4-FFF2-40B4-BE49-F238E27FC236}">
                <a16:creationId xmlns:a16="http://schemas.microsoft.com/office/drawing/2014/main" id="{053E54E6-A999-477F-909B-B4D0A5435665}"/>
              </a:ext>
            </a:extLst>
          </p:cNvPr>
          <p:cNvGrpSpPr/>
          <p:nvPr/>
        </p:nvGrpSpPr>
        <p:grpSpPr>
          <a:xfrm>
            <a:off x="6470901" y="5424231"/>
            <a:ext cx="379110" cy="373987"/>
            <a:chOff x="3767328" y="1530096"/>
            <a:chExt cx="902208" cy="890016"/>
          </a:xfrm>
        </p:grpSpPr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605BBDB8-822E-43F7-99D9-75E80F83DACA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100" descr="Books on shelf with solid fill">
              <a:extLst>
                <a:ext uri="{FF2B5EF4-FFF2-40B4-BE49-F238E27FC236}">
                  <a16:creationId xmlns:a16="http://schemas.microsoft.com/office/drawing/2014/main" id="{394976C2-B2E3-4340-917D-50509368C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84" name="Straight Arrow Connector 52">
            <a:extLst>
              <a:ext uri="{FF2B5EF4-FFF2-40B4-BE49-F238E27FC236}">
                <a16:creationId xmlns:a16="http://schemas.microsoft.com/office/drawing/2014/main" id="{3C6CD482-3582-481F-8ACB-25216DDB6DB6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850011" y="3979235"/>
            <a:ext cx="840684" cy="163199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52">
            <a:extLst>
              <a:ext uri="{FF2B5EF4-FFF2-40B4-BE49-F238E27FC236}">
                <a16:creationId xmlns:a16="http://schemas.microsoft.com/office/drawing/2014/main" id="{1E2575C3-6501-48F0-BB86-7C9D523AD293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7520176" y="2319431"/>
            <a:ext cx="1153904" cy="96113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52">
            <a:extLst>
              <a:ext uri="{FF2B5EF4-FFF2-40B4-BE49-F238E27FC236}">
                <a16:creationId xmlns:a16="http://schemas.microsoft.com/office/drawing/2014/main" id="{9EF38A7C-CAB5-44A0-A830-2DC2EB212531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7358507" y="4521481"/>
            <a:ext cx="1732608" cy="71798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F339725D-C283-4F8D-959C-0C6A65BB62B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6840372" y="3995223"/>
            <a:ext cx="716771" cy="99506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52">
            <a:extLst>
              <a:ext uri="{FF2B5EF4-FFF2-40B4-BE49-F238E27FC236}">
                <a16:creationId xmlns:a16="http://schemas.microsoft.com/office/drawing/2014/main" id="{D79E6EBE-F860-41D6-A1F8-CEA20DD6DAA3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7914768" y="2753699"/>
            <a:ext cx="712530" cy="61332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2">
            <a:extLst>
              <a:ext uri="{FF2B5EF4-FFF2-40B4-BE49-F238E27FC236}">
                <a16:creationId xmlns:a16="http://schemas.microsoft.com/office/drawing/2014/main" id="{80B04F28-A91B-4651-BD14-855AC4E20DCA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7666171" y="4373236"/>
            <a:ext cx="1311880" cy="52388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2">
            <a:extLst>
              <a:ext uri="{FF2B5EF4-FFF2-40B4-BE49-F238E27FC236}">
                <a16:creationId xmlns:a16="http://schemas.microsoft.com/office/drawing/2014/main" id="{8314B35F-9B36-45A3-A430-95109875316A}"/>
              </a:ext>
            </a:extLst>
          </p:cNvPr>
          <p:cNvCxnSpPr>
            <a:cxnSpLocks/>
            <a:stCxn id="61" idx="3"/>
            <a:endCxn id="59" idx="0"/>
          </p:cNvCxnSpPr>
          <p:nvPr/>
        </p:nvCxnSpPr>
        <p:spPr>
          <a:xfrm>
            <a:off x="8980260" y="2223046"/>
            <a:ext cx="1238473" cy="339584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52">
            <a:extLst>
              <a:ext uri="{FF2B5EF4-FFF2-40B4-BE49-F238E27FC236}">
                <a16:creationId xmlns:a16="http://schemas.microsoft.com/office/drawing/2014/main" id="{E68C2357-A4F7-4A66-997E-A7DC5C85FBE7}"/>
              </a:ext>
            </a:extLst>
          </p:cNvPr>
          <p:cNvCxnSpPr>
            <a:cxnSpLocks/>
            <a:stCxn id="64" idx="3"/>
            <a:endCxn id="58" idx="4"/>
          </p:cNvCxnSpPr>
          <p:nvPr/>
        </p:nvCxnSpPr>
        <p:spPr>
          <a:xfrm flipV="1">
            <a:off x="8962913" y="5434839"/>
            <a:ext cx="1258901" cy="311938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EA21436B-3D6D-41F0-BFC7-5566FBF4381A}"/>
              </a:ext>
            </a:extLst>
          </p:cNvPr>
          <p:cNvCxnSpPr>
            <a:cxnSpLocks/>
            <a:stCxn id="48" idx="3"/>
            <a:endCxn id="58" idx="3"/>
          </p:cNvCxnSpPr>
          <p:nvPr/>
        </p:nvCxnSpPr>
        <p:spPr>
          <a:xfrm>
            <a:off x="8974164" y="5291117"/>
            <a:ext cx="963928" cy="25602"/>
          </a:xfrm>
          <a:prstGeom prst="bentConnector4">
            <a:avLst>
              <a:gd name="adj1" fmla="val 90627"/>
              <a:gd name="adj2" fmla="val -19940"/>
            </a:avLst>
          </a:prstGeom>
          <a:ln>
            <a:solidFill>
              <a:srgbClr val="7092D0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52">
            <a:extLst>
              <a:ext uri="{FF2B5EF4-FFF2-40B4-BE49-F238E27FC236}">
                <a16:creationId xmlns:a16="http://schemas.microsoft.com/office/drawing/2014/main" id="{4A28052A-1C3D-49C0-9EEB-081339E00AFC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8980261" y="2680750"/>
            <a:ext cx="954750" cy="23347"/>
          </a:xfrm>
          <a:prstGeom prst="bentConnector4">
            <a:avLst>
              <a:gd name="adj1" fmla="val 101023"/>
              <a:gd name="adj2" fmla="val 31670"/>
            </a:avLst>
          </a:prstGeom>
          <a:ln>
            <a:solidFill>
              <a:srgbClr val="7092D0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4">
            <a:extLst>
              <a:ext uri="{FF2B5EF4-FFF2-40B4-BE49-F238E27FC236}">
                <a16:creationId xmlns:a16="http://schemas.microsoft.com/office/drawing/2014/main" id="{46E92905-06F6-49D6-A80C-E8042BBE5BE3}"/>
              </a:ext>
            </a:extLst>
          </p:cNvPr>
          <p:cNvCxnSpPr>
            <a:cxnSpLocks/>
            <a:stCxn id="112" idx="3"/>
            <a:endCxn id="8" idx="1"/>
          </p:cNvCxnSpPr>
          <p:nvPr/>
        </p:nvCxnSpPr>
        <p:spPr>
          <a:xfrm>
            <a:off x="5990284" y="2874177"/>
            <a:ext cx="440539" cy="568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303761C-7741-4AEC-A90D-EF12CEADDD0A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flipV="1">
            <a:off x="6628561" y="3654668"/>
            <a:ext cx="3544" cy="324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4">
            <a:extLst>
              <a:ext uri="{FF2B5EF4-FFF2-40B4-BE49-F238E27FC236}">
                <a16:creationId xmlns:a16="http://schemas.microsoft.com/office/drawing/2014/main" id="{2AB0493F-565B-42CA-921E-2E175AE3262C}"/>
              </a:ext>
            </a:extLst>
          </p:cNvPr>
          <p:cNvCxnSpPr>
            <a:cxnSpLocks/>
            <a:stCxn id="126" idx="3"/>
            <a:endCxn id="71" idx="1"/>
          </p:cNvCxnSpPr>
          <p:nvPr/>
        </p:nvCxnSpPr>
        <p:spPr>
          <a:xfrm flipV="1">
            <a:off x="6000089" y="4990286"/>
            <a:ext cx="450171" cy="1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>
            <a:extLst>
              <a:ext uri="{FF2B5EF4-FFF2-40B4-BE49-F238E27FC236}">
                <a16:creationId xmlns:a16="http://schemas.microsoft.com/office/drawing/2014/main" id="{B72F989C-4D46-4908-BC74-0A6AD4633586}"/>
              </a:ext>
            </a:extLst>
          </p:cNvPr>
          <p:cNvCxnSpPr>
            <a:cxnSpLocks/>
            <a:stCxn id="137" idx="3"/>
            <a:endCxn id="82" idx="1"/>
          </p:cNvCxnSpPr>
          <p:nvPr/>
        </p:nvCxnSpPr>
        <p:spPr>
          <a:xfrm flipV="1">
            <a:off x="5991216" y="5611225"/>
            <a:ext cx="479685" cy="25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8" name="Group 54">
            <a:extLst>
              <a:ext uri="{FF2B5EF4-FFF2-40B4-BE49-F238E27FC236}">
                <a16:creationId xmlns:a16="http://schemas.microsoft.com/office/drawing/2014/main" id="{242A39AC-4F90-40AF-A843-F8C187F31290}"/>
              </a:ext>
            </a:extLst>
          </p:cNvPr>
          <p:cNvGrpSpPr/>
          <p:nvPr/>
        </p:nvGrpSpPr>
        <p:grpSpPr>
          <a:xfrm flipH="1">
            <a:off x="6437900" y="2678917"/>
            <a:ext cx="402564" cy="423016"/>
            <a:chOff x="8028432" y="740140"/>
            <a:chExt cx="902208" cy="890016"/>
          </a:xfrm>
        </p:grpSpPr>
        <p:sp>
          <p:nvSpPr>
            <p:cNvPr id="109" name="Rectangle 55">
              <a:extLst>
                <a:ext uri="{FF2B5EF4-FFF2-40B4-BE49-F238E27FC236}">
                  <a16:creationId xmlns:a16="http://schemas.microsoft.com/office/drawing/2014/main" id="{C03DD8D4-DB36-40D0-AA51-A208DF6D2191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Graphic 56" descr="Back with solid fill">
              <a:extLst>
                <a:ext uri="{FF2B5EF4-FFF2-40B4-BE49-F238E27FC236}">
                  <a16:creationId xmlns:a16="http://schemas.microsoft.com/office/drawing/2014/main" id="{76570D05-6B62-45A6-9C15-247DEA4D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982D08C3-7A0C-4EC4-8491-687DCE551DE1}"/>
              </a:ext>
            </a:extLst>
          </p:cNvPr>
          <p:cNvGrpSpPr/>
          <p:nvPr/>
        </p:nvGrpSpPr>
        <p:grpSpPr>
          <a:xfrm>
            <a:off x="5587720" y="2662669"/>
            <a:ext cx="402564" cy="423015"/>
            <a:chOff x="8028432" y="740140"/>
            <a:chExt cx="902208" cy="890016"/>
          </a:xfrm>
        </p:grpSpPr>
        <p:sp>
          <p:nvSpPr>
            <p:cNvPr id="112" name="Rectangle 44">
              <a:extLst>
                <a:ext uri="{FF2B5EF4-FFF2-40B4-BE49-F238E27FC236}">
                  <a16:creationId xmlns:a16="http://schemas.microsoft.com/office/drawing/2014/main" id="{246A557A-3E00-42FA-A0D4-D30E91A8250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Graphic 47" descr="Back with solid fill">
              <a:extLst>
                <a:ext uri="{FF2B5EF4-FFF2-40B4-BE49-F238E27FC236}">
                  <a16:creationId xmlns:a16="http://schemas.microsoft.com/office/drawing/2014/main" id="{25A48E65-8768-4F0F-B787-CAEF34500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9F86DBFB-FE5B-419E-A7AA-18B1CE2F8CAC}"/>
              </a:ext>
            </a:extLst>
          </p:cNvPr>
          <p:cNvGrpSpPr/>
          <p:nvPr/>
        </p:nvGrpSpPr>
        <p:grpSpPr>
          <a:xfrm flipH="1">
            <a:off x="5593820" y="3213659"/>
            <a:ext cx="402564" cy="423016"/>
            <a:chOff x="8028432" y="740140"/>
            <a:chExt cx="902208" cy="890016"/>
          </a:xfrm>
        </p:grpSpPr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0618E70F-E6D1-462F-BF1A-4DE72EACD24C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Graphic 56" descr="Back with solid fill">
              <a:extLst>
                <a:ext uri="{FF2B5EF4-FFF2-40B4-BE49-F238E27FC236}">
                  <a16:creationId xmlns:a16="http://schemas.microsoft.com/office/drawing/2014/main" id="{9F724F39-5818-4578-8681-B98C576D5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18" name="Straight Arrow Connector 4">
            <a:extLst>
              <a:ext uri="{FF2B5EF4-FFF2-40B4-BE49-F238E27FC236}">
                <a16:creationId xmlns:a16="http://schemas.microsoft.com/office/drawing/2014/main" id="{AB399702-7E58-41D9-9DA1-F3D258F80C15}"/>
              </a:ext>
            </a:extLst>
          </p:cNvPr>
          <p:cNvCxnSpPr>
            <a:cxnSpLocks/>
            <a:stCxn id="115" idx="1"/>
            <a:endCxn id="109" idx="3"/>
          </p:cNvCxnSpPr>
          <p:nvPr/>
        </p:nvCxnSpPr>
        <p:spPr>
          <a:xfrm flipV="1">
            <a:off x="5996384" y="2890425"/>
            <a:ext cx="441516" cy="534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01547802-688B-4E87-AAA4-F58A045215ED}"/>
              </a:ext>
            </a:extLst>
          </p:cNvPr>
          <p:cNvGrpSpPr/>
          <p:nvPr/>
        </p:nvGrpSpPr>
        <p:grpSpPr>
          <a:xfrm>
            <a:off x="5585563" y="3961899"/>
            <a:ext cx="405429" cy="399950"/>
            <a:chOff x="5163312" y="1530096"/>
            <a:chExt cx="902208" cy="890016"/>
          </a:xfrm>
        </p:grpSpPr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F6EF5037-41FF-4CCD-B8E5-484ED09F0D14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65" descr="Comment Add with solid fill">
              <a:extLst>
                <a:ext uri="{FF2B5EF4-FFF2-40B4-BE49-F238E27FC236}">
                  <a16:creationId xmlns:a16="http://schemas.microsoft.com/office/drawing/2014/main" id="{CAA982DA-D3E7-47B2-BADC-15DA493E0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125" name="Group 81">
            <a:extLst>
              <a:ext uri="{FF2B5EF4-FFF2-40B4-BE49-F238E27FC236}">
                <a16:creationId xmlns:a16="http://schemas.microsoft.com/office/drawing/2014/main" id="{650CD1C8-4F29-4351-9573-8817CD034335}"/>
              </a:ext>
            </a:extLst>
          </p:cNvPr>
          <p:cNvGrpSpPr/>
          <p:nvPr/>
        </p:nvGrpSpPr>
        <p:grpSpPr>
          <a:xfrm>
            <a:off x="5609977" y="4799050"/>
            <a:ext cx="390112" cy="384559"/>
            <a:chOff x="2371344" y="1530096"/>
            <a:chExt cx="902208" cy="890016"/>
          </a:xfrm>
        </p:grpSpPr>
        <p:sp>
          <p:nvSpPr>
            <p:cNvPr id="126" name="Rectangle 82">
              <a:extLst>
                <a:ext uri="{FF2B5EF4-FFF2-40B4-BE49-F238E27FC236}">
                  <a16:creationId xmlns:a16="http://schemas.microsoft.com/office/drawing/2014/main" id="{C10F9247-3517-44DD-9C53-50B5D4CDF6BB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Graphic 5" descr="Search Inventory with solid fill">
              <a:extLst>
                <a:ext uri="{FF2B5EF4-FFF2-40B4-BE49-F238E27FC236}">
                  <a16:creationId xmlns:a16="http://schemas.microsoft.com/office/drawing/2014/main" id="{1B3310C2-0088-41B7-90FA-636AFC8DA9CE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Graphic 5" descr="Search Inventory with solid fill">
              <a:extLst>
                <a:ext uri="{FF2B5EF4-FFF2-40B4-BE49-F238E27FC236}">
                  <a16:creationId xmlns:a16="http://schemas.microsoft.com/office/drawing/2014/main" id="{42F038B3-20DA-4444-9DAF-9A503C113A4E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5" descr="Search Inventory with solid fill">
              <a:extLst>
                <a:ext uri="{FF2B5EF4-FFF2-40B4-BE49-F238E27FC236}">
                  <a16:creationId xmlns:a16="http://schemas.microsoft.com/office/drawing/2014/main" id="{F6C2360C-7C7B-4AE4-8E89-0147E04277DA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5" descr="Search Inventory with solid fill">
              <a:extLst>
                <a:ext uri="{FF2B5EF4-FFF2-40B4-BE49-F238E27FC236}">
                  <a16:creationId xmlns:a16="http://schemas.microsoft.com/office/drawing/2014/main" id="{738D06F0-1D00-4ED7-B884-A59D2195F04F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Graphic 5" descr="Search Inventory with solid fill">
              <a:extLst>
                <a:ext uri="{FF2B5EF4-FFF2-40B4-BE49-F238E27FC236}">
                  <a16:creationId xmlns:a16="http://schemas.microsoft.com/office/drawing/2014/main" id="{79ED1061-A95A-489E-8FD6-FC364A0A1052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Graphic 5" descr="Search Inventory with solid fill">
              <a:extLst>
                <a:ext uri="{FF2B5EF4-FFF2-40B4-BE49-F238E27FC236}">
                  <a16:creationId xmlns:a16="http://schemas.microsoft.com/office/drawing/2014/main" id="{87862668-C132-4C10-8608-9FACF8C74B29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5" descr="Search Inventory with solid fill">
              <a:extLst>
                <a:ext uri="{FF2B5EF4-FFF2-40B4-BE49-F238E27FC236}">
                  <a16:creationId xmlns:a16="http://schemas.microsoft.com/office/drawing/2014/main" id="{5CB89AFC-B843-4BA1-A140-00DA007D1711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Graphic 5" descr="Search Inventory with solid fill">
              <a:extLst>
                <a:ext uri="{FF2B5EF4-FFF2-40B4-BE49-F238E27FC236}">
                  <a16:creationId xmlns:a16="http://schemas.microsoft.com/office/drawing/2014/main" id="{7D5F4D76-C4D9-4010-8340-E8BE21BF871E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Graphic 5" descr="Search Inventory with solid fill">
              <a:extLst>
                <a:ext uri="{FF2B5EF4-FFF2-40B4-BE49-F238E27FC236}">
                  <a16:creationId xmlns:a16="http://schemas.microsoft.com/office/drawing/2014/main" id="{3E696DF3-4AE9-46F0-9FE8-8205D00F088D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oup 98">
            <a:extLst>
              <a:ext uri="{FF2B5EF4-FFF2-40B4-BE49-F238E27FC236}">
                <a16:creationId xmlns:a16="http://schemas.microsoft.com/office/drawing/2014/main" id="{CF86F49C-20D5-4AB9-92AE-02D502CCB9AE}"/>
              </a:ext>
            </a:extLst>
          </p:cNvPr>
          <p:cNvGrpSpPr/>
          <p:nvPr/>
        </p:nvGrpSpPr>
        <p:grpSpPr>
          <a:xfrm>
            <a:off x="5612106" y="5426738"/>
            <a:ext cx="379110" cy="373987"/>
            <a:chOff x="3767328" y="1530096"/>
            <a:chExt cx="902208" cy="890016"/>
          </a:xfrm>
        </p:grpSpPr>
        <p:sp>
          <p:nvSpPr>
            <p:cNvPr id="137" name="Rectangle 99">
              <a:extLst>
                <a:ext uri="{FF2B5EF4-FFF2-40B4-BE49-F238E27FC236}">
                  <a16:creationId xmlns:a16="http://schemas.microsoft.com/office/drawing/2014/main" id="{08C41649-5D88-4AB4-A5AF-18FB3DED3D76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Graphic 100" descr="Books on shelf with solid fill">
              <a:extLst>
                <a:ext uri="{FF2B5EF4-FFF2-40B4-BE49-F238E27FC236}">
                  <a16:creationId xmlns:a16="http://schemas.microsoft.com/office/drawing/2014/main" id="{47028DE5-A330-41B4-82DF-37B2F6C3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CF41F7E-A0FD-4525-869A-E3E73CEE5B50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flipV="1">
            <a:off x="5788278" y="3636675"/>
            <a:ext cx="6824" cy="325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Rectangle 32">
            <a:extLst>
              <a:ext uri="{FF2B5EF4-FFF2-40B4-BE49-F238E27FC236}">
                <a16:creationId xmlns:a16="http://schemas.microsoft.com/office/drawing/2014/main" id="{4FD5EBED-AFBD-4C6F-86BE-17F5530484F0}"/>
              </a:ext>
            </a:extLst>
          </p:cNvPr>
          <p:cNvSpPr/>
          <p:nvPr/>
        </p:nvSpPr>
        <p:spPr>
          <a:xfrm>
            <a:off x="3211887" y="1909875"/>
            <a:ext cx="981408" cy="20440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145" name="Rectangle 32">
            <a:extLst>
              <a:ext uri="{FF2B5EF4-FFF2-40B4-BE49-F238E27FC236}">
                <a16:creationId xmlns:a16="http://schemas.microsoft.com/office/drawing/2014/main" id="{4A62BE1F-D8F4-4968-87DF-279225A4D3B4}"/>
              </a:ext>
            </a:extLst>
          </p:cNvPr>
          <p:cNvSpPr/>
          <p:nvPr/>
        </p:nvSpPr>
        <p:spPr>
          <a:xfrm>
            <a:off x="3211887" y="4108560"/>
            <a:ext cx="979910" cy="19085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146" name="Oval 94">
            <a:extLst>
              <a:ext uri="{FF2B5EF4-FFF2-40B4-BE49-F238E27FC236}">
                <a16:creationId xmlns:a16="http://schemas.microsoft.com/office/drawing/2014/main" id="{19803FB3-055A-4091-831B-D84C2A7D13B2}"/>
              </a:ext>
            </a:extLst>
          </p:cNvPr>
          <p:cNvSpPr/>
          <p:nvPr/>
        </p:nvSpPr>
        <p:spPr>
          <a:xfrm>
            <a:off x="3307386" y="2749782"/>
            <a:ext cx="663211" cy="6665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147" name="Oval 94">
            <a:extLst>
              <a:ext uri="{FF2B5EF4-FFF2-40B4-BE49-F238E27FC236}">
                <a16:creationId xmlns:a16="http://schemas.microsoft.com/office/drawing/2014/main" id="{DC010DD3-77B9-4F5E-87A6-106A1DDE842E}"/>
              </a:ext>
            </a:extLst>
          </p:cNvPr>
          <p:cNvSpPr/>
          <p:nvPr/>
        </p:nvSpPr>
        <p:spPr>
          <a:xfrm>
            <a:off x="3382323" y="4741221"/>
            <a:ext cx="663211" cy="6665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48" name="Group 37">
            <a:extLst>
              <a:ext uri="{FF2B5EF4-FFF2-40B4-BE49-F238E27FC236}">
                <a16:creationId xmlns:a16="http://schemas.microsoft.com/office/drawing/2014/main" id="{79988A6E-2532-479B-8D48-C8E325BAF8F4}"/>
              </a:ext>
            </a:extLst>
          </p:cNvPr>
          <p:cNvGrpSpPr/>
          <p:nvPr/>
        </p:nvGrpSpPr>
        <p:grpSpPr>
          <a:xfrm>
            <a:off x="4085333" y="2973515"/>
            <a:ext cx="402564" cy="401758"/>
            <a:chOff x="5163312" y="1530096"/>
            <a:chExt cx="902208" cy="890016"/>
          </a:xfrm>
        </p:grpSpPr>
        <p:sp>
          <p:nvSpPr>
            <p:cNvPr id="149" name="Rectangle 38">
              <a:extLst>
                <a:ext uri="{FF2B5EF4-FFF2-40B4-BE49-F238E27FC236}">
                  <a16:creationId xmlns:a16="http://schemas.microsoft.com/office/drawing/2014/main" id="{082E00FC-0837-4465-AACB-8E2AC3F5717B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Graphic 43" descr="Comment Add with solid fill">
              <a:extLst>
                <a:ext uri="{FF2B5EF4-FFF2-40B4-BE49-F238E27FC236}">
                  <a16:creationId xmlns:a16="http://schemas.microsoft.com/office/drawing/2014/main" id="{4296B1AA-8CD6-4A1E-999D-14279C36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151" name="Group 57">
            <a:extLst>
              <a:ext uri="{FF2B5EF4-FFF2-40B4-BE49-F238E27FC236}">
                <a16:creationId xmlns:a16="http://schemas.microsoft.com/office/drawing/2014/main" id="{F2E60CE4-4623-4489-A2F9-2AE974C78DB4}"/>
              </a:ext>
            </a:extLst>
          </p:cNvPr>
          <p:cNvGrpSpPr/>
          <p:nvPr/>
        </p:nvGrpSpPr>
        <p:grpSpPr>
          <a:xfrm>
            <a:off x="4108670" y="3468852"/>
            <a:ext cx="365967" cy="384559"/>
            <a:chOff x="8028432" y="740140"/>
            <a:chExt cx="902208" cy="890016"/>
          </a:xfrm>
        </p:grpSpPr>
        <p:sp>
          <p:nvSpPr>
            <p:cNvPr id="152" name="Rectangle 61">
              <a:extLst>
                <a:ext uri="{FF2B5EF4-FFF2-40B4-BE49-F238E27FC236}">
                  <a16:creationId xmlns:a16="http://schemas.microsoft.com/office/drawing/2014/main" id="{525C561F-3436-4FF0-BAC7-98E77E1C2FAE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Graphic 62" descr="Back with solid fill">
              <a:extLst>
                <a:ext uri="{FF2B5EF4-FFF2-40B4-BE49-F238E27FC236}">
                  <a16:creationId xmlns:a16="http://schemas.microsoft.com/office/drawing/2014/main" id="{1CAB465C-DE24-4FC1-9D8B-9768B80D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54" name="Group 70">
            <a:extLst>
              <a:ext uri="{FF2B5EF4-FFF2-40B4-BE49-F238E27FC236}">
                <a16:creationId xmlns:a16="http://schemas.microsoft.com/office/drawing/2014/main" id="{8EE9FDAB-1B9B-4864-BF59-19E73ACA543F}"/>
              </a:ext>
            </a:extLst>
          </p:cNvPr>
          <p:cNvGrpSpPr/>
          <p:nvPr/>
        </p:nvGrpSpPr>
        <p:grpSpPr>
          <a:xfrm>
            <a:off x="4085334" y="2496778"/>
            <a:ext cx="402564" cy="376456"/>
            <a:chOff x="2371344" y="1530096"/>
            <a:chExt cx="902208" cy="890016"/>
          </a:xfrm>
        </p:grpSpPr>
        <p:sp>
          <p:nvSpPr>
            <p:cNvPr id="155" name="Rectangle 71">
              <a:extLst>
                <a:ext uri="{FF2B5EF4-FFF2-40B4-BE49-F238E27FC236}">
                  <a16:creationId xmlns:a16="http://schemas.microsoft.com/office/drawing/2014/main" id="{7D21D672-11C1-4AA0-A182-19D7F2D7297F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Graphic 5" descr="Search Inventory with solid fill">
              <a:extLst>
                <a:ext uri="{FF2B5EF4-FFF2-40B4-BE49-F238E27FC236}">
                  <a16:creationId xmlns:a16="http://schemas.microsoft.com/office/drawing/2014/main" id="{46E2E719-BD5E-49AB-87FF-0DEC51569F56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Graphic 5" descr="Search Inventory with solid fill">
              <a:extLst>
                <a:ext uri="{FF2B5EF4-FFF2-40B4-BE49-F238E27FC236}">
                  <a16:creationId xmlns:a16="http://schemas.microsoft.com/office/drawing/2014/main" id="{BF11B6CA-4ACC-48D8-9BB4-ADBB48ED3F75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Graphic 5" descr="Search Inventory with solid fill">
              <a:extLst>
                <a:ext uri="{FF2B5EF4-FFF2-40B4-BE49-F238E27FC236}">
                  <a16:creationId xmlns:a16="http://schemas.microsoft.com/office/drawing/2014/main" id="{B5261658-5DA9-4C19-B872-6F4053477125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Graphic 5" descr="Search Inventory with solid fill">
              <a:extLst>
                <a:ext uri="{FF2B5EF4-FFF2-40B4-BE49-F238E27FC236}">
                  <a16:creationId xmlns:a16="http://schemas.microsoft.com/office/drawing/2014/main" id="{7D15A28D-E3C4-44C1-983D-21A5C8EA277A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Graphic 5" descr="Search Inventory with solid fill">
              <a:extLst>
                <a:ext uri="{FF2B5EF4-FFF2-40B4-BE49-F238E27FC236}">
                  <a16:creationId xmlns:a16="http://schemas.microsoft.com/office/drawing/2014/main" id="{1F931763-A0AE-4E92-9EFC-272C21CCB635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Graphic 5" descr="Search Inventory with solid fill">
              <a:extLst>
                <a:ext uri="{FF2B5EF4-FFF2-40B4-BE49-F238E27FC236}">
                  <a16:creationId xmlns:a16="http://schemas.microsoft.com/office/drawing/2014/main" id="{37936BAA-0B57-4406-82DD-A261AC6C83BB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Graphic 5" descr="Search Inventory with solid fill">
              <a:extLst>
                <a:ext uri="{FF2B5EF4-FFF2-40B4-BE49-F238E27FC236}">
                  <a16:creationId xmlns:a16="http://schemas.microsoft.com/office/drawing/2014/main" id="{449E11B2-AFE8-425A-9B8E-EA73099C0074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Graphic 5" descr="Search Inventory with solid fill">
              <a:extLst>
                <a:ext uri="{FF2B5EF4-FFF2-40B4-BE49-F238E27FC236}">
                  <a16:creationId xmlns:a16="http://schemas.microsoft.com/office/drawing/2014/main" id="{4A516F34-A017-48D8-B40F-E9958C9399B7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Graphic 5" descr="Search Inventory with solid fill">
              <a:extLst>
                <a:ext uri="{FF2B5EF4-FFF2-40B4-BE49-F238E27FC236}">
                  <a16:creationId xmlns:a16="http://schemas.microsoft.com/office/drawing/2014/main" id="{C9B887A0-B26A-4681-9FED-964A1BA9CDD8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5" name="Group 95">
            <a:extLst>
              <a:ext uri="{FF2B5EF4-FFF2-40B4-BE49-F238E27FC236}">
                <a16:creationId xmlns:a16="http://schemas.microsoft.com/office/drawing/2014/main" id="{EEA238F0-A9C1-49DC-B340-E66804F1EE81}"/>
              </a:ext>
            </a:extLst>
          </p:cNvPr>
          <p:cNvGrpSpPr/>
          <p:nvPr/>
        </p:nvGrpSpPr>
        <p:grpSpPr>
          <a:xfrm>
            <a:off x="4085333" y="2005393"/>
            <a:ext cx="402564" cy="397124"/>
            <a:chOff x="3767328" y="1530096"/>
            <a:chExt cx="902208" cy="890016"/>
          </a:xfrm>
        </p:grpSpPr>
        <p:sp>
          <p:nvSpPr>
            <p:cNvPr id="166" name="Rectangle 96">
              <a:extLst>
                <a:ext uri="{FF2B5EF4-FFF2-40B4-BE49-F238E27FC236}">
                  <a16:creationId xmlns:a16="http://schemas.microsoft.com/office/drawing/2014/main" id="{4A6D219A-66F7-45F2-9AE4-0896344B9DBC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Graphic 97" descr="Books on shelf with solid fill">
              <a:extLst>
                <a:ext uri="{FF2B5EF4-FFF2-40B4-BE49-F238E27FC236}">
                  <a16:creationId xmlns:a16="http://schemas.microsoft.com/office/drawing/2014/main" id="{9B84B41B-01E0-4E94-A621-E74A57AA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188" name="Group 45">
            <a:extLst>
              <a:ext uri="{FF2B5EF4-FFF2-40B4-BE49-F238E27FC236}">
                <a16:creationId xmlns:a16="http://schemas.microsoft.com/office/drawing/2014/main" id="{D23170B0-16E2-4000-B00D-AD22F0BCC7AA}"/>
              </a:ext>
            </a:extLst>
          </p:cNvPr>
          <p:cNvGrpSpPr/>
          <p:nvPr/>
        </p:nvGrpSpPr>
        <p:grpSpPr>
          <a:xfrm>
            <a:off x="4101050" y="4210690"/>
            <a:ext cx="365967" cy="365235"/>
            <a:chOff x="5163312" y="1530096"/>
            <a:chExt cx="902208" cy="890016"/>
          </a:xfrm>
        </p:grpSpPr>
        <p:sp>
          <p:nvSpPr>
            <p:cNvPr id="189" name="Rectangle 46">
              <a:extLst>
                <a:ext uri="{FF2B5EF4-FFF2-40B4-BE49-F238E27FC236}">
                  <a16:creationId xmlns:a16="http://schemas.microsoft.com/office/drawing/2014/main" id="{2664E67E-9E15-4D17-A01A-025D7B1E7218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Graphic 50" descr="Comment Add with solid fill">
              <a:extLst>
                <a:ext uri="{FF2B5EF4-FFF2-40B4-BE49-F238E27FC236}">
                  <a16:creationId xmlns:a16="http://schemas.microsoft.com/office/drawing/2014/main" id="{E374A136-367A-4199-B67B-00F137E48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191" name="Group 54">
            <a:extLst>
              <a:ext uri="{FF2B5EF4-FFF2-40B4-BE49-F238E27FC236}">
                <a16:creationId xmlns:a16="http://schemas.microsoft.com/office/drawing/2014/main" id="{086F3955-1F6B-4CC6-985F-CE64D03115E4}"/>
              </a:ext>
            </a:extLst>
          </p:cNvPr>
          <p:cNvGrpSpPr/>
          <p:nvPr/>
        </p:nvGrpSpPr>
        <p:grpSpPr>
          <a:xfrm flipH="1">
            <a:off x="4114193" y="4670966"/>
            <a:ext cx="365967" cy="349599"/>
            <a:chOff x="8028432" y="740140"/>
            <a:chExt cx="902208" cy="890016"/>
          </a:xfrm>
        </p:grpSpPr>
        <p:sp>
          <p:nvSpPr>
            <p:cNvPr id="192" name="Rectangle 55">
              <a:extLst>
                <a:ext uri="{FF2B5EF4-FFF2-40B4-BE49-F238E27FC236}">
                  <a16:creationId xmlns:a16="http://schemas.microsoft.com/office/drawing/2014/main" id="{DA84E2E1-0727-4972-A93F-396D6C3A72B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Graphic 56" descr="Back with solid fill">
              <a:extLst>
                <a:ext uri="{FF2B5EF4-FFF2-40B4-BE49-F238E27FC236}">
                  <a16:creationId xmlns:a16="http://schemas.microsoft.com/office/drawing/2014/main" id="{F78A7562-2C44-401D-BC15-81958E17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grpSp>
        <p:nvGrpSpPr>
          <p:cNvPr id="194" name="Group 81">
            <a:extLst>
              <a:ext uri="{FF2B5EF4-FFF2-40B4-BE49-F238E27FC236}">
                <a16:creationId xmlns:a16="http://schemas.microsoft.com/office/drawing/2014/main" id="{6F63BD73-E58F-4EFC-9316-41B7EBB920CA}"/>
              </a:ext>
            </a:extLst>
          </p:cNvPr>
          <p:cNvGrpSpPr/>
          <p:nvPr/>
        </p:nvGrpSpPr>
        <p:grpSpPr>
          <a:xfrm>
            <a:off x="4101299" y="5087851"/>
            <a:ext cx="390112" cy="384559"/>
            <a:chOff x="2371344" y="1530096"/>
            <a:chExt cx="902208" cy="890016"/>
          </a:xfrm>
        </p:grpSpPr>
        <p:sp>
          <p:nvSpPr>
            <p:cNvPr id="195" name="Rectangle 82">
              <a:extLst>
                <a:ext uri="{FF2B5EF4-FFF2-40B4-BE49-F238E27FC236}">
                  <a16:creationId xmlns:a16="http://schemas.microsoft.com/office/drawing/2014/main" id="{708FB702-EF9B-42B4-A3B8-FB1B4E2CB925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Graphic 5" descr="Search Inventory with solid fill">
              <a:extLst>
                <a:ext uri="{FF2B5EF4-FFF2-40B4-BE49-F238E27FC236}">
                  <a16:creationId xmlns:a16="http://schemas.microsoft.com/office/drawing/2014/main" id="{62FC9262-561B-45B4-9F68-0B8EE50DD843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Graphic 5" descr="Search Inventory with solid fill">
              <a:extLst>
                <a:ext uri="{FF2B5EF4-FFF2-40B4-BE49-F238E27FC236}">
                  <a16:creationId xmlns:a16="http://schemas.microsoft.com/office/drawing/2014/main" id="{7251032B-3851-4C15-963C-BCEE3B08BE85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Graphic 5" descr="Search Inventory with solid fill">
              <a:extLst>
                <a:ext uri="{FF2B5EF4-FFF2-40B4-BE49-F238E27FC236}">
                  <a16:creationId xmlns:a16="http://schemas.microsoft.com/office/drawing/2014/main" id="{E93AD5E4-3A19-451A-A6F0-74B7476B2A1A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Graphic 5" descr="Search Inventory with solid fill">
              <a:extLst>
                <a:ext uri="{FF2B5EF4-FFF2-40B4-BE49-F238E27FC236}">
                  <a16:creationId xmlns:a16="http://schemas.microsoft.com/office/drawing/2014/main" id="{826FFE27-2040-4E21-8556-C0C038273BAA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Graphic 5" descr="Search Inventory with solid fill">
              <a:extLst>
                <a:ext uri="{FF2B5EF4-FFF2-40B4-BE49-F238E27FC236}">
                  <a16:creationId xmlns:a16="http://schemas.microsoft.com/office/drawing/2014/main" id="{A59E3C13-8E2E-46BE-A095-BCD04D82D435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Graphic 5" descr="Search Inventory with solid fill">
              <a:extLst>
                <a:ext uri="{FF2B5EF4-FFF2-40B4-BE49-F238E27FC236}">
                  <a16:creationId xmlns:a16="http://schemas.microsoft.com/office/drawing/2014/main" id="{826E0974-A429-41BB-997C-C422925A5A0C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Graphic 5" descr="Search Inventory with solid fill">
              <a:extLst>
                <a:ext uri="{FF2B5EF4-FFF2-40B4-BE49-F238E27FC236}">
                  <a16:creationId xmlns:a16="http://schemas.microsoft.com/office/drawing/2014/main" id="{E3527409-3DEF-448B-B446-F6BACF373509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Graphic 5" descr="Search Inventory with solid fill">
              <a:extLst>
                <a:ext uri="{FF2B5EF4-FFF2-40B4-BE49-F238E27FC236}">
                  <a16:creationId xmlns:a16="http://schemas.microsoft.com/office/drawing/2014/main" id="{DEEEB7A2-AD9A-4E8E-A064-B322C2F10712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Graphic 5" descr="Search Inventory with solid fill">
              <a:extLst>
                <a:ext uri="{FF2B5EF4-FFF2-40B4-BE49-F238E27FC236}">
                  <a16:creationId xmlns:a16="http://schemas.microsoft.com/office/drawing/2014/main" id="{07C4B764-EABD-4439-8F99-8D66EF63A34E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98">
            <a:extLst>
              <a:ext uri="{FF2B5EF4-FFF2-40B4-BE49-F238E27FC236}">
                <a16:creationId xmlns:a16="http://schemas.microsoft.com/office/drawing/2014/main" id="{15C9C955-04D4-4C1C-8061-1A3BFCB50015}"/>
              </a:ext>
            </a:extLst>
          </p:cNvPr>
          <p:cNvGrpSpPr/>
          <p:nvPr/>
        </p:nvGrpSpPr>
        <p:grpSpPr>
          <a:xfrm>
            <a:off x="4101050" y="5548797"/>
            <a:ext cx="379110" cy="373987"/>
            <a:chOff x="3767328" y="1530096"/>
            <a:chExt cx="902208" cy="890016"/>
          </a:xfrm>
        </p:grpSpPr>
        <p:sp>
          <p:nvSpPr>
            <p:cNvPr id="206" name="Rectangle 99">
              <a:extLst>
                <a:ext uri="{FF2B5EF4-FFF2-40B4-BE49-F238E27FC236}">
                  <a16:creationId xmlns:a16="http://schemas.microsoft.com/office/drawing/2014/main" id="{0447FA38-02BC-4220-92A1-64D5167671BD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7" name="Graphic 100" descr="Books on shelf with solid fill">
              <a:extLst>
                <a:ext uri="{FF2B5EF4-FFF2-40B4-BE49-F238E27FC236}">
                  <a16:creationId xmlns:a16="http://schemas.microsoft.com/office/drawing/2014/main" id="{4C49CB41-7C17-419B-9011-85A838E0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grpSp>
        <p:nvGrpSpPr>
          <p:cNvPr id="208" name="Group 60">
            <a:extLst>
              <a:ext uri="{FF2B5EF4-FFF2-40B4-BE49-F238E27FC236}">
                <a16:creationId xmlns:a16="http://schemas.microsoft.com/office/drawing/2014/main" id="{F6F8369A-06C0-4057-AEAD-6FB78F3A989D}"/>
              </a:ext>
            </a:extLst>
          </p:cNvPr>
          <p:cNvGrpSpPr/>
          <p:nvPr/>
        </p:nvGrpSpPr>
        <p:grpSpPr>
          <a:xfrm>
            <a:off x="4797322" y="3653932"/>
            <a:ext cx="535812" cy="511848"/>
            <a:chOff x="8668512" y="2182192"/>
            <a:chExt cx="902208" cy="890016"/>
          </a:xfrm>
        </p:grpSpPr>
        <p:sp>
          <p:nvSpPr>
            <p:cNvPr id="209" name="Rectangle 51">
              <a:extLst>
                <a:ext uri="{FF2B5EF4-FFF2-40B4-BE49-F238E27FC236}">
                  <a16:creationId xmlns:a16="http://schemas.microsoft.com/office/drawing/2014/main" id="{ADADE836-812A-42C6-A752-49E3F8ED4542}"/>
                </a:ext>
              </a:extLst>
            </p:cNvPr>
            <p:cNvSpPr/>
            <p:nvPr/>
          </p:nvSpPr>
          <p:spPr>
            <a:xfrm>
              <a:off x="8668512" y="2182192"/>
              <a:ext cx="902208" cy="890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Graphic 58" descr="Chemicals with solid fill">
              <a:extLst>
                <a:ext uri="{FF2B5EF4-FFF2-40B4-BE49-F238E27FC236}">
                  <a16:creationId xmlns:a16="http://schemas.microsoft.com/office/drawing/2014/main" id="{30E6CFA7-95C3-418F-95C4-AE257893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4484" y="2320375"/>
              <a:ext cx="690264" cy="690264"/>
            </a:xfrm>
            <a:prstGeom prst="rect">
              <a:avLst/>
            </a:prstGeom>
          </p:spPr>
        </p:pic>
      </p:grpSp>
      <p:sp>
        <p:nvSpPr>
          <p:cNvPr id="212" name="Pfeil: nach unten gekrümmt 211">
            <a:extLst>
              <a:ext uri="{FF2B5EF4-FFF2-40B4-BE49-F238E27FC236}">
                <a16:creationId xmlns:a16="http://schemas.microsoft.com/office/drawing/2014/main" id="{2771C0DA-3339-4124-82FF-092458A25EA3}"/>
              </a:ext>
            </a:extLst>
          </p:cNvPr>
          <p:cNvSpPr/>
          <p:nvPr/>
        </p:nvSpPr>
        <p:spPr>
          <a:xfrm>
            <a:off x="3501423" y="1516176"/>
            <a:ext cx="6957122" cy="1194859"/>
          </a:xfrm>
          <a:prstGeom prst="curvedDownArrow">
            <a:avLst>
              <a:gd name="adj1" fmla="val 20466"/>
              <a:gd name="adj2" fmla="val 5000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3" name="Straight Arrow Connector 4">
            <a:extLst>
              <a:ext uri="{FF2B5EF4-FFF2-40B4-BE49-F238E27FC236}">
                <a16:creationId xmlns:a16="http://schemas.microsoft.com/office/drawing/2014/main" id="{16C6B0E5-07DA-4BFD-9AD0-403E28E2B6C8}"/>
              </a:ext>
            </a:extLst>
          </p:cNvPr>
          <p:cNvCxnSpPr>
            <a:cxnSpLocks/>
            <a:stCxn id="115" idx="3"/>
            <a:endCxn id="209" idx="0"/>
          </p:cNvCxnSpPr>
          <p:nvPr/>
        </p:nvCxnSpPr>
        <p:spPr>
          <a:xfrm rot="10800000" flipV="1">
            <a:off x="5065228" y="3425166"/>
            <a:ext cx="528592" cy="2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Arrow Connector 52">
            <a:extLst>
              <a:ext uri="{FF2B5EF4-FFF2-40B4-BE49-F238E27FC236}">
                <a16:creationId xmlns:a16="http://schemas.microsoft.com/office/drawing/2014/main" id="{838C06C2-1E66-4266-8F6A-F1E8A23E9BB1}"/>
              </a:ext>
            </a:extLst>
          </p:cNvPr>
          <p:cNvCxnSpPr>
            <a:cxnSpLocks/>
            <a:stCxn id="209" idx="3"/>
            <a:endCxn id="124" idx="1"/>
          </p:cNvCxnSpPr>
          <p:nvPr/>
        </p:nvCxnSpPr>
        <p:spPr>
          <a:xfrm>
            <a:off x="5333134" y="3909856"/>
            <a:ext cx="294350" cy="27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Straight Arrow Connector 52">
            <a:extLst>
              <a:ext uri="{FF2B5EF4-FFF2-40B4-BE49-F238E27FC236}">
                <a16:creationId xmlns:a16="http://schemas.microsoft.com/office/drawing/2014/main" id="{EE7448BD-EA57-491C-949E-0C751CAE0B39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4938148" y="4204738"/>
            <a:ext cx="673958" cy="140899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Arrow Connector 52">
            <a:extLst>
              <a:ext uri="{FF2B5EF4-FFF2-40B4-BE49-F238E27FC236}">
                <a16:creationId xmlns:a16="http://schemas.microsoft.com/office/drawing/2014/main" id="{41187CA2-C115-40AD-AB09-3FA4FAB26CA2}"/>
              </a:ext>
            </a:extLst>
          </p:cNvPr>
          <p:cNvCxnSpPr>
            <a:cxnSpLocks/>
            <a:stCxn id="126" idx="1"/>
            <a:endCxn id="209" idx="2"/>
          </p:cNvCxnSpPr>
          <p:nvPr/>
        </p:nvCxnSpPr>
        <p:spPr>
          <a:xfrm rot="10800000">
            <a:off x="5065229" y="4165780"/>
            <a:ext cx="544749" cy="82555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5" name="Pfeil: nach unten gekrümmt 224">
            <a:extLst>
              <a:ext uri="{FF2B5EF4-FFF2-40B4-BE49-F238E27FC236}">
                <a16:creationId xmlns:a16="http://schemas.microsoft.com/office/drawing/2014/main" id="{6652E279-56BB-40DA-BB5F-1CC334C91F6A}"/>
              </a:ext>
            </a:extLst>
          </p:cNvPr>
          <p:cNvSpPr/>
          <p:nvPr/>
        </p:nvSpPr>
        <p:spPr>
          <a:xfrm flipH="1" flipV="1">
            <a:off x="3338470" y="3364650"/>
            <a:ext cx="6957122" cy="1085933"/>
          </a:xfrm>
          <a:prstGeom prst="curvedDownArrow">
            <a:avLst>
              <a:gd name="adj1" fmla="val 20466"/>
              <a:gd name="adj2" fmla="val 5000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CCDDADC-8009-4140-8C4D-98B652900409}"/>
              </a:ext>
            </a:extLst>
          </p:cNvPr>
          <p:cNvSpPr/>
          <p:nvPr/>
        </p:nvSpPr>
        <p:spPr>
          <a:xfrm>
            <a:off x="5609978" y="2092642"/>
            <a:ext cx="1289070" cy="325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Channel ID</a:t>
            </a:r>
          </a:p>
        </p:txBody>
      </p:sp>
      <p:sp>
        <p:nvSpPr>
          <p:cNvPr id="227" name="Pfeil: nach links 226">
            <a:extLst>
              <a:ext uri="{FF2B5EF4-FFF2-40B4-BE49-F238E27FC236}">
                <a16:creationId xmlns:a16="http://schemas.microsoft.com/office/drawing/2014/main" id="{54C70993-CA47-41D2-BFA8-3436CBD699FE}"/>
              </a:ext>
            </a:extLst>
          </p:cNvPr>
          <p:cNvSpPr/>
          <p:nvPr/>
        </p:nvSpPr>
        <p:spPr>
          <a:xfrm>
            <a:off x="4571248" y="2214957"/>
            <a:ext cx="939568" cy="10935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Pfeil: nach links 227">
            <a:extLst>
              <a:ext uri="{FF2B5EF4-FFF2-40B4-BE49-F238E27FC236}">
                <a16:creationId xmlns:a16="http://schemas.microsoft.com/office/drawing/2014/main" id="{2FA9405B-9740-481B-84DA-239BCE109AAF}"/>
              </a:ext>
            </a:extLst>
          </p:cNvPr>
          <p:cNvSpPr/>
          <p:nvPr/>
        </p:nvSpPr>
        <p:spPr>
          <a:xfrm flipH="1">
            <a:off x="6924172" y="2197372"/>
            <a:ext cx="1596834" cy="10055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C8CDB-E650-437C-A0D6-697F5B07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CloudEvents</a:t>
            </a:r>
            <a:r>
              <a:rPr lang="de-DE"/>
              <a:t> Integration Patterns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360418-8E76-4685-B22E-9D3A204CC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Direct</a:t>
            </a:r>
          </a:p>
          <a:p>
            <a:pPr lvl="1"/>
            <a:r>
              <a:rPr lang="de-DE"/>
              <a:t>Publisher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directly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preconfigured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endpoint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C437EF-3C57-4082-AD08-9304A81EB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err="1"/>
              <a:t>Intermediated</a:t>
            </a:r>
            <a:endParaRPr lang="de-DE"/>
          </a:p>
          <a:p>
            <a:pPr lvl="1"/>
            <a:r>
              <a:rPr lang="de-DE"/>
              <a:t>Publisher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an </a:t>
            </a:r>
            <a:r>
              <a:rPr lang="de-DE" err="1"/>
              <a:t>intermediary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a </a:t>
            </a:r>
            <a:r>
              <a:rPr lang="de-DE" err="1"/>
              <a:t>preconfigured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endpoint</a:t>
            </a:r>
            <a:endParaRPr lang="de-DE"/>
          </a:p>
          <a:p>
            <a:pPr lvl="1"/>
            <a:r>
              <a:rPr lang="de-DE" err="1"/>
              <a:t>Decouples</a:t>
            </a:r>
            <a:r>
              <a:rPr lang="de-DE"/>
              <a:t> </a:t>
            </a:r>
            <a:r>
              <a:rPr lang="de-DE" err="1"/>
              <a:t>delivery</a:t>
            </a:r>
            <a:r>
              <a:rPr lang="de-DE"/>
              <a:t> </a:t>
            </a:r>
            <a:r>
              <a:rPr lang="de-DE" err="1"/>
              <a:t>concerns</a:t>
            </a:r>
            <a:r>
              <a:rPr lang="de-DE"/>
              <a:t> (</a:t>
            </a:r>
            <a:r>
              <a:rPr lang="de-DE" err="1"/>
              <a:t>retries</a:t>
            </a:r>
            <a:r>
              <a:rPr lang="de-DE"/>
              <a:t>, </a:t>
            </a:r>
            <a:r>
              <a:rPr lang="de-DE" err="1"/>
              <a:t>error</a:t>
            </a:r>
            <a:r>
              <a:rPr lang="de-DE"/>
              <a:t> </a:t>
            </a:r>
            <a:r>
              <a:rPr lang="de-DE" err="1"/>
              <a:t>handling</a:t>
            </a:r>
            <a:r>
              <a:rPr lang="de-DE"/>
              <a:t>)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publishing</a:t>
            </a:r>
            <a:endParaRPr lang="de-DE"/>
          </a:p>
        </p:txBody>
      </p:sp>
      <p:sp>
        <p:nvSpPr>
          <p:cNvPr id="7" name="Oval 94">
            <a:extLst>
              <a:ext uri="{FF2B5EF4-FFF2-40B4-BE49-F238E27FC236}">
                <a16:creationId xmlns:a16="http://schemas.microsoft.com/office/drawing/2014/main" id="{A76420F5-14B7-4749-9714-156BC3E90EF9}"/>
              </a:ext>
            </a:extLst>
          </p:cNvPr>
          <p:cNvSpPr/>
          <p:nvPr/>
        </p:nvSpPr>
        <p:spPr>
          <a:xfrm>
            <a:off x="1680283" y="4968130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9" name="Oval 94">
            <a:extLst>
              <a:ext uri="{FF2B5EF4-FFF2-40B4-BE49-F238E27FC236}">
                <a16:creationId xmlns:a16="http://schemas.microsoft.com/office/drawing/2014/main" id="{54612270-B6F5-4328-957E-FED87DD16F86}"/>
              </a:ext>
            </a:extLst>
          </p:cNvPr>
          <p:cNvSpPr/>
          <p:nvPr/>
        </p:nvSpPr>
        <p:spPr>
          <a:xfrm>
            <a:off x="3977550" y="484029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11" name="Straight Arrow Connector 52">
            <a:extLst>
              <a:ext uri="{FF2B5EF4-FFF2-40B4-BE49-F238E27FC236}">
                <a16:creationId xmlns:a16="http://schemas.microsoft.com/office/drawing/2014/main" id="{AF222F0B-0935-4B12-9028-D1D5E36238B4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75846" y="5243582"/>
            <a:ext cx="10017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94">
            <a:extLst>
              <a:ext uri="{FF2B5EF4-FFF2-40B4-BE49-F238E27FC236}">
                <a16:creationId xmlns:a16="http://schemas.microsoft.com/office/drawing/2014/main" id="{29A70FEC-6292-4906-A54C-21CE4E2C7B07}"/>
              </a:ext>
            </a:extLst>
          </p:cNvPr>
          <p:cNvSpPr/>
          <p:nvPr/>
        </p:nvSpPr>
        <p:spPr>
          <a:xfrm>
            <a:off x="6667581" y="49452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0334CF5F-8970-49C6-A572-5F6E77BF279B}"/>
              </a:ext>
            </a:extLst>
          </p:cNvPr>
          <p:cNvSpPr/>
          <p:nvPr/>
        </p:nvSpPr>
        <p:spPr>
          <a:xfrm>
            <a:off x="9742773" y="4817434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21" name="Straight Arrow Connector 52">
            <a:extLst>
              <a:ext uri="{FF2B5EF4-FFF2-40B4-BE49-F238E27FC236}">
                <a16:creationId xmlns:a16="http://schemas.microsoft.com/office/drawing/2014/main" id="{C2E9CE6E-AD70-4695-AF67-5D3F07DDDE9D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7963144" y="52207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" name="Group 49">
            <a:extLst>
              <a:ext uri="{FF2B5EF4-FFF2-40B4-BE49-F238E27FC236}">
                <a16:creationId xmlns:a16="http://schemas.microsoft.com/office/drawing/2014/main" id="{E69FD9BB-A29D-4A61-A31B-10F0B6CA5627}"/>
              </a:ext>
            </a:extLst>
          </p:cNvPr>
          <p:cNvGrpSpPr/>
          <p:nvPr/>
        </p:nvGrpSpPr>
        <p:grpSpPr>
          <a:xfrm>
            <a:off x="8840273" y="5009214"/>
            <a:ext cx="402564" cy="423015"/>
            <a:chOff x="8028432" y="740140"/>
            <a:chExt cx="902208" cy="890016"/>
          </a:xfrm>
        </p:grpSpPr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7B47297D-DAAB-41E2-9332-ADBB911C3293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47" descr="Back with solid fill">
              <a:extLst>
                <a:ext uri="{FF2B5EF4-FFF2-40B4-BE49-F238E27FC236}">
                  <a16:creationId xmlns:a16="http://schemas.microsoft.com/office/drawing/2014/main" id="{22D4209C-2C9A-45BC-881C-3DF006712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5" name="Straight Arrow Connector 52">
            <a:extLst>
              <a:ext uri="{FF2B5EF4-FFF2-40B4-BE49-F238E27FC236}">
                <a16:creationId xmlns:a16="http://schemas.microsoft.com/office/drawing/2014/main" id="{C1050712-E5C7-4DD1-8628-7DD23F424EEB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>
            <a:off x="9242837" y="5220722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DBB7ACD-7395-4AAF-A2F2-CEE3FB349231}"/>
              </a:ext>
            </a:extLst>
          </p:cNvPr>
          <p:cNvCxnSpPr>
            <a:cxnSpLocks/>
          </p:cNvCxnSpPr>
          <p:nvPr/>
        </p:nvCxnSpPr>
        <p:spPr>
          <a:xfrm>
            <a:off x="8524362" y="44645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01A737C-6E4C-4A0D-80E2-FE5A88805CCA}"/>
              </a:ext>
            </a:extLst>
          </p:cNvPr>
          <p:cNvCxnSpPr>
            <a:cxnSpLocks/>
          </p:cNvCxnSpPr>
          <p:nvPr/>
        </p:nvCxnSpPr>
        <p:spPr>
          <a:xfrm>
            <a:off x="9519742" y="44645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C8CDB-E650-437C-A0D6-697F5B07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CloudEvents</a:t>
            </a:r>
            <a:r>
              <a:rPr lang="de-DE"/>
              <a:t> Integration Patterns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360418-8E76-4685-B22E-9D3A204CC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err="1"/>
              <a:t>Intermediated</a:t>
            </a:r>
            <a:r>
              <a:rPr lang="de-DE"/>
              <a:t> </a:t>
            </a:r>
            <a:r>
              <a:rPr lang="de-DE" err="1"/>
              <a:t>multicast</a:t>
            </a:r>
            <a:endParaRPr lang="de-DE"/>
          </a:p>
          <a:p>
            <a:pPr lvl="1"/>
            <a:r>
              <a:rPr lang="de-DE"/>
              <a:t>Publisher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an </a:t>
            </a:r>
            <a:r>
              <a:rPr lang="de-DE" err="1"/>
              <a:t>intermediary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one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preconfigured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endpoints</a:t>
            </a:r>
            <a:endParaRPr lang="de-DE"/>
          </a:p>
          <a:p>
            <a:pPr lvl="1"/>
            <a:r>
              <a:rPr lang="de-DE"/>
              <a:t>Publisher </a:t>
            </a:r>
            <a:r>
              <a:rPr lang="de-DE" err="1"/>
              <a:t>decoupled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management</a:t>
            </a:r>
            <a:r>
              <a:rPr lang="de-DE"/>
              <a:t> of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endpoints</a:t>
            </a:r>
            <a:endParaRPr lang="de-DE"/>
          </a:p>
          <a:p>
            <a:pPr marL="457200" lvl="1" indent="0">
              <a:buNone/>
            </a:pP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C437EF-3C57-4082-AD08-9304A81EB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err="1"/>
              <a:t>Intermediated</a:t>
            </a:r>
            <a:r>
              <a:rPr lang="de-DE"/>
              <a:t>, </a:t>
            </a:r>
            <a:r>
              <a:rPr lang="de-DE" err="1"/>
              <a:t>dynamic</a:t>
            </a:r>
            <a:r>
              <a:rPr lang="de-DE"/>
              <a:t> </a:t>
            </a:r>
            <a:r>
              <a:rPr lang="de-DE" err="1"/>
              <a:t>multicast</a:t>
            </a:r>
            <a:endParaRPr lang="de-DE"/>
          </a:p>
          <a:p>
            <a:pPr lvl="1"/>
            <a:r>
              <a:rPr lang="de-DE"/>
              <a:t>Publisher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an </a:t>
            </a:r>
            <a:r>
              <a:rPr lang="de-DE" err="1"/>
              <a:t>intermediary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delivers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one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endpoints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configured</a:t>
            </a:r>
            <a:r>
              <a:rPr lang="de-DE"/>
              <a:t> at </a:t>
            </a:r>
            <a:r>
              <a:rPr lang="de-DE" err="1"/>
              <a:t>runtime</a:t>
            </a:r>
            <a:endParaRPr lang="de-DE"/>
          </a:p>
        </p:txBody>
      </p:sp>
      <p:sp>
        <p:nvSpPr>
          <p:cNvPr id="19" name="Oval 94">
            <a:extLst>
              <a:ext uri="{FF2B5EF4-FFF2-40B4-BE49-F238E27FC236}">
                <a16:creationId xmlns:a16="http://schemas.microsoft.com/office/drawing/2014/main" id="{29A70FEC-6292-4906-A54C-21CE4E2C7B07}"/>
              </a:ext>
            </a:extLst>
          </p:cNvPr>
          <p:cNvSpPr/>
          <p:nvPr/>
        </p:nvSpPr>
        <p:spPr>
          <a:xfrm>
            <a:off x="1484285" y="4858303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0334CF5F-8970-49C6-A572-5F6E77BF279B}"/>
              </a:ext>
            </a:extLst>
          </p:cNvPr>
          <p:cNvSpPr/>
          <p:nvPr/>
        </p:nvSpPr>
        <p:spPr>
          <a:xfrm>
            <a:off x="4559477" y="4730466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21" name="Straight Arrow Connector 52">
            <a:extLst>
              <a:ext uri="{FF2B5EF4-FFF2-40B4-BE49-F238E27FC236}">
                <a16:creationId xmlns:a16="http://schemas.microsoft.com/office/drawing/2014/main" id="{C2E9CE6E-AD70-4695-AF67-5D3F07DDDE9D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2779848" y="5133754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" name="Group 49">
            <a:extLst>
              <a:ext uri="{FF2B5EF4-FFF2-40B4-BE49-F238E27FC236}">
                <a16:creationId xmlns:a16="http://schemas.microsoft.com/office/drawing/2014/main" id="{E69FD9BB-A29D-4A61-A31B-10F0B6CA5627}"/>
              </a:ext>
            </a:extLst>
          </p:cNvPr>
          <p:cNvGrpSpPr/>
          <p:nvPr/>
        </p:nvGrpSpPr>
        <p:grpSpPr>
          <a:xfrm>
            <a:off x="3656977" y="4922246"/>
            <a:ext cx="402564" cy="423015"/>
            <a:chOff x="8028432" y="740140"/>
            <a:chExt cx="902208" cy="890016"/>
          </a:xfrm>
        </p:grpSpPr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7B47297D-DAAB-41E2-9332-ADBB911C3293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47" descr="Back with solid fill">
              <a:extLst>
                <a:ext uri="{FF2B5EF4-FFF2-40B4-BE49-F238E27FC236}">
                  <a16:creationId xmlns:a16="http://schemas.microsoft.com/office/drawing/2014/main" id="{22D4209C-2C9A-45BC-881C-3DF006712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5" name="Straight Arrow Connector 52">
            <a:extLst>
              <a:ext uri="{FF2B5EF4-FFF2-40B4-BE49-F238E27FC236}">
                <a16:creationId xmlns:a16="http://schemas.microsoft.com/office/drawing/2014/main" id="{C1050712-E5C7-4DD1-8628-7DD23F424EEB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>
          <a:xfrm>
            <a:off x="4059541" y="5133754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52">
            <a:extLst>
              <a:ext uri="{FF2B5EF4-FFF2-40B4-BE49-F238E27FC236}">
                <a16:creationId xmlns:a16="http://schemas.microsoft.com/office/drawing/2014/main" id="{A501B128-F4E6-447D-AA22-BD717581CE5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059541" y="5345261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94">
            <a:extLst>
              <a:ext uri="{FF2B5EF4-FFF2-40B4-BE49-F238E27FC236}">
                <a16:creationId xmlns:a16="http://schemas.microsoft.com/office/drawing/2014/main" id="{E7FDA2CB-ED8A-4BAE-83ED-C44B794DD7B9}"/>
              </a:ext>
            </a:extLst>
          </p:cNvPr>
          <p:cNvSpPr/>
          <p:nvPr/>
        </p:nvSpPr>
        <p:spPr>
          <a:xfrm>
            <a:off x="4559477" y="5719846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34" name="Oval 94">
            <a:extLst>
              <a:ext uri="{FF2B5EF4-FFF2-40B4-BE49-F238E27FC236}">
                <a16:creationId xmlns:a16="http://schemas.microsoft.com/office/drawing/2014/main" id="{A74EC815-6997-4C3B-A80A-0751040C550C}"/>
              </a:ext>
            </a:extLst>
          </p:cNvPr>
          <p:cNvSpPr/>
          <p:nvPr/>
        </p:nvSpPr>
        <p:spPr>
          <a:xfrm>
            <a:off x="6845024" y="4744427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35" name="Oval 94">
            <a:extLst>
              <a:ext uri="{FF2B5EF4-FFF2-40B4-BE49-F238E27FC236}">
                <a16:creationId xmlns:a16="http://schemas.microsoft.com/office/drawing/2014/main" id="{60484C0E-B53E-4505-9891-110B7FED6747}"/>
              </a:ext>
            </a:extLst>
          </p:cNvPr>
          <p:cNvSpPr/>
          <p:nvPr/>
        </p:nvSpPr>
        <p:spPr>
          <a:xfrm>
            <a:off x="9920216" y="4616590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6" name="Straight Arrow Connector 52">
            <a:extLst>
              <a:ext uri="{FF2B5EF4-FFF2-40B4-BE49-F238E27FC236}">
                <a16:creationId xmlns:a16="http://schemas.microsoft.com/office/drawing/2014/main" id="{723A6263-9520-4DE2-BA1C-2D542E1EC20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8140587" y="5019878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" name="Group 49">
            <a:extLst>
              <a:ext uri="{FF2B5EF4-FFF2-40B4-BE49-F238E27FC236}">
                <a16:creationId xmlns:a16="http://schemas.microsoft.com/office/drawing/2014/main" id="{A5432F0E-193C-4082-8A63-FF687B4BAE10}"/>
              </a:ext>
            </a:extLst>
          </p:cNvPr>
          <p:cNvGrpSpPr/>
          <p:nvPr/>
        </p:nvGrpSpPr>
        <p:grpSpPr>
          <a:xfrm>
            <a:off x="9017716" y="4808370"/>
            <a:ext cx="402564" cy="423015"/>
            <a:chOff x="8028432" y="740140"/>
            <a:chExt cx="902208" cy="890016"/>
          </a:xfrm>
        </p:grpSpPr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B64B814D-6DE4-4FC0-BDFD-E498B91592A0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47" descr="Back with solid fill">
              <a:extLst>
                <a:ext uri="{FF2B5EF4-FFF2-40B4-BE49-F238E27FC236}">
                  <a16:creationId xmlns:a16="http://schemas.microsoft.com/office/drawing/2014/main" id="{822F928D-8FAD-4C6D-A687-E3B7AAB69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40" name="Straight Arrow Connector 52">
            <a:extLst>
              <a:ext uri="{FF2B5EF4-FFF2-40B4-BE49-F238E27FC236}">
                <a16:creationId xmlns:a16="http://schemas.microsoft.com/office/drawing/2014/main" id="{1B3BB8F7-618D-4857-BCCF-C3E43CF9998B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9420280" y="5019878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2">
            <a:extLst>
              <a:ext uri="{FF2B5EF4-FFF2-40B4-BE49-F238E27FC236}">
                <a16:creationId xmlns:a16="http://schemas.microsoft.com/office/drawing/2014/main" id="{3F039B62-AE87-43FD-9A02-9C7E75CB930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420280" y="5231385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94">
            <a:extLst>
              <a:ext uri="{FF2B5EF4-FFF2-40B4-BE49-F238E27FC236}">
                <a16:creationId xmlns:a16="http://schemas.microsoft.com/office/drawing/2014/main" id="{66C737B3-87EA-4B2C-82F0-79D6485CDBF9}"/>
              </a:ext>
            </a:extLst>
          </p:cNvPr>
          <p:cNvSpPr/>
          <p:nvPr/>
        </p:nvSpPr>
        <p:spPr>
          <a:xfrm>
            <a:off x="9920216" y="5605970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43" name="Group 39">
            <a:extLst>
              <a:ext uri="{FF2B5EF4-FFF2-40B4-BE49-F238E27FC236}">
                <a16:creationId xmlns:a16="http://schemas.microsoft.com/office/drawing/2014/main" id="{12807CAF-BFA0-4D20-B979-CB9F7F19D23D}"/>
              </a:ext>
            </a:extLst>
          </p:cNvPr>
          <p:cNvGrpSpPr/>
          <p:nvPr/>
        </p:nvGrpSpPr>
        <p:grpSpPr>
          <a:xfrm>
            <a:off x="9010349" y="5671011"/>
            <a:ext cx="396495" cy="397307"/>
            <a:chOff x="5163312" y="1530096"/>
            <a:chExt cx="902208" cy="890016"/>
          </a:xfrm>
        </p:grpSpPr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1C738F88-518E-4722-ACB9-68D7CDACC67C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36" descr="Comment Add with solid fill">
              <a:extLst>
                <a:ext uri="{FF2B5EF4-FFF2-40B4-BE49-F238E27FC236}">
                  <a16:creationId xmlns:a16="http://schemas.microsoft.com/office/drawing/2014/main" id="{8F336759-FF58-4C7D-AF42-786CCB2FE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778E9B05-D1C8-47C8-943A-CB9B5BAF7987}"/>
              </a:ext>
            </a:extLst>
          </p:cNvPr>
          <p:cNvCxnSpPr>
            <a:cxnSpLocks/>
            <a:stCxn id="42" idx="3"/>
            <a:endCxn id="44" idx="2"/>
          </p:cNvCxnSpPr>
          <p:nvPr/>
        </p:nvCxnSpPr>
        <p:spPr>
          <a:xfrm rot="5400000" flipH="1">
            <a:off x="9510112" y="5766803"/>
            <a:ext cx="226109" cy="829140"/>
          </a:xfrm>
          <a:prstGeom prst="curvedConnector3">
            <a:avLst>
              <a:gd name="adj1" fmla="val -10505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2">
            <a:extLst>
              <a:ext uri="{FF2B5EF4-FFF2-40B4-BE49-F238E27FC236}">
                <a16:creationId xmlns:a16="http://schemas.microsoft.com/office/drawing/2014/main" id="{BCA89C94-6F24-4889-BA89-8885F22C54B0}"/>
              </a:ext>
            </a:extLst>
          </p:cNvPr>
          <p:cNvCxnSpPr>
            <a:cxnSpLocks/>
            <a:stCxn id="44" idx="0"/>
            <a:endCxn id="38" idx="2"/>
          </p:cNvCxnSpPr>
          <p:nvPr/>
        </p:nvCxnSpPr>
        <p:spPr>
          <a:xfrm flipV="1">
            <a:off x="9208597" y="5231385"/>
            <a:ext cx="10401" cy="43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Sprechblase: rechteckig 56">
            <a:extLst>
              <a:ext uri="{FF2B5EF4-FFF2-40B4-BE49-F238E27FC236}">
                <a16:creationId xmlns:a16="http://schemas.microsoft.com/office/drawing/2014/main" id="{41841243-89C9-419C-876F-B581396EB0B5}"/>
              </a:ext>
            </a:extLst>
          </p:cNvPr>
          <p:cNvSpPr/>
          <p:nvPr/>
        </p:nvSpPr>
        <p:spPr>
          <a:xfrm>
            <a:off x="6997191" y="6244397"/>
            <a:ext cx="1585646" cy="336299"/>
          </a:xfrm>
          <a:prstGeom prst="wedgeRectCallout">
            <a:avLst>
              <a:gd name="adj1" fmla="val 67588"/>
              <a:gd name="adj2" fmla="val -1448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err="1"/>
              <a:t>Subscription</a:t>
            </a:r>
            <a:r>
              <a:rPr lang="de-DE" sz="1050"/>
              <a:t> Manager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C27835C-DCEA-4E87-912B-BED9E2097A5F}"/>
              </a:ext>
            </a:extLst>
          </p:cNvPr>
          <p:cNvCxnSpPr/>
          <p:nvPr/>
        </p:nvCxnSpPr>
        <p:spPr>
          <a:xfrm>
            <a:off x="3348248" y="4517409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1ED342B8-E208-479F-9434-71A463B9ED49}"/>
              </a:ext>
            </a:extLst>
          </p:cNvPr>
          <p:cNvCxnSpPr/>
          <p:nvPr/>
        </p:nvCxnSpPr>
        <p:spPr>
          <a:xfrm>
            <a:off x="4343628" y="4517409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55A13D-64E1-490D-9247-DAEE1AFB647F}"/>
              </a:ext>
            </a:extLst>
          </p:cNvPr>
          <p:cNvCxnSpPr/>
          <p:nvPr/>
        </p:nvCxnSpPr>
        <p:spPr>
          <a:xfrm>
            <a:off x="8733628" y="4559969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52C045E-BC85-4EA8-8925-D4169CF01784}"/>
              </a:ext>
            </a:extLst>
          </p:cNvPr>
          <p:cNvCxnSpPr/>
          <p:nvPr/>
        </p:nvCxnSpPr>
        <p:spPr>
          <a:xfrm>
            <a:off x="9729008" y="4559969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rafik 120" descr="Bleistift mit einfarbiger Füllung">
            <a:extLst>
              <a:ext uri="{FF2B5EF4-FFF2-40B4-BE49-F238E27FC236}">
                <a16:creationId xmlns:a16="http://schemas.microsoft.com/office/drawing/2014/main" id="{8AF127AE-F6B6-4DAE-B038-3B4BE294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0168" y="3749683"/>
            <a:ext cx="200858" cy="2038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BC8CDB-E650-437C-A0D6-697F5B07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CloudEvents</a:t>
            </a:r>
            <a:r>
              <a:rPr lang="de-DE"/>
              <a:t> Integration Patterns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360418-8E76-4685-B22E-9D3A204CC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Schema </a:t>
            </a:r>
            <a:r>
              <a:rPr lang="de-DE" err="1"/>
              <a:t>sharing</a:t>
            </a:r>
            <a:endParaRPr lang="de-DE"/>
          </a:p>
          <a:p>
            <a:pPr lvl="1"/>
            <a:r>
              <a:rPr lang="de-DE"/>
              <a:t>Any of the </a:t>
            </a:r>
            <a:r>
              <a:rPr lang="de-DE" err="1"/>
              <a:t>above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publishers</a:t>
            </a:r>
            <a:r>
              <a:rPr lang="de-DE"/>
              <a:t> </a:t>
            </a:r>
            <a:r>
              <a:rPr lang="de-DE" err="1"/>
              <a:t>sharing</a:t>
            </a:r>
            <a:r>
              <a:rPr lang="de-DE"/>
              <a:t> </a:t>
            </a:r>
            <a:r>
              <a:rPr lang="de-DE" err="1"/>
              <a:t>serialization</a:t>
            </a:r>
            <a:r>
              <a:rPr lang="de-DE"/>
              <a:t> and/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validation</a:t>
            </a:r>
            <a:r>
              <a:rPr lang="de-DE"/>
              <a:t> </a:t>
            </a:r>
            <a:r>
              <a:rPr lang="de-DE" err="1"/>
              <a:t>schemas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subscribers</a:t>
            </a:r>
            <a:endParaRPr lang="de-DE"/>
          </a:p>
          <a:p>
            <a:pPr marL="457200" lvl="1" indent="0">
              <a:buNone/>
            </a:pP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C437EF-3C57-4082-AD08-9304A81EB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Dynamic + Discovery</a:t>
            </a:r>
          </a:p>
          <a:p>
            <a:pPr lvl="1"/>
            <a:r>
              <a:rPr lang="de-DE" dirty="0"/>
              <a:t>Any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discovering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managers</a:t>
            </a:r>
            <a:r>
              <a:rPr lang="de-DE" dirty="0"/>
              <a:t> and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registries</a:t>
            </a:r>
            <a:r>
              <a:rPr lang="de-DE" dirty="0"/>
              <a:t> at </a:t>
            </a:r>
            <a:r>
              <a:rPr lang="de-DE" dirty="0" err="1"/>
              <a:t>runtime</a:t>
            </a:r>
            <a:r>
              <a:rPr lang="de-DE" dirty="0"/>
              <a:t> </a:t>
            </a:r>
          </a:p>
        </p:txBody>
      </p:sp>
      <p:sp>
        <p:nvSpPr>
          <p:cNvPr id="33" name="Oval 94">
            <a:extLst>
              <a:ext uri="{FF2B5EF4-FFF2-40B4-BE49-F238E27FC236}">
                <a16:creationId xmlns:a16="http://schemas.microsoft.com/office/drawing/2014/main" id="{27E6DF19-F39D-4AF1-B93B-5D58DDA3B01C}"/>
              </a:ext>
            </a:extLst>
          </p:cNvPr>
          <p:cNvSpPr/>
          <p:nvPr/>
        </p:nvSpPr>
        <p:spPr>
          <a:xfrm>
            <a:off x="1379095" y="468048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46" name="Oval 94">
            <a:extLst>
              <a:ext uri="{FF2B5EF4-FFF2-40B4-BE49-F238E27FC236}">
                <a16:creationId xmlns:a16="http://schemas.microsoft.com/office/drawing/2014/main" id="{85764E99-40C1-4BEA-9D67-C3E0B045A8E1}"/>
              </a:ext>
            </a:extLst>
          </p:cNvPr>
          <p:cNvSpPr/>
          <p:nvPr/>
        </p:nvSpPr>
        <p:spPr>
          <a:xfrm>
            <a:off x="4454287" y="4552644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48" name="Straight Arrow Connector 52">
            <a:extLst>
              <a:ext uri="{FF2B5EF4-FFF2-40B4-BE49-F238E27FC236}">
                <a16:creationId xmlns:a16="http://schemas.microsoft.com/office/drawing/2014/main" id="{1F4E492C-EBEB-4CCB-9728-4AC703E83311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2674658" y="495593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9" name="Group 49">
            <a:extLst>
              <a:ext uri="{FF2B5EF4-FFF2-40B4-BE49-F238E27FC236}">
                <a16:creationId xmlns:a16="http://schemas.microsoft.com/office/drawing/2014/main" id="{199667CB-6CAE-4419-9035-37FE5C45C51F}"/>
              </a:ext>
            </a:extLst>
          </p:cNvPr>
          <p:cNvGrpSpPr/>
          <p:nvPr/>
        </p:nvGrpSpPr>
        <p:grpSpPr>
          <a:xfrm>
            <a:off x="3551787" y="4744424"/>
            <a:ext cx="402564" cy="423015"/>
            <a:chOff x="8028432" y="740140"/>
            <a:chExt cx="902208" cy="890016"/>
          </a:xfrm>
        </p:grpSpPr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CF7D2CDA-883C-47B8-A48F-1ED20B49173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47" descr="Back with solid fill">
              <a:extLst>
                <a:ext uri="{FF2B5EF4-FFF2-40B4-BE49-F238E27FC236}">
                  <a16:creationId xmlns:a16="http://schemas.microsoft.com/office/drawing/2014/main" id="{3AE73C9F-3731-431C-82F4-DF3E0089E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1E630B-54BC-4A1A-88DA-39A3534EB5F3}"/>
              </a:ext>
            </a:extLst>
          </p:cNvPr>
          <p:cNvCxnSpPr>
            <a:cxnSpLocks/>
            <a:stCxn id="50" idx="3"/>
            <a:endCxn id="46" idx="2"/>
          </p:cNvCxnSpPr>
          <p:nvPr/>
        </p:nvCxnSpPr>
        <p:spPr>
          <a:xfrm>
            <a:off x="3954351" y="4955932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2">
            <a:extLst>
              <a:ext uri="{FF2B5EF4-FFF2-40B4-BE49-F238E27FC236}">
                <a16:creationId xmlns:a16="http://schemas.microsoft.com/office/drawing/2014/main" id="{FC983FF2-7720-4DEB-AC96-E5EEE98AC09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954351" y="5167439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Oval 94">
            <a:extLst>
              <a:ext uri="{FF2B5EF4-FFF2-40B4-BE49-F238E27FC236}">
                <a16:creationId xmlns:a16="http://schemas.microsoft.com/office/drawing/2014/main" id="{DE83B1A8-4714-49D8-AE5A-2ADB84279C21}"/>
              </a:ext>
            </a:extLst>
          </p:cNvPr>
          <p:cNvSpPr/>
          <p:nvPr/>
        </p:nvSpPr>
        <p:spPr>
          <a:xfrm>
            <a:off x="4454287" y="5542024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56" name="Group 39">
            <a:extLst>
              <a:ext uri="{FF2B5EF4-FFF2-40B4-BE49-F238E27FC236}">
                <a16:creationId xmlns:a16="http://schemas.microsoft.com/office/drawing/2014/main" id="{D396BF3F-87BC-4E78-948A-212F2AB48A37}"/>
              </a:ext>
            </a:extLst>
          </p:cNvPr>
          <p:cNvGrpSpPr/>
          <p:nvPr/>
        </p:nvGrpSpPr>
        <p:grpSpPr>
          <a:xfrm>
            <a:off x="3544420" y="5607065"/>
            <a:ext cx="396495" cy="397307"/>
            <a:chOff x="5163312" y="1530096"/>
            <a:chExt cx="902208" cy="890016"/>
          </a:xfrm>
        </p:grpSpPr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29E04F52-FFA9-401E-AD5A-809479DC2911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36" descr="Comment Add with solid fill">
              <a:extLst>
                <a:ext uri="{FF2B5EF4-FFF2-40B4-BE49-F238E27FC236}">
                  <a16:creationId xmlns:a16="http://schemas.microsoft.com/office/drawing/2014/main" id="{8AD652B7-547C-4E92-819B-6E3EE7AF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64" name="Straight Arrow Connector 52">
            <a:extLst>
              <a:ext uri="{FF2B5EF4-FFF2-40B4-BE49-F238E27FC236}">
                <a16:creationId xmlns:a16="http://schemas.microsoft.com/office/drawing/2014/main" id="{1DBE5481-5469-4ED6-B2CE-64767FF2DCDD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rot="5400000" flipH="1">
            <a:off x="4044183" y="5702857"/>
            <a:ext cx="226109" cy="829140"/>
          </a:xfrm>
          <a:prstGeom prst="curvedConnector3">
            <a:avLst>
              <a:gd name="adj1" fmla="val -10505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52">
            <a:extLst>
              <a:ext uri="{FF2B5EF4-FFF2-40B4-BE49-F238E27FC236}">
                <a16:creationId xmlns:a16="http://schemas.microsoft.com/office/drawing/2014/main" id="{6E1DFC93-7731-4510-82DB-5F94F128FF6A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V="1">
            <a:off x="3742668" y="5167439"/>
            <a:ext cx="10401" cy="43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A02FEA0-1BE6-4E2F-A4C4-5F71AD58A205}"/>
              </a:ext>
            </a:extLst>
          </p:cNvPr>
          <p:cNvCxnSpPr/>
          <p:nvPr/>
        </p:nvCxnSpPr>
        <p:spPr>
          <a:xfrm>
            <a:off x="3267699" y="4496023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771F658F-DE18-4F9A-8AD5-2AD914697A22}"/>
              </a:ext>
            </a:extLst>
          </p:cNvPr>
          <p:cNvSpPr/>
          <p:nvPr/>
        </p:nvSpPr>
        <p:spPr>
          <a:xfrm>
            <a:off x="3448190" y="5211661"/>
            <a:ext cx="593982" cy="1281213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DE2B442-B016-4078-AC88-FDEE98A878AE}"/>
              </a:ext>
            </a:extLst>
          </p:cNvPr>
          <p:cNvSpPr/>
          <p:nvPr/>
        </p:nvSpPr>
        <p:spPr>
          <a:xfrm>
            <a:off x="3408417" y="5210584"/>
            <a:ext cx="653380" cy="122210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BA7FEE-88A0-4684-A0EF-9DB7E03A5AA4}"/>
              </a:ext>
            </a:extLst>
          </p:cNvPr>
          <p:cNvSpPr/>
          <p:nvPr/>
        </p:nvSpPr>
        <p:spPr>
          <a:xfrm>
            <a:off x="4054651" y="5477737"/>
            <a:ext cx="1317749" cy="1209605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B19D0D4-E852-4F62-8710-382D3353485E}"/>
              </a:ext>
            </a:extLst>
          </p:cNvPr>
          <p:cNvCxnSpPr/>
          <p:nvPr/>
        </p:nvCxnSpPr>
        <p:spPr>
          <a:xfrm>
            <a:off x="4263079" y="4496023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Group 34">
            <a:extLst>
              <a:ext uri="{FF2B5EF4-FFF2-40B4-BE49-F238E27FC236}">
                <a16:creationId xmlns:a16="http://schemas.microsoft.com/office/drawing/2014/main" id="{3D397CBE-1BDC-4A5D-8AEA-77A2D0A6797C}"/>
              </a:ext>
            </a:extLst>
          </p:cNvPr>
          <p:cNvGrpSpPr/>
          <p:nvPr/>
        </p:nvGrpSpPr>
        <p:grpSpPr>
          <a:xfrm>
            <a:off x="3551787" y="3961643"/>
            <a:ext cx="402565" cy="423014"/>
            <a:chOff x="3767328" y="1530096"/>
            <a:chExt cx="902208" cy="890016"/>
          </a:xfrm>
        </p:grpSpPr>
        <p:sp>
          <p:nvSpPr>
            <p:cNvPr id="72" name="Rectangle 17">
              <a:extLst>
                <a:ext uri="{FF2B5EF4-FFF2-40B4-BE49-F238E27FC236}">
                  <a16:creationId xmlns:a16="http://schemas.microsoft.com/office/drawing/2014/main" id="{82B653DF-042F-4DF5-8F4F-58890BA51377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30" descr="Books on shelf with solid fill">
              <a:extLst>
                <a:ext uri="{FF2B5EF4-FFF2-40B4-BE49-F238E27FC236}">
                  <a16:creationId xmlns:a16="http://schemas.microsoft.com/office/drawing/2014/main" id="{BE217878-E899-4275-8C5A-7726484D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74" name="Straight Arrow Connector 52">
            <a:extLst>
              <a:ext uri="{FF2B5EF4-FFF2-40B4-BE49-F238E27FC236}">
                <a16:creationId xmlns:a16="http://schemas.microsoft.com/office/drawing/2014/main" id="{53984F24-5562-41B4-A959-46B77E15A342}"/>
              </a:ext>
            </a:extLst>
          </p:cNvPr>
          <p:cNvCxnSpPr>
            <a:cxnSpLocks/>
            <a:stCxn id="33" idx="0"/>
            <a:endCxn id="72" idx="1"/>
          </p:cNvCxnSpPr>
          <p:nvPr/>
        </p:nvCxnSpPr>
        <p:spPr>
          <a:xfrm rot="5400000" flipH="1" flipV="1">
            <a:off x="2535667" y="3664361"/>
            <a:ext cx="507331" cy="15249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52">
            <a:extLst>
              <a:ext uri="{FF2B5EF4-FFF2-40B4-BE49-F238E27FC236}">
                <a16:creationId xmlns:a16="http://schemas.microsoft.com/office/drawing/2014/main" id="{DAC94183-CD62-45DA-8C01-057950DB6042}"/>
              </a:ext>
            </a:extLst>
          </p:cNvPr>
          <p:cNvCxnSpPr>
            <a:cxnSpLocks/>
            <a:stCxn id="46" idx="0"/>
            <a:endCxn id="72" idx="3"/>
          </p:cNvCxnSpPr>
          <p:nvPr/>
        </p:nvCxnSpPr>
        <p:spPr>
          <a:xfrm rot="16200000" flipV="1">
            <a:off x="4215194" y="3912308"/>
            <a:ext cx="379494" cy="901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Grafik 14" descr="Lupe mit einfarbiger Füllung">
            <a:extLst>
              <a:ext uri="{FF2B5EF4-FFF2-40B4-BE49-F238E27FC236}">
                <a16:creationId xmlns:a16="http://schemas.microsoft.com/office/drawing/2014/main" id="{9D555C0D-9702-4091-AA32-3821A480A8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916" y="4061180"/>
            <a:ext cx="162636" cy="162636"/>
          </a:xfrm>
          <a:prstGeom prst="rect">
            <a:avLst/>
          </a:prstGeom>
        </p:spPr>
      </p:pic>
      <p:sp>
        <p:nvSpPr>
          <p:cNvPr id="77" name="Oval 94">
            <a:extLst>
              <a:ext uri="{FF2B5EF4-FFF2-40B4-BE49-F238E27FC236}">
                <a16:creationId xmlns:a16="http://schemas.microsoft.com/office/drawing/2014/main" id="{3C882B7B-BBD8-42C1-969E-0707EBF4ACFA}"/>
              </a:ext>
            </a:extLst>
          </p:cNvPr>
          <p:cNvSpPr/>
          <p:nvPr/>
        </p:nvSpPr>
        <p:spPr>
          <a:xfrm>
            <a:off x="6560695" y="4370183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sp>
        <p:nvSpPr>
          <p:cNvPr id="78" name="Oval 94">
            <a:extLst>
              <a:ext uri="{FF2B5EF4-FFF2-40B4-BE49-F238E27FC236}">
                <a16:creationId xmlns:a16="http://schemas.microsoft.com/office/drawing/2014/main" id="{DE8B99E8-B8B9-4447-8E3F-733CB44D2C87}"/>
              </a:ext>
            </a:extLst>
          </p:cNvPr>
          <p:cNvSpPr/>
          <p:nvPr/>
        </p:nvSpPr>
        <p:spPr>
          <a:xfrm>
            <a:off x="9635887" y="4242346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79" name="Straight Arrow Connector 52">
            <a:extLst>
              <a:ext uri="{FF2B5EF4-FFF2-40B4-BE49-F238E27FC236}">
                <a16:creationId xmlns:a16="http://schemas.microsoft.com/office/drawing/2014/main" id="{15F991C7-C3F2-4AA5-A883-31EFC8249C51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7856258" y="4645634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" name="Group 49">
            <a:extLst>
              <a:ext uri="{FF2B5EF4-FFF2-40B4-BE49-F238E27FC236}">
                <a16:creationId xmlns:a16="http://schemas.microsoft.com/office/drawing/2014/main" id="{1F2E3423-8593-48A7-B721-3C8BEB74EC81}"/>
              </a:ext>
            </a:extLst>
          </p:cNvPr>
          <p:cNvGrpSpPr/>
          <p:nvPr/>
        </p:nvGrpSpPr>
        <p:grpSpPr>
          <a:xfrm>
            <a:off x="8733387" y="4434126"/>
            <a:ext cx="402564" cy="423015"/>
            <a:chOff x="8028432" y="740140"/>
            <a:chExt cx="902208" cy="890016"/>
          </a:xfrm>
        </p:grpSpPr>
        <p:sp>
          <p:nvSpPr>
            <p:cNvPr id="81" name="Rectangle 44">
              <a:extLst>
                <a:ext uri="{FF2B5EF4-FFF2-40B4-BE49-F238E27FC236}">
                  <a16:creationId xmlns:a16="http://schemas.microsoft.com/office/drawing/2014/main" id="{60942178-7628-4281-B497-09720DB85006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47" descr="Back with solid fill">
              <a:extLst>
                <a:ext uri="{FF2B5EF4-FFF2-40B4-BE49-F238E27FC236}">
                  <a16:creationId xmlns:a16="http://schemas.microsoft.com/office/drawing/2014/main" id="{F01E14B8-1C87-4172-9204-54D5B7F8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83" name="Straight Arrow Connector 52">
            <a:extLst>
              <a:ext uri="{FF2B5EF4-FFF2-40B4-BE49-F238E27FC236}">
                <a16:creationId xmlns:a16="http://schemas.microsoft.com/office/drawing/2014/main" id="{1F61745E-5D31-4F58-A5CE-B7DE117429BB}"/>
              </a:ext>
            </a:extLst>
          </p:cNvPr>
          <p:cNvCxnSpPr>
            <a:cxnSpLocks/>
            <a:stCxn id="81" idx="3"/>
            <a:endCxn id="78" idx="2"/>
          </p:cNvCxnSpPr>
          <p:nvPr/>
        </p:nvCxnSpPr>
        <p:spPr>
          <a:xfrm>
            <a:off x="9135951" y="4645634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52">
            <a:extLst>
              <a:ext uri="{FF2B5EF4-FFF2-40B4-BE49-F238E27FC236}">
                <a16:creationId xmlns:a16="http://schemas.microsoft.com/office/drawing/2014/main" id="{50E2B87D-C990-4113-AF84-BDCFE0ADC8B4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135951" y="4857141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Oval 94">
            <a:extLst>
              <a:ext uri="{FF2B5EF4-FFF2-40B4-BE49-F238E27FC236}">
                <a16:creationId xmlns:a16="http://schemas.microsoft.com/office/drawing/2014/main" id="{10A54E65-E8CC-49DC-826C-005EFAB63EC5}"/>
              </a:ext>
            </a:extLst>
          </p:cNvPr>
          <p:cNvSpPr/>
          <p:nvPr/>
        </p:nvSpPr>
        <p:spPr>
          <a:xfrm>
            <a:off x="9635887" y="5231726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86" name="Group 39">
            <a:extLst>
              <a:ext uri="{FF2B5EF4-FFF2-40B4-BE49-F238E27FC236}">
                <a16:creationId xmlns:a16="http://schemas.microsoft.com/office/drawing/2014/main" id="{CAE13ED3-A036-4621-BE5B-043A5A952A6E}"/>
              </a:ext>
            </a:extLst>
          </p:cNvPr>
          <p:cNvGrpSpPr/>
          <p:nvPr/>
        </p:nvGrpSpPr>
        <p:grpSpPr>
          <a:xfrm>
            <a:off x="8726020" y="5296767"/>
            <a:ext cx="396495" cy="397307"/>
            <a:chOff x="5163312" y="1530096"/>
            <a:chExt cx="902208" cy="890016"/>
          </a:xfrm>
        </p:grpSpPr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65BE52CF-941A-43AC-A112-1A5668A8D6BF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36" descr="Comment Add with solid fill">
              <a:extLst>
                <a:ext uri="{FF2B5EF4-FFF2-40B4-BE49-F238E27FC236}">
                  <a16:creationId xmlns:a16="http://schemas.microsoft.com/office/drawing/2014/main" id="{478E9354-1E6B-4A24-AD89-16C7DBD0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89" name="Straight Arrow Connector 52">
            <a:extLst>
              <a:ext uri="{FF2B5EF4-FFF2-40B4-BE49-F238E27FC236}">
                <a16:creationId xmlns:a16="http://schemas.microsoft.com/office/drawing/2014/main" id="{CE6CE9B6-1F00-4F2C-822D-45A772A9EF7D}"/>
              </a:ext>
            </a:extLst>
          </p:cNvPr>
          <p:cNvCxnSpPr>
            <a:cxnSpLocks/>
            <a:stCxn id="85" idx="4"/>
            <a:endCxn id="103" idx="3"/>
          </p:cNvCxnSpPr>
          <p:nvPr/>
        </p:nvCxnSpPr>
        <p:spPr>
          <a:xfrm rot="5400000">
            <a:off x="9360164" y="5851037"/>
            <a:ext cx="489701" cy="8642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52">
            <a:extLst>
              <a:ext uri="{FF2B5EF4-FFF2-40B4-BE49-F238E27FC236}">
                <a16:creationId xmlns:a16="http://schemas.microsoft.com/office/drawing/2014/main" id="{86291B50-3F30-45B9-A7B7-6CE3346AF12F}"/>
              </a:ext>
            </a:extLst>
          </p:cNvPr>
          <p:cNvCxnSpPr>
            <a:cxnSpLocks/>
            <a:stCxn id="87" idx="0"/>
            <a:endCxn id="81" idx="2"/>
          </p:cNvCxnSpPr>
          <p:nvPr/>
        </p:nvCxnSpPr>
        <p:spPr>
          <a:xfrm flipV="1">
            <a:off x="8924268" y="4857141"/>
            <a:ext cx="10401" cy="43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CFFDD4-E525-4C53-9BD0-3ED1FA6F40C9}"/>
              </a:ext>
            </a:extLst>
          </p:cNvPr>
          <p:cNvCxnSpPr/>
          <p:nvPr/>
        </p:nvCxnSpPr>
        <p:spPr>
          <a:xfrm>
            <a:off x="8449299" y="4185725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7CD95D4-3E9B-4FCF-9020-40D17C58E6E9}"/>
              </a:ext>
            </a:extLst>
          </p:cNvPr>
          <p:cNvCxnSpPr/>
          <p:nvPr/>
        </p:nvCxnSpPr>
        <p:spPr>
          <a:xfrm>
            <a:off x="9444679" y="4185725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6" name="Group 34">
            <a:extLst>
              <a:ext uri="{FF2B5EF4-FFF2-40B4-BE49-F238E27FC236}">
                <a16:creationId xmlns:a16="http://schemas.microsoft.com/office/drawing/2014/main" id="{64549486-0676-4A12-A13A-820D841AF922}"/>
              </a:ext>
            </a:extLst>
          </p:cNvPr>
          <p:cNvGrpSpPr/>
          <p:nvPr/>
        </p:nvGrpSpPr>
        <p:grpSpPr>
          <a:xfrm>
            <a:off x="8733387" y="3651345"/>
            <a:ext cx="402565" cy="423014"/>
            <a:chOff x="3767328" y="1530096"/>
            <a:chExt cx="902208" cy="890016"/>
          </a:xfrm>
        </p:grpSpPr>
        <p:sp>
          <p:nvSpPr>
            <p:cNvPr id="97" name="Rectangle 17">
              <a:extLst>
                <a:ext uri="{FF2B5EF4-FFF2-40B4-BE49-F238E27FC236}">
                  <a16:creationId xmlns:a16="http://schemas.microsoft.com/office/drawing/2014/main" id="{DB07D424-487C-4FCD-8FE9-792D42B55D1F}"/>
                </a:ext>
              </a:extLst>
            </p:cNvPr>
            <p:cNvSpPr/>
            <p:nvPr/>
          </p:nvSpPr>
          <p:spPr>
            <a:xfrm>
              <a:off x="3767328" y="1530096"/>
              <a:ext cx="902208" cy="890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30" descr="Books on shelf with solid fill">
              <a:extLst>
                <a:ext uri="{FF2B5EF4-FFF2-40B4-BE49-F238E27FC236}">
                  <a16:creationId xmlns:a16="http://schemas.microsoft.com/office/drawing/2014/main" id="{BF067820-0EB9-473E-8985-46F3D58B5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5814" y="1602486"/>
              <a:ext cx="745236" cy="745236"/>
            </a:xfrm>
            <a:prstGeom prst="rect">
              <a:avLst/>
            </a:prstGeom>
          </p:spPr>
        </p:pic>
      </p:grpSp>
      <p:cxnSp>
        <p:nvCxnSpPr>
          <p:cNvPr id="99" name="Straight Arrow Connector 52">
            <a:extLst>
              <a:ext uri="{FF2B5EF4-FFF2-40B4-BE49-F238E27FC236}">
                <a16:creationId xmlns:a16="http://schemas.microsoft.com/office/drawing/2014/main" id="{ED24B131-0357-4F93-BFB0-DFD5833B160C}"/>
              </a:ext>
            </a:extLst>
          </p:cNvPr>
          <p:cNvCxnSpPr>
            <a:cxnSpLocks/>
            <a:stCxn id="77" idx="0"/>
            <a:endCxn id="97" idx="1"/>
          </p:cNvCxnSpPr>
          <p:nvPr/>
        </p:nvCxnSpPr>
        <p:spPr>
          <a:xfrm rot="5400000" flipH="1" flipV="1">
            <a:off x="7717267" y="3354063"/>
            <a:ext cx="507331" cy="15249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52">
            <a:extLst>
              <a:ext uri="{FF2B5EF4-FFF2-40B4-BE49-F238E27FC236}">
                <a16:creationId xmlns:a16="http://schemas.microsoft.com/office/drawing/2014/main" id="{A48260D9-5D1C-4D2E-B15E-FAD06F879C4B}"/>
              </a:ext>
            </a:extLst>
          </p:cNvPr>
          <p:cNvCxnSpPr>
            <a:cxnSpLocks/>
            <a:stCxn id="78" idx="0"/>
            <a:endCxn id="97" idx="3"/>
          </p:cNvCxnSpPr>
          <p:nvPr/>
        </p:nvCxnSpPr>
        <p:spPr>
          <a:xfrm rot="16200000" flipV="1">
            <a:off x="9396794" y="3602010"/>
            <a:ext cx="379494" cy="901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Grafik 100" descr="Lupe mit einfarbiger Füllung">
            <a:extLst>
              <a:ext uri="{FF2B5EF4-FFF2-40B4-BE49-F238E27FC236}">
                <a16:creationId xmlns:a16="http://schemas.microsoft.com/office/drawing/2014/main" id="{3F7EA023-132B-4F83-A19D-E3ECA0B76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38516" y="3750882"/>
            <a:ext cx="162636" cy="162636"/>
          </a:xfrm>
          <a:prstGeom prst="rect">
            <a:avLst/>
          </a:prstGeom>
        </p:spPr>
      </p:pic>
      <p:sp>
        <p:nvSpPr>
          <p:cNvPr id="93" name="Rechteck 92">
            <a:extLst>
              <a:ext uri="{FF2B5EF4-FFF2-40B4-BE49-F238E27FC236}">
                <a16:creationId xmlns:a16="http://schemas.microsoft.com/office/drawing/2014/main" id="{111677A7-6D55-423B-97F3-62677C8A35AF}"/>
              </a:ext>
            </a:extLst>
          </p:cNvPr>
          <p:cNvSpPr/>
          <p:nvPr/>
        </p:nvSpPr>
        <p:spPr>
          <a:xfrm>
            <a:off x="6515539" y="3614414"/>
            <a:ext cx="2351726" cy="761944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4EEF586-39A0-4FF1-B593-CD28E74740AA}"/>
              </a:ext>
            </a:extLst>
          </p:cNvPr>
          <p:cNvSpPr/>
          <p:nvPr/>
        </p:nvSpPr>
        <p:spPr>
          <a:xfrm>
            <a:off x="9288352" y="3517788"/>
            <a:ext cx="1267401" cy="702692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15">
            <a:extLst>
              <a:ext uri="{FF2B5EF4-FFF2-40B4-BE49-F238E27FC236}">
                <a16:creationId xmlns:a16="http://schemas.microsoft.com/office/drawing/2014/main" id="{3FC043D4-F27E-4007-8BF0-A1632334144E}"/>
              </a:ext>
            </a:extLst>
          </p:cNvPr>
          <p:cNvGrpSpPr/>
          <p:nvPr/>
        </p:nvGrpSpPr>
        <p:grpSpPr>
          <a:xfrm>
            <a:off x="8788235" y="6336154"/>
            <a:ext cx="384663" cy="383699"/>
            <a:chOff x="2371344" y="1530096"/>
            <a:chExt cx="902208" cy="890016"/>
          </a:xfrm>
        </p:grpSpPr>
        <p:sp>
          <p:nvSpPr>
            <p:cNvPr id="103" name="Rectangle 3">
              <a:extLst>
                <a:ext uri="{FF2B5EF4-FFF2-40B4-BE49-F238E27FC236}">
                  <a16:creationId xmlns:a16="http://schemas.microsoft.com/office/drawing/2014/main" id="{DA36FCBE-C33C-4395-8C98-16E8BEAFF57C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Graphic 5" descr="Search Inventory with solid fill">
              <a:extLst>
                <a:ext uri="{FF2B5EF4-FFF2-40B4-BE49-F238E27FC236}">
                  <a16:creationId xmlns:a16="http://schemas.microsoft.com/office/drawing/2014/main" id="{A29723F4-C7D4-4C54-B13A-4FB010C6439B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5" descr="Search Inventory with solid fill">
              <a:extLst>
                <a:ext uri="{FF2B5EF4-FFF2-40B4-BE49-F238E27FC236}">
                  <a16:creationId xmlns:a16="http://schemas.microsoft.com/office/drawing/2014/main" id="{9CCC2B4D-082E-40CF-AB29-7415F5304A09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Graphic 5" descr="Search Inventory with solid fill">
              <a:extLst>
                <a:ext uri="{FF2B5EF4-FFF2-40B4-BE49-F238E27FC236}">
                  <a16:creationId xmlns:a16="http://schemas.microsoft.com/office/drawing/2014/main" id="{1AD3E0E4-2AF0-4379-9F3C-82CFB96D9568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5" descr="Search Inventory with solid fill">
              <a:extLst>
                <a:ext uri="{FF2B5EF4-FFF2-40B4-BE49-F238E27FC236}">
                  <a16:creationId xmlns:a16="http://schemas.microsoft.com/office/drawing/2014/main" id="{FEA6D9CA-7A6D-4B5B-B5D1-785A215DD160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5" descr="Search Inventory with solid fill">
              <a:extLst>
                <a:ext uri="{FF2B5EF4-FFF2-40B4-BE49-F238E27FC236}">
                  <a16:creationId xmlns:a16="http://schemas.microsoft.com/office/drawing/2014/main" id="{3F7E431A-AAC8-4559-9AD7-5A64D24446B1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5" descr="Search Inventory with solid fill">
              <a:extLst>
                <a:ext uri="{FF2B5EF4-FFF2-40B4-BE49-F238E27FC236}">
                  <a16:creationId xmlns:a16="http://schemas.microsoft.com/office/drawing/2014/main" id="{2D12A519-649F-46B8-9314-6AAD12962CD3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Graphic 5" descr="Search Inventory with solid fill">
              <a:extLst>
                <a:ext uri="{FF2B5EF4-FFF2-40B4-BE49-F238E27FC236}">
                  <a16:creationId xmlns:a16="http://schemas.microsoft.com/office/drawing/2014/main" id="{830768B6-AFB7-4FD4-AFDA-11E0F7F459DB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Graphic 5" descr="Search Inventory with solid fill">
              <a:extLst>
                <a:ext uri="{FF2B5EF4-FFF2-40B4-BE49-F238E27FC236}">
                  <a16:creationId xmlns:a16="http://schemas.microsoft.com/office/drawing/2014/main" id="{056B565C-586C-4156-9AA6-887FF3D746A6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Graphic 5" descr="Search Inventory with solid fill">
              <a:extLst>
                <a:ext uri="{FF2B5EF4-FFF2-40B4-BE49-F238E27FC236}">
                  <a16:creationId xmlns:a16="http://schemas.microsoft.com/office/drawing/2014/main" id="{C3710E6A-07C7-480B-85D9-AC1F335B2B78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3" name="Grafik 112" descr="Lupe mit einfarbiger Füllung">
            <a:extLst>
              <a:ext uri="{FF2B5EF4-FFF2-40B4-BE49-F238E27FC236}">
                <a16:creationId xmlns:a16="http://schemas.microsoft.com/office/drawing/2014/main" id="{632BAF65-B96F-406E-9BE4-33CBADA528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36653" y="6388245"/>
            <a:ext cx="162636" cy="162636"/>
          </a:xfrm>
          <a:prstGeom prst="rect">
            <a:avLst/>
          </a:prstGeom>
        </p:spPr>
      </p:pic>
      <p:cxnSp>
        <p:nvCxnSpPr>
          <p:cNvPr id="114" name="Straight Arrow Connector 52">
            <a:extLst>
              <a:ext uri="{FF2B5EF4-FFF2-40B4-BE49-F238E27FC236}">
                <a16:creationId xmlns:a16="http://schemas.microsoft.com/office/drawing/2014/main" id="{29075A5F-3FEE-4DD8-A57C-E1A34902EC71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H="1">
            <a:off x="7511528" y="5251296"/>
            <a:ext cx="1572071" cy="9813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52">
            <a:extLst>
              <a:ext uri="{FF2B5EF4-FFF2-40B4-BE49-F238E27FC236}">
                <a16:creationId xmlns:a16="http://schemas.microsoft.com/office/drawing/2014/main" id="{E751AFF9-6B11-435F-AE9F-7408DF6BE0D4}"/>
              </a:ext>
            </a:extLst>
          </p:cNvPr>
          <p:cNvCxnSpPr>
            <a:cxnSpLocks/>
            <a:stCxn id="85" idx="3"/>
            <a:endCxn id="88" idx="2"/>
          </p:cNvCxnSpPr>
          <p:nvPr/>
        </p:nvCxnSpPr>
        <p:spPr>
          <a:xfrm rot="5400000" flipH="1">
            <a:off x="9217173" y="5383948"/>
            <a:ext cx="243330" cy="829141"/>
          </a:xfrm>
          <a:prstGeom prst="curvedConnector3">
            <a:avLst>
              <a:gd name="adj1" fmla="val -5462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0" name="Grafik 119" descr="Bleistift mit einfarbiger Füllung">
            <a:extLst>
              <a:ext uri="{FF2B5EF4-FFF2-40B4-BE49-F238E27FC236}">
                <a16:creationId xmlns:a16="http://schemas.microsoft.com/office/drawing/2014/main" id="{320A9ACA-FB80-4131-86B1-7D155849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25450" y="3959277"/>
            <a:ext cx="200858" cy="203805"/>
          </a:xfrm>
          <a:prstGeom prst="rect">
            <a:avLst/>
          </a:prstGeom>
        </p:spPr>
      </p:pic>
      <p:pic>
        <p:nvPicPr>
          <p:cNvPr id="122" name="Grafik 121" descr="Bleistift mit einfarbiger Füllung">
            <a:extLst>
              <a:ext uri="{FF2B5EF4-FFF2-40B4-BE49-F238E27FC236}">
                <a16:creationId xmlns:a16="http://schemas.microsoft.com/office/drawing/2014/main" id="{0C5C1E89-ED52-4BB3-831A-5EC59EDF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08271" y="5131533"/>
            <a:ext cx="200858" cy="203805"/>
          </a:xfrm>
          <a:prstGeom prst="rect">
            <a:avLst/>
          </a:prstGeom>
        </p:spPr>
      </p:pic>
      <p:cxnSp>
        <p:nvCxnSpPr>
          <p:cNvPr id="123" name="Straight Arrow Connector 52">
            <a:extLst>
              <a:ext uri="{FF2B5EF4-FFF2-40B4-BE49-F238E27FC236}">
                <a16:creationId xmlns:a16="http://schemas.microsoft.com/office/drawing/2014/main" id="{CA53B0E4-C457-48C0-B2D1-780A256B12B7}"/>
              </a:ext>
            </a:extLst>
          </p:cNvPr>
          <p:cNvCxnSpPr>
            <a:cxnSpLocks/>
          </p:cNvCxnSpPr>
          <p:nvPr/>
        </p:nvCxnSpPr>
        <p:spPr>
          <a:xfrm flipH="1" flipV="1">
            <a:off x="9532394" y="6061534"/>
            <a:ext cx="198136" cy="274590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52">
            <a:extLst>
              <a:ext uri="{FF2B5EF4-FFF2-40B4-BE49-F238E27FC236}">
                <a16:creationId xmlns:a16="http://schemas.microsoft.com/office/drawing/2014/main" id="{5F4AE0C6-879A-43EE-BA4E-FCD5F8D4AB0B}"/>
              </a:ext>
            </a:extLst>
          </p:cNvPr>
          <p:cNvCxnSpPr>
            <a:cxnSpLocks/>
            <a:stCxn id="128" idx="2"/>
          </p:cNvCxnSpPr>
          <p:nvPr/>
        </p:nvCxnSpPr>
        <p:spPr>
          <a:xfrm rot="16200000" flipH="1">
            <a:off x="7819391" y="5780991"/>
            <a:ext cx="204712" cy="16730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9" name="Oval 94">
            <a:extLst>
              <a:ext uri="{FF2B5EF4-FFF2-40B4-BE49-F238E27FC236}">
                <a16:creationId xmlns:a16="http://schemas.microsoft.com/office/drawing/2014/main" id="{87A30CAE-0FBD-4B65-9590-CC309EABF6B7}"/>
              </a:ext>
            </a:extLst>
          </p:cNvPr>
          <p:cNvSpPr/>
          <p:nvPr/>
        </p:nvSpPr>
        <p:spPr>
          <a:xfrm>
            <a:off x="6416391" y="5325294"/>
            <a:ext cx="1320390" cy="5635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141" name="Straight Arrow Connector 52">
            <a:extLst>
              <a:ext uri="{FF2B5EF4-FFF2-40B4-BE49-F238E27FC236}">
                <a16:creationId xmlns:a16="http://schemas.microsoft.com/office/drawing/2014/main" id="{E55467AB-4FD2-48D9-AA0C-0F7B155D1A88}"/>
              </a:ext>
            </a:extLst>
          </p:cNvPr>
          <p:cNvCxnSpPr>
            <a:cxnSpLocks/>
            <a:stCxn id="139" idx="2"/>
          </p:cNvCxnSpPr>
          <p:nvPr/>
        </p:nvCxnSpPr>
        <p:spPr>
          <a:xfrm rot="16200000" flipH="1">
            <a:off x="7536096" y="5429325"/>
            <a:ext cx="745209" cy="16642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Oval 94">
            <a:extLst>
              <a:ext uri="{FF2B5EF4-FFF2-40B4-BE49-F238E27FC236}">
                <a16:creationId xmlns:a16="http://schemas.microsoft.com/office/drawing/2014/main" id="{0D8C0E63-703B-43B2-8C9F-4199F81FB35F}"/>
              </a:ext>
            </a:extLst>
          </p:cNvPr>
          <p:cNvSpPr/>
          <p:nvPr/>
        </p:nvSpPr>
        <p:spPr>
          <a:xfrm>
            <a:off x="6425045" y="5951602"/>
            <a:ext cx="1320390" cy="5635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146" name="Straight Arrow Connector 52">
            <a:extLst>
              <a:ext uri="{FF2B5EF4-FFF2-40B4-BE49-F238E27FC236}">
                <a16:creationId xmlns:a16="http://schemas.microsoft.com/office/drawing/2014/main" id="{A85285C4-BB17-4D7B-BBC2-A51EAC8A6EF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889181" y="4840395"/>
            <a:ext cx="836839" cy="655026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9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820"/>
          </a:xfrm>
        </p:spPr>
        <p:txBody>
          <a:bodyPr/>
          <a:lstStyle/>
          <a:p>
            <a:r>
              <a:rPr lang="de-DE"/>
              <a:t>Multi-</a:t>
            </a:r>
            <a:r>
              <a:rPr lang="de-DE" err="1"/>
              <a:t>hop</a:t>
            </a:r>
            <a:r>
              <a:rPr lang="de-DE"/>
              <a:t>, </a:t>
            </a:r>
            <a:r>
              <a:rPr lang="de-DE" err="1"/>
              <a:t>intermediated</a:t>
            </a:r>
            <a:r>
              <a:rPr lang="de-DE"/>
              <a:t> </a:t>
            </a:r>
            <a:r>
              <a:rPr lang="de-DE" err="1"/>
              <a:t>multicast</a:t>
            </a:r>
            <a:endParaRPr lang="de-DE"/>
          </a:p>
          <a:p>
            <a:pPr lvl="1"/>
            <a:r>
              <a:rPr lang="de-DE"/>
              <a:t>Publisher </a:t>
            </a:r>
            <a:r>
              <a:rPr lang="de-DE" err="1"/>
              <a:t>endpoints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chained</a:t>
            </a:r>
            <a:r>
              <a:rPr lang="de-DE"/>
              <a:t>: Routing and </a:t>
            </a:r>
            <a:r>
              <a:rPr lang="de-DE" err="1"/>
              <a:t>partitioning</a:t>
            </a:r>
            <a:r>
              <a:rPr lang="de-DE"/>
              <a:t>, </a:t>
            </a:r>
            <a:r>
              <a:rPr lang="de-DE" err="1"/>
              <a:t>crossing</a:t>
            </a:r>
            <a:r>
              <a:rPr lang="de-DE"/>
              <a:t> </a:t>
            </a:r>
            <a:r>
              <a:rPr lang="de-DE" err="1"/>
              <a:t>trust</a:t>
            </a:r>
            <a:r>
              <a:rPr lang="de-DE"/>
              <a:t> </a:t>
            </a:r>
            <a:r>
              <a:rPr lang="de-DE" err="1"/>
              <a:t>domains</a:t>
            </a:r>
            <a:r>
              <a:rPr lang="de-DE"/>
              <a:t>, </a:t>
            </a:r>
            <a:r>
              <a:rPr lang="de-DE" err="1"/>
              <a:t>crossing</a:t>
            </a:r>
            <a:r>
              <a:rPr lang="de-DE"/>
              <a:t> network </a:t>
            </a:r>
            <a:r>
              <a:rPr lang="de-DE" err="1"/>
              <a:t>isolation</a:t>
            </a:r>
            <a:r>
              <a:rPr lang="de-DE"/>
              <a:t> </a:t>
            </a:r>
            <a:r>
              <a:rPr lang="de-DE" err="1"/>
              <a:t>boundaries</a:t>
            </a:r>
            <a:r>
              <a:rPr lang="de-DE"/>
              <a:t>, etc. </a:t>
            </a:r>
          </a:p>
          <a:p>
            <a:endParaRPr lang="de-DE"/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2946290" y="4611219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41853" y="4886670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5118982" y="4675162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5521546" y="4886669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4803071" y="4130479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5944027" y="4353028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7317045" y="4483381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6414545" y="4675161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6817109" y="4886669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7094014" y="4385931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559188" y="3821761"/>
            <a:ext cx="855357" cy="822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6021482" y="5483953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817109" y="5109368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7317045" y="5483953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6414545" y="3610253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5944027" y="3333207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7094014" y="3366110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46600" y="5137771"/>
            <a:ext cx="592403" cy="464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7323903" y="3429000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823967" y="3832288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9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</a:t>
            </a:r>
            <a:r>
              <a:rPr lang="de-DE" err="1"/>
              <a:t>Subscriptions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820"/>
          </a:xfrm>
        </p:spPr>
        <p:txBody>
          <a:bodyPr/>
          <a:lstStyle/>
          <a:p>
            <a:r>
              <a:rPr lang="de-DE" err="1"/>
              <a:t>Subscriptions</a:t>
            </a:r>
            <a:r>
              <a:rPr lang="de-DE"/>
              <a:t> </a:t>
            </a:r>
            <a:r>
              <a:rPr lang="de-DE" err="1"/>
              <a:t>may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propagated</a:t>
            </a:r>
            <a:r>
              <a:rPr lang="de-DE"/>
              <a:t> </a:t>
            </a:r>
          </a:p>
          <a:p>
            <a:pPr lvl="1"/>
            <a:r>
              <a:rPr lang="de-DE" err="1"/>
              <a:t>Chaining</a:t>
            </a:r>
            <a:r>
              <a:rPr lang="de-DE"/>
              <a:t> of </a:t>
            </a:r>
            <a:r>
              <a:rPr lang="de-DE" err="1"/>
              <a:t>flow</a:t>
            </a:r>
            <a:r>
              <a:rPr lang="de-DE"/>
              <a:t> </a:t>
            </a:r>
            <a:r>
              <a:rPr lang="de-DE" err="1"/>
              <a:t>paths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the </a:t>
            </a:r>
            <a:r>
              <a:rPr lang="de-DE" err="1"/>
              <a:t>result</a:t>
            </a:r>
            <a:r>
              <a:rPr lang="de-DE"/>
              <a:t> of </a:t>
            </a:r>
            <a:r>
              <a:rPr lang="de-DE" err="1"/>
              <a:t>subscription</a:t>
            </a:r>
            <a:r>
              <a:rPr lang="de-DE"/>
              <a:t> </a:t>
            </a:r>
            <a:r>
              <a:rPr lang="de-DE" err="1"/>
              <a:t>managers</a:t>
            </a:r>
            <a:r>
              <a:rPr lang="de-DE"/>
              <a:t> </a:t>
            </a:r>
            <a:r>
              <a:rPr lang="de-DE" err="1"/>
              <a:t>propagating</a:t>
            </a:r>
            <a:r>
              <a:rPr lang="de-DE"/>
              <a:t> </a:t>
            </a:r>
            <a:r>
              <a:rPr lang="de-DE" err="1"/>
              <a:t>subscriptions</a:t>
            </a:r>
            <a:r>
              <a:rPr lang="de-DE"/>
              <a:t> "</a:t>
            </a:r>
            <a:r>
              <a:rPr lang="de-DE" err="1"/>
              <a:t>upstream</a:t>
            </a:r>
            <a:r>
              <a:rPr lang="de-DE"/>
              <a:t>" </a:t>
            </a:r>
            <a:r>
              <a:rPr lang="de-DE" err="1"/>
              <a:t>towards</a:t>
            </a:r>
            <a:r>
              <a:rPr lang="de-DE"/>
              <a:t> a </a:t>
            </a:r>
            <a:r>
              <a:rPr lang="de-DE" err="1"/>
              <a:t>publisher</a:t>
            </a:r>
            <a:r>
              <a:rPr lang="de-DE"/>
              <a:t> via </a:t>
            </a:r>
            <a:r>
              <a:rPr lang="de-DE" err="1"/>
              <a:t>intermediary</a:t>
            </a:r>
            <a:r>
              <a:rPr lang="de-DE"/>
              <a:t> </a:t>
            </a:r>
            <a:r>
              <a:rPr lang="de-DE" err="1"/>
              <a:t>subscription</a:t>
            </a:r>
            <a:r>
              <a:rPr lang="de-DE"/>
              <a:t> </a:t>
            </a:r>
            <a:r>
              <a:rPr lang="de-DE" err="1"/>
              <a:t>managers</a:t>
            </a:r>
            <a:r>
              <a:rPr lang="de-DE"/>
              <a:t> </a:t>
            </a:r>
          </a:p>
          <a:p>
            <a:endParaRPr lang="de-DE"/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2946290" y="4611219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41853" y="4886670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5118982" y="4675162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5521546" y="4886669"/>
            <a:ext cx="89299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4803071" y="4130479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5944027" y="4353028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6414545" y="4675161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7094014" y="4385931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817109" y="5109368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7317045" y="5483953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0" name="Group 39">
            <a:extLst>
              <a:ext uri="{FF2B5EF4-FFF2-40B4-BE49-F238E27FC236}">
                <a16:creationId xmlns:a16="http://schemas.microsoft.com/office/drawing/2014/main" id="{D785A783-65E3-49EE-89B3-8CD3A62AAF64}"/>
              </a:ext>
            </a:extLst>
          </p:cNvPr>
          <p:cNvGrpSpPr/>
          <p:nvPr/>
        </p:nvGrpSpPr>
        <p:grpSpPr>
          <a:xfrm>
            <a:off x="6413825" y="5297230"/>
            <a:ext cx="396495" cy="397307"/>
            <a:chOff x="5163312" y="1530096"/>
            <a:chExt cx="902208" cy="890016"/>
          </a:xfrm>
        </p:grpSpPr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FC0DEE0-6663-4339-BE9A-20C420045281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6" descr="Comment Add with solid fill">
              <a:extLst>
                <a:ext uri="{FF2B5EF4-FFF2-40B4-BE49-F238E27FC236}">
                  <a16:creationId xmlns:a16="http://schemas.microsoft.com/office/drawing/2014/main" id="{6EAEC646-BD62-44D2-8EA0-30565D9D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C299039D-2E61-4372-92E3-630296A73432}"/>
              </a:ext>
            </a:extLst>
          </p:cNvPr>
          <p:cNvCxnSpPr>
            <a:cxnSpLocks/>
            <a:stCxn id="32" idx="2"/>
            <a:endCxn id="39" idx="3"/>
          </p:cNvCxnSpPr>
          <p:nvPr/>
        </p:nvCxnSpPr>
        <p:spPr>
          <a:xfrm rot="10800000">
            <a:off x="6810321" y="5495884"/>
            <a:ext cx="506725" cy="39135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DEE073E9-4300-4CF6-96F0-0A2B8E1B9481}"/>
              </a:ext>
            </a:extLst>
          </p:cNvPr>
          <p:cNvCxnSpPr>
            <a:cxnSpLocks/>
            <a:stCxn id="39" idx="0"/>
            <a:endCxn id="20" idx="2"/>
          </p:cNvCxnSpPr>
          <p:nvPr/>
        </p:nvCxnSpPr>
        <p:spPr>
          <a:xfrm flipV="1">
            <a:off x="6612073" y="5098176"/>
            <a:ext cx="3754" cy="19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" name="Group 39">
            <a:extLst>
              <a:ext uri="{FF2B5EF4-FFF2-40B4-BE49-F238E27FC236}">
                <a16:creationId xmlns:a16="http://schemas.microsoft.com/office/drawing/2014/main" id="{72345F04-AB19-4388-8A3D-590C17359A4F}"/>
              </a:ext>
            </a:extLst>
          </p:cNvPr>
          <p:cNvGrpSpPr/>
          <p:nvPr/>
        </p:nvGrpSpPr>
        <p:grpSpPr>
          <a:xfrm>
            <a:off x="5128548" y="5289958"/>
            <a:ext cx="396495" cy="397307"/>
            <a:chOff x="5163312" y="1530096"/>
            <a:chExt cx="902208" cy="890016"/>
          </a:xfrm>
        </p:grpSpPr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A9F6F642-F7B3-4AA7-91FA-C7C52C94E06D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36" descr="Comment Add with solid fill">
              <a:extLst>
                <a:ext uri="{FF2B5EF4-FFF2-40B4-BE49-F238E27FC236}">
                  <a16:creationId xmlns:a16="http://schemas.microsoft.com/office/drawing/2014/main" id="{53236BA1-B045-4EEE-A27E-2E2FC958B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cxnSp>
        <p:nvCxnSpPr>
          <p:cNvPr id="48" name="Straight Arrow Connector 52">
            <a:extLst>
              <a:ext uri="{FF2B5EF4-FFF2-40B4-BE49-F238E27FC236}">
                <a16:creationId xmlns:a16="http://schemas.microsoft.com/office/drawing/2014/main" id="{604037CE-86A7-485E-A77D-2F158ED6149A}"/>
              </a:ext>
            </a:extLst>
          </p:cNvPr>
          <p:cNvCxnSpPr>
            <a:cxnSpLocks/>
            <a:stCxn id="39" idx="2"/>
            <a:endCxn id="46" idx="2"/>
          </p:cNvCxnSpPr>
          <p:nvPr/>
        </p:nvCxnSpPr>
        <p:spPr>
          <a:xfrm rot="5400000" flipH="1">
            <a:off x="5965799" y="5048263"/>
            <a:ext cx="7272" cy="1285277"/>
          </a:xfrm>
          <a:prstGeom prst="curvedConnector3">
            <a:avLst>
              <a:gd name="adj1" fmla="val -3143564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52">
            <a:extLst>
              <a:ext uri="{FF2B5EF4-FFF2-40B4-BE49-F238E27FC236}">
                <a16:creationId xmlns:a16="http://schemas.microsoft.com/office/drawing/2014/main" id="{208489AF-A5F9-474F-8C67-6DD08BD69898}"/>
              </a:ext>
            </a:extLst>
          </p:cNvPr>
          <p:cNvCxnSpPr>
            <a:cxnSpLocks/>
          </p:cNvCxnSpPr>
          <p:nvPr/>
        </p:nvCxnSpPr>
        <p:spPr>
          <a:xfrm flipV="1">
            <a:off x="5326795" y="5090433"/>
            <a:ext cx="3754" cy="19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3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DC5329CC-06FA-46C7-9C25-5126066AAE41}"/>
              </a:ext>
            </a:extLst>
          </p:cNvPr>
          <p:cNvCxnSpPr>
            <a:cxnSpLocks/>
            <a:stCxn id="28" idx="6"/>
            <a:endCxn id="50" idx="3"/>
          </p:cNvCxnSpPr>
          <p:nvPr/>
        </p:nvCxnSpPr>
        <p:spPr>
          <a:xfrm flipH="1" flipV="1">
            <a:off x="8826723" y="2198159"/>
            <a:ext cx="954535" cy="3420561"/>
          </a:xfrm>
          <a:prstGeom prst="curvedConnector3">
            <a:avLst>
              <a:gd name="adj1" fmla="val -1480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36880" cy="466725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Discovery: Central </a:t>
            </a:r>
            <a:r>
              <a:rPr lang="de-DE" dirty="0" err="1"/>
              <a:t>discovery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Publishers and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same </a:t>
            </a:r>
            <a:r>
              <a:rPr lang="de-DE" dirty="0" err="1"/>
              <a:t>instance</a:t>
            </a:r>
            <a:r>
              <a:rPr lang="de-DE" dirty="0"/>
              <a:t> of a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Publishers </a:t>
            </a:r>
            <a:r>
              <a:rPr lang="de-DE" dirty="0" err="1"/>
              <a:t>announce</a:t>
            </a:r>
            <a:r>
              <a:rPr lang="de-DE" dirty="0"/>
              <a:t> </a:t>
            </a:r>
            <a:r>
              <a:rPr lang="de-DE" dirty="0" err="1"/>
              <a:t>what</a:t>
            </a:r>
            <a:br>
              <a:rPr lang="de-DE" dirty="0"/>
            </a:b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/will </a:t>
            </a:r>
            <a:r>
              <a:rPr lang="de-DE" dirty="0" err="1"/>
              <a:t>deliver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Potential </a:t>
            </a:r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pointed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(a) </a:t>
            </a:r>
            <a:r>
              <a:rPr lang="de-DE" dirty="0" err="1"/>
              <a:t>subscription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(s) </a:t>
            </a:r>
            <a:r>
              <a:rPr lang="de-DE" dirty="0" err="1"/>
              <a:t>where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for </a:t>
            </a:r>
            <a:r>
              <a:rPr lang="de-DE" dirty="0" err="1"/>
              <a:t>subscription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The same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different, </a:t>
            </a:r>
            <a:r>
              <a:rPr lang="de-DE" dirty="0" err="1"/>
              <a:t>chained</a:t>
            </a:r>
            <a:r>
              <a:rPr lang="de-DE" dirty="0"/>
              <a:t>  </a:t>
            </a:r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endpoints</a:t>
            </a:r>
            <a:r>
              <a:rPr lang="de-DE" dirty="0"/>
              <a:t>.</a:t>
            </a:r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5675842" y="39879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1405" y="42634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7848534" y="4051914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8251098" y="4263421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7532623" y="35072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8673579" y="3729780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10046597" y="386013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9144097" y="4051913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9546661" y="4263421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9823566" y="3762683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88740" y="3198513"/>
            <a:ext cx="855357" cy="822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8978773" y="5215431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546661" y="4486120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10046597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9144097" y="2987005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8673579" y="2709959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9823566" y="2742862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288740" y="4473637"/>
            <a:ext cx="807554" cy="8599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553519" y="3209040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77ED8967-D575-473E-8855-1F957B8FF2DF}"/>
              </a:ext>
            </a:extLst>
          </p:cNvPr>
          <p:cNvCxnSpPr>
            <a:cxnSpLocks/>
            <a:stCxn id="6" idx="0"/>
            <a:endCxn id="50" idx="1"/>
          </p:cNvCxnSpPr>
          <p:nvPr/>
        </p:nvCxnSpPr>
        <p:spPr>
          <a:xfrm rot="5400000" flipH="1" flipV="1">
            <a:off x="6487936" y="2033847"/>
            <a:ext cx="1789812" cy="21184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C0C3AA61-46C2-476A-B72A-E0A65C368497}"/>
              </a:ext>
            </a:extLst>
          </p:cNvPr>
          <p:cNvCxnSpPr>
            <a:cxnSpLocks/>
            <a:stCxn id="41" idx="0"/>
            <a:endCxn id="50" idx="3"/>
          </p:cNvCxnSpPr>
          <p:nvPr/>
        </p:nvCxnSpPr>
        <p:spPr>
          <a:xfrm rot="16200000" flipV="1">
            <a:off x="9336915" y="1687968"/>
            <a:ext cx="607593" cy="1627975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44" descr="Lupe mit einfarbiger Füllung">
            <a:extLst>
              <a:ext uri="{FF2B5EF4-FFF2-40B4-BE49-F238E27FC236}">
                <a16:creationId xmlns:a16="http://schemas.microsoft.com/office/drawing/2014/main" id="{3DAC1639-D8E3-49ED-9191-25B2A33A2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0496" y="2038085"/>
            <a:ext cx="162636" cy="162636"/>
          </a:xfrm>
          <a:prstGeom prst="rect">
            <a:avLst/>
          </a:prstGeom>
        </p:spPr>
      </p:pic>
      <p:pic>
        <p:nvPicPr>
          <p:cNvPr id="46" name="Grafik 45" descr="Bleistift mit einfarbiger Füllung">
            <a:extLst>
              <a:ext uri="{FF2B5EF4-FFF2-40B4-BE49-F238E27FC236}">
                <a16:creationId xmlns:a16="http://schemas.microsoft.com/office/drawing/2014/main" id="{C9E994A7-F5A9-49A0-A905-7B68FC299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696650" y="1986848"/>
            <a:ext cx="200858" cy="203805"/>
          </a:xfrm>
          <a:prstGeom prst="rect">
            <a:avLst/>
          </a:prstGeom>
        </p:spPr>
      </p:pic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10053455" y="280575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4F937DD-926E-48F3-9A35-C3C3C8C2E8D8}"/>
              </a:ext>
            </a:extLst>
          </p:cNvPr>
          <p:cNvCxnSpPr>
            <a:cxnSpLocks/>
          </p:cNvCxnSpPr>
          <p:nvPr/>
        </p:nvCxnSpPr>
        <p:spPr>
          <a:xfrm>
            <a:off x="6560024" y="2554651"/>
            <a:ext cx="4039788" cy="34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9" name="Group 15">
            <a:extLst>
              <a:ext uri="{FF2B5EF4-FFF2-40B4-BE49-F238E27FC236}">
                <a16:creationId xmlns:a16="http://schemas.microsoft.com/office/drawing/2014/main" id="{5DB9FDE8-4D76-4C8E-9551-B9C5C60D62DF}"/>
              </a:ext>
            </a:extLst>
          </p:cNvPr>
          <p:cNvGrpSpPr/>
          <p:nvPr/>
        </p:nvGrpSpPr>
        <p:grpSpPr>
          <a:xfrm>
            <a:off x="8442060" y="2006309"/>
            <a:ext cx="384663" cy="383699"/>
            <a:chOff x="2371344" y="1530096"/>
            <a:chExt cx="902208" cy="890016"/>
          </a:xfrm>
        </p:grpSpPr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38CDAFF6-A3D5-4A5B-AA68-E68E5128940F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raphic 5" descr="Search Inventory with solid fill">
              <a:extLst>
                <a:ext uri="{FF2B5EF4-FFF2-40B4-BE49-F238E27FC236}">
                  <a16:creationId xmlns:a16="http://schemas.microsoft.com/office/drawing/2014/main" id="{DF00C142-52C6-48D2-AB40-12B16FE7B66B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5" descr="Search Inventory with solid fill">
              <a:extLst>
                <a:ext uri="{FF2B5EF4-FFF2-40B4-BE49-F238E27FC236}">
                  <a16:creationId xmlns:a16="http://schemas.microsoft.com/office/drawing/2014/main" id="{E8301C26-8768-467A-8F61-1AD8074205E3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5" descr="Search Inventory with solid fill">
              <a:extLst>
                <a:ext uri="{FF2B5EF4-FFF2-40B4-BE49-F238E27FC236}">
                  <a16:creationId xmlns:a16="http://schemas.microsoft.com/office/drawing/2014/main" id="{DD0D66F5-9497-4666-ACE0-F3EDDCE14B7B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5" descr="Search Inventory with solid fill">
              <a:extLst>
                <a:ext uri="{FF2B5EF4-FFF2-40B4-BE49-F238E27FC236}">
                  <a16:creationId xmlns:a16="http://schemas.microsoft.com/office/drawing/2014/main" id="{5150C8B7-707B-4CA4-99F1-947C569F4815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5" descr="Search Inventory with solid fill">
              <a:extLst>
                <a:ext uri="{FF2B5EF4-FFF2-40B4-BE49-F238E27FC236}">
                  <a16:creationId xmlns:a16="http://schemas.microsoft.com/office/drawing/2014/main" id="{94B6D78F-DCE9-4110-8470-BCA04AED2C8D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5" descr="Search Inventory with solid fill">
              <a:extLst>
                <a:ext uri="{FF2B5EF4-FFF2-40B4-BE49-F238E27FC236}">
                  <a16:creationId xmlns:a16="http://schemas.microsoft.com/office/drawing/2014/main" id="{DCDEC68A-20C2-49FD-B0FE-2F1DEDE9EFEB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5" descr="Search Inventory with solid fill">
              <a:extLst>
                <a:ext uri="{FF2B5EF4-FFF2-40B4-BE49-F238E27FC236}">
                  <a16:creationId xmlns:a16="http://schemas.microsoft.com/office/drawing/2014/main" id="{C9F4CDAE-8520-43E3-B624-B47369DB4578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5" descr="Search Inventory with solid fill">
              <a:extLst>
                <a:ext uri="{FF2B5EF4-FFF2-40B4-BE49-F238E27FC236}">
                  <a16:creationId xmlns:a16="http://schemas.microsoft.com/office/drawing/2014/main" id="{CF879948-9A39-4156-9706-37A5A528B9F3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5" descr="Search Inventory with solid fill">
              <a:extLst>
                <a:ext uri="{FF2B5EF4-FFF2-40B4-BE49-F238E27FC236}">
                  <a16:creationId xmlns:a16="http://schemas.microsoft.com/office/drawing/2014/main" id="{E2717768-DB08-43C3-9B19-FA0831FF5648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39">
            <a:extLst>
              <a:ext uri="{FF2B5EF4-FFF2-40B4-BE49-F238E27FC236}">
                <a16:creationId xmlns:a16="http://schemas.microsoft.com/office/drawing/2014/main" id="{6EE4A16C-B275-474B-9FC5-836ACA83EFA6}"/>
              </a:ext>
            </a:extLst>
          </p:cNvPr>
          <p:cNvGrpSpPr/>
          <p:nvPr/>
        </p:nvGrpSpPr>
        <p:grpSpPr>
          <a:xfrm>
            <a:off x="9144097" y="3506654"/>
            <a:ext cx="396495" cy="397307"/>
            <a:chOff x="5163312" y="1530096"/>
            <a:chExt cx="902208" cy="890016"/>
          </a:xfrm>
        </p:grpSpPr>
        <p:sp>
          <p:nvSpPr>
            <p:cNvPr id="61" name="Rectangle 33">
              <a:extLst>
                <a:ext uri="{FF2B5EF4-FFF2-40B4-BE49-F238E27FC236}">
                  <a16:creationId xmlns:a16="http://schemas.microsoft.com/office/drawing/2014/main" id="{C01EFF1A-4643-484E-BB4E-2CCFCFBF729C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36" descr="Comment Add with solid fill">
              <a:extLst>
                <a:ext uri="{FF2B5EF4-FFF2-40B4-BE49-F238E27FC236}">
                  <a16:creationId xmlns:a16="http://schemas.microsoft.com/office/drawing/2014/main" id="{A28E7854-8A2B-4B98-BAC5-3F90668D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63" name="Group 39">
            <a:extLst>
              <a:ext uri="{FF2B5EF4-FFF2-40B4-BE49-F238E27FC236}">
                <a16:creationId xmlns:a16="http://schemas.microsoft.com/office/drawing/2014/main" id="{989FCE62-C4B3-4562-96CD-0FAC546F34ED}"/>
              </a:ext>
            </a:extLst>
          </p:cNvPr>
          <p:cNvGrpSpPr/>
          <p:nvPr/>
        </p:nvGrpSpPr>
        <p:grpSpPr>
          <a:xfrm>
            <a:off x="9153438" y="4570573"/>
            <a:ext cx="396495" cy="397307"/>
            <a:chOff x="5163312" y="1530096"/>
            <a:chExt cx="902208" cy="890016"/>
          </a:xfrm>
        </p:grpSpPr>
        <p:sp>
          <p:nvSpPr>
            <p:cNvPr id="64" name="Rectangle 33">
              <a:extLst>
                <a:ext uri="{FF2B5EF4-FFF2-40B4-BE49-F238E27FC236}">
                  <a16:creationId xmlns:a16="http://schemas.microsoft.com/office/drawing/2014/main" id="{1FCA62BF-0610-4628-8EE7-AF1FAF729FB9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36" descr="Comment Add with solid fill">
              <a:extLst>
                <a:ext uri="{FF2B5EF4-FFF2-40B4-BE49-F238E27FC236}">
                  <a16:creationId xmlns:a16="http://schemas.microsoft.com/office/drawing/2014/main" id="{38390778-ECE1-4A61-92D5-224C9E47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66" name="Group 39">
            <a:extLst>
              <a:ext uri="{FF2B5EF4-FFF2-40B4-BE49-F238E27FC236}">
                <a16:creationId xmlns:a16="http://schemas.microsoft.com/office/drawing/2014/main" id="{E9023353-A019-440C-9C6C-61DFE0780780}"/>
              </a:ext>
            </a:extLst>
          </p:cNvPr>
          <p:cNvGrpSpPr/>
          <p:nvPr/>
        </p:nvGrpSpPr>
        <p:grpSpPr>
          <a:xfrm>
            <a:off x="7859158" y="4570573"/>
            <a:ext cx="396495" cy="397307"/>
            <a:chOff x="5163312" y="1530096"/>
            <a:chExt cx="902208" cy="890016"/>
          </a:xfrm>
        </p:grpSpPr>
        <p:sp>
          <p:nvSpPr>
            <p:cNvPr id="67" name="Rectangle 33">
              <a:extLst>
                <a:ext uri="{FF2B5EF4-FFF2-40B4-BE49-F238E27FC236}">
                  <a16:creationId xmlns:a16="http://schemas.microsoft.com/office/drawing/2014/main" id="{38DC4B5E-AFD1-4F4E-B7B0-78B320EFEFA2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36" descr="Comment Add with solid fill">
              <a:extLst>
                <a:ext uri="{FF2B5EF4-FFF2-40B4-BE49-F238E27FC236}">
                  <a16:creationId xmlns:a16="http://schemas.microsoft.com/office/drawing/2014/main" id="{29C914B3-BECB-4460-941D-3848A535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0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874" cy="3210468"/>
          </a:xfrm>
        </p:spPr>
        <p:txBody>
          <a:bodyPr>
            <a:normAutofit/>
          </a:bodyPr>
          <a:lstStyle/>
          <a:p>
            <a:r>
              <a:rPr lang="de-DE" dirty="0"/>
              <a:t>Discovery: Central </a:t>
            </a:r>
            <a:r>
              <a:rPr lang="de-DE" dirty="0" err="1"/>
              <a:t>registry</a:t>
            </a:r>
            <a:r>
              <a:rPr lang="de-DE" dirty="0"/>
              <a:t>,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governance</a:t>
            </a:r>
            <a:endParaRPr lang="de-DE" dirty="0"/>
          </a:p>
          <a:p>
            <a:pPr lvl="1"/>
            <a:r>
              <a:rPr lang="de-DE" dirty="0"/>
              <a:t>Like </a:t>
            </a:r>
            <a:r>
              <a:rPr lang="de-DE" dirty="0" err="1"/>
              <a:t>before</a:t>
            </a:r>
            <a:r>
              <a:rPr lang="de-DE" dirty="0"/>
              <a:t>, but the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centrally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Publishers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-register, </a:t>
            </a:r>
            <a:br>
              <a:rPr lang="de-DE" dirty="0"/>
            </a:br>
            <a:r>
              <a:rPr lang="de-DE" dirty="0"/>
              <a:t>but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generally</a:t>
            </a:r>
            <a:br>
              <a:rPr lang="de-DE" dirty="0"/>
            </a:b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review and </a:t>
            </a:r>
            <a:r>
              <a:rPr lang="de-DE" dirty="0" err="1"/>
              <a:t>approval</a:t>
            </a:r>
            <a:r>
              <a:rPr lang="de-DE" dirty="0"/>
              <a:t>.</a:t>
            </a:r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5675842" y="39879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1405" y="42634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7848534" y="4051914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8251098" y="4263421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7532623" y="35072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8673579" y="3729780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10046597" y="386013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9144097" y="4051913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9546661" y="4263421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9823566" y="3762683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88740" y="3198513"/>
            <a:ext cx="855357" cy="822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8960390" y="5325007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546661" y="4486120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10046597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9144097" y="2987005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8673579" y="2709959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9823566" y="2742862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288740" y="4538871"/>
            <a:ext cx="789171" cy="9042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553519" y="3209040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77ED8967-D575-473E-8855-1F957B8FF2D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479680" y="2044665"/>
            <a:ext cx="1787250" cy="2099363"/>
          </a:xfrm>
          <a:prstGeom prst="curvedConnector2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C0C3AA61-46C2-476A-B72A-E0A65C368497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9337610" y="1688664"/>
            <a:ext cx="605031" cy="162914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44" descr="Lupe mit einfarbiger Füllung">
            <a:extLst>
              <a:ext uri="{FF2B5EF4-FFF2-40B4-BE49-F238E27FC236}">
                <a16:creationId xmlns:a16="http://schemas.microsoft.com/office/drawing/2014/main" id="{3DAC1639-D8E3-49ED-9191-25B2A33A2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0496" y="2038085"/>
            <a:ext cx="162636" cy="162636"/>
          </a:xfrm>
          <a:prstGeom prst="rect">
            <a:avLst/>
          </a:prstGeom>
        </p:spPr>
      </p:pic>
      <p:pic>
        <p:nvPicPr>
          <p:cNvPr id="46" name="Grafik 45" descr="Bleistift mit einfarbiger Füllung">
            <a:extLst>
              <a:ext uri="{FF2B5EF4-FFF2-40B4-BE49-F238E27FC236}">
                <a16:creationId xmlns:a16="http://schemas.microsoft.com/office/drawing/2014/main" id="{C9E994A7-F5A9-49A0-A905-7B68FC299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79060" y="1586027"/>
            <a:ext cx="200858" cy="203805"/>
          </a:xfrm>
          <a:prstGeom prst="rect">
            <a:avLst/>
          </a:prstGeom>
        </p:spPr>
      </p:pic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DC5329CC-06FA-46C7-9C25-5126066AAE4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8885071" y="2297364"/>
            <a:ext cx="1546254" cy="157928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10053455" y="2805752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4F937DD-926E-48F3-9A35-C3C3C8C2E8D8}"/>
              </a:ext>
            </a:extLst>
          </p:cNvPr>
          <p:cNvCxnSpPr>
            <a:cxnSpLocks/>
          </p:cNvCxnSpPr>
          <p:nvPr/>
        </p:nvCxnSpPr>
        <p:spPr>
          <a:xfrm>
            <a:off x="6560024" y="2554651"/>
            <a:ext cx="4039788" cy="34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52">
            <a:extLst>
              <a:ext uri="{FF2B5EF4-FFF2-40B4-BE49-F238E27FC236}">
                <a16:creationId xmlns:a16="http://schemas.microsoft.com/office/drawing/2014/main" id="{61B2FD41-D90C-4869-8674-02745C50F4E5}"/>
              </a:ext>
            </a:extLst>
          </p:cNvPr>
          <p:cNvCxnSpPr>
            <a:cxnSpLocks/>
          </p:cNvCxnSpPr>
          <p:nvPr/>
        </p:nvCxnSpPr>
        <p:spPr>
          <a:xfrm rot="5400000">
            <a:off x="8365989" y="1730931"/>
            <a:ext cx="516564" cy="2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Grafik 16" descr="Programmiererin mit einfarbiger Füllung">
            <a:extLst>
              <a:ext uri="{FF2B5EF4-FFF2-40B4-BE49-F238E27FC236}">
                <a16:creationId xmlns:a16="http://schemas.microsoft.com/office/drawing/2014/main" id="{BB4511E6-EA89-4994-A479-E7EA635BA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9156" y="1269731"/>
            <a:ext cx="687003" cy="687003"/>
          </a:xfrm>
          <a:prstGeom prst="rect">
            <a:avLst/>
          </a:prstGeom>
        </p:spPr>
      </p:pic>
      <p:grpSp>
        <p:nvGrpSpPr>
          <p:cNvPr id="50" name="Group 15">
            <a:extLst>
              <a:ext uri="{FF2B5EF4-FFF2-40B4-BE49-F238E27FC236}">
                <a16:creationId xmlns:a16="http://schemas.microsoft.com/office/drawing/2014/main" id="{D65B7926-EFB8-40EF-AC3B-9A6E9499B29A}"/>
              </a:ext>
            </a:extLst>
          </p:cNvPr>
          <p:cNvGrpSpPr/>
          <p:nvPr/>
        </p:nvGrpSpPr>
        <p:grpSpPr>
          <a:xfrm>
            <a:off x="8442060" y="2006309"/>
            <a:ext cx="384663" cy="383699"/>
            <a:chOff x="2371344" y="1530096"/>
            <a:chExt cx="902208" cy="890016"/>
          </a:xfrm>
        </p:grpSpPr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B9A4EBC3-9DDD-439C-A230-4BC301716FDA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raphic 5" descr="Search Inventory with solid fill">
              <a:extLst>
                <a:ext uri="{FF2B5EF4-FFF2-40B4-BE49-F238E27FC236}">
                  <a16:creationId xmlns:a16="http://schemas.microsoft.com/office/drawing/2014/main" id="{39A6E5EB-2D6D-45EF-827C-5F801A0DBE75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5" descr="Search Inventory with solid fill">
              <a:extLst>
                <a:ext uri="{FF2B5EF4-FFF2-40B4-BE49-F238E27FC236}">
                  <a16:creationId xmlns:a16="http://schemas.microsoft.com/office/drawing/2014/main" id="{04A7FF9C-88E5-47F4-9B9D-92D369B215EC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5" descr="Search Inventory with solid fill">
              <a:extLst>
                <a:ext uri="{FF2B5EF4-FFF2-40B4-BE49-F238E27FC236}">
                  <a16:creationId xmlns:a16="http://schemas.microsoft.com/office/drawing/2014/main" id="{EF38F68B-CD51-4F9E-81F3-CBF51671E7D7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5" descr="Search Inventory with solid fill">
              <a:extLst>
                <a:ext uri="{FF2B5EF4-FFF2-40B4-BE49-F238E27FC236}">
                  <a16:creationId xmlns:a16="http://schemas.microsoft.com/office/drawing/2014/main" id="{3745D758-A2E1-4B50-AC97-7C449B4872CD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5" descr="Search Inventory with solid fill">
              <a:extLst>
                <a:ext uri="{FF2B5EF4-FFF2-40B4-BE49-F238E27FC236}">
                  <a16:creationId xmlns:a16="http://schemas.microsoft.com/office/drawing/2014/main" id="{FD8DD6D9-22C7-408A-9C4F-1D0D6DDE6688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5" descr="Search Inventory with solid fill">
              <a:extLst>
                <a:ext uri="{FF2B5EF4-FFF2-40B4-BE49-F238E27FC236}">
                  <a16:creationId xmlns:a16="http://schemas.microsoft.com/office/drawing/2014/main" id="{EFE5725E-6C19-4DCC-9C44-5850E6641E2A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5" descr="Search Inventory with solid fill">
              <a:extLst>
                <a:ext uri="{FF2B5EF4-FFF2-40B4-BE49-F238E27FC236}">
                  <a16:creationId xmlns:a16="http://schemas.microsoft.com/office/drawing/2014/main" id="{21F0AF39-74CB-4BE1-8E8A-1979B8254A1C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5" descr="Search Inventory with solid fill">
              <a:extLst>
                <a:ext uri="{FF2B5EF4-FFF2-40B4-BE49-F238E27FC236}">
                  <a16:creationId xmlns:a16="http://schemas.microsoft.com/office/drawing/2014/main" id="{AAAB7627-E60C-4CC0-92E1-CBFCAE15543C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5" descr="Search Inventory with solid fill">
              <a:extLst>
                <a:ext uri="{FF2B5EF4-FFF2-40B4-BE49-F238E27FC236}">
                  <a16:creationId xmlns:a16="http://schemas.microsoft.com/office/drawing/2014/main" id="{D0F181AE-349A-4F55-BE5D-CCEE59A85DD6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39">
            <a:extLst>
              <a:ext uri="{FF2B5EF4-FFF2-40B4-BE49-F238E27FC236}">
                <a16:creationId xmlns:a16="http://schemas.microsoft.com/office/drawing/2014/main" id="{1777FE23-5A00-44C0-8EA3-A1A719B3BB70}"/>
              </a:ext>
            </a:extLst>
          </p:cNvPr>
          <p:cNvGrpSpPr/>
          <p:nvPr/>
        </p:nvGrpSpPr>
        <p:grpSpPr>
          <a:xfrm>
            <a:off x="9144097" y="3506654"/>
            <a:ext cx="396495" cy="397307"/>
            <a:chOff x="5163312" y="1530096"/>
            <a:chExt cx="902208" cy="890016"/>
          </a:xfrm>
        </p:grpSpPr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6141EA50-BDF3-46A4-98A1-A7C38E2D1BE3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36" descr="Comment Add with solid fill">
              <a:extLst>
                <a:ext uri="{FF2B5EF4-FFF2-40B4-BE49-F238E27FC236}">
                  <a16:creationId xmlns:a16="http://schemas.microsoft.com/office/drawing/2014/main" id="{7A5AB6A0-8E8A-4EE8-9E66-C42AE714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64" name="Group 39">
            <a:extLst>
              <a:ext uri="{FF2B5EF4-FFF2-40B4-BE49-F238E27FC236}">
                <a16:creationId xmlns:a16="http://schemas.microsoft.com/office/drawing/2014/main" id="{849F3EDD-289B-440B-89A2-44D9F4184F7F}"/>
              </a:ext>
            </a:extLst>
          </p:cNvPr>
          <p:cNvGrpSpPr/>
          <p:nvPr/>
        </p:nvGrpSpPr>
        <p:grpSpPr>
          <a:xfrm>
            <a:off x="9152276" y="4585804"/>
            <a:ext cx="396495" cy="397307"/>
            <a:chOff x="5163312" y="1530096"/>
            <a:chExt cx="902208" cy="890016"/>
          </a:xfrm>
        </p:grpSpPr>
        <p:sp>
          <p:nvSpPr>
            <p:cNvPr id="65" name="Rectangle 33">
              <a:extLst>
                <a:ext uri="{FF2B5EF4-FFF2-40B4-BE49-F238E27FC236}">
                  <a16:creationId xmlns:a16="http://schemas.microsoft.com/office/drawing/2014/main" id="{71247DB2-6241-4FBD-96F8-D7CDDB322F21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36" descr="Comment Add with solid fill">
              <a:extLst>
                <a:ext uri="{FF2B5EF4-FFF2-40B4-BE49-F238E27FC236}">
                  <a16:creationId xmlns:a16="http://schemas.microsoft.com/office/drawing/2014/main" id="{247D2ADC-09F1-4699-A9A1-118DB848C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67" name="Group 39">
            <a:extLst>
              <a:ext uri="{FF2B5EF4-FFF2-40B4-BE49-F238E27FC236}">
                <a16:creationId xmlns:a16="http://schemas.microsoft.com/office/drawing/2014/main" id="{6E2F89B3-AA88-49C0-9149-06801B52AE31}"/>
              </a:ext>
            </a:extLst>
          </p:cNvPr>
          <p:cNvGrpSpPr/>
          <p:nvPr/>
        </p:nvGrpSpPr>
        <p:grpSpPr>
          <a:xfrm>
            <a:off x="7848534" y="4574917"/>
            <a:ext cx="396495" cy="397307"/>
            <a:chOff x="5163312" y="1530096"/>
            <a:chExt cx="902208" cy="89001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7E2E7D3D-DD8F-4A20-A059-09039519C1E1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36" descr="Comment Add with solid fill">
              <a:extLst>
                <a:ext uri="{FF2B5EF4-FFF2-40B4-BE49-F238E27FC236}">
                  <a16:creationId xmlns:a16="http://schemas.microsoft.com/office/drawing/2014/main" id="{DE26FD85-CFE9-4FAA-A2A3-6ED436A84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97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E8F4-346E-4322-AFE7-B323922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Federation</a:t>
            </a:r>
            <a:r>
              <a:rPr lang="de-DE"/>
              <a:t> Scenarios: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3E5B18-8C53-49C0-8751-A7167EEC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880" cy="482538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Discovery: </a:t>
            </a:r>
            <a:r>
              <a:rPr lang="de-DE" dirty="0" err="1"/>
              <a:t>Federated</a:t>
            </a:r>
            <a:r>
              <a:rPr lang="de-DE" dirty="0"/>
              <a:t> </a:t>
            </a:r>
            <a:r>
              <a:rPr lang="de-DE" dirty="0" err="1"/>
              <a:t>registries</a:t>
            </a:r>
            <a:endParaRPr lang="de-DE" dirty="0"/>
          </a:p>
          <a:p>
            <a:pPr lvl="1"/>
            <a:r>
              <a:rPr lang="de-DE" dirty="0"/>
              <a:t>Publishers and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replicated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the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br>
              <a:rPr lang="de-DE" dirty="0"/>
            </a:b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service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public</a:t>
            </a:r>
            <a:r>
              <a:rPr lang="de-DE" dirty="0"/>
              <a:t> IP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external </a:t>
            </a:r>
            <a:r>
              <a:rPr lang="de-DE" dirty="0" err="1"/>
              <a:t>resources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Addresses</a:t>
            </a:r>
            <a:r>
              <a:rPr lang="de-DE" dirty="0"/>
              <a:t> of </a:t>
            </a:r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managers</a:t>
            </a:r>
            <a:r>
              <a:rPr lang="de-DE" dirty="0"/>
              <a:t> and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registries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overwritten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proxies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reachable</a:t>
            </a:r>
            <a:r>
              <a:rPr lang="de-DE" dirty="0"/>
              <a:t> in the same network </a:t>
            </a:r>
            <a:r>
              <a:rPr lang="de-DE" dirty="0" err="1"/>
              <a:t>scope</a:t>
            </a:r>
            <a:r>
              <a:rPr lang="de-DE" dirty="0"/>
              <a:t>.</a:t>
            </a:r>
          </a:p>
        </p:txBody>
      </p:sp>
      <p:sp>
        <p:nvSpPr>
          <p:cNvPr id="6" name="Oval 94">
            <a:extLst>
              <a:ext uri="{FF2B5EF4-FFF2-40B4-BE49-F238E27FC236}">
                <a16:creationId xmlns:a16="http://schemas.microsoft.com/office/drawing/2014/main" id="{30F9F2DB-DFF7-4E72-B925-370F726B2CFA}"/>
              </a:ext>
            </a:extLst>
          </p:cNvPr>
          <p:cNvSpPr/>
          <p:nvPr/>
        </p:nvSpPr>
        <p:spPr>
          <a:xfrm>
            <a:off x="5675842" y="3987971"/>
            <a:ext cx="1295563" cy="550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Publisher</a:t>
            </a:r>
          </a:p>
        </p:txBody>
      </p:sp>
      <p:cxnSp>
        <p:nvCxnSpPr>
          <p:cNvPr id="8" name="Straight Arrow Connector 52">
            <a:extLst>
              <a:ext uri="{FF2B5EF4-FFF2-40B4-BE49-F238E27FC236}">
                <a16:creationId xmlns:a16="http://schemas.microsoft.com/office/drawing/2014/main" id="{CA0901A9-E4C2-4993-B744-CF6C09B64E0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1405" y="4263422"/>
            <a:ext cx="8771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49">
            <a:extLst>
              <a:ext uri="{FF2B5EF4-FFF2-40B4-BE49-F238E27FC236}">
                <a16:creationId xmlns:a16="http://schemas.microsoft.com/office/drawing/2014/main" id="{C5E5EC92-6454-4504-A237-C3879DD5C07E}"/>
              </a:ext>
            </a:extLst>
          </p:cNvPr>
          <p:cNvGrpSpPr/>
          <p:nvPr/>
        </p:nvGrpSpPr>
        <p:grpSpPr>
          <a:xfrm>
            <a:off x="7848534" y="4051914"/>
            <a:ext cx="402564" cy="423015"/>
            <a:chOff x="8028432" y="740140"/>
            <a:chExt cx="902208" cy="890016"/>
          </a:xfrm>
        </p:grpSpPr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87DC8677-1DB4-46DB-BB4D-F9C8DDA4E8AD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47" descr="Back with solid fill">
              <a:extLst>
                <a:ext uri="{FF2B5EF4-FFF2-40B4-BE49-F238E27FC236}">
                  <a16:creationId xmlns:a16="http://schemas.microsoft.com/office/drawing/2014/main" id="{B2BAF42A-813C-4C63-83E5-9F0D219B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12" name="Straight Arrow Connector 52">
            <a:extLst>
              <a:ext uri="{FF2B5EF4-FFF2-40B4-BE49-F238E27FC236}">
                <a16:creationId xmlns:a16="http://schemas.microsoft.com/office/drawing/2014/main" id="{35028A7B-41CF-4BF9-9AC6-D5141886EB8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8251098" y="4263421"/>
            <a:ext cx="892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B929D34-4361-4A55-A8D3-E10B9B48AD30}"/>
              </a:ext>
            </a:extLst>
          </p:cNvPr>
          <p:cNvCxnSpPr>
            <a:cxnSpLocks/>
          </p:cNvCxnSpPr>
          <p:nvPr/>
        </p:nvCxnSpPr>
        <p:spPr>
          <a:xfrm>
            <a:off x="7532623" y="3507231"/>
            <a:ext cx="0" cy="2063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AFB6D08-E672-4116-A97E-C0521A59FBD1}"/>
              </a:ext>
            </a:extLst>
          </p:cNvPr>
          <p:cNvCxnSpPr>
            <a:cxnSpLocks/>
          </p:cNvCxnSpPr>
          <p:nvPr/>
        </p:nvCxnSpPr>
        <p:spPr>
          <a:xfrm>
            <a:off x="8673579" y="3729780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94">
            <a:extLst>
              <a:ext uri="{FF2B5EF4-FFF2-40B4-BE49-F238E27FC236}">
                <a16:creationId xmlns:a16="http://schemas.microsoft.com/office/drawing/2014/main" id="{41684C73-D371-41DC-BF73-C90726850A1A}"/>
              </a:ext>
            </a:extLst>
          </p:cNvPr>
          <p:cNvSpPr/>
          <p:nvPr/>
        </p:nvSpPr>
        <p:spPr>
          <a:xfrm>
            <a:off x="10046597" y="3860133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D0E1E9EB-B1A6-49ED-8F36-07178A375AE3}"/>
              </a:ext>
            </a:extLst>
          </p:cNvPr>
          <p:cNvGrpSpPr/>
          <p:nvPr/>
        </p:nvGrpSpPr>
        <p:grpSpPr>
          <a:xfrm>
            <a:off x="9144097" y="4051913"/>
            <a:ext cx="402564" cy="423015"/>
            <a:chOff x="8028432" y="740140"/>
            <a:chExt cx="902208" cy="890016"/>
          </a:xfrm>
        </p:grpSpPr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71456AA2-D318-475F-8023-050B15352578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47" descr="Back with solid fill">
              <a:extLst>
                <a:ext uri="{FF2B5EF4-FFF2-40B4-BE49-F238E27FC236}">
                  <a16:creationId xmlns:a16="http://schemas.microsoft.com/office/drawing/2014/main" id="{E29EB64D-AE21-4145-BBD0-040AA6E4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22" name="Straight Arrow Connector 52">
            <a:extLst>
              <a:ext uri="{FF2B5EF4-FFF2-40B4-BE49-F238E27FC236}">
                <a16:creationId xmlns:a16="http://schemas.microsoft.com/office/drawing/2014/main" id="{978B9E18-F65F-47D2-97F8-3A124453B9B9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9546661" y="4263421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B9D7C6-7DD4-46BF-902F-46722998F2FA}"/>
              </a:ext>
            </a:extLst>
          </p:cNvPr>
          <p:cNvCxnSpPr>
            <a:cxnSpLocks/>
          </p:cNvCxnSpPr>
          <p:nvPr/>
        </p:nvCxnSpPr>
        <p:spPr>
          <a:xfrm>
            <a:off x="9823566" y="3762683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52">
            <a:extLst>
              <a:ext uri="{FF2B5EF4-FFF2-40B4-BE49-F238E27FC236}">
                <a16:creationId xmlns:a16="http://schemas.microsoft.com/office/drawing/2014/main" id="{7D84FDDC-1FC3-4279-9456-BFBED31DB8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75205" y="2584388"/>
            <a:ext cx="868892" cy="14121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7F8F5C09-DFA1-4993-A472-5DBA7D58B285}"/>
              </a:ext>
            </a:extLst>
          </p:cNvPr>
          <p:cNvSpPr/>
          <p:nvPr/>
        </p:nvSpPr>
        <p:spPr>
          <a:xfrm>
            <a:off x="8993709" y="5454628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31" name="Straight Arrow Connector 52">
            <a:extLst>
              <a:ext uri="{FF2B5EF4-FFF2-40B4-BE49-F238E27FC236}">
                <a16:creationId xmlns:a16="http://schemas.microsoft.com/office/drawing/2014/main" id="{58D39CEF-3510-47CC-90A5-471646BC2FD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546661" y="4486120"/>
            <a:ext cx="617457" cy="4927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94">
            <a:extLst>
              <a:ext uri="{FF2B5EF4-FFF2-40B4-BE49-F238E27FC236}">
                <a16:creationId xmlns:a16="http://schemas.microsoft.com/office/drawing/2014/main" id="{7FA70799-C29A-4B67-B86C-6FA38FF9B8E2}"/>
              </a:ext>
            </a:extLst>
          </p:cNvPr>
          <p:cNvSpPr/>
          <p:nvPr/>
        </p:nvSpPr>
        <p:spPr>
          <a:xfrm>
            <a:off x="10046597" y="4860705"/>
            <a:ext cx="802485" cy="8065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grpSp>
        <p:nvGrpSpPr>
          <p:cNvPr id="33" name="Group 49">
            <a:extLst>
              <a:ext uri="{FF2B5EF4-FFF2-40B4-BE49-F238E27FC236}">
                <a16:creationId xmlns:a16="http://schemas.microsoft.com/office/drawing/2014/main" id="{037AF20B-229B-4310-84B5-576F48502293}"/>
              </a:ext>
            </a:extLst>
          </p:cNvPr>
          <p:cNvGrpSpPr/>
          <p:nvPr/>
        </p:nvGrpSpPr>
        <p:grpSpPr>
          <a:xfrm>
            <a:off x="9144097" y="2372880"/>
            <a:ext cx="402564" cy="423015"/>
            <a:chOff x="8028432" y="740140"/>
            <a:chExt cx="902208" cy="89001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CD8D29E2-C669-4E4F-B84C-B5DE5510E1F4}"/>
                </a:ext>
              </a:extLst>
            </p:cNvPr>
            <p:cNvSpPr/>
            <p:nvPr/>
          </p:nvSpPr>
          <p:spPr>
            <a:xfrm>
              <a:off x="8028432" y="740140"/>
              <a:ext cx="902208" cy="890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47" descr="Back with solid fill">
              <a:extLst>
                <a:ext uri="{FF2B5EF4-FFF2-40B4-BE49-F238E27FC236}">
                  <a16:creationId xmlns:a16="http://schemas.microsoft.com/office/drawing/2014/main" id="{4093526F-4D17-4605-B938-D7869F3F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1354" y="868740"/>
              <a:ext cx="656364" cy="656364"/>
            </a:xfrm>
            <a:prstGeom prst="rect">
              <a:avLst/>
            </a:prstGeom>
          </p:spPr>
        </p:pic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C4E936D-A274-4AE0-888B-4D71F8D1B58E}"/>
              </a:ext>
            </a:extLst>
          </p:cNvPr>
          <p:cNvCxnSpPr>
            <a:cxnSpLocks/>
          </p:cNvCxnSpPr>
          <p:nvPr/>
        </p:nvCxnSpPr>
        <p:spPr>
          <a:xfrm>
            <a:off x="8715213" y="1645972"/>
            <a:ext cx="0" cy="8224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34795-BC93-4C01-8EB7-8346B67284FA}"/>
              </a:ext>
            </a:extLst>
          </p:cNvPr>
          <p:cNvCxnSpPr>
            <a:cxnSpLocks/>
          </p:cNvCxnSpPr>
          <p:nvPr/>
        </p:nvCxnSpPr>
        <p:spPr>
          <a:xfrm>
            <a:off x="9823566" y="2742862"/>
            <a:ext cx="0" cy="911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52">
            <a:extLst>
              <a:ext uri="{FF2B5EF4-FFF2-40B4-BE49-F238E27FC236}">
                <a16:creationId xmlns:a16="http://schemas.microsoft.com/office/drawing/2014/main" id="{1ED30D7C-86AD-4E4C-A1AF-FAE26F004AB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319196" y="4552212"/>
            <a:ext cx="792034" cy="1020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52">
            <a:extLst>
              <a:ext uri="{FF2B5EF4-FFF2-40B4-BE49-F238E27FC236}">
                <a16:creationId xmlns:a16="http://schemas.microsoft.com/office/drawing/2014/main" id="{73DF655C-EA78-4C1A-9A5B-ED1689C5E7F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9553519" y="2694993"/>
            <a:ext cx="4999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52">
            <a:extLst>
              <a:ext uri="{FF2B5EF4-FFF2-40B4-BE49-F238E27FC236}">
                <a16:creationId xmlns:a16="http://schemas.microsoft.com/office/drawing/2014/main" id="{77ED8967-D575-473E-8855-1F957B8FF2D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849970" y="2989407"/>
            <a:ext cx="472218" cy="1524910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C0C3AA61-46C2-476A-B72A-E0A65C368497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9880737" y="1717743"/>
            <a:ext cx="242952" cy="90497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44" descr="Lupe mit einfarbiger Füllung">
            <a:extLst>
              <a:ext uri="{FF2B5EF4-FFF2-40B4-BE49-F238E27FC236}">
                <a16:creationId xmlns:a16="http://schemas.microsoft.com/office/drawing/2014/main" id="{3DAC1639-D8E3-49ED-9191-25B2A33A2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1991" y="1865339"/>
            <a:ext cx="162636" cy="162636"/>
          </a:xfrm>
          <a:prstGeom prst="rect">
            <a:avLst/>
          </a:prstGeom>
        </p:spPr>
      </p:pic>
      <p:pic>
        <p:nvPicPr>
          <p:cNvPr id="46" name="Grafik 45" descr="Bleistift mit einfarbiger Füllung">
            <a:extLst>
              <a:ext uri="{FF2B5EF4-FFF2-40B4-BE49-F238E27FC236}">
                <a16:creationId xmlns:a16="http://schemas.microsoft.com/office/drawing/2014/main" id="{C9E994A7-F5A9-49A0-A905-7B68FC299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03227" y="3338652"/>
            <a:ext cx="200858" cy="203805"/>
          </a:xfrm>
          <a:prstGeom prst="rect">
            <a:avLst/>
          </a:prstGeom>
        </p:spPr>
      </p:pic>
      <p:cxnSp>
        <p:nvCxnSpPr>
          <p:cNvPr id="47" name="Straight Arrow Connector 52">
            <a:extLst>
              <a:ext uri="{FF2B5EF4-FFF2-40B4-BE49-F238E27FC236}">
                <a16:creationId xmlns:a16="http://schemas.microsoft.com/office/drawing/2014/main" id="{DC5329CC-06FA-46C7-9C25-5126066AAE4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9939788" y="3352080"/>
            <a:ext cx="114267" cy="90183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94">
            <a:extLst>
              <a:ext uri="{FF2B5EF4-FFF2-40B4-BE49-F238E27FC236}">
                <a16:creationId xmlns:a16="http://schemas.microsoft.com/office/drawing/2014/main" id="{CCCAD973-9262-4A07-8007-0381643FC8F3}"/>
              </a:ext>
            </a:extLst>
          </p:cNvPr>
          <p:cNvSpPr/>
          <p:nvPr/>
        </p:nvSpPr>
        <p:spPr>
          <a:xfrm>
            <a:off x="10053455" y="2291705"/>
            <a:ext cx="802485" cy="806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cxnSp>
        <p:nvCxnSpPr>
          <p:cNvPr id="55" name="Straight Arrow Connector 52">
            <a:extLst>
              <a:ext uri="{FF2B5EF4-FFF2-40B4-BE49-F238E27FC236}">
                <a16:creationId xmlns:a16="http://schemas.microsoft.com/office/drawing/2014/main" id="{6BC04910-BF1A-4ED1-A115-391B5BA146A1}"/>
              </a:ext>
            </a:extLst>
          </p:cNvPr>
          <p:cNvCxnSpPr>
            <a:cxnSpLocks/>
          </p:cNvCxnSpPr>
          <p:nvPr/>
        </p:nvCxnSpPr>
        <p:spPr>
          <a:xfrm>
            <a:off x="8251099" y="3515753"/>
            <a:ext cx="892337" cy="230113"/>
          </a:xfrm>
          <a:prstGeom prst="bentConnector3">
            <a:avLst>
              <a:gd name="adj1" fmla="val 3062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737132A3-C7A6-4B00-9F11-2B618616180D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8247578" y="2057189"/>
            <a:ext cx="912808" cy="1450042"/>
          </a:xfrm>
          <a:prstGeom prst="bentConnector3">
            <a:avLst>
              <a:gd name="adj1" fmla="val 3106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7" name="Grafik 56" descr="Bleistift mit einfarbiger Füllung">
            <a:extLst>
              <a:ext uri="{FF2B5EF4-FFF2-40B4-BE49-F238E27FC236}">
                <a16:creationId xmlns:a16="http://schemas.microsoft.com/office/drawing/2014/main" id="{1D57CAA4-1B6F-48E9-86A5-B1B5E703B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810944" y="1816073"/>
            <a:ext cx="200858" cy="203805"/>
          </a:xfrm>
          <a:prstGeom prst="rect">
            <a:avLst/>
          </a:prstGeom>
        </p:spPr>
      </p:pic>
      <p:pic>
        <p:nvPicPr>
          <p:cNvPr id="58" name="Grafik 57" descr="Bleistift mit einfarbiger Füllung">
            <a:extLst>
              <a:ext uri="{FF2B5EF4-FFF2-40B4-BE49-F238E27FC236}">
                <a16:creationId xmlns:a16="http://schemas.microsoft.com/office/drawing/2014/main" id="{8DDADD76-9C1F-4576-AF26-154EDB59B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822904" y="3517759"/>
            <a:ext cx="200858" cy="203805"/>
          </a:xfrm>
          <a:prstGeom prst="rect">
            <a:avLst/>
          </a:prstGeom>
        </p:spPr>
      </p:pic>
      <p:grpSp>
        <p:nvGrpSpPr>
          <p:cNvPr id="48" name="Group 15">
            <a:extLst>
              <a:ext uri="{FF2B5EF4-FFF2-40B4-BE49-F238E27FC236}">
                <a16:creationId xmlns:a16="http://schemas.microsoft.com/office/drawing/2014/main" id="{1296D2B3-5FB3-4AAC-912F-2394A07EBBE6}"/>
              </a:ext>
            </a:extLst>
          </p:cNvPr>
          <p:cNvGrpSpPr/>
          <p:nvPr/>
        </p:nvGrpSpPr>
        <p:grpSpPr>
          <a:xfrm>
            <a:off x="7862915" y="3315381"/>
            <a:ext cx="384663" cy="383699"/>
            <a:chOff x="2371344" y="1530096"/>
            <a:chExt cx="902208" cy="890016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F7E10182-1AC9-42C1-87B3-796173710B85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Graphic 5" descr="Search Inventory with solid fill">
              <a:extLst>
                <a:ext uri="{FF2B5EF4-FFF2-40B4-BE49-F238E27FC236}">
                  <a16:creationId xmlns:a16="http://schemas.microsoft.com/office/drawing/2014/main" id="{A463541A-EA66-46D3-A10B-0B2CAD218DE4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5" descr="Search Inventory with solid fill">
              <a:extLst>
                <a:ext uri="{FF2B5EF4-FFF2-40B4-BE49-F238E27FC236}">
                  <a16:creationId xmlns:a16="http://schemas.microsoft.com/office/drawing/2014/main" id="{E2A99685-CB41-4014-9016-A6E08A4D2EE9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5" descr="Search Inventory with solid fill">
              <a:extLst>
                <a:ext uri="{FF2B5EF4-FFF2-40B4-BE49-F238E27FC236}">
                  <a16:creationId xmlns:a16="http://schemas.microsoft.com/office/drawing/2014/main" id="{BDD26E37-1A9D-497D-A15D-6B99932AAAC9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5" descr="Search Inventory with solid fill">
              <a:extLst>
                <a:ext uri="{FF2B5EF4-FFF2-40B4-BE49-F238E27FC236}">
                  <a16:creationId xmlns:a16="http://schemas.microsoft.com/office/drawing/2014/main" id="{F8CEAE6B-7642-411B-887D-93FDC375999D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5" descr="Search Inventory with solid fill">
              <a:extLst>
                <a:ext uri="{FF2B5EF4-FFF2-40B4-BE49-F238E27FC236}">
                  <a16:creationId xmlns:a16="http://schemas.microsoft.com/office/drawing/2014/main" id="{1F261C98-1A7E-4EBC-89E2-213E85B525D5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5" descr="Search Inventory with solid fill">
              <a:extLst>
                <a:ext uri="{FF2B5EF4-FFF2-40B4-BE49-F238E27FC236}">
                  <a16:creationId xmlns:a16="http://schemas.microsoft.com/office/drawing/2014/main" id="{73956FDC-CABE-4F99-83D3-71C7A3D9AEE6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5" descr="Search Inventory with solid fill">
              <a:extLst>
                <a:ext uri="{FF2B5EF4-FFF2-40B4-BE49-F238E27FC236}">
                  <a16:creationId xmlns:a16="http://schemas.microsoft.com/office/drawing/2014/main" id="{7CD27310-0E80-4368-9F04-89A609DF11D8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5" descr="Search Inventory with solid fill">
              <a:extLst>
                <a:ext uri="{FF2B5EF4-FFF2-40B4-BE49-F238E27FC236}">
                  <a16:creationId xmlns:a16="http://schemas.microsoft.com/office/drawing/2014/main" id="{DE4C7AA5-BE18-47AD-B575-9586F7D78825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5" descr="Search Inventory with solid fill">
              <a:extLst>
                <a:ext uri="{FF2B5EF4-FFF2-40B4-BE49-F238E27FC236}">
                  <a16:creationId xmlns:a16="http://schemas.microsoft.com/office/drawing/2014/main" id="{C2A7463B-5A54-47F3-B96E-2257D4B2A2DF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15">
            <a:extLst>
              <a:ext uri="{FF2B5EF4-FFF2-40B4-BE49-F238E27FC236}">
                <a16:creationId xmlns:a16="http://schemas.microsoft.com/office/drawing/2014/main" id="{B7E32E42-6FD0-4493-B868-C0B356D6044D}"/>
              </a:ext>
            </a:extLst>
          </p:cNvPr>
          <p:cNvGrpSpPr/>
          <p:nvPr/>
        </p:nvGrpSpPr>
        <p:grpSpPr>
          <a:xfrm>
            <a:off x="9160386" y="1865339"/>
            <a:ext cx="384663" cy="383699"/>
            <a:chOff x="2371344" y="1530096"/>
            <a:chExt cx="902208" cy="890016"/>
          </a:xfrm>
        </p:grpSpPr>
        <p:sp>
          <p:nvSpPr>
            <p:cNvPr id="70" name="Rectangle 3">
              <a:extLst>
                <a:ext uri="{FF2B5EF4-FFF2-40B4-BE49-F238E27FC236}">
                  <a16:creationId xmlns:a16="http://schemas.microsoft.com/office/drawing/2014/main" id="{E053A1EC-B575-4418-AA21-14524103801C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Graphic 5" descr="Search Inventory with solid fill">
              <a:extLst>
                <a:ext uri="{FF2B5EF4-FFF2-40B4-BE49-F238E27FC236}">
                  <a16:creationId xmlns:a16="http://schemas.microsoft.com/office/drawing/2014/main" id="{18CD02A9-7521-4513-8350-F8591E52E627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5" descr="Search Inventory with solid fill">
              <a:extLst>
                <a:ext uri="{FF2B5EF4-FFF2-40B4-BE49-F238E27FC236}">
                  <a16:creationId xmlns:a16="http://schemas.microsoft.com/office/drawing/2014/main" id="{FEF408E3-2CFA-4B74-8656-D0F138B01C18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5" descr="Search Inventory with solid fill">
              <a:extLst>
                <a:ext uri="{FF2B5EF4-FFF2-40B4-BE49-F238E27FC236}">
                  <a16:creationId xmlns:a16="http://schemas.microsoft.com/office/drawing/2014/main" id="{DEE115D8-8C1B-4108-B79F-09F26440C48A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5" descr="Search Inventory with solid fill">
              <a:extLst>
                <a:ext uri="{FF2B5EF4-FFF2-40B4-BE49-F238E27FC236}">
                  <a16:creationId xmlns:a16="http://schemas.microsoft.com/office/drawing/2014/main" id="{5E1A071C-4990-455D-A99A-4603C9FE8BD0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5" descr="Search Inventory with solid fill">
              <a:extLst>
                <a:ext uri="{FF2B5EF4-FFF2-40B4-BE49-F238E27FC236}">
                  <a16:creationId xmlns:a16="http://schemas.microsoft.com/office/drawing/2014/main" id="{3462E2DC-AD9A-4042-B4F4-CBA1AA80B6C0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5" descr="Search Inventory with solid fill">
              <a:extLst>
                <a:ext uri="{FF2B5EF4-FFF2-40B4-BE49-F238E27FC236}">
                  <a16:creationId xmlns:a16="http://schemas.microsoft.com/office/drawing/2014/main" id="{D152F3C3-F4D4-447A-8FD6-BF46A3B53619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5" descr="Search Inventory with solid fill">
              <a:extLst>
                <a:ext uri="{FF2B5EF4-FFF2-40B4-BE49-F238E27FC236}">
                  <a16:creationId xmlns:a16="http://schemas.microsoft.com/office/drawing/2014/main" id="{F87009DA-065C-44B5-8B9F-D723EF902C94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5" descr="Search Inventory with solid fill">
              <a:extLst>
                <a:ext uri="{FF2B5EF4-FFF2-40B4-BE49-F238E27FC236}">
                  <a16:creationId xmlns:a16="http://schemas.microsoft.com/office/drawing/2014/main" id="{D9AD9CD3-AED4-4FA8-80CD-74443076CB8E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5" descr="Search Inventory with solid fill">
              <a:extLst>
                <a:ext uri="{FF2B5EF4-FFF2-40B4-BE49-F238E27FC236}">
                  <a16:creationId xmlns:a16="http://schemas.microsoft.com/office/drawing/2014/main" id="{44A64320-95D9-46E2-90F1-8B1DF68D4473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15">
            <a:extLst>
              <a:ext uri="{FF2B5EF4-FFF2-40B4-BE49-F238E27FC236}">
                <a16:creationId xmlns:a16="http://schemas.microsoft.com/office/drawing/2014/main" id="{7958DA2B-8F18-428B-A448-8E80CD616B89}"/>
              </a:ext>
            </a:extLst>
          </p:cNvPr>
          <p:cNvGrpSpPr/>
          <p:nvPr/>
        </p:nvGrpSpPr>
        <p:grpSpPr>
          <a:xfrm>
            <a:off x="9165064" y="3550299"/>
            <a:ext cx="384663" cy="383699"/>
            <a:chOff x="2371344" y="1530096"/>
            <a:chExt cx="902208" cy="890016"/>
          </a:xfrm>
        </p:grpSpPr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262C4209-EBD4-4657-A44F-F87341C4FA7F}"/>
                </a:ext>
              </a:extLst>
            </p:cNvPr>
            <p:cNvSpPr/>
            <p:nvPr/>
          </p:nvSpPr>
          <p:spPr>
            <a:xfrm>
              <a:off x="2371344" y="1530096"/>
              <a:ext cx="902208" cy="890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Graphic 5" descr="Search Inventory with solid fill">
              <a:extLst>
                <a:ext uri="{FF2B5EF4-FFF2-40B4-BE49-F238E27FC236}">
                  <a16:creationId xmlns:a16="http://schemas.microsoft.com/office/drawing/2014/main" id="{DB1D9C2A-791E-4744-9529-3243186FA8D0}"/>
                </a:ext>
              </a:extLst>
            </p:cNvPr>
            <p:cNvSpPr/>
            <p:nvPr/>
          </p:nvSpPr>
          <p:spPr>
            <a:xfrm>
              <a:off x="2841742" y="1757461"/>
              <a:ext cx="56905" cy="110962"/>
            </a:xfrm>
            <a:custGeom>
              <a:avLst/>
              <a:gdLst>
                <a:gd name="connsiteX0" fmla="*/ 56906 w 56905"/>
                <a:gd name="connsiteY0" fmla="*/ 0 h 110962"/>
                <a:gd name="connsiteX1" fmla="*/ 50909 w 56905"/>
                <a:gd name="connsiteY1" fmla="*/ 3261 h 110962"/>
                <a:gd name="connsiteX2" fmla="*/ 1684 w 56905"/>
                <a:gd name="connsiteY2" fmla="*/ 110962 h 110962"/>
                <a:gd name="connsiteX3" fmla="*/ 56906 w 56905"/>
                <a:gd name="connsiteY3" fmla="*/ 110962 h 1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05" h="110962">
                  <a:moveTo>
                    <a:pt x="56906" y="0"/>
                  </a:moveTo>
                  <a:cubicBezTo>
                    <a:pt x="54874" y="1016"/>
                    <a:pt x="52875" y="2103"/>
                    <a:pt x="50909" y="3261"/>
                  </a:cubicBezTo>
                  <a:cubicBezTo>
                    <a:pt x="13554" y="25301"/>
                    <a:pt x="-6096" y="68294"/>
                    <a:pt x="1684" y="110962"/>
                  </a:cubicBezTo>
                  <a:lnTo>
                    <a:pt x="56906" y="110962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5" descr="Search Inventory with solid fill">
              <a:extLst>
                <a:ext uri="{FF2B5EF4-FFF2-40B4-BE49-F238E27FC236}">
                  <a16:creationId xmlns:a16="http://schemas.microsoft.com/office/drawing/2014/main" id="{C4DA2867-D17B-4348-96AA-726DCF185528}"/>
                </a:ext>
              </a:extLst>
            </p:cNvPr>
            <p:cNvSpPr/>
            <p:nvPr/>
          </p:nvSpPr>
          <p:spPr>
            <a:xfrm>
              <a:off x="2850352" y="1891284"/>
              <a:ext cx="147340" cy="62006"/>
            </a:xfrm>
            <a:custGeom>
              <a:avLst/>
              <a:gdLst>
                <a:gd name="connsiteX0" fmla="*/ 0 w 147340"/>
                <a:gd name="connsiteY0" fmla="*/ 0 h 62006"/>
                <a:gd name="connsiteX1" fmla="*/ 136154 w 147340"/>
                <a:gd name="connsiteY1" fmla="*/ 53324 h 62006"/>
                <a:gd name="connsiteX2" fmla="*/ 147066 w 147340"/>
                <a:gd name="connsiteY2" fmla="*/ 47762 h 62006"/>
                <a:gd name="connsiteX3" fmla="*/ 147340 w 147340"/>
                <a:gd name="connsiteY3" fmla="*/ 47579 h 62006"/>
                <a:gd name="connsiteX4" fmla="*/ 147340 w 147340"/>
                <a:gd name="connsiteY4" fmla="*/ 0 h 6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40" h="62006">
                  <a:moveTo>
                    <a:pt x="0" y="0"/>
                  </a:moveTo>
                  <a:cubicBezTo>
                    <a:pt x="22873" y="52323"/>
                    <a:pt x="83831" y="76197"/>
                    <a:pt x="136154" y="53324"/>
                  </a:cubicBezTo>
                  <a:cubicBezTo>
                    <a:pt x="139898" y="51687"/>
                    <a:pt x="143542" y="49830"/>
                    <a:pt x="147066" y="47762"/>
                  </a:cubicBezTo>
                  <a:cubicBezTo>
                    <a:pt x="147157" y="47701"/>
                    <a:pt x="147249" y="47633"/>
                    <a:pt x="147340" y="47579"/>
                  </a:cubicBezTo>
                  <a:lnTo>
                    <a:pt x="147340" y="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5" descr="Search Inventory with solid fill">
              <a:extLst>
                <a:ext uri="{FF2B5EF4-FFF2-40B4-BE49-F238E27FC236}">
                  <a16:creationId xmlns:a16="http://schemas.microsoft.com/office/drawing/2014/main" id="{EA4961D3-F29E-4F87-B0D7-AFBB2F6D795B}"/>
                </a:ext>
              </a:extLst>
            </p:cNvPr>
            <p:cNvSpPr/>
            <p:nvPr/>
          </p:nvSpPr>
          <p:spPr>
            <a:xfrm>
              <a:off x="2723388" y="1693164"/>
              <a:ext cx="134073" cy="175260"/>
            </a:xfrm>
            <a:custGeom>
              <a:avLst/>
              <a:gdLst>
                <a:gd name="connsiteX0" fmla="*/ 130660 w 134073"/>
                <a:gd name="connsiteY0" fmla="*/ 1852 h 175260"/>
                <a:gd name="connsiteX1" fmla="*/ 134074 w 134073"/>
                <a:gd name="connsiteY1" fmla="*/ 0 h 175260"/>
                <a:gd name="connsiteX2" fmla="*/ 0 w 134073"/>
                <a:gd name="connsiteY2" fmla="*/ 0 h 175260"/>
                <a:gd name="connsiteX3" fmla="*/ 0 w 134073"/>
                <a:gd name="connsiteY3" fmla="*/ 175260 h 175260"/>
                <a:gd name="connsiteX4" fmla="*/ 43061 w 134073"/>
                <a:gd name="connsiteY4" fmla="*/ 175260 h 175260"/>
                <a:gd name="connsiteX5" fmla="*/ 130660 w 134073"/>
                <a:gd name="connsiteY5" fmla="*/ 1852 h 175260"/>
                <a:gd name="connsiteX6" fmla="*/ 22860 w 134073"/>
                <a:gd name="connsiteY6" fmla="*/ 22860 h 175260"/>
                <a:gd name="connsiteX7" fmla="*/ 53340 w 134073"/>
                <a:gd name="connsiteY7" fmla="*/ 22860 h 175260"/>
                <a:gd name="connsiteX8" fmla="*/ 53340 w 134073"/>
                <a:gd name="connsiteY8" fmla="*/ 53340 h 175260"/>
                <a:gd name="connsiteX9" fmla="*/ 22860 w 134073"/>
                <a:gd name="connsiteY9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73" h="175260">
                  <a:moveTo>
                    <a:pt x="130660" y="1852"/>
                  </a:moveTo>
                  <a:cubicBezTo>
                    <a:pt x="131780" y="1196"/>
                    <a:pt x="132946" y="632"/>
                    <a:pt x="134074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43061" y="175260"/>
                  </a:lnTo>
                  <a:cubicBezTo>
                    <a:pt x="35838" y="105301"/>
                    <a:pt x="70063" y="37551"/>
                    <a:pt x="130660" y="1852"/>
                  </a:cubicBez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5" descr="Search Inventory with solid fill">
              <a:extLst>
                <a:ext uri="{FF2B5EF4-FFF2-40B4-BE49-F238E27FC236}">
                  <a16:creationId xmlns:a16="http://schemas.microsoft.com/office/drawing/2014/main" id="{53D30A0C-F8B4-490A-978A-1FE953184E02}"/>
                </a:ext>
              </a:extLst>
            </p:cNvPr>
            <p:cNvSpPr/>
            <p:nvPr/>
          </p:nvSpPr>
          <p:spPr>
            <a:xfrm>
              <a:off x="2822448" y="1980895"/>
              <a:ext cx="175260" cy="85648"/>
            </a:xfrm>
            <a:custGeom>
              <a:avLst/>
              <a:gdLst>
                <a:gd name="connsiteX0" fmla="*/ 175260 w 175260"/>
                <a:gd name="connsiteY0" fmla="*/ 44981 h 85648"/>
                <a:gd name="connsiteX1" fmla="*/ 173050 w 175260"/>
                <a:gd name="connsiteY1" fmla="*/ 41224 h 85648"/>
                <a:gd name="connsiteX2" fmla="*/ 122682 w 175260"/>
                <a:gd name="connsiteY2" fmla="*/ 48433 h 85648"/>
                <a:gd name="connsiteX3" fmla="*/ 0 w 175260"/>
                <a:gd name="connsiteY3" fmla="*/ 0 h 85648"/>
                <a:gd name="connsiteX4" fmla="*/ 0 w 175260"/>
                <a:gd name="connsiteY4" fmla="*/ 85649 h 85648"/>
                <a:gd name="connsiteX5" fmla="*/ 175260 w 175260"/>
                <a:gd name="connsiteY5" fmla="*/ 85649 h 8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85648">
                  <a:moveTo>
                    <a:pt x="175260" y="44981"/>
                  </a:moveTo>
                  <a:lnTo>
                    <a:pt x="173050" y="41224"/>
                  </a:lnTo>
                  <a:cubicBezTo>
                    <a:pt x="156692" y="46025"/>
                    <a:pt x="139729" y="48453"/>
                    <a:pt x="122682" y="48433"/>
                  </a:cubicBezTo>
                  <a:cubicBezTo>
                    <a:pt x="77143" y="48338"/>
                    <a:pt x="33323" y="31039"/>
                    <a:pt x="0" y="0"/>
                  </a:cubicBezTo>
                  <a:lnTo>
                    <a:pt x="0" y="85649"/>
                  </a:lnTo>
                  <a:lnTo>
                    <a:pt x="175260" y="85649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Graphic 5" descr="Search Inventory with solid fill">
              <a:extLst>
                <a:ext uri="{FF2B5EF4-FFF2-40B4-BE49-F238E27FC236}">
                  <a16:creationId xmlns:a16="http://schemas.microsoft.com/office/drawing/2014/main" id="{8AB0FC21-975B-4AD1-BE3F-1BD009E91DCA}"/>
                </a:ext>
              </a:extLst>
            </p:cNvPr>
            <p:cNvSpPr/>
            <p:nvPr/>
          </p:nvSpPr>
          <p:spPr>
            <a:xfrm>
              <a:off x="2921508" y="2089404"/>
              <a:ext cx="167640" cy="175260"/>
            </a:xfrm>
            <a:custGeom>
              <a:avLst/>
              <a:gdLst>
                <a:gd name="connsiteX0" fmla="*/ 132512 w 167640"/>
                <a:gd name="connsiteY0" fmla="*/ 64008 h 175260"/>
                <a:gd name="connsiteX1" fmla="*/ 94922 w 167640"/>
                <a:gd name="connsiteY1" fmla="*/ 0 h 175260"/>
                <a:gd name="connsiteX2" fmla="*/ 0 w 167640"/>
                <a:gd name="connsiteY2" fmla="*/ 0 h 175260"/>
                <a:gd name="connsiteX3" fmla="*/ 0 w 167640"/>
                <a:gd name="connsiteY3" fmla="*/ 175260 h 175260"/>
                <a:gd name="connsiteX4" fmla="*/ 167640 w 167640"/>
                <a:gd name="connsiteY4" fmla="*/ 175260 h 175260"/>
                <a:gd name="connsiteX5" fmla="*/ 167640 w 167640"/>
                <a:gd name="connsiteY5" fmla="*/ 91105 h 175260"/>
                <a:gd name="connsiteX6" fmla="*/ 132512 w 167640"/>
                <a:gd name="connsiteY6" fmla="*/ 64008 h 175260"/>
                <a:gd name="connsiteX7" fmla="*/ 53340 w 167640"/>
                <a:gd name="connsiteY7" fmla="*/ 53340 h 175260"/>
                <a:gd name="connsiteX8" fmla="*/ 22860 w 167640"/>
                <a:gd name="connsiteY8" fmla="*/ 53340 h 175260"/>
                <a:gd name="connsiteX9" fmla="*/ 22860 w 167640"/>
                <a:gd name="connsiteY9" fmla="*/ 22860 h 175260"/>
                <a:gd name="connsiteX10" fmla="*/ 53340 w 167640"/>
                <a:gd name="connsiteY10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" h="175260">
                  <a:moveTo>
                    <a:pt x="132512" y="64008"/>
                  </a:moveTo>
                  <a:lnTo>
                    <a:pt x="94922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167640" y="175260"/>
                  </a:lnTo>
                  <a:lnTo>
                    <a:pt x="167640" y="91105"/>
                  </a:lnTo>
                  <a:cubicBezTo>
                    <a:pt x="152869" y="86951"/>
                    <a:pt x="140280" y="77240"/>
                    <a:pt x="132512" y="64008"/>
                  </a:cubicBez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5" descr="Search Inventory with solid fill">
              <a:extLst>
                <a:ext uri="{FF2B5EF4-FFF2-40B4-BE49-F238E27FC236}">
                  <a16:creationId xmlns:a16="http://schemas.microsoft.com/office/drawing/2014/main" id="{D2F1C2CA-1117-4C54-8F64-F09BB435C0C6}"/>
                </a:ext>
              </a:extLst>
            </p:cNvPr>
            <p:cNvSpPr/>
            <p:nvPr/>
          </p:nvSpPr>
          <p:spPr>
            <a:xfrm>
              <a:off x="272338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5" descr="Search Inventory with solid fill">
              <a:extLst>
                <a:ext uri="{FF2B5EF4-FFF2-40B4-BE49-F238E27FC236}">
                  <a16:creationId xmlns:a16="http://schemas.microsoft.com/office/drawing/2014/main" id="{9FD8230D-F9CC-4687-AA9B-FD0831F2A3D7}"/>
                </a:ext>
              </a:extLst>
            </p:cNvPr>
            <p:cNvSpPr/>
            <p:nvPr/>
          </p:nvSpPr>
          <p:spPr>
            <a:xfrm>
              <a:off x="2525268" y="2089404"/>
              <a:ext cx="175260" cy="175260"/>
            </a:xfrm>
            <a:custGeom>
              <a:avLst/>
              <a:gdLst>
                <a:gd name="connsiteX0" fmla="*/ 0 w 175260"/>
                <a:gd name="connsiteY0" fmla="*/ 175260 h 175260"/>
                <a:gd name="connsiteX1" fmla="*/ 175260 w 175260"/>
                <a:gd name="connsiteY1" fmla="*/ 175260 h 175260"/>
                <a:gd name="connsiteX2" fmla="*/ 175260 w 175260"/>
                <a:gd name="connsiteY2" fmla="*/ 0 h 175260"/>
                <a:gd name="connsiteX3" fmla="*/ 0 w 175260"/>
                <a:gd name="connsiteY3" fmla="*/ 0 h 175260"/>
                <a:gd name="connsiteX4" fmla="*/ 22860 w 175260"/>
                <a:gd name="connsiteY4" fmla="*/ 22860 h 175260"/>
                <a:gd name="connsiteX5" fmla="*/ 53340 w 175260"/>
                <a:gd name="connsiteY5" fmla="*/ 228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260" h="175260">
                  <a:moveTo>
                    <a:pt x="0" y="175260"/>
                  </a:moveTo>
                  <a:lnTo>
                    <a:pt x="175260" y="175260"/>
                  </a:lnTo>
                  <a:lnTo>
                    <a:pt x="175260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53340" y="22860"/>
                  </a:lnTo>
                  <a:lnTo>
                    <a:pt x="53340" y="53340"/>
                  </a:lnTo>
                  <a:lnTo>
                    <a:pt x="22860" y="5334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5" descr="Search Inventory with solid fill">
              <a:extLst>
                <a:ext uri="{FF2B5EF4-FFF2-40B4-BE49-F238E27FC236}">
                  <a16:creationId xmlns:a16="http://schemas.microsoft.com/office/drawing/2014/main" id="{05838634-8BDC-4334-8A38-E5EA9530BA12}"/>
                </a:ext>
              </a:extLst>
            </p:cNvPr>
            <p:cNvSpPr/>
            <p:nvPr/>
          </p:nvSpPr>
          <p:spPr>
            <a:xfrm>
              <a:off x="2624328" y="1891284"/>
              <a:ext cx="175260" cy="175260"/>
            </a:xfrm>
            <a:custGeom>
              <a:avLst/>
              <a:gdLst>
                <a:gd name="connsiteX0" fmla="*/ 175260 w 175260"/>
                <a:gd name="connsiteY0" fmla="*/ 63795 h 175260"/>
                <a:gd name="connsiteX1" fmla="*/ 165857 w 175260"/>
                <a:gd name="connsiteY1" fmla="*/ 49591 h 175260"/>
                <a:gd name="connsiteX2" fmla="*/ 145931 w 175260"/>
                <a:gd name="connsiteY2" fmla="*/ 0 h 175260"/>
                <a:gd name="connsiteX3" fmla="*/ 0 w 175260"/>
                <a:gd name="connsiteY3" fmla="*/ 0 h 175260"/>
                <a:gd name="connsiteX4" fmla="*/ 0 w 175260"/>
                <a:gd name="connsiteY4" fmla="*/ 175260 h 175260"/>
                <a:gd name="connsiteX5" fmla="*/ 175260 w 175260"/>
                <a:gd name="connsiteY5" fmla="*/ 175260 h 175260"/>
                <a:gd name="connsiteX6" fmla="*/ 53340 w 175260"/>
                <a:gd name="connsiteY6" fmla="*/ 53340 h 175260"/>
                <a:gd name="connsiteX7" fmla="*/ 22860 w 175260"/>
                <a:gd name="connsiteY7" fmla="*/ 53340 h 175260"/>
                <a:gd name="connsiteX8" fmla="*/ 22860 w 175260"/>
                <a:gd name="connsiteY8" fmla="*/ 22860 h 175260"/>
                <a:gd name="connsiteX9" fmla="*/ 53340 w 175260"/>
                <a:gd name="connsiteY9" fmla="*/ 228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175260" y="63795"/>
                  </a:moveTo>
                  <a:cubicBezTo>
                    <a:pt x="171938" y="59223"/>
                    <a:pt x="168745" y="54513"/>
                    <a:pt x="165857" y="49591"/>
                  </a:cubicBezTo>
                  <a:cubicBezTo>
                    <a:pt x="156770" y="34151"/>
                    <a:pt x="150053" y="17435"/>
                    <a:pt x="145931" y="0"/>
                  </a:cubicBezTo>
                  <a:lnTo>
                    <a:pt x="0" y="0"/>
                  </a:lnTo>
                  <a:lnTo>
                    <a:pt x="0" y="175260"/>
                  </a:lnTo>
                  <a:lnTo>
                    <a:pt x="175260" y="175260"/>
                  </a:lnTo>
                  <a:close/>
                  <a:moveTo>
                    <a:pt x="53340" y="53340"/>
                  </a:moveTo>
                  <a:lnTo>
                    <a:pt x="22860" y="53340"/>
                  </a:lnTo>
                  <a:lnTo>
                    <a:pt x="22860" y="22860"/>
                  </a:lnTo>
                  <a:lnTo>
                    <a:pt x="53340" y="228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5" descr="Search Inventory with solid fill">
              <a:extLst>
                <a:ext uri="{FF2B5EF4-FFF2-40B4-BE49-F238E27FC236}">
                  <a16:creationId xmlns:a16="http://schemas.microsoft.com/office/drawing/2014/main" id="{16C4904E-5FBA-42DD-A540-004002F84A10}"/>
                </a:ext>
              </a:extLst>
            </p:cNvPr>
            <p:cNvSpPr/>
            <p:nvPr/>
          </p:nvSpPr>
          <p:spPr>
            <a:xfrm>
              <a:off x="2788186" y="1692967"/>
              <a:ext cx="354087" cy="466658"/>
            </a:xfrm>
            <a:custGeom>
              <a:avLst/>
              <a:gdLst>
                <a:gd name="connsiteX0" fmla="*/ 292008 w 354087"/>
                <a:gd name="connsiteY0" fmla="*/ 77509 h 466658"/>
                <a:gd name="connsiteX1" fmla="*/ 77508 w 354087"/>
                <a:gd name="connsiteY1" fmla="*/ 21545 h 466658"/>
                <a:gd name="connsiteX2" fmla="*/ 21545 w 354087"/>
                <a:gd name="connsiteY2" fmla="*/ 236044 h 466658"/>
                <a:gd name="connsiteX3" fmla="*/ 217469 w 354087"/>
                <a:gd name="connsiteY3" fmla="*/ 301301 h 466658"/>
                <a:gd name="connsiteX4" fmla="*/ 236717 w 354087"/>
                <a:gd name="connsiteY4" fmla="*/ 334067 h 466658"/>
                <a:gd name="connsiteX5" fmla="*/ 238302 w 354087"/>
                <a:gd name="connsiteY5" fmla="*/ 368425 h 466658"/>
                <a:gd name="connsiteX6" fmla="*/ 285546 w 354087"/>
                <a:gd name="connsiteY6" fmla="*/ 448816 h 466658"/>
                <a:gd name="connsiteX7" fmla="*/ 336245 w 354087"/>
                <a:gd name="connsiteY7" fmla="*/ 461336 h 466658"/>
                <a:gd name="connsiteX8" fmla="*/ 349219 w 354087"/>
                <a:gd name="connsiteY8" fmla="*/ 411410 h 466658"/>
                <a:gd name="connsiteX9" fmla="*/ 301975 w 354087"/>
                <a:gd name="connsiteY9" fmla="*/ 331019 h 466658"/>
                <a:gd name="connsiteX10" fmla="*/ 272767 w 354087"/>
                <a:gd name="connsiteY10" fmla="*/ 312906 h 466658"/>
                <a:gd name="connsiteX11" fmla="*/ 253519 w 354087"/>
                <a:gd name="connsiteY11" fmla="*/ 280140 h 466658"/>
                <a:gd name="connsiteX12" fmla="*/ 292008 w 354087"/>
                <a:gd name="connsiteY12" fmla="*/ 77509 h 466658"/>
                <a:gd name="connsiteX13" fmla="*/ 47977 w 354087"/>
                <a:gd name="connsiteY13" fmla="*/ 220887 h 466658"/>
                <a:gd name="connsiteX14" fmla="*/ 92873 w 354087"/>
                <a:gd name="connsiteY14" fmla="*/ 48049 h 466658"/>
                <a:gd name="connsiteX15" fmla="*/ 265712 w 354087"/>
                <a:gd name="connsiteY15" fmla="*/ 92945 h 466658"/>
                <a:gd name="connsiteX16" fmla="*/ 220816 w 354087"/>
                <a:gd name="connsiteY16" fmla="*/ 265783 h 466658"/>
                <a:gd name="connsiteX17" fmla="*/ 220814 w 354087"/>
                <a:gd name="connsiteY17" fmla="*/ 265784 h 466658"/>
                <a:gd name="connsiteX18" fmla="*/ 47977 w 354087"/>
                <a:gd name="connsiteY18" fmla="*/ 220887 h 46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087" h="466658">
                  <a:moveTo>
                    <a:pt x="292008" y="77509"/>
                  </a:moveTo>
                  <a:cubicBezTo>
                    <a:pt x="248229" y="2822"/>
                    <a:pt x="152195" y="-22233"/>
                    <a:pt x="77508" y="21545"/>
                  </a:cubicBezTo>
                  <a:cubicBezTo>
                    <a:pt x="2823" y="65323"/>
                    <a:pt x="-22234" y="161358"/>
                    <a:pt x="21545" y="236044"/>
                  </a:cubicBezTo>
                  <a:cubicBezTo>
                    <a:pt x="61273" y="303820"/>
                    <a:pt x="145035" y="331719"/>
                    <a:pt x="217469" y="301301"/>
                  </a:cubicBezTo>
                  <a:lnTo>
                    <a:pt x="236717" y="334067"/>
                  </a:lnTo>
                  <a:cubicBezTo>
                    <a:pt x="231541" y="345079"/>
                    <a:pt x="232134" y="357936"/>
                    <a:pt x="238302" y="368425"/>
                  </a:cubicBezTo>
                  <a:lnTo>
                    <a:pt x="285546" y="448816"/>
                  </a:lnTo>
                  <a:cubicBezTo>
                    <a:pt x="296089" y="466274"/>
                    <a:pt x="318787" y="471879"/>
                    <a:pt x="336245" y="461336"/>
                  </a:cubicBezTo>
                  <a:cubicBezTo>
                    <a:pt x="353404" y="450974"/>
                    <a:pt x="359161" y="428815"/>
                    <a:pt x="349219" y="411410"/>
                  </a:cubicBezTo>
                  <a:lnTo>
                    <a:pt x="301975" y="331019"/>
                  </a:lnTo>
                  <a:cubicBezTo>
                    <a:pt x="295818" y="320537"/>
                    <a:pt x="284893" y="313762"/>
                    <a:pt x="272767" y="312906"/>
                  </a:cubicBezTo>
                  <a:lnTo>
                    <a:pt x="253519" y="280140"/>
                  </a:lnTo>
                  <a:cubicBezTo>
                    <a:pt x="315185" y="231707"/>
                    <a:pt x="331621" y="145180"/>
                    <a:pt x="292008" y="77509"/>
                  </a:cubicBezTo>
                  <a:close/>
                  <a:moveTo>
                    <a:pt x="47977" y="220887"/>
                  </a:moveTo>
                  <a:cubicBezTo>
                    <a:pt x="12647" y="160761"/>
                    <a:pt x="32748" y="83379"/>
                    <a:pt x="92873" y="48049"/>
                  </a:cubicBezTo>
                  <a:cubicBezTo>
                    <a:pt x="152999" y="12718"/>
                    <a:pt x="230382" y="32819"/>
                    <a:pt x="265712" y="92945"/>
                  </a:cubicBezTo>
                  <a:cubicBezTo>
                    <a:pt x="301042" y="153070"/>
                    <a:pt x="280941" y="230453"/>
                    <a:pt x="220816" y="265783"/>
                  </a:cubicBezTo>
                  <a:cubicBezTo>
                    <a:pt x="220815" y="265783"/>
                    <a:pt x="220815" y="265784"/>
                    <a:pt x="220814" y="265784"/>
                  </a:cubicBezTo>
                  <a:cubicBezTo>
                    <a:pt x="160676" y="301027"/>
                    <a:pt x="83359" y="280943"/>
                    <a:pt x="47977" y="220887"/>
                  </a:cubicBez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39">
            <a:extLst>
              <a:ext uri="{FF2B5EF4-FFF2-40B4-BE49-F238E27FC236}">
                <a16:creationId xmlns:a16="http://schemas.microsoft.com/office/drawing/2014/main" id="{D0F2F48E-E2D9-4E79-8020-62B1825218AC}"/>
              </a:ext>
            </a:extLst>
          </p:cNvPr>
          <p:cNvGrpSpPr/>
          <p:nvPr/>
        </p:nvGrpSpPr>
        <p:grpSpPr>
          <a:xfrm>
            <a:off x="7848534" y="4582323"/>
            <a:ext cx="396495" cy="397307"/>
            <a:chOff x="5163312" y="1530096"/>
            <a:chExt cx="902208" cy="890016"/>
          </a:xfrm>
        </p:grpSpPr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9E197BF6-A3D3-4FB4-8E38-B7E9E18E644E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36" descr="Comment Add with solid fill">
              <a:extLst>
                <a:ext uri="{FF2B5EF4-FFF2-40B4-BE49-F238E27FC236}">
                  <a16:creationId xmlns:a16="http://schemas.microsoft.com/office/drawing/2014/main" id="{5CD98F71-4A6C-4023-AC40-7DD46720B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94" name="Group 39">
            <a:extLst>
              <a:ext uri="{FF2B5EF4-FFF2-40B4-BE49-F238E27FC236}">
                <a16:creationId xmlns:a16="http://schemas.microsoft.com/office/drawing/2014/main" id="{D9DF6853-C1AA-4A04-BC46-EF580ECEA72F}"/>
              </a:ext>
            </a:extLst>
          </p:cNvPr>
          <p:cNvGrpSpPr/>
          <p:nvPr/>
        </p:nvGrpSpPr>
        <p:grpSpPr>
          <a:xfrm>
            <a:off x="9162696" y="4589618"/>
            <a:ext cx="396495" cy="397307"/>
            <a:chOff x="5163312" y="1530096"/>
            <a:chExt cx="902208" cy="890016"/>
          </a:xfrm>
        </p:grpSpPr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F5708141-B598-400A-BE68-3CE56C9528B0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36" descr="Comment Add with solid fill">
              <a:extLst>
                <a:ext uri="{FF2B5EF4-FFF2-40B4-BE49-F238E27FC236}">
                  <a16:creationId xmlns:a16="http://schemas.microsoft.com/office/drawing/2014/main" id="{90322328-BBF6-4837-831A-8B870D62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  <p:grpSp>
        <p:nvGrpSpPr>
          <p:cNvPr id="97" name="Group 39">
            <a:extLst>
              <a:ext uri="{FF2B5EF4-FFF2-40B4-BE49-F238E27FC236}">
                <a16:creationId xmlns:a16="http://schemas.microsoft.com/office/drawing/2014/main" id="{8CEC102B-220C-4DD3-AF45-35DACE1C683E}"/>
              </a:ext>
            </a:extLst>
          </p:cNvPr>
          <p:cNvGrpSpPr/>
          <p:nvPr/>
        </p:nvGrpSpPr>
        <p:grpSpPr>
          <a:xfrm>
            <a:off x="9142792" y="2907339"/>
            <a:ext cx="396495" cy="397307"/>
            <a:chOff x="5163312" y="1530096"/>
            <a:chExt cx="902208" cy="890016"/>
          </a:xfrm>
        </p:grpSpPr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BC6AAB7E-3EEE-44E1-9982-3007306AFFD0}"/>
                </a:ext>
              </a:extLst>
            </p:cNvPr>
            <p:cNvSpPr/>
            <p:nvPr/>
          </p:nvSpPr>
          <p:spPr>
            <a:xfrm>
              <a:off x="5163312" y="1530096"/>
              <a:ext cx="902208" cy="8900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36" descr="Comment Add with solid fill">
              <a:extLst>
                <a:ext uri="{FF2B5EF4-FFF2-40B4-BE49-F238E27FC236}">
                  <a16:creationId xmlns:a16="http://schemas.microsoft.com/office/drawing/2014/main" id="{56AA67D4-9100-43CE-B5B6-75AE062E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6600" y="1665903"/>
              <a:ext cx="715632" cy="715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86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Macintosh PowerPoint</Application>
  <PresentationFormat>Widescreen</PresentationFormat>
  <Paragraphs>204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CloudEvents Integration Patterns</vt:lpstr>
      <vt:lpstr>CloudEvents Integration Patterns</vt:lpstr>
      <vt:lpstr>CloudEvents Integration Patterns</vt:lpstr>
      <vt:lpstr>Federation Scenarios</vt:lpstr>
      <vt:lpstr>Federation Scenarios: Subscriptions</vt:lpstr>
      <vt:lpstr>Federation Scenarios: Discovery</vt:lpstr>
      <vt:lpstr>Federation Scenarios: Discovery</vt:lpstr>
      <vt:lpstr>Federation Scenarios: Discovery</vt:lpstr>
      <vt:lpstr>CloudEvents Schema Registry</vt:lpstr>
      <vt:lpstr>CloudEvents Schema Registry</vt:lpstr>
      <vt:lpstr>Schema Registry concepts</vt:lpstr>
      <vt:lpstr>PowerPoint Presentation</vt:lpstr>
      <vt:lpstr>Federation Scenarios: Schema Registry</vt:lpstr>
      <vt:lpstr>Federation Scenarios: Schema Registry</vt:lpstr>
      <vt:lpstr>Federation Scenarios: Schema Registry</vt:lpstr>
      <vt:lpstr>Federation: Tenant Bridges 1/3</vt:lpstr>
      <vt:lpstr>Federation: Tenant Bridges 2/3</vt:lpstr>
      <vt:lpstr>Federation: Tenant Bridges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Vasters</dc:creator>
  <cp:lastModifiedBy>Doug Davis</cp:lastModifiedBy>
  <cp:revision>3</cp:revision>
  <dcterms:created xsi:type="dcterms:W3CDTF">2020-10-28T11:11:00Z</dcterms:created>
  <dcterms:modified xsi:type="dcterms:W3CDTF">2021-08-03T01:09:15Z</dcterms:modified>
</cp:coreProperties>
</file>