
<file path=[Content_Types].xml><?xml version="1.0" encoding="utf-8"?>
<Types xmlns="http://schemas.openxmlformats.org/package/2006/content-types">
  <Default Extension="png" ContentType="image/png"/>
  <Default Extension="png&amp;ehk=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png&amp;ehk=q3eLl4Kp1VVJuJv6LyfMU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s Vasters" userId="8a717fdb-5b19-4291-a51e-2440f5fa07c7" providerId="ADAL" clId="{C27EB492-D29F-4369-9447-9ED4D32F9491}"/>
    <pc:docChg chg="undo custSel addSld modSld">
      <pc:chgData name="Clemens Vasters" userId="8a717fdb-5b19-4291-a51e-2440f5fa07c7" providerId="ADAL" clId="{C27EB492-D29F-4369-9447-9ED4D32F9491}" dt="2018-02-22T11:35:42.494" v="1614" actId="1076"/>
      <pc:docMkLst>
        <pc:docMk/>
      </pc:docMkLst>
      <pc:sldChg chg="modSp">
        <pc:chgData name="Clemens Vasters" userId="8a717fdb-5b19-4291-a51e-2440f5fa07c7" providerId="ADAL" clId="{C27EB492-D29F-4369-9447-9ED4D32F9491}" dt="2018-02-22T10:35:31.666" v="139" actId="20577"/>
        <pc:sldMkLst>
          <pc:docMk/>
          <pc:sldMk cId="3625488170" sldId="256"/>
        </pc:sldMkLst>
        <pc:spChg chg="mod">
          <ac:chgData name="Clemens Vasters" userId="8a717fdb-5b19-4291-a51e-2440f5fa07c7" providerId="ADAL" clId="{C27EB492-D29F-4369-9447-9ED4D32F9491}" dt="2018-02-22T10:35:31.666" v="139" actId="20577"/>
          <ac:spMkLst>
            <pc:docMk/>
            <pc:sldMk cId="3625488170" sldId="256"/>
            <ac:spMk id="4" creationId="{250950B0-64C1-43F9-8866-D28D257229E6}"/>
          </ac:spMkLst>
        </pc:spChg>
      </pc:sldChg>
      <pc:sldChg chg="addSp delSp modSp modAnim">
        <pc:chgData name="Clemens Vasters" userId="8a717fdb-5b19-4291-a51e-2440f5fa07c7" providerId="ADAL" clId="{C27EB492-D29F-4369-9447-9ED4D32F9491}" dt="2018-02-22T11:35:42.494" v="1614" actId="1076"/>
        <pc:sldMkLst>
          <pc:docMk/>
          <pc:sldMk cId="1318729724" sldId="258"/>
        </pc:sldMkLst>
        <pc:spChg chg="mod">
          <ac:chgData name="Clemens Vasters" userId="8a717fdb-5b19-4291-a51e-2440f5fa07c7" providerId="ADAL" clId="{C27EB492-D29F-4369-9447-9ED4D32F9491}" dt="2018-02-22T10:39:23.929" v="288" actId="20577"/>
          <ac:spMkLst>
            <pc:docMk/>
            <pc:sldMk cId="1318729724" sldId="258"/>
            <ac:spMk id="2" creationId="{B56721AF-4814-4348-96DB-E841661B2F84}"/>
          </ac:spMkLst>
        </pc:spChg>
        <pc:spChg chg="add del mod">
          <ac:chgData name="Clemens Vasters" userId="8a717fdb-5b19-4291-a51e-2440f5fa07c7" providerId="ADAL" clId="{C27EB492-D29F-4369-9447-9ED4D32F9491}" dt="2018-02-22T10:40:58.649" v="304" actId="11529"/>
          <ac:spMkLst>
            <pc:docMk/>
            <pc:sldMk cId="1318729724" sldId="258"/>
            <ac:spMk id="8" creationId="{B802CE92-1827-451C-8793-7423E8D48076}"/>
          </ac:spMkLst>
        </pc:spChg>
        <pc:spChg chg="add mod">
          <ac:chgData name="Clemens Vasters" userId="8a717fdb-5b19-4291-a51e-2440f5fa07c7" providerId="ADAL" clId="{C27EB492-D29F-4369-9447-9ED4D32F9491}" dt="2018-02-22T10:41:26.612" v="314" actId="1076"/>
          <ac:spMkLst>
            <pc:docMk/>
            <pc:sldMk cId="1318729724" sldId="258"/>
            <ac:spMk id="42" creationId="{C9B9F7DF-CA65-44FC-98A2-D8DE4BFEE338}"/>
          </ac:spMkLst>
        </pc:spChg>
        <pc:spChg chg="add mod">
          <ac:chgData name="Clemens Vasters" userId="8a717fdb-5b19-4291-a51e-2440f5fa07c7" providerId="ADAL" clId="{C27EB492-D29F-4369-9447-9ED4D32F9491}" dt="2018-02-22T11:35:42.494" v="1614" actId="1076"/>
          <ac:spMkLst>
            <pc:docMk/>
            <pc:sldMk cId="1318729724" sldId="258"/>
            <ac:spMk id="43" creationId="{030416C0-2098-4B6E-B89D-D955560E6F7E}"/>
          </ac:spMkLst>
        </pc:spChg>
        <pc:spChg chg="add mod">
          <ac:chgData name="Clemens Vasters" userId="8a717fdb-5b19-4291-a51e-2440f5fa07c7" providerId="ADAL" clId="{C27EB492-D29F-4369-9447-9ED4D32F9491}" dt="2018-02-22T11:35:28.078" v="1610" actId="14100"/>
          <ac:spMkLst>
            <pc:docMk/>
            <pc:sldMk cId="1318729724" sldId="258"/>
            <ac:spMk id="127" creationId="{DA425514-05A9-48CF-8C98-687D84571816}"/>
          </ac:spMkLst>
        </pc:spChg>
        <pc:grpChg chg="add mod">
          <ac:chgData name="Clemens Vasters" userId="8a717fdb-5b19-4291-a51e-2440f5fa07c7" providerId="ADAL" clId="{C27EB492-D29F-4369-9447-9ED4D32F9491}" dt="2018-02-22T10:40:20.761" v="300" actId="1076"/>
          <ac:grpSpMkLst>
            <pc:docMk/>
            <pc:sldMk cId="1318729724" sldId="258"/>
            <ac:grpSpMk id="80" creationId="{7DEE5FA2-1E06-4AD9-B192-723440234CD0}"/>
          </ac:grpSpMkLst>
        </pc:grpChg>
        <pc:grpChg chg="add mod">
          <ac:chgData name="Clemens Vasters" userId="8a717fdb-5b19-4291-a51e-2440f5fa07c7" providerId="ADAL" clId="{C27EB492-D29F-4369-9447-9ED4D32F9491}" dt="2018-02-22T10:40:08.617" v="297" actId="1076"/>
          <ac:grpSpMkLst>
            <pc:docMk/>
            <pc:sldMk cId="1318729724" sldId="258"/>
            <ac:grpSpMk id="105" creationId="{D22C95A4-7772-4B68-916C-19A1F4AC0B89}"/>
          </ac:grpSpMkLst>
        </pc:grpChg>
        <pc:grpChg chg="mod">
          <ac:chgData name="Clemens Vasters" userId="8a717fdb-5b19-4291-a51e-2440f5fa07c7" providerId="ADAL" clId="{C27EB492-D29F-4369-9447-9ED4D32F9491}" dt="2018-02-22T10:40:00.392" v="294" actId="20577"/>
          <ac:grpSpMkLst>
            <pc:docMk/>
            <pc:sldMk cId="1318729724" sldId="258"/>
            <ac:grpSpMk id="106" creationId="{56CDC3B0-4B12-487E-852C-ED85A013D0EB}"/>
          </ac:grpSpMkLst>
        </pc:grpChg>
        <pc:grpChg chg="add mod">
          <ac:chgData name="Clemens Vasters" userId="8a717fdb-5b19-4291-a51e-2440f5fa07c7" providerId="ADAL" clId="{C27EB492-D29F-4369-9447-9ED4D32F9491}" dt="2018-02-22T10:40:13.850" v="299" actId="1076"/>
          <ac:grpSpMkLst>
            <pc:docMk/>
            <pc:sldMk cId="1318729724" sldId="258"/>
            <ac:grpSpMk id="116" creationId="{43136514-CE42-4972-8699-95C7AEB56D47}"/>
          </ac:grpSpMkLst>
        </pc:grpChg>
        <pc:grpChg chg="mod">
          <ac:chgData name="Clemens Vasters" userId="8a717fdb-5b19-4291-a51e-2440f5fa07c7" providerId="ADAL" clId="{C27EB492-D29F-4369-9447-9ED4D32F9491}" dt="2018-02-22T10:40:09.423" v="298" actId="20577"/>
          <ac:grpSpMkLst>
            <pc:docMk/>
            <pc:sldMk cId="1318729724" sldId="258"/>
            <ac:grpSpMk id="117" creationId="{FAEF5BF5-CED6-4213-BFCC-1050A5B4C668}"/>
          </ac:grpSpMkLst>
        </pc:grpChg>
        <pc:picChg chg="mod">
          <ac:chgData name="Clemens Vasters" userId="8a717fdb-5b19-4291-a51e-2440f5fa07c7" providerId="ADAL" clId="{C27EB492-D29F-4369-9447-9ED4D32F9491}" dt="2018-02-22T10:40:59.079" v="305" actId="13822"/>
          <ac:picMkLst>
            <pc:docMk/>
            <pc:sldMk cId="1318729724" sldId="258"/>
            <ac:picMk id="12" creationId="{3CEC9AE6-78A5-4CDC-BE31-79E5478C4B5E}"/>
          </ac:picMkLst>
        </pc:picChg>
      </pc:sldChg>
      <pc:sldChg chg="addSp modSp">
        <pc:chgData name="Clemens Vasters" userId="8a717fdb-5b19-4291-a51e-2440f5fa07c7" providerId="ADAL" clId="{C27EB492-D29F-4369-9447-9ED4D32F9491}" dt="2018-02-22T10:32:53.134" v="61" actId="1076"/>
        <pc:sldMkLst>
          <pc:docMk/>
          <pc:sldMk cId="247014439" sldId="260"/>
        </pc:sldMkLst>
        <pc:spChg chg="mod">
          <ac:chgData name="Clemens Vasters" userId="8a717fdb-5b19-4291-a51e-2440f5fa07c7" providerId="ADAL" clId="{C27EB492-D29F-4369-9447-9ED4D32F9491}" dt="2018-02-22T10:32:53.134" v="61" actId="1076"/>
          <ac:spMkLst>
            <pc:docMk/>
            <pc:sldMk cId="247014439" sldId="260"/>
            <ac:spMk id="81" creationId="{0659D40D-0760-4226-8496-2EBE2A530D58}"/>
          </ac:spMkLst>
        </pc:spChg>
        <pc:spChg chg="add mod">
          <ac:chgData name="Clemens Vasters" userId="8a717fdb-5b19-4291-a51e-2440f5fa07c7" providerId="ADAL" clId="{C27EB492-D29F-4369-9447-9ED4D32F9491}" dt="2018-02-22T10:30:43.643" v="2" actId="13822"/>
          <ac:spMkLst>
            <pc:docMk/>
            <pc:sldMk cId="247014439" sldId="260"/>
            <ac:spMk id="92" creationId="{F4D6FBFD-18B6-4C3A-B59C-119B9AD05555}"/>
          </ac:spMkLst>
        </pc:spChg>
        <pc:spChg chg="add mod">
          <ac:chgData name="Clemens Vasters" userId="8a717fdb-5b19-4291-a51e-2440f5fa07c7" providerId="ADAL" clId="{C27EB492-D29F-4369-9447-9ED4D32F9491}" dt="2018-02-22T10:32:08.792" v="49" actId="1076"/>
          <ac:spMkLst>
            <pc:docMk/>
            <pc:sldMk cId="247014439" sldId="260"/>
            <ac:spMk id="93" creationId="{F22A906A-43D6-4E09-B425-329C4910A4A4}"/>
          </ac:spMkLst>
        </pc:spChg>
        <pc:spChg chg="add mod">
          <ac:chgData name="Clemens Vasters" userId="8a717fdb-5b19-4291-a51e-2440f5fa07c7" providerId="ADAL" clId="{C27EB492-D29F-4369-9447-9ED4D32F9491}" dt="2018-02-22T10:32:33.547" v="60" actId="1076"/>
          <ac:spMkLst>
            <pc:docMk/>
            <pc:sldMk cId="247014439" sldId="260"/>
            <ac:spMk id="94" creationId="{85ACF110-A95A-44E7-8A23-C6C9E50069C4}"/>
          </ac:spMkLst>
        </pc:spChg>
        <pc:picChg chg="mod">
          <ac:chgData name="Clemens Vasters" userId="8a717fdb-5b19-4291-a51e-2440f5fa07c7" providerId="ADAL" clId="{C27EB492-D29F-4369-9447-9ED4D32F9491}" dt="2018-02-22T10:32:24.545" v="57" actId="1076"/>
          <ac:picMkLst>
            <pc:docMk/>
            <pc:sldMk cId="247014439" sldId="260"/>
            <ac:picMk id="87" creationId="{403DA1B3-ED2C-422A-906A-1A26550EEF99}"/>
          </ac:picMkLst>
        </pc:picChg>
      </pc:sldChg>
      <pc:sldChg chg="addSp modSp">
        <pc:chgData name="Clemens Vasters" userId="8a717fdb-5b19-4291-a51e-2440f5fa07c7" providerId="ADAL" clId="{C27EB492-D29F-4369-9447-9ED4D32F9491}" dt="2018-02-22T10:43:36.093" v="329" actId="20577"/>
        <pc:sldMkLst>
          <pc:docMk/>
          <pc:sldMk cId="1901227272" sldId="261"/>
        </pc:sldMkLst>
        <pc:spChg chg="mod">
          <ac:chgData name="Clemens Vasters" userId="8a717fdb-5b19-4291-a51e-2440f5fa07c7" providerId="ADAL" clId="{C27EB492-D29F-4369-9447-9ED4D32F9491}" dt="2018-02-22T10:43:36.093" v="329" actId="20577"/>
          <ac:spMkLst>
            <pc:docMk/>
            <pc:sldMk cId="1901227272" sldId="261"/>
            <ac:spMk id="5" creationId="{43C2CD4A-1993-4434-B494-42EB769B9614}"/>
          </ac:spMkLst>
        </pc:spChg>
        <pc:spChg chg="add mod ord">
          <ac:chgData name="Clemens Vasters" userId="8a717fdb-5b19-4291-a51e-2440f5fa07c7" providerId="ADAL" clId="{C27EB492-D29F-4369-9447-9ED4D32F9491}" dt="2018-02-22T10:37:32.899" v="142" actId="167"/>
          <ac:spMkLst>
            <pc:docMk/>
            <pc:sldMk cId="1901227272" sldId="261"/>
            <ac:spMk id="46" creationId="{D48563AE-918B-4D4C-B2AC-93C996EB94E2}"/>
          </ac:spMkLst>
        </pc:spChg>
        <pc:spChg chg="mod">
          <ac:chgData name="Clemens Vasters" userId="8a717fdb-5b19-4291-a51e-2440f5fa07c7" providerId="ADAL" clId="{C27EB492-D29F-4369-9447-9ED4D32F9491}" dt="2018-02-22T10:38:36.638" v="245" actId="6549"/>
          <ac:spMkLst>
            <pc:docMk/>
            <pc:sldMk cId="1901227272" sldId="261"/>
            <ac:spMk id="78" creationId="{50EF87C6-35AB-4853-BA6F-DF1D1C9A7D9E}"/>
          </ac:spMkLst>
        </pc:spChg>
        <pc:spChg chg="mod">
          <ac:chgData name="Clemens Vasters" userId="8a717fdb-5b19-4291-a51e-2440f5fa07c7" providerId="ADAL" clId="{C27EB492-D29F-4369-9447-9ED4D32F9491}" dt="2018-02-22T10:37:37.636" v="143" actId="1076"/>
          <ac:spMkLst>
            <pc:docMk/>
            <pc:sldMk cId="1901227272" sldId="261"/>
            <ac:spMk id="79" creationId="{03B39047-B807-4860-B2B5-DB8EBB78EA14}"/>
          </ac:spMkLst>
        </pc:spChg>
      </pc:sldChg>
      <pc:sldChg chg="modSp add">
        <pc:chgData name="Clemens Vasters" userId="8a717fdb-5b19-4291-a51e-2440f5fa07c7" providerId="ADAL" clId="{C27EB492-D29F-4369-9447-9ED4D32F9491}" dt="2018-02-22T11:00:13.652" v="1609" actId="20577"/>
        <pc:sldMkLst>
          <pc:docMk/>
          <pc:sldMk cId="2979285516" sldId="262"/>
        </pc:sldMkLst>
        <pc:spChg chg="mod">
          <ac:chgData name="Clemens Vasters" userId="8a717fdb-5b19-4291-a51e-2440f5fa07c7" providerId="ADAL" clId="{C27EB492-D29F-4369-9447-9ED4D32F9491}" dt="2018-02-22T10:44:04.449" v="349" actId="5793"/>
          <ac:spMkLst>
            <pc:docMk/>
            <pc:sldMk cId="2979285516" sldId="262"/>
            <ac:spMk id="2" creationId="{A67EBD37-6C5A-4205-8639-4440D52BD148}"/>
          </ac:spMkLst>
        </pc:spChg>
        <pc:spChg chg="mod">
          <ac:chgData name="Clemens Vasters" userId="8a717fdb-5b19-4291-a51e-2440f5fa07c7" providerId="ADAL" clId="{C27EB492-D29F-4369-9447-9ED4D32F9491}" dt="2018-02-22T11:00:13.652" v="1609" actId="20577"/>
          <ac:spMkLst>
            <pc:docMk/>
            <pc:sldMk cId="2979285516" sldId="262"/>
            <ac:spMk id="3" creationId="{218AB64E-73D6-48AA-A8B2-FD88D678CB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AA5A3-F77E-4C16-AE34-3D024B3B35FF}" type="datetimeFigureOut">
              <a:rPr lang="de-DE" smtClean="0"/>
              <a:t>22.02.2018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FAADA-4C7D-4FBE-AF03-2BC6B5C7A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1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AADA-4C7D-4FBE-AF03-2BC6B5C7A2C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30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5AD3E-2416-46F2-AFD8-A6879666E0D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913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F994F-2360-4564-B9EF-933232EC40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0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5CAA3-ADB3-4D24-B3E1-4C0DAFE4E27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474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C54F3-CDF8-4973-999E-F475AA3664C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82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AADA-4C7D-4FBE-AF03-2BC6B5C7A2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45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A810-DE6E-4DAA-851B-EFE5C90DC730}" type="datetimeFigureOut">
              <a:rPr lang="de-DE" smtClean="0"/>
              <a:t>22.02.2018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6FB8-CB9E-47D5-AB00-B9B67A1378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96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A810-DE6E-4DAA-851B-EFE5C90DC730}" type="datetimeFigureOut">
              <a:rPr lang="de-DE" smtClean="0"/>
              <a:t>22.02.2018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6FB8-CB9E-47D5-AB00-B9B67A1378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1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A810-DE6E-4DAA-851B-EFE5C90DC730}" type="datetimeFigureOut">
              <a:rPr lang="de-DE" smtClean="0"/>
              <a:t>22.02.2018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6FB8-CB9E-47D5-AB00-B9B67A1378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70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A810-DE6E-4DAA-851B-EFE5C90DC730}" type="datetimeFigureOut">
              <a:rPr lang="de-DE" smtClean="0"/>
              <a:t>22.02.2018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6FB8-CB9E-47D5-AB00-B9B67A1378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557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A810-DE6E-4DAA-851B-EFE5C90DC730}" type="datetimeFigureOut">
              <a:rPr lang="de-DE" smtClean="0"/>
              <a:t>22.02.2018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6FB8-CB9E-47D5-AB00-B9B67A1378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975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A810-DE6E-4DAA-851B-EFE5C90DC730}" type="datetimeFigureOut">
              <a:rPr lang="de-DE" smtClean="0"/>
              <a:t>22.02.2018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6FB8-CB9E-47D5-AB00-B9B67A1378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51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A810-DE6E-4DAA-851B-EFE5C90DC730}" type="datetimeFigureOut">
              <a:rPr lang="de-DE" smtClean="0"/>
              <a:t>22.02.2018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6FB8-CB9E-47D5-AB00-B9B67A1378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34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A810-DE6E-4DAA-851B-EFE5C90DC730}" type="datetimeFigureOut">
              <a:rPr lang="de-DE" smtClean="0"/>
              <a:t>22.02.2018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6FB8-CB9E-47D5-AB00-B9B67A1378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45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A810-DE6E-4DAA-851B-EFE5C90DC730}" type="datetimeFigureOut">
              <a:rPr lang="de-DE" smtClean="0"/>
              <a:t>22.02.2018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6FB8-CB9E-47D5-AB00-B9B67A1378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211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A810-DE6E-4DAA-851B-EFE5C90DC730}" type="datetimeFigureOut">
              <a:rPr lang="de-DE" smtClean="0"/>
              <a:t>22.02.2018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6FB8-CB9E-47D5-AB00-B9B67A1378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06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A810-DE6E-4DAA-851B-EFE5C90DC730}" type="datetimeFigureOut">
              <a:rPr lang="de-DE" smtClean="0"/>
              <a:t>22.02.2018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6FB8-CB9E-47D5-AB00-B9B67A1378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844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AA810-DE6E-4DAA-851B-EFE5C90DC730}" type="datetimeFigureOut">
              <a:rPr lang="de-DE" smtClean="0"/>
              <a:t>22.02.2018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E6FB8-CB9E-47D5-AB00-B9B67A1378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259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&amp;ehk=q3eLl4Kp1VVJuJv6LyfMUA&amp;r=0&amp;pid=OfficeInsert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&amp;ehk=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C066B-234D-481E-B960-7C4181082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Event Routing 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50950B0-64C1-43F9-8866-D28D25722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Why</a:t>
            </a:r>
            <a:r>
              <a:rPr lang="de-DE" dirty="0"/>
              <a:t> „</a:t>
            </a:r>
            <a:r>
              <a:rPr lang="de-DE" dirty="0" err="1"/>
              <a:t>source</a:t>
            </a:r>
            <a:r>
              <a:rPr lang="de-DE" dirty="0"/>
              <a:t>“ is an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identifier</a:t>
            </a:r>
            <a:br>
              <a:rPr lang="de-DE" dirty="0"/>
            </a:br>
            <a:r>
              <a:rPr lang="de-DE" dirty="0"/>
              <a:t>Cloud Events WG 2018-02-22</a:t>
            </a:r>
            <a:br>
              <a:rPr lang="de-DE" dirty="0"/>
            </a:br>
            <a:br>
              <a:rPr lang="de-DE" dirty="0"/>
            </a:br>
            <a:r>
              <a:rPr lang="de-DE" dirty="0"/>
              <a:t>Clemens Vasters</a:t>
            </a:r>
            <a:br>
              <a:rPr lang="de-DE" dirty="0"/>
            </a:br>
            <a:r>
              <a:rPr lang="de-DE" dirty="0"/>
              <a:t>clemensv@microsoft.com </a:t>
            </a:r>
          </a:p>
        </p:txBody>
      </p:sp>
    </p:spTree>
    <p:extLst>
      <p:ext uri="{BB962C8B-B14F-4D97-AF65-F5344CB8AC3E}">
        <p14:creationId xmlns:p14="http://schemas.microsoft.com/office/powerpoint/2010/main" val="362548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>
            <a:extLst>
              <a:ext uri="{FF2B5EF4-FFF2-40B4-BE49-F238E27FC236}">
                <a16:creationId xmlns:a16="http://schemas.microsoft.com/office/drawing/2014/main" id="{D48563AE-918B-4D4C-B2AC-93C996EB94E2}"/>
              </a:ext>
            </a:extLst>
          </p:cNvPr>
          <p:cNvSpPr/>
          <p:nvPr/>
        </p:nvSpPr>
        <p:spPr bwMode="auto">
          <a:xfrm>
            <a:off x="0" y="1"/>
            <a:ext cx="12191999" cy="12953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026B488-18E5-44DE-B312-91FBCDDDBAFF}"/>
              </a:ext>
            </a:extLst>
          </p:cNvPr>
          <p:cNvSpPr/>
          <p:nvPr/>
        </p:nvSpPr>
        <p:spPr>
          <a:xfrm>
            <a:off x="754380" y="3042222"/>
            <a:ext cx="1432560" cy="22631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Device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D63B328-9E5F-4E69-BC14-5B9F584B72C6}"/>
              </a:ext>
            </a:extLst>
          </p:cNvPr>
          <p:cNvSpPr/>
          <p:nvPr/>
        </p:nvSpPr>
        <p:spPr>
          <a:xfrm>
            <a:off x="754380" y="2581212"/>
            <a:ext cx="1432560" cy="3848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9D23C58-E67E-4213-A144-118ED3E06B7E}"/>
              </a:ext>
            </a:extLst>
          </p:cNvPr>
          <p:cNvSpPr/>
          <p:nvPr/>
        </p:nvSpPr>
        <p:spPr>
          <a:xfrm>
            <a:off x="754380" y="2120202"/>
            <a:ext cx="1432560" cy="3848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81C12D7-3563-4F1C-A13B-6C4A3280B640}"/>
              </a:ext>
            </a:extLst>
          </p:cNvPr>
          <p:cNvSpPr/>
          <p:nvPr/>
        </p:nvSpPr>
        <p:spPr>
          <a:xfrm>
            <a:off x="754380" y="1659192"/>
            <a:ext cx="1432560" cy="3848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4139C99-53E2-4134-823A-CA93593D832A}"/>
              </a:ext>
            </a:extLst>
          </p:cNvPr>
          <p:cNvSpPr/>
          <p:nvPr/>
        </p:nvSpPr>
        <p:spPr>
          <a:xfrm>
            <a:off x="754380" y="5728396"/>
            <a:ext cx="1432560" cy="3848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248E15E-2247-40ED-AD34-FE713A05F17D}"/>
              </a:ext>
            </a:extLst>
          </p:cNvPr>
          <p:cNvSpPr/>
          <p:nvPr/>
        </p:nvSpPr>
        <p:spPr>
          <a:xfrm>
            <a:off x="754380" y="5842572"/>
            <a:ext cx="1432560" cy="3848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0FE8B87-F44B-4DEA-B21A-BF2B12E4ADCB}"/>
              </a:ext>
            </a:extLst>
          </p:cNvPr>
          <p:cNvSpPr/>
          <p:nvPr/>
        </p:nvSpPr>
        <p:spPr>
          <a:xfrm>
            <a:off x="754380" y="5381562"/>
            <a:ext cx="1432560" cy="3848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DA8D800F-7184-4175-960C-C3471AB3D0A6}"/>
              </a:ext>
            </a:extLst>
          </p:cNvPr>
          <p:cNvSpPr/>
          <p:nvPr/>
        </p:nvSpPr>
        <p:spPr>
          <a:xfrm>
            <a:off x="2339341" y="3855840"/>
            <a:ext cx="3070860" cy="635902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107B88A-2CF8-4728-B2AA-076EB5D78BA6}"/>
              </a:ext>
            </a:extLst>
          </p:cNvPr>
          <p:cNvSpPr txBox="1"/>
          <p:nvPr/>
        </p:nvSpPr>
        <p:spPr>
          <a:xfrm>
            <a:off x="2944021" y="3425503"/>
            <a:ext cx="1585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  <a:r>
              <a:rPr lang="de-DE" sz="2000" dirty="0"/>
              <a:t>oute Alarm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7D37BA6-89F5-425C-AB33-7B7C0491A3B1}"/>
              </a:ext>
            </a:extLst>
          </p:cNvPr>
          <p:cNvSpPr/>
          <p:nvPr/>
        </p:nvSpPr>
        <p:spPr>
          <a:xfrm>
            <a:off x="3604260" y="4120367"/>
            <a:ext cx="327660" cy="434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!</a:t>
            </a:r>
            <a:endParaRPr lang="de-DE" sz="16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45174FB-CA4C-41A1-9A86-BC34F4D62F91}"/>
              </a:ext>
            </a:extLst>
          </p:cNvPr>
          <p:cNvSpPr/>
          <p:nvPr/>
        </p:nvSpPr>
        <p:spPr>
          <a:xfrm>
            <a:off x="5558791" y="2531682"/>
            <a:ext cx="1348943" cy="328803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Distributor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5A5BD00-8584-4314-8D3B-3D501C40D510}"/>
              </a:ext>
            </a:extLst>
          </p:cNvPr>
          <p:cNvSpPr/>
          <p:nvPr/>
        </p:nvSpPr>
        <p:spPr>
          <a:xfrm>
            <a:off x="5728284" y="3267012"/>
            <a:ext cx="1047750" cy="1411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err="1"/>
              <a:t>Subscrip-tions</a:t>
            </a:r>
            <a:endParaRPr lang="de-DE" sz="16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60B0B48-8D2C-4467-B3A3-EF1E3DE468D9}"/>
              </a:ext>
            </a:extLst>
          </p:cNvPr>
          <p:cNvSpPr/>
          <p:nvPr/>
        </p:nvSpPr>
        <p:spPr>
          <a:xfrm>
            <a:off x="5856390" y="4026616"/>
            <a:ext cx="223796" cy="1841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C333A31-EA99-424B-8FF9-4AE3B34FB8CD}"/>
              </a:ext>
            </a:extLst>
          </p:cNvPr>
          <p:cNvSpPr/>
          <p:nvPr/>
        </p:nvSpPr>
        <p:spPr>
          <a:xfrm>
            <a:off x="6134520" y="4026616"/>
            <a:ext cx="223796" cy="18419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>
              <a:solidFill>
                <a:schemeClr val="lt1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B49EA0C-E4F2-4E1A-A34C-CBA1A8C7B9CC}"/>
              </a:ext>
            </a:extLst>
          </p:cNvPr>
          <p:cNvSpPr/>
          <p:nvPr/>
        </p:nvSpPr>
        <p:spPr>
          <a:xfrm>
            <a:off x="5856390" y="4272959"/>
            <a:ext cx="223796" cy="1841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CA0D6A04-BAE4-4FA1-B7EE-0CCE202679A8}"/>
              </a:ext>
            </a:extLst>
          </p:cNvPr>
          <p:cNvSpPr/>
          <p:nvPr/>
        </p:nvSpPr>
        <p:spPr>
          <a:xfrm>
            <a:off x="1722617" y="4945475"/>
            <a:ext cx="327660" cy="2451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!</a:t>
            </a:r>
            <a:endParaRPr lang="de-DE" sz="16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4F3930D-E1DB-49D2-8BB3-E517FEDE5D2C}"/>
              </a:ext>
            </a:extLst>
          </p:cNvPr>
          <p:cNvSpPr/>
          <p:nvPr/>
        </p:nvSpPr>
        <p:spPr>
          <a:xfrm>
            <a:off x="1722617" y="5459672"/>
            <a:ext cx="327660" cy="2076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!</a:t>
            </a:r>
            <a:endParaRPr lang="de-DE" sz="1600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D8EE917-25FA-41D8-90C6-39BF93F73D16}"/>
              </a:ext>
            </a:extLst>
          </p:cNvPr>
          <p:cNvSpPr/>
          <p:nvPr/>
        </p:nvSpPr>
        <p:spPr>
          <a:xfrm>
            <a:off x="1722617" y="2669797"/>
            <a:ext cx="327660" cy="207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!</a:t>
            </a:r>
            <a:endParaRPr lang="de-DE" sz="1600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96CC1E3-5292-4088-97EB-278C2F868181}"/>
              </a:ext>
            </a:extLst>
          </p:cNvPr>
          <p:cNvSpPr/>
          <p:nvPr/>
        </p:nvSpPr>
        <p:spPr>
          <a:xfrm>
            <a:off x="1719647" y="2204237"/>
            <a:ext cx="330630" cy="187506"/>
          </a:xfrm>
          <a:prstGeom prst="rect">
            <a:avLst/>
          </a:prstGeom>
          <a:solidFill>
            <a:srgbClr val="CBA9E5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!</a:t>
            </a:r>
            <a:endParaRPr lang="de-DE" sz="1600" dirty="0"/>
          </a:p>
        </p:txBody>
      </p:sp>
      <p:sp>
        <p:nvSpPr>
          <p:cNvPr id="62" name="Pfeil: nach oben 61">
            <a:extLst>
              <a:ext uri="{FF2B5EF4-FFF2-40B4-BE49-F238E27FC236}">
                <a16:creationId xmlns:a16="http://schemas.microsoft.com/office/drawing/2014/main" id="{3FD4E505-34F0-4859-A5AB-2DD8B92C05A9}"/>
              </a:ext>
            </a:extLst>
          </p:cNvPr>
          <p:cNvSpPr/>
          <p:nvPr/>
        </p:nvSpPr>
        <p:spPr>
          <a:xfrm rot="5400000">
            <a:off x="7525954" y="3351218"/>
            <a:ext cx="690012" cy="1699256"/>
          </a:xfrm>
          <a:prstGeom prst="upArrow">
            <a:avLst>
              <a:gd name="adj1" fmla="val 50000"/>
              <a:gd name="adj2" fmla="val 43245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2A2595C1-5E70-4E1E-91DA-960A64E43B3D}"/>
              </a:ext>
            </a:extLst>
          </p:cNvPr>
          <p:cNvSpPr/>
          <p:nvPr/>
        </p:nvSpPr>
        <p:spPr>
          <a:xfrm>
            <a:off x="7619095" y="4235920"/>
            <a:ext cx="327660" cy="434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!</a:t>
            </a:r>
            <a:endParaRPr lang="de-DE" sz="16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9907746-360D-4797-BD51-C6F5B09DE2AF}"/>
              </a:ext>
            </a:extLst>
          </p:cNvPr>
          <p:cNvSpPr/>
          <p:nvPr/>
        </p:nvSpPr>
        <p:spPr>
          <a:xfrm>
            <a:off x="8794182" y="2638970"/>
            <a:ext cx="327660" cy="3247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LB</a:t>
            </a:r>
            <a:endParaRPr lang="de-DE" sz="1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3C2CD4A-1993-4434-B494-42EB769B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88" y="167419"/>
            <a:ext cx="10515600" cy="103218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Simplified model for “serverless” handling of actionable device events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D7F2198-54EA-4B28-BC9A-0A218AFCE7FB}"/>
              </a:ext>
            </a:extLst>
          </p:cNvPr>
          <p:cNvGrpSpPr/>
          <p:nvPr/>
        </p:nvGrpSpPr>
        <p:grpSpPr>
          <a:xfrm>
            <a:off x="9771280" y="3284178"/>
            <a:ext cx="1865485" cy="1897141"/>
            <a:chOff x="9727036" y="3284178"/>
            <a:chExt cx="1865485" cy="1897141"/>
          </a:xfrm>
        </p:grpSpPr>
        <p:grpSp>
          <p:nvGrpSpPr>
            <p:cNvPr id="34" name="Group 3">
              <a:extLst>
                <a:ext uri="{FF2B5EF4-FFF2-40B4-BE49-F238E27FC236}">
                  <a16:creationId xmlns:a16="http://schemas.microsoft.com/office/drawing/2014/main" id="{D2B4223E-D1B3-4BED-9367-D8DE953664C1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9722261" y="3311073"/>
              <a:ext cx="1896595" cy="1843898"/>
              <a:chOff x="-336" y="1584"/>
              <a:chExt cx="2256" cy="2304"/>
            </a:xfrm>
          </p:grpSpPr>
          <p:sp>
            <p:nvSpPr>
              <p:cNvPr id="35" name="Oval 4">
                <a:extLst>
                  <a:ext uri="{FF2B5EF4-FFF2-40B4-BE49-F238E27FC236}">
                    <a16:creationId xmlns:a16="http://schemas.microsoft.com/office/drawing/2014/main" id="{EBBA0C0C-09FB-4045-AB5E-793B90DCC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6" y="1584"/>
                <a:ext cx="2256" cy="2304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>
                <a:flatTx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Oval 5">
                <a:extLst>
                  <a:ext uri="{FF2B5EF4-FFF2-40B4-BE49-F238E27FC236}">
                    <a16:creationId xmlns:a16="http://schemas.microsoft.com/office/drawing/2014/main" id="{74ACAA66-347E-4C72-BE66-4A41F6A7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6" y="1860"/>
                <a:ext cx="1736" cy="175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Oval 6">
                <a:extLst>
                  <a:ext uri="{FF2B5EF4-FFF2-40B4-BE49-F238E27FC236}">
                    <a16:creationId xmlns:a16="http://schemas.microsoft.com/office/drawing/2014/main" id="{6F917321-7E10-417F-A785-DE07DF618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" y="2114"/>
                <a:ext cx="1214" cy="1244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8D9D8EF2-664E-4203-A649-DA3C94D1AE97}"/>
                </a:ext>
              </a:extLst>
            </p:cNvPr>
            <p:cNvSpPr/>
            <p:nvPr/>
          </p:nvSpPr>
          <p:spPr>
            <a:xfrm rot="16373749">
              <a:off x="9711482" y="3299735"/>
              <a:ext cx="1896595" cy="1865482"/>
            </a:xfrm>
            <a:prstGeom prst="blockArc">
              <a:avLst>
                <a:gd name="adj1" fmla="val 10800000"/>
                <a:gd name="adj2" fmla="val 13941158"/>
                <a:gd name="adj3" fmla="val 13316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Halbbogen 39">
              <a:extLst>
                <a:ext uri="{FF2B5EF4-FFF2-40B4-BE49-F238E27FC236}">
                  <a16:creationId xmlns:a16="http://schemas.microsoft.com/office/drawing/2014/main" id="{A3495E21-72D7-46D8-A316-F64F07FD8D91}"/>
                </a:ext>
              </a:extLst>
            </p:cNvPr>
            <p:cNvSpPr/>
            <p:nvPr/>
          </p:nvSpPr>
          <p:spPr>
            <a:xfrm rot="16373749">
              <a:off x="9711481" y="3299736"/>
              <a:ext cx="1896595" cy="1865482"/>
            </a:xfrm>
            <a:prstGeom prst="blockArc">
              <a:avLst>
                <a:gd name="adj1" fmla="val 13951497"/>
                <a:gd name="adj2" fmla="val 17607388"/>
                <a:gd name="adj3" fmla="val 13117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2" name="Halbbogen 41">
              <a:extLst>
                <a:ext uri="{FF2B5EF4-FFF2-40B4-BE49-F238E27FC236}">
                  <a16:creationId xmlns:a16="http://schemas.microsoft.com/office/drawing/2014/main" id="{4662A83D-1118-4EEB-9CC1-E82635FB492D}"/>
                </a:ext>
              </a:extLst>
            </p:cNvPr>
            <p:cNvSpPr/>
            <p:nvPr/>
          </p:nvSpPr>
          <p:spPr>
            <a:xfrm rot="16373749">
              <a:off x="9711479" y="3299736"/>
              <a:ext cx="1896595" cy="1865482"/>
            </a:xfrm>
            <a:prstGeom prst="blockArc">
              <a:avLst>
                <a:gd name="adj1" fmla="val 17618511"/>
                <a:gd name="adj2" fmla="val 21203897"/>
                <a:gd name="adj3" fmla="val 12421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9" name="Halbbogen 48">
              <a:extLst>
                <a:ext uri="{FF2B5EF4-FFF2-40B4-BE49-F238E27FC236}">
                  <a16:creationId xmlns:a16="http://schemas.microsoft.com/office/drawing/2014/main" id="{45603778-7580-4547-8D00-61F5276FB02E}"/>
                </a:ext>
              </a:extLst>
            </p:cNvPr>
            <p:cNvSpPr/>
            <p:nvPr/>
          </p:nvSpPr>
          <p:spPr>
            <a:xfrm rot="16373749">
              <a:off x="9940841" y="3531956"/>
              <a:ext cx="1459437" cy="1402131"/>
            </a:xfrm>
            <a:prstGeom prst="blockArc">
              <a:avLst>
                <a:gd name="adj1" fmla="val 10709841"/>
                <a:gd name="adj2" fmla="val 13823740"/>
                <a:gd name="adj3" fmla="val 1528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0" name="Halbbogen 49">
              <a:extLst>
                <a:ext uri="{FF2B5EF4-FFF2-40B4-BE49-F238E27FC236}">
                  <a16:creationId xmlns:a16="http://schemas.microsoft.com/office/drawing/2014/main" id="{47C56182-D924-4B10-A97B-2C1C7681BFA0}"/>
                </a:ext>
              </a:extLst>
            </p:cNvPr>
            <p:cNvSpPr/>
            <p:nvPr/>
          </p:nvSpPr>
          <p:spPr>
            <a:xfrm rot="16373749">
              <a:off x="9962398" y="3533049"/>
              <a:ext cx="1459437" cy="1402131"/>
            </a:xfrm>
            <a:prstGeom prst="blockArc">
              <a:avLst>
                <a:gd name="adj1" fmla="val 14011625"/>
                <a:gd name="adj2" fmla="val 17558848"/>
                <a:gd name="adj3" fmla="val 11801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1" name="Halbbogen 50">
              <a:extLst>
                <a:ext uri="{FF2B5EF4-FFF2-40B4-BE49-F238E27FC236}">
                  <a16:creationId xmlns:a16="http://schemas.microsoft.com/office/drawing/2014/main" id="{AFA76BC5-9288-4860-A378-EB07EC99A82F}"/>
                </a:ext>
              </a:extLst>
            </p:cNvPr>
            <p:cNvSpPr/>
            <p:nvPr/>
          </p:nvSpPr>
          <p:spPr>
            <a:xfrm rot="16373749">
              <a:off x="9953152" y="3539966"/>
              <a:ext cx="1459437" cy="1402131"/>
            </a:xfrm>
            <a:prstGeom prst="blockArc">
              <a:avLst>
                <a:gd name="adj1" fmla="val 17692217"/>
                <a:gd name="adj2" fmla="val 20866587"/>
                <a:gd name="adj3" fmla="val 1299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58" name="Pfeil: nach oben 57">
            <a:extLst>
              <a:ext uri="{FF2B5EF4-FFF2-40B4-BE49-F238E27FC236}">
                <a16:creationId xmlns:a16="http://schemas.microsoft.com/office/drawing/2014/main" id="{7FC05701-D8D9-4122-B5F6-D991C4869B82}"/>
              </a:ext>
            </a:extLst>
          </p:cNvPr>
          <p:cNvSpPr/>
          <p:nvPr/>
        </p:nvSpPr>
        <p:spPr>
          <a:xfrm rot="5400000">
            <a:off x="9190135" y="3349514"/>
            <a:ext cx="428443" cy="492214"/>
          </a:xfrm>
          <a:prstGeom prst="upArrow">
            <a:avLst>
              <a:gd name="adj1" fmla="val 50000"/>
              <a:gd name="adj2" fmla="val 43245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9" name="Pfeil: nach oben 58">
            <a:extLst>
              <a:ext uri="{FF2B5EF4-FFF2-40B4-BE49-F238E27FC236}">
                <a16:creationId xmlns:a16="http://schemas.microsoft.com/office/drawing/2014/main" id="{2CB4F96E-42CD-4F34-A255-9B8F59C824F5}"/>
              </a:ext>
            </a:extLst>
          </p:cNvPr>
          <p:cNvSpPr/>
          <p:nvPr/>
        </p:nvSpPr>
        <p:spPr>
          <a:xfrm rot="5400000">
            <a:off x="9179802" y="3954739"/>
            <a:ext cx="428443" cy="492214"/>
          </a:xfrm>
          <a:prstGeom prst="upArrow">
            <a:avLst>
              <a:gd name="adj1" fmla="val 50000"/>
              <a:gd name="adj2" fmla="val 43245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1" name="Pfeil: nach oben 60">
            <a:extLst>
              <a:ext uri="{FF2B5EF4-FFF2-40B4-BE49-F238E27FC236}">
                <a16:creationId xmlns:a16="http://schemas.microsoft.com/office/drawing/2014/main" id="{BCFD2824-421F-467C-A832-14A717D240EE}"/>
              </a:ext>
            </a:extLst>
          </p:cNvPr>
          <p:cNvSpPr/>
          <p:nvPr/>
        </p:nvSpPr>
        <p:spPr>
          <a:xfrm rot="5400000">
            <a:off x="9170399" y="4582323"/>
            <a:ext cx="428443" cy="492214"/>
          </a:xfrm>
          <a:prstGeom prst="upArrow">
            <a:avLst>
              <a:gd name="adj1" fmla="val 50000"/>
              <a:gd name="adj2" fmla="val 43245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67BB8252-60D8-487E-9F61-9AA823E40C32}"/>
              </a:ext>
            </a:extLst>
          </p:cNvPr>
          <p:cNvSpPr txBox="1"/>
          <p:nvPr/>
        </p:nvSpPr>
        <p:spPr>
          <a:xfrm>
            <a:off x="10160441" y="2671685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Handlers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50EF87C6-35AB-4853-BA6F-DF1D1C9A7D9E}"/>
              </a:ext>
            </a:extLst>
          </p:cNvPr>
          <p:cNvSpPr txBox="1"/>
          <p:nvPr/>
        </p:nvSpPr>
        <p:spPr>
          <a:xfrm>
            <a:off x="5415112" y="6146087"/>
            <a:ext cx="3884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“Push” flow towards handlers</a:t>
            </a:r>
            <a:endParaRPr lang="de-DE" sz="2400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03B39047-B807-4860-B2B5-DB8EBB78EA14}"/>
              </a:ext>
            </a:extLst>
          </p:cNvPr>
          <p:cNvSpPr txBox="1"/>
          <p:nvPr/>
        </p:nvSpPr>
        <p:spPr>
          <a:xfrm>
            <a:off x="5558791" y="1723689"/>
            <a:ext cx="3160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“Serverless” Functions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0122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8">
            <a:extLst>
              <a:ext uri="{FF2B5EF4-FFF2-40B4-BE49-F238E27FC236}">
                <a16:creationId xmlns:a16="http://schemas.microsoft.com/office/drawing/2014/main" id="{394E2156-2987-409F-971F-FACD149D97E2}"/>
              </a:ext>
            </a:extLst>
          </p:cNvPr>
          <p:cNvSpPr/>
          <p:nvPr/>
        </p:nvSpPr>
        <p:spPr bwMode="auto">
          <a:xfrm>
            <a:off x="0" y="-16875"/>
            <a:ext cx="12192000" cy="13351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721AF-4814-4348-96DB-E841661B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2" y="60469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... </a:t>
            </a:r>
            <a:r>
              <a:rPr lang="de-DE" dirty="0" err="1">
                <a:solidFill>
                  <a:schemeClr val="bg1"/>
                </a:solidFill>
              </a:rPr>
              <a:t>meets</a:t>
            </a:r>
            <a:r>
              <a:rPr lang="de-DE" dirty="0">
                <a:solidFill>
                  <a:schemeClr val="bg1"/>
                </a:solidFill>
              </a:rPr>
              <a:t> an </a:t>
            </a:r>
            <a:r>
              <a:rPr lang="de-DE" dirty="0" err="1">
                <a:solidFill>
                  <a:schemeClr val="bg1"/>
                </a:solidFill>
              </a:rPr>
              <a:t>industrial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manufacturing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messaging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43DDD4E6-C612-401A-A172-8A5D7A509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14" y="6010064"/>
            <a:ext cx="1440853" cy="71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Grafik 2">
            <a:extLst>
              <a:ext uri="{FF2B5EF4-FFF2-40B4-BE49-F238E27FC236}">
                <a16:creationId xmlns:a16="http://schemas.microsoft.com/office/drawing/2014/main" id="{2EA0FDAF-2E59-4FDC-BE2B-0272668928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55074" y="5566160"/>
            <a:ext cx="810924" cy="78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" descr="http://www.kuka-robotics.com/NR/rdonlyres/5D92A2CB-B1C9-45AE-8F0E-563BD2184F2E/0/NN_GIFA_01.jpg">
            <a:extLst>
              <a:ext uri="{FF2B5EF4-FFF2-40B4-BE49-F238E27FC236}">
                <a16:creationId xmlns:a16="http://schemas.microsoft.com/office/drawing/2014/main" id="{ADE6DDB0-07C1-43B0-BEA2-CC79D16F1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0083" y="5566160"/>
            <a:ext cx="1020995" cy="102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http://www.kuka-robotics.com/NR/rdonlyres/5D92A2CB-B1C9-45AE-8F0E-563BD2184F2E/0/NN_GIFA_01.jpg">
            <a:extLst>
              <a:ext uri="{FF2B5EF4-FFF2-40B4-BE49-F238E27FC236}">
                <a16:creationId xmlns:a16="http://schemas.microsoft.com/office/drawing/2014/main" id="{BEE5C302-4E48-4A68-B235-09FEC6FA7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99585" y="5694213"/>
            <a:ext cx="1020995" cy="102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http://www.kuka-robotics.com/NR/rdonlyres/5D92A2CB-B1C9-45AE-8F0E-563BD2184F2E/0/NN_GIFA_01.jpg">
            <a:extLst>
              <a:ext uri="{FF2B5EF4-FFF2-40B4-BE49-F238E27FC236}">
                <a16:creationId xmlns:a16="http://schemas.microsoft.com/office/drawing/2014/main" id="{3AA8FB8B-DD31-45F3-9313-FB9FC3254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68372" y="5510246"/>
            <a:ext cx="1020995" cy="102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http://www.kuka-robotics.com/NR/rdonlyres/5D92A2CB-B1C9-45AE-8F0E-563BD2184F2E/0/NN_GIFA_01.jpg">
            <a:extLst>
              <a:ext uri="{FF2B5EF4-FFF2-40B4-BE49-F238E27FC236}">
                <a16:creationId xmlns:a16="http://schemas.microsoft.com/office/drawing/2014/main" id="{3CEC9AE6-78A5-4CDC-BE31-79E5478C4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47517" y="5758968"/>
            <a:ext cx="1020995" cy="102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2">
            <a:extLst>
              <a:ext uri="{FF2B5EF4-FFF2-40B4-BE49-F238E27FC236}">
                <a16:creationId xmlns:a16="http://schemas.microsoft.com/office/drawing/2014/main" id="{7CCF4C5E-A884-4623-A478-8E9D0CE413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82597" y="5881125"/>
            <a:ext cx="810924" cy="78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fik 2">
            <a:extLst>
              <a:ext uri="{FF2B5EF4-FFF2-40B4-BE49-F238E27FC236}">
                <a16:creationId xmlns:a16="http://schemas.microsoft.com/office/drawing/2014/main" id="{CC0F489B-6507-47A1-AA0E-4CA9068A8E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8056" y="5510246"/>
            <a:ext cx="810924" cy="78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fik 2">
            <a:extLst>
              <a:ext uri="{FF2B5EF4-FFF2-40B4-BE49-F238E27FC236}">
                <a16:creationId xmlns:a16="http://schemas.microsoft.com/office/drawing/2014/main" id="{4C9CF081-036E-49D5-94B3-6CDCCCECDD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15236" y="5962625"/>
            <a:ext cx="810924" cy="78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02994AED-FB64-4C20-9D4F-3EBF1F3B1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90" y="5758968"/>
            <a:ext cx="1440853" cy="71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ight Brace 16">
            <a:extLst>
              <a:ext uri="{FF2B5EF4-FFF2-40B4-BE49-F238E27FC236}">
                <a16:creationId xmlns:a16="http://schemas.microsoft.com/office/drawing/2014/main" id="{1811FFEB-A2CF-4BF3-9606-F08A4426E930}"/>
              </a:ext>
            </a:extLst>
          </p:cNvPr>
          <p:cNvSpPr/>
          <p:nvPr/>
        </p:nvSpPr>
        <p:spPr>
          <a:xfrm rot="16200000">
            <a:off x="10067343" y="3854033"/>
            <a:ext cx="234096" cy="2473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83C00889-E311-4B48-82B2-C81EB21D8074}"/>
              </a:ext>
            </a:extLst>
          </p:cNvPr>
          <p:cNvSpPr/>
          <p:nvPr/>
        </p:nvSpPr>
        <p:spPr>
          <a:xfrm rot="16200000">
            <a:off x="6631994" y="3854033"/>
            <a:ext cx="234096" cy="2473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AB594C8E-BE87-406A-B4C1-CC85100BF823}"/>
              </a:ext>
            </a:extLst>
          </p:cNvPr>
          <p:cNvSpPr/>
          <p:nvPr/>
        </p:nvSpPr>
        <p:spPr>
          <a:xfrm rot="16200000">
            <a:off x="3289438" y="3854033"/>
            <a:ext cx="234096" cy="2473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AA4CE0-1E63-41FA-9EE3-3161B4D33E13}"/>
              </a:ext>
            </a:extLst>
          </p:cNvPr>
          <p:cNvSpPr/>
          <p:nvPr/>
        </p:nvSpPr>
        <p:spPr>
          <a:xfrm>
            <a:off x="2169613" y="4620437"/>
            <a:ext cx="2473744" cy="2857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Cell Broker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27015B-E8E3-43C9-9C85-B5725885D431}"/>
              </a:ext>
            </a:extLst>
          </p:cNvPr>
          <p:cNvSpPr/>
          <p:nvPr/>
        </p:nvSpPr>
        <p:spPr>
          <a:xfrm>
            <a:off x="5512169" y="4620437"/>
            <a:ext cx="2473744" cy="2857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Cell Broker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B3B3D0-4706-4AF1-868E-CB1CA93CD287}"/>
              </a:ext>
            </a:extLst>
          </p:cNvPr>
          <p:cNvSpPr txBox="1"/>
          <p:nvPr/>
        </p:nvSpPr>
        <p:spPr>
          <a:xfrm>
            <a:off x="2169614" y="508550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Cell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4D80BE-DD09-480A-A43E-2C633F106787}"/>
              </a:ext>
            </a:extLst>
          </p:cNvPr>
          <p:cNvSpPr txBox="1"/>
          <p:nvPr/>
        </p:nvSpPr>
        <p:spPr>
          <a:xfrm>
            <a:off x="5558566" y="50963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Cell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DA609A-7655-4CFD-BB93-D60D71F07858}"/>
              </a:ext>
            </a:extLst>
          </p:cNvPr>
          <p:cNvSpPr txBox="1"/>
          <p:nvPr/>
        </p:nvSpPr>
        <p:spPr>
          <a:xfrm>
            <a:off x="8947518" y="510709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Cell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69F53B-B056-4A3E-A703-2C633EF37538}"/>
              </a:ext>
            </a:extLst>
          </p:cNvPr>
          <p:cNvSpPr/>
          <p:nvPr/>
        </p:nvSpPr>
        <p:spPr>
          <a:xfrm>
            <a:off x="8947516" y="4620437"/>
            <a:ext cx="2473746" cy="2857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Cell Broker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6D4F94-6208-4687-A319-60CDCA5920A1}"/>
              </a:ext>
            </a:extLst>
          </p:cNvPr>
          <p:cNvSpPr/>
          <p:nvPr/>
        </p:nvSpPr>
        <p:spPr>
          <a:xfrm>
            <a:off x="6682597" y="4261637"/>
            <a:ext cx="3515503" cy="2911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SCADA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3FC08A-4309-45A1-BEA2-5DC1B8105529}"/>
              </a:ext>
            </a:extLst>
          </p:cNvPr>
          <p:cNvSpPr/>
          <p:nvPr/>
        </p:nvSpPr>
        <p:spPr>
          <a:xfrm>
            <a:off x="5510904" y="3661894"/>
            <a:ext cx="5909093" cy="285750"/>
          </a:xfrm>
          <a:prstGeom prst="rec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Line Broker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CC7B9D-0133-4CEA-A53F-7D5D07A5223D}"/>
              </a:ext>
            </a:extLst>
          </p:cNvPr>
          <p:cNvSpPr txBox="1"/>
          <p:nvPr/>
        </p:nvSpPr>
        <p:spPr>
          <a:xfrm>
            <a:off x="10424747" y="413342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</a:t>
            </a:r>
            <a:endParaRPr lang="en-US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3BC0C41B-B3D3-4BC2-9FD8-E2C9441C2D92}"/>
              </a:ext>
            </a:extLst>
          </p:cNvPr>
          <p:cNvSpPr/>
          <p:nvPr/>
        </p:nvSpPr>
        <p:spPr>
          <a:xfrm rot="16200000">
            <a:off x="8297128" y="1225447"/>
            <a:ext cx="336645" cy="59090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0362BA-64C7-4F77-BA11-2A39E6D22BD1}"/>
              </a:ext>
            </a:extLst>
          </p:cNvPr>
          <p:cNvSpPr/>
          <p:nvPr/>
        </p:nvSpPr>
        <p:spPr>
          <a:xfrm>
            <a:off x="3746500" y="3300643"/>
            <a:ext cx="6437889" cy="2911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</a:t>
            </a:r>
            <a:endParaRPr lang="en-US" dirty="0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60ECA30F-7FCE-4367-B953-0F6F0CECCA67}"/>
              </a:ext>
            </a:extLst>
          </p:cNvPr>
          <p:cNvSpPr/>
          <p:nvPr/>
        </p:nvSpPr>
        <p:spPr>
          <a:xfrm rot="16200000">
            <a:off x="6640435" y="-1444711"/>
            <a:ext cx="308741" cy="92503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7D9660-5762-432C-B36B-97F9DDD347F2}"/>
              </a:ext>
            </a:extLst>
          </p:cNvPr>
          <p:cNvSpPr/>
          <p:nvPr/>
        </p:nvSpPr>
        <p:spPr>
          <a:xfrm>
            <a:off x="2169613" y="2640553"/>
            <a:ext cx="9250385" cy="285750"/>
          </a:xfrm>
          <a:prstGeom prst="rec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Factory Bus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339D64-A2B3-4FC5-921B-1982A3FE1514}"/>
              </a:ext>
            </a:extLst>
          </p:cNvPr>
          <p:cNvSpPr txBox="1"/>
          <p:nvPr/>
        </p:nvSpPr>
        <p:spPr>
          <a:xfrm>
            <a:off x="2169613" y="3217855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Factory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2AA6F-609D-495E-9E82-31CFB33AEBAE}"/>
              </a:ext>
            </a:extLst>
          </p:cNvPr>
          <p:cNvSpPr/>
          <p:nvPr/>
        </p:nvSpPr>
        <p:spPr>
          <a:xfrm>
            <a:off x="5206802" y="2160362"/>
            <a:ext cx="6213195" cy="2857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 Gateway Broker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65A6A9-4B90-41DA-9B59-0BB11E6CEE87}"/>
              </a:ext>
            </a:extLst>
          </p:cNvPr>
          <p:cNvSpPr/>
          <p:nvPr/>
        </p:nvSpPr>
        <p:spPr>
          <a:xfrm>
            <a:off x="2169613" y="1512083"/>
            <a:ext cx="9250384" cy="5644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ERP, CRM, </a:t>
            </a:r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Maintainenance</a:t>
            </a:r>
            <a:r>
              <a:rPr lang="de-DE" dirty="0"/>
              <a:t>, Remote Servicing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B43C16-0752-4DD2-BD27-7D3CABA809A1}"/>
              </a:ext>
            </a:extLst>
          </p:cNvPr>
          <p:cNvSpPr txBox="1"/>
          <p:nvPr/>
        </p:nvSpPr>
        <p:spPr>
          <a:xfrm>
            <a:off x="3855715" y="5509547"/>
            <a:ext cx="748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OPC UA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9894C2-37BF-4D2C-B289-9994F8730EE8}"/>
              </a:ext>
            </a:extLst>
          </p:cNvPr>
          <p:cNvSpPr txBox="1"/>
          <p:nvPr/>
        </p:nvSpPr>
        <p:spPr>
          <a:xfrm>
            <a:off x="5206802" y="6488668"/>
            <a:ext cx="748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OPC UA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0DE562-2959-46E5-8B89-E54F1DD8ED02}"/>
              </a:ext>
            </a:extLst>
          </p:cNvPr>
          <p:cNvSpPr txBox="1"/>
          <p:nvPr/>
        </p:nvSpPr>
        <p:spPr>
          <a:xfrm>
            <a:off x="10822147" y="6547831"/>
            <a:ext cx="748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OPC UA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BE2C2C-0E6D-49BB-8F28-F7D1326493FD}"/>
              </a:ext>
            </a:extLst>
          </p:cNvPr>
          <p:cNvSpPr txBox="1"/>
          <p:nvPr/>
        </p:nvSpPr>
        <p:spPr>
          <a:xfrm>
            <a:off x="2544089" y="4872572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AMQP/MQTT</a:t>
            </a:r>
            <a:endParaRPr lang="en-US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0D1275-362F-487D-8DC3-42CC5BD5E094}"/>
              </a:ext>
            </a:extLst>
          </p:cNvPr>
          <p:cNvSpPr txBox="1"/>
          <p:nvPr/>
        </p:nvSpPr>
        <p:spPr>
          <a:xfrm>
            <a:off x="5919254" y="4880267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AMQP/MQTT</a:t>
            </a:r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89E4BA-7870-4D61-AD2C-1872203EB73E}"/>
              </a:ext>
            </a:extLst>
          </p:cNvPr>
          <p:cNvSpPr txBox="1"/>
          <p:nvPr/>
        </p:nvSpPr>
        <p:spPr>
          <a:xfrm>
            <a:off x="9351971" y="4880267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AMQP/MQTT</a:t>
            </a:r>
            <a:endParaRPr lang="en-US" sz="1000" dirty="0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59104B45-5139-4735-9BFC-078C7DBFA3D8}"/>
              </a:ext>
            </a:extLst>
          </p:cNvPr>
          <p:cNvSpPr/>
          <p:nvPr/>
        </p:nvSpPr>
        <p:spPr>
          <a:xfrm>
            <a:off x="11020580" y="3782169"/>
            <a:ext cx="201772" cy="1033606"/>
          </a:xfrm>
          <a:prstGeom prst="upDownArrow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9BEF3F94-E688-4398-93F7-054A73F2756E}"/>
              </a:ext>
            </a:extLst>
          </p:cNvPr>
          <p:cNvSpPr/>
          <p:nvPr/>
        </p:nvSpPr>
        <p:spPr>
          <a:xfrm>
            <a:off x="7584290" y="4405655"/>
            <a:ext cx="215900" cy="425245"/>
          </a:xfrm>
          <a:prstGeom prst="upArrow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C5B28A74-B8A1-42C4-AC74-7FF8B22CC257}"/>
              </a:ext>
            </a:extLst>
          </p:cNvPr>
          <p:cNvSpPr/>
          <p:nvPr/>
        </p:nvSpPr>
        <p:spPr>
          <a:xfrm>
            <a:off x="9136071" y="4412342"/>
            <a:ext cx="215900" cy="425245"/>
          </a:xfrm>
          <a:prstGeom prst="upArrow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Arrow: Up-Down 48">
            <a:extLst>
              <a:ext uri="{FF2B5EF4-FFF2-40B4-BE49-F238E27FC236}">
                <a16:creationId xmlns:a16="http://schemas.microsoft.com/office/drawing/2014/main" id="{AD4587E8-5F29-48D6-97F1-F3114F68FF3B}"/>
              </a:ext>
            </a:extLst>
          </p:cNvPr>
          <p:cNvSpPr/>
          <p:nvPr/>
        </p:nvSpPr>
        <p:spPr>
          <a:xfrm>
            <a:off x="10730724" y="4726528"/>
            <a:ext cx="201772" cy="604915"/>
          </a:xfrm>
          <a:prstGeom prst="upDownArrow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Up-Down 49">
            <a:extLst>
              <a:ext uri="{FF2B5EF4-FFF2-40B4-BE49-F238E27FC236}">
                <a16:creationId xmlns:a16="http://schemas.microsoft.com/office/drawing/2014/main" id="{34922C38-0D0E-4F21-9D73-9E1AFF3AFCBD}"/>
              </a:ext>
            </a:extLst>
          </p:cNvPr>
          <p:cNvSpPr/>
          <p:nvPr/>
        </p:nvSpPr>
        <p:spPr>
          <a:xfrm>
            <a:off x="7357516" y="4737763"/>
            <a:ext cx="201772" cy="604915"/>
          </a:xfrm>
          <a:prstGeom prst="upDownArrow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Up-Down 50">
            <a:extLst>
              <a:ext uri="{FF2B5EF4-FFF2-40B4-BE49-F238E27FC236}">
                <a16:creationId xmlns:a16="http://schemas.microsoft.com/office/drawing/2014/main" id="{6067DE96-B23D-49C6-A408-0005351407DA}"/>
              </a:ext>
            </a:extLst>
          </p:cNvPr>
          <p:cNvSpPr/>
          <p:nvPr/>
        </p:nvSpPr>
        <p:spPr>
          <a:xfrm>
            <a:off x="10600420" y="2734934"/>
            <a:ext cx="221249" cy="1136336"/>
          </a:xfrm>
          <a:prstGeom prst="upDownArrow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29EBDB47-F2CB-4211-BAA0-B7DFEDED2B22}"/>
              </a:ext>
            </a:extLst>
          </p:cNvPr>
          <p:cNvSpPr/>
          <p:nvPr/>
        </p:nvSpPr>
        <p:spPr>
          <a:xfrm>
            <a:off x="9267565" y="3408489"/>
            <a:ext cx="215900" cy="425245"/>
          </a:xfrm>
          <a:prstGeom prst="upArrow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Arrow: Up-Down 52">
            <a:extLst>
              <a:ext uri="{FF2B5EF4-FFF2-40B4-BE49-F238E27FC236}">
                <a16:creationId xmlns:a16="http://schemas.microsoft.com/office/drawing/2014/main" id="{A5EA7D32-EAC0-4819-97B1-76B00BC94298}"/>
              </a:ext>
            </a:extLst>
          </p:cNvPr>
          <p:cNvSpPr/>
          <p:nvPr/>
        </p:nvSpPr>
        <p:spPr>
          <a:xfrm>
            <a:off x="9476829" y="2241703"/>
            <a:ext cx="194221" cy="620092"/>
          </a:xfrm>
          <a:prstGeom prst="upDownArrow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Up-Down 53">
            <a:extLst>
              <a:ext uri="{FF2B5EF4-FFF2-40B4-BE49-F238E27FC236}">
                <a16:creationId xmlns:a16="http://schemas.microsoft.com/office/drawing/2014/main" id="{8BA79ADA-D251-4338-ADBD-AB9A05D86CA0}"/>
              </a:ext>
            </a:extLst>
          </p:cNvPr>
          <p:cNvSpPr/>
          <p:nvPr/>
        </p:nvSpPr>
        <p:spPr>
          <a:xfrm>
            <a:off x="6581979" y="1928930"/>
            <a:ext cx="201236" cy="427777"/>
          </a:xfrm>
          <a:prstGeom prst="upDownArrow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2D8ADCE-B084-4CE8-8946-020FE1741019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736600" y="2536760"/>
            <a:ext cx="9029383" cy="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D4D1DFA8-3236-4124-AB6D-7D4D382A1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34" y="4390206"/>
            <a:ext cx="640076" cy="59639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78AD58F-D764-4446-8D27-A55547CB47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44" y="1758723"/>
            <a:ext cx="757255" cy="384307"/>
          </a:xfrm>
          <a:prstGeom prst="rect">
            <a:avLst/>
          </a:prstGeom>
        </p:spPr>
      </p:pic>
      <p:sp>
        <p:nvSpPr>
          <p:cNvPr id="64" name="Arrow: Up-Down 63">
            <a:extLst>
              <a:ext uri="{FF2B5EF4-FFF2-40B4-BE49-F238E27FC236}">
                <a16:creationId xmlns:a16="http://schemas.microsoft.com/office/drawing/2014/main" id="{265C6FE9-AB95-4C95-8805-1C9C63EA8A12}"/>
              </a:ext>
            </a:extLst>
          </p:cNvPr>
          <p:cNvSpPr/>
          <p:nvPr/>
        </p:nvSpPr>
        <p:spPr>
          <a:xfrm>
            <a:off x="3813625" y="4738007"/>
            <a:ext cx="201772" cy="604915"/>
          </a:xfrm>
          <a:prstGeom prst="upDownArrow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A7734-6411-419E-B66E-5AADF2314D07}"/>
              </a:ext>
            </a:extLst>
          </p:cNvPr>
          <p:cNvSpPr txBox="1"/>
          <p:nvPr/>
        </p:nvSpPr>
        <p:spPr>
          <a:xfrm>
            <a:off x="8502522" y="3941412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AMQP</a:t>
            </a:r>
            <a:endParaRPr 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BD6EC6-9C6D-4405-B861-61511B8A6C2E}"/>
              </a:ext>
            </a:extLst>
          </p:cNvPr>
          <p:cNvSpPr txBox="1"/>
          <p:nvPr/>
        </p:nvSpPr>
        <p:spPr>
          <a:xfrm>
            <a:off x="6828980" y="2952203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AMQP</a:t>
            </a:r>
            <a:endParaRPr 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8EADC7-F9FA-496F-9C42-CE5B922E52E4}"/>
              </a:ext>
            </a:extLst>
          </p:cNvPr>
          <p:cNvSpPr txBox="1"/>
          <p:nvPr/>
        </p:nvSpPr>
        <p:spPr>
          <a:xfrm>
            <a:off x="9765983" y="2413649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AMQP</a:t>
            </a:r>
            <a:endParaRPr lang="en-US" sz="10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4694FCE-D2A8-4D8E-A5E1-B3660E114F2A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10285677" y="2534623"/>
            <a:ext cx="1391973" cy="2137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FEA20F-CEE2-4B7E-B45A-F04DDA77890D}"/>
              </a:ext>
            </a:extLst>
          </p:cNvPr>
          <p:cNvCxnSpPr>
            <a:stCxn id="58" idx="2"/>
          </p:cNvCxnSpPr>
          <p:nvPr/>
        </p:nvCxnSpPr>
        <p:spPr>
          <a:xfrm flipH="1">
            <a:off x="1682271" y="4986601"/>
            <a:ext cx="1" cy="138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3123476-43C4-49BB-BE1E-DBDA6884C96E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682272" y="2662278"/>
            <a:ext cx="0" cy="172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194277-D775-48AD-99BC-E16ACE375B3B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682271" y="2143030"/>
            <a:ext cx="1" cy="27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24705F5-E7CD-40C3-8E96-BFFBA1386D31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1682271" y="1514491"/>
            <a:ext cx="1" cy="24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B945A1B-1D66-418B-AE4A-379478B6B8D6}"/>
              </a:ext>
            </a:extLst>
          </p:cNvPr>
          <p:cNvSpPr txBox="1"/>
          <p:nvPr/>
        </p:nvSpPr>
        <p:spPr>
          <a:xfrm>
            <a:off x="390102" y="4873769"/>
            <a:ext cx="13276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On-</a:t>
            </a:r>
            <a:r>
              <a:rPr lang="de-DE" sz="1050" dirty="0" err="1"/>
              <a:t>Premises</a:t>
            </a:r>
            <a:br>
              <a:rPr lang="de-DE" sz="1050" dirty="0"/>
            </a:br>
            <a:r>
              <a:rPr lang="de-DE" sz="1050" dirty="0"/>
              <a:t>Factory Environment</a:t>
            </a:r>
            <a:endParaRPr 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00ABA70-B4D0-4432-98C6-8D992DED20AE}"/>
              </a:ext>
            </a:extLst>
          </p:cNvPr>
          <p:cNvSpPr txBox="1"/>
          <p:nvPr/>
        </p:nvSpPr>
        <p:spPr>
          <a:xfrm>
            <a:off x="384399" y="2147334"/>
            <a:ext cx="12346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Cloud Environment</a:t>
            </a:r>
            <a:endParaRPr lang="en-US" sz="105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0551924-1BD6-46D3-971C-E548D1377FEB}"/>
              </a:ext>
            </a:extLst>
          </p:cNvPr>
          <p:cNvSpPr/>
          <p:nvPr/>
        </p:nvSpPr>
        <p:spPr>
          <a:xfrm>
            <a:off x="2169613" y="2160362"/>
            <a:ext cx="2942256" cy="2857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Telemetry</a:t>
            </a:r>
            <a:r>
              <a:rPr lang="de-DE" dirty="0"/>
              <a:t> </a:t>
            </a:r>
            <a:r>
              <a:rPr lang="de-DE" dirty="0" err="1"/>
              <a:t>Ingestor</a:t>
            </a:r>
            <a:endParaRPr lang="en-US" dirty="0"/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C07A24CE-5FC2-4985-8CF9-3EE07119E247}"/>
              </a:ext>
            </a:extLst>
          </p:cNvPr>
          <p:cNvSpPr/>
          <p:nvPr/>
        </p:nvSpPr>
        <p:spPr>
          <a:xfrm flipH="1">
            <a:off x="3026878" y="2731202"/>
            <a:ext cx="3616375" cy="1790275"/>
          </a:xfrm>
          <a:prstGeom prst="bentUpArrow">
            <a:avLst>
              <a:gd name="adj1" fmla="val 6378"/>
              <a:gd name="adj2" fmla="val 5936"/>
              <a:gd name="adj3" fmla="val 5755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332550CF-DD47-44DF-A836-1C73C564609E}"/>
              </a:ext>
            </a:extLst>
          </p:cNvPr>
          <p:cNvSpPr/>
          <p:nvPr/>
        </p:nvSpPr>
        <p:spPr>
          <a:xfrm>
            <a:off x="4637762" y="2328108"/>
            <a:ext cx="215900" cy="425245"/>
          </a:xfrm>
          <a:prstGeom prst="upArrow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E0ACA35B-47BD-4FA5-BD1A-88EF07589432}"/>
              </a:ext>
            </a:extLst>
          </p:cNvPr>
          <p:cNvSpPr/>
          <p:nvPr/>
        </p:nvSpPr>
        <p:spPr>
          <a:xfrm>
            <a:off x="5991459" y="3796005"/>
            <a:ext cx="201772" cy="1033606"/>
          </a:xfrm>
          <a:prstGeom prst="upDownArrow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BE314425-82C0-499F-9EA3-85037CED0B84}"/>
              </a:ext>
            </a:extLst>
          </p:cNvPr>
          <p:cNvSpPr/>
          <p:nvPr/>
        </p:nvSpPr>
        <p:spPr>
          <a:xfrm>
            <a:off x="4119845" y="3434659"/>
            <a:ext cx="214078" cy="1363325"/>
          </a:xfrm>
          <a:prstGeom prst="upDownArrow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Up-Down 62">
            <a:extLst>
              <a:ext uri="{FF2B5EF4-FFF2-40B4-BE49-F238E27FC236}">
                <a16:creationId xmlns:a16="http://schemas.microsoft.com/office/drawing/2014/main" id="{60C530A9-0E70-4C58-8A95-C24A46CA9DC3}"/>
              </a:ext>
            </a:extLst>
          </p:cNvPr>
          <p:cNvSpPr/>
          <p:nvPr/>
        </p:nvSpPr>
        <p:spPr>
          <a:xfrm>
            <a:off x="3460307" y="2734935"/>
            <a:ext cx="232912" cy="2063050"/>
          </a:xfrm>
          <a:prstGeom prst="upDownArrow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Speech Bubble: Rectangle with Corners Rounded 99">
            <a:extLst>
              <a:ext uri="{FF2B5EF4-FFF2-40B4-BE49-F238E27FC236}">
                <a16:creationId xmlns:a16="http://schemas.microsoft.com/office/drawing/2014/main" id="{C2E87843-FBD7-4CA2-9B6F-98529AD78840}"/>
              </a:ext>
            </a:extLst>
          </p:cNvPr>
          <p:cNvSpPr/>
          <p:nvPr/>
        </p:nvSpPr>
        <p:spPr>
          <a:xfrm>
            <a:off x="85937" y="5758968"/>
            <a:ext cx="1533096" cy="912109"/>
          </a:xfrm>
          <a:prstGeom prst="wedgeRoundRectCallout">
            <a:avLst>
              <a:gd name="adj1" fmla="val 83672"/>
              <a:gd name="adj2" fmla="val -132870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de-DE" sz="900" dirty="0"/>
              <a:t>Invariant:</a:t>
            </a:r>
            <a:br>
              <a:rPr lang="de-DE" sz="900" dirty="0"/>
            </a:br>
            <a:r>
              <a:rPr lang="de-DE" sz="900" dirty="0" err="1"/>
              <a:t>Local</a:t>
            </a:r>
            <a:r>
              <a:rPr lang="de-DE" sz="900" dirty="0"/>
              <a:t> </a:t>
            </a:r>
            <a:r>
              <a:rPr lang="de-DE" sz="900" dirty="0" err="1"/>
              <a:t>brokers</a:t>
            </a:r>
            <a:r>
              <a:rPr lang="de-DE" sz="900" dirty="0"/>
              <a:t>. Dual </a:t>
            </a:r>
            <a:r>
              <a:rPr lang="de-DE" sz="900" dirty="0" err="1"/>
              <a:t>NIC‘ed</a:t>
            </a:r>
            <a:r>
              <a:rPr lang="de-DE" sz="900" dirty="0"/>
              <a:t>. </a:t>
            </a:r>
            <a:r>
              <a:rPr lang="de-DE" sz="900" dirty="0" err="1"/>
              <a:t>Full</a:t>
            </a:r>
            <a:r>
              <a:rPr lang="de-DE" sz="900" dirty="0"/>
              <a:t> </a:t>
            </a:r>
            <a:r>
              <a:rPr lang="de-DE" sz="900" dirty="0" err="1"/>
              <a:t>network</a:t>
            </a:r>
            <a:r>
              <a:rPr lang="de-DE" sz="900" dirty="0"/>
              <a:t> </a:t>
            </a:r>
            <a:r>
              <a:rPr lang="de-DE" sz="900" dirty="0" err="1"/>
              <a:t>isolation</a:t>
            </a:r>
            <a:r>
              <a:rPr lang="de-DE" sz="900" dirty="0"/>
              <a:t> </a:t>
            </a:r>
            <a:r>
              <a:rPr lang="de-DE" sz="900" dirty="0" err="1"/>
              <a:t>for</a:t>
            </a:r>
            <a:r>
              <a:rPr lang="de-DE" sz="900" dirty="0"/>
              <a:t> </a:t>
            </a:r>
            <a:r>
              <a:rPr lang="de-DE" sz="900" dirty="0" err="1"/>
              <a:t>safety</a:t>
            </a:r>
            <a:r>
              <a:rPr lang="de-DE" sz="900" dirty="0"/>
              <a:t> and </a:t>
            </a:r>
            <a:r>
              <a:rPr lang="de-DE" sz="900" dirty="0" err="1"/>
              <a:t>trade</a:t>
            </a:r>
            <a:r>
              <a:rPr lang="de-DE" sz="900" dirty="0"/>
              <a:t> </a:t>
            </a:r>
            <a:r>
              <a:rPr lang="de-DE" sz="900" dirty="0" err="1"/>
              <a:t>secret</a:t>
            </a:r>
            <a:r>
              <a:rPr lang="de-DE" sz="900" dirty="0"/>
              <a:t> </a:t>
            </a:r>
            <a:r>
              <a:rPr lang="de-DE" sz="900" dirty="0" err="1"/>
              <a:t>protection</a:t>
            </a:r>
            <a:r>
              <a:rPr lang="de-DE" sz="900" dirty="0"/>
              <a:t>.</a:t>
            </a:r>
            <a:endParaRPr lang="en-US" sz="900" dirty="0"/>
          </a:p>
        </p:txBody>
      </p:sp>
      <p:sp>
        <p:nvSpPr>
          <p:cNvPr id="104" name="Arrow: Up 103">
            <a:extLst>
              <a:ext uri="{FF2B5EF4-FFF2-40B4-BE49-F238E27FC236}">
                <a16:creationId xmlns:a16="http://schemas.microsoft.com/office/drawing/2014/main" id="{529F52CE-170A-4BEA-B2BC-C44EBB4A7EA1}"/>
              </a:ext>
            </a:extLst>
          </p:cNvPr>
          <p:cNvSpPr/>
          <p:nvPr/>
        </p:nvSpPr>
        <p:spPr>
          <a:xfrm>
            <a:off x="2364676" y="1871795"/>
            <a:ext cx="215900" cy="425245"/>
          </a:xfrm>
          <a:prstGeom prst="upArrow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7DEE5FA2-1E06-4AD9-B192-723440234CD0}"/>
              </a:ext>
            </a:extLst>
          </p:cNvPr>
          <p:cNvGrpSpPr/>
          <p:nvPr/>
        </p:nvGrpSpPr>
        <p:grpSpPr>
          <a:xfrm>
            <a:off x="10774118" y="1580541"/>
            <a:ext cx="492923" cy="427777"/>
            <a:chOff x="9727036" y="3284178"/>
            <a:chExt cx="1865485" cy="1897141"/>
          </a:xfrm>
        </p:grpSpPr>
        <p:grpSp>
          <p:nvGrpSpPr>
            <p:cNvPr id="81" name="Group 3">
              <a:extLst>
                <a:ext uri="{FF2B5EF4-FFF2-40B4-BE49-F238E27FC236}">
                  <a16:creationId xmlns:a16="http://schemas.microsoft.com/office/drawing/2014/main" id="{8E1EB867-F736-4CCE-A8FD-780496887121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9722261" y="3311073"/>
              <a:ext cx="1896595" cy="1843898"/>
              <a:chOff x="-336" y="1584"/>
              <a:chExt cx="2256" cy="2304"/>
            </a:xfrm>
          </p:grpSpPr>
          <p:sp>
            <p:nvSpPr>
              <p:cNvPr id="95" name="Oval 4">
                <a:extLst>
                  <a:ext uri="{FF2B5EF4-FFF2-40B4-BE49-F238E27FC236}">
                    <a16:creationId xmlns:a16="http://schemas.microsoft.com/office/drawing/2014/main" id="{9D35EB59-C487-4574-838D-D1D07033C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6" y="1584"/>
                <a:ext cx="2256" cy="2304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>
                <a:flatTx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6" name="Oval 5">
                <a:extLst>
                  <a:ext uri="{FF2B5EF4-FFF2-40B4-BE49-F238E27FC236}">
                    <a16:creationId xmlns:a16="http://schemas.microsoft.com/office/drawing/2014/main" id="{02F2848E-516E-470A-96D0-F66B998AE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6" y="1860"/>
                <a:ext cx="1736" cy="175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7" name="Oval 6">
                <a:extLst>
                  <a:ext uri="{FF2B5EF4-FFF2-40B4-BE49-F238E27FC236}">
                    <a16:creationId xmlns:a16="http://schemas.microsoft.com/office/drawing/2014/main" id="{6A6D0477-F82A-4744-BCC5-52BE1172A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" y="2114"/>
                <a:ext cx="1214" cy="1244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83" name="Halbbogen 82">
              <a:extLst>
                <a:ext uri="{FF2B5EF4-FFF2-40B4-BE49-F238E27FC236}">
                  <a16:creationId xmlns:a16="http://schemas.microsoft.com/office/drawing/2014/main" id="{2D9C1A27-74F8-4804-B764-329DBBA5A344}"/>
                </a:ext>
              </a:extLst>
            </p:cNvPr>
            <p:cNvSpPr/>
            <p:nvPr/>
          </p:nvSpPr>
          <p:spPr>
            <a:xfrm rot="16373749">
              <a:off x="9711482" y="3299735"/>
              <a:ext cx="1896595" cy="1865482"/>
            </a:xfrm>
            <a:prstGeom prst="blockArc">
              <a:avLst>
                <a:gd name="adj1" fmla="val 10800000"/>
                <a:gd name="adj2" fmla="val 13941158"/>
                <a:gd name="adj3" fmla="val 13316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4" name="Halbbogen 83">
              <a:extLst>
                <a:ext uri="{FF2B5EF4-FFF2-40B4-BE49-F238E27FC236}">
                  <a16:creationId xmlns:a16="http://schemas.microsoft.com/office/drawing/2014/main" id="{A79F5729-BFCE-4785-87A9-8F01534065A2}"/>
                </a:ext>
              </a:extLst>
            </p:cNvPr>
            <p:cNvSpPr/>
            <p:nvPr/>
          </p:nvSpPr>
          <p:spPr>
            <a:xfrm rot="16373749">
              <a:off x="9711481" y="3299736"/>
              <a:ext cx="1896595" cy="1865482"/>
            </a:xfrm>
            <a:prstGeom prst="blockArc">
              <a:avLst>
                <a:gd name="adj1" fmla="val 13951497"/>
                <a:gd name="adj2" fmla="val 17607388"/>
                <a:gd name="adj3" fmla="val 13117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5" name="Halbbogen 84">
              <a:extLst>
                <a:ext uri="{FF2B5EF4-FFF2-40B4-BE49-F238E27FC236}">
                  <a16:creationId xmlns:a16="http://schemas.microsoft.com/office/drawing/2014/main" id="{EEDBF49D-D4F5-4512-908C-CAC4A9C82976}"/>
                </a:ext>
              </a:extLst>
            </p:cNvPr>
            <p:cNvSpPr/>
            <p:nvPr/>
          </p:nvSpPr>
          <p:spPr>
            <a:xfrm rot="16373749">
              <a:off x="9711479" y="3299736"/>
              <a:ext cx="1896595" cy="1865482"/>
            </a:xfrm>
            <a:prstGeom prst="blockArc">
              <a:avLst>
                <a:gd name="adj1" fmla="val 17618511"/>
                <a:gd name="adj2" fmla="val 21203897"/>
                <a:gd name="adj3" fmla="val 12421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6" name="Halbbogen 85">
              <a:extLst>
                <a:ext uri="{FF2B5EF4-FFF2-40B4-BE49-F238E27FC236}">
                  <a16:creationId xmlns:a16="http://schemas.microsoft.com/office/drawing/2014/main" id="{A704B6AD-8D90-45C1-A7FD-05D234EB9991}"/>
                </a:ext>
              </a:extLst>
            </p:cNvPr>
            <p:cNvSpPr/>
            <p:nvPr/>
          </p:nvSpPr>
          <p:spPr>
            <a:xfrm rot="16373749">
              <a:off x="9940841" y="3531956"/>
              <a:ext cx="1459437" cy="1402131"/>
            </a:xfrm>
            <a:prstGeom prst="blockArc">
              <a:avLst>
                <a:gd name="adj1" fmla="val 10709841"/>
                <a:gd name="adj2" fmla="val 13823740"/>
                <a:gd name="adj3" fmla="val 1528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2" name="Halbbogen 91">
              <a:extLst>
                <a:ext uri="{FF2B5EF4-FFF2-40B4-BE49-F238E27FC236}">
                  <a16:creationId xmlns:a16="http://schemas.microsoft.com/office/drawing/2014/main" id="{800AF4B7-3BC5-4867-A5BC-543A18E78888}"/>
                </a:ext>
              </a:extLst>
            </p:cNvPr>
            <p:cNvSpPr/>
            <p:nvPr/>
          </p:nvSpPr>
          <p:spPr>
            <a:xfrm rot="16373749">
              <a:off x="9962398" y="3533049"/>
              <a:ext cx="1459437" cy="1402131"/>
            </a:xfrm>
            <a:prstGeom prst="blockArc">
              <a:avLst>
                <a:gd name="adj1" fmla="val 14011625"/>
                <a:gd name="adj2" fmla="val 17558848"/>
                <a:gd name="adj3" fmla="val 11801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4" name="Halbbogen 93">
              <a:extLst>
                <a:ext uri="{FF2B5EF4-FFF2-40B4-BE49-F238E27FC236}">
                  <a16:creationId xmlns:a16="http://schemas.microsoft.com/office/drawing/2014/main" id="{37EBB273-3E2D-4B5F-A346-891125A5FDBC}"/>
                </a:ext>
              </a:extLst>
            </p:cNvPr>
            <p:cNvSpPr/>
            <p:nvPr/>
          </p:nvSpPr>
          <p:spPr>
            <a:xfrm rot="16373749">
              <a:off x="9953152" y="3539966"/>
              <a:ext cx="1459437" cy="1402131"/>
            </a:xfrm>
            <a:prstGeom prst="blockArc">
              <a:avLst>
                <a:gd name="adj1" fmla="val 17692217"/>
                <a:gd name="adj2" fmla="val 20866587"/>
                <a:gd name="adj3" fmla="val 1299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D22C95A4-7772-4B68-916C-19A1F4AC0B89}"/>
              </a:ext>
            </a:extLst>
          </p:cNvPr>
          <p:cNvGrpSpPr/>
          <p:nvPr/>
        </p:nvGrpSpPr>
        <p:grpSpPr>
          <a:xfrm>
            <a:off x="9784537" y="3329584"/>
            <a:ext cx="286313" cy="260120"/>
            <a:chOff x="9727036" y="3284178"/>
            <a:chExt cx="1865485" cy="1897141"/>
          </a:xfrm>
        </p:grpSpPr>
        <p:grpSp>
          <p:nvGrpSpPr>
            <p:cNvPr id="106" name="Group 3">
              <a:extLst>
                <a:ext uri="{FF2B5EF4-FFF2-40B4-BE49-F238E27FC236}">
                  <a16:creationId xmlns:a16="http://schemas.microsoft.com/office/drawing/2014/main" id="{56CDC3B0-4B12-487E-852C-ED85A013D0EB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9722261" y="3311073"/>
              <a:ext cx="1896595" cy="1843898"/>
              <a:chOff x="-336" y="1584"/>
              <a:chExt cx="2256" cy="2304"/>
            </a:xfrm>
          </p:grpSpPr>
          <p:sp>
            <p:nvSpPr>
              <p:cNvPr id="113" name="Oval 4">
                <a:extLst>
                  <a:ext uri="{FF2B5EF4-FFF2-40B4-BE49-F238E27FC236}">
                    <a16:creationId xmlns:a16="http://schemas.microsoft.com/office/drawing/2014/main" id="{A0726204-D8F1-43D5-9ACF-66DD94BAF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6" y="1584"/>
                <a:ext cx="2256" cy="2304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>
                <a:flatTx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4" name="Oval 5">
                <a:extLst>
                  <a:ext uri="{FF2B5EF4-FFF2-40B4-BE49-F238E27FC236}">
                    <a16:creationId xmlns:a16="http://schemas.microsoft.com/office/drawing/2014/main" id="{CB71126D-B8C0-4F50-91B5-EA6C5B755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6" y="1860"/>
                <a:ext cx="1736" cy="175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5" name="Oval 6">
                <a:extLst>
                  <a:ext uri="{FF2B5EF4-FFF2-40B4-BE49-F238E27FC236}">
                    <a16:creationId xmlns:a16="http://schemas.microsoft.com/office/drawing/2014/main" id="{C17D02A6-8D7F-4C5B-9856-733AA5071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" y="2114"/>
                <a:ext cx="1214" cy="1244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07" name="Halbbogen 106">
              <a:extLst>
                <a:ext uri="{FF2B5EF4-FFF2-40B4-BE49-F238E27FC236}">
                  <a16:creationId xmlns:a16="http://schemas.microsoft.com/office/drawing/2014/main" id="{0DF0D4E7-5031-43B6-AF03-B026E2B2B88A}"/>
                </a:ext>
              </a:extLst>
            </p:cNvPr>
            <p:cNvSpPr/>
            <p:nvPr/>
          </p:nvSpPr>
          <p:spPr>
            <a:xfrm rot="16373749">
              <a:off x="9711482" y="3299735"/>
              <a:ext cx="1896595" cy="1865482"/>
            </a:xfrm>
            <a:prstGeom prst="blockArc">
              <a:avLst>
                <a:gd name="adj1" fmla="val 10800000"/>
                <a:gd name="adj2" fmla="val 13941158"/>
                <a:gd name="adj3" fmla="val 13316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8" name="Halbbogen 107">
              <a:extLst>
                <a:ext uri="{FF2B5EF4-FFF2-40B4-BE49-F238E27FC236}">
                  <a16:creationId xmlns:a16="http://schemas.microsoft.com/office/drawing/2014/main" id="{9327446A-B79D-4706-A406-F7021EC5F8F3}"/>
                </a:ext>
              </a:extLst>
            </p:cNvPr>
            <p:cNvSpPr/>
            <p:nvPr/>
          </p:nvSpPr>
          <p:spPr>
            <a:xfrm rot="16373749">
              <a:off x="9711481" y="3299736"/>
              <a:ext cx="1896595" cy="1865482"/>
            </a:xfrm>
            <a:prstGeom prst="blockArc">
              <a:avLst>
                <a:gd name="adj1" fmla="val 13951497"/>
                <a:gd name="adj2" fmla="val 17607388"/>
                <a:gd name="adj3" fmla="val 13117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9" name="Halbbogen 108">
              <a:extLst>
                <a:ext uri="{FF2B5EF4-FFF2-40B4-BE49-F238E27FC236}">
                  <a16:creationId xmlns:a16="http://schemas.microsoft.com/office/drawing/2014/main" id="{C2762458-9801-44E3-9E57-999E10F738E9}"/>
                </a:ext>
              </a:extLst>
            </p:cNvPr>
            <p:cNvSpPr/>
            <p:nvPr/>
          </p:nvSpPr>
          <p:spPr>
            <a:xfrm rot="16373749">
              <a:off x="9711479" y="3299736"/>
              <a:ext cx="1896595" cy="1865482"/>
            </a:xfrm>
            <a:prstGeom prst="blockArc">
              <a:avLst>
                <a:gd name="adj1" fmla="val 17618511"/>
                <a:gd name="adj2" fmla="val 21203897"/>
                <a:gd name="adj3" fmla="val 12421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0" name="Halbbogen 109">
              <a:extLst>
                <a:ext uri="{FF2B5EF4-FFF2-40B4-BE49-F238E27FC236}">
                  <a16:creationId xmlns:a16="http://schemas.microsoft.com/office/drawing/2014/main" id="{9A9088B9-F333-4F72-838F-9E04A58BBB11}"/>
                </a:ext>
              </a:extLst>
            </p:cNvPr>
            <p:cNvSpPr/>
            <p:nvPr/>
          </p:nvSpPr>
          <p:spPr>
            <a:xfrm rot="16373749">
              <a:off x="9940841" y="3531956"/>
              <a:ext cx="1459437" cy="1402131"/>
            </a:xfrm>
            <a:prstGeom prst="blockArc">
              <a:avLst>
                <a:gd name="adj1" fmla="val 10709841"/>
                <a:gd name="adj2" fmla="val 13823740"/>
                <a:gd name="adj3" fmla="val 1528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1" name="Halbbogen 110">
              <a:extLst>
                <a:ext uri="{FF2B5EF4-FFF2-40B4-BE49-F238E27FC236}">
                  <a16:creationId xmlns:a16="http://schemas.microsoft.com/office/drawing/2014/main" id="{33486AE8-D08F-41C2-A59C-2ADA0861159F}"/>
                </a:ext>
              </a:extLst>
            </p:cNvPr>
            <p:cNvSpPr/>
            <p:nvPr/>
          </p:nvSpPr>
          <p:spPr>
            <a:xfrm rot="16373749">
              <a:off x="9962398" y="3533049"/>
              <a:ext cx="1459437" cy="1402131"/>
            </a:xfrm>
            <a:prstGeom prst="blockArc">
              <a:avLst>
                <a:gd name="adj1" fmla="val 14011625"/>
                <a:gd name="adj2" fmla="val 17558848"/>
                <a:gd name="adj3" fmla="val 11801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2" name="Halbbogen 111">
              <a:extLst>
                <a:ext uri="{FF2B5EF4-FFF2-40B4-BE49-F238E27FC236}">
                  <a16:creationId xmlns:a16="http://schemas.microsoft.com/office/drawing/2014/main" id="{AA2071C4-5B95-4045-ACEB-1F3E3E48D91B}"/>
                </a:ext>
              </a:extLst>
            </p:cNvPr>
            <p:cNvSpPr/>
            <p:nvPr/>
          </p:nvSpPr>
          <p:spPr>
            <a:xfrm rot="16373749">
              <a:off x="9953152" y="3539966"/>
              <a:ext cx="1459437" cy="1402131"/>
            </a:xfrm>
            <a:prstGeom prst="blockArc">
              <a:avLst>
                <a:gd name="adj1" fmla="val 17692217"/>
                <a:gd name="adj2" fmla="val 20866587"/>
                <a:gd name="adj3" fmla="val 1299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43136514-CE42-4972-8699-95C7AEB56D47}"/>
              </a:ext>
            </a:extLst>
          </p:cNvPr>
          <p:cNvGrpSpPr/>
          <p:nvPr/>
        </p:nvGrpSpPr>
        <p:grpSpPr>
          <a:xfrm>
            <a:off x="9786835" y="4288863"/>
            <a:ext cx="286313" cy="260120"/>
            <a:chOff x="9727036" y="3284178"/>
            <a:chExt cx="1865485" cy="1897141"/>
          </a:xfrm>
        </p:grpSpPr>
        <p:grpSp>
          <p:nvGrpSpPr>
            <p:cNvPr id="117" name="Group 3">
              <a:extLst>
                <a:ext uri="{FF2B5EF4-FFF2-40B4-BE49-F238E27FC236}">
                  <a16:creationId xmlns:a16="http://schemas.microsoft.com/office/drawing/2014/main" id="{FAEF5BF5-CED6-4213-BFCC-1050A5B4C668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9722261" y="3311073"/>
              <a:ext cx="1896595" cy="1843898"/>
              <a:chOff x="-336" y="1584"/>
              <a:chExt cx="2256" cy="2304"/>
            </a:xfrm>
          </p:grpSpPr>
          <p:sp>
            <p:nvSpPr>
              <p:cNvPr id="124" name="Oval 4">
                <a:extLst>
                  <a:ext uri="{FF2B5EF4-FFF2-40B4-BE49-F238E27FC236}">
                    <a16:creationId xmlns:a16="http://schemas.microsoft.com/office/drawing/2014/main" id="{06BF987C-D99A-4BC0-BD6D-817E68211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6" y="1584"/>
                <a:ext cx="2256" cy="2304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>
                <a:flatTx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5" name="Oval 5">
                <a:extLst>
                  <a:ext uri="{FF2B5EF4-FFF2-40B4-BE49-F238E27FC236}">
                    <a16:creationId xmlns:a16="http://schemas.microsoft.com/office/drawing/2014/main" id="{F8FD5D2A-740C-497C-85BE-61D9805DB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6" y="1860"/>
                <a:ext cx="1736" cy="175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6" name="Oval 6">
                <a:extLst>
                  <a:ext uri="{FF2B5EF4-FFF2-40B4-BE49-F238E27FC236}">
                    <a16:creationId xmlns:a16="http://schemas.microsoft.com/office/drawing/2014/main" id="{CC89856C-4B13-48B0-80DD-05BD57B44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" y="2114"/>
                <a:ext cx="1214" cy="1244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23ACE1B4-B2CF-430A-80A6-49188D59CBDE}"/>
                </a:ext>
              </a:extLst>
            </p:cNvPr>
            <p:cNvSpPr/>
            <p:nvPr/>
          </p:nvSpPr>
          <p:spPr>
            <a:xfrm rot="16373749">
              <a:off x="9711482" y="3299735"/>
              <a:ext cx="1896595" cy="1865482"/>
            </a:xfrm>
            <a:prstGeom prst="blockArc">
              <a:avLst>
                <a:gd name="adj1" fmla="val 10800000"/>
                <a:gd name="adj2" fmla="val 13941158"/>
                <a:gd name="adj3" fmla="val 13316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9" name="Halbbogen 118">
              <a:extLst>
                <a:ext uri="{FF2B5EF4-FFF2-40B4-BE49-F238E27FC236}">
                  <a16:creationId xmlns:a16="http://schemas.microsoft.com/office/drawing/2014/main" id="{C393876F-1BD8-40CD-A9A3-EC3337917688}"/>
                </a:ext>
              </a:extLst>
            </p:cNvPr>
            <p:cNvSpPr/>
            <p:nvPr/>
          </p:nvSpPr>
          <p:spPr>
            <a:xfrm rot="16373749">
              <a:off x="9711481" y="3299736"/>
              <a:ext cx="1896595" cy="1865482"/>
            </a:xfrm>
            <a:prstGeom prst="blockArc">
              <a:avLst>
                <a:gd name="adj1" fmla="val 13951497"/>
                <a:gd name="adj2" fmla="val 17607388"/>
                <a:gd name="adj3" fmla="val 13117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0" name="Halbbogen 119">
              <a:extLst>
                <a:ext uri="{FF2B5EF4-FFF2-40B4-BE49-F238E27FC236}">
                  <a16:creationId xmlns:a16="http://schemas.microsoft.com/office/drawing/2014/main" id="{490B49C1-C142-4204-931B-0236D9E85341}"/>
                </a:ext>
              </a:extLst>
            </p:cNvPr>
            <p:cNvSpPr/>
            <p:nvPr/>
          </p:nvSpPr>
          <p:spPr>
            <a:xfrm rot="16373749">
              <a:off x="9711479" y="3299736"/>
              <a:ext cx="1896595" cy="1865482"/>
            </a:xfrm>
            <a:prstGeom prst="blockArc">
              <a:avLst>
                <a:gd name="adj1" fmla="val 17618511"/>
                <a:gd name="adj2" fmla="val 21203897"/>
                <a:gd name="adj3" fmla="val 12421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1" name="Halbbogen 120">
              <a:extLst>
                <a:ext uri="{FF2B5EF4-FFF2-40B4-BE49-F238E27FC236}">
                  <a16:creationId xmlns:a16="http://schemas.microsoft.com/office/drawing/2014/main" id="{EA9A0628-2DFF-4370-B15C-E95662FCFA87}"/>
                </a:ext>
              </a:extLst>
            </p:cNvPr>
            <p:cNvSpPr/>
            <p:nvPr/>
          </p:nvSpPr>
          <p:spPr>
            <a:xfrm rot="16373749">
              <a:off x="9940841" y="3531956"/>
              <a:ext cx="1459437" cy="1402131"/>
            </a:xfrm>
            <a:prstGeom prst="blockArc">
              <a:avLst>
                <a:gd name="adj1" fmla="val 10709841"/>
                <a:gd name="adj2" fmla="val 13823740"/>
                <a:gd name="adj3" fmla="val 1528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2" name="Halbbogen 121">
              <a:extLst>
                <a:ext uri="{FF2B5EF4-FFF2-40B4-BE49-F238E27FC236}">
                  <a16:creationId xmlns:a16="http://schemas.microsoft.com/office/drawing/2014/main" id="{C6457CB2-C7DE-4348-8F86-4A43119419EA}"/>
                </a:ext>
              </a:extLst>
            </p:cNvPr>
            <p:cNvSpPr/>
            <p:nvPr/>
          </p:nvSpPr>
          <p:spPr>
            <a:xfrm rot="16373749">
              <a:off x="9962398" y="3533049"/>
              <a:ext cx="1459437" cy="1402131"/>
            </a:xfrm>
            <a:prstGeom prst="blockArc">
              <a:avLst>
                <a:gd name="adj1" fmla="val 14011625"/>
                <a:gd name="adj2" fmla="val 17558848"/>
                <a:gd name="adj3" fmla="val 11801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3" name="Halbbogen 122">
              <a:extLst>
                <a:ext uri="{FF2B5EF4-FFF2-40B4-BE49-F238E27FC236}">
                  <a16:creationId xmlns:a16="http://schemas.microsoft.com/office/drawing/2014/main" id="{85F78D0F-DB54-400C-A870-E7CC1D60F765}"/>
                </a:ext>
              </a:extLst>
            </p:cNvPr>
            <p:cNvSpPr/>
            <p:nvPr/>
          </p:nvSpPr>
          <p:spPr>
            <a:xfrm rot="16373749">
              <a:off x="9953152" y="3539966"/>
              <a:ext cx="1459437" cy="1402131"/>
            </a:xfrm>
            <a:prstGeom prst="blockArc">
              <a:avLst>
                <a:gd name="adj1" fmla="val 17692217"/>
                <a:gd name="adj2" fmla="val 20866587"/>
                <a:gd name="adj3" fmla="val 1299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42" name="Rechteck 41">
            <a:extLst>
              <a:ext uri="{FF2B5EF4-FFF2-40B4-BE49-F238E27FC236}">
                <a16:creationId xmlns:a16="http://schemas.microsoft.com/office/drawing/2014/main" id="{C9B9F7DF-CA65-44FC-98A2-D8DE4BFEE338}"/>
              </a:ext>
            </a:extLst>
          </p:cNvPr>
          <p:cNvSpPr/>
          <p:nvPr/>
        </p:nvSpPr>
        <p:spPr>
          <a:xfrm>
            <a:off x="8957027" y="5575196"/>
            <a:ext cx="931559" cy="1258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A425514-05A9-48CF-8C98-687D84571816}"/>
              </a:ext>
            </a:extLst>
          </p:cNvPr>
          <p:cNvSpPr/>
          <p:nvPr/>
        </p:nvSpPr>
        <p:spPr>
          <a:xfrm flipH="1">
            <a:off x="7682204" y="1610866"/>
            <a:ext cx="1786168" cy="409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030416C0-2098-4B6E-B89D-D955560E6F7E}"/>
              </a:ext>
            </a:extLst>
          </p:cNvPr>
          <p:cNvSpPr/>
          <p:nvPr/>
        </p:nvSpPr>
        <p:spPr>
          <a:xfrm rot="15165913">
            <a:off x="7083671" y="3571662"/>
            <a:ext cx="3565994" cy="3967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72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27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rafik 86">
            <a:extLst>
              <a:ext uri="{FF2B5EF4-FFF2-40B4-BE49-F238E27FC236}">
                <a16:creationId xmlns:a16="http://schemas.microsoft.com/office/drawing/2014/main" id="{403DA1B3-ED2C-422A-906A-1A26550EEF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530" y="-660108"/>
            <a:ext cx="12459438" cy="8298180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466CA381-AEB8-45EF-8E6F-FEB96F20FFE0}"/>
              </a:ext>
            </a:extLst>
          </p:cNvPr>
          <p:cNvSpPr/>
          <p:nvPr/>
        </p:nvSpPr>
        <p:spPr>
          <a:xfrm>
            <a:off x="554736" y="204153"/>
            <a:ext cx="3697442" cy="2644242"/>
          </a:xfrm>
          <a:prstGeom prst="rect">
            <a:avLst/>
          </a:prstGeom>
          <a:solidFill>
            <a:schemeClr val="bg1"/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/>
          <p:cNvSpPr/>
          <p:nvPr/>
        </p:nvSpPr>
        <p:spPr>
          <a:xfrm>
            <a:off x="6702340" y="506148"/>
            <a:ext cx="2374042" cy="196834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225">
              <a:defRPr/>
            </a:pPr>
            <a:endParaRPr lang="de-DE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431497" y="306860"/>
            <a:ext cx="3264337" cy="24432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 defTabSz="914225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Device</a:t>
            </a:r>
            <a:endParaRPr lang="de-DE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321791" y="506447"/>
            <a:ext cx="2374042" cy="196834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225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OPC UA Server</a:t>
            </a:r>
            <a:endParaRPr lang="de-DE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472567" y="644094"/>
            <a:ext cx="1493396" cy="1520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914225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Address Space</a:t>
            </a:r>
            <a:endParaRPr lang="de-DE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140287" y="1903904"/>
            <a:ext cx="157955" cy="143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de-DE" sz="1400" kern="0">
              <a:solidFill>
                <a:sysClr val="windowText" lastClr="000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756168" y="1673346"/>
            <a:ext cx="157955" cy="143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de-DE" sz="1400" kern="0">
              <a:solidFill>
                <a:sysClr val="windowText" lastClr="00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11050" y="1673346"/>
            <a:ext cx="157955" cy="143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de-DE" sz="1400" kern="0">
              <a:solidFill>
                <a:sysClr val="windowText" lastClr="00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265931" y="1673346"/>
            <a:ext cx="157955" cy="143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de-DE" sz="1400" kern="0">
              <a:solidFill>
                <a:sysClr val="windowText" lastClr="000000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520814" y="1673346"/>
            <a:ext cx="157955" cy="143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de-DE" sz="1400" kern="0">
              <a:solidFill>
                <a:sysClr val="windowText" lastClr="00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617958" y="1412163"/>
            <a:ext cx="157955" cy="143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de-DE" sz="1400" kern="0">
              <a:solidFill>
                <a:sysClr val="windowText" lastClr="00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4872840" y="1412163"/>
            <a:ext cx="157955" cy="143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de-DE" sz="1400" kern="0">
              <a:solidFill>
                <a:sysClr val="windowText" lastClr="000000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5127723" y="1412163"/>
            <a:ext cx="157955" cy="143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de-DE" sz="1400" kern="0">
              <a:solidFill>
                <a:sysClr val="windowText" lastClr="00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5382605" y="1412163"/>
            <a:ext cx="157955" cy="143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de-DE" sz="1400" kern="0">
              <a:solidFill>
                <a:sysClr val="windowText" lastClr="0000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636814" y="1412163"/>
            <a:ext cx="157955" cy="143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de-DE" sz="1400" kern="0">
              <a:solidFill>
                <a:sysClr val="windowText" lastClr="000000"/>
              </a:solidFill>
            </a:endParaRPr>
          </a:p>
        </p:txBody>
      </p:sp>
      <p:cxnSp>
        <p:nvCxnSpPr>
          <p:cNvPr id="18" name="Gerade Verbindung mit Pfeil 17"/>
          <p:cNvCxnSpPr>
            <a:stCxn id="7" idx="6"/>
            <a:endCxn id="11" idx="3"/>
          </p:cNvCxnSpPr>
          <p:nvPr/>
        </p:nvCxnSpPr>
        <p:spPr>
          <a:xfrm flipV="1">
            <a:off x="5298243" y="1796122"/>
            <a:ext cx="245704" cy="17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7"/>
          </p:cNvCxnSpPr>
          <p:nvPr/>
        </p:nvCxnSpPr>
        <p:spPr>
          <a:xfrm flipV="1">
            <a:off x="5275110" y="1817187"/>
            <a:ext cx="43877" cy="10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7" idx="0"/>
            <a:endCxn id="14" idx="4"/>
          </p:cNvCxnSpPr>
          <p:nvPr/>
        </p:nvCxnSpPr>
        <p:spPr>
          <a:xfrm flipH="1" flipV="1">
            <a:off x="5206701" y="1556003"/>
            <a:ext cx="12564" cy="34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7" idx="1"/>
            <a:endCxn id="9" idx="4"/>
          </p:cNvCxnSpPr>
          <p:nvPr/>
        </p:nvCxnSpPr>
        <p:spPr>
          <a:xfrm flipH="1" flipV="1">
            <a:off x="5090028" y="1817187"/>
            <a:ext cx="73392" cy="10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7" idx="2"/>
            <a:endCxn id="8" idx="4"/>
          </p:cNvCxnSpPr>
          <p:nvPr/>
        </p:nvCxnSpPr>
        <p:spPr>
          <a:xfrm flipH="1" flipV="1">
            <a:off x="4835146" y="1817187"/>
            <a:ext cx="305141" cy="15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8" idx="1"/>
            <a:endCxn id="12" idx="4"/>
          </p:cNvCxnSpPr>
          <p:nvPr/>
        </p:nvCxnSpPr>
        <p:spPr>
          <a:xfrm flipH="1" flipV="1">
            <a:off x="4696936" y="1556003"/>
            <a:ext cx="82364" cy="13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8" idx="7"/>
            <a:endCxn id="13" idx="4"/>
          </p:cNvCxnSpPr>
          <p:nvPr/>
        </p:nvCxnSpPr>
        <p:spPr>
          <a:xfrm flipV="1">
            <a:off x="4890991" y="1556003"/>
            <a:ext cx="60828" cy="13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1" idx="7"/>
            <a:endCxn id="16" idx="4"/>
          </p:cNvCxnSpPr>
          <p:nvPr/>
        </p:nvCxnSpPr>
        <p:spPr>
          <a:xfrm flipV="1">
            <a:off x="5655638" y="1556003"/>
            <a:ext cx="60154" cy="13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11" idx="1"/>
            <a:endCxn id="15" idx="4"/>
          </p:cNvCxnSpPr>
          <p:nvPr/>
        </p:nvCxnSpPr>
        <p:spPr>
          <a:xfrm flipH="1" flipV="1">
            <a:off x="5461583" y="1556003"/>
            <a:ext cx="82364" cy="13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3621886" y="1599193"/>
            <a:ext cx="514028" cy="1904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de-DE" sz="1400" kern="0">
              <a:solidFill>
                <a:sysClr val="windowText" lastClr="000000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3615828" y="1327308"/>
            <a:ext cx="514028" cy="1904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de-DE" sz="1400" kern="0">
              <a:solidFill>
                <a:sysClr val="windowText" lastClr="000000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3615828" y="1055423"/>
            <a:ext cx="514028" cy="1904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de-DE" sz="1400" kern="0">
              <a:solidFill>
                <a:sysClr val="windowText" lastClr="000000"/>
              </a:solidFill>
            </a:endParaRPr>
          </a:p>
        </p:txBody>
      </p:sp>
      <p:cxnSp>
        <p:nvCxnSpPr>
          <p:cNvPr id="49" name="Gewinkelter Verbinder 48"/>
          <p:cNvCxnSpPr>
            <a:stCxn id="14" idx="0"/>
            <a:endCxn id="47" idx="3"/>
          </p:cNvCxnSpPr>
          <p:nvPr/>
        </p:nvCxnSpPr>
        <p:spPr>
          <a:xfrm rot="16200000" flipV="1">
            <a:off x="4537518" y="742980"/>
            <a:ext cx="261521" cy="107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Gewinkelter Verbinder 50"/>
          <p:cNvCxnSpPr>
            <a:stCxn id="12" idx="2"/>
            <a:endCxn id="46" idx="3"/>
          </p:cNvCxnSpPr>
          <p:nvPr/>
        </p:nvCxnSpPr>
        <p:spPr>
          <a:xfrm rot="10800000">
            <a:off x="4129857" y="1422527"/>
            <a:ext cx="488102" cy="61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7403237" y="631447"/>
            <a:ext cx="1543909" cy="15336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225"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“Message Writer”</a:t>
            </a:r>
            <a:endParaRPr lang="de-DE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052652" y="644094"/>
            <a:ext cx="1223256" cy="15209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225">
              <a:defRPr/>
            </a:pPr>
            <a:r>
              <a:rPr lang="en-US" sz="1400" kern="0" dirty="0">
                <a:solidFill>
                  <a:schemeClr val="tx1"/>
                </a:solidFill>
              </a:rPr>
              <a:t>Published Items</a:t>
            </a:r>
            <a:endParaRPr lang="de-DE" sz="1400" kern="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6160012" y="1650635"/>
            <a:ext cx="1008536" cy="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100" kern="0" dirty="0">
                <a:solidFill>
                  <a:sysClr val="windowText" lastClr="000000"/>
                </a:solidFill>
              </a:rPr>
              <a:t>Event</a:t>
            </a:r>
            <a:endParaRPr lang="de-DE" sz="11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6160012" y="1431095"/>
            <a:ext cx="1008536" cy="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100" kern="0" dirty="0">
                <a:solidFill>
                  <a:sysClr val="windowText" lastClr="000000"/>
                </a:solidFill>
              </a:rPr>
              <a:t>Event</a:t>
            </a:r>
            <a:endParaRPr lang="de-DE" sz="1100" kern="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160012" y="1211556"/>
            <a:ext cx="1008536" cy="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100" kern="0" dirty="0">
                <a:solidFill>
                  <a:sysClr val="windowText" lastClr="000000"/>
                </a:solidFill>
              </a:rPr>
              <a:t>Data (Query)</a:t>
            </a:r>
            <a:endParaRPr lang="de-DE" sz="1100" kern="0" dirty="0">
              <a:solidFill>
                <a:sysClr val="windowText" lastClr="000000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6160012" y="992017"/>
            <a:ext cx="1008536" cy="15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100" kern="0" dirty="0">
                <a:solidFill>
                  <a:sysClr val="windowText" lastClr="000000"/>
                </a:solidFill>
              </a:rPr>
              <a:t>Data (Query)</a:t>
            </a:r>
            <a:endParaRPr lang="de-DE" sz="11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Gewinkelter Verbinder 60"/>
          <p:cNvCxnSpPr>
            <a:stCxn id="16" idx="0"/>
            <a:endCxn id="60" idx="1"/>
          </p:cNvCxnSpPr>
          <p:nvPr/>
        </p:nvCxnSpPr>
        <p:spPr>
          <a:xfrm rot="5400000" flipH="1" flipV="1">
            <a:off x="5767488" y="1019640"/>
            <a:ext cx="340828" cy="4442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7602603" y="1208311"/>
            <a:ext cx="1145176" cy="25597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400" kern="0" dirty="0">
                <a:solidFill>
                  <a:schemeClr val="tx1"/>
                </a:solidFill>
              </a:rPr>
              <a:t>Encoding</a:t>
            </a:r>
            <a:endParaRPr lang="de-DE" sz="1400" kern="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7602603" y="1527024"/>
            <a:ext cx="1145176" cy="25597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400" kern="0" dirty="0" err="1">
                <a:solidFill>
                  <a:schemeClr val="tx1"/>
                </a:solidFill>
              </a:rPr>
              <a:t>Msg</a:t>
            </a:r>
            <a:r>
              <a:rPr lang="en-US" sz="1400" kern="0" dirty="0">
                <a:solidFill>
                  <a:schemeClr val="tx1"/>
                </a:solidFill>
              </a:rPr>
              <a:t> Security</a:t>
            </a:r>
            <a:endParaRPr lang="de-DE" sz="1400" kern="0" dirty="0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7602603" y="1845737"/>
            <a:ext cx="1145176" cy="25597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400" kern="0" dirty="0">
                <a:solidFill>
                  <a:schemeClr val="tx1"/>
                </a:solidFill>
              </a:rPr>
              <a:t>Transport</a:t>
            </a:r>
            <a:endParaRPr lang="de-DE" sz="1400" kern="0" dirty="0">
              <a:solidFill>
                <a:schemeClr val="tx1"/>
              </a:solidFill>
            </a:endParaRPr>
          </a:p>
        </p:txBody>
      </p:sp>
      <p:cxnSp>
        <p:nvCxnSpPr>
          <p:cNvPr id="69" name="Gewinkelter Verbinder 68"/>
          <p:cNvCxnSpPr>
            <a:stCxn id="60" idx="3"/>
            <a:endCxn id="66" idx="0"/>
          </p:cNvCxnSpPr>
          <p:nvPr/>
        </p:nvCxnSpPr>
        <p:spPr>
          <a:xfrm>
            <a:off x="7168548" y="1071334"/>
            <a:ext cx="1006644" cy="13697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Pfeil nach unten 71"/>
          <p:cNvSpPr/>
          <p:nvPr/>
        </p:nvSpPr>
        <p:spPr>
          <a:xfrm>
            <a:off x="7659697" y="2175367"/>
            <a:ext cx="518715" cy="1342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de-DE" sz="1400" kern="0">
              <a:solidFill>
                <a:sysClr val="windowText" lastClr="000000"/>
              </a:solidFill>
            </a:endParaRPr>
          </a:p>
        </p:txBody>
      </p:sp>
      <p:sp>
        <p:nvSpPr>
          <p:cNvPr id="78" name="Eingekerbter Pfeil nach rechts 77"/>
          <p:cNvSpPr/>
          <p:nvPr/>
        </p:nvSpPr>
        <p:spPr>
          <a:xfrm>
            <a:off x="6160012" y="1973724"/>
            <a:ext cx="1008536" cy="1279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de-DE" sz="1400" kern="0">
              <a:solidFill>
                <a:sysClr val="windowText" lastClr="000000"/>
              </a:solidFill>
            </a:endParaRPr>
          </a:p>
        </p:txBody>
      </p:sp>
      <p:cxnSp>
        <p:nvCxnSpPr>
          <p:cNvPr id="3" name="Gerader Verbinder 2"/>
          <p:cNvCxnSpPr/>
          <p:nvPr/>
        </p:nvCxnSpPr>
        <p:spPr>
          <a:xfrm>
            <a:off x="2850466" y="2956423"/>
            <a:ext cx="6404371" cy="481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850467" y="2987129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>
              <a:defRPr/>
            </a:pPr>
            <a:r>
              <a:rPr lang="de-DE" sz="1400" kern="0" dirty="0">
                <a:solidFill>
                  <a:sysClr val="windowText" lastClr="000000"/>
                </a:solidFill>
              </a:rPr>
              <a:t>Perimeter </a:t>
            </a:r>
            <a:r>
              <a:rPr lang="de-DE" sz="1400" kern="0" dirty="0" err="1">
                <a:solidFill>
                  <a:sysClr val="windowText" lastClr="000000"/>
                </a:solidFill>
              </a:rPr>
              <a:t>Boundary</a:t>
            </a:r>
            <a:endParaRPr lang="de-DE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62" name="Pfeil nach unten 71"/>
          <p:cNvSpPr/>
          <p:nvPr/>
        </p:nvSpPr>
        <p:spPr>
          <a:xfrm rot="5400000">
            <a:off x="6345523" y="3414430"/>
            <a:ext cx="518715" cy="1342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de-DE" sz="1400" kern="0">
              <a:solidFill>
                <a:sysClr val="windowText" lastClr="000000"/>
              </a:solidFill>
            </a:endParaRPr>
          </a:p>
        </p:txBody>
      </p:sp>
      <p:sp>
        <p:nvSpPr>
          <p:cNvPr id="71" name="Pfeil nach unten 71"/>
          <p:cNvSpPr/>
          <p:nvPr/>
        </p:nvSpPr>
        <p:spPr>
          <a:xfrm>
            <a:off x="4687985" y="4651018"/>
            <a:ext cx="518715" cy="371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de-DE" sz="1400" kern="0">
              <a:solidFill>
                <a:sysClr val="windowText" lastClr="000000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7211290" y="3517421"/>
            <a:ext cx="1927799" cy="1136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Operator System</a:t>
            </a:r>
            <a:br>
              <a:rPr lang="en-US" sz="1600" dirty="0"/>
            </a:br>
            <a:r>
              <a:rPr lang="en-US" sz="1600" dirty="0"/>
              <a:t>(Oracle Cloud)</a:t>
            </a:r>
            <a:endParaRPr lang="de-DE" sz="1600" dirty="0"/>
          </a:p>
        </p:txBody>
      </p:sp>
      <p:sp>
        <p:nvSpPr>
          <p:cNvPr id="56" name="Rechteck 55"/>
          <p:cNvSpPr/>
          <p:nvPr/>
        </p:nvSpPr>
        <p:spPr>
          <a:xfrm>
            <a:off x="3987917" y="3517421"/>
            <a:ext cx="1927799" cy="1136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Plant Integrator System</a:t>
            </a:r>
            <a:br>
              <a:rPr lang="en-US" sz="1600" dirty="0"/>
            </a:br>
            <a:r>
              <a:rPr lang="en-US" sz="1600" dirty="0"/>
              <a:t>(AWS)</a:t>
            </a:r>
            <a:endParaRPr lang="de-DE" sz="1600" dirty="0"/>
          </a:p>
        </p:txBody>
      </p:sp>
      <p:sp>
        <p:nvSpPr>
          <p:cNvPr id="63" name="Rechteck 62"/>
          <p:cNvSpPr/>
          <p:nvPr/>
        </p:nvSpPr>
        <p:spPr>
          <a:xfrm>
            <a:off x="4006054" y="5071276"/>
            <a:ext cx="1927799" cy="1136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Machine B Manufacturer System</a:t>
            </a:r>
            <a:br>
              <a:rPr lang="en-US" sz="1600" dirty="0"/>
            </a:br>
            <a:r>
              <a:rPr lang="en-US" sz="1600" dirty="0"/>
              <a:t>(IBM Cloud)</a:t>
            </a:r>
            <a:endParaRPr lang="de-DE" sz="1600" dirty="0"/>
          </a:p>
        </p:txBody>
      </p:sp>
      <p:sp>
        <p:nvSpPr>
          <p:cNvPr id="64" name="Rechteck 63"/>
          <p:cNvSpPr/>
          <p:nvPr/>
        </p:nvSpPr>
        <p:spPr>
          <a:xfrm>
            <a:off x="1886566" y="5071276"/>
            <a:ext cx="1927799" cy="1136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Machine A Manufacturer System</a:t>
            </a:r>
            <a:br>
              <a:rPr lang="en-US" sz="1600" dirty="0"/>
            </a:br>
            <a:r>
              <a:rPr lang="en-US" sz="1600" dirty="0"/>
              <a:t>(Azure)</a:t>
            </a:r>
            <a:endParaRPr lang="de-DE" sz="1600" dirty="0"/>
          </a:p>
        </p:txBody>
      </p:sp>
      <p:sp>
        <p:nvSpPr>
          <p:cNvPr id="27" name="Pfeil: nach oben gebogen 26"/>
          <p:cNvSpPr/>
          <p:nvPr/>
        </p:nvSpPr>
        <p:spPr>
          <a:xfrm flipH="1" flipV="1">
            <a:off x="2563091" y="3984468"/>
            <a:ext cx="1406689" cy="108680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6584890" y="5071275"/>
            <a:ext cx="1927799" cy="1136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Component Manufacturer System </a:t>
            </a:r>
            <a:br>
              <a:rPr lang="en-US" sz="1600" dirty="0"/>
            </a:br>
            <a:r>
              <a:rPr lang="en-US" sz="1600" dirty="0"/>
              <a:t>(Google Cloud)</a:t>
            </a:r>
            <a:endParaRPr lang="de-DE" sz="1600" dirty="0"/>
          </a:p>
        </p:txBody>
      </p:sp>
      <p:sp>
        <p:nvSpPr>
          <p:cNvPr id="29" name="Pfeil: nach rechts 28"/>
          <p:cNvSpPr/>
          <p:nvPr/>
        </p:nvSpPr>
        <p:spPr>
          <a:xfrm>
            <a:off x="5933852" y="5355292"/>
            <a:ext cx="651037" cy="56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Sprechblase: rechteckig 29"/>
          <p:cNvSpPr/>
          <p:nvPr/>
        </p:nvSpPr>
        <p:spPr>
          <a:xfrm>
            <a:off x="9940599" y="2474492"/>
            <a:ext cx="1759528" cy="646048"/>
          </a:xfrm>
          <a:prstGeom prst="wedgeRectCallout">
            <a:avLst>
              <a:gd name="adj1" fmla="val -148047"/>
              <a:gd name="adj2" fmla="val -72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is written out here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AB96B57-1FE3-41F5-9936-3909FB807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111" y="287965"/>
            <a:ext cx="851857" cy="85185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A25E562-C880-4102-BBC0-2FE046447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467" y="878178"/>
            <a:ext cx="868745" cy="98402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949F279-5452-46B3-98E2-88D4DCBE1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9956" y="1806811"/>
            <a:ext cx="950509" cy="950509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09E35BD-08F6-4B62-8C08-225B417F4C67}"/>
              </a:ext>
            </a:extLst>
          </p:cNvPr>
          <p:cNvCxnSpPr>
            <a:stCxn id="47" idx="1"/>
            <a:endCxn id="2" idx="3"/>
          </p:cNvCxnSpPr>
          <p:nvPr/>
        </p:nvCxnSpPr>
        <p:spPr>
          <a:xfrm flipH="1" flipV="1">
            <a:off x="3069968" y="713894"/>
            <a:ext cx="545860" cy="436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A35533B-CF23-42F2-8F74-520E5FD1430F}"/>
              </a:ext>
            </a:extLst>
          </p:cNvPr>
          <p:cNvCxnSpPr>
            <a:stCxn id="46" idx="1"/>
            <a:endCxn id="19" idx="3"/>
          </p:cNvCxnSpPr>
          <p:nvPr/>
        </p:nvCxnSpPr>
        <p:spPr>
          <a:xfrm flipH="1" flipV="1">
            <a:off x="2113212" y="1370193"/>
            <a:ext cx="1502616" cy="5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0D4DA06-C979-4BE3-845E-169616425A9F}"/>
              </a:ext>
            </a:extLst>
          </p:cNvPr>
          <p:cNvCxnSpPr>
            <a:stCxn id="45" idx="1"/>
            <a:endCxn id="21" idx="3"/>
          </p:cNvCxnSpPr>
          <p:nvPr/>
        </p:nvCxnSpPr>
        <p:spPr>
          <a:xfrm flipH="1">
            <a:off x="2850465" y="1694412"/>
            <a:ext cx="771421" cy="58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3395673" y="631447"/>
            <a:ext cx="891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Capabilities</a:t>
            </a:r>
            <a:endParaRPr lang="de-DE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851F2CE-B2B3-4E2B-8A0D-AB3BFA8BB083}"/>
              </a:ext>
            </a:extLst>
          </p:cNvPr>
          <p:cNvSpPr txBox="1"/>
          <p:nvPr/>
        </p:nvSpPr>
        <p:spPr>
          <a:xfrm>
            <a:off x="640927" y="2139797"/>
            <a:ext cx="1034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Hard Real Time Bus. Not IP.</a:t>
            </a:r>
            <a:endParaRPr lang="de-DE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81" name="Sprechblase: rechteckig 80">
            <a:extLst>
              <a:ext uri="{FF2B5EF4-FFF2-40B4-BE49-F238E27FC236}">
                <a16:creationId xmlns:a16="http://schemas.microsoft.com/office/drawing/2014/main" id="{0659D40D-0760-4226-8496-2EBE2A530D58}"/>
              </a:ext>
            </a:extLst>
          </p:cNvPr>
          <p:cNvSpPr/>
          <p:nvPr/>
        </p:nvSpPr>
        <p:spPr>
          <a:xfrm>
            <a:off x="262241" y="3193088"/>
            <a:ext cx="1759528" cy="803788"/>
          </a:xfrm>
          <a:prstGeom prst="wedgeRectCallout">
            <a:avLst>
              <a:gd name="adj1" fmla="val 58773"/>
              <a:gd name="adj2" fmla="val -1047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is captured here.</a:t>
            </a:r>
            <a:endParaRPr lang="de-DE" dirty="0"/>
          </a:p>
        </p:txBody>
      </p:sp>
      <p:sp>
        <p:nvSpPr>
          <p:cNvPr id="82" name="Sprechblase: rechteckig 81">
            <a:extLst>
              <a:ext uri="{FF2B5EF4-FFF2-40B4-BE49-F238E27FC236}">
                <a16:creationId xmlns:a16="http://schemas.microsoft.com/office/drawing/2014/main" id="{A6C22BF9-981B-4C86-8EC6-1A85EECEB534}"/>
              </a:ext>
            </a:extLst>
          </p:cNvPr>
          <p:cNvSpPr/>
          <p:nvPr/>
        </p:nvSpPr>
        <p:spPr>
          <a:xfrm>
            <a:off x="9744756" y="5422348"/>
            <a:ext cx="1759528" cy="591909"/>
          </a:xfrm>
          <a:prstGeom prst="wedgeRectCallout">
            <a:avLst>
              <a:gd name="adj1" fmla="val -112016"/>
              <a:gd name="adj2" fmla="val -194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Consumer is here.</a:t>
            </a:r>
            <a:endParaRPr lang="de-DE" dirty="0"/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B8EB819-AFAF-4E93-B885-44EE1FE9221A}"/>
              </a:ext>
            </a:extLst>
          </p:cNvPr>
          <p:cNvCxnSpPr>
            <a:cxnSpLocks/>
          </p:cNvCxnSpPr>
          <p:nvPr/>
        </p:nvCxnSpPr>
        <p:spPr>
          <a:xfrm>
            <a:off x="6864096" y="3561300"/>
            <a:ext cx="0" cy="11360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A13A53D0-58C4-4B6F-BD79-FE5F44D6EB4E}"/>
              </a:ext>
            </a:extLst>
          </p:cNvPr>
          <p:cNvCxnSpPr>
            <a:cxnSpLocks/>
          </p:cNvCxnSpPr>
          <p:nvPr/>
        </p:nvCxnSpPr>
        <p:spPr>
          <a:xfrm>
            <a:off x="3963251" y="4755182"/>
            <a:ext cx="1975533" cy="74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121EF805-54A5-415F-B326-432A237D65AB}"/>
              </a:ext>
            </a:extLst>
          </p:cNvPr>
          <p:cNvCxnSpPr>
            <a:cxnSpLocks/>
          </p:cNvCxnSpPr>
          <p:nvPr/>
        </p:nvCxnSpPr>
        <p:spPr>
          <a:xfrm>
            <a:off x="1854075" y="4726495"/>
            <a:ext cx="1987254" cy="19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D4B16A6-02B2-493F-A324-C73147F4AF19}"/>
              </a:ext>
            </a:extLst>
          </p:cNvPr>
          <p:cNvCxnSpPr>
            <a:cxnSpLocks/>
          </p:cNvCxnSpPr>
          <p:nvPr/>
        </p:nvCxnSpPr>
        <p:spPr>
          <a:xfrm flipV="1">
            <a:off x="6160012" y="4978418"/>
            <a:ext cx="0" cy="12289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Pfeil: nach oben 91">
            <a:extLst>
              <a:ext uri="{FF2B5EF4-FFF2-40B4-BE49-F238E27FC236}">
                <a16:creationId xmlns:a16="http://schemas.microsoft.com/office/drawing/2014/main" id="{F4D6FBFD-18B6-4C3A-B59C-119B9AD05555}"/>
              </a:ext>
            </a:extLst>
          </p:cNvPr>
          <p:cNvSpPr/>
          <p:nvPr/>
        </p:nvSpPr>
        <p:spPr>
          <a:xfrm>
            <a:off x="10458938" y="3488982"/>
            <a:ext cx="518679" cy="1582293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Verbotsymbol 92">
            <a:extLst>
              <a:ext uri="{FF2B5EF4-FFF2-40B4-BE49-F238E27FC236}">
                <a16:creationId xmlns:a16="http://schemas.microsoft.com/office/drawing/2014/main" id="{F22A906A-43D6-4E09-B425-329C4910A4A4}"/>
              </a:ext>
            </a:extLst>
          </p:cNvPr>
          <p:cNvSpPr/>
          <p:nvPr/>
        </p:nvSpPr>
        <p:spPr>
          <a:xfrm>
            <a:off x="10458937" y="4044220"/>
            <a:ext cx="518680" cy="494552"/>
          </a:xfrm>
          <a:prstGeom prst="noSmoking">
            <a:avLst>
              <a:gd name="adj" fmla="val 12632"/>
            </a:avLst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85ACF110-A95A-44E7-8A23-C6C9E50069C4}"/>
              </a:ext>
            </a:extLst>
          </p:cNvPr>
          <p:cNvSpPr txBox="1"/>
          <p:nvPr/>
        </p:nvSpPr>
        <p:spPr>
          <a:xfrm>
            <a:off x="11045396" y="3913315"/>
            <a:ext cx="105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 </a:t>
            </a:r>
            <a:r>
              <a:rPr lang="de-DE" dirty="0" err="1"/>
              <a:t>direct</a:t>
            </a:r>
            <a:r>
              <a:rPr lang="de-DE" dirty="0"/>
              <a:t> route.</a:t>
            </a:r>
          </a:p>
        </p:txBody>
      </p:sp>
    </p:spTree>
    <p:extLst>
      <p:ext uri="{BB962C8B-B14F-4D97-AF65-F5344CB8AC3E}">
        <p14:creationId xmlns:p14="http://schemas.microsoft.com/office/powerpoint/2010/main" val="24701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/>
          <p:nvPr/>
        </p:nvSpPr>
        <p:spPr bwMode="auto">
          <a:xfrm flipH="1">
            <a:off x="5256451" y="1"/>
            <a:ext cx="693554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8"/>
          <p:cNvSpPr/>
          <p:nvPr/>
        </p:nvSpPr>
        <p:spPr bwMode="auto">
          <a:xfrm>
            <a:off x="1" y="1"/>
            <a:ext cx="9173028" cy="12953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0639" y="-23299"/>
            <a:ext cx="834117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AMQP 1.0: To and Reply-To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1444" y="1590679"/>
            <a:ext cx="5325203" cy="512070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AMQP 1.0 </a:t>
            </a:r>
            <a:r>
              <a:rPr lang="en-US" sz="2400" b="1" dirty="0"/>
              <a:t>does not </a:t>
            </a:r>
            <a:r>
              <a:rPr lang="en-US" sz="2400" dirty="0"/>
              <a:t>specify any rules about usage of  “to” or “reply-to”</a:t>
            </a:r>
          </a:p>
          <a:p>
            <a:r>
              <a:rPr lang="de-DE" sz="2400" dirty="0"/>
              <a:t>B</a:t>
            </a:r>
            <a:r>
              <a:rPr lang="en-US" sz="2400" dirty="0" err="1"/>
              <a:t>oth</a:t>
            </a:r>
            <a:r>
              <a:rPr lang="en-US" sz="2400" dirty="0"/>
              <a:t> properties are parts of the bare message that must not be changed by anyone on the message path</a:t>
            </a:r>
          </a:p>
          <a:p>
            <a:r>
              <a:rPr lang="de-DE" sz="2400" dirty="0"/>
              <a:t>C</a:t>
            </a:r>
            <a:r>
              <a:rPr lang="en-US" sz="2400" dirty="0" err="1"/>
              <a:t>onventional</a:t>
            </a:r>
            <a:r>
              <a:rPr lang="en-US" sz="2400" dirty="0"/>
              <a:t> usage:</a:t>
            </a:r>
          </a:p>
          <a:p>
            <a:pPr lvl="1"/>
            <a:r>
              <a:rPr lang="en-US" sz="2000" b="1" dirty="0"/>
              <a:t>to</a:t>
            </a:r>
            <a:r>
              <a:rPr lang="en-US" sz="2000" dirty="0"/>
              <a:t> – message destination evaluated </a:t>
            </a:r>
          </a:p>
          <a:p>
            <a:pPr lvl="2"/>
            <a:r>
              <a:rPr lang="de-DE" sz="1600" dirty="0"/>
              <a:t>M</a:t>
            </a:r>
            <a:r>
              <a:rPr lang="en-US" sz="1600" dirty="0"/>
              <a:t>ay be an absolute AMQP URI</a:t>
            </a:r>
          </a:p>
          <a:p>
            <a:pPr lvl="2"/>
            <a:r>
              <a:rPr lang="de-DE" sz="1600" dirty="0"/>
              <a:t>M</a:t>
            </a:r>
            <a:r>
              <a:rPr lang="en-US" sz="1600" dirty="0"/>
              <a:t>ay be an explicit AMQP node path </a:t>
            </a:r>
          </a:p>
          <a:p>
            <a:pPr lvl="2"/>
            <a:r>
              <a:rPr lang="de-DE" sz="1600" dirty="0"/>
              <a:t>May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 err="1"/>
              <a:t>app</a:t>
            </a:r>
            <a:r>
              <a:rPr lang="de-DE" sz="1600" dirty="0"/>
              <a:t>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logical</a:t>
            </a:r>
            <a:r>
              <a:rPr lang="de-DE" sz="1600" dirty="0"/>
              <a:t> </a:t>
            </a:r>
            <a:r>
              <a:rPr lang="de-DE" sz="1600" dirty="0" err="1"/>
              <a:t>routing</a:t>
            </a:r>
            <a:r>
              <a:rPr lang="de-DE" sz="1600" dirty="0"/>
              <a:t> </a:t>
            </a:r>
            <a:r>
              <a:rPr lang="de-DE" sz="1600" dirty="0" err="1"/>
              <a:t>hint</a:t>
            </a:r>
            <a:endParaRPr lang="de-DE" sz="1600" dirty="0"/>
          </a:p>
          <a:p>
            <a:pPr lvl="1"/>
            <a:r>
              <a:rPr lang="en-US" sz="2000" b="1" dirty="0"/>
              <a:t>reply-to </a:t>
            </a:r>
            <a:r>
              <a:rPr lang="en-US" sz="2000" dirty="0"/>
              <a:t>– default </a:t>
            </a:r>
            <a:r>
              <a:rPr lang="de-DE" sz="2000" dirty="0" err="1"/>
              <a:t>reply</a:t>
            </a:r>
            <a:r>
              <a:rPr lang="de-DE" sz="2000" dirty="0"/>
              <a:t> </a:t>
            </a:r>
            <a:r>
              <a:rPr lang="de-DE" sz="2000" dirty="0" err="1"/>
              <a:t>destination</a:t>
            </a:r>
            <a:r>
              <a:rPr lang="de-DE" sz="2000" dirty="0"/>
              <a:t> to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by </a:t>
            </a:r>
            <a:r>
              <a:rPr lang="de-DE" sz="2000" dirty="0" err="1"/>
              <a:t>any</a:t>
            </a:r>
            <a:r>
              <a:rPr lang="de-DE" sz="2000" dirty="0"/>
              <a:t> </a:t>
            </a:r>
            <a:r>
              <a:rPr lang="de-DE" sz="2000" dirty="0" err="1"/>
              <a:t>handler</a:t>
            </a:r>
            <a:r>
              <a:rPr lang="de-DE" sz="2000" dirty="0"/>
              <a:t> of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message</a:t>
            </a:r>
            <a:r>
              <a:rPr lang="de-DE" sz="2000" dirty="0"/>
              <a:t> </a:t>
            </a:r>
          </a:p>
          <a:p>
            <a:pPr lvl="2"/>
            <a:r>
              <a:rPr lang="de-DE" sz="1600" dirty="0"/>
              <a:t>Handlers </a:t>
            </a:r>
            <a:r>
              <a:rPr lang="de-DE" sz="1600" dirty="0" err="1"/>
              <a:t>producing</a:t>
            </a:r>
            <a:r>
              <a:rPr lang="de-DE" sz="1600" dirty="0"/>
              <a:t> </a:t>
            </a:r>
            <a:r>
              <a:rPr lang="de-DE" sz="1600" dirty="0" err="1"/>
              <a:t>replies</a:t>
            </a:r>
            <a:r>
              <a:rPr lang="de-DE" sz="1600" dirty="0"/>
              <a:t> </a:t>
            </a:r>
            <a:r>
              <a:rPr lang="de-DE" sz="1600" dirty="0" err="1"/>
              <a:t>copy</a:t>
            </a:r>
            <a:r>
              <a:rPr lang="de-DE" sz="1600" dirty="0"/>
              <a:t> </a:t>
            </a:r>
            <a:r>
              <a:rPr lang="en-US" sz="1600" dirty="0"/>
              <a:t>“reply-to” into “to” and route message by “to” routing rules</a:t>
            </a:r>
          </a:p>
          <a:p>
            <a:pPr lvl="2"/>
            <a:r>
              <a:rPr lang="en-US" sz="1600" dirty="0"/>
              <a:t>Might designate a intermediary destination where the reply receiver picks up replies from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480832" y="610867"/>
            <a:ext cx="6711168" cy="1998983"/>
            <a:chOff x="5480832" y="610867"/>
            <a:chExt cx="6711168" cy="2673967"/>
          </a:xfrm>
        </p:grpSpPr>
        <p:sp>
          <p:nvSpPr>
            <p:cNvPr id="38" name="Rectangle 37"/>
            <p:cNvSpPr/>
            <p:nvPr/>
          </p:nvSpPr>
          <p:spPr>
            <a:xfrm>
              <a:off x="5480832" y="1686557"/>
              <a:ext cx="1339499" cy="857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Logical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to: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 foo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reply-to: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bar</a:t>
              </a:r>
            </a:p>
          </p:txBody>
        </p:sp>
        <p:sp>
          <p:nvSpPr>
            <p:cNvPr id="40" name="Rechteck 21"/>
            <p:cNvSpPr/>
            <p:nvPr/>
          </p:nvSpPr>
          <p:spPr>
            <a:xfrm>
              <a:off x="11744245" y="1963376"/>
              <a:ext cx="368893" cy="3048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B</a:t>
              </a:r>
              <a:endPara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cxnSp>
          <p:nvCxnSpPr>
            <p:cNvPr id="41" name="Gerade Verbindung mit Pfeil 23"/>
            <p:cNvCxnSpPr>
              <a:cxnSpLocks/>
              <a:stCxn id="47" idx="2"/>
              <a:endCxn id="40" idx="2"/>
            </p:cNvCxnSpPr>
            <p:nvPr/>
          </p:nvCxnSpPr>
          <p:spPr>
            <a:xfrm rot="5400000" flipH="1" flipV="1">
              <a:off x="11404766" y="1746853"/>
              <a:ext cx="2559" cy="1045292"/>
            </a:xfrm>
            <a:prstGeom prst="curvedConnector3">
              <a:avLst>
                <a:gd name="adj1" fmla="val -8933177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Gerade Verbindung mit Pfeil 24"/>
            <p:cNvCxnSpPr>
              <a:cxnSpLocks/>
              <a:stCxn id="40" idx="0"/>
              <a:endCxn id="47" idx="0"/>
            </p:cNvCxnSpPr>
            <p:nvPr/>
          </p:nvCxnSpPr>
          <p:spPr>
            <a:xfrm rot="16200000" flipH="1" flipV="1">
              <a:off x="11404766" y="1442009"/>
              <a:ext cx="2559" cy="1045292"/>
            </a:xfrm>
            <a:prstGeom prst="curvedConnector3">
              <a:avLst>
                <a:gd name="adj1" fmla="val -8933177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Rechteck 30"/>
            <p:cNvSpPr/>
            <p:nvPr/>
          </p:nvSpPr>
          <p:spPr>
            <a:xfrm>
              <a:off x="6897423" y="1963375"/>
              <a:ext cx="368893" cy="3048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A</a:t>
              </a:r>
              <a:endPara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cxnSp>
          <p:nvCxnSpPr>
            <p:cNvPr id="44" name="Gerade Verbindung mit Pfeil 23"/>
            <p:cNvCxnSpPr>
              <a:cxnSpLocks/>
              <a:stCxn id="43" idx="2"/>
              <a:endCxn id="46" idx="2"/>
            </p:cNvCxnSpPr>
            <p:nvPr/>
          </p:nvCxnSpPr>
          <p:spPr>
            <a:xfrm rot="5400000" flipH="1" flipV="1">
              <a:off x="7710213" y="1639261"/>
              <a:ext cx="614" cy="1257300"/>
            </a:xfrm>
            <a:prstGeom prst="curvedConnector3">
              <a:avLst>
                <a:gd name="adj1" fmla="val -3723127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Gerade Verbindung mit Pfeil 24"/>
            <p:cNvCxnSpPr>
              <a:cxnSpLocks/>
              <a:stCxn id="46" idx="0"/>
              <a:endCxn id="43" idx="0"/>
            </p:cNvCxnSpPr>
            <p:nvPr/>
          </p:nvCxnSpPr>
          <p:spPr>
            <a:xfrm rot="16200000" flipH="1" flipV="1">
              <a:off x="7710213" y="1334418"/>
              <a:ext cx="614" cy="1257300"/>
            </a:xfrm>
            <a:prstGeom prst="curvedConnector3">
              <a:avLst>
                <a:gd name="adj1" fmla="val -3723127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Rechteck 30"/>
            <p:cNvSpPr/>
            <p:nvPr/>
          </p:nvSpPr>
          <p:spPr>
            <a:xfrm>
              <a:off x="8154723" y="1962761"/>
              <a:ext cx="368893" cy="3048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X</a:t>
              </a:r>
              <a:endPara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47" name="Rechteck 30"/>
            <p:cNvSpPr/>
            <p:nvPr/>
          </p:nvSpPr>
          <p:spPr>
            <a:xfrm>
              <a:off x="10698953" y="1965935"/>
              <a:ext cx="368893" cy="3048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Y</a:t>
              </a:r>
              <a:endPara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cxnSp>
          <p:nvCxnSpPr>
            <p:cNvPr id="48" name="Gerade Verbindung mit Pfeil 23"/>
            <p:cNvCxnSpPr>
              <a:cxnSpLocks/>
              <a:stCxn id="46" idx="2"/>
              <a:endCxn id="47" idx="2"/>
            </p:cNvCxnSpPr>
            <p:nvPr/>
          </p:nvCxnSpPr>
          <p:spPr>
            <a:xfrm rot="16200000" flipH="1">
              <a:off x="9609698" y="997076"/>
              <a:ext cx="3174" cy="2544230"/>
            </a:xfrm>
            <a:prstGeom prst="curvedConnector3">
              <a:avLst>
                <a:gd name="adj1" fmla="val 7302268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Gerade Verbindung mit Pfeil 24"/>
            <p:cNvCxnSpPr>
              <a:cxnSpLocks/>
              <a:stCxn id="47" idx="0"/>
              <a:endCxn id="46" idx="0"/>
            </p:cNvCxnSpPr>
            <p:nvPr/>
          </p:nvCxnSpPr>
          <p:spPr>
            <a:xfrm rot="16200000" flipV="1">
              <a:off x="9609698" y="692233"/>
              <a:ext cx="3174" cy="2544230"/>
            </a:xfrm>
            <a:prstGeom prst="curvedConnector3">
              <a:avLst>
                <a:gd name="adj1" fmla="val 7302268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Speech Bubble: Rectangle with Corners Rounded 49"/>
            <p:cNvSpPr/>
            <p:nvPr/>
          </p:nvSpPr>
          <p:spPr>
            <a:xfrm>
              <a:off x="7488633" y="2820010"/>
              <a:ext cx="1684395" cy="464824"/>
            </a:xfrm>
            <a:prstGeom prst="wedgeRoundRectCallout">
              <a:avLst>
                <a:gd name="adj1" fmla="val 2516"/>
                <a:gd name="adj2" fmla="val -166439"/>
                <a:gd name="adj3" fmla="val 16667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if to==“foo”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then route Y </a:t>
              </a:r>
            </a:p>
          </p:txBody>
        </p:sp>
        <p:sp>
          <p:nvSpPr>
            <p:cNvPr id="51" name="Speech Bubble: Rectangle with Corners Rounded 50"/>
            <p:cNvSpPr/>
            <p:nvPr/>
          </p:nvSpPr>
          <p:spPr>
            <a:xfrm>
              <a:off x="9977405" y="2820010"/>
              <a:ext cx="1684395" cy="464824"/>
            </a:xfrm>
            <a:prstGeom prst="wedgeRoundRectCallout">
              <a:avLst>
                <a:gd name="adj1" fmla="val 2516"/>
                <a:gd name="adj2" fmla="val -166439"/>
                <a:gd name="adj3" fmla="val 16667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if to==“foo”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then route B </a:t>
              </a:r>
            </a:p>
          </p:txBody>
        </p:sp>
        <p:sp>
          <p:nvSpPr>
            <p:cNvPr id="54" name="Speech Bubble: Rectangle with Corners Rounded 53"/>
            <p:cNvSpPr/>
            <p:nvPr/>
          </p:nvSpPr>
          <p:spPr>
            <a:xfrm>
              <a:off x="9493113" y="610867"/>
              <a:ext cx="2698887" cy="464824"/>
            </a:xfrm>
            <a:prstGeom prst="wedgeRoundRectCallout">
              <a:avLst>
                <a:gd name="adj1" fmla="val 40773"/>
                <a:gd name="adj2" fmla="val 213339"/>
                <a:gd name="adj3" fmla="val 16667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out.to =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in.reply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-to</a:t>
              </a:r>
            </a:p>
          </p:txBody>
        </p:sp>
        <p:sp>
          <p:nvSpPr>
            <p:cNvPr id="55" name="Speech Bubble: Rectangle with Corners Rounded 54"/>
            <p:cNvSpPr/>
            <p:nvPr/>
          </p:nvSpPr>
          <p:spPr>
            <a:xfrm>
              <a:off x="9304305" y="1177942"/>
              <a:ext cx="1684395" cy="464824"/>
            </a:xfrm>
            <a:prstGeom prst="wedgeRoundRectCallout">
              <a:avLst>
                <a:gd name="adj1" fmla="val 40592"/>
                <a:gd name="adj2" fmla="val 105417"/>
                <a:gd name="adj3" fmla="val 16667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if to==“bar”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then route X </a:t>
              </a:r>
            </a:p>
          </p:txBody>
        </p:sp>
        <p:sp>
          <p:nvSpPr>
            <p:cNvPr id="56" name="Speech Bubble: Rectangle with Corners Rounded 55"/>
            <p:cNvSpPr/>
            <p:nvPr/>
          </p:nvSpPr>
          <p:spPr>
            <a:xfrm>
              <a:off x="6897423" y="1134765"/>
              <a:ext cx="1684395" cy="464824"/>
            </a:xfrm>
            <a:prstGeom prst="wedgeRoundRectCallout">
              <a:avLst>
                <a:gd name="adj1" fmla="val 35691"/>
                <a:gd name="adj2" fmla="val 105417"/>
                <a:gd name="adj3" fmla="val 16667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if to==“bar”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then route A 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458260" y="3057501"/>
            <a:ext cx="6633689" cy="1831943"/>
            <a:chOff x="5479449" y="3686207"/>
            <a:chExt cx="6633689" cy="2520560"/>
          </a:xfrm>
        </p:grpSpPr>
        <p:sp>
          <p:nvSpPr>
            <p:cNvPr id="18" name="Rechteck 21"/>
            <p:cNvSpPr/>
            <p:nvPr/>
          </p:nvSpPr>
          <p:spPr>
            <a:xfrm>
              <a:off x="11744245" y="4497722"/>
              <a:ext cx="368893" cy="3048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B</a:t>
              </a:r>
              <a:endPara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cxnSp>
          <p:nvCxnSpPr>
            <p:cNvPr id="19" name="Gerade Verbindung mit Pfeil 23"/>
            <p:cNvCxnSpPr>
              <a:cxnSpLocks/>
              <a:stCxn id="25" idx="2"/>
              <a:endCxn id="18" idx="2"/>
            </p:cNvCxnSpPr>
            <p:nvPr/>
          </p:nvCxnSpPr>
          <p:spPr>
            <a:xfrm rot="5400000" flipH="1" flipV="1">
              <a:off x="11404766" y="4281199"/>
              <a:ext cx="2559" cy="1045292"/>
            </a:xfrm>
            <a:prstGeom prst="curvedConnector3">
              <a:avLst>
                <a:gd name="adj1" fmla="val -8933177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Gerade Verbindung mit Pfeil 24"/>
            <p:cNvCxnSpPr>
              <a:cxnSpLocks/>
              <a:stCxn id="18" idx="0"/>
              <a:endCxn id="25" idx="0"/>
            </p:cNvCxnSpPr>
            <p:nvPr/>
          </p:nvCxnSpPr>
          <p:spPr>
            <a:xfrm rot="16200000" flipH="1" flipV="1">
              <a:off x="11404766" y="3976355"/>
              <a:ext cx="2559" cy="1045292"/>
            </a:xfrm>
            <a:prstGeom prst="curvedConnector3">
              <a:avLst>
                <a:gd name="adj1" fmla="val -8933177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echteck 30"/>
            <p:cNvSpPr/>
            <p:nvPr/>
          </p:nvSpPr>
          <p:spPr>
            <a:xfrm>
              <a:off x="6897423" y="4497721"/>
              <a:ext cx="368893" cy="3048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A</a:t>
              </a:r>
              <a:endPara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cxnSp>
          <p:nvCxnSpPr>
            <p:cNvPr id="22" name="Gerade Verbindung mit Pfeil 23"/>
            <p:cNvCxnSpPr>
              <a:cxnSpLocks/>
              <a:stCxn id="21" idx="2"/>
              <a:endCxn id="24" idx="2"/>
            </p:cNvCxnSpPr>
            <p:nvPr/>
          </p:nvCxnSpPr>
          <p:spPr>
            <a:xfrm rot="5400000" flipH="1" flipV="1">
              <a:off x="7710213" y="4173607"/>
              <a:ext cx="614" cy="1257300"/>
            </a:xfrm>
            <a:prstGeom prst="curvedConnector3">
              <a:avLst>
                <a:gd name="adj1" fmla="val -37231270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Gerade Verbindung mit Pfeil 24"/>
            <p:cNvCxnSpPr>
              <a:cxnSpLocks/>
              <a:stCxn id="24" idx="0"/>
              <a:endCxn id="21" idx="0"/>
            </p:cNvCxnSpPr>
            <p:nvPr/>
          </p:nvCxnSpPr>
          <p:spPr>
            <a:xfrm rot="16200000" flipH="1" flipV="1">
              <a:off x="7710213" y="3868764"/>
              <a:ext cx="614" cy="1257300"/>
            </a:xfrm>
            <a:prstGeom prst="curvedConnector3">
              <a:avLst>
                <a:gd name="adj1" fmla="val -3723127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Rechteck 30"/>
            <p:cNvSpPr/>
            <p:nvPr/>
          </p:nvSpPr>
          <p:spPr>
            <a:xfrm>
              <a:off x="8154723" y="4497107"/>
              <a:ext cx="368893" cy="3048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X</a:t>
              </a:r>
              <a:endPara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5" name="Rechteck 30"/>
            <p:cNvSpPr/>
            <p:nvPr/>
          </p:nvSpPr>
          <p:spPr>
            <a:xfrm>
              <a:off x="10698953" y="4500281"/>
              <a:ext cx="368893" cy="3048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Y</a:t>
              </a:r>
              <a:endPara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cxnSp>
          <p:nvCxnSpPr>
            <p:cNvPr id="32" name="Gerade Verbindung mit Pfeil 23"/>
            <p:cNvCxnSpPr>
              <a:cxnSpLocks/>
              <a:stCxn id="24" idx="2"/>
              <a:endCxn id="25" idx="2"/>
            </p:cNvCxnSpPr>
            <p:nvPr/>
          </p:nvCxnSpPr>
          <p:spPr>
            <a:xfrm rot="16200000" flipH="1">
              <a:off x="9609698" y="3531422"/>
              <a:ext cx="3174" cy="2544230"/>
            </a:xfrm>
            <a:prstGeom prst="curvedConnector3">
              <a:avLst>
                <a:gd name="adj1" fmla="val 7302268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Gerade Verbindung mit Pfeil 24"/>
            <p:cNvCxnSpPr>
              <a:cxnSpLocks/>
              <a:stCxn id="25" idx="0"/>
              <a:endCxn id="24" idx="0"/>
            </p:cNvCxnSpPr>
            <p:nvPr/>
          </p:nvCxnSpPr>
          <p:spPr>
            <a:xfrm rot="16200000" flipV="1">
              <a:off x="9609698" y="3226579"/>
              <a:ext cx="3174" cy="2544230"/>
            </a:xfrm>
            <a:prstGeom prst="curvedConnector3">
              <a:avLst>
                <a:gd name="adj1" fmla="val 7302268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Speech Bubble: Rectangle with Corners Rounded 52"/>
            <p:cNvSpPr/>
            <p:nvPr/>
          </p:nvSpPr>
          <p:spPr>
            <a:xfrm>
              <a:off x="6080019" y="5379821"/>
              <a:ext cx="2344044" cy="826946"/>
            </a:xfrm>
            <a:prstGeom prst="wedgeRoundRectCallout">
              <a:avLst>
                <a:gd name="adj1" fmla="val 8621"/>
                <a:gd name="adj2" fmla="val -93258"/>
                <a:gd name="adj3" fmla="val 16667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Sender just knows about the first hop, but messages gets routed regardless b/c of other criteria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479449" y="4232414"/>
              <a:ext cx="1339499" cy="857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Explicit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to: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 X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reply-to: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 A</a:t>
              </a:r>
            </a:p>
          </p:txBody>
        </p:sp>
        <p:sp>
          <p:nvSpPr>
            <p:cNvPr id="58" name="Speech Bubble: Rectangle with Corners Rounded 57"/>
            <p:cNvSpPr/>
            <p:nvPr/>
          </p:nvSpPr>
          <p:spPr>
            <a:xfrm>
              <a:off x="10225648" y="3686207"/>
              <a:ext cx="1684395" cy="464824"/>
            </a:xfrm>
            <a:prstGeom prst="wedgeRoundRectCallout">
              <a:avLst>
                <a:gd name="adj1" fmla="val 47001"/>
                <a:gd name="adj2" fmla="val 106783"/>
                <a:gd name="adj3" fmla="val 16667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out.to==“A” ???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64" name="Speech Bubble: Rectangle with Corners Rounded 63"/>
            <p:cNvSpPr/>
            <p:nvPr/>
          </p:nvSpPr>
          <p:spPr>
            <a:xfrm>
              <a:off x="9173028" y="5379821"/>
              <a:ext cx="1990411" cy="509871"/>
            </a:xfrm>
            <a:prstGeom prst="wedgeRoundRectCallout">
              <a:avLst>
                <a:gd name="adj1" fmla="val -81930"/>
                <a:gd name="adj2" fmla="val -163706"/>
                <a:gd name="adj3" fmla="val 16667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if subject=“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abc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”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</a:b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then route Y </a:t>
              </a:r>
            </a:p>
          </p:txBody>
        </p:sp>
      </p:grpSp>
      <p:sp>
        <p:nvSpPr>
          <p:cNvPr id="69" name="Rechteck 21"/>
          <p:cNvSpPr/>
          <p:nvPr/>
        </p:nvSpPr>
        <p:spPr>
          <a:xfrm>
            <a:off x="11723056" y="5668912"/>
            <a:ext cx="368893" cy="22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</a:t>
            </a:r>
            <a:endParaRPr kumimoji="0" lang="de-DE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1" name="Gerade Verbindung mit Pfeil 24"/>
          <p:cNvCxnSpPr>
            <a:cxnSpLocks/>
            <a:stCxn id="69" idx="0"/>
            <a:endCxn id="76" idx="0"/>
          </p:cNvCxnSpPr>
          <p:nvPr/>
        </p:nvCxnSpPr>
        <p:spPr>
          <a:xfrm rot="16200000" flipH="1" flipV="1">
            <a:off x="11383927" y="5147196"/>
            <a:ext cx="1860" cy="1045292"/>
          </a:xfrm>
          <a:prstGeom prst="curvedConnector3">
            <a:avLst>
              <a:gd name="adj1" fmla="val -893317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hteck 30"/>
          <p:cNvSpPr/>
          <p:nvPr/>
        </p:nvSpPr>
        <p:spPr>
          <a:xfrm>
            <a:off x="6876234" y="5668911"/>
            <a:ext cx="368893" cy="22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</a:t>
            </a:r>
            <a:endParaRPr kumimoji="0" lang="de-DE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3" name="Gerade Verbindung mit Pfeil 23"/>
          <p:cNvCxnSpPr>
            <a:cxnSpLocks/>
            <a:stCxn id="72" idx="2"/>
            <a:endCxn id="75" idx="2"/>
          </p:cNvCxnSpPr>
          <p:nvPr/>
        </p:nvCxnSpPr>
        <p:spPr>
          <a:xfrm rot="5400000" flipH="1" flipV="1">
            <a:off x="7689108" y="5261598"/>
            <a:ext cx="446" cy="1257300"/>
          </a:xfrm>
          <a:prstGeom prst="curvedConnector3">
            <a:avLst>
              <a:gd name="adj1" fmla="val -3723127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echteck 30"/>
          <p:cNvSpPr/>
          <p:nvPr/>
        </p:nvSpPr>
        <p:spPr>
          <a:xfrm>
            <a:off x="8133534" y="5668465"/>
            <a:ext cx="368893" cy="22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X</a:t>
            </a:r>
            <a:endParaRPr kumimoji="0" lang="de-DE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6" name="Rechteck 30"/>
          <p:cNvSpPr/>
          <p:nvPr/>
        </p:nvSpPr>
        <p:spPr>
          <a:xfrm>
            <a:off x="10677764" y="5670772"/>
            <a:ext cx="368893" cy="2215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Y</a:t>
            </a:r>
            <a:endParaRPr kumimoji="0" lang="de-DE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77" name="Gerade Verbindung mit Pfeil 23"/>
          <p:cNvCxnSpPr>
            <a:cxnSpLocks/>
            <a:stCxn id="75" idx="2"/>
            <a:endCxn id="69" idx="2"/>
          </p:cNvCxnSpPr>
          <p:nvPr/>
        </p:nvCxnSpPr>
        <p:spPr>
          <a:xfrm rot="16200000" flipH="1">
            <a:off x="10112519" y="4095487"/>
            <a:ext cx="447" cy="3589522"/>
          </a:xfrm>
          <a:prstGeom prst="curvedConnector3">
            <a:avLst>
              <a:gd name="adj1" fmla="val 5124094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Gerade Verbindung mit Pfeil 24"/>
          <p:cNvCxnSpPr>
            <a:cxnSpLocks/>
            <a:stCxn id="76" idx="0"/>
            <a:endCxn id="75" idx="0"/>
          </p:cNvCxnSpPr>
          <p:nvPr/>
        </p:nvCxnSpPr>
        <p:spPr>
          <a:xfrm rot="16200000" flipV="1">
            <a:off x="9588943" y="4397504"/>
            <a:ext cx="2307" cy="2544230"/>
          </a:xfrm>
          <a:prstGeom prst="curvedConnector3">
            <a:avLst>
              <a:gd name="adj1" fmla="val 1000897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58260" y="5401098"/>
            <a:ext cx="1339499" cy="804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Absolute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to: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amqp.org/B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reply-to: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amqp.com/X</a:t>
            </a:r>
          </a:p>
        </p:txBody>
      </p:sp>
      <p:cxnSp>
        <p:nvCxnSpPr>
          <p:cNvPr id="86" name="Gerade Verbindung mit Pfeil 24"/>
          <p:cNvCxnSpPr>
            <a:cxnSpLocks/>
            <a:stCxn id="75" idx="0"/>
            <a:endCxn id="72" idx="0"/>
          </p:cNvCxnSpPr>
          <p:nvPr/>
        </p:nvCxnSpPr>
        <p:spPr>
          <a:xfrm rot="16200000" flipH="1" flipV="1">
            <a:off x="7689108" y="5040038"/>
            <a:ext cx="446" cy="1257300"/>
          </a:xfrm>
          <a:prstGeom prst="curvedConnector3">
            <a:avLst>
              <a:gd name="adj1" fmla="val -51255605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Speech Bubble: Rectangle with Corners Rounded 88"/>
          <p:cNvSpPr/>
          <p:nvPr/>
        </p:nvSpPr>
        <p:spPr>
          <a:xfrm>
            <a:off x="7081869" y="6349789"/>
            <a:ext cx="1094042" cy="337390"/>
          </a:xfrm>
          <a:prstGeom prst="wedgeRoundRectCallout">
            <a:avLst>
              <a:gd name="adj1" fmla="val 62"/>
              <a:gd name="adj2" fmla="val -12014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Implicit route by connections</a:t>
            </a:r>
          </a:p>
        </p:txBody>
      </p:sp>
      <p:sp>
        <p:nvSpPr>
          <p:cNvPr id="90" name="Speech Bubble: Rectangle with Corners Rounded 89"/>
          <p:cNvSpPr/>
          <p:nvPr/>
        </p:nvSpPr>
        <p:spPr>
          <a:xfrm>
            <a:off x="10988700" y="5190874"/>
            <a:ext cx="1094042" cy="196283"/>
          </a:xfrm>
          <a:prstGeom prst="wedgeRoundRectCallout">
            <a:avLst>
              <a:gd name="adj1" fmla="val 8188"/>
              <a:gd name="adj2" fmla="val 10132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implicit</a:t>
            </a:r>
          </a:p>
        </p:txBody>
      </p:sp>
    </p:spTree>
    <p:extLst>
      <p:ext uri="{BB962C8B-B14F-4D97-AF65-F5344CB8AC3E}">
        <p14:creationId xmlns:p14="http://schemas.microsoft.com/office/powerpoint/2010/main" val="341179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EBD37-6C5A-4205-8639-4440D52B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Therefore</a:t>
            </a:r>
            <a:r>
              <a:rPr lang="de-DE" dirty="0"/>
              <a:t> 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8AB64E-73D6-48AA-A8B2-FD88D678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Even if the consumer had the need to communicate back to the emitter of an event, the event’s “source” identifier will be of no help if interpreted as a network address.</a:t>
            </a:r>
          </a:p>
          <a:p>
            <a:r>
              <a:rPr lang="en-US" dirty="0"/>
              <a:t>Scoped by “namespace”, “source” identifies the event producer and “subject” the production context, what the event “is about”.</a:t>
            </a:r>
          </a:p>
          <a:p>
            <a:r>
              <a:rPr lang="en-US" dirty="0"/>
              <a:t>“Source” MAY be a network resolvable address for trivial systems.</a:t>
            </a:r>
          </a:p>
          <a:p>
            <a:r>
              <a:rPr lang="en-US" dirty="0"/>
              <a:t>“Source” will often be an abstract identifier. The identifier MAY permit some form of rule-based routing back to the event emitter. In other cases, the event route may be strictly one-way.</a:t>
            </a:r>
          </a:p>
          <a:p>
            <a:r>
              <a:rPr lang="en-US">
                <a:sym typeface="Wingdings" panose="05000000000000000000" pitchFamily="2" charset="2"/>
              </a:rPr>
              <a:t> String; </a:t>
            </a:r>
            <a:r>
              <a:rPr lang="en-US" dirty="0">
                <a:sym typeface="Wingdings" panose="05000000000000000000" pitchFamily="2" charset="2"/>
              </a:rPr>
              <a:t>SHOULD be URI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55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Breitbild</PresentationFormat>
  <Paragraphs>118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Gill Sans MT</vt:lpstr>
      <vt:lpstr>Segoe UI</vt:lpstr>
      <vt:lpstr>Segoe UI Light</vt:lpstr>
      <vt:lpstr>Wingdings</vt:lpstr>
      <vt:lpstr>1_Office</vt:lpstr>
      <vt:lpstr>Event Routing </vt:lpstr>
      <vt:lpstr>Simplified model for “serverless” handling of actionable device events</vt:lpstr>
      <vt:lpstr>... meets an industrial manufacturing messaging architecture</vt:lpstr>
      <vt:lpstr>PowerPoint-Präsentation</vt:lpstr>
      <vt:lpstr>AMQP 1.0: To and Reply-To</vt:lpstr>
      <vt:lpstr>Therefore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Clemens Vasters</dc:creator>
  <cp:lastModifiedBy>Clemens Vasters</cp:lastModifiedBy>
  <cp:revision>3</cp:revision>
  <dcterms:created xsi:type="dcterms:W3CDTF">2018-02-22T10:03:55Z</dcterms:created>
  <dcterms:modified xsi:type="dcterms:W3CDTF">2018-02-22T11:35:47Z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clemensv@microsoft.com</vt:lpwstr>
  </property>
  <property fmtid="{D5CDD505-2E9C-101B-9397-08002B2CF9AE}" pid="5" name="MSIP_Label_f42aa342-8706-4288-bd11-ebb85995028c_SetDate">
    <vt:lpwstr>2018-02-22T10:29:04.1804034Z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