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E78CB1D-9500-4D7F-BD28-4DAC1B5CC4F6}">
  <a:tblStyle styleId="{6E78CB1D-9500-4D7F-BD28-4DAC1B5CC4F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4472C4">
              <a:alpha val="20000"/>
            </a:srgbClr>
          </a:solidFill>
        </a:fill>
      </a:tcStyle>
    </a:wholeTbl>
    <a:band1H>
      <a:tcTxStyle/>
    </a:band1H>
    <a:band2H>
      <a:tcTxStyle b="off" i="off"/>
      <a:tcStyle>
        <a:fill>
          <a:solidFill>
            <a:srgbClr val="FFFFFF">
              <a:alpha val="0"/>
            </a:srgbClr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4472C4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4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387d53295_0_35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387d53295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387d53295_0_4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387d53295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387d53295_0_4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387d53295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387d53295_0_4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387d53295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87d53295_0_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387d5329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87d53295_0_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387d5329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87d53295_0_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87d5329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387d53295_0_1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387d5329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387d53295_0_27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387d5329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387d53295_0_2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387d5329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387d53295_0_2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387d5329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387d53295_0_33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387d53295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gif"/><Relationship Id="rId4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11" Type="http://schemas.openxmlformats.org/officeDocument/2006/relationships/image" Target="../media/image22.png"/><Relationship Id="rId10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10" Type="http://schemas.openxmlformats.org/officeDocument/2006/relationships/image" Target="../media/image20.png"/><Relationship Id="rId9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6.png"/><Relationship Id="rId8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85800" y="4294900"/>
            <a:ext cx="7772400" cy="21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85800" y="1293504"/>
            <a:ext cx="7772400" cy="19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Zero-day 피싱 </a:t>
            </a: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웹사이트 탐지를 위한 컨볼루션 오토인코더 기반 </a:t>
            </a:r>
            <a:r>
              <a:rPr lang="ko" sz="28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문자수준 URL 모형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85800" y="3351026"/>
            <a:ext cx="7772400" cy="1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Deep Character-level URL Model </a:t>
            </a: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based on Convolutional Autoencoder for </a:t>
            </a:r>
            <a:r>
              <a:rPr lang="ko" sz="20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Zero-day Phishing Website Detection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 flipH="1" rot="10800000">
            <a:off x="562475" y="3284033"/>
            <a:ext cx="8076600" cy="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"/>
          <p:cNvSpPr txBox="1"/>
          <p:nvPr/>
        </p:nvSpPr>
        <p:spPr>
          <a:xfrm>
            <a:off x="273050" y="-1"/>
            <a:ext cx="85980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기계학습 &amp; 딥러닝 모델</a:t>
            </a: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 Recall Performance 비교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2" name="Google Shape;3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57" y="959406"/>
            <a:ext cx="7750626" cy="521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"/>
          <p:cNvSpPr txBox="1"/>
          <p:nvPr/>
        </p:nvSpPr>
        <p:spPr>
          <a:xfrm>
            <a:off x="273042" y="-7421"/>
            <a:ext cx="85980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CNN 모델과</a:t>
            </a: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의</a:t>
            </a: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 Accuracy / Recall 비교  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98" name="Google Shape;398;p23"/>
          <p:cNvGraphicFramePr/>
          <p:nvPr/>
        </p:nvGraphicFramePr>
        <p:xfrm>
          <a:off x="353094" y="16210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{6E78CB1D-9500-4D7F-BD28-4DAC1B5CC4F6}</a:tableStyleId>
              </a:tblPr>
              <a:tblGrid>
                <a:gridCol w="1075025"/>
                <a:gridCol w="1075025"/>
                <a:gridCol w="1075025"/>
              </a:tblGrid>
              <a:tr h="24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/>
                        <a:t>Positive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/>
                        <a:t>Negative</a:t>
                      </a:r>
                      <a:endParaRPr/>
                    </a:p>
                  </a:txBody>
                  <a:tcPr marT="45725" marB="45725" marR="45725" marL="45725"/>
                </a:tc>
              </a:tr>
              <a:tr h="24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/>
                        <a:t>True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/>
                        <a:t>13173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/>
                        <a:t>373</a:t>
                      </a:r>
                      <a:endParaRPr/>
                    </a:p>
                  </a:txBody>
                  <a:tcPr marT="45725" marB="45725" marR="45725" marL="45725"/>
                </a:tc>
              </a:tr>
              <a:tr h="24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/>
                        <a:t>False</a:t>
                      </a:r>
                      <a:endParaRPr/>
                    </a:p>
                  </a:txBody>
                  <a:tcPr marT="45725" marB="45725" marR="45725" marL="45725">
                    <a:lnB cap="flat" cmpd="sng" w="1270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/>
                        <a:t>544</a:t>
                      </a:r>
                      <a:endParaRPr/>
                    </a:p>
                  </a:txBody>
                  <a:tcPr marT="45725" marB="45725" marR="45725" marL="45725">
                    <a:lnB cap="flat" cmpd="sng" w="1270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/>
                        <a:t>3910</a:t>
                      </a:r>
                      <a:endParaRPr/>
                    </a:p>
                  </a:txBody>
                  <a:tcPr marT="45725" marB="45725" marR="45725" marL="45725">
                    <a:lnB cap="flat" cmpd="sng" w="1270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9" name="Google Shape;399;p23"/>
          <p:cNvSpPr txBox="1"/>
          <p:nvPr/>
        </p:nvSpPr>
        <p:spPr>
          <a:xfrm>
            <a:off x="264078" y="1121225"/>
            <a:ext cx="37485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Ours Model Confusion Matrix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400" name="Google Shape;400;p23"/>
          <p:cNvGraphicFramePr/>
          <p:nvPr/>
        </p:nvGraphicFramePr>
        <p:xfrm>
          <a:off x="366541" y="33199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{6E78CB1D-9500-4D7F-BD28-4DAC1B5CC4F6}</a:tableStyleId>
              </a:tblPr>
              <a:tblGrid>
                <a:gridCol w="1070550"/>
                <a:gridCol w="1070550"/>
                <a:gridCol w="1070550"/>
              </a:tblGrid>
              <a:tr h="36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/>
                        <a:t>Positive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/>
                        <a:t>Negative</a:t>
                      </a:r>
                      <a:endParaRPr/>
                    </a:p>
                  </a:txBody>
                  <a:tcPr marT="45725" marB="45725" marR="45725" marL="45725"/>
                </a:tc>
              </a:tr>
              <a:tr h="36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/>
                        <a:t>True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/>
                        <a:t>13173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/>
                        <a:t>373</a:t>
                      </a:r>
                      <a:endParaRPr/>
                    </a:p>
                  </a:txBody>
                  <a:tcPr marT="45725" marB="45725" marR="45725" marL="45725"/>
                </a:tc>
              </a:tr>
              <a:tr h="36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/>
                        <a:t>False</a:t>
                      </a:r>
                      <a:endParaRPr/>
                    </a:p>
                  </a:txBody>
                  <a:tcPr marT="45725" marB="45725" marR="45725" marL="45725">
                    <a:lnB cap="flat" cmpd="sng" w="1270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/>
                        <a:t>544</a:t>
                      </a:r>
                      <a:endParaRPr/>
                    </a:p>
                  </a:txBody>
                  <a:tcPr marT="45725" marB="45725" marR="45725" marL="45725">
                    <a:lnB cap="flat" cmpd="sng" w="1270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/>
                        <a:t>3910</a:t>
                      </a:r>
                      <a:endParaRPr/>
                    </a:p>
                  </a:txBody>
                  <a:tcPr marT="45725" marB="45725" marR="45725" marL="45725">
                    <a:lnB cap="flat" cmpd="sng" w="1270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1" name="Google Shape;401;p23"/>
          <p:cNvSpPr txBox="1"/>
          <p:nvPr/>
        </p:nvSpPr>
        <p:spPr>
          <a:xfrm>
            <a:off x="264085" y="2851413"/>
            <a:ext cx="37485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CNN</a:t>
            </a:r>
            <a:r>
              <a:rPr lang="ko" sz="1800">
                <a:solidFill>
                  <a:schemeClr val="dk1"/>
                </a:solidFill>
              </a:rPr>
              <a:t> Model Confusion Matrix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02" name="Google Shape;4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369" y="1621101"/>
            <a:ext cx="5261031" cy="323838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3"/>
          <p:cNvSpPr txBox="1"/>
          <p:nvPr/>
        </p:nvSpPr>
        <p:spPr>
          <a:xfrm>
            <a:off x="5136403" y="1134672"/>
            <a:ext cx="37485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Ours &amp; CNN Classification Report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4"/>
          <p:cNvSpPr txBox="1"/>
          <p:nvPr/>
        </p:nvSpPr>
        <p:spPr>
          <a:xfrm>
            <a:off x="246305" y="-145116"/>
            <a:ext cx="85980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Zero-day Attack에 대한 강건성 평가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9" name="Google Shape;409;p24"/>
          <p:cNvSpPr txBox="1"/>
          <p:nvPr/>
        </p:nvSpPr>
        <p:spPr>
          <a:xfrm>
            <a:off x="232937" y="593212"/>
            <a:ext cx="8598000" cy="53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Input URL에 백색 잡음을 추가하는 방법을 통해 강건성 평가 실험 설계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무작위로 생성되는 피싱 URL의 특성을 반영한 실험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oogle Shape;177;p10" id="410" name="Google Shape;4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954" y="1452367"/>
            <a:ext cx="7452376" cy="49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5"/>
          <p:cNvSpPr txBox="1"/>
          <p:nvPr/>
        </p:nvSpPr>
        <p:spPr>
          <a:xfrm>
            <a:off x="273050" y="-53788"/>
            <a:ext cx="85980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Input data imbalance issue 대응 평가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16" name="Google Shape;416;p25"/>
          <p:cNvGrpSpPr/>
          <p:nvPr/>
        </p:nvGrpSpPr>
        <p:grpSpPr>
          <a:xfrm>
            <a:off x="244634" y="1665214"/>
            <a:ext cx="8245864" cy="4920677"/>
            <a:chOff x="0" y="0"/>
            <a:chExt cx="7899093" cy="4917235"/>
          </a:xfrm>
        </p:grpSpPr>
        <p:pic>
          <p:nvPicPr>
            <p:cNvPr descr="Google Shape;185;p11" id="417" name="Google Shape;417;p25"/>
            <p:cNvPicPr preferRelativeResize="0"/>
            <p:nvPr/>
          </p:nvPicPr>
          <p:blipFill rotWithShape="1">
            <a:blip r:embed="rId3">
              <a:alphaModFix/>
            </a:blip>
            <a:srcRect b="7872" l="5143" r="2520" t="3568"/>
            <a:stretch/>
          </p:blipFill>
          <p:spPr>
            <a:xfrm>
              <a:off x="898261" y="0"/>
              <a:ext cx="7000832" cy="4349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8" name="Google Shape;418;p25"/>
            <p:cNvSpPr txBox="1"/>
            <p:nvPr/>
          </p:nvSpPr>
          <p:spPr>
            <a:xfrm>
              <a:off x="943986" y="4309810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0.1</a:t>
              </a:r>
              <a:endParaRPr/>
            </a:p>
          </p:txBody>
        </p:sp>
        <p:sp>
          <p:nvSpPr>
            <p:cNvPr id="419" name="Google Shape;419;p25"/>
            <p:cNvSpPr txBox="1"/>
            <p:nvPr/>
          </p:nvSpPr>
          <p:spPr>
            <a:xfrm>
              <a:off x="1723685" y="4309810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0.2</a:t>
              </a:r>
              <a:endParaRPr/>
            </a:p>
          </p:txBody>
        </p:sp>
        <p:sp>
          <p:nvSpPr>
            <p:cNvPr id="420" name="Google Shape;420;p25"/>
            <p:cNvSpPr txBox="1"/>
            <p:nvPr/>
          </p:nvSpPr>
          <p:spPr>
            <a:xfrm>
              <a:off x="2503384" y="4309810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0.3</a:t>
              </a:r>
              <a:endParaRPr/>
            </a:p>
          </p:txBody>
        </p:sp>
        <p:sp>
          <p:nvSpPr>
            <p:cNvPr id="421" name="Google Shape;421;p25"/>
            <p:cNvSpPr txBox="1"/>
            <p:nvPr/>
          </p:nvSpPr>
          <p:spPr>
            <a:xfrm>
              <a:off x="3283083" y="4309810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0.4</a:t>
              </a:r>
              <a:endParaRPr/>
            </a:p>
          </p:txBody>
        </p:sp>
        <p:sp>
          <p:nvSpPr>
            <p:cNvPr id="422" name="Google Shape;422;p25"/>
            <p:cNvSpPr txBox="1"/>
            <p:nvPr/>
          </p:nvSpPr>
          <p:spPr>
            <a:xfrm>
              <a:off x="4062782" y="4309810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0.5</a:t>
              </a:r>
              <a:endParaRPr/>
            </a:p>
          </p:txBody>
        </p:sp>
        <p:sp>
          <p:nvSpPr>
            <p:cNvPr id="423" name="Google Shape;423;p25"/>
            <p:cNvSpPr txBox="1"/>
            <p:nvPr/>
          </p:nvSpPr>
          <p:spPr>
            <a:xfrm>
              <a:off x="4868824" y="4309810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0.6</a:t>
              </a:r>
              <a:endParaRPr/>
            </a:p>
          </p:txBody>
        </p:sp>
        <p:sp>
          <p:nvSpPr>
            <p:cNvPr id="424" name="Google Shape;424;p25"/>
            <p:cNvSpPr txBox="1"/>
            <p:nvPr/>
          </p:nvSpPr>
          <p:spPr>
            <a:xfrm>
              <a:off x="5647972" y="4309810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0.7</a:t>
              </a:r>
              <a:endParaRPr/>
            </a:p>
          </p:txBody>
        </p:sp>
        <p:sp>
          <p:nvSpPr>
            <p:cNvPr id="425" name="Google Shape;425;p25"/>
            <p:cNvSpPr txBox="1"/>
            <p:nvPr/>
          </p:nvSpPr>
          <p:spPr>
            <a:xfrm>
              <a:off x="6440567" y="4309810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0.8</a:t>
              </a:r>
              <a:endParaRPr/>
            </a:p>
          </p:txBody>
        </p:sp>
        <p:sp>
          <p:nvSpPr>
            <p:cNvPr id="426" name="Google Shape;426;p25"/>
            <p:cNvSpPr txBox="1"/>
            <p:nvPr/>
          </p:nvSpPr>
          <p:spPr>
            <a:xfrm>
              <a:off x="7219715" y="4309810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0.9</a:t>
              </a:r>
              <a:endParaRPr/>
            </a:p>
          </p:txBody>
        </p:sp>
        <p:sp>
          <p:nvSpPr>
            <p:cNvPr id="427" name="Google Shape;427;p25"/>
            <p:cNvSpPr txBox="1"/>
            <p:nvPr/>
          </p:nvSpPr>
          <p:spPr>
            <a:xfrm>
              <a:off x="267652" y="211526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0.96</a:t>
              </a:r>
              <a:endParaRPr/>
            </a:p>
          </p:txBody>
        </p:sp>
        <p:sp>
          <p:nvSpPr>
            <p:cNvPr id="428" name="Google Shape;428;p25"/>
            <p:cNvSpPr txBox="1"/>
            <p:nvPr/>
          </p:nvSpPr>
          <p:spPr>
            <a:xfrm>
              <a:off x="267652" y="860259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0.94</a:t>
              </a:r>
              <a:endParaRPr/>
            </a:p>
          </p:txBody>
        </p:sp>
        <p:sp>
          <p:nvSpPr>
            <p:cNvPr id="429" name="Google Shape;429;p25"/>
            <p:cNvSpPr txBox="1"/>
            <p:nvPr/>
          </p:nvSpPr>
          <p:spPr>
            <a:xfrm>
              <a:off x="267652" y="1508991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0.92</a:t>
              </a:r>
              <a:endParaRPr/>
            </a:p>
          </p:txBody>
        </p:sp>
        <p:sp>
          <p:nvSpPr>
            <p:cNvPr id="430" name="Google Shape;430;p25"/>
            <p:cNvSpPr txBox="1"/>
            <p:nvPr/>
          </p:nvSpPr>
          <p:spPr>
            <a:xfrm>
              <a:off x="267652" y="2146036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0.90</a:t>
              </a:r>
              <a:endParaRPr/>
            </a:p>
          </p:txBody>
        </p:sp>
        <p:sp>
          <p:nvSpPr>
            <p:cNvPr id="431" name="Google Shape;431;p25"/>
            <p:cNvSpPr txBox="1"/>
            <p:nvPr/>
          </p:nvSpPr>
          <p:spPr>
            <a:xfrm>
              <a:off x="267652" y="2783082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0.88</a:t>
              </a:r>
              <a:endParaRPr/>
            </a:p>
          </p:txBody>
        </p:sp>
        <p:sp>
          <p:nvSpPr>
            <p:cNvPr id="432" name="Google Shape;432;p25"/>
            <p:cNvSpPr txBox="1"/>
            <p:nvPr/>
          </p:nvSpPr>
          <p:spPr>
            <a:xfrm>
              <a:off x="267652" y="3431814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0.86</a:t>
              </a:r>
              <a:endParaRPr/>
            </a:p>
          </p:txBody>
        </p:sp>
        <p:sp>
          <p:nvSpPr>
            <p:cNvPr id="433" name="Google Shape;433;p25"/>
            <p:cNvSpPr txBox="1"/>
            <p:nvPr/>
          </p:nvSpPr>
          <p:spPr>
            <a:xfrm>
              <a:off x="267652" y="4068860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0.84</a:t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6648457" y="51790"/>
              <a:ext cx="1162200" cy="73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5" name="Google Shape;435;p25"/>
            <p:cNvGrpSpPr/>
            <p:nvPr/>
          </p:nvGrpSpPr>
          <p:grpSpPr>
            <a:xfrm>
              <a:off x="5548202" y="129978"/>
              <a:ext cx="2147823" cy="1110891"/>
              <a:chOff x="0" y="0"/>
              <a:chExt cx="2147823" cy="1110891"/>
            </a:xfrm>
          </p:grpSpPr>
          <p:pic>
            <p:nvPicPr>
              <p:cNvPr descr="Google Shape;204;p11" id="436" name="Google Shape;436;p25"/>
              <p:cNvPicPr preferRelativeResize="0"/>
              <p:nvPr/>
            </p:nvPicPr>
            <p:blipFill rotWithShape="1">
              <a:blip r:embed="rId4">
                <a:alphaModFix/>
              </a:blip>
              <a:srcRect b="82578" l="82952" r="13819" t="5560"/>
              <a:stretch/>
            </p:blipFill>
            <p:spPr>
              <a:xfrm>
                <a:off x="0" y="132890"/>
                <a:ext cx="385698" cy="9780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7" name="Google Shape;437;p25"/>
              <p:cNvSpPr txBox="1"/>
              <p:nvPr/>
            </p:nvSpPr>
            <p:spPr>
              <a:xfrm>
                <a:off x="430024" y="0"/>
                <a:ext cx="1520700" cy="34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675" lIns="45675" spcFirstLastPara="1" rIns="45675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ko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Ours (Recall)</a:t>
                </a:r>
                <a:endParaRPr/>
              </a:p>
            </p:txBody>
          </p:sp>
          <p:sp>
            <p:nvSpPr>
              <p:cNvPr id="438" name="Google Shape;438;p25"/>
              <p:cNvSpPr txBox="1"/>
              <p:nvPr/>
            </p:nvSpPr>
            <p:spPr>
              <a:xfrm>
                <a:off x="430024" y="245475"/>
                <a:ext cx="1520700" cy="34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675" lIns="45675" spcFirstLastPara="1" rIns="45675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ko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CNN (Recall)</a:t>
                </a:r>
                <a:endParaRPr/>
              </a:p>
            </p:txBody>
          </p:sp>
          <p:sp>
            <p:nvSpPr>
              <p:cNvPr id="439" name="Google Shape;439;p25"/>
              <p:cNvSpPr txBox="1"/>
              <p:nvPr/>
            </p:nvSpPr>
            <p:spPr>
              <a:xfrm>
                <a:off x="430023" y="490950"/>
                <a:ext cx="1717800" cy="34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675" lIns="45675" spcFirstLastPara="1" rIns="45675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ko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Ours (Accuracy)</a:t>
                </a:r>
                <a:endParaRPr/>
              </a:p>
            </p:txBody>
          </p:sp>
          <p:sp>
            <p:nvSpPr>
              <p:cNvPr id="440" name="Google Shape;440;p25"/>
              <p:cNvSpPr txBox="1"/>
              <p:nvPr/>
            </p:nvSpPr>
            <p:spPr>
              <a:xfrm>
                <a:off x="430023" y="752262"/>
                <a:ext cx="1717800" cy="34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675" lIns="45675" spcFirstLastPara="1" rIns="45675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ko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CNN (Accuracy)</a:t>
                </a:r>
                <a:endParaRPr/>
              </a:p>
            </p:txBody>
          </p:sp>
        </p:grpSp>
        <p:sp>
          <p:nvSpPr>
            <p:cNvPr id="441" name="Google Shape;441;p25"/>
            <p:cNvSpPr txBox="1"/>
            <p:nvPr/>
          </p:nvSpPr>
          <p:spPr>
            <a:xfrm>
              <a:off x="2941482" y="4568935"/>
              <a:ext cx="29145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Imbalance Ratio</a:t>
              </a:r>
              <a:endParaRPr/>
            </a:p>
          </p:txBody>
        </p:sp>
        <p:sp>
          <p:nvSpPr>
            <p:cNvPr id="442" name="Google Shape;442;p25"/>
            <p:cNvSpPr txBox="1"/>
            <p:nvPr/>
          </p:nvSpPr>
          <p:spPr>
            <a:xfrm rot="-5400000">
              <a:off x="-1283100" y="2000789"/>
              <a:ext cx="29145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Performance</a:t>
              </a:r>
              <a:endParaRPr/>
            </a:p>
          </p:txBody>
        </p:sp>
        <p:sp>
          <p:nvSpPr>
            <p:cNvPr id="443" name="Google Shape;443;p25"/>
            <p:cNvSpPr txBox="1"/>
            <p:nvPr/>
          </p:nvSpPr>
          <p:spPr>
            <a:xfrm>
              <a:off x="1405623" y="56274"/>
              <a:ext cx="7617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0.9642</a:t>
              </a:r>
              <a:endParaRPr/>
            </a:p>
          </p:txBody>
        </p:sp>
        <p:sp>
          <p:nvSpPr>
            <p:cNvPr id="444" name="Google Shape;444;p25"/>
            <p:cNvSpPr txBox="1"/>
            <p:nvPr/>
          </p:nvSpPr>
          <p:spPr>
            <a:xfrm>
              <a:off x="918412" y="370056"/>
              <a:ext cx="7617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0.9635</a:t>
              </a:r>
              <a:endParaRPr/>
            </a:p>
          </p:txBody>
        </p:sp>
        <p:sp>
          <p:nvSpPr>
            <p:cNvPr id="445" name="Google Shape;445;p25"/>
            <p:cNvSpPr txBox="1"/>
            <p:nvPr/>
          </p:nvSpPr>
          <p:spPr>
            <a:xfrm>
              <a:off x="7069999" y="2310982"/>
              <a:ext cx="7617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1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0.8883</a:t>
              </a:r>
              <a:endParaRPr/>
            </a:p>
          </p:txBody>
        </p:sp>
        <p:sp>
          <p:nvSpPr>
            <p:cNvPr id="446" name="Google Shape;446;p25"/>
            <p:cNvSpPr txBox="1"/>
            <p:nvPr/>
          </p:nvSpPr>
          <p:spPr>
            <a:xfrm>
              <a:off x="7069999" y="3083163"/>
              <a:ext cx="7617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1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0.8631</a:t>
              </a:r>
              <a:endParaRPr/>
            </a:p>
          </p:txBody>
        </p:sp>
      </p:grpSp>
      <p:sp>
        <p:nvSpPr>
          <p:cNvPr id="447" name="Google Shape;447;p25"/>
          <p:cNvSpPr txBox="1"/>
          <p:nvPr/>
        </p:nvSpPr>
        <p:spPr>
          <a:xfrm>
            <a:off x="171315" y="606265"/>
            <a:ext cx="84591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b="0" i="0" lang="ko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이상탐지 모델의 주요 issue 중 하나인 data imbalance 대응 평가 수행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○"/>
            </a:pPr>
            <a:r>
              <a:rPr b="0" i="0" lang="ko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data 의 피싱 데이터 비율을 증가시키며 performance 측정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86514" y="-81121"/>
            <a:ext cx="844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피싱 웹사이트 URL 분류 문제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20650" y="732325"/>
            <a:ext cx="8441400" cy="56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피싱/정상 URL 분류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딥러닝 분류기 한계: 피싱 공격 특성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‐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Data Imbalance (Yang et al. 2018.)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‐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Zero-day Attack (Anand et al. 2019.)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516851" y="0"/>
            <a:ext cx="2465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5" name="Google Shape;65;p14"/>
          <p:cNvGrpSpPr/>
          <p:nvPr/>
        </p:nvGrpSpPr>
        <p:grpSpPr>
          <a:xfrm>
            <a:off x="2114606" y="1235002"/>
            <a:ext cx="5977971" cy="3587314"/>
            <a:chOff x="0" y="0"/>
            <a:chExt cx="5977971" cy="3587314"/>
          </a:xfrm>
        </p:grpSpPr>
        <p:pic>
          <p:nvPicPr>
            <p:cNvPr descr="Google Shape;55;p2" id="66" name="Google Shape;66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3215361" cy="3587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4"/>
            <p:cNvSpPr txBox="1"/>
            <p:nvPr/>
          </p:nvSpPr>
          <p:spPr>
            <a:xfrm>
              <a:off x="3350271" y="1847718"/>
              <a:ext cx="2627700" cy="12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1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Phishing URLs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http://droopbxoxx.com/@@@...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https://f25629fbe40ae589a3.o...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http://rapidtur.cl/ok/sign/ok/ http://xqdpc4sbdzkylgw.000w...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http://www.musk-space/bitcoin...</a:t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3350271" y="5001"/>
              <a:ext cx="2627700" cy="12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1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Benign URLs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http://geno**.org/ua/index.html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http://www.umi**.edu/~nas...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http://geneba**.org/ftp/...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http://www.customerca**.com/...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http://www.sgmarketi**.com/fa..</a:t>
              </a:r>
              <a:endParaRPr/>
            </a:p>
          </p:txBody>
        </p:sp>
        <p:cxnSp>
          <p:nvCxnSpPr>
            <p:cNvPr id="69" name="Google Shape;69;p14"/>
            <p:cNvCxnSpPr/>
            <p:nvPr/>
          </p:nvCxnSpPr>
          <p:spPr>
            <a:xfrm flipH="1" rot="10800000">
              <a:off x="1125219" y="874649"/>
              <a:ext cx="2179200" cy="325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14"/>
            <p:cNvCxnSpPr/>
            <p:nvPr/>
          </p:nvCxnSpPr>
          <p:spPr>
            <a:xfrm>
              <a:off x="1955107" y="1826217"/>
              <a:ext cx="1349400" cy="891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182427" y="9359"/>
            <a:ext cx="85980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기존 기계학습 기반 피싱 URL 분류 시도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908750" y="981050"/>
            <a:ext cx="782700" cy="4737900"/>
          </a:xfrm>
          <a:prstGeom prst="rect">
            <a:avLst/>
          </a:prstGeom>
          <a:noFill/>
          <a:ln cap="flat" cmpd="sng" w="25400">
            <a:solidFill>
              <a:srgbClr val="FF26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" name="Google Shape;77;p15"/>
          <p:cNvGraphicFramePr/>
          <p:nvPr/>
        </p:nvGraphicFramePr>
        <p:xfrm>
          <a:off x="273050" y="98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{6E78CB1D-9500-4D7F-BD28-4DAC1B5CC4F6}</a:tableStyleId>
              </a:tblPr>
              <a:tblGrid>
                <a:gridCol w="2149475"/>
                <a:gridCol w="2149475"/>
                <a:gridCol w="2149475"/>
                <a:gridCol w="2149475"/>
              </a:tblGrid>
              <a:tr h="37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 sz="15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Extraction</a:t>
                      </a:r>
                      <a:endParaRPr sz="15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Modeling</a:t>
                      </a:r>
                      <a:endParaRPr sz="15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500"/>
                    </a:p>
                  </a:txBody>
                  <a:tcPr marT="45725" marB="45725" marR="45725" marL="45725" anchor="ctr"/>
                </a:tc>
              </a:tr>
              <a:tr h="37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2009</a:t>
                      </a:r>
                      <a:endParaRPr sz="15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BOW</a:t>
                      </a:r>
                      <a:endParaRPr sz="15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Bayes</a:t>
                      </a:r>
                      <a:endParaRPr sz="15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기계학습기반 URL분류 타당성검증을 위한 확률적 맵핑</a:t>
                      </a:r>
                      <a:endParaRPr sz="1500"/>
                    </a:p>
                  </a:txBody>
                  <a:tcPr marT="45725" marB="45725" marR="45725" marL="45725" anchor="ctr"/>
                </a:tc>
              </a:tr>
              <a:tr h="37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2010</a:t>
                      </a:r>
                      <a:endParaRPr sz="15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Lexical Features</a:t>
                      </a:r>
                      <a:endParaRPr sz="15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Matching Rules</a:t>
                      </a:r>
                      <a:endParaRPr sz="15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피씽 URL의 특징을 모델링할 수 있는 규칙설계</a:t>
                      </a:r>
                      <a:endParaRPr sz="1500"/>
                    </a:p>
                  </a:txBody>
                  <a:tcPr marT="45725" marB="45725" marR="45725" marL="45725" anchor="ctr"/>
                </a:tc>
              </a:tr>
              <a:tr h="37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2010</a:t>
                      </a:r>
                      <a:endParaRPr sz="15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BOW</a:t>
                      </a:r>
                      <a:endParaRPr sz="15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  <a:endParaRPr sz="15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대표적인 언어 모델링을 위한 전처리와 기계학습 방법 기반 피씽URL 특징 모델링</a:t>
                      </a:r>
                      <a:endParaRPr sz="1500"/>
                    </a:p>
                  </a:txBody>
                  <a:tcPr marT="45725" marB="45725" marR="45725" marL="45725" anchor="ctr"/>
                </a:tc>
              </a:tr>
              <a:tr h="37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2015</a:t>
                      </a:r>
                      <a:endParaRPr sz="15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Lexical Features</a:t>
                      </a:r>
                      <a:endParaRPr sz="15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sz="15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피씽 URL의 비선형적 특징벡터의 모델링을 위한 기계학습 모형의 앙상블</a:t>
                      </a:r>
                      <a:endParaRPr sz="1500"/>
                    </a:p>
                  </a:txBody>
                  <a:tcPr marT="45725" marB="45725" marR="45725" marL="45725" anchor="ctr"/>
                </a:tc>
              </a:tr>
              <a:tr h="37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2017</a:t>
                      </a:r>
                      <a:endParaRPr sz="15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W2V</a:t>
                      </a:r>
                      <a:endParaRPr sz="15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LSTM</a:t>
                      </a:r>
                      <a:endParaRPr sz="1500"/>
                    </a:p>
                  </a:txBody>
                  <a:tcPr marT="45725" marB="45725" marR="45725" marL="45725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게이트 순환신경망 기반 단어벡터의 시퀀스 모델링</a:t>
                      </a:r>
                      <a:endParaRPr sz="1500"/>
                    </a:p>
                  </a:txBody>
                  <a:tcPr marT="45725" marB="45725" marR="45725" marL="45725" anchor="ctr"/>
                </a:tc>
              </a:tr>
              <a:tr h="37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2018</a:t>
                      </a:r>
                      <a:endParaRPr sz="15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W2V</a:t>
                      </a:r>
                      <a:endParaRPr sz="15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GRU</a:t>
                      </a:r>
                      <a:endParaRPr sz="1500"/>
                    </a:p>
                  </a:txBody>
                  <a:tcPr marT="45725" marB="45725" marR="45725" marL="45725" anchor="ctr"/>
                </a:tc>
                <a:tc vMerge="1"/>
              </a:tr>
              <a:tr h="37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2018</a:t>
                      </a:r>
                      <a:endParaRPr sz="15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Lexical Features</a:t>
                      </a:r>
                      <a:endParaRPr sz="15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GAN</a:t>
                      </a:r>
                      <a:endParaRPr sz="1500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GAN 모형에 기반하여 URL 특징의 의미공간을 생성하고 가상의 피씽 URL을 생성, 모델링</a:t>
                      </a:r>
                      <a:endParaRPr sz="1500"/>
                    </a:p>
                  </a:txBody>
                  <a:tcPr marT="45725" marB="45725" marR="45725" marL="45725" anchor="ctr"/>
                </a:tc>
              </a:tr>
              <a:tr h="37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</a:t>
                      </a:r>
                      <a:endParaRPr sz="1500"/>
                    </a:p>
                  </a:txBody>
                  <a:tcPr marT="45725" marB="45725" marR="45725" marL="45725" anchor="ctr">
                    <a:lnB cap="flat" cmpd="sng" w="1270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W2V</a:t>
                      </a:r>
                      <a:endParaRPr sz="1500"/>
                    </a:p>
                  </a:txBody>
                  <a:tcPr marT="45725" marB="45725" marR="45725" marL="45725" anchor="ctr">
                    <a:lnB cap="flat" cmpd="sng" w="1270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CNN-LSTM</a:t>
                      </a:r>
                      <a:endParaRPr sz="1500"/>
                    </a:p>
                  </a:txBody>
                  <a:tcPr marT="45725" marB="45725" marR="45725" marL="45725" anchor="ctr">
                    <a:lnB cap="flat" cmpd="sng" w="1270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CNN, LSTM을 직렬적으로 연결하여 단어벡터로부터 로컬한 공간적 특징과 글로벌한 시계열 모델링</a:t>
                      </a:r>
                      <a:endParaRPr sz="1500"/>
                    </a:p>
                  </a:txBody>
                  <a:tcPr marT="45725" marB="45725" marR="45725" marL="45725" anchor="ctr">
                    <a:lnB cap="flat" cmpd="sng" w="1270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212416" y="-53789"/>
            <a:ext cx="85980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기존 딥러닝 기반 피싱URL 탐지 시도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99950" y="565296"/>
            <a:ext cx="8598000" cy="21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URL: 구문적(문자의 시퀀스) 및 의미적(단어의 시퀀스) 특징을 내재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수준별 특징 모델링을 위한 딥러닝 융합 시도 (김혜정, 2019.)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문자의 시퀀스: 컨볼루션 신경망(CNN) 으로 모델링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단어의 시퀀스: 임베딩 후 순환 신경망(LSTM) 으로 모델링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두 신경망의 융합: CNN 으로 앙상블 규칙 학습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632575" y="0"/>
            <a:ext cx="2511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5" name="Google Shape;85;p16"/>
          <p:cNvGrpSpPr/>
          <p:nvPr/>
        </p:nvGrpSpPr>
        <p:grpSpPr>
          <a:xfrm>
            <a:off x="738636" y="2615107"/>
            <a:ext cx="7666719" cy="3696162"/>
            <a:chOff x="69121" y="2262048"/>
            <a:chExt cx="8640504" cy="3312270"/>
          </a:xfrm>
        </p:grpSpPr>
        <p:sp>
          <p:nvSpPr>
            <p:cNvPr id="86" name="Google Shape;86;p16"/>
            <p:cNvSpPr/>
            <p:nvPr/>
          </p:nvSpPr>
          <p:spPr>
            <a:xfrm>
              <a:off x="6305125" y="3357905"/>
              <a:ext cx="2404500" cy="1465200"/>
            </a:xfrm>
            <a:prstGeom prst="parallelogram">
              <a:avLst>
                <a:gd fmla="val 97739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5005270" y="3365854"/>
              <a:ext cx="2601600" cy="1449300"/>
            </a:xfrm>
            <a:prstGeom prst="parallelogram">
              <a:avLst>
                <a:gd fmla="val 97739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2045297" y="2626299"/>
              <a:ext cx="2513700" cy="1211100"/>
            </a:xfrm>
            <a:prstGeom prst="parallelogram">
              <a:avLst>
                <a:gd fmla="val 97739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52409" y="3899193"/>
              <a:ext cx="2940300" cy="1665300"/>
            </a:xfrm>
            <a:prstGeom prst="parallelogram">
              <a:avLst>
                <a:gd fmla="val 97739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3502011" y="2626386"/>
              <a:ext cx="2820600" cy="1211100"/>
            </a:xfrm>
            <a:prstGeom prst="parallelogram">
              <a:avLst>
                <a:gd fmla="val 97739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1796549" y="3900600"/>
              <a:ext cx="3201600" cy="1665300"/>
            </a:xfrm>
            <a:prstGeom prst="parallelogram">
              <a:avLst>
                <a:gd fmla="val 97739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4443986" y="4810618"/>
              <a:ext cx="1879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Ensemble Rule Learning: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Convolutional Neural Network</a:t>
              </a:r>
              <a:endParaRPr b="1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93" name="Google Shape;93;p16"/>
            <p:cNvGrpSpPr/>
            <p:nvPr/>
          </p:nvGrpSpPr>
          <p:grpSpPr>
            <a:xfrm>
              <a:off x="5070773" y="3464818"/>
              <a:ext cx="805875" cy="801975"/>
              <a:chOff x="5276673" y="2878394"/>
              <a:chExt cx="805875" cy="801975"/>
            </a:xfrm>
          </p:grpSpPr>
          <p:sp>
            <p:nvSpPr>
              <p:cNvPr id="94" name="Google Shape;94;p16"/>
              <p:cNvSpPr/>
              <p:nvPr/>
            </p:nvSpPr>
            <p:spPr>
              <a:xfrm>
                <a:off x="5876748" y="2878394"/>
                <a:ext cx="205800" cy="201900"/>
              </a:xfrm>
              <a:prstGeom prst="cube">
                <a:avLst>
                  <a:gd fmla="val 33242" name="adj"/>
                </a:avLst>
              </a:prstGeom>
              <a:solidFill>
                <a:srgbClr val="ED7D31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5810073" y="2945069"/>
                <a:ext cx="205800" cy="201900"/>
              </a:xfrm>
              <a:prstGeom prst="cube">
                <a:avLst>
                  <a:gd fmla="val 33242" name="adj"/>
                </a:avLst>
              </a:prstGeom>
              <a:solidFill>
                <a:srgbClr val="ED7D31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5743398" y="3011744"/>
                <a:ext cx="205800" cy="201900"/>
              </a:xfrm>
              <a:prstGeom prst="cube">
                <a:avLst>
                  <a:gd fmla="val 33242" name="adj"/>
                </a:avLst>
              </a:prstGeom>
              <a:solidFill>
                <a:srgbClr val="ED7D31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5676723" y="3078419"/>
                <a:ext cx="205800" cy="201900"/>
              </a:xfrm>
              <a:prstGeom prst="cube">
                <a:avLst>
                  <a:gd fmla="val 33242" name="adj"/>
                </a:avLst>
              </a:prstGeom>
              <a:solidFill>
                <a:srgbClr val="ED7D31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5610048" y="3145094"/>
                <a:ext cx="205800" cy="201900"/>
              </a:xfrm>
              <a:prstGeom prst="cube">
                <a:avLst>
                  <a:gd fmla="val 33242" name="adj"/>
                </a:avLst>
              </a:prstGeom>
              <a:solidFill>
                <a:srgbClr val="ED7D31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5543373" y="3211769"/>
                <a:ext cx="205800" cy="201900"/>
              </a:xfrm>
              <a:prstGeom prst="cube">
                <a:avLst>
                  <a:gd fmla="val 33242" name="adj"/>
                </a:avLst>
              </a:prstGeom>
              <a:solidFill>
                <a:srgbClr val="8DA9DB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5476698" y="3278444"/>
                <a:ext cx="205800" cy="201900"/>
              </a:xfrm>
              <a:prstGeom prst="cube">
                <a:avLst>
                  <a:gd fmla="val 33242" name="adj"/>
                </a:avLst>
              </a:prstGeom>
              <a:solidFill>
                <a:srgbClr val="8DA9DB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5410023" y="3345119"/>
                <a:ext cx="205800" cy="201900"/>
              </a:xfrm>
              <a:prstGeom prst="cube">
                <a:avLst>
                  <a:gd fmla="val 33242" name="adj"/>
                </a:avLst>
              </a:prstGeom>
              <a:solidFill>
                <a:srgbClr val="8DA9DB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5343348" y="3411794"/>
                <a:ext cx="205800" cy="201900"/>
              </a:xfrm>
              <a:prstGeom prst="cube">
                <a:avLst>
                  <a:gd fmla="val 33242" name="adj"/>
                </a:avLst>
              </a:prstGeom>
              <a:solidFill>
                <a:srgbClr val="8DA9DB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5276673" y="3478469"/>
                <a:ext cx="205800" cy="201900"/>
              </a:xfrm>
              <a:prstGeom prst="cube">
                <a:avLst>
                  <a:gd fmla="val 33242" name="adj"/>
                </a:avLst>
              </a:prstGeom>
              <a:solidFill>
                <a:srgbClr val="8DA9DB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" name="Google Shape;104;p16"/>
            <p:cNvSpPr txBox="1"/>
            <p:nvPr/>
          </p:nvSpPr>
          <p:spPr>
            <a:xfrm>
              <a:off x="1860390" y="5174118"/>
              <a:ext cx="185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Temporal Feature Extraction: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Long Short-term Memory</a:t>
              </a:r>
              <a:endParaRPr b="1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69121" y="3634501"/>
              <a:ext cx="1390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Text Source (URLs)</a:t>
              </a:r>
              <a:endParaRPr b="1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5055409" y="3218680"/>
              <a:ext cx="975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0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Concatenation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07" name="Google Shape;107;p16"/>
            <p:cNvGrpSpPr/>
            <p:nvPr/>
          </p:nvGrpSpPr>
          <p:grpSpPr>
            <a:xfrm>
              <a:off x="2376120" y="4002351"/>
              <a:ext cx="2236232" cy="1122336"/>
              <a:chOff x="1144367" y="1320228"/>
              <a:chExt cx="3073436" cy="1542518"/>
            </a:xfrm>
          </p:grpSpPr>
          <p:cxnSp>
            <p:nvCxnSpPr>
              <p:cNvPr id="108" name="Google Shape;108;p16"/>
              <p:cNvCxnSpPr>
                <a:stCxn id="109" idx="2"/>
                <a:endCxn id="110" idx="2"/>
              </p:cNvCxnSpPr>
              <p:nvPr/>
            </p:nvCxnSpPr>
            <p:spPr>
              <a:xfrm flipH="1">
                <a:off x="1985147" y="2051001"/>
                <a:ext cx="418200" cy="405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triangle"/>
                <a:tailEnd len="sm" w="sm" type="none"/>
              </a:ln>
            </p:spPr>
          </p:cxnSp>
          <p:cxnSp>
            <p:nvCxnSpPr>
              <p:cNvPr id="111" name="Google Shape;111;p16"/>
              <p:cNvCxnSpPr>
                <a:stCxn id="112" idx="2"/>
                <a:endCxn id="109" idx="2"/>
              </p:cNvCxnSpPr>
              <p:nvPr/>
            </p:nvCxnSpPr>
            <p:spPr>
              <a:xfrm flipH="1">
                <a:off x="2403211" y="1645128"/>
                <a:ext cx="418200" cy="405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triangle"/>
                <a:tailEnd len="sm" w="sm" type="none"/>
              </a:ln>
            </p:spPr>
          </p:cxnSp>
          <p:cxnSp>
            <p:nvCxnSpPr>
              <p:cNvPr id="113" name="Google Shape;113;p16"/>
              <p:cNvCxnSpPr>
                <a:stCxn id="110" idx="2"/>
                <a:endCxn id="114" idx="2"/>
              </p:cNvCxnSpPr>
              <p:nvPr/>
            </p:nvCxnSpPr>
            <p:spPr>
              <a:xfrm flipH="1">
                <a:off x="1567082" y="2456874"/>
                <a:ext cx="418200" cy="405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triangle"/>
                <a:tailEnd len="sm" w="sm" type="none"/>
              </a:ln>
            </p:spPr>
          </p:cxnSp>
          <p:sp>
            <p:nvSpPr>
              <p:cNvPr id="112" name="Google Shape;112;p16"/>
              <p:cNvSpPr/>
              <p:nvPr/>
            </p:nvSpPr>
            <p:spPr>
              <a:xfrm>
                <a:off x="2398561" y="1320228"/>
                <a:ext cx="845700" cy="324900"/>
              </a:xfrm>
              <a:prstGeom prst="roundRect">
                <a:avLst>
                  <a:gd fmla="val 37850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LSTM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1980497" y="1726101"/>
                <a:ext cx="845700" cy="324900"/>
              </a:xfrm>
              <a:prstGeom prst="roundRect">
                <a:avLst>
                  <a:gd fmla="val 37850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LSTM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1562432" y="2131974"/>
                <a:ext cx="845700" cy="324900"/>
              </a:xfrm>
              <a:prstGeom prst="roundRect">
                <a:avLst>
                  <a:gd fmla="val 37850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LSTM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1144367" y="2537846"/>
                <a:ext cx="845700" cy="324900"/>
              </a:xfrm>
              <a:prstGeom prst="roundRect">
                <a:avLst>
                  <a:gd fmla="val 37850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LSTM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15" name="Google Shape;115;p16"/>
              <p:cNvCxnSpPr>
                <a:stCxn id="116" idx="2"/>
                <a:endCxn id="117" idx="2"/>
              </p:cNvCxnSpPr>
              <p:nvPr/>
            </p:nvCxnSpPr>
            <p:spPr>
              <a:xfrm flipH="1">
                <a:off x="2958689" y="2051001"/>
                <a:ext cx="418200" cy="405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triangle"/>
                <a:tailEnd len="sm" w="sm" type="none"/>
              </a:ln>
            </p:spPr>
          </p:cxnSp>
          <p:cxnSp>
            <p:nvCxnSpPr>
              <p:cNvPr id="118" name="Google Shape;118;p16"/>
              <p:cNvCxnSpPr>
                <a:stCxn id="119" idx="2"/>
                <a:endCxn id="116" idx="2"/>
              </p:cNvCxnSpPr>
              <p:nvPr/>
            </p:nvCxnSpPr>
            <p:spPr>
              <a:xfrm flipH="1">
                <a:off x="3376753" y="1645128"/>
                <a:ext cx="418200" cy="405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triangle"/>
                <a:tailEnd len="sm" w="sm" type="none"/>
              </a:ln>
            </p:spPr>
          </p:cxnSp>
          <p:cxnSp>
            <p:nvCxnSpPr>
              <p:cNvPr id="120" name="Google Shape;120;p16"/>
              <p:cNvCxnSpPr>
                <a:stCxn id="117" idx="2"/>
                <a:endCxn id="121" idx="2"/>
              </p:cNvCxnSpPr>
              <p:nvPr/>
            </p:nvCxnSpPr>
            <p:spPr>
              <a:xfrm flipH="1">
                <a:off x="2540624" y="2456874"/>
                <a:ext cx="418200" cy="405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triangle"/>
                <a:tailEnd len="sm" w="sm" type="none"/>
              </a:ln>
            </p:spPr>
          </p:cxnSp>
          <p:sp>
            <p:nvSpPr>
              <p:cNvPr id="119" name="Google Shape;119;p16"/>
              <p:cNvSpPr/>
              <p:nvPr/>
            </p:nvSpPr>
            <p:spPr>
              <a:xfrm>
                <a:off x="3372103" y="1320228"/>
                <a:ext cx="845700" cy="324900"/>
              </a:xfrm>
              <a:prstGeom prst="roundRect">
                <a:avLst>
                  <a:gd fmla="val 37850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LSTM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2954039" y="1726101"/>
                <a:ext cx="845700" cy="324900"/>
              </a:xfrm>
              <a:prstGeom prst="roundRect">
                <a:avLst>
                  <a:gd fmla="val 37850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LSTM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2535974" y="2131974"/>
                <a:ext cx="845700" cy="324900"/>
              </a:xfrm>
              <a:prstGeom prst="roundRect">
                <a:avLst>
                  <a:gd fmla="val 37850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LSTM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2117909" y="2537846"/>
                <a:ext cx="845700" cy="324900"/>
              </a:xfrm>
              <a:prstGeom prst="roundRect">
                <a:avLst>
                  <a:gd fmla="val 37850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LSTM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22" name="Google Shape;122;p16"/>
              <p:cNvCxnSpPr>
                <a:stCxn id="121" idx="1"/>
                <a:endCxn id="114" idx="3"/>
              </p:cNvCxnSpPr>
              <p:nvPr/>
            </p:nvCxnSpPr>
            <p:spPr>
              <a:xfrm rot="10800000">
                <a:off x="1990109" y="2700296"/>
                <a:ext cx="12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triangle"/>
                <a:tailEnd len="sm" w="sm" type="none"/>
              </a:ln>
            </p:spPr>
          </p:cxnSp>
          <p:cxnSp>
            <p:nvCxnSpPr>
              <p:cNvPr id="123" name="Google Shape;123;p16"/>
              <p:cNvCxnSpPr>
                <a:stCxn id="117" idx="1"/>
                <a:endCxn id="110" idx="3"/>
              </p:cNvCxnSpPr>
              <p:nvPr/>
            </p:nvCxnSpPr>
            <p:spPr>
              <a:xfrm rot="10800000">
                <a:off x="2408174" y="2294424"/>
                <a:ext cx="12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triangle"/>
                <a:tailEnd len="sm" w="sm" type="none"/>
              </a:ln>
            </p:spPr>
          </p:cxnSp>
          <p:cxnSp>
            <p:nvCxnSpPr>
              <p:cNvPr id="124" name="Google Shape;124;p16"/>
              <p:cNvCxnSpPr>
                <a:stCxn id="116" idx="1"/>
                <a:endCxn id="109" idx="3"/>
              </p:cNvCxnSpPr>
              <p:nvPr/>
            </p:nvCxnSpPr>
            <p:spPr>
              <a:xfrm rot="10800000">
                <a:off x="2826239" y="1888551"/>
                <a:ext cx="12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triangle"/>
                <a:tailEnd len="sm" w="sm" type="none"/>
              </a:ln>
            </p:spPr>
          </p:cxnSp>
          <p:cxnSp>
            <p:nvCxnSpPr>
              <p:cNvPr id="125" name="Google Shape;125;p16"/>
              <p:cNvCxnSpPr>
                <a:stCxn id="119" idx="1"/>
                <a:endCxn id="112" idx="3"/>
              </p:cNvCxnSpPr>
              <p:nvPr/>
            </p:nvCxnSpPr>
            <p:spPr>
              <a:xfrm rot="10800000">
                <a:off x="3244303" y="1482678"/>
                <a:ext cx="12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triangle"/>
                <a:tailEnd len="sm" w="sm" type="none"/>
              </a:ln>
            </p:spPr>
          </p:cxnSp>
        </p:grpSp>
        <p:grpSp>
          <p:nvGrpSpPr>
            <p:cNvPr id="126" name="Google Shape;126;p16"/>
            <p:cNvGrpSpPr/>
            <p:nvPr/>
          </p:nvGrpSpPr>
          <p:grpSpPr>
            <a:xfrm>
              <a:off x="4297212" y="2262048"/>
              <a:ext cx="1382626" cy="1174964"/>
              <a:chOff x="1114660" y="1836941"/>
              <a:chExt cx="1382626" cy="1174964"/>
            </a:xfrm>
          </p:grpSpPr>
          <p:grpSp>
            <p:nvGrpSpPr>
              <p:cNvPr id="127" name="Google Shape;127;p16"/>
              <p:cNvGrpSpPr/>
              <p:nvPr/>
            </p:nvGrpSpPr>
            <p:grpSpPr>
              <a:xfrm>
                <a:off x="1114660" y="2355572"/>
                <a:ext cx="651854" cy="656332"/>
                <a:chOff x="1229924" y="1922246"/>
                <a:chExt cx="1091700" cy="1099200"/>
              </a:xfrm>
            </p:grpSpPr>
            <p:sp>
              <p:nvSpPr>
                <p:cNvPr id="128" name="Google Shape;128;p16"/>
                <p:cNvSpPr/>
                <p:nvPr/>
              </p:nvSpPr>
              <p:spPr>
                <a:xfrm>
                  <a:off x="1229924" y="1922246"/>
                  <a:ext cx="1091700" cy="1099200"/>
                </a:xfrm>
                <a:prstGeom prst="cube">
                  <a:avLst>
                    <a:gd fmla="val 60244" name="adj"/>
                  </a:avLst>
                </a:prstGeom>
                <a:solidFill>
                  <a:srgbClr val="5B9BD5">
                    <a:alpha val="13730"/>
                  </a:srgbClr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29;p16"/>
                <p:cNvSpPr/>
                <p:nvPr/>
              </p:nvSpPr>
              <p:spPr>
                <a:xfrm>
                  <a:off x="1273649" y="1937146"/>
                  <a:ext cx="748500" cy="753600"/>
                </a:xfrm>
                <a:prstGeom prst="cube">
                  <a:avLst>
                    <a:gd fmla="val 89774" name="adj"/>
                  </a:avLst>
                </a:prstGeom>
                <a:solidFill>
                  <a:srgbClr val="5B9BD5">
                    <a:alpha val="13730"/>
                  </a:srgbClr>
                </a:solidFill>
                <a:ln cap="flat" cmpd="sng" w="95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16"/>
                <p:cNvSpPr/>
                <p:nvPr/>
              </p:nvSpPr>
              <p:spPr>
                <a:xfrm>
                  <a:off x="1457307" y="2771560"/>
                  <a:ext cx="141600" cy="141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1" name="Google Shape;131;p16"/>
              <p:cNvGrpSpPr/>
              <p:nvPr/>
            </p:nvGrpSpPr>
            <p:grpSpPr>
              <a:xfrm>
                <a:off x="1671321" y="2488056"/>
                <a:ext cx="450779" cy="453899"/>
                <a:chOff x="1918555" y="2230198"/>
                <a:chExt cx="780300" cy="785700"/>
              </a:xfrm>
            </p:grpSpPr>
            <p:sp>
              <p:nvSpPr>
                <p:cNvPr id="132" name="Google Shape;132;p16"/>
                <p:cNvSpPr/>
                <p:nvPr/>
              </p:nvSpPr>
              <p:spPr>
                <a:xfrm>
                  <a:off x="1918555" y="2230198"/>
                  <a:ext cx="780300" cy="785700"/>
                </a:xfrm>
                <a:prstGeom prst="cube">
                  <a:avLst>
                    <a:gd fmla="val 60244" name="adj"/>
                  </a:avLst>
                </a:prstGeom>
                <a:solidFill>
                  <a:srgbClr val="ED7D31">
                    <a:alpha val="13730"/>
                  </a:srgbClr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16"/>
                <p:cNvSpPr/>
                <p:nvPr/>
              </p:nvSpPr>
              <p:spPr>
                <a:xfrm>
                  <a:off x="2104178" y="2869091"/>
                  <a:ext cx="76500" cy="73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34" name="Google Shape;134;p16"/>
              <p:cNvCxnSpPr/>
              <p:nvPr/>
            </p:nvCxnSpPr>
            <p:spPr>
              <a:xfrm flipH="1" rot="10800000">
                <a:off x="1335881" y="2902088"/>
                <a:ext cx="442200" cy="4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" name="Google Shape;135;p16"/>
              <p:cNvCxnSpPr/>
              <p:nvPr/>
            </p:nvCxnSpPr>
            <p:spPr>
              <a:xfrm flipH="1" rot="10800000">
                <a:off x="1335881" y="2857463"/>
                <a:ext cx="442200" cy="4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sp>
            <p:nvSpPr>
              <p:cNvPr id="136" name="Google Shape;136;p16"/>
              <p:cNvSpPr txBox="1"/>
              <p:nvPr/>
            </p:nvSpPr>
            <p:spPr>
              <a:xfrm rot="-2721486">
                <a:off x="2013596" y="2455262"/>
                <a:ext cx="271534" cy="2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/>
                  <a:buNone/>
                </a:pPr>
                <a:r>
                  <a:rPr b="0" i="0" lang="ko" sz="1400" u="none" cap="none" strike="noStrike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  <p:sp>
            <p:nvSpPr>
              <p:cNvPr id="137" name="Google Shape;137;p16"/>
              <p:cNvSpPr txBox="1"/>
              <p:nvPr/>
            </p:nvSpPr>
            <p:spPr>
              <a:xfrm rot="-2721486">
                <a:off x="1670116" y="2387642"/>
                <a:ext cx="271534" cy="2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/>
                  <a:buNone/>
                </a:pPr>
                <a:r>
                  <a:rPr b="0" i="0" lang="ko" sz="1400" u="none" cap="none" strike="noStrike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1640746" y="1836941"/>
                <a:ext cx="651900" cy="656400"/>
              </a:xfrm>
              <a:prstGeom prst="cube">
                <a:avLst>
                  <a:gd fmla="val 60244" name="adj"/>
                </a:avLst>
              </a:prstGeom>
              <a:solidFill>
                <a:srgbClr val="5B9BD5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1666852" y="1845837"/>
                <a:ext cx="446700" cy="450000"/>
              </a:xfrm>
              <a:prstGeom prst="cube">
                <a:avLst>
                  <a:gd fmla="val 89774" name="adj"/>
                </a:avLst>
              </a:prstGeom>
              <a:solidFill>
                <a:srgbClr val="5B9BD5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2046386" y="2122120"/>
                <a:ext cx="450900" cy="453900"/>
              </a:xfrm>
              <a:prstGeom prst="cube">
                <a:avLst>
                  <a:gd fmla="val 60244" name="adj"/>
                </a:avLst>
              </a:prstGeom>
              <a:solidFill>
                <a:srgbClr val="ED7D31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1" name="Google Shape;141;p16"/>
            <p:cNvSpPr txBox="1"/>
            <p:nvPr/>
          </p:nvSpPr>
          <p:spPr>
            <a:xfrm>
              <a:off x="3493943" y="3433894"/>
              <a:ext cx="188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Spatial Feature Extraction: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Convolutional Neural Network</a:t>
              </a:r>
              <a:endParaRPr b="1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4548924" y="3800476"/>
              <a:ext cx="604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0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(32-dim)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5010772" y="3357905"/>
              <a:ext cx="871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0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(256-dim)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4243920" y="4252641"/>
              <a:ext cx="1068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0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URL </a:t>
              </a:r>
              <a:br>
                <a:rPr b="0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Representation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92678" y="5171944"/>
              <a:ext cx="185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Semantics Extraction: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Word-to-vector Embedding</a:t>
              </a:r>
              <a:endParaRPr b="1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6" name="Google Shape;146;p16"/>
            <p:cNvCxnSpPr>
              <a:stCxn id="143" idx="3"/>
              <a:endCxn id="140" idx="5"/>
            </p:cNvCxnSpPr>
            <p:nvPr/>
          </p:nvCxnSpPr>
          <p:spPr>
            <a:xfrm rot="10800000">
              <a:off x="5679772" y="2666255"/>
              <a:ext cx="202200" cy="814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16"/>
            <p:cNvCxnSpPr>
              <a:stCxn id="100" idx="0"/>
              <a:endCxn id="132" idx="4"/>
            </p:cNvCxnSpPr>
            <p:nvPr/>
          </p:nvCxnSpPr>
          <p:spPr>
            <a:xfrm rot="10800000">
              <a:off x="5032904" y="3248068"/>
              <a:ext cx="375000" cy="616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16"/>
            <p:cNvCxnSpPr>
              <a:stCxn id="100" idx="0"/>
              <a:endCxn id="119" idx="3"/>
            </p:cNvCxnSpPr>
            <p:nvPr/>
          </p:nvCxnSpPr>
          <p:spPr>
            <a:xfrm flipH="1">
              <a:off x="4612304" y="3864868"/>
              <a:ext cx="795600" cy="255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16"/>
            <p:cNvCxnSpPr>
              <a:stCxn id="103" idx="2"/>
              <a:endCxn id="119" idx="3"/>
            </p:cNvCxnSpPr>
            <p:nvPr/>
          </p:nvCxnSpPr>
          <p:spPr>
            <a:xfrm rot="10800000">
              <a:off x="4612373" y="4120442"/>
              <a:ext cx="458400" cy="7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grpSp>
          <p:nvGrpSpPr>
            <p:cNvPr id="150" name="Google Shape;150;p16"/>
            <p:cNvGrpSpPr/>
            <p:nvPr/>
          </p:nvGrpSpPr>
          <p:grpSpPr>
            <a:xfrm>
              <a:off x="7089839" y="3530012"/>
              <a:ext cx="978465" cy="948679"/>
              <a:chOff x="7067927" y="3364554"/>
              <a:chExt cx="1212472" cy="1175563"/>
            </a:xfrm>
          </p:grpSpPr>
          <p:grpSp>
            <p:nvGrpSpPr>
              <p:cNvPr id="151" name="Google Shape;151;p16"/>
              <p:cNvGrpSpPr/>
              <p:nvPr/>
            </p:nvGrpSpPr>
            <p:grpSpPr>
              <a:xfrm>
                <a:off x="7067927" y="3364554"/>
                <a:ext cx="114585" cy="1175563"/>
                <a:chOff x="10008054" y="2742393"/>
                <a:chExt cx="101700" cy="1043368"/>
              </a:xfrm>
            </p:grpSpPr>
            <p:sp>
              <p:nvSpPr>
                <p:cNvPr id="152" name="Google Shape;152;p16"/>
                <p:cNvSpPr/>
                <p:nvPr/>
              </p:nvSpPr>
              <p:spPr>
                <a:xfrm>
                  <a:off x="10008054" y="2742393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16"/>
                <p:cNvSpPr/>
                <p:nvPr/>
              </p:nvSpPr>
              <p:spPr>
                <a:xfrm>
                  <a:off x="10008054" y="2876917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16"/>
                <p:cNvSpPr/>
                <p:nvPr/>
              </p:nvSpPr>
              <p:spPr>
                <a:xfrm>
                  <a:off x="10008054" y="3011441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Google Shape;155;p16"/>
                <p:cNvSpPr/>
                <p:nvPr/>
              </p:nvSpPr>
              <p:spPr>
                <a:xfrm>
                  <a:off x="10008054" y="3145965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16"/>
                <p:cNvSpPr/>
                <p:nvPr/>
              </p:nvSpPr>
              <p:spPr>
                <a:xfrm>
                  <a:off x="10008054" y="3280489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16"/>
                <p:cNvSpPr/>
                <p:nvPr/>
              </p:nvSpPr>
              <p:spPr>
                <a:xfrm>
                  <a:off x="10008054" y="3415013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16"/>
                <p:cNvSpPr/>
                <p:nvPr/>
              </p:nvSpPr>
              <p:spPr>
                <a:xfrm>
                  <a:off x="10008054" y="3549537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16"/>
                <p:cNvSpPr/>
                <p:nvPr/>
              </p:nvSpPr>
              <p:spPr>
                <a:xfrm>
                  <a:off x="10008054" y="3684061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0" name="Google Shape;160;p16"/>
              <p:cNvGrpSpPr/>
              <p:nvPr/>
            </p:nvGrpSpPr>
            <p:grpSpPr>
              <a:xfrm>
                <a:off x="7685684" y="3516123"/>
                <a:ext cx="114585" cy="872426"/>
                <a:chOff x="10556344" y="2876917"/>
                <a:chExt cx="101700" cy="774320"/>
              </a:xfrm>
            </p:grpSpPr>
            <p:sp>
              <p:nvSpPr>
                <p:cNvPr id="161" name="Google Shape;161;p16"/>
                <p:cNvSpPr/>
                <p:nvPr/>
              </p:nvSpPr>
              <p:spPr>
                <a:xfrm>
                  <a:off x="10556344" y="2876917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16"/>
                <p:cNvSpPr/>
                <p:nvPr/>
              </p:nvSpPr>
              <p:spPr>
                <a:xfrm>
                  <a:off x="10556344" y="3011441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16"/>
                <p:cNvSpPr/>
                <p:nvPr/>
              </p:nvSpPr>
              <p:spPr>
                <a:xfrm>
                  <a:off x="10556344" y="3145965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6"/>
                <p:cNvSpPr/>
                <p:nvPr/>
              </p:nvSpPr>
              <p:spPr>
                <a:xfrm>
                  <a:off x="10556344" y="3280489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6"/>
                <p:cNvSpPr/>
                <p:nvPr/>
              </p:nvSpPr>
              <p:spPr>
                <a:xfrm>
                  <a:off x="10556344" y="3415013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16"/>
                <p:cNvSpPr/>
                <p:nvPr/>
              </p:nvSpPr>
              <p:spPr>
                <a:xfrm>
                  <a:off x="10556344" y="3549537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67" name="Google Shape;167;p16"/>
              <p:cNvCxnSpPr>
                <a:stCxn id="159" idx="6"/>
                <a:endCxn id="166" idx="2"/>
              </p:cNvCxnSpPr>
              <p:nvPr/>
            </p:nvCxnSpPr>
            <p:spPr>
              <a:xfrm flipH="1" rot="10800000">
                <a:off x="7182513" y="4331324"/>
                <a:ext cx="503100" cy="1515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6"/>
              <p:cNvCxnSpPr>
                <a:stCxn id="159" idx="6"/>
                <a:endCxn id="165" idx="2"/>
              </p:cNvCxnSpPr>
              <p:nvPr/>
            </p:nvCxnSpPr>
            <p:spPr>
              <a:xfrm flipH="1" rot="10800000">
                <a:off x="7182513" y="4179524"/>
                <a:ext cx="503100" cy="303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p16"/>
              <p:cNvCxnSpPr>
                <a:stCxn id="159" idx="6"/>
                <a:endCxn id="164" idx="2"/>
              </p:cNvCxnSpPr>
              <p:nvPr/>
            </p:nvCxnSpPr>
            <p:spPr>
              <a:xfrm flipH="1" rot="10800000">
                <a:off x="7182513" y="4028024"/>
                <a:ext cx="503100" cy="4548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16"/>
              <p:cNvCxnSpPr>
                <a:stCxn id="159" idx="6"/>
                <a:endCxn id="163" idx="2"/>
              </p:cNvCxnSpPr>
              <p:nvPr/>
            </p:nvCxnSpPr>
            <p:spPr>
              <a:xfrm flipH="1" rot="10800000">
                <a:off x="7182513" y="3876524"/>
                <a:ext cx="503100" cy="606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p16"/>
              <p:cNvCxnSpPr>
                <a:stCxn id="159" idx="6"/>
                <a:endCxn id="162" idx="2"/>
              </p:cNvCxnSpPr>
              <p:nvPr/>
            </p:nvCxnSpPr>
            <p:spPr>
              <a:xfrm flipH="1" rot="10800000">
                <a:off x="7182513" y="3725024"/>
                <a:ext cx="503100" cy="7578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2" name="Google Shape;172;p16"/>
              <p:cNvCxnSpPr>
                <a:stCxn id="159" idx="6"/>
                <a:endCxn id="161" idx="2"/>
              </p:cNvCxnSpPr>
              <p:nvPr/>
            </p:nvCxnSpPr>
            <p:spPr>
              <a:xfrm flipH="1" rot="10800000">
                <a:off x="7182513" y="3573224"/>
                <a:ext cx="503100" cy="9096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3" name="Google Shape;173;p16"/>
              <p:cNvCxnSpPr>
                <a:stCxn id="158" idx="6"/>
                <a:endCxn id="166" idx="2"/>
              </p:cNvCxnSpPr>
              <p:nvPr/>
            </p:nvCxnSpPr>
            <p:spPr>
              <a:xfrm>
                <a:off x="7182513" y="4331256"/>
                <a:ext cx="503100" cy="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6"/>
              <p:cNvCxnSpPr>
                <a:stCxn id="158" idx="6"/>
                <a:endCxn id="165" idx="2"/>
              </p:cNvCxnSpPr>
              <p:nvPr/>
            </p:nvCxnSpPr>
            <p:spPr>
              <a:xfrm flipH="1" rot="10800000">
                <a:off x="7182513" y="4179756"/>
                <a:ext cx="503100" cy="1515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16"/>
              <p:cNvCxnSpPr>
                <a:stCxn id="158" idx="6"/>
                <a:endCxn id="164" idx="2"/>
              </p:cNvCxnSpPr>
              <p:nvPr/>
            </p:nvCxnSpPr>
            <p:spPr>
              <a:xfrm flipH="1" rot="10800000">
                <a:off x="7182513" y="4027956"/>
                <a:ext cx="503100" cy="303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6"/>
              <p:cNvCxnSpPr>
                <a:stCxn id="158" idx="6"/>
                <a:endCxn id="163" idx="2"/>
              </p:cNvCxnSpPr>
              <p:nvPr/>
            </p:nvCxnSpPr>
            <p:spPr>
              <a:xfrm flipH="1" rot="10800000">
                <a:off x="7182513" y="3876456"/>
                <a:ext cx="503100" cy="4548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6"/>
              <p:cNvCxnSpPr>
                <a:stCxn id="158" idx="6"/>
                <a:endCxn id="162" idx="2"/>
              </p:cNvCxnSpPr>
              <p:nvPr/>
            </p:nvCxnSpPr>
            <p:spPr>
              <a:xfrm flipH="1" rot="10800000">
                <a:off x="7182513" y="3724956"/>
                <a:ext cx="503100" cy="606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6"/>
              <p:cNvCxnSpPr>
                <a:stCxn id="158" idx="6"/>
                <a:endCxn id="161" idx="2"/>
              </p:cNvCxnSpPr>
              <p:nvPr/>
            </p:nvCxnSpPr>
            <p:spPr>
              <a:xfrm flipH="1" rot="10800000">
                <a:off x="7182513" y="3573456"/>
                <a:ext cx="503100" cy="7578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6"/>
              <p:cNvCxnSpPr>
                <a:stCxn id="157" idx="6"/>
                <a:endCxn id="166" idx="2"/>
              </p:cNvCxnSpPr>
              <p:nvPr/>
            </p:nvCxnSpPr>
            <p:spPr>
              <a:xfrm>
                <a:off x="7182513" y="4179688"/>
                <a:ext cx="503100" cy="1515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16"/>
              <p:cNvCxnSpPr>
                <a:stCxn id="157" idx="6"/>
                <a:endCxn id="165" idx="2"/>
              </p:cNvCxnSpPr>
              <p:nvPr/>
            </p:nvCxnSpPr>
            <p:spPr>
              <a:xfrm>
                <a:off x="7182513" y="4179688"/>
                <a:ext cx="503100" cy="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16"/>
              <p:cNvCxnSpPr>
                <a:stCxn id="157" idx="6"/>
                <a:endCxn id="164" idx="2"/>
              </p:cNvCxnSpPr>
              <p:nvPr/>
            </p:nvCxnSpPr>
            <p:spPr>
              <a:xfrm flipH="1" rot="10800000">
                <a:off x="7182513" y="4028188"/>
                <a:ext cx="503100" cy="1515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16"/>
              <p:cNvCxnSpPr>
                <a:stCxn id="157" idx="6"/>
                <a:endCxn id="163" idx="2"/>
              </p:cNvCxnSpPr>
              <p:nvPr/>
            </p:nvCxnSpPr>
            <p:spPr>
              <a:xfrm flipH="1" rot="10800000">
                <a:off x="7182513" y="3876388"/>
                <a:ext cx="503100" cy="303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16"/>
              <p:cNvCxnSpPr>
                <a:stCxn id="157" idx="6"/>
                <a:endCxn id="162" idx="2"/>
              </p:cNvCxnSpPr>
              <p:nvPr/>
            </p:nvCxnSpPr>
            <p:spPr>
              <a:xfrm flipH="1" rot="10800000">
                <a:off x="7182513" y="3724888"/>
                <a:ext cx="503100" cy="4548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16"/>
              <p:cNvCxnSpPr>
                <a:stCxn id="157" idx="6"/>
                <a:endCxn id="161" idx="2"/>
              </p:cNvCxnSpPr>
              <p:nvPr/>
            </p:nvCxnSpPr>
            <p:spPr>
              <a:xfrm flipH="1" rot="10800000">
                <a:off x="7182513" y="3573388"/>
                <a:ext cx="503100" cy="606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5" name="Google Shape;185;p16"/>
              <p:cNvCxnSpPr>
                <a:stCxn id="156" idx="6"/>
                <a:endCxn id="166" idx="2"/>
              </p:cNvCxnSpPr>
              <p:nvPr/>
            </p:nvCxnSpPr>
            <p:spPr>
              <a:xfrm>
                <a:off x="7182513" y="4028120"/>
                <a:ext cx="503100" cy="303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16"/>
              <p:cNvCxnSpPr>
                <a:stCxn id="156" idx="6"/>
                <a:endCxn id="165" idx="2"/>
              </p:cNvCxnSpPr>
              <p:nvPr/>
            </p:nvCxnSpPr>
            <p:spPr>
              <a:xfrm>
                <a:off x="7182513" y="4028120"/>
                <a:ext cx="503100" cy="1515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" name="Google Shape;187;p16"/>
              <p:cNvCxnSpPr>
                <a:stCxn id="156" idx="6"/>
                <a:endCxn id="164" idx="2"/>
              </p:cNvCxnSpPr>
              <p:nvPr/>
            </p:nvCxnSpPr>
            <p:spPr>
              <a:xfrm>
                <a:off x="7182513" y="4028120"/>
                <a:ext cx="503100" cy="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8" name="Google Shape;188;p16"/>
              <p:cNvCxnSpPr>
                <a:stCxn id="156" idx="6"/>
                <a:endCxn id="163" idx="2"/>
              </p:cNvCxnSpPr>
              <p:nvPr/>
            </p:nvCxnSpPr>
            <p:spPr>
              <a:xfrm flipH="1" rot="10800000">
                <a:off x="7182513" y="3876620"/>
                <a:ext cx="503100" cy="1515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9" name="Google Shape;189;p16"/>
              <p:cNvCxnSpPr>
                <a:stCxn id="156" idx="6"/>
                <a:endCxn id="162" idx="2"/>
              </p:cNvCxnSpPr>
              <p:nvPr/>
            </p:nvCxnSpPr>
            <p:spPr>
              <a:xfrm flipH="1" rot="10800000">
                <a:off x="7182513" y="3724820"/>
                <a:ext cx="503100" cy="303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16"/>
              <p:cNvCxnSpPr>
                <a:stCxn id="156" idx="6"/>
                <a:endCxn id="161" idx="2"/>
              </p:cNvCxnSpPr>
              <p:nvPr/>
            </p:nvCxnSpPr>
            <p:spPr>
              <a:xfrm flipH="1" rot="10800000">
                <a:off x="7182513" y="3573320"/>
                <a:ext cx="503100" cy="4548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16"/>
              <p:cNvCxnSpPr>
                <a:stCxn id="155" idx="6"/>
                <a:endCxn id="166" idx="2"/>
              </p:cNvCxnSpPr>
              <p:nvPr/>
            </p:nvCxnSpPr>
            <p:spPr>
              <a:xfrm>
                <a:off x="7182513" y="3876551"/>
                <a:ext cx="503100" cy="4548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16"/>
              <p:cNvCxnSpPr>
                <a:stCxn id="155" idx="6"/>
                <a:endCxn id="165" idx="2"/>
              </p:cNvCxnSpPr>
              <p:nvPr/>
            </p:nvCxnSpPr>
            <p:spPr>
              <a:xfrm>
                <a:off x="7182513" y="3876551"/>
                <a:ext cx="503100" cy="303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" name="Google Shape;193;p16"/>
              <p:cNvCxnSpPr>
                <a:stCxn id="155" idx="6"/>
                <a:endCxn id="164" idx="2"/>
              </p:cNvCxnSpPr>
              <p:nvPr/>
            </p:nvCxnSpPr>
            <p:spPr>
              <a:xfrm>
                <a:off x="7182513" y="3876551"/>
                <a:ext cx="503100" cy="1515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" name="Google Shape;194;p16"/>
              <p:cNvCxnSpPr>
                <a:stCxn id="155" idx="6"/>
                <a:endCxn id="163" idx="2"/>
              </p:cNvCxnSpPr>
              <p:nvPr/>
            </p:nvCxnSpPr>
            <p:spPr>
              <a:xfrm>
                <a:off x="7182513" y="3876551"/>
                <a:ext cx="503100" cy="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16"/>
              <p:cNvCxnSpPr>
                <a:stCxn id="155" idx="6"/>
                <a:endCxn id="162" idx="2"/>
              </p:cNvCxnSpPr>
              <p:nvPr/>
            </p:nvCxnSpPr>
            <p:spPr>
              <a:xfrm flipH="1" rot="10800000">
                <a:off x="7182513" y="3725051"/>
                <a:ext cx="503100" cy="1515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6" name="Google Shape;196;p16"/>
              <p:cNvCxnSpPr>
                <a:stCxn id="155" idx="6"/>
                <a:endCxn id="161" idx="2"/>
              </p:cNvCxnSpPr>
              <p:nvPr/>
            </p:nvCxnSpPr>
            <p:spPr>
              <a:xfrm flipH="1" rot="10800000">
                <a:off x="7182513" y="3573251"/>
                <a:ext cx="503100" cy="303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7" name="Google Shape;197;p16"/>
              <p:cNvCxnSpPr>
                <a:stCxn id="154" idx="6"/>
                <a:endCxn id="166" idx="2"/>
              </p:cNvCxnSpPr>
              <p:nvPr/>
            </p:nvCxnSpPr>
            <p:spPr>
              <a:xfrm>
                <a:off x="7182513" y="3724983"/>
                <a:ext cx="503100" cy="606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8" name="Google Shape;198;p16"/>
              <p:cNvCxnSpPr>
                <a:stCxn id="154" idx="6"/>
                <a:endCxn id="165" idx="2"/>
              </p:cNvCxnSpPr>
              <p:nvPr/>
            </p:nvCxnSpPr>
            <p:spPr>
              <a:xfrm>
                <a:off x="7182513" y="3724983"/>
                <a:ext cx="503100" cy="4548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9" name="Google Shape;199;p16"/>
              <p:cNvCxnSpPr>
                <a:stCxn id="154" idx="6"/>
                <a:endCxn id="164" idx="2"/>
              </p:cNvCxnSpPr>
              <p:nvPr/>
            </p:nvCxnSpPr>
            <p:spPr>
              <a:xfrm>
                <a:off x="7182513" y="3724983"/>
                <a:ext cx="503100" cy="303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6"/>
              <p:cNvCxnSpPr>
                <a:stCxn id="154" idx="6"/>
                <a:endCxn id="163" idx="2"/>
              </p:cNvCxnSpPr>
              <p:nvPr/>
            </p:nvCxnSpPr>
            <p:spPr>
              <a:xfrm>
                <a:off x="7182513" y="3724983"/>
                <a:ext cx="503100" cy="1515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16"/>
              <p:cNvCxnSpPr>
                <a:stCxn id="154" idx="6"/>
                <a:endCxn id="162" idx="2"/>
              </p:cNvCxnSpPr>
              <p:nvPr/>
            </p:nvCxnSpPr>
            <p:spPr>
              <a:xfrm>
                <a:off x="7182513" y="3724983"/>
                <a:ext cx="503100" cy="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16"/>
              <p:cNvCxnSpPr>
                <a:stCxn id="154" idx="6"/>
                <a:endCxn id="161" idx="2"/>
              </p:cNvCxnSpPr>
              <p:nvPr/>
            </p:nvCxnSpPr>
            <p:spPr>
              <a:xfrm flipH="1" rot="10800000">
                <a:off x="7182513" y="3573483"/>
                <a:ext cx="503100" cy="1515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16"/>
              <p:cNvCxnSpPr>
                <a:stCxn id="153" idx="6"/>
                <a:endCxn id="166" idx="2"/>
              </p:cNvCxnSpPr>
              <p:nvPr/>
            </p:nvCxnSpPr>
            <p:spPr>
              <a:xfrm>
                <a:off x="7182513" y="3573415"/>
                <a:ext cx="503100" cy="7578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p16"/>
              <p:cNvCxnSpPr>
                <a:stCxn id="153" idx="6"/>
                <a:endCxn id="165" idx="2"/>
              </p:cNvCxnSpPr>
              <p:nvPr/>
            </p:nvCxnSpPr>
            <p:spPr>
              <a:xfrm>
                <a:off x="7182513" y="3573415"/>
                <a:ext cx="503100" cy="606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16"/>
              <p:cNvCxnSpPr>
                <a:stCxn id="153" idx="6"/>
                <a:endCxn id="164" idx="2"/>
              </p:cNvCxnSpPr>
              <p:nvPr/>
            </p:nvCxnSpPr>
            <p:spPr>
              <a:xfrm>
                <a:off x="7182513" y="3573415"/>
                <a:ext cx="503100" cy="4548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16"/>
              <p:cNvCxnSpPr>
                <a:stCxn id="153" idx="6"/>
                <a:endCxn id="163" idx="2"/>
              </p:cNvCxnSpPr>
              <p:nvPr/>
            </p:nvCxnSpPr>
            <p:spPr>
              <a:xfrm>
                <a:off x="7182513" y="3573415"/>
                <a:ext cx="503100" cy="303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16"/>
              <p:cNvCxnSpPr>
                <a:stCxn id="153" idx="6"/>
                <a:endCxn id="162" idx="2"/>
              </p:cNvCxnSpPr>
              <p:nvPr/>
            </p:nvCxnSpPr>
            <p:spPr>
              <a:xfrm>
                <a:off x="7182513" y="3573415"/>
                <a:ext cx="503100" cy="1515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16"/>
              <p:cNvCxnSpPr>
                <a:stCxn id="153" idx="6"/>
                <a:endCxn id="161" idx="2"/>
              </p:cNvCxnSpPr>
              <p:nvPr/>
            </p:nvCxnSpPr>
            <p:spPr>
              <a:xfrm>
                <a:off x="7182513" y="3573415"/>
                <a:ext cx="503100" cy="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p16"/>
              <p:cNvCxnSpPr>
                <a:stCxn id="152" idx="6"/>
                <a:endCxn id="166" idx="2"/>
              </p:cNvCxnSpPr>
              <p:nvPr/>
            </p:nvCxnSpPr>
            <p:spPr>
              <a:xfrm>
                <a:off x="7182513" y="3421847"/>
                <a:ext cx="503100" cy="9096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0" name="Google Shape;210;p16"/>
              <p:cNvCxnSpPr>
                <a:stCxn id="152" idx="6"/>
                <a:endCxn id="165" idx="2"/>
              </p:cNvCxnSpPr>
              <p:nvPr/>
            </p:nvCxnSpPr>
            <p:spPr>
              <a:xfrm>
                <a:off x="7182513" y="3421847"/>
                <a:ext cx="503100" cy="7578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16"/>
              <p:cNvCxnSpPr>
                <a:stCxn id="152" idx="6"/>
                <a:endCxn id="164" idx="2"/>
              </p:cNvCxnSpPr>
              <p:nvPr/>
            </p:nvCxnSpPr>
            <p:spPr>
              <a:xfrm>
                <a:off x="7182513" y="3421847"/>
                <a:ext cx="503100" cy="606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16"/>
              <p:cNvCxnSpPr>
                <a:stCxn id="152" idx="6"/>
                <a:endCxn id="163" idx="2"/>
              </p:cNvCxnSpPr>
              <p:nvPr/>
            </p:nvCxnSpPr>
            <p:spPr>
              <a:xfrm>
                <a:off x="7182513" y="3421847"/>
                <a:ext cx="503100" cy="4548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16"/>
              <p:cNvCxnSpPr>
                <a:stCxn id="152" idx="6"/>
                <a:endCxn id="162" idx="2"/>
              </p:cNvCxnSpPr>
              <p:nvPr/>
            </p:nvCxnSpPr>
            <p:spPr>
              <a:xfrm>
                <a:off x="7182513" y="3421847"/>
                <a:ext cx="503100" cy="303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16"/>
              <p:cNvCxnSpPr>
                <a:stCxn id="152" idx="6"/>
                <a:endCxn id="161" idx="2"/>
              </p:cNvCxnSpPr>
              <p:nvPr/>
            </p:nvCxnSpPr>
            <p:spPr>
              <a:xfrm>
                <a:off x="7182513" y="3421847"/>
                <a:ext cx="503100" cy="1515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15" name="Google Shape;215;p16"/>
              <p:cNvGrpSpPr/>
              <p:nvPr/>
            </p:nvGrpSpPr>
            <p:grpSpPr>
              <a:xfrm>
                <a:off x="8165814" y="3743479"/>
                <a:ext cx="114585" cy="417722"/>
                <a:chOff x="10556344" y="3011441"/>
                <a:chExt cx="101700" cy="370748"/>
              </a:xfrm>
            </p:grpSpPr>
            <p:sp>
              <p:nvSpPr>
                <p:cNvPr id="216" name="Google Shape;216;p16"/>
                <p:cNvSpPr/>
                <p:nvPr/>
              </p:nvSpPr>
              <p:spPr>
                <a:xfrm>
                  <a:off x="10556344" y="3011441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16"/>
                <p:cNvSpPr/>
                <p:nvPr/>
              </p:nvSpPr>
              <p:spPr>
                <a:xfrm>
                  <a:off x="10556344" y="3145965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16"/>
                <p:cNvSpPr/>
                <p:nvPr/>
              </p:nvSpPr>
              <p:spPr>
                <a:xfrm>
                  <a:off x="10556344" y="3280489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19" name="Google Shape;219;p16"/>
              <p:cNvCxnSpPr>
                <a:stCxn id="166" idx="6"/>
                <a:endCxn id="218" idx="2"/>
              </p:cNvCxnSpPr>
              <p:nvPr/>
            </p:nvCxnSpPr>
            <p:spPr>
              <a:xfrm flipH="1" rot="10800000">
                <a:off x="7800269" y="4104157"/>
                <a:ext cx="365400" cy="2271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16"/>
              <p:cNvCxnSpPr>
                <a:stCxn id="166" idx="6"/>
                <a:endCxn id="217" idx="2"/>
              </p:cNvCxnSpPr>
              <p:nvPr/>
            </p:nvCxnSpPr>
            <p:spPr>
              <a:xfrm flipH="1" rot="10800000">
                <a:off x="7800269" y="3952357"/>
                <a:ext cx="365400" cy="3789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p16"/>
              <p:cNvCxnSpPr>
                <a:stCxn id="166" idx="6"/>
                <a:endCxn id="216" idx="2"/>
              </p:cNvCxnSpPr>
              <p:nvPr/>
            </p:nvCxnSpPr>
            <p:spPr>
              <a:xfrm flipH="1" rot="10800000">
                <a:off x="7800269" y="3800857"/>
                <a:ext cx="365400" cy="5304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16"/>
              <p:cNvCxnSpPr>
                <a:stCxn id="165" idx="6"/>
                <a:endCxn id="218" idx="2"/>
              </p:cNvCxnSpPr>
              <p:nvPr/>
            </p:nvCxnSpPr>
            <p:spPr>
              <a:xfrm flipH="1" rot="10800000">
                <a:off x="7800269" y="4104088"/>
                <a:ext cx="365400" cy="756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16"/>
              <p:cNvCxnSpPr>
                <a:stCxn id="165" idx="6"/>
                <a:endCxn id="217" idx="2"/>
              </p:cNvCxnSpPr>
              <p:nvPr/>
            </p:nvCxnSpPr>
            <p:spPr>
              <a:xfrm flipH="1" rot="10800000">
                <a:off x="7800269" y="3952588"/>
                <a:ext cx="365400" cy="2271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6"/>
              <p:cNvCxnSpPr>
                <a:stCxn id="165" idx="6"/>
                <a:endCxn id="216" idx="2"/>
              </p:cNvCxnSpPr>
              <p:nvPr/>
            </p:nvCxnSpPr>
            <p:spPr>
              <a:xfrm flipH="1" rot="10800000">
                <a:off x="7800269" y="3800788"/>
                <a:ext cx="365400" cy="3789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6"/>
              <p:cNvCxnSpPr>
                <a:stCxn id="164" idx="6"/>
                <a:endCxn id="218" idx="2"/>
              </p:cNvCxnSpPr>
              <p:nvPr/>
            </p:nvCxnSpPr>
            <p:spPr>
              <a:xfrm>
                <a:off x="7800269" y="4028120"/>
                <a:ext cx="365400" cy="756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6"/>
              <p:cNvCxnSpPr>
                <a:stCxn id="164" idx="6"/>
                <a:endCxn id="217" idx="2"/>
              </p:cNvCxnSpPr>
              <p:nvPr/>
            </p:nvCxnSpPr>
            <p:spPr>
              <a:xfrm flipH="1" rot="10800000">
                <a:off x="7800269" y="3952520"/>
                <a:ext cx="365400" cy="756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6"/>
              <p:cNvCxnSpPr>
                <a:stCxn id="164" idx="6"/>
                <a:endCxn id="216" idx="2"/>
              </p:cNvCxnSpPr>
              <p:nvPr/>
            </p:nvCxnSpPr>
            <p:spPr>
              <a:xfrm flipH="1" rot="10800000">
                <a:off x="7800269" y="3801020"/>
                <a:ext cx="365400" cy="2271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16"/>
              <p:cNvCxnSpPr>
                <a:stCxn id="163" idx="6"/>
                <a:endCxn id="218" idx="2"/>
              </p:cNvCxnSpPr>
              <p:nvPr/>
            </p:nvCxnSpPr>
            <p:spPr>
              <a:xfrm>
                <a:off x="7800269" y="3876552"/>
                <a:ext cx="365400" cy="2271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16"/>
              <p:cNvCxnSpPr>
                <a:stCxn id="163" idx="6"/>
                <a:endCxn id="217" idx="2"/>
              </p:cNvCxnSpPr>
              <p:nvPr/>
            </p:nvCxnSpPr>
            <p:spPr>
              <a:xfrm>
                <a:off x="7800269" y="3876552"/>
                <a:ext cx="365400" cy="756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16"/>
              <p:cNvCxnSpPr>
                <a:stCxn id="163" idx="6"/>
                <a:endCxn id="216" idx="2"/>
              </p:cNvCxnSpPr>
              <p:nvPr/>
            </p:nvCxnSpPr>
            <p:spPr>
              <a:xfrm flipH="1" rot="10800000">
                <a:off x="7800269" y="3800952"/>
                <a:ext cx="365400" cy="756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16"/>
              <p:cNvCxnSpPr>
                <a:stCxn id="162" idx="6"/>
                <a:endCxn id="218" idx="2"/>
              </p:cNvCxnSpPr>
              <p:nvPr/>
            </p:nvCxnSpPr>
            <p:spPr>
              <a:xfrm>
                <a:off x="7800269" y="3724984"/>
                <a:ext cx="365400" cy="3789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2" name="Google Shape;232;p16"/>
              <p:cNvCxnSpPr>
                <a:stCxn id="162" idx="6"/>
                <a:endCxn id="217" idx="2"/>
              </p:cNvCxnSpPr>
              <p:nvPr/>
            </p:nvCxnSpPr>
            <p:spPr>
              <a:xfrm>
                <a:off x="7800269" y="3724984"/>
                <a:ext cx="365400" cy="2271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3" name="Google Shape;233;p16"/>
              <p:cNvCxnSpPr>
                <a:stCxn id="162" idx="6"/>
                <a:endCxn id="216" idx="2"/>
              </p:cNvCxnSpPr>
              <p:nvPr/>
            </p:nvCxnSpPr>
            <p:spPr>
              <a:xfrm>
                <a:off x="7800269" y="3724984"/>
                <a:ext cx="365400" cy="756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" name="Google Shape;234;p16"/>
              <p:cNvCxnSpPr>
                <a:stCxn id="161" idx="6"/>
                <a:endCxn id="218" idx="2"/>
              </p:cNvCxnSpPr>
              <p:nvPr/>
            </p:nvCxnSpPr>
            <p:spPr>
              <a:xfrm>
                <a:off x="7800269" y="3573416"/>
                <a:ext cx="365400" cy="5304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6"/>
              <p:cNvCxnSpPr>
                <a:stCxn id="161" idx="6"/>
                <a:endCxn id="217" idx="2"/>
              </p:cNvCxnSpPr>
              <p:nvPr/>
            </p:nvCxnSpPr>
            <p:spPr>
              <a:xfrm>
                <a:off x="7800269" y="3573416"/>
                <a:ext cx="365400" cy="3789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6"/>
              <p:cNvCxnSpPr>
                <a:stCxn id="161" idx="6"/>
                <a:endCxn id="216" idx="2"/>
              </p:cNvCxnSpPr>
              <p:nvPr/>
            </p:nvCxnSpPr>
            <p:spPr>
              <a:xfrm>
                <a:off x="7800269" y="3573416"/>
                <a:ext cx="365400" cy="2271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37" name="Google Shape;237;p16"/>
            <p:cNvGrpSpPr/>
            <p:nvPr/>
          </p:nvGrpSpPr>
          <p:grpSpPr>
            <a:xfrm>
              <a:off x="5584775" y="3395220"/>
              <a:ext cx="1395485" cy="1185891"/>
              <a:chOff x="1114660" y="1836941"/>
              <a:chExt cx="1382626" cy="1174964"/>
            </a:xfrm>
          </p:grpSpPr>
          <p:grpSp>
            <p:nvGrpSpPr>
              <p:cNvPr id="238" name="Google Shape;238;p16"/>
              <p:cNvGrpSpPr/>
              <p:nvPr/>
            </p:nvGrpSpPr>
            <p:grpSpPr>
              <a:xfrm>
                <a:off x="1114660" y="2355572"/>
                <a:ext cx="651854" cy="656332"/>
                <a:chOff x="1229924" y="1922246"/>
                <a:chExt cx="1091700" cy="1099200"/>
              </a:xfrm>
            </p:grpSpPr>
            <p:sp>
              <p:nvSpPr>
                <p:cNvPr id="239" name="Google Shape;239;p16"/>
                <p:cNvSpPr/>
                <p:nvPr/>
              </p:nvSpPr>
              <p:spPr>
                <a:xfrm>
                  <a:off x="1229924" y="1922246"/>
                  <a:ext cx="1091700" cy="1099200"/>
                </a:xfrm>
                <a:prstGeom prst="cube">
                  <a:avLst>
                    <a:gd fmla="val 60244" name="adj"/>
                  </a:avLst>
                </a:prstGeom>
                <a:solidFill>
                  <a:srgbClr val="5B9BD5">
                    <a:alpha val="13730"/>
                  </a:srgbClr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16"/>
                <p:cNvSpPr/>
                <p:nvPr/>
              </p:nvSpPr>
              <p:spPr>
                <a:xfrm>
                  <a:off x="1273649" y="1937146"/>
                  <a:ext cx="748500" cy="753600"/>
                </a:xfrm>
                <a:prstGeom prst="cube">
                  <a:avLst>
                    <a:gd fmla="val 89774" name="adj"/>
                  </a:avLst>
                </a:prstGeom>
                <a:solidFill>
                  <a:srgbClr val="5B9BD5">
                    <a:alpha val="13730"/>
                  </a:srgbClr>
                </a:solidFill>
                <a:ln cap="flat" cmpd="sng" w="95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16"/>
                <p:cNvSpPr/>
                <p:nvPr/>
              </p:nvSpPr>
              <p:spPr>
                <a:xfrm>
                  <a:off x="1457307" y="2771560"/>
                  <a:ext cx="141600" cy="141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2" name="Google Shape;242;p16"/>
              <p:cNvGrpSpPr/>
              <p:nvPr/>
            </p:nvGrpSpPr>
            <p:grpSpPr>
              <a:xfrm>
                <a:off x="1671321" y="2488056"/>
                <a:ext cx="450779" cy="453899"/>
                <a:chOff x="1918555" y="2230198"/>
                <a:chExt cx="780300" cy="785700"/>
              </a:xfrm>
            </p:grpSpPr>
            <p:sp>
              <p:nvSpPr>
                <p:cNvPr id="243" name="Google Shape;243;p16"/>
                <p:cNvSpPr/>
                <p:nvPr/>
              </p:nvSpPr>
              <p:spPr>
                <a:xfrm>
                  <a:off x="1918555" y="2230198"/>
                  <a:ext cx="780300" cy="785700"/>
                </a:xfrm>
                <a:prstGeom prst="cube">
                  <a:avLst>
                    <a:gd fmla="val 60244" name="adj"/>
                  </a:avLst>
                </a:prstGeom>
                <a:solidFill>
                  <a:srgbClr val="ED7D31">
                    <a:alpha val="13730"/>
                  </a:srgbClr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" name="Google Shape;244;p16"/>
                <p:cNvSpPr/>
                <p:nvPr/>
              </p:nvSpPr>
              <p:spPr>
                <a:xfrm>
                  <a:off x="2104178" y="2869091"/>
                  <a:ext cx="76500" cy="73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45" name="Google Shape;245;p16"/>
              <p:cNvCxnSpPr/>
              <p:nvPr/>
            </p:nvCxnSpPr>
            <p:spPr>
              <a:xfrm flipH="1" rot="10800000">
                <a:off x="1335881" y="2902088"/>
                <a:ext cx="442200" cy="4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6" name="Google Shape;246;p16"/>
              <p:cNvCxnSpPr/>
              <p:nvPr/>
            </p:nvCxnSpPr>
            <p:spPr>
              <a:xfrm flipH="1" rot="10800000">
                <a:off x="1335881" y="2857463"/>
                <a:ext cx="442200" cy="4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sp>
            <p:nvSpPr>
              <p:cNvPr id="247" name="Google Shape;247;p16"/>
              <p:cNvSpPr txBox="1"/>
              <p:nvPr/>
            </p:nvSpPr>
            <p:spPr>
              <a:xfrm rot="-2721486">
                <a:off x="2013596" y="2455262"/>
                <a:ext cx="271534" cy="2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/>
                  <a:buNone/>
                </a:pPr>
                <a:r>
                  <a:rPr b="0" i="0" lang="ko" sz="1400" u="none" cap="none" strike="noStrike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  <p:sp>
            <p:nvSpPr>
              <p:cNvPr id="248" name="Google Shape;248;p16"/>
              <p:cNvSpPr txBox="1"/>
              <p:nvPr/>
            </p:nvSpPr>
            <p:spPr>
              <a:xfrm rot="-2721486">
                <a:off x="1670116" y="2387642"/>
                <a:ext cx="271534" cy="2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/>
                  <a:buNone/>
                </a:pPr>
                <a:r>
                  <a:rPr b="0" i="0" lang="ko" sz="1400" u="none" cap="none" strike="noStrike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1640746" y="1836941"/>
                <a:ext cx="651900" cy="656400"/>
              </a:xfrm>
              <a:prstGeom prst="cube">
                <a:avLst>
                  <a:gd fmla="val 60244" name="adj"/>
                </a:avLst>
              </a:prstGeom>
              <a:solidFill>
                <a:srgbClr val="5B9BD5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1666852" y="1845837"/>
                <a:ext cx="446700" cy="450000"/>
              </a:xfrm>
              <a:prstGeom prst="cube">
                <a:avLst>
                  <a:gd fmla="val 89774" name="adj"/>
                </a:avLst>
              </a:prstGeom>
              <a:solidFill>
                <a:srgbClr val="5B9BD5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2046386" y="2122120"/>
                <a:ext cx="450900" cy="453900"/>
              </a:xfrm>
              <a:prstGeom prst="cube">
                <a:avLst>
                  <a:gd fmla="val 60244" name="adj"/>
                </a:avLst>
              </a:prstGeom>
              <a:solidFill>
                <a:srgbClr val="ED7D31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2" name="Google Shape;252;p16"/>
            <p:cNvSpPr txBox="1"/>
            <p:nvPr/>
          </p:nvSpPr>
          <p:spPr>
            <a:xfrm>
              <a:off x="6193247" y="4810618"/>
              <a:ext cx="1662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Classification: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Multilayered Perceptron</a:t>
              </a:r>
              <a:endParaRPr b="1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3" name="Google Shape;253;p16"/>
            <p:cNvSpPr txBox="1"/>
            <p:nvPr/>
          </p:nvSpPr>
          <p:spPr>
            <a:xfrm>
              <a:off x="1780711" y="3432536"/>
              <a:ext cx="185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Syntactics Extraction: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Character-level Quantization</a:t>
              </a:r>
              <a:endParaRPr b="1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54" name="Google Shape;254;p16"/>
            <p:cNvGrpSpPr/>
            <p:nvPr/>
          </p:nvGrpSpPr>
          <p:grpSpPr>
            <a:xfrm>
              <a:off x="2441118" y="2569764"/>
              <a:ext cx="2067900" cy="526758"/>
              <a:chOff x="1566748" y="2412703"/>
              <a:chExt cx="2067900" cy="526758"/>
            </a:xfrm>
          </p:grpSpPr>
          <p:sp>
            <p:nvSpPr>
              <p:cNvPr id="255" name="Google Shape;255;p16"/>
              <p:cNvSpPr txBox="1"/>
              <p:nvPr/>
            </p:nvSpPr>
            <p:spPr>
              <a:xfrm>
                <a:off x="1566748" y="2412703"/>
                <a:ext cx="2067900" cy="338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Malgun Gothic"/>
                  <a:buNone/>
                </a:pPr>
                <a:r>
                  <a:rPr b="0" i="0" lang="ko" sz="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"␣!”#$%&amp;’()*+,-./0123456789:;&lt;=&gt;?@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Malgun Gothic"/>
                  <a:buNone/>
                </a:pPr>
                <a:r>
                  <a:rPr b="0" i="0" lang="ko" sz="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[]^_`abcdefghijklmnlpqrstuvwxyz{|}~"</a:t>
                </a:r>
                <a:endParaRPr b="0" i="0" sz="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6" name="Google Shape;256;p16"/>
              <p:cNvSpPr txBox="1"/>
              <p:nvPr/>
            </p:nvSpPr>
            <p:spPr>
              <a:xfrm>
                <a:off x="1890697" y="2693161"/>
                <a:ext cx="14199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Quantization Rule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57" name="Google Shape;257;p16"/>
            <p:cNvCxnSpPr>
              <a:stCxn id="105" idx="3"/>
              <a:endCxn id="88" idx="5"/>
            </p:cNvCxnSpPr>
            <p:nvPr/>
          </p:nvCxnSpPr>
          <p:spPr>
            <a:xfrm flipH="1" rot="10800000">
              <a:off x="1459321" y="3231751"/>
              <a:ext cx="1330500" cy="525900"/>
            </a:xfrm>
            <a:prstGeom prst="curvedConnector3">
              <a:avLst>
                <a:gd fmla="val 25606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258" name="Google Shape;258;p16"/>
            <p:cNvCxnSpPr>
              <a:stCxn id="105" idx="3"/>
              <a:endCxn id="89" idx="5"/>
            </p:cNvCxnSpPr>
            <p:nvPr/>
          </p:nvCxnSpPr>
          <p:spPr>
            <a:xfrm flipH="1">
              <a:off x="1375921" y="3757651"/>
              <a:ext cx="83400" cy="974400"/>
            </a:xfrm>
            <a:prstGeom prst="curvedConnector5">
              <a:avLst>
                <a:gd fmla="val -79025" name="adj1"/>
                <a:gd fmla="val 13582" name="adj2"/>
                <a:gd fmla="val 404971" name="adj3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259" name="Google Shape;259;p16"/>
            <p:cNvSpPr txBox="1"/>
            <p:nvPr/>
          </p:nvSpPr>
          <p:spPr>
            <a:xfrm>
              <a:off x="2610412" y="3279622"/>
              <a:ext cx="1403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0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Sequence of Characters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60" name="Google Shape;260;p16"/>
            <p:cNvPicPr preferRelativeResize="0"/>
            <p:nvPr/>
          </p:nvPicPr>
          <p:blipFill rotWithShape="1">
            <a:blip r:embed="rId3">
              <a:alphaModFix/>
            </a:blip>
            <a:srcRect b="0" l="19207" r="65414" t="69626"/>
            <a:stretch/>
          </p:blipFill>
          <p:spPr>
            <a:xfrm rot="-5400000">
              <a:off x="3178205" y="2541618"/>
              <a:ext cx="267417" cy="133679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cxnSp>
          <p:nvCxnSpPr>
            <p:cNvPr id="261" name="Google Shape;261;p16"/>
            <p:cNvCxnSpPr>
              <a:stCxn id="88" idx="2"/>
              <a:endCxn id="90" idx="5"/>
            </p:cNvCxnSpPr>
            <p:nvPr/>
          </p:nvCxnSpPr>
          <p:spPr>
            <a:xfrm>
              <a:off x="3814655" y="3231849"/>
              <a:ext cx="431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262" name="Google Shape;262;p16"/>
            <p:cNvCxnSpPr>
              <a:stCxn id="249" idx="0"/>
              <a:endCxn id="94" idx="5"/>
            </p:cNvCxnSpPr>
            <p:nvPr/>
          </p:nvCxnSpPr>
          <p:spPr>
            <a:xfrm flipH="1">
              <a:off x="5876727" y="3395220"/>
              <a:ext cx="766200" cy="143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16"/>
            <p:cNvCxnSpPr>
              <a:stCxn id="239" idx="2"/>
              <a:endCxn id="103" idx="4"/>
            </p:cNvCxnSpPr>
            <p:nvPr/>
          </p:nvCxnSpPr>
          <p:spPr>
            <a:xfrm rot="10800000">
              <a:off x="5208275" y="4192973"/>
              <a:ext cx="376500" cy="214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16"/>
            <p:cNvCxnSpPr>
              <a:stCxn id="159" idx="2"/>
              <a:endCxn id="243" idx="4"/>
            </p:cNvCxnSpPr>
            <p:nvPr/>
          </p:nvCxnSpPr>
          <p:spPr>
            <a:xfrm rot="10800000">
              <a:off x="6327539" y="4390456"/>
              <a:ext cx="762300" cy="4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p16"/>
            <p:cNvCxnSpPr>
              <a:stCxn id="152" idx="2"/>
              <a:endCxn id="251" idx="5"/>
            </p:cNvCxnSpPr>
            <p:nvPr/>
          </p:nvCxnSpPr>
          <p:spPr>
            <a:xfrm flipH="1">
              <a:off x="6980339" y="3576247"/>
              <a:ext cx="109500" cy="226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p16"/>
            <p:cNvCxnSpPr>
              <a:stCxn id="89" idx="2"/>
              <a:endCxn id="91" idx="5"/>
            </p:cNvCxnSpPr>
            <p:nvPr/>
          </p:nvCxnSpPr>
          <p:spPr>
            <a:xfrm>
              <a:off x="2269215" y="4731843"/>
              <a:ext cx="550800" cy="1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grpSp>
          <p:nvGrpSpPr>
            <p:cNvPr id="267" name="Google Shape;267;p16"/>
            <p:cNvGrpSpPr/>
            <p:nvPr/>
          </p:nvGrpSpPr>
          <p:grpSpPr>
            <a:xfrm>
              <a:off x="1646846" y="3890591"/>
              <a:ext cx="1419900" cy="446888"/>
              <a:chOff x="1655375" y="3890591"/>
              <a:chExt cx="1419900" cy="446888"/>
            </a:xfrm>
          </p:grpSpPr>
          <p:sp>
            <p:nvSpPr>
              <p:cNvPr id="268" name="Google Shape;268;p16"/>
              <p:cNvSpPr/>
              <p:nvPr/>
            </p:nvSpPr>
            <p:spPr>
              <a:xfrm>
                <a:off x="1904044" y="3890591"/>
                <a:ext cx="922500" cy="246000"/>
              </a:xfrm>
              <a:prstGeom prst="can">
                <a:avLst>
                  <a:gd fmla="val 25000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W2V Model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9" name="Google Shape;269;p16"/>
              <p:cNvSpPr txBox="1"/>
              <p:nvPr/>
            </p:nvSpPr>
            <p:spPr>
              <a:xfrm>
                <a:off x="1655375" y="4091179"/>
                <a:ext cx="14199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Embedding Layer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70" name="Google Shape;270;p16"/>
            <p:cNvCxnSpPr>
              <a:stCxn id="87" idx="2"/>
              <a:endCxn id="86" idx="5"/>
            </p:cNvCxnSpPr>
            <p:nvPr/>
          </p:nvCxnSpPr>
          <p:spPr>
            <a:xfrm>
              <a:off x="6716130" y="4090504"/>
              <a:ext cx="489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grpSp>
          <p:nvGrpSpPr>
            <p:cNvPr id="271" name="Google Shape;271;p16"/>
            <p:cNvGrpSpPr/>
            <p:nvPr/>
          </p:nvGrpSpPr>
          <p:grpSpPr>
            <a:xfrm>
              <a:off x="968730" y="4343346"/>
              <a:ext cx="1575000" cy="883300"/>
              <a:chOff x="792273" y="4443135"/>
              <a:chExt cx="1575000" cy="883300"/>
            </a:xfrm>
          </p:grpSpPr>
          <p:grpSp>
            <p:nvGrpSpPr>
              <p:cNvPr id="272" name="Google Shape;272;p16"/>
              <p:cNvGrpSpPr/>
              <p:nvPr/>
            </p:nvGrpSpPr>
            <p:grpSpPr>
              <a:xfrm>
                <a:off x="1225351" y="4443135"/>
                <a:ext cx="708650" cy="498671"/>
                <a:chOff x="4474121" y="1311881"/>
                <a:chExt cx="568466" cy="498671"/>
              </a:xfrm>
            </p:grpSpPr>
            <p:sp>
              <p:nvSpPr>
                <p:cNvPr id="273" name="Google Shape;273;p16"/>
                <p:cNvSpPr/>
                <p:nvPr/>
              </p:nvSpPr>
              <p:spPr>
                <a:xfrm>
                  <a:off x="4474121" y="1311881"/>
                  <a:ext cx="94800" cy="96000"/>
                </a:xfrm>
                <a:prstGeom prst="rect">
                  <a:avLst/>
                </a:prstGeom>
                <a:solidFill>
                  <a:srgbClr val="8C8C8C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74" name="Google Shape;274;p16"/>
                <p:cNvSpPr/>
                <p:nvPr/>
              </p:nvSpPr>
              <p:spPr>
                <a:xfrm>
                  <a:off x="4568854" y="1311881"/>
                  <a:ext cx="94800" cy="960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75" name="Google Shape;275;p16"/>
                <p:cNvSpPr/>
                <p:nvPr/>
              </p:nvSpPr>
              <p:spPr>
                <a:xfrm>
                  <a:off x="4663588" y="1311881"/>
                  <a:ext cx="94800" cy="960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76" name="Google Shape;276;p16"/>
                <p:cNvSpPr/>
                <p:nvPr/>
              </p:nvSpPr>
              <p:spPr>
                <a:xfrm>
                  <a:off x="4758321" y="1311881"/>
                  <a:ext cx="94800" cy="960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77" name="Google Shape;277;p16"/>
                <p:cNvSpPr/>
                <p:nvPr/>
              </p:nvSpPr>
              <p:spPr>
                <a:xfrm>
                  <a:off x="4853055" y="1311881"/>
                  <a:ext cx="94800" cy="96000"/>
                </a:xfrm>
                <a:prstGeom prst="rect">
                  <a:avLst/>
                </a:prstGeom>
                <a:solidFill>
                  <a:srgbClr val="97979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78" name="Google Shape;278;p16"/>
                <p:cNvSpPr/>
                <p:nvPr/>
              </p:nvSpPr>
              <p:spPr>
                <a:xfrm>
                  <a:off x="4474121" y="1407786"/>
                  <a:ext cx="94800" cy="96000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79" name="Google Shape;279;p16"/>
                <p:cNvSpPr/>
                <p:nvPr/>
              </p:nvSpPr>
              <p:spPr>
                <a:xfrm>
                  <a:off x="4474121" y="1497588"/>
                  <a:ext cx="94800" cy="960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80" name="Google Shape;280;p16"/>
                <p:cNvSpPr/>
                <p:nvPr/>
              </p:nvSpPr>
              <p:spPr>
                <a:xfrm>
                  <a:off x="4474121" y="1714552"/>
                  <a:ext cx="94800" cy="96000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81" name="Google Shape;281;p16"/>
                <p:cNvSpPr/>
                <p:nvPr/>
              </p:nvSpPr>
              <p:spPr>
                <a:xfrm>
                  <a:off x="4568854" y="1407786"/>
                  <a:ext cx="94800" cy="96000"/>
                </a:xfrm>
                <a:prstGeom prst="rect">
                  <a:avLst/>
                </a:prstGeom>
                <a:solidFill>
                  <a:srgbClr val="9C9C9C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82" name="Google Shape;282;p16"/>
                <p:cNvSpPr/>
                <p:nvPr/>
              </p:nvSpPr>
              <p:spPr>
                <a:xfrm>
                  <a:off x="4663588" y="1407786"/>
                  <a:ext cx="94800" cy="96000"/>
                </a:xfrm>
                <a:prstGeom prst="rect">
                  <a:avLst/>
                </a:prstGeom>
                <a:solidFill>
                  <a:srgbClr val="97979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83" name="Google Shape;283;p16"/>
                <p:cNvSpPr/>
                <p:nvPr/>
              </p:nvSpPr>
              <p:spPr>
                <a:xfrm>
                  <a:off x="4758321" y="1407786"/>
                  <a:ext cx="94800" cy="960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84" name="Google Shape;284;p16"/>
                <p:cNvSpPr/>
                <p:nvPr/>
              </p:nvSpPr>
              <p:spPr>
                <a:xfrm>
                  <a:off x="4853055" y="1407786"/>
                  <a:ext cx="94800" cy="960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85" name="Google Shape;285;p16"/>
                <p:cNvSpPr/>
                <p:nvPr/>
              </p:nvSpPr>
              <p:spPr>
                <a:xfrm>
                  <a:off x="4568854" y="1497588"/>
                  <a:ext cx="94800" cy="960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86" name="Google Shape;286;p16"/>
                <p:cNvSpPr/>
                <p:nvPr/>
              </p:nvSpPr>
              <p:spPr>
                <a:xfrm>
                  <a:off x="4663588" y="1497588"/>
                  <a:ext cx="94800" cy="960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87" name="Google Shape;287;p16"/>
                <p:cNvSpPr/>
                <p:nvPr/>
              </p:nvSpPr>
              <p:spPr>
                <a:xfrm>
                  <a:off x="4758321" y="1497588"/>
                  <a:ext cx="94800" cy="96000"/>
                </a:xfrm>
                <a:prstGeom prst="rect">
                  <a:avLst/>
                </a:prstGeom>
                <a:solidFill>
                  <a:srgbClr val="9C9C9C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88" name="Google Shape;288;p16"/>
                <p:cNvSpPr/>
                <p:nvPr/>
              </p:nvSpPr>
              <p:spPr>
                <a:xfrm>
                  <a:off x="4853055" y="1497588"/>
                  <a:ext cx="94800" cy="96000"/>
                </a:xfrm>
                <a:prstGeom prst="rect">
                  <a:avLst/>
                </a:prstGeom>
                <a:solidFill>
                  <a:srgbClr val="8C8C8C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89" name="Google Shape;289;p16"/>
                <p:cNvSpPr/>
                <p:nvPr/>
              </p:nvSpPr>
              <p:spPr>
                <a:xfrm>
                  <a:off x="4568854" y="1714552"/>
                  <a:ext cx="94800" cy="960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90" name="Google Shape;290;p16"/>
                <p:cNvSpPr/>
                <p:nvPr/>
              </p:nvSpPr>
              <p:spPr>
                <a:xfrm>
                  <a:off x="4663588" y="1714552"/>
                  <a:ext cx="94800" cy="960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91" name="Google Shape;291;p16"/>
                <p:cNvSpPr/>
                <p:nvPr/>
              </p:nvSpPr>
              <p:spPr>
                <a:xfrm>
                  <a:off x="4758321" y="1714552"/>
                  <a:ext cx="94800" cy="96000"/>
                </a:xfrm>
                <a:prstGeom prst="rect">
                  <a:avLst/>
                </a:prstGeom>
                <a:solidFill>
                  <a:srgbClr val="8C8C8C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92" name="Google Shape;292;p16"/>
                <p:cNvSpPr/>
                <p:nvPr/>
              </p:nvSpPr>
              <p:spPr>
                <a:xfrm>
                  <a:off x="4853055" y="1714552"/>
                  <a:ext cx="94800" cy="960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93" name="Google Shape;293;p16"/>
                <p:cNvSpPr txBox="1"/>
                <p:nvPr/>
              </p:nvSpPr>
              <p:spPr>
                <a:xfrm rot="-5400000">
                  <a:off x="4619205" y="1521321"/>
                  <a:ext cx="271500" cy="246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ts val="1400"/>
                    <a:buFont typeface="Arial"/>
                    <a:buNone/>
                  </a:pPr>
                  <a:r>
                    <a:rPr b="0" i="0" lang="ko" sz="1400" u="none" cap="none" strike="noStrike">
                      <a:latin typeface="Arial"/>
                      <a:ea typeface="Arial"/>
                      <a:cs typeface="Arial"/>
                      <a:sym typeface="Arial"/>
                    </a:rPr>
                    <a:t> </a:t>
                  </a:r>
                  <a:endParaRPr/>
                </a:p>
              </p:txBody>
            </p:sp>
            <p:sp>
              <p:nvSpPr>
                <p:cNvPr id="294" name="Google Shape;294;p16"/>
                <p:cNvSpPr/>
                <p:nvPr/>
              </p:nvSpPr>
              <p:spPr>
                <a:xfrm>
                  <a:off x="4947787" y="1311881"/>
                  <a:ext cx="94800" cy="96000"/>
                </a:xfrm>
                <a:prstGeom prst="rect">
                  <a:avLst/>
                </a:prstGeom>
                <a:solidFill>
                  <a:srgbClr val="97979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95" name="Google Shape;295;p16"/>
                <p:cNvSpPr/>
                <p:nvPr/>
              </p:nvSpPr>
              <p:spPr>
                <a:xfrm>
                  <a:off x="4947787" y="1407786"/>
                  <a:ext cx="94800" cy="960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96" name="Google Shape;296;p16"/>
                <p:cNvSpPr/>
                <p:nvPr/>
              </p:nvSpPr>
              <p:spPr>
                <a:xfrm>
                  <a:off x="4947787" y="1497588"/>
                  <a:ext cx="94800" cy="96000"/>
                </a:xfrm>
                <a:prstGeom prst="rect">
                  <a:avLst/>
                </a:prstGeom>
                <a:solidFill>
                  <a:srgbClr val="8C8C8C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97" name="Google Shape;297;p16"/>
                <p:cNvSpPr/>
                <p:nvPr/>
              </p:nvSpPr>
              <p:spPr>
                <a:xfrm>
                  <a:off x="4947787" y="1714552"/>
                  <a:ext cx="94800" cy="960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p:grpSp>
          <p:sp>
            <p:nvSpPr>
              <p:cNvPr id="298" name="Google Shape;298;p16"/>
              <p:cNvSpPr txBox="1"/>
              <p:nvPr/>
            </p:nvSpPr>
            <p:spPr>
              <a:xfrm>
                <a:off x="792273" y="4926235"/>
                <a:ext cx="1575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Sequence of Word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Vectors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/>
        </p:nvSpPr>
        <p:spPr>
          <a:xfrm>
            <a:off x="145422" y="718931"/>
            <a:ext cx="8496000" cy="57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기</a:t>
            </a:r>
            <a:r>
              <a:rPr lang="ko" sz="1800"/>
              <a:t>존 방식의 한계 : 결정적 모형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피싱 점수가 유클리디안 거리 기반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원본 데이터 확률적 모델링 필요 (e.g. KL)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해결 1: 컨볼루션 오토인코더(CAE) 기반 </a:t>
            </a:r>
            <a:r>
              <a:rPr lang="ko" sz="1800">
                <a:solidFill>
                  <a:srgbClr val="2F5496"/>
                </a:solidFill>
              </a:rPr>
              <a:t>정상 URL  모형</a:t>
            </a:r>
            <a:r>
              <a:rPr lang="ko" sz="1800"/>
              <a:t> 파라미터 </a:t>
            </a:r>
            <a:r>
              <a:rPr lang="ko" sz="1800">
                <a:solidFill>
                  <a:schemeClr val="dk1"/>
                </a:solidFill>
              </a:rPr>
              <a:t>θ* 모델링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             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D : 학습 데이터의 클래스 분포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   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-"/>
            </a:pPr>
            <a:r>
              <a:rPr lang="ko" sz="1800">
                <a:solidFill>
                  <a:srgbClr val="2F5496"/>
                </a:solidFill>
              </a:rPr>
              <a:t>정상 URL의 재구축 오류 &lt;&lt; 피싱 URL의 재구축 오류</a:t>
            </a:r>
            <a:endParaRPr sz="1800">
              <a:solidFill>
                <a:srgbClr val="2F54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해결 2: 재구축 오류의 Thresholding 값의 딥러닝 기반 학습</a:t>
            </a:r>
            <a:endParaRPr sz="1800"/>
          </a:p>
        </p:txBody>
      </p:sp>
      <p:sp>
        <p:nvSpPr>
          <p:cNvPr id="304" name="Google Shape;304;p17"/>
          <p:cNvSpPr txBox="1"/>
          <p:nvPr/>
        </p:nvSpPr>
        <p:spPr>
          <a:xfrm>
            <a:off x="258625" y="0"/>
            <a:ext cx="85980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기존 한계 대비 제안하는 방법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\theta^* = argmin_{\theta}\sum_{x_i \in X_train} L_D(\theta;x_i) = argmin_{\theta}\sum_{x_i \in X_train} ||f_{\theta}(x_i) - x_i||^2"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931" y="2963063"/>
            <a:ext cx="66484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_{\theta} : X_{train} \to  R"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420" y="4086778"/>
            <a:ext cx="1533525" cy="21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17"/>
          <p:cNvCxnSpPr/>
          <p:nvPr/>
        </p:nvCxnSpPr>
        <p:spPr>
          <a:xfrm>
            <a:off x="6781800" y="3415285"/>
            <a:ext cx="1044900" cy="0"/>
          </a:xfrm>
          <a:prstGeom prst="straightConnector1">
            <a:avLst/>
          </a:prstGeom>
          <a:noFill/>
          <a:ln cap="flat" cmpd="sng" w="9525">
            <a:solidFill>
              <a:srgbClr val="2F549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/>
        </p:nvSpPr>
        <p:spPr>
          <a:xfrm>
            <a:off x="273050" y="0"/>
            <a:ext cx="8598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제안하는 방법 오버뷰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212912" y="566768"/>
            <a:ext cx="87684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CAE(Convolutional AutoEncoder)와 딥러닝 네트워크(CNN + MLP)의 결합 구조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CAE-Thresholding 한계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CAE의 출력값을 1차원 경계로 분류하는 방법으로 문제 해결이 어려움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제안: 연결된 신경망에 기반한 Thresholding 값의 비선형적 학습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6632575" y="0"/>
            <a:ext cx="2511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oogle Shape;74;p4" id="315" name="Google Shape;3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350" y="2311360"/>
            <a:ext cx="8713300" cy="39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/>
        </p:nvSpPr>
        <p:spPr>
          <a:xfrm>
            <a:off x="273042" y="-193488"/>
            <a:ext cx="8598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핵심 아이디어: CAE기반 정상 URL 모형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206225" y="753597"/>
            <a:ext cx="8598000" cy="4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Convolutional Auto Encoder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Encoding: 낮은 차원 특징벡터로의 사상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Decoding: 특징벡터로부터의 원본 데이터 재구축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High dimensional data 🡪 Low dimensional code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Thresholding CNN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논문의 기여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정상 URL 의 잠재변수 (압축된 벡터 z) 모델링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피싱 URL 재구축 오류 기반 피싱공격 탐지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1475" lvl="2" marL="14128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Zero-day Attack 대처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1475" lvl="2" marL="14128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Data Imbalance 문제 해결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재구축 오류의 Thresholding값 학습: 비선형 경계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추후 연구 이슈: 효율적인 초기 weight 최적화 방법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22" name="Google Shape;322;p19"/>
          <p:cNvCxnSpPr/>
          <p:nvPr/>
        </p:nvCxnSpPr>
        <p:spPr>
          <a:xfrm rot="10800000">
            <a:off x="7904993" y="3740217"/>
            <a:ext cx="0" cy="272700"/>
          </a:xfrm>
          <a:prstGeom prst="straightConnector1">
            <a:avLst/>
          </a:prstGeom>
          <a:solidFill>
            <a:srgbClr val="FF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23" name="Google Shape;323;p19"/>
          <p:cNvGrpSpPr/>
          <p:nvPr/>
        </p:nvGrpSpPr>
        <p:grpSpPr>
          <a:xfrm>
            <a:off x="6943004" y="1179023"/>
            <a:ext cx="1927668" cy="4127117"/>
            <a:chOff x="7008053" y="1359368"/>
            <a:chExt cx="1667100" cy="4127117"/>
          </a:xfrm>
        </p:grpSpPr>
        <p:pic>
          <p:nvPicPr>
            <p:cNvPr id="324" name="Google Shape;324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43800" y="4876800"/>
              <a:ext cx="600159" cy="60968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5" name="Google Shape;325;p19"/>
            <p:cNvCxnSpPr>
              <a:stCxn id="324" idx="0"/>
              <a:endCxn id="326" idx="2"/>
            </p:cNvCxnSpPr>
            <p:nvPr/>
          </p:nvCxnSpPr>
          <p:spPr>
            <a:xfrm rot="10800000">
              <a:off x="7841479" y="4653300"/>
              <a:ext cx="2400" cy="223500"/>
            </a:xfrm>
            <a:prstGeom prst="straightConnector1">
              <a:avLst/>
            </a:prstGeom>
            <a:solidFill>
              <a:srgbClr val="FF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26" name="Google Shape;326;p19"/>
            <p:cNvSpPr/>
            <p:nvPr/>
          </p:nvSpPr>
          <p:spPr>
            <a:xfrm>
              <a:off x="7008053" y="4500825"/>
              <a:ext cx="1667100" cy="152400"/>
            </a:xfrm>
            <a:prstGeom prst="rect">
              <a:avLst/>
            </a:prstGeom>
            <a:solidFill>
              <a:srgbClr val="FFFFFF"/>
            </a:solidFill>
            <a:ln cap="flat" cmpd="sng" w="15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Gulim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Gulim"/>
                  <a:ea typeface="Gulim"/>
                  <a:cs typeface="Gulim"/>
                  <a:sym typeface="Gulim"/>
                </a:rPr>
                <a:t>2000</a:t>
              </a:r>
              <a:endParaRPr b="0" i="0" sz="9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27" name="Google Shape;327;p19"/>
            <p:cNvSpPr txBox="1"/>
            <p:nvPr/>
          </p:nvSpPr>
          <p:spPr>
            <a:xfrm>
              <a:off x="7843880" y="4599801"/>
              <a:ext cx="300000" cy="276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Arial"/>
                <a:buNone/>
              </a:pPr>
              <a:r>
                <a:rPr b="0" i="0" lang="ko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cxnSp>
          <p:nvCxnSpPr>
            <p:cNvPr id="328" name="Google Shape;328;p19"/>
            <p:cNvCxnSpPr>
              <a:stCxn id="326" idx="0"/>
              <a:endCxn id="329" idx="2"/>
            </p:cNvCxnSpPr>
            <p:nvPr/>
          </p:nvCxnSpPr>
          <p:spPr>
            <a:xfrm rot="10800000">
              <a:off x="7840403" y="4272225"/>
              <a:ext cx="1200" cy="228600"/>
            </a:xfrm>
            <a:prstGeom prst="straightConnector1">
              <a:avLst/>
            </a:prstGeom>
            <a:solidFill>
              <a:srgbClr val="FF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29" name="Google Shape;329;p19"/>
            <p:cNvSpPr/>
            <p:nvPr/>
          </p:nvSpPr>
          <p:spPr>
            <a:xfrm>
              <a:off x="7298595" y="4117312"/>
              <a:ext cx="1083300" cy="154800"/>
            </a:xfrm>
            <a:prstGeom prst="rect">
              <a:avLst/>
            </a:prstGeom>
            <a:solidFill>
              <a:srgbClr val="FFFFFF"/>
            </a:solidFill>
            <a:ln cap="flat" cmpd="sng" w="15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Gulim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Gulim"/>
                  <a:ea typeface="Gulim"/>
                  <a:cs typeface="Gulim"/>
                  <a:sym typeface="Gulim"/>
                </a:rPr>
                <a:t>1000</a:t>
              </a:r>
              <a:endParaRPr b="0" i="0" sz="9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30" name="Google Shape;330;p19"/>
            <p:cNvSpPr txBox="1"/>
            <p:nvPr/>
          </p:nvSpPr>
          <p:spPr>
            <a:xfrm>
              <a:off x="7843880" y="4235381"/>
              <a:ext cx="300000" cy="2769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Arial"/>
                <a:buNone/>
              </a:pPr>
              <a:r>
                <a:rPr b="0" i="0" lang="ko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7543801" y="3742006"/>
              <a:ext cx="600300" cy="170400"/>
            </a:xfrm>
            <a:prstGeom prst="rect">
              <a:avLst/>
            </a:prstGeom>
            <a:solidFill>
              <a:srgbClr val="FFFFFF"/>
            </a:solidFill>
            <a:ln cap="flat" cmpd="sng" w="15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Gulim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Gulim"/>
                  <a:ea typeface="Gulim"/>
                  <a:cs typeface="Gulim"/>
                  <a:sym typeface="Gulim"/>
                </a:rPr>
                <a:t>500</a:t>
              </a:r>
              <a:endParaRPr b="0" i="0" sz="9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32" name="Google Shape;332;p19"/>
            <p:cNvSpPr txBox="1"/>
            <p:nvPr/>
          </p:nvSpPr>
          <p:spPr>
            <a:xfrm>
              <a:off x="7840298" y="3849523"/>
              <a:ext cx="300000" cy="2769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Arial"/>
                <a:buNone/>
              </a:pPr>
              <a:r>
                <a:rPr b="0" i="0" lang="ko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7681933" y="3333750"/>
              <a:ext cx="321600" cy="187800"/>
            </a:xfrm>
            <a:prstGeom prst="rect">
              <a:avLst/>
            </a:prstGeom>
            <a:solidFill>
              <a:srgbClr val="FFFFFF"/>
            </a:solidFill>
            <a:ln cap="flat" cmpd="sng" w="15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Gulim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Gulim"/>
                  <a:ea typeface="Gulim"/>
                  <a:cs typeface="Gulim"/>
                  <a:sym typeface="Gulim"/>
                </a:rPr>
                <a:t>30</a:t>
              </a:r>
              <a:endParaRPr b="0" i="0" sz="9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34" name="Google Shape;334;p19"/>
            <p:cNvSpPr txBox="1"/>
            <p:nvPr/>
          </p:nvSpPr>
          <p:spPr>
            <a:xfrm>
              <a:off x="7839109" y="3462946"/>
              <a:ext cx="300000" cy="2769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Arial"/>
                <a:buNone/>
              </a:pPr>
              <a:r>
                <a:rPr b="0" i="0" lang="ko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pic>
          <p:nvPicPr>
            <p:cNvPr id="335" name="Google Shape;33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50881" y="1359368"/>
              <a:ext cx="600159" cy="6096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19"/>
            <p:cNvSpPr/>
            <p:nvPr/>
          </p:nvSpPr>
          <p:spPr>
            <a:xfrm>
              <a:off x="7540279" y="2976825"/>
              <a:ext cx="604800" cy="152400"/>
            </a:xfrm>
            <a:prstGeom prst="rect">
              <a:avLst/>
            </a:prstGeom>
            <a:solidFill>
              <a:srgbClr val="FFFFFF"/>
            </a:solidFill>
            <a:ln cap="flat" cmpd="sng" w="15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Gulim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Gulim"/>
                  <a:ea typeface="Gulim"/>
                  <a:cs typeface="Gulim"/>
                  <a:sym typeface="Gulim"/>
                </a:rPr>
                <a:t>500</a:t>
              </a:r>
              <a:endParaRPr b="0" i="0" sz="9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37" name="Google Shape;337;p19"/>
            <p:cNvSpPr txBox="1"/>
            <p:nvPr/>
          </p:nvSpPr>
          <p:spPr>
            <a:xfrm>
              <a:off x="7832231" y="3075801"/>
              <a:ext cx="278700" cy="2775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-6518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Arial"/>
                <a:buNone/>
              </a:pPr>
              <a:r>
                <a:rPr b="0" i="0" lang="ko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cxnSp>
          <p:nvCxnSpPr>
            <p:cNvPr id="338" name="Google Shape;338;p19"/>
            <p:cNvCxnSpPr>
              <a:stCxn id="336" idx="0"/>
              <a:endCxn id="339" idx="2"/>
            </p:cNvCxnSpPr>
            <p:nvPr/>
          </p:nvCxnSpPr>
          <p:spPr>
            <a:xfrm rot="10800000">
              <a:off x="7841479" y="2748225"/>
              <a:ext cx="1200" cy="228600"/>
            </a:xfrm>
            <a:prstGeom prst="straightConnector1">
              <a:avLst/>
            </a:prstGeom>
            <a:solidFill>
              <a:srgbClr val="FF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39" name="Google Shape;339;p19"/>
            <p:cNvSpPr/>
            <p:nvPr/>
          </p:nvSpPr>
          <p:spPr>
            <a:xfrm>
              <a:off x="7299769" y="2593312"/>
              <a:ext cx="1083300" cy="154800"/>
            </a:xfrm>
            <a:prstGeom prst="rect">
              <a:avLst/>
            </a:prstGeom>
            <a:solidFill>
              <a:srgbClr val="FFFFFF"/>
            </a:solidFill>
            <a:ln cap="flat" cmpd="sng" w="15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Gulim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Gulim"/>
                  <a:ea typeface="Gulim"/>
                  <a:cs typeface="Gulim"/>
                  <a:sym typeface="Gulim"/>
                </a:rPr>
                <a:t>1000</a:t>
              </a:r>
              <a:endParaRPr b="0" i="0" sz="9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cxnSp>
          <p:nvCxnSpPr>
            <p:cNvPr id="340" name="Google Shape;340;p19"/>
            <p:cNvCxnSpPr>
              <a:stCxn id="339" idx="0"/>
              <a:endCxn id="341" idx="2"/>
            </p:cNvCxnSpPr>
            <p:nvPr/>
          </p:nvCxnSpPr>
          <p:spPr>
            <a:xfrm flipH="1" rot="10800000">
              <a:off x="7841419" y="2388412"/>
              <a:ext cx="3600" cy="204900"/>
            </a:xfrm>
            <a:prstGeom prst="straightConnector1">
              <a:avLst/>
            </a:prstGeom>
            <a:solidFill>
              <a:srgbClr val="FF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41" name="Google Shape;341;p19"/>
            <p:cNvSpPr/>
            <p:nvPr/>
          </p:nvSpPr>
          <p:spPr>
            <a:xfrm>
              <a:off x="7015096" y="2218006"/>
              <a:ext cx="1659900" cy="170400"/>
            </a:xfrm>
            <a:prstGeom prst="rect">
              <a:avLst/>
            </a:prstGeom>
            <a:solidFill>
              <a:srgbClr val="FFFFFF"/>
            </a:solidFill>
            <a:ln cap="flat" cmpd="sng" w="15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Gulim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Gulim"/>
                  <a:ea typeface="Gulim"/>
                  <a:cs typeface="Gulim"/>
                  <a:sym typeface="Gulim"/>
                </a:rPr>
                <a:t>2000</a:t>
              </a:r>
              <a:endParaRPr b="0" i="0" sz="9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cxnSp>
          <p:nvCxnSpPr>
            <p:cNvPr id="342" name="Google Shape;342;p19"/>
            <p:cNvCxnSpPr>
              <a:stCxn id="341" idx="0"/>
              <a:endCxn id="335" idx="2"/>
            </p:cNvCxnSpPr>
            <p:nvPr/>
          </p:nvCxnSpPr>
          <p:spPr>
            <a:xfrm flipH="1" rot="10800000">
              <a:off x="7845046" y="1969006"/>
              <a:ext cx="6000" cy="249000"/>
            </a:xfrm>
            <a:prstGeom prst="straightConnector1">
              <a:avLst/>
            </a:prstGeom>
            <a:solidFill>
              <a:srgbClr val="FF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43" name="Google Shape;343;p19"/>
            <p:cNvCxnSpPr>
              <a:stCxn id="333" idx="0"/>
              <a:endCxn id="336" idx="2"/>
            </p:cNvCxnSpPr>
            <p:nvPr/>
          </p:nvCxnSpPr>
          <p:spPr>
            <a:xfrm rot="10800000">
              <a:off x="7842733" y="3129150"/>
              <a:ext cx="0" cy="204600"/>
            </a:xfrm>
            <a:prstGeom prst="straightConnector1">
              <a:avLst/>
            </a:prstGeom>
            <a:solidFill>
              <a:srgbClr val="FF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44" name="Google Shape;344;p19"/>
            <p:cNvSpPr txBox="1"/>
            <p:nvPr/>
          </p:nvSpPr>
          <p:spPr>
            <a:xfrm>
              <a:off x="7840298" y="2723768"/>
              <a:ext cx="278700" cy="2775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-8699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Arial"/>
                <a:buNone/>
              </a:pPr>
              <a:r>
                <a:rPr b="0" i="0" lang="ko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45" name="Google Shape;345;p19"/>
            <p:cNvSpPr txBox="1"/>
            <p:nvPr/>
          </p:nvSpPr>
          <p:spPr>
            <a:xfrm>
              <a:off x="7840298" y="2352104"/>
              <a:ext cx="278700" cy="27750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-8699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Arial"/>
                <a:buNone/>
              </a:pPr>
              <a:r>
                <a:rPr b="0" i="0" lang="ko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46" name="Google Shape;346;p19"/>
            <p:cNvSpPr txBox="1"/>
            <p:nvPr/>
          </p:nvSpPr>
          <p:spPr>
            <a:xfrm>
              <a:off x="7850961" y="1969053"/>
              <a:ext cx="278700" cy="2775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-6518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Arial"/>
                <a:buNone/>
              </a:pPr>
              <a:r>
                <a:rPr b="0" i="0" lang="ko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cxnSp>
        <p:nvCxnSpPr>
          <p:cNvPr id="347" name="Google Shape;347;p19"/>
          <p:cNvCxnSpPr/>
          <p:nvPr/>
        </p:nvCxnSpPr>
        <p:spPr>
          <a:xfrm rot="10800000">
            <a:off x="7908144" y="3329505"/>
            <a:ext cx="0" cy="204900"/>
          </a:xfrm>
          <a:prstGeom prst="straightConnector1">
            <a:avLst/>
          </a:prstGeom>
          <a:solidFill>
            <a:srgbClr val="FF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/>
          <p:nvPr/>
        </p:nvSpPr>
        <p:spPr>
          <a:xfrm>
            <a:off x="273050" y="0"/>
            <a:ext cx="8598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데이터 전처리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273050" y="675000"/>
            <a:ext cx="8348400" cy="5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Step01:Signal-level Character Sequence      Step02: Input samples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oogle Shape;82;p5" id="354" name="Google Shape;3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482" y="1306422"/>
            <a:ext cx="1905001" cy="1259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3;p5" id="355" name="Google Shape;35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481" y="2513058"/>
            <a:ext cx="1905001" cy="1259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4;p5" id="356" name="Google Shape;35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480" y="3719693"/>
            <a:ext cx="1905001" cy="1259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5;p5" id="357" name="Google Shape;35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8480" y="4926327"/>
            <a:ext cx="1905001" cy="1259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7;p5" id="358" name="Google Shape;358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34545" y="1306415"/>
            <a:ext cx="1905001" cy="12993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8;p5" id="359" name="Google Shape;359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34545" y="2499887"/>
            <a:ext cx="1905001" cy="1299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9;p5" id="360" name="Google Shape;360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34545" y="3693360"/>
            <a:ext cx="1905001" cy="1299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5" id="361" name="Google Shape;361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134545" y="4886833"/>
            <a:ext cx="1905001" cy="129933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0"/>
          <p:cNvSpPr txBox="1"/>
          <p:nvPr/>
        </p:nvSpPr>
        <p:spPr>
          <a:xfrm>
            <a:off x="2601214" y="2238998"/>
            <a:ext cx="791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ko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Phishing</a:t>
            </a:r>
            <a:endParaRPr/>
          </a:p>
        </p:txBody>
      </p:sp>
      <p:sp>
        <p:nvSpPr>
          <p:cNvPr id="363" name="Google Shape;363;p20"/>
          <p:cNvSpPr txBox="1"/>
          <p:nvPr/>
        </p:nvSpPr>
        <p:spPr>
          <a:xfrm>
            <a:off x="2601214" y="3420098"/>
            <a:ext cx="6486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ko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Benign</a:t>
            </a:r>
            <a:endParaRPr/>
          </a:p>
        </p:txBody>
      </p:sp>
      <p:sp>
        <p:nvSpPr>
          <p:cNvPr id="364" name="Google Shape;364;p20"/>
          <p:cNvSpPr txBox="1"/>
          <p:nvPr/>
        </p:nvSpPr>
        <p:spPr>
          <a:xfrm>
            <a:off x="2601214" y="4601198"/>
            <a:ext cx="6486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ko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Benign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2601214" y="5782298"/>
            <a:ext cx="791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ko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Phishing</a:t>
            </a:r>
            <a:endParaRPr/>
          </a:p>
        </p:txBody>
      </p:sp>
      <p:sp>
        <p:nvSpPr>
          <p:cNvPr id="366" name="Google Shape;366;p20"/>
          <p:cNvSpPr txBox="1"/>
          <p:nvPr/>
        </p:nvSpPr>
        <p:spPr>
          <a:xfrm>
            <a:off x="7140557" y="2238747"/>
            <a:ext cx="791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ko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Phishing</a:t>
            </a:r>
            <a:endParaRPr/>
          </a:p>
        </p:txBody>
      </p:sp>
      <p:sp>
        <p:nvSpPr>
          <p:cNvPr id="367" name="Google Shape;367;p20"/>
          <p:cNvSpPr txBox="1"/>
          <p:nvPr/>
        </p:nvSpPr>
        <p:spPr>
          <a:xfrm>
            <a:off x="7140557" y="3419847"/>
            <a:ext cx="6486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ko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Benign</a:t>
            </a:r>
            <a:endParaRPr/>
          </a:p>
        </p:txBody>
      </p:sp>
      <p:sp>
        <p:nvSpPr>
          <p:cNvPr id="368" name="Google Shape;368;p20"/>
          <p:cNvSpPr txBox="1"/>
          <p:nvPr/>
        </p:nvSpPr>
        <p:spPr>
          <a:xfrm>
            <a:off x="7140557" y="4600947"/>
            <a:ext cx="6486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ko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Benign</a:t>
            </a:r>
            <a:endParaRPr/>
          </a:p>
        </p:txBody>
      </p:sp>
      <p:sp>
        <p:nvSpPr>
          <p:cNvPr id="369" name="Google Shape;369;p20"/>
          <p:cNvSpPr txBox="1"/>
          <p:nvPr/>
        </p:nvSpPr>
        <p:spPr>
          <a:xfrm>
            <a:off x="7140557" y="5782047"/>
            <a:ext cx="791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ko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Phishing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 txBox="1"/>
          <p:nvPr/>
        </p:nvSpPr>
        <p:spPr>
          <a:xfrm>
            <a:off x="232937" y="-211312"/>
            <a:ext cx="8598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정상 vs. 피싱 URL 의 재구축 비교 (1)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75" name="Google Shape;375;p21"/>
          <p:cNvGrpSpPr/>
          <p:nvPr/>
        </p:nvGrpSpPr>
        <p:grpSpPr>
          <a:xfrm>
            <a:off x="2227665" y="980901"/>
            <a:ext cx="3988536" cy="3216907"/>
            <a:chOff x="0" y="0"/>
            <a:chExt cx="3522508" cy="2936206"/>
          </a:xfrm>
        </p:grpSpPr>
        <p:pic>
          <p:nvPicPr>
            <p:cNvPr descr="Google Shape;104;p6" id="376" name="Google Shape;376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9707" y="1551928"/>
              <a:ext cx="3352801" cy="120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oogle Shape;105;p6" id="377" name="Google Shape;377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9707" y="218155"/>
              <a:ext cx="3352801" cy="12001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" name="Google Shape;378;p21"/>
            <p:cNvSpPr txBox="1"/>
            <p:nvPr/>
          </p:nvSpPr>
          <p:spPr>
            <a:xfrm rot="-5400000">
              <a:off x="-397800" y="680603"/>
              <a:ext cx="10710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Benign URL</a:t>
              </a:r>
              <a:endParaRPr/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593793" y="0"/>
              <a:ext cx="8520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</a:t>
              </a:r>
              <a:endParaRPr/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1989210" y="0"/>
              <a:ext cx="15189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Reconstructed</a:t>
              </a:r>
              <a:endParaRPr/>
            </a:p>
          </p:txBody>
        </p:sp>
        <p:sp>
          <p:nvSpPr>
            <p:cNvPr id="381" name="Google Shape;381;p21"/>
            <p:cNvSpPr txBox="1"/>
            <p:nvPr/>
          </p:nvSpPr>
          <p:spPr>
            <a:xfrm rot="-5400000">
              <a:off x="-397800" y="2014377"/>
              <a:ext cx="10710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Phishing URL</a:t>
              </a:r>
              <a:endParaRPr/>
            </a:p>
          </p:txBody>
        </p:sp>
        <p:sp>
          <p:nvSpPr>
            <p:cNvPr id="382" name="Google Shape;382;p21"/>
            <p:cNvSpPr txBox="1"/>
            <p:nvPr/>
          </p:nvSpPr>
          <p:spPr>
            <a:xfrm>
              <a:off x="1941080" y="868415"/>
              <a:ext cx="1518900" cy="4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RMSE(error): 0.0890</a:t>
              </a:r>
              <a:br>
                <a:rPr b="0" i="0" lang="ko" sz="12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ko" sz="12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SSIM: 0.9999</a:t>
              </a:r>
              <a:endParaRPr/>
            </a:p>
          </p:txBody>
        </p:sp>
        <p:sp>
          <p:nvSpPr>
            <p:cNvPr id="383" name="Google Shape;383;p21"/>
            <p:cNvSpPr txBox="1"/>
            <p:nvPr/>
          </p:nvSpPr>
          <p:spPr>
            <a:xfrm>
              <a:off x="1941080" y="2215006"/>
              <a:ext cx="1518900" cy="4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RMSE(error): 1.1382</a:t>
              </a:r>
              <a:br>
                <a:rPr b="0" i="0" lang="ko" sz="12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ko" sz="12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SSIM: 0.9883</a:t>
              </a:r>
              <a:endParaRPr/>
            </a:p>
          </p:txBody>
        </p:sp>
        <p:sp>
          <p:nvSpPr>
            <p:cNvPr id="384" name="Google Shape;384;p21"/>
            <p:cNvSpPr txBox="1"/>
            <p:nvPr/>
          </p:nvSpPr>
          <p:spPr>
            <a:xfrm>
              <a:off x="277539" y="1330571"/>
              <a:ext cx="31329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http://www.pescaturismocorona.it/wp-content...</a:t>
              </a:r>
              <a:endParaRPr/>
            </a:p>
          </p:txBody>
        </p:sp>
        <p:sp>
          <p:nvSpPr>
            <p:cNvPr id="385" name="Google Shape;385;p21"/>
            <p:cNvSpPr txBox="1"/>
            <p:nvPr/>
          </p:nvSpPr>
          <p:spPr>
            <a:xfrm>
              <a:off x="328058" y="2660806"/>
              <a:ext cx="31329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http://rapidtur.cl/ok/sign/ok/</a:t>
              </a:r>
              <a:endParaRPr/>
            </a:p>
          </p:txBody>
        </p:sp>
      </p:grpSp>
      <p:graphicFrame>
        <p:nvGraphicFramePr>
          <p:cNvPr id="386" name="Google Shape;386;p21"/>
          <p:cNvGraphicFramePr/>
          <p:nvPr/>
        </p:nvGraphicFramePr>
        <p:xfrm>
          <a:off x="1375066" y="46332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{6E78CB1D-9500-4D7F-BD28-4DAC1B5CC4F6}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ko" sz="1800" u="none" cap="none" strike="noStrike"/>
                        <a:t>Average RMSE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ko" sz="1800" u="none" cap="none" strike="noStrike"/>
                        <a:t>Average SSIM</a:t>
                      </a:r>
                      <a:endParaRPr/>
                    </a:p>
                  </a:txBody>
                  <a:tcPr marT="45725" marB="45725" marR="45725" marL="457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 u="none" cap="none" strike="noStrike"/>
                        <a:t>Benign URLs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 u="none" cap="none" strike="noStrike"/>
                        <a:t>0.5569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 u="none" cap="none" strike="noStrike"/>
                        <a:t>0.9995</a:t>
                      </a:r>
                      <a:endParaRPr/>
                    </a:p>
                  </a:txBody>
                  <a:tcPr marT="45725" marB="45725" marR="45725" marL="457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 u="none" cap="none" strike="noStrike"/>
                        <a:t>Phishing URLs</a:t>
                      </a:r>
                      <a:endParaRPr/>
                    </a:p>
                  </a:txBody>
                  <a:tcPr marT="45725" marB="45725" marR="45725" marL="45725">
                    <a:lnB cap="flat" cmpd="sng" w="1270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 u="none" cap="none" strike="noStrike"/>
                        <a:t>1.1795</a:t>
                      </a:r>
                      <a:endParaRPr/>
                    </a:p>
                  </a:txBody>
                  <a:tcPr marT="45725" marB="45725" marR="45725" marL="45725">
                    <a:lnB cap="flat" cmpd="sng" w="1270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 u="none" cap="none" strike="noStrike"/>
                        <a:t>0.9986</a:t>
                      </a:r>
                      <a:endParaRPr/>
                    </a:p>
                  </a:txBody>
                  <a:tcPr marT="45725" marB="45725" marR="45725" marL="45725">
                    <a:lnB cap="flat" cmpd="sng" w="1270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