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 id="2147483687" r:id="rId2"/>
  </p:sldMasterIdLst>
  <p:notesMasterIdLst>
    <p:notesMasterId r:id="rId40"/>
  </p:notesMasterIdLst>
  <p:sldIdLst>
    <p:sldId id="256" r:id="rId3"/>
    <p:sldId id="257" r:id="rId4"/>
    <p:sldId id="297" r:id="rId5"/>
    <p:sldId id="270" r:id="rId6"/>
    <p:sldId id="260" r:id="rId7"/>
    <p:sldId id="261" r:id="rId8"/>
    <p:sldId id="263" r:id="rId9"/>
    <p:sldId id="275" r:id="rId10"/>
    <p:sldId id="264" r:id="rId11"/>
    <p:sldId id="298" r:id="rId12"/>
    <p:sldId id="277" r:id="rId13"/>
    <p:sldId id="267" r:id="rId14"/>
    <p:sldId id="266" r:id="rId15"/>
    <p:sldId id="268" r:id="rId16"/>
    <p:sldId id="272" r:id="rId17"/>
    <p:sldId id="284" r:id="rId18"/>
    <p:sldId id="319" r:id="rId19"/>
    <p:sldId id="276" r:id="rId20"/>
    <p:sldId id="278" r:id="rId21"/>
    <p:sldId id="318" r:id="rId22"/>
    <p:sldId id="280" r:id="rId23"/>
    <p:sldId id="316" r:id="rId24"/>
    <p:sldId id="282" r:id="rId25"/>
    <p:sldId id="314" r:id="rId26"/>
    <p:sldId id="315" r:id="rId27"/>
    <p:sldId id="290" r:id="rId28"/>
    <p:sldId id="304" r:id="rId29"/>
    <p:sldId id="313" r:id="rId30"/>
    <p:sldId id="308" r:id="rId31"/>
    <p:sldId id="309" r:id="rId32"/>
    <p:sldId id="287" r:id="rId33"/>
    <p:sldId id="288" r:id="rId34"/>
    <p:sldId id="296" r:id="rId35"/>
    <p:sldId id="289" r:id="rId36"/>
    <p:sldId id="293" r:id="rId37"/>
    <p:sldId id="294" r:id="rId38"/>
    <p:sldId id="31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60645" autoAdjust="0"/>
  </p:normalViewPr>
  <p:slideViewPr>
    <p:cSldViewPr snapToGrid="0">
      <p:cViewPr varScale="1">
        <p:scale>
          <a:sx n="61" d="100"/>
          <a:sy n="61" d="100"/>
        </p:scale>
        <p:origin x="432" y="34"/>
      </p:cViewPr>
      <p:guideLst/>
    </p:cSldViewPr>
  </p:slideViewPr>
  <p:outlineViewPr>
    <p:cViewPr>
      <p:scale>
        <a:sx n="33" d="100"/>
        <a:sy n="33" d="100"/>
      </p:scale>
      <p:origin x="0" y="-7445"/>
    </p:cViewPr>
  </p:outlineViewPr>
  <p:notesTextViewPr>
    <p:cViewPr>
      <p:scale>
        <a:sx n="125" d="100"/>
        <a:sy n="125" d="100"/>
      </p:scale>
      <p:origin x="0" y="0"/>
    </p:cViewPr>
  </p:notesTextViewPr>
  <p:notesViewPr>
    <p:cSldViewPr snapToGrid="0">
      <p:cViewPr varScale="1">
        <p:scale>
          <a:sx n="76" d="100"/>
          <a:sy n="76" d="100"/>
        </p:scale>
        <p:origin x="2918"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13C37-CC6B-4C28-B2AB-D8913C5FB98E}" type="datetimeFigureOut">
              <a:rPr lang="en-US" smtClean="0"/>
              <a:t>1/18/2017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AD968-2601-4529-976D-445EE029EED6}" type="slidenum">
              <a:rPr lang="en-US" smtClean="0"/>
              <a:t>‹#›</a:t>
            </a:fld>
            <a:endParaRPr lang="en-US"/>
          </a:p>
        </p:txBody>
      </p:sp>
    </p:spTree>
    <p:extLst>
      <p:ext uri="{BB962C8B-B14F-4D97-AF65-F5344CB8AC3E}">
        <p14:creationId xmlns:p14="http://schemas.microsoft.com/office/powerpoint/2010/main" val="205838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Aaron Tuor. Currently</a:t>
            </a:r>
            <a:r>
              <a:rPr lang="en-US" baseline="0" dirty="0" smtClean="0"/>
              <a:t> a graduate student at Western Washington University, expected to graduate in June 2017</a:t>
            </a:r>
          </a:p>
          <a:p>
            <a:r>
              <a:rPr lang="en-US" baseline="0" dirty="0" smtClean="0"/>
              <a:t>The </a:t>
            </a:r>
            <a:r>
              <a:rPr lang="en-US" baseline="0" dirty="0" smtClean="0"/>
              <a:t>talk </a:t>
            </a:r>
            <a:r>
              <a:rPr lang="en-US" baseline="0" dirty="0" smtClean="0"/>
              <a:t>I am presenting </a:t>
            </a:r>
            <a:r>
              <a:rPr lang="en-US" baseline="0" dirty="0" smtClean="0"/>
              <a:t>today, </a:t>
            </a:r>
            <a:r>
              <a:rPr lang="en-US" baseline="0" dirty="0" smtClean="0"/>
              <a:t>stems from an ongoing collaboration between researchers at Pacific Northwest National Laboratory</a:t>
            </a:r>
          </a:p>
          <a:p>
            <a:r>
              <a:rPr lang="en-US" baseline="0" dirty="0" smtClean="0"/>
              <a:t>And Western Washington </a:t>
            </a:r>
            <a:r>
              <a:rPr lang="en-US" baseline="0" dirty="0" smtClean="0"/>
              <a:t>University. This work </a:t>
            </a:r>
            <a:r>
              <a:rPr lang="en-US" baseline="0" dirty="0" smtClean="0"/>
              <a:t>began over the summer when I and Sam Kaplan were in the National Security Internship Program and Professor Brian Hutchinson was a visiting faculty working on the AIM-SAFE project.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1</a:t>
            </a:fld>
            <a:endParaRPr lang="en-US"/>
          </a:p>
        </p:txBody>
      </p:sp>
    </p:spTree>
    <p:extLst>
      <p:ext uri="{BB962C8B-B14F-4D97-AF65-F5344CB8AC3E}">
        <p14:creationId xmlns:p14="http://schemas.microsoft.com/office/powerpoint/2010/main" val="4088546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picture of our </a:t>
            </a:r>
            <a:r>
              <a:rPr lang="en-US" dirty="0" err="1" smtClean="0"/>
              <a:t>eventwise</a:t>
            </a:r>
            <a:r>
              <a:rPr lang="en-US" dirty="0" smtClean="0"/>
              <a:t> feature</a:t>
            </a:r>
            <a:r>
              <a:rPr lang="en-US" baseline="0" dirty="0" smtClean="0"/>
              <a:t> derivation for a log line from the email log. We describe this event numerically as a vector of categorical indices.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10</a:t>
            </a:fld>
            <a:endParaRPr lang="en-US"/>
          </a:p>
        </p:txBody>
      </p:sp>
    </p:spTree>
    <p:extLst>
      <p:ext uri="{BB962C8B-B14F-4D97-AF65-F5344CB8AC3E}">
        <p14:creationId xmlns:p14="http://schemas.microsoft.com/office/powerpoint/2010/main" val="1745281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I’m going to talk about the deep learning architectures that will be used to model normal user behavior on the network.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11</a:t>
            </a:fld>
            <a:endParaRPr lang="en-US"/>
          </a:p>
        </p:txBody>
      </p:sp>
    </p:spTree>
    <p:extLst>
      <p:ext uri="{BB962C8B-B14F-4D97-AF65-F5344CB8AC3E}">
        <p14:creationId xmlns:p14="http://schemas.microsoft.com/office/powerpoint/2010/main" val="3267650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explored two different neural network architectures in developing this system, one of which is a neural network </a:t>
            </a:r>
            <a:r>
              <a:rPr lang="en-US" baseline="0" dirty="0" err="1" smtClean="0"/>
              <a:t>autoencoder</a:t>
            </a:r>
            <a:r>
              <a:rPr lang="en-US" baseline="0" dirty="0" smtClean="0"/>
              <a:t>. </a:t>
            </a:r>
          </a:p>
          <a:p>
            <a:endParaRPr lang="en-US" baseline="0" dirty="0" smtClean="0"/>
          </a:p>
          <a:p>
            <a:r>
              <a:rPr lang="en-US" baseline="0" dirty="0" smtClean="0"/>
              <a:t>The basic idea behind a neural network auto-encoder is to map the input vector into a lower dimensional space using a series of non-linear</a:t>
            </a:r>
          </a:p>
          <a:p>
            <a:r>
              <a:rPr lang="en-US" baseline="0" dirty="0" smtClean="0"/>
              <a:t>Transforms and then map this transformed input back into the original space using another </a:t>
            </a:r>
            <a:r>
              <a:rPr lang="en-US" baseline="0" dirty="0" smtClean="0"/>
              <a:t>linear </a:t>
            </a:r>
            <a:r>
              <a:rPr lang="en-US" baseline="0" dirty="0" smtClean="0"/>
              <a:t>transform. </a:t>
            </a:r>
          </a:p>
          <a:p>
            <a:endParaRPr lang="en-US" baseline="0" dirty="0" smtClean="0"/>
          </a:p>
          <a:p>
            <a:r>
              <a:rPr lang="en-US" baseline="0" dirty="0" smtClean="0"/>
              <a:t>The model is trained to reproduce the input as output. </a:t>
            </a:r>
          </a:p>
          <a:p>
            <a:endParaRPr lang="en-US" baseline="0" dirty="0" smtClean="0"/>
          </a:p>
          <a:p>
            <a:r>
              <a:rPr lang="en-US" baseline="0" dirty="0" smtClean="0"/>
              <a:t>As the complexity of the model is constrained it must learn to leverage underlying patterns in the data for a good reconstruction. </a:t>
            </a:r>
          </a:p>
          <a:p>
            <a:endParaRPr lang="en-US" baseline="0" dirty="0" smtClean="0"/>
          </a:p>
          <a:p>
            <a:r>
              <a:rPr lang="en-US" baseline="0" dirty="0" smtClean="0"/>
              <a:t>When the model is fully trained it should do a good job at reconstructing commonly found patterns in the data and a poor job at reconstructing unusual events. </a:t>
            </a:r>
          </a:p>
          <a:p>
            <a:endParaRPr lang="en-US" baseline="0" dirty="0" smtClean="0"/>
          </a:p>
          <a:p>
            <a:r>
              <a:rPr lang="en-US" baseline="0" dirty="0" smtClean="0"/>
              <a:t>When the loss of the network is high then anomaly is detected.  </a:t>
            </a:r>
          </a:p>
          <a:p>
            <a:endParaRPr lang="en-US" baseline="0" dirty="0" smtClean="0"/>
          </a:p>
          <a:p>
            <a:r>
              <a:rPr lang="en-US" baseline="0" dirty="0" smtClean="0"/>
              <a:t>The loss of a standard </a:t>
            </a:r>
            <a:r>
              <a:rPr lang="en-US" baseline="0" dirty="0" err="1" smtClean="0"/>
              <a:t>autoencoder</a:t>
            </a:r>
            <a:r>
              <a:rPr lang="en-US" baseline="0" dirty="0" smtClean="0"/>
              <a:t> is typically the distance between the input and output vectors. For our multivariate input we use a more sophisticated probabilistic approach to detect anomaly which we will go over in a few slides. In a nutshell, The model outputs the multivariate distribution the data point came rather than the data point itself.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12</a:t>
            </a:fld>
            <a:endParaRPr lang="en-US"/>
          </a:p>
        </p:txBody>
      </p:sp>
    </p:spTree>
    <p:extLst>
      <p:ext uri="{BB962C8B-B14F-4D97-AF65-F5344CB8AC3E}">
        <p14:creationId xmlns:p14="http://schemas.microsoft.com/office/powerpoint/2010/main" val="3613981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implemented a recurrent</a:t>
            </a:r>
            <a:r>
              <a:rPr lang="en-US" baseline="0" dirty="0" smtClean="0"/>
              <a:t> neural network variant for the system which takes as input sequences of user activity vectors rather than single user feature vectors fed to the deep neural network. </a:t>
            </a:r>
            <a:r>
              <a:rPr lang="en-US" baseline="0" dirty="0" smtClean="0"/>
              <a:t>The outstanding difference between the deep neural network and the recurrent neural network is that the hidden layers depend not only on </a:t>
            </a:r>
            <a:r>
              <a:rPr lang="en-US" baseline="0" dirty="0" err="1" smtClean="0"/>
              <a:t>x_t</a:t>
            </a:r>
            <a:r>
              <a:rPr lang="en-US" baseline="0" dirty="0" smtClean="0"/>
              <a:t> but also on the hidden state for that layer at the previous time step.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13</a:t>
            </a:fld>
            <a:endParaRPr lang="en-US"/>
          </a:p>
        </p:txBody>
      </p:sp>
    </p:spTree>
    <p:extLst>
      <p:ext uri="{BB962C8B-B14F-4D97-AF65-F5344CB8AC3E}">
        <p14:creationId xmlns:p14="http://schemas.microsoft.com/office/powerpoint/2010/main" val="1958075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easier to see what is going on in the RNN if we unroll the recurrence as shown here. We can see that our reconstruction now depends not only on the current input but also on a summary of past user activity represented in the hidden state vectors. For simplicity we show the graphic and equations of a basic RNN but in practice we use an RNN with  Long Short Term Memory layers as this model has been shown to do better at modelling long term dependencies in time series.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14</a:t>
            </a:fld>
            <a:endParaRPr lang="en-US"/>
          </a:p>
        </p:txBody>
      </p:sp>
    </p:spTree>
    <p:extLst>
      <p:ext uri="{BB962C8B-B14F-4D97-AF65-F5344CB8AC3E}">
        <p14:creationId xmlns:p14="http://schemas.microsoft.com/office/powerpoint/2010/main" val="1796188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16</a:t>
            </a:fld>
            <a:endParaRPr lang="en-US"/>
          </a:p>
        </p:txBody>
      </p:sp>
    </p:spTree>
    <p:extLst>
      <p:ext uri="{BB962C8B-B14F-4D97-AF65-F5344CB8AC3E}">
        <p14:creationId xmlns:p14="http://schemas.microsoft.com/office/powerpoint/2010/main" val="2433721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standard</a:t>
            </a:r>
            <a:r>
              <a:rPr lang="en-US" baseline="0" dirty="0" smtClean="0"/>
              <a:t> method for training an RNN is to feed fixed length sequences of vectors to the model and adjust the model weights through gradient descent using </a:t>
            </a:r>
            <a:r>
              <a:rPr lang="en-US" baseline="0" dirty="0" err="1" smtClean="0"/>
              <a:t>backpropagation</a:t>
            </a:r>
            <a:r>
              <a:rPr lang="en-US" baseline="0" dirty="0" smtClean="0"/>
              <a:t> after each sequence has been observed. </a:t>
            </a:r>
          </a:p>
          <a:p>
            <a:endParaRPr lang="en-US" baseline="0" dirty="0" smtClean="0"/>
          </a:p>
          <a:p>
            <a:r>
              <a:rPr lang="en-US" baseline="0" dirty="0" smtClean="0"/>
              <a:t>However t</a:t>
            </a:r>
            <a:r>
              <a:rPr lang="en-US" dirty="0" smtClean="0"/>
              <a:t>he normal</a:t>
            </a:r>
            <a:r>
              <a:rPr lang="en-US" baseline="0" dirty="0" smtClean="0"/>
              <a:t> paradigm for training an RNN breaks down in the online scenario.</a:t>
            </a:r>
          </a:p>
          <a:p>
            <a:endParaRPr lang="en-US" baseline="0" dirty="0" smtClean="0"/>
          </a:p>
          <a:p>
            <a:r>
              <a:rPr lang="en-US" baseline="0" dirty="0" smtClean="0"/>
              <a:t>Our sequences of user activity vectors are effectively unbounded so we cannot apply the standard method. </a:t>
            </a:r>
          </a:p>
          <a:p>
            <a:endParaRPr lang="en-US" baseline="0" dirty="0" smtClean="0"/>
          </a:p>
          <a:p>
            <a:r>
              <a:rPr lang="en-US" baseline="0" dirty="0" smtClean="0"/>
              <a:t>Instead we concurrently train the network on all the user sequences as we perform anomaly detection by saving the hidden state of the network for each user sequence as new data points arrive</a:t>
            </a:r>
            <a:r>
              <a:rPr lang="en-US" dirty="0" smtClean="0"/>
              <a:t>	We</a:t>
            </a:r>
            <a:r>
              <a:rPr lang="en-US" baseline="0" dirty="0" smtClean="0"/>
              <a:t> have all of these long lines streaming in that we are turning into feature vectors.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Rather than treat the incoming feature vectors as a single homogenous sequence, we view the stream as a set of interleaved sequences, one for each user on the network.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The goal of our system is to concurrently train a single RNN on many sequences.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We are able to do so by saving the state of the model each time a user is encountered. And then restoring the state of the model when that user is seen again.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Four steps: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Get input for user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Load model state for user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Reconstruct input to detect anomaly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Save state of model for user</a:t>
            </a:r>
            <a:endParaRPr lang="en-US" dirty="0" smtClean="0"/>
          </a:p>
        </p:txBody>
      </p:sp>
      <p:sp>
        <p:nvSpPr>
          <p:cNvPr id="4" name="Slide Number Placeholder 3"/>
          <p:cNvSpPr>
            <a:spLocks noGrp="1"/>
          </p:cNvSpPr>
          <p:nvPr>
            <p:ph type="sldNum" sz="quarter" idx="10"/>
          </p:nvPr>
        </p:nvSpPr>
        <p:spPr/>
        <p:txBody>
          <a:bodyPr/>
          <a:lstStyle/>
          <a:p>
            <a:fld id="{74F5324A-0D9B-9A43-AE72-6DBF24439625}" type="slidenum">
              <a:rPr lang="en-US" smtClean="0"/>
              <a:pPr/>
              <a:t>17</a:t>
            </a:fld>
            <a:endParaRPr lang="en-US"/>
          </a:p>
        </p:txBody>
      </p:sp>
    </p:spTree>
    <p:extLst>
      <p:ext uri="{BB962C8B-B14F-4D97-AF65-F5344CB8AC3E}">
        <p14:creationId xmlns:p14="http://schemas.microsoft.com/office/powerpoint/2010/main" val="2729852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input to the network (our targets for reconstruction prediction) are assumed to come from an unknown multivariate distribution consisting of a mix of categorical and continuous random variables, which our network must learn to model. We want to compute the probability of an event to quantify anomaly.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18</a:t>
            </a:fld>
            <a:endParaRPr lang="en-US"/>
          </a:p>
        </p:txBody>
      </p:sp>
    </p:spTree>
    <p:extLst>
      <p:ext uri="{BB962C8B-B14F-4D97-AF65-F5344CB8AC3E}">
        <p14:creationId xmlns:p14="http://schemas.microsoft.com/office/powerpoint/2010/main" val="3298799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neural network turns out to be a probability distribution factory. The weights are trained</a:t>
            </a:r>
            <a:r>
              <a:rPr lang="en-US" baseline="0" dirty="0" smtClean="0"/>
              <a:t> on data points to output the probability distribution they came from. </a:t>
            </a:r>
          </a:p>
          <a:p>
            <a:r>
              <a:rPr lang="en-US" baseline="0" dirty="0" smtClean="0"/>
              <a:t>For categorical inputs the output of the model is a discrete probability distribution. We apply a linear transform to the hidden state to map to a vector the length of the number of classes and then apply the </a:t>
            </a:r>
            <a:r>
              <a:rPr lang="en-US" baseline="0" dirty="0" err="1" smtClean="0"/>
              <a:t>softmax</a:t>
            </a:r>
            <a:r>
              <a:rPr lang="en-US" baseline="0" dirty="0" smtClean="0"/>
              <a:t> function to get a distribution. For our vector of continuous inputs the output of the model are the parameters of a multivariate </a:t>
            </a:r>
            <a:r>
              <a:rPr lang="en-US" baseline="0" dirty="0" err="1" smtClean="0"/>
              <a:t>guassian</a:t>
            </a:r>
            <a:r>
              <a:rPr lang="en-US" baseline="0" dirty="0" smtClean="0"/>
              <a:t> probability density function.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19</a:t>
            </a:fld>
            <a:endParaRPr lang="en-US"/>
          </a:p>
        </p:txBody>
      </p:sp>
    </p:spTree>
    <p:extLst>
      <p:ext uri="{BB962C8B-B14F-4D97-AF65-F5344CB8AC3E}">
        <p14:creationId xmlns:p14="http://schemas.microsoft.com/office/powerpoint/2010/main" val="302619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the standard</a:t>
            </a:r>
            <a:r>
              <a:rPr lang="en-US" baseline="0" dirty="0" smtClean="0"/>
              <a:t> auto-encoder approach for training a model (a squared error loss between the input and output) we are effectively assuming that the data can be modelled with a multivariate normal distribution with an identity covariance matrix.</a:t>
            </a:r>
          </a:p>
          <a:p>
            <a:endParaRPr lang="en-US" baseline="0" dirty="0" smtClean="0"/>
          </a:p>
          <a:p>
            <a:r>
              <a:rPr lang="en-US" baseline="0" dirty="0" smtClean="0"/>
              <a:t>We can model a wider range of distributions by allowing our model to output the parameters to less restricted multivariate distributions. Adding more modelling power could make it more difficult to train. The first relaxation of restrictions is to output a diagonal covariance along with the mean of the distribution. The second is to output a full covariance matrix along with the mean vector.  </a:t>
            </a:r>
          </a:p>
        </p:txBody>
      </p:sp>
      <p:sp>
        <p:nvSpPr>
          <p:cNvPr id="4" name="Slide Number Placeholder 3"/>
          <p:cNvSpPr>
            <a:spLocks noGrp="1"/>
          </p:cNvSpPr>
          <p:nvPr>
            <p:ph type="sldNum" sz="quarter" idx="10"/>
          </p:nvPr>
        </p:nvSpPr>
        <p:spPr/>
        <p:txBody>
          <a:bodyPr/>
          <a:lstStyle/>
          <a:p>
            <a:fld id="{064AD968-2601-4529-976D-445EE029EED6}" type="slidenum">
              <a:rPr lang="en-US" smtClean="0"/>
              <a:t>21</a:t>
            </a:fld>
            <a:endParaRPr lang="en-US"/>
          </a:p>
        </p:txBody>
      </p:sp>
    </p:spTree>
    <p:extLst>
      <p:ext uri="{BB962C8B-B14F-4D97-AF65-F5344CB8AC3E}">
        <p14:creationId xmlns:p14="http://schemas.microsoft.com/office/powerpoint/2010/main" val="129650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this</a:t>
            </a:r>
            <a:r>
              <a:rPr lang="en-US" baseline="0" dirty="0" smtClean="0"/>
              <a:t> research specifically addresses is Insider Threat which can generally be defined as any actions taken by an employee harmful to an organization. </a:t>
            </a:r>
          </a:p>
          <a:p>
            <a:endParaRPr lang="en-US" baseline="0" dirty="0" smtClean="0"/>
          </a:p>
          <a:p>
            <a:r>
              <a:rPr lang="en-US" dirty="0" smtClean="0"/>
              <a:t>The day to day operations of many organizations are critically dependent on computer networks and the data which these networks host. </a:t>
            </a:r>
          </a:p>
          <a:p>
            <a:endParaRPr lang="en-US" baseline="0" dirty="0" smtClean="0"/>
          </a:p>
          <a:p>
            <a:r>
              <a:rPr lang="en-US" baseline="0" dirty="0" smtClean="0"/>
              <a:t>Insider threat can take a wide variety of forms often times related to the organizations computer network. such as unsanctioned data transfer, sabotage of resources, or a misuse of a network that disrupts the organization (Mass alarming emails). </a:t>
            </a:r>
          </a:p>
          <a:p>
            <a:endParaRPr lang="en-US" baseline="0" dirty="0" smtClean="0"/>
          </a:p>
          <a:p>
            <a:r>
              <a:rPr lang="en-US" baseline="0" dirty="0" smtClean="0"/>
              <a:t>The motivation of this research is that analysis of network activity can aid in the detection of insider threat but human analysts are faced with an overwhelming amount of real time data.</a:t>
            </a:r>
          </a:p>
          <a:p>
            <a:endParaRPr lang="en-US" baseline="0" dirty="0" smtClean="0"/>
          </a:p>
          <a:p>
            <a:r>
              <a:rPr lang="en-US" baseline="0" dirty="0" smtClean="0"/>
              <a:t>Automated </a:t>
            </a:r>
            <a:r>
              <a:rPr lang="en-US" baseline="0" dirty="0" err="1" smtClean="0"/>
              <a:t>fitering</a:t>
            </a:r>
            <a:r>
              <a:rPr lang="en-US" baseline="0" dirty="0" smtClean="0"/>
              <a:t> using a deep learning approach can help reduce the analyst workload.</a:t>
            </a:r>
          </a:p>
        </p:txBody>
      </p:sp>
      <p:sp>
        <p:nvSpPr>
          <p:cNvPr id="4" name="Slide Number Placeholder 3"/>
          <p:cNvSpPr>
            <a:spLocks noGrp="1"/>
          </p:cNvSpPr>
          <p:nvPr>
            <p:ph type="sldNum" sz="quarter" idx="10"/>
          </p:nvPr>
        </p:nvSpPr>
        <p:spPr/>
        <p:txBody>
          <a:bodyPr/>
          <a:lstStyle/>
          <a:p>
            <a:fld id="{064AD968-2601-4529-976D-445EE029EED6}" type="slidenum">
              <a:rPr lang="en-US" smtClean="0"/>
              <a:t>2</a:t>
            </a:fld>
            <a:endParaRPr lang="en-US"/>
          </a:p>
        </p:txBody>
      </p:sp>
    </p:spTree>
    <p:extLst>
      <p:ext uri="{BB962C8B-B14F-4D97-AF65-F5344CB8AC3E}">
        <p14:creationId xmlns:p14="http://schemas.microsoft.com/office/powerpoint/2010/main" val="9736873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indent="0">
                  <a:buNone/>
                </a:pPr>
                <a:r>
                  <a:rPr lang="en-US" dirty="0" smtClean="0"/>
                  <a:t>After each event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oMath>
                </a14:m>
                <a:r>
                  <a:rPr lang="en-US" dirty="0" smtClean="0"/>
                  <a:t> arrives…</a:t>
                </a:r>
                <a:br>
                  <a:rPr lang="en-US" dirty="0" smtClean="0"/>
                </a:br>
                <a:endParaRPr lang="en-US" dirty="0" smtClean="0"/>
              </a:p>
              <a:p>
                <a:pPr marL="457200" indent="-457200">
                  <a:buFont typeface="+mj-lt"/>
                  <a:buAutoNum type="arabicPeriod"/>
                </a:pPr>
                <a:r>
                  <a:rPr lang="en-US" dirty="0" smtClean="0"/>
                  <a:t>Measure anomaly of the event</a:t>
                </a:r>
              </a:p>
              <a:p>
                <a:pPr marL="457200" lvl="1" indent="0">
                  <a:buNone/>
                </a:pPr>
                <a:endParaRPr lang="en-US" dirty="0" smtClean="0"/>
              </a:p>
              <a:p>
                <a:pPr marL="457200" indent="-457200">
                  <a:buFont typeface="+mj-lt"/>
                  <a:buAutoNum type="arabicPeriod"/>
                </a:pPr>
                <a:r>
                  <a:rPr lang="en-US" dirty="0" smtClean="0"/>
                  <a:t>Update all model weights to increase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e>
                        </m:d>
                      </m:e>
                    </m:func>
                  </m:oMath>
                </a14:m>
                <a:endParaRPr lang="en-US" dirty="0" smtClean="0"/>
              </a:p>
              <a:p>
                <a:pPr marL="0" indent="0">
                  <a:buNone/>
                </a:pPr>
                <a:endParaRPr lang="en-US" dirty="0">
                  <a:sym typeface="Wingdings" panose="05000000000000000000" pitchFamily="2" charset="2"/>
                </a:endParaRPr>
              </a:p>
              <a:p>
                <a:pPr marL="0" indent="0">
                  <a:buNone/>
                </a:pPr>
                <a:r>
                  <a:rPr lang="en-US" i="1" dirty="0" smtClean="0">
                    <a:sym typeface="Wingdings" panose="05000000000000000000" pitchFamily="2" charset="2"/>
                  </a:rPr>
                  <a:t>Model trains and detects anomaly in a purely online fashion…</a:t>
                </a:r>
                <a:endParaRPr lang="en-US" i="1" dirty="0">
                  <a:sym typeface="Wingdings" panose="05000000000000000000" pitchFamily="2" charset="2"/>
                </a:endParaRPr>
              </a:p>
              <a:p>
                <a:pPr lvl="1"/>
                <a:endParaRPr lang="en-US" dirty="0"/>
              </a:p>
              <a:p>
                <a:endParaRPr lang="en-US" dirty="0"/>
              </a:p>
            </p:txBody>
          </p:sp>
        </mc:Choice>
        <mc:Fallback>
          <p:sp>
            <p:nvSpPr>
              <p:cNvPr id="3" name="Notes Placeholder 2"/>
              <p:cNvSpPr>
                <a:spLocks noGrp="1"/>
              </p:cNvSpPr>
              <p:nvPr>
                <p:ph type="body" idx="1"/>
              </p:nvPr>
            </p:nvSpPr>
            <p:spPr/>
            <p:txBody>
              <a:bodyPr/>
              <a:lstStyle/>
              <a:p>
                <a:pPr marL="0" indent="0">
                  <a:buNone/>
                </a:pPr>
                <a:r>
                  <a:rPr lang="en-US" dirty="0" smtClean="0"/>
                  <a:t>After each event </a:t>
                </a:r>
                <a:r>
                  <a:rPr lang="en-US" i="0">
                    <a:latin typeface="Cambria Math" panose="02040503050406030204" pitchFamily="18" charset="0"/>
                  </a:rPr>
                  <a:t>𝑥_𝑡</a:t>
                </a:r>
                <a:r>
                  <a:rPr lang="en-US" dirty="0" smtClean="0"/>
                  <a:t> arrives…</a:t>
                </a:r>
                <a:br>
                  <a:rPr lang="en-US" dirty="0" smtClean="0"/>
                </a:br>
                <a:endParaRPr lang="en-US" dirty="0" smtClean="0"/>
              </a:p>
              <a:p>
                <a:pPr marL="457200" indent="-457200">
                  <a:buFont typeface="+mj-lt"/>
                  <a:buAutoNum type="arabicPeriod"/>
                </a:pPr>
                <a:r>
                  <a:rPr lang="en-US" dirty="0" smtClean="0"/>
                  <a:t>Measure anomaly of the event</a:t>
                </a:r>
              </a:p>
              <a:p>
                <a:pPr marL="457200" lvl="1" indent="0">
                  <a:buNone/>
                </a:pPr>
                <a:endParaRPr lang="en-US" dirty="0" smtClean="0"/>
              </a:p>
              <a:p>
                <a:pPr marL="457200" indent="-457200">
                  <a:buFont typeface="+mj-lt"/>
                  <a:buAutoNum type="arabicPeriod"/>
                </a:pPr>
                <a:r>
                  <a:rPr lang="en-US" dirty="0" smtClean="0"/>
                  <a:t>Update all model weights to increase </a:t>
                </a:r>
                <a:r>
                  <a:rPr lang="en-US" i="0">
                    <a:latin typeface="Cambria Math" panose="02040503050406030204" pitchFamily="18" charset="0"/>
                  </a:rPr>
                  <a:t>log⁡〖𝑃(𝑥_𝑡│ℎ_𝑡 )〗</a:t>
                </a:r>
                <a:endParaRPr lang="en-US" dirty="0" smtClean="0"/>
              </a:p>
              <a:p>
                <a:pPr marL="0" indent="0">
                  <a:buNone/>
                </a:pPr>
                <a:endParaRPr lang="en-US" dirty="0">
                  <a:sym typeface="Wingdings" panose="05000000000000000000" pitchFamily="2" charset="2"/>
                </a:endParaRPr>
              </a:p>
              <a:p>
                <a:pPr marL="0" indent="0">
                  <a:buNone/>
                </a:pPr>
                <a:r>
                  <a:rPr lang="en-US" i="1" dirty="0" smtClean="0">
                    <a:sym typeface="Wingdings" panose="05000000000000000000" pitchFamily="2" charset="2"/>
                  </a:rPr>
                  <a:t>Model trains and detects anomaly in a purely online fashion…</a:t>
                </a:r>
                <a:endParaRPr lang="en-US" i="1" dirty="0">
                  <a:sym typeface="Wingdings" panose="05000000000000000000" pitchFamily="2" charset="2"/>
                </a:endParaRPr>
              </a:p>
              <a:p>
                <a:pPr lvl="1"/>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064AD968-2601-4529-976D-445EE029EED6}" type="slidenum">
              <a:rPr lang="en-US" smtClean="0"/>
              <a:t>22</a:t>
            </a:fld>
            <a:endParaRPr lang="en-US"/>
          </a:p>
        </p:txBody>
      </p:sp>
    </p:spTree>
    <p:extLst>
      <p:ext uri="{BB962C8B-B14F-4D97-AF65-F5344CB8AC3E}">
        <p14:creationId xmlns:p14="http://schemas.microsoft.com/office/powerpoint/2010/main" val="597131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this is an unsupervised task, no supervised training set is required. So</a:t>
            </a:r>
            <a:r>
              <a:rPr lang="en-US" baseline="0" dirty="0" smtClean="0"/>
              <a:t> we </a:t>
            </a:r>
            <a:r>
              <a:rPr lang="en-US" dirty="0" smtClean="0"/>
              <a:t>split the entire dataset chronologically into two subsets: development and test. The development set (∼85% of the data) is used for model selection and hyper-parameter tuning, while the test set (∼15% of the data) is held out for assessing generalization performance. This table summarizes the dataset</a:t>
            </a:r>
            <a:r>
              <a:rPr lang="en-US" baseline="0" dirty="0" smtClean="0"/>
              <a:t> statistics. More threat user days than threat events as on some days a single user may perform several threat activities.</a:t>
            </a:r>
            <a:endParaRPr lang="en-US" dirty="0" smtClean="0"/>
          </a:p>
        </p:txBody>
      </p:sp>
      <p:sp>
        <p:nvSpPr>
          <p:cNvPr id="4" name="Slide Number Placeholder 3"/>
          <p:cNvSpPr>
            <a:spLocks noGrp="1"/>
          </p:cNvSpPr>
          <p:nvPr>
            <p:ph type="sldNum" sz="quarter" idx="10"/>
          </p:nvPr>
        </p:nvSpPr>
        <p:spPr/>
        <p:txBody>
          <a:bodyPr/>
          <a:lstStyle/>
          <a:p>
            <a:fld id="{064AD968-2601-4529-976D-445EE029EED6}" type="slidenum">
              <a:rPr lang="en-US" smtClean="0"/>
              <a:t>24</a:t>
            </a:fld>
            <a:endParaRPr lang="en-US"/>
          </a:p>
        </p:txBody>
      </p:sp>
    </p:spTree>
    <p:extLst>
      <p:ext uri="{BB962C8B-B14F-4D97-AF65-F5344CB8AC3E}">
        <p14:creationId xmlns:p14="http://schemas.microsoft.com/office/powerpoint/2010/main" val="1077535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 assumptions that </a:t>
            </a:r>
          </a:p>
          <a:p>
            <a:endParaRPr lang="en-US" dirty="0" smtClean="0"/>
          </a:p>
          <a:p>
            <a:pPr marL="228600" indent="-228600">
              <a:buAutoNum type="arabicParenR"/>
            </a:pPr>
            <a:r>
              <a:rPr lang="en-US" dirty="0" smtClean="0"/>
              <a:t>we have a fixed daily analyst budget which cannot be carried over from one day to the next,</a:t>
            </a:r>
          </a:p>
          <a:p>
            <a:pPr marL="228600" indent="-228600">
              <a:buAutoNum type="arabicParenR"/>
            </a:pPr>
            <a:r>
              <a:rPr lang="en-US" dirty="0" smtClean="0"/>
              <a:t> true positives are rare, and</a:t>
            </a:r>
          </a:p>
          <a:p>
            <a:pPr marL="228600" indent="-228600">
              <a:buAutoNum type="arabicParenR"/>
            </a:pPr>
            <a:r>
              <a:rPr lang="en-US" dirty="0" smtClean="0"/>
              <a:t> the cost of a missed detection is substantially larger than the cost of a false positive, we feel that recall-oriented metrics such as CR-k are a more suitable measurement of performance than precision-oriented ones.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25</a:t>
            </a:fld>
            <a:endParaRPr lang="en-US"/>
          </a:p>
        </p:txBody>
      </p:sp>
    </p:spTree>
    <p:extLst>
      <p:ext uri="{BB962C8B-B14F-4D97-AF65-F5344CB8AC3E}">
        <p14:creationId xmlns:p14="http://schemas.microsoft.com/office/powerpoint/2010/main" val="1939352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a:t>
            </a:r>
            <a:r>
              <a:rPr lang="en-US" baseline="0" dirty="0" smtClean="0"/>
              <a:t> performance appears to suffer by including categorical features. Same time step reconstruction outperforms next time step prediction.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26</a:t>
            </a:fld>
            <a:endParaRPr lang="en-US"/>
          </a:p>
        </p:txBody>
      </p:sp>
    </p:spTree>
    <p:extLst>
      <p:ext uri="{BB962C8B-B14F-4D97-AF65-F5344CB8AC3E}">
        <p14:creationId xmlns:p14="http://schemas.microsoft.com/office/powerpoint/2010/main" val="2983136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chose three standard unsupervised anomaly detection algorithms as baselines to compare against our model’s performance. </a:t>
            </a:r>
          </a:p>
          <a:p>
            <a:endParaRPr lang="en-US" baseline="0" dirty="0" smtClean="0"/>
          </a:p>
          <a:p>
            <a:r>
              <a:rPr lang="en-US" baseline="0" dirty="0" smtClean="0"/>
              <a:t>Since none of these algorithms were designed with the online scenario in mind, for each day’s events we train a separate model for all the baselines.</a:t>
            </a:r>
          </a:p>
          <a:p>
            <a:endParaRPr lang="en-US" baseline="0" dirty="0" smtClean="0"/>
          </a:p>
          <a:p>
            <a:r>
              <a:rPr lang="en-US" baseline="0" dirty="0" smtClean="0"/>
              <a:t>PCA outlier detection is basically a linear auto-encoder. The </a:t>
            </a:r>
            <a:r>
              <a:rPr lang="en-US" baseline="0" dirty="0" err="1" smtClean="0"/>
              <a:t>datapoints</a:t>
            </a:r>
            <a:r>
              <a:rPr lang="en-US" baseline="0" dirty="0" smtClean="0"/>
              <a:t> for a day are mapped into a lower dimensional space using a PCA transform and then mapped back to the original space by the pseudo-inverse transform.  </a:t>
            </a:r>
          </a:p>
          <a:p>
            <a:endParaRPr lang="en-US" baseline="0" dirty="0" smtClean="0"/>
          </a:p>
          <a:p>
            <a:r>
              <a:rPr lang="en-US" baseline="0" dirty="0" smtClean="0"/>
              <a:t>Isolation forest uses a collection of random decision trees to partition the days events from each other. The shortest average path for a data point to become isolated from the rest of the points is the most anomalous event. </a:t>
            </a:r>
          </a:p>
          <a:p>
            <a:endParaRPr lang="en-US" baseline="0" dirty="0" smtClean="0"/>
          </a:p>
          <a:p>
            <a:r>
              <a:rPr lang="en-US" baseline="0" dirty="0" smtClean="0"/>
              <a:t>One class support vector machines are an unsupervised variant of support vector machines where outliers are found closest to the origin after the </a:t>
            </a:r>
            <a:r>
              <a:rPr lang="en-US" baseline="0" dirty="0" err="1" smtClean="0"/>
              <a:t>svm</a:t>
            </a:r>
            <a:r>
              <a:rPr lang="en-US" baseline="0" dirty="0" smtClean="0"/>
              <a:t> mapping to the new space.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27</a:t>
            </a:fld>
            <a:endParaRPr lang="en-US"/>
          </a:p>
        </p:txBody>
      </p:sp>
    </p:spTree>
    <p:extLst>
      <p:ext uri="{BB962C8B-B14F-4D97-AF65-F5344CB8AC3E}">
        <p14:creationId xmlns:p14="http://schemas.microsoft.com/office/powerpoint/2010/main" val="1084036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the RNN </a:t>
            </a:r>
            <a:r>
              <a:rPr lang="en-US" baseline="0" dirty="0" err="1" smtClean="0"/>
              <a:t>diag</a:t>
            </a:r>
            <a:r>
              <a:rPr lang="en-US" baseline="0" dirty="0" smtClean="0"/>
              <a:t> and DNN-</a:t>
            </a:r>
            <a:r>
              <a:rPr lang="en-US" baseline="0" dirty="0" err="1" smtClean="0"/>
              <a:t>diag</a:t>
            </a:r>
            <a:r>
              <a:rPr lang="en-US" baseline="0" dirty="0" smtClean="0"/>
              <a:t> models outperform all the baselines although </a:t>
            </a:r>
            <a:r>
              <a:rPr lang="en-US" baseline="0" dirty="0" err="1" smtClean="0"/>
              <a:t>iso</a:t>
            </a:r>
            <a:r>
              <a:rPr lang="en-US" baseline="0" dirty="0" smtClean="0"/>
              <a:t>-forest performs pretty good as well.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28</a:t>
            </a:fld>
            <a:endParaRPr lang="en-US"/>
          </a:p>
        </p:txBody>
      </p:sp>
    </p:spTree>
    <p:extLst>
      <p:ext uri="{BB962C8B-B14F-4D97-AF65-F5344CB8AC3E}">
        <p14:creationId xmlns:p14="http://schemas.microsoft.com/office/powerpoint/2010/main" val="3063083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left is a graph of the distribution of anomaly</a:t>
            </a:r>
            <a:r>
              <a:rPr lang="en-US" baseline="0" dirty="0" smtClean="0"/>
              <a:t> scores</a:t>
            </a:r>
            <a:r>
              <a:rPr lang="en-US" dirty="0" smtClean="0"/>
              <a:t> as</a:t>
            </a:r>
            <a:r>
              <a:rPr lang="en-US" baseline="0" dirty="0" smtClean="0"/>
              <a:t> a function of time. The red dots are plotted anomaly scores for labeled instances of insider threat in the data. The blue line separates the </a:t>
            </a:r>
            <a:r>
              <a:rPr lang="en-US" baseline="0" dirty="0" err="1" smtClean="0"/>
              <a:t>dev</a:t>
            </a:r>
            <a:r>
              <a:rPr lang="en-US" baseline="0" dirty="0" smtClean="0"/>
              <a:t> and test split on days. To the right are histograms of the rank and percentiles which insider threat events fall in according to the model. Notice that there is a noisy “burn in” period where the model is initially learning some notion of normal.  Also most insider threat events fall above the 95</a:t>
            </a:r>
            <a:r>
              <a:rPr lang="en-US" baseline="30000" dirty="0" smtClean="0"/>
              <a:t>th</a:t>
            </a:r>
            <a:r>
              <a:rPr lang="en-US" baseline="0" dirty="0" smtClean="0"/>
              <a:t> percentile for anomaly score demonstrating the model’s ability to effectively filter analyst workload.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29</a:t>
            </a:fld>
            <a:endParaRPr lang="en-US"/>
          </a:p>
        </p:txBody>
      </p:sp>
    </p:spTree>
    <p:extLst>
      <p:ext uri="{BB962C8B-B14F-4D97-AF65-F5344CB8AC3E}">
        <p14:creationId xmlns:p14="http://schemas.microsoft.com/office/powerpoint/2010/main" val="3377543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developed a system employing an online deep learning</a:t>
            </a:r>
          </a:p>
          <a:p>
            <a:r>
              <a:rPr lang="en-US" sz="1200" b="0" i="0" u="none" strike="noStrike" kern="1200" baseline="0" dirty="0" smtClean="0">
                <a:solidFill>
                  <a:schemeClr val="tx1"/>
                </a:solidFill>
                <a:latin typeface="+mn-lt"/>
                <a:ea typeface="+mn-ea"/>
                <a:cs typeface="+mn-cs"/>
              </a:rPr>
              <a:t>architecture that produces interpretable assessments of</a:t>
            </a:r>
          </a:p>
          <a:p>
            <a:r>
              <a:rPr lang="en-US" sz="1200" b="0" i="0" u="none" strike="noStrike" kern="1200" baseline="0" dirty="0" smtClean="0">
                <a:solidFill>
                  <a:schemeClr val="tx1"/>
                </a:solidFill>
                <a:latin typeface="+mn-lt"/>
                <a:ea typeface="+mn-ea"/>
                <a:cs typeface="+mn-cs"/>
              </a:rPr>
              <a:t>anomaly for the task of insider threat detection in streaming</a:t>
            </a:r>
          </a:p>
          <a:p>
            <a:r>
              <a:rPr lang="en-US" sz="1200" b="0" i="0" u="none" strike="noStrike" kern="1200" baseline="0" dirty="0" smtClean="0">
                <a:solidFill>
                  <a:schemeClr val="tx1"/>
                </a:solidFill>
                <a:latin typeface="+mn-lt"/>
                <a:ea typeface="+mn-ea"/>
                <a:cs typeface="+mn-cs"/>
              </a:rPr>
              <a:t>system user logs.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our evaluation using the CERT Insider Threat v6.2</a:t>
            </a:r>
          </a:p>
          <a:p>
            <a:r>
              <a:rPr lang="en-US" sz="1200" b="0" i="0" u="none" strike="noStrike" kern="1200" baseline="0" dirty="0" smtClean="0">
                <a:solidFill>
                  <a:schemeClr val="tx1"/>
                </a:solidFill>
                <a:latin typeface="+mn-lt"/>
                <a:ea typeface="+mn-ea"/>
                <a:cs typeface="+mn-cs"/>
              </a:rPr>
              <a:t>dataset, our DNN and LSTM models outperformed three</a:t>
            </a:r>
          </a:p>
          <a:p>
            <a:r>
              <a:rPr lang="en-US" sz="1200" b="0" i="0" u="none" strike="noStrike" kern="1200" baseline="0" dirty="0" smtClean="0">
                <a:solidFill>
                  <a:schemeClr val="tx1"/>
                </a:solidFill>
                <a:latin typeface="+mn-lt"/>
                <a:ea typeface="+mn-ea"/>
                <a:cs typeface="+mn-cs"/>
              </a:rPr>
              <a:t>standard anomaly detection technique baselines (based on</a:t>
            </a:r>
          </a:p>
          <a:p>
            <a:r>
              <a:rPr lang="en-US" sz="1200" b="0" i="0" u="none" strike="noStrike" kern="1200" baseline="0" dirty="0" smtClean="0">
                <a:solidFill>
                  <a:schemeClr val="tx1"/>
                </a:solidFill>
                <a:latin typeface="+mn-lt"/>
                <a:ea typeface="+mn-ea"/>
                <a:cs typeface="+mn-cs"/>
              </a:rPr>
              <a:t>Isolation Forest, SVMs and PCA).</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32</a:t>
            </a:fld>
            <a:endParaRPr lang="en-US"/>
          </a:p>
        </p:txBody>
      </p:sp>
    </p:spTree>
    <p:extLst>
      <p:ext uri="{BB962C8B-B14F-4D97-AF65-F5344CB8AC3E}">
        <p14:creationId xmlns:p14="http://schemas.microsoft.com/office/powerpoint/2010/main" val="751724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Aaron</a:t>
            </a:r>
          </a:p>
          <a:p>
            <a:pPr marL="628650" lvl="1" indent="-171450">
              <a:buFont typeface="Arial" panose="020B0604020202020204" pitchFamily="34" charset="0"/>
              <a:buChar char="•"/>
            </a:pPr>
            <a:r>
              <a:rPr lang="en-US" baseline="0" dirty="0" smtClean="0"/>
              <a:t>Don’t worry, we wont’ be diving into the details of this visual.</a:t>
            </a:r>
            <a:endParaRPr lang="en-US" dirty="0" smtClean="0"/>
          </a:p>
          <a:p>
            <a:pPr marL="628650" lvl="1" indent="-171450">
              <a:buFont typeface="Arial" panose="020B0604020202020204" pitchFamily="34" charset="0"/>
              <a:buChar char="•"/>
            </a:pPr>
            <a:r>
              <a:rPr lang="en-US" baseline="0" dirty="0" smtClean="0"/>
              <a:t>In addition to the hidden state, a “cell state” is passed through time</a:t>
            </a:r>
          </a:p>
          <a:p>
            <a:pPr marL="1085850" lvl="2" indent="-171450">
              <a:buFont typeface="Arial" panose="020B0604020202020204" pitchFamily="34" charset="0"/>
              <a:buChar char="•"/>
            </a:pPr>
            <a:r>
              <a:rPr lang="en-US" baseline="0" dirty="0" smtClean="0"/>
              <a:t>This cell state has no non-linear transformations applied to it, which helps long-term dependencies propagate through the network.</a:t>
            </a:r>
            <a:endParaRPr lang="en-US" dirty="0" smtClean="0"/>
          </a:p>
          <a:p>
            <a:endParaRPr lang="en-US" dirty="0"/>
          </a:p>
        </p:txBody>
      </p:sp>
      <p:sp>
        <p:nvSpPr>
          <p:cNvPr id="4" name="Slide Number Placeholder 3"/>
          <p:cNvSpPr>
            <a:spLocks noGrp="1"/>
          </p:cNvSpPr>
          <p:nvPr>
            <p:ph type="sldNum" sz="quarter" idx="10"/>
          </p:nvPr>
        </p:nvSpPr>
        <p:spPr/>
        <p:txBody>
          <a:bodyPr/>
          <a:lstStyle/>
          <a:p>
            <a:fld id="{74F5324A-0D9B-9A43-AE72-6DBF24439625}"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1037076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Aaron</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We mentioned before we were training</a:t>
            </a:r>
            <a:r>
              <a:rPr lang="en-US" baseline="0" dirty="0" smtClean="0"/>
              <a:t> a single RNN on multiple streams, one stream per user. This shows how we pull it off.</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We have this data structure that keeps track of the last states of the network for each individual user.</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When we see log lines come in for say user k, we reach into our data structure, pull of the saved states for user k, and load them into the network.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The current portion of the user sequence is then few through the network and the final states of the network are then saved in the data structure in the slot for user k. </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4F5324A-0D9B-9A43-AE72-6DBF24439625}"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962356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proposed</a:t>
            </a:r>
            <a:r>
              <a:rPr lang="en-US" baseline="0" dirty="0" smtClean="0"/>
              <a:t> approach to addressing the issue of filtering analyst workload must abide by several real world constraints.</a:t>
            </a:r>
          </a:p>
          <a:p>
            <a:endParaRPr lang="en-US" baseline="0" dirty="0" smtClean="0"/>
          </a:p>
          <a:p>
            <a:r>
              <a:rPr lang="en-US" baseline="0" dirty="0" smtClean="0"/>
              <a:t>First and foremost, for a filtering algorithm to be useful it should perform anomaly detection in real time. </a:t>
            </a:r>
          </a:p>
          <a:p>
            <a:endParaRPr lang="en-US" baseline="0" dirty="0" smtClean="0"/>
          </a:p>
          <a:p>
            <a:r>
              <a:rPr lang="en-US" baseline="0" dirty="0" smtClean="0"/>
              <a:t>Further there needs to be a limit on the storage requirements of the algorithm. Memory usage cannot be allowed to grow unbounded over time.</a:t>
            </a:r>
          </a:p>
          <a:p>
            <a:endParaRPr lang="en-US" baseline="0" dirty="0" smtClean="0"/>
          </a:p>
          <a:p>
            <a:r>
              <a:rPr lang="en-US" baseline="0" dirty="0" smtClean="0"/>
              <a:t>The model should be able to process a multivariate stream of data which may contain a mix of categorical and continuous variables gathered from several data sources. </a:t>
            </a:r>
          </a:p>
          <a:p>
            <a:endParaRPr lang="en-US" baseline="0" dirty="0" smtClean="0"/>
          </a:p>
          <a:p>
            <a:r>
              <a:rPr lang="en-US" baseline="0" dirty="0" smtClean="0"/>
              <a:t>The model must be able to adapt to a shifting distribution of activities as patterns of behavior may shift cyclically from week to week and day to day, or drift over time due to newly developing projects. what is normal on Monday may not be normal activity on Sunday, and what is normal at 8 am may not be the same as what is normal at 6 pm. </a:t>
            </a:r>
          </a:p>
          <a:p>
            <a:endParaRPr lang="en-US" baseline="0" dirty="0" smtClean="0"/>
          </a:p>
          <a:p>
            <a:r>
              <a:rPr lang="en-US" baseline="0" dirty="0" smtClean="0"/>
              <a:t>The model should provide interpretable assessments. </a:t>
            </a:r>
          </a:p>
          <a:p>
            <a:r>
              <a:rPr lang="en-US" baseline="0" dirty="0" smtClean="0"/>
              <a:t>In order for the human analyst to gain trust in the system’s judgments, and learn from then, the model should be more than just a black box that flags events for investigation. It should provide some insight as to why some events are deemed anomalous and others as representative of normal activity.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3</a:t>
            </a:fld>
            <a:endParaRPr lang="en-US"/>
          </a:p>
        </p:txBody>
      </p:sp>
    </p:spTree>
    <p:extLst>
      <p:ext uri="{BB962C8B-B14F-4D97-AF65-F5344CB8AC3E}">
        <p14:creationId xmlns:p14="http://schemas.microsoft.com/office/powerpoint/2010/main" val="301663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graphic depicting the</a:t>
            </a:r>
            <a:r>
              <a:rPr lang="en-US" baseline="0" dirty="0" smtClean="0"/>
              <a:t> system.</a:t>
            </a:r>
          </a:p>
          <a:p>
            <a:endParaRPr lang="en-US" baseline="0" dirty="0" smtClean="0"/>
          </a:p>
          <a:p>
            <a:r>
              <a:rPr lang="en-US" baseline="0" dirty="0" smtClean="0"/>
              <a:t>As </a:t>
            </a:r>
            <a:r>
              <a:rPr lang="en-US" baseline="0" dirty="0" smtClean="0"/>
              <a:t>events are logged from different sources they are fed to a feature extraction module which maps the data into numeric feature vectors.</a:t>
            </a:r>
          </a:p>
          <a:p>
            <a:endParaRPr lang="en-US" baseline="0" dirty="0" smtClean="0"/>
          </a:p>
          <a:p>
            <a:r>
              <a:rPr lang="en-US" baseline="0" dirty="0" smtClean="0"/>
              <a:t>These feature vectors are then passed to a dispatching module which organizes the vectors into sequences of user activities. </a:t>
            </a:r>
          </a:p>
          <a:p>
            <a:endParaRPr lang="en-US" baseline="0" dirty="0" smtClean="0"/>
          </a:p>
          <a:p>
            <a:r>
              <a:rPr lang="en-US" baseline="0" dirty="0" smtClean="0"/>
              <a:t>Vectors are passed to a neural network model which then trains on them, outputting it’s loss for individual vectors as an anomaly score.</a:t>
            </a:r>
          </a:p>
          <a:p>
            <a:endParaRPr lang="en-US" baseline="0" dirty="0" smtClean="0"/>
          </a:p>
          <a:p>
            <a:r>
              <a:rPr lang="en-US" baseline="0" dirty="0" smtClean="0"/>
              <a:t>The anomaly scores can be ranked within a window of time, with the most anomalous events flagged for analyst inspection.  </a:t>
            </a:r>
            <a:endParaRPr lang="en-US" baseline="0" dirty="0" smtClean="0"/>
          </a:p>
          <a:p>
            <a:endParaRPr lang="en-US" baseline="0" dirty="0" smtClean="0"/>
          </a:p>
          <a:p>
            <a:r>
              <a:rPr lang="en-US" dirty="0" smtClean="0"/>
              <a:t>There are several different configurations which are available</a:t>
            </a:r>
            <a:r>
              <a:rPr lang="en-US" baseline="0" dirty="0" smtClean="0"/>
              <a:t> within this framework. </a:t>
            </a:r>
          </a:p>
          <a:p>
            <a:endParaRPr lang="en-US" baseline="0" dirty="0" smtClean="0"/>
          </a:p>
          <a:p>
            <a:r>
              <a:rPr lang="en-US" baseline="0" dirty="0" smtClean="0"/>
              <a:t>The input from multiple tracking sources can me mapped into either a single feature vector per log line or an aggregate feature vector</a:t>
            </a:r>
          </a:p>
          <a:p>
            <a:r>
              <a:rPr lang="en-US" baseline="0" dirty="0" smtClean="0"/>
              <a:t>of compiled statistics over a window of time.</a:t>
            </a:r>
          </a:p>
          <a:p>
            <a:endParaRPr lang="en-US" baseline="0" dirty="0" smtClean="0"/>
          </a:p>
          <a:p>
            <a:r>
              <a:rPr lang="en-US" baseline="0" dirty="0" smtClean="0"/>
              <a:t>This input can be fed to either an deep or recurrent neural network for training.</a:t>
            </a:r>
          </a:p>
          <a:p>
            <a:endParaRPr lang="en-US" baseline="0" dirty="0" smtClean="0"/>
          </a:p>
          <a:p>
            <a:r>
              <a:rPr lang="en-US" baseline="0" dirty="0" smtClean="0"/>
              <a:t>The anomaly score the network produces can be generated by any of several probabilistic models for anomaly.</a:t>
            </a:r>
          </a:p>
          <a:p>
            <a:endParaRPr lang="en-US" baseline="0" dirty="0" smtClean="0"/>
          </a:p>
          <a:p>
            <a:r>
              <a:rPr lang="en-US" baseline="0" dirty="0" smtClean="0"/>
              <a:t>Finally our anomaly scores decompose into anomaly scores for individual features for analyst inspection.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4</a:t>
            </a:fld>
            <a:endParaRPr lang="en-US"/>
          </a:p>
        </p:txBody>
      </p:sp>
    </p:spTree>
    <p:extLst>
      <p:ext uri="{BB962C8B-B14F-4D97-AF65-F5344CB8AC3E}">
        <p14:creationId xmlns:p14="http://schemas.microsoft.com/office/powerpoint/2010/main" val="1074768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is a brief outline of  the structure of this talk. </a:t>
            </a:r>
          </a:p>
          <a:p>
            <a:endParaRPr lang="en-US" baseline="0" dirty="0" smtClean="0"/>
          </a:p>
          <a:p>
            <a:r>
              <a:rPr lang="en-US" baseline="0" dirty="0" smtClean="0"/>
              <a:t>First I will go over data processing and feature extraction. How we map data from various logging sources into numeric input for our neural network architectures. </a:t>
            </a:r>
          </a:p>
          <a:p>
            <a:endParaRPr lang="en-US" baseline="0" dirty="0" smtClean="0"/>
          </a:p>
          <a:p>
            <a:r>
              <a:rPr lang="en-US" baseline="0" dirty="0" smtClean="0"/>
              <a:t>Then I’ll go over the two neural network </a:t>
            </a:r>
            <a:r>
              <a:rPr lang="en-US" baseline="0" dirty="0" err="1" smtClean="0"/>
              <a:t>archtiectures</a:t>
            </a:r>
            <a:r>
              <a:rPr lang="en-US" baseline="0" dirty="0" smtClean="0"/>
              <a:t> we employ for this system, recurrent neural networks and deep neural networks. </a:t>
            </a:r>
          </a:p>
          <a:p>
            <a:endParaRPr lang="en-US" baseline="0" dirty="0" smtClean="0"/>
          </a:p>
          <a:p>
            <a:r>
              <a:rPr lang="en-US" baseline="0" dirty="0" smtClean="0"/>
              <a:t>Then I will review the experiments and analysis we conducted over the fall which led to a forthcoming publication for a AAAI-2017 workshop. I will finish with a discussion about what we accomplished and learned from this research, and future plans to develop this work. </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5</a:t>
            </a:fld>
            <a:endParaRPr lang="en-US"/>
          </a:p>
        </p:txBody>
      </p:sp>
    </p:spTree>
    <p:extLst>
      <p:ext uri="{BB962C8B-B14F-4D97-AF65-F5344CB8AC3E}">
        <p14:creationId xmlns:p14="http://schemas.microsoft.com/office/powerpoint/2010/main" val="117235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set we used</a:t>
            </a:r>
            <a:r>
              <a:rPr lang="en-US" baseline="0" dirty="0" smtClean="0"/>
              <a:t> to develop the system and perform experiments is the Cert insider threat data set, version 6.2.</a:t>
            </a:r>
          </a:p>
          <a:p>
            <a:endParaRPr lang="en-US" baseline="0" dirty="0" smtClean="0"/>
          </a:p>
          <a:p>
            <a:r>
              <a:rPr lang="en-US" baseline="0" dirty="0" smtClean="0"/>
              <a:t>This is a synthetic data set generated by modelling user activity on a network and injecting expert designed insider threat events into </a:t>
            </a:r>
          </a:p>
          <a:p>
            <a:r>
              <a:rPr lang="en-US" baseline="0" dirty="0" smtClean="0"/>
              <a:t>The normal activities. </a:t>
            </a:r>
          </a:p>
          <a:p>
            <a:endParaRPr lang="en-US" baseline="0" dirty="0" smtClean="0"/>
          </a:p>
          <a:p>
            <a:r>
              <a:rPr lang="en-US" baseline="0" dirty="0" smtClean="0"/>
              <a:t>There are 516 days of data and 135 million log lines in total.</a:t>
            </a:r>
          </a:p>
          <a:p>
            <a:endParaRPr lang="en-US" baseline="0" dirty="0" smtClean="0"/>
          </a:p>
          <a:p>
            <a:r>
              <a:rPr lang="en-US" baseline="0" dirty="0" smtClean="0"/>
              <a:t>The events are from five sources,  email, web, logon, file and device usage logs.</a:t>
            </a:r>
          </a:p>
          <a:p>
            <a:endParaRPr lang="en-US" baseline="0" dirty="0" smtClean="0"/>
          </a:p>
          <a:p>
            <a:r>
              <a:rPr lang="en-US" baseline="0" dirty="0" smtClean="0"/>
              <a:t>The data set is accompanied by user meta data such as their role in the organization, the project they are assigned to and the team they are working with.</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6</a:t>
            </a:fld>
            <a:endParaRPr lang="en-US"/>
          </a:p>
        </p:txBody>
      </p:sp>
    </p:spTree>
    <p:extLst>
      <p:ext uri="{BB962C8B-B14F-4D97-AF65-F5344CB8AC3E}">
        <p14:creationId xmlns:p14="http://schemas.microsoft.com/office/powerpoint/2010/main" val="245997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a log line from a</a:t>
            </a:r>
            <a:r>
              <a:rPr lang="en-US" baseline="0" dirty="0" smtClean="0"/>
              <a:t> </a:t>
            </a:r>
            <a:r>
              <a:rPr lang="en-US" dirty="0" smtClean="0"/>
              <a:t>log detailing email activity on the network.</a:t>
            </a:r>
            <a:r>
              <a:rPr lang="en-US" baseline="0" dirty="0" smtClean="0"/>
              <a:t> </a:t>
            </a:r>
          </a:p>
          <a:p>
            <a:endParaRPr lang="en-US" baseline="0" dirty="0" smtClean="0"/>
          </a:p>
          <a:p>
            <a:r>
              <a:rPr lang="en-US" baseline="0" dirty="0" smtClean="0"/>
              <a:t>From the various logging sources we propose two different methods for transforming log text to numeric feature vector. </a:t>
            </a:r>
          </a:p>
          <a:p>
            <a:endParaRPr lang="en-US" baseline="0" dirty="0" smtClean="0"/>
          </a:p>
          <a:p>
            <a:r>
              <a:rPr lang="en-US" baseline="0" dirty="0" err="1" smtClean="0"/>
              <a:t>Eventwise</a:t>
            </a:r>
            <a:r>
              <a:rPr lang="en-US" baseline="0" dirty="0" smtClean="0"/>
              <a:t> where individual log lines are transformed into a vector of categorical and continuous variables, and aggregate where statistics for the log lines for each user over a time window are collected into a vector for input to the neural network.</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7</a:t>
            </a:fld>
            <a:endParaRPr lang="en-US"/>
          </a:p>
        </p:txBody>
      </p:sp>
    </p:spTree>
    <p:extLst>
      <p:ext uri="{BB962C8B-B14F-4D97-AF65-F5344CB8AC3E}">
        <p14:creationId xmlns:p14="http://schemas.microsoft.com/office/powerpoint/2010/main" val="137651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Categorical</a:t>
            </a:r>
            <a:r>
              <a:rPr lang="en-US" baseline="0" dirty="0" smtClean="0"/>
              <a:t> variables are mapped to indices for the particular class for this data point. Trainable weights are looked up for each category before the vector is fed to the network.</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8</a:t>
            </a:fld>
            <a:endParaRPr lang="en-US"/>
          </a:p>
        </p:txBody>
      </p:sp>
    </p:spTree>
    <p:extLst>
      <p:ext uri="{BB962C8B-B14F-4D97-AF65-F5344CB8AC3E}">
        <p14:creationId xmlns:p14="http://schemas.microsoft.com/office/powerpoint/2010/main" val="178305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“choose” one graph enumeration of the 408 counted activities used in aggregate feature derivation. </a:t>
            </a:r>
          </a:p>
          <a:p>
            <a:endParaRPr lang="en-US" baseline="0" dirty="0" smtClean="0"/>
          </a:p>
          <a:p>
            <a:r>
              <a:rPr lang="en-US" dirty="0" smtClean="0"/>
              <a:t>To</a:t>
            </a:r>
            <a:r>
              <a:rPr lang="en-US" baseline="0" dirty="0" smtClean="0"/>
              <a:t> enumerate a single counted activity </a:t>
            </a:r>
            <a:r>
              <a:rPr lang="en-US" dirty="0" smtClean="0"/>
              <a:t>simply follow a path from right to left, choosing one item in each set along the way. The set of all such traversals is the set of count features. For example we count the number of decoy file writes</a:t>
            </a:r>
            <a:r>
              <a:rPr lang="en-US" baseline="0" dirty="0" smtClean="0"/>
              <a:t> to removable media from the hours of 12am-6am.</a:t>
            </a:r>
            <a:endParaRPr lang="en-US" dirty="0"/>
          </a:p>
        </p:txBody>
      </p:sp>
      <p:sp>
        <p:nvSpPr>
          <p:cNvPr id="4" name="Slide Number Placeholder 3"/>
          <p:cNvSpPr>
            <a:spLocks noGrp="1"/>
          </p:cNvSpPr>
          <p:nvPr>
            <p:ph type="sldNum" sz="quarter" idx="10"/>
          </p:nvPr>
        </p:nvSpPr>
        <p:spPr/>
        <p:txBody>
          <a:bodyPr/>
          <a:lstStyle/>
          <a:p>
            <a:fld id="{064AD968-2601-4529-976D-445EE029EED6}" type="slidenum">
              <a:rPr lang="en-US" smtClean="0"/>
              <a:t>9</a:t>
            </a:fld>
            <a:endParaRPr lang="en-US"/>
          </a:p>
        </p:txBody>
      </p:sp>
    </p:spTree>
    <p:extLst>
      <p:ext uri="{BB962C8B-B14F-4D97-AF65-F5344CB8AC3E}">
        <p14:creationId xmlns:p14="http://schemas.microsoft.com/office/powerpoint/2010/main" val="1316079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86785F-7FE6-44CC-8491-902482C84E4D}"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78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0E3968-00F9-4908-894E-FB85AA89758B}"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877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95315-57EC-42E4-8893-D09165EB2625}"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886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BDD003-296F-4F41-84A2-91088ED818AA}"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56132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93410-E508-452D-925D-7CD88D6AED87}"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6720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0AAC7E9-9875-451E-8D6D-2E96B094474B}" type="datetime1">
              <a:rPr lang="en-US" smtClean="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869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64D578E-1E5C-4C1F-8998-33D167854EAF}" type="datetime1">
              <a:rPr lang="en-US" smtClean="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25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53A989-AC71-4E25-9A89-7230B5F6EFB9}"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7541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B37FF0E-73D3-4FFB-97D1-C3F9BC0B2032}" type="datetime1">
              <a:rPr lang="en-US" smtClean="0"/>
              <a:t>1/18/2017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3743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657600" y="6356351"/>
            <a:ext cx="4876800" cy="365125"/>
          </a:xfrm>
          <a:prstGeom prst="rect">
            <a:avLst/>
          </a:prstGeom>
        </p:spPr>
        <p:txBody>
          <a:bodyPr/>
          <a:lstStyle>
            <a:lvl1pPr>
              <a:defRPr>
                <a:solidFill>
                  <a:srgbClr val="707276"/>
                </a:solidFill>
              </a:defRPr>
            </a:lvl1pPr>
          </a:lstStyle>
          <a:p>
            <a:endParaRPr lang="en-US" dirty="0"/>
          </a:p>
        </p:txBody>
      </p:sp>
      <p:sp>
        <p:nvSpPr>
          <p:cNvPr id="7" name="Title 1"/>
          <p:cNvSpPr>
            <a:spLocks noGrp="1"/>
          </p:cNvSpPr>
          <p:nvPr>
            <p:ph type="ctrTitle"/>
          </p:nvPr>
        </p:nvSpPr>
        <p:spPr>
          <a:xfrm>
            <a:off x="0" y="2514600"/>
            <a:ext cx="12192000" cy="1828800"/>
          </a:xfrm>
          <a:noFill/>
          <a:ln w="25400">
            <a:noFill/>
          </a:ln>
          <a:effectLst/>
        </p:spPr>
        <p:txBody>
          <a:bodyPr lIns="274320" tIns="274320" rIns="274320" bIns="274320" anchor="ctr">
            <a:noAutofit/>
          </a:bodyPr>
          <a:lstStyle>
            <a:lvl1pPr algn="l">
              <a:defRPr sz="4400" b="1">
                <a:solidFill>
                  <a:srgbClr val="CC7022"/>
                </a:solidFill>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365760" y="4800600"/>
            <a:ext cx="11460480" cy="457200"/>
          </a:xfrm>
        </p:spPr>
        <p:txBody>
          <a:bodyPr anchor="t">
            <a:normAutofit/>
          </a:bodyPr>
          <a:lstStyle>
            <a:lvl1pPr marL="0" indent="0" algn="l">
              <a:spcBef>
                <a:spcPts val="0"/>
              </a:spcBef>
              <a:buNone/>
              <a:defRPr cap="all" baseline="0">
                <a:solidFill>
                  <a:srgbClr val="70727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 </a:t>
            </a:r>
            <a:r>
              <a:rPr lang="en-US" dirty="0" err="1" smtClean="0"/>
              <a:t>Name(S</a:t>
            </a:r>
            <a:r>
              <a:rPr lang="en-US" dirty="0" smtClean="0"/>
              <a:t>)</a:t>
            </a:r>
          </a:p>
        </p:txBody>
      </p:sp>
      <p:sp>
        <p:nvSpPr>
          <p:cNvPr id="9" name="Text Placeholder 6"/>
          <p:cNvSpPr>
            <a:spLocks noGrp="1"/>
          </p:cNvSpPr>
          <p:nvPr>
            <p:ph type="body" sz="quarter" idx="14" hasCustomPrompt="1"/>
          </p:nvPr>
        </p:nvSpPr>
        <p:spPr>
          <a:xfrm>
            <a:off x="365760" y="5257800"/>
            <a:ext cx="11460480" cy="274320"/>
          </a:xfrm>
        </p:spPr>
        <p:txBody>
          <a:bodyPr>
            <a:normAutofit/>
          </a:bodyPr>
          <a:lstStyle>
            <a:lvl1pPr marL="0" indent="0">
              <a:spcBef>
                <a:spcPts val="0"/>
              </a:spcBef>
              <a:buNone/>
              <a:defRPr sz="1400" baseline="0">
                <a:solidFill>
                  <a:srgbClr val="000000"/>
                </a:solidFill>
              </a:defRPr>
            </a:lvl1pPr>
          </a:lstStyle>
          <a:p>
            <a:pPr lvl="0"/>
            <a:r>
              <a:rPr lang="en-US" dirty="0" smtClean="0"/>
              <a:t>Click to add presenter organization</a:t>
            </a:r>
          </a:p>
        </p:txBody>
      </p:sp>
      <p:sp>
        <p:nvSpPr>
          <p:cNvPr id="10" name="Text Placeholder 6"/>
          <p:cNvSpPr>
            <a:spLocks noGrp="1"/>
          </p:cNvSpPr>
          <p:nvPr>
            <p:ph type="body" sz="quarter" idx="15" hasCustomPrompt="1"/>
          </p:nvPr>
        </p:nvSpPr>
        <p:spPr>
          <a:xfrm>
            <a:off x="365760" y="5540477"/>
            <a:ext cx="11460480" cy="274320"/>
          </a:xfrm>
        </p:spPr>
        <p:txBody>
          <a:bodyPr>
            <a:normAutofit/>
          </a:bodyPr>
          <a:lstStyle>
            <a:lvl1pPr marL="0" indent="0">
              <a:spcBef>
                <a:spcPts val="0"/>
              </a:spcBef>
              <a:buNone/>
              <a:defRPr sz="1400" baseline="0">
                <a:solidFill>
                  <a:srgbClr val="000000"/>
                </a:solidFill>
              </a:defRPr>
            </a:lvl1pPr>
          </a:lstStyle>
          <a:p>
            <a:pPr lvl="0"/>
            <a:r>
              <a:rPr lang="en-US" dirty="0" smtClean="0"/>
              <a:t>Click to add presentation event or location</a:t>
            </a:r>
          </a:p>
        </p:txBody>
      </p:sp>
      <p:pic>
        <p:nvPicPr>
          <p:cNvPr id="2" name="Picture 1"/>
          <p:cNvPicPr>
            <a:picLocks noChangeAspect="1"/>
          </p:cNvPicPr>
          <p:nvPr userDrawn="1"/>
        </p:nvPicPr>
        <p:blipFill>
          <a:blip r:embed="rId2"/>
          <a:stretch>
            <a:fillRect/>
          </a:stretch>
        </p:blipFill>
        <p:spPr>
          <a:xfrm>
            <a:off x="365760" y="6400800"/>
            <a:ext cx="1100667" cy="228600"/>
          </a:xfrm>
          <a:prstGeom prst="rect">
            <a:avLst/>
          </a:prstGeom>
        </p:spPr>
      </p:pic>
      <p:sp>
        <p:nvSpPr>
          <p:cNvPr id="11" name="Date Placeholder 3"/>
          <p:cNvSpPr>
            <a:spLocks noGrp="1"/>
          </p:cNvSpPr>
          <p:nvPr>
            <p:ph type="dt" sz="half" idx="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DF0565FD-C486-43B2-A035-7D47FB7DC2DF}" type="datetime1">
              <a:rPr lang="en-US" smtClean="0"/>
              <a:t>1/18/2017</a:t>
            </a:fld>
            <a:endParaRPr lang="en-US" dirty="0"/>
          </a:p>
        </p:txBody>
      </p:sp>
      <p:sp>
        <p:nvSpPr>
          <p:cNvPr id="12"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spTree>
    <p:extLst>
      <p:ext uri="{BB962C8B-B14F-4D97-AF65-F5344CB8AC3E}">
        <p14:creationId xmlns:p14="http://schemas.microsoft.com/office/powerpoint/2010/main" val="25537769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8" name="Rectangle 7"/>
          <p:cNvSpPr/>
          <p:nvPr userDrawn="1"/>
        </p:nvSpPr>
        <p:spPr>
          <a:xfrm>
            <a:off x="0" y="1225296"/>
            <a:ext cx="12192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FFFFFF"/>
              </a:solidFill>
            </a:endParaRPr>
          </a:p>
        </p:txBody>
      </p:sp>
      <p:sp>
        <p:nvSpPr>
          <p:cNvPr id="5" name="Footer Placeholder 4"/>
          <p:cNvSpPr>
            <a:spLocks noGrp="1"/>
          </p:cNvSpPr>
          <p:nvPr>
            <p:ph type="ftr" sz="quarter" idx="11"/>
          </p:nvPr>
        </p:nvSpPr>
        <p:spPr>
          <a:xfrm>
            <a:off x="3657600" y="6356351"/>
            <a:ext cx="4876800" cy="365125"/>
          </a:xfrm>
          <a:prstGeom prst="rect">
            <a:avLst/>
          </a:prstGeom>
        </p:spPr>
        <p:txBody>
          <a:bodyPr/>
          <a:lstStyle>
            <a:lvl1pPr>
              <a:defRPr>
                <a:solidFill>
                  <a:srgbClr val="707276"/>
                </a:solidFill>
              </a:defRPr>
            </a:lvl1pPr>
          </a:lstStyle>
          <a:p>
            <a:endParaRPr lang="en-US" dirty="0"/>
          </a:p>
        </p:txBody>
      </p:sp>
      <p:sp>
        <p:nvSpPr>
          <p:cNvPr id="12"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3" name="Date Placeholder 3"/>
          <p:cNvSpPr>
            <a:spLocks noGrp="1"/>
          </p:cNvSpPr>
          <p:nvPr>
            <p:ph type="dt" sz="half" idx="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B96C596F-C8D5-4B5A-99C4-1FA9E140C97D}" type="datetime1">
              <a:rPr lang="en-US" smtClean="0"/>
              <a:t>1/18/2017</a:t>
            </a:fld>
            <a:endParaRPr lang="en-US" dirty="0"/>
          </a:p>
        </p:txBody>
      </p:sp>
      <p:sp>
        <p:nvSpPr>
          <p:cNvPr id="14"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5" name="Straight Connector 14"/>
          <p:cNvCxnSpPr/>
          <p:nvPr userDrawn="1"/>
        </p:nvCxnSpPr>
        <p:spPr>
          <a:xfrm>
            <a:off x="11469673"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idx="1"/>
          </p:nvPr>
        </p:nvSpPr>
        <p:spPr>
          <a:xfrm>
            <a:off x="365760" y="1600200"/>
            <a:ext cx="1146048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536202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9EC649-3F80-4781-902E-6A71FECDFEE8}"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512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2-Column Content">
    <p:spTree>
      <p:nvGrpSpPr>
        <p:cNvPr id="1" name=""/>
        <p:cNvGrpSpPr/>
        <p:nvPr/>
      </p:nvGrpSpPr>
      <p:grpSpPr>
        <a:xfrm>
          <a:off x="0" y="0"/>
          <a:ext cx="0" cy="0"/>
          <a:chOff x="0" y="0"/>
          <a:chExt cx="0" cy="0"/>
        </a:xfrm>
      </p:grpSpPr>
      <p:sp>
        <p:nvSpPr>
          <p:cNvPr id="10" name="Rectangle 9"/>
          <p:cNvSpPr/>
          <p:nvPr userDrawn="1"/>
        </p:nvSpPr>
        <p:spPr>
          <a:xfrm>
            <a:off x="0" y="1225296"/>
            <a:ext cx="12192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FFFFFF"/>
              </a:solidFill>
            </a:endParaRPr>
          </a:p>
        </p:txBody>
      </p:sp>
      <p:sp>
        <p:nvSpPr>
          <p:cNvPr id="6" name="Footer Placeholder 5"/>
          <p:cNvSpPr>
            <a:spLocks noGrp="1"/>
          </p:cNvSpPr>
          <p:nvPr>
            <p:ph type="ftr" sz="quarter" idx="11"/>
          </p:nvPr>
        </p:nvSpPr>
        <p:spPr>
          <a:xfrm>
            <a:off x="3657600" y="6356351"/>
            <a:ext cx="4876800" cy="365125"/>
          </a:xfrm>
          <a:prstGeom prst="rect">
            <a:avLst/>
          </a:prstGeom>
        </p:spPr>
        <p:txBody>
          <a:bodyPr/>
          <a:lstStyle/>
          <a:p>
            <a:endParaRPr lang="en-US" dirty="0"/>
          </a:p>
        </p:txBody>
      </p:sp>
      <p:sp>
        <p:nvSpPr>
          <p:cNvPr id="14"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5" name="Date Placeholder 3"/>
          <p:cNvSpPr>
            <a:spLocks noGrp="1"/>
          </p:cNvSpPr>
          <p:nvPr>
            <p:ph type="dt" sz="half" idx="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2A32FF0E-0CF0-4236-ADAC-E5154ABD8491}" type="datetime1">
              <a:rPr lang="en-US" smtClean="0"/>
              <a:t>1/18/2017</a:t>
            </a:fld>
            <a:endParaRPr lang="en-US" dirty="0"/>
          </a:p>
        </p:txBody>
      </p:sp>
      <p:sp>
        <p:nvSpPr>
          <p:cNvPr id="16"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7" name="Straight Connector 16"/>
          <p:cNvCxnSpPr/>
          <p:nvPr userDrawn="1"/>
        </p:nvCxnSpPr>
        <p:spPr>
          <a:xfrm>
            <a:off x="11469673"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
        <p:nvSpPr>
          <p:cNvPr id="18" name="Content Placeholder 2"/>
          <p:cNvSpPr>
            <a:spLocks noGrp="1"/>
          </p:cNvSpPr>
          <p:nvPr>
            <p:ph sz="half" idx="1"/>
          </p:nvPr>
        </p:nvSpPr>
        <p:spPr>
          <a:xfrm>
            <a:off x="365760" y="1600200"/>
            <a:ext cx="54864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sz="half" idx="13"/>
          </p:nvPr>
        </p:nvSpPr>
        <p:spPr>
          <a:xfrm>
            <a:off x="6339840" y="1600200"/>
            <a:ext cx="54864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8711112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Column Comparison">
    <p:spTree>
      <p:nvGrpSpPr>
        <p:cNvPr id="1" name=""/>
        <p:cNvGrpSpPr/>
        <p:nvPr/>
      </p:nvGrpSpPr>
      <p:grpSpPr>
        <a:xfrm>
          <a:off x="0" y="0"/>
          <a:ext cx="0" cy="0"/>
          <a:chOff x="0" y="0"/>
          <a:chExt cx="0" cy="0"/>
        </a:xfrm>
      </p:grpSpPr>
      <p:sp>
        <p:nvSpPr>
          <p:cNvPr id="12" name="Rectangle 11"/>
          <p:cNvSpPr/>
          <p:nvPr userDrawn="1"/>
        </p:nvSpPr>
        <p:spPr>
          <a:xfrm>
            <a:off x="0" y="1225296"/>
            <a:ext cx="12192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FFFFFF"/>
              </a:solidFill>
            </a:endParaRPr>
          </a:p>
        </p:txBody>
      </p:sp>
      <p:sp>
        <p:nvSpPr>
          <p:cNvPr id="8" name="Footer Placeholder 7"/>
          <p:cNvSpPr>
            <a:spLocks noGrp="1"/>
          </p:cNvSpPr>
          <p:nvPr>
            <p:ph type="ftr" sz="quarter" idx="11"/>
          </p:nvPr>
        </p:nvSpPr>
        <p:spPr>
          <a:xfrm>
            <a:off x="3657600" y="6356351"/>
            <a:ext cx="4876800" cy="365125"/>
          </a:xfrm>
          <a:prstGeom prst="rect">
            <a:avLst/>
          </a:prstGeom>
        </p:spPr>
        <p:txBody>
          <a:bodyPr/>
          <a:lstStyle/>
          <a:p>
            <a:endParaRPr lang="en-US" dirty="0"/>
          </a:p>
        </p:txBody>
      </p:sp>
      <p:sp>
        <p:nvSpPr>
          <p:cNvPr id="18"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9" name="Date Placeholder 3"/>
          <p:cNvSpPr>
            <a:spLocks noGrp="1"/>
          </p:cNvSpPr>
          <p:nvPr>
            <p:ph type="dt" sz="half" idx="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A388A6F9-E09B-4936-A396-45CED41DE35B}" type="datetime1">
              <a:rPr lang="en-US" smtClean="0"/>
              <a:t>1/18/2017</a:t>
            </a:fld>
            <a:endParaRPr lang="en-US" dirty="0"/>
          </a:p>
        </p:txBody>
      </p:sp>
      <p:sp>
        <p:nvSpPr>
          <p:cNvPr id="20"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21" name="Straight Connector 20"/>
          <p:cNvCxnSpPr/>
          <p:nvPr userDrawn="1"/>
        </p:nvCxnSpPr>
        <p:spPr>
          <a:xfrm>
            <a:off x="11469673"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
        <p:nvSpPr>
          <p:cNvPr id="22" name="Content Placeholder 2"/>
          <p:cNvSpPr>
            <a:spLocks noGrp="1"/>
          </p:cNvSpPr>
          <p:nvPr>
            <p:ph sz="half" idx="13"/>
          </p:nvPr>
        </p:nvSpPr>
        <p:spPr>
          <a:xfrm>
            <a:off x="365760" y="2286000"/>
            <a:ext cx="54864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sz="half" idx="14"/>
          </p:nvPr>
        </p:nvSpPr>
        <p:spPr>
          <a:xfrm>
            <a:off x="6339840" y="2286000"/>
            <a:ext cx="54864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2"/>
          <p:cNvSpPr>
            <a:spLocks noGrp="1"/>
          </p:cNvSpPr>
          <p:nvPr>
            <p:ph type="body" idx="1"/>
          </p:nvPr>
        </p:nvSpPr>
        <p:spPr>
          <a:xfrm>
            <a:off x="365760" y="1600200"/>
            <a:ext cx="54864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5" name="Text Placeholder 4"/>
          <p:cNvSpPr>
            <a:spLocks noGrp="1"/>
          </p:cNvSpPr>
          <p:nvPr>
            <p:ph type="body" sz="quarter" idx="3"/>
          </p:nvPr>
        </p:nvSpPr>
        <p:spPr>
          <a:xfrm>
            <a:off x="6339840" y="1600200"/>
            <a:ext cx="54864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06535602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Picture with Caption">
    <p:spTree>
      <p:nvGrpSpPr>
        <p:cNvPr id="1" name=""/>
        <p:cNvGrpSpPr/>
        <p:nvPr/>
      </p:nvGrpSpPr>
      <p:grpSpPr>
        <a:xfrm>
          <a:off x="0" y="0"/>
          <a:ext cx="0" cy="0"/>
          <a:chOff x="0" y="0"/>
          <a:chExt cx="0" cy="0"/>
        </a:xfrm>
      </p:grpSpPr>
      <p:sp>
        <p:nvSpPr>
          <p:cNvPr id="10" name="Rectangle 9"/>
          <p:cNvSpPr/>
          <p:nvPr userDrawn="1"/>
        </p:nvSpPr>
        <p:spPr>
          <a:xfrm>
            <a:off x="0" y="1225296"/>
            <a:ext cx="12192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FFFFFF"/>
              </a:solidFill>
            </a:endParaRPr>
          </a:p>
        </p:txBody>
      </p:sp>
      <p:sp>
        <p:nvSpPr>
          <p:cNvPr id="4" name="Footer Placeholder 3"/>
          <p:cNvSpPr>
            <a:spLocks noGrp="1"/>
          </p:cNvSpPr>
          <p:nvPr>
            <p:ph type="ftr" sz="quarter" idx="11"/>
          </p:nvPr>
        </p:nvSpPr>
        <p:spPr>
          <a:xfrm>
            <a:off x="3657600" y="6356351"/>
            <a:ext cx="4876800" cy="365125"/>
          </a:xfrm>
          <a:prstGeom prst="rect">
            <a:avLst/>
          </a:prstGeom>
        </p:spPr>
        <p:txBody>
          <a:bodyPr/>
          <a:lstStyle/>
          <a:p>
            <a:endParaRPr lang="en-US" dirty="0"/>
          </a:p>
        </p:txBody>
      </p:sp>
      <p:sp>
        <p:nvSpPr>
          <p:cNvPr id="14"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5" name="Date Placeholder 3"/>
          <p:cNvSpPr>
            <a:spLocks noGrp="1"/>
          </p:cNvSpPr>
          <p:nvPr>
            <p:ph type="dt" sz="half" idx="1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F6C6AA6A-752C-413B-AEF0-C5D1547BE819}" type="datetime1">
              <a:rPr lang="en-US" smtClean="0"/>
              <a:t>1/18/2017</a:t>
            </a:fld>
            <a:endParaRPr lang="en-US" dirty="0"/>
          </a:p>
        </p:txBody>
      </p:sp>
      <p:sp>
        <p:nvSpPr>
          <p:cNvPr id="16"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7" name="Straight Connector 16"/>
          <p:cNvCxnSpPr/>
          <p:nvPr userDrawn="1"/>
        </p:nvCxnSpPr>
        <p:spPr>
          <a:xfrm>
            <a:off x="11469673"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
        <p:nvSpPr>
          <p:cNvPr id="18" name="Picture Placeholder 2"/>
          <p:cNvSpPr>
            <a:spLocks noGrp="1"/>
          </p:cNvSpPr>
          <p:nvPr>
            <p:ph type="pic" idx="1"/>
          </p:nvPr>
        </p:nvSpPr>
        <p:spPr>
          <a:xfrm>
            <a:off x="365760" y="3290500"/>
            <a:ext cx="11460480" cy="276999"/>
          </a:xfrm>
        </p:spPr>
        <p:txBody>
          <a:bodyPr lIns="0" tIns="0" rIns="0" bIns="0" anchor="ctr">
            <a:spAutoFit/>
          </a:bodyPr>
          <a:lstStyle>
            <a:lvl1pPr marL="0" indent="0" algn="ctr">
              <a:buNone/>
              <a:defRPr sz="1800" i="1">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19" name="Text Placeholder 3"/>
          <p:cNvSpPr>
            <a:spLocks noGrp="1"/>
          </p:cNvSpPr>
          <p:nvPr>
            <p:ph type="body" sz="half" idx="2"/>
          </p:nvPr>
        </p:nvSpPr>
        <p:spPr>
          <a:xfrm>
            <a:off x="365760" y="5486400"/>
            <a:ext cx="11460480" cy="215444"/>
          </a:xfrm>
        </p:spPr>
        <p:txBody>
          <a:bodyPr lIns="0" tIns="0" rIns="0" bIns="0">
            <a:spAutoFit/>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86802523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Rectangle 7"/>
          <p:cNvSpPr/>
          <p:nvPr userDrawn="1"/>
        </p:nvSpPr>
        <p:spPr>
          <a:xfrm>
            <a:off x="0" y="1225296"/>
            <a:ext cx="12192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FFFFFF"/>
              </a:solidFill>
            </a:endParaRPr>
          </a:p>
        </p:txBody>
      </p:sp>
      <p:sp>
        <p:nvSpPr>
          <p:cNvPr id="3" name="Footer Placeholder 2"/>
          <p:cNvSpPr>
            <a:spLocks noGrp="1"/>
          </p:cNvSpPr>
          <p:nvPr>
            <p:ph type="ftr" sz="quarter" idx="11"/>
          </p:nvPr>
        </p:nvSpPr>
        <p:spPr>
          <a:xfrm>
            <a:off x="3657600" y="6356351"/>
            <a:ext cx="4876800" cy="365125"/>
          </a:xfrm>
          <a:prstGeom prst="rect">
            <a:avLst/>
          </a:prstGeom>
        </p:spPr>
        <p:txBody>
          <a:bodyPr/>
          <a:lstStyle/>
          <a:p>
            <a:endParaRPr lang="en-US" dirty="0"/>
          </a:p>
        </p:txBody>
      </p:sp>
      <p:sp>
        <p:nvSpPr>
          <p:cNvPr id="10"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1" name="Date Placeholder 3"/>
          <p:cNvSpPr>
            <a:spLocks noGrp="1"/>
          </p:cNvSpPr>
          <p:nvPr>
            <p:ph type="dt" sz="half" idx="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4378FA10-C6D6-4C0B-88AF-A41A9F2EB8D6}" type="datetime1">
              <a:rPr lang="en-US" smtClean="0"/>
              <a:t>1/18/2017</a:t>
            </a:fld>
            <a:endParaRPr lang="en-US" dirty="0"/>
          </a:p>
        </p:txBody>
      </p:sp>
      <p:sp>
        <p:nvSpPr>
          <p:cNvPr id="12"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3" name="Straight Connector 12"/>
          <p:cNvCxnSpPr/>
          <p:nvPr userDrawn="1"/>
        </p:nvCxnSpPr>
        <p:spPr>
          <a:xfrm>
            <a:off x="11469673"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3043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Color Backgroun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57600" y="6356351"/>
            <a:ext cx="4876800" cy="365125"/>
          </a:xfrm>
          <a:prstGeom prst="rect">
            <a:avLst/>
          </a:prstGeom>
        </p:spPr>
        <p:txBody>
          <a:bodyPr/>
          <a:lstStyle/>
          <a:p>
            <a:endParaRPr lang="en-US" dirty="0"/>
          </a:p>
        </p:txBody>
      </p:sp>
      <p:sp>
        <p:nvSpPr>
          <p:cNvPr id="12" name="Content Placeholder 2"/>
          <p:cNvSpPr>
            <a:spLocks noGrp="1"/>
          </p:cNvSpPr>
          <p:nvPr>
            <p:ph idx="1"/>
          </p:nvPr>
        </p:nvSpPr>
        <p:spPr>
          <a:xfrm>
            <a:off x="365760" y="1600200"/>
            <a:ext cx="11460480" cy="1452705"/>
          </a:xfrm>
        </p:spPr>
        <p:txBody>
          <a:bodyPr lIns="0" tIns="0" rIns="0" bIns="0">
            <a:spAutoFit/>
          </a:bodyPr>
          <a:lstStyle>
            <a:lvl1pPr>
              <a:defRPr sz="2000">
                <a:solidFill>
                  <a:srgbClr val="242424"/>
                </a:solidFill>
                <a:latin typeface="Arial"/>
                <a:cs typeface="Arial"/>
              </a:defRPr>
            </a:lvl1pPr>
            <a:lvl2pPr>
              <a:defRPr sz="1800">
                <a:solidFill>
                  <a:srgbClr val="242424"/>
                </a:solidFill>
                <a:latin typeface="Arial"/>
                <a:cs typeface="Arial"/>
              </a:defRPr>
            </a:lvl2pPr>
            <a:lvl3pPr>
              <a:defRPr sz="1600">
                <a:solidFill>
                  <a:srgbClr val="242424"/>
                </a:solidFill>
                <a:latin typeface="Arial"/>
                <a:cs typeface="Arial"/>
              </a:defRPr>
            </a:lvl3pPr>
            <a:lvl4pPr>
              <a:defRPr sz="1400">
                <a:solidFill>
                  <a:srgbClr val="242424"/>
                </a:solidFill>
                <a:latin typeface="Arial"/>
                <a:cs typeface="Arial"/>
              </a:defRPr>
            </a:lvl4pPr>
            <a:lvl5pPr>
              <a:defRPr sz="1400">
                <a:solidFill>
                  <a:srgbClr val="242424"/>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0" name="Date Placeholder 3"/>
          <p:cNvSpPr>
            <a:spLocks noGrp="1"/>
          </p:cNvSpPr>
          <p:nvPr>
            <p:ph type="dt" sz="half" idx="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881572E8-79B3-4DF8-8EF4-0F0A06A7D63D}" type="datetime1">
              <a:rPr lang="en-US" smtClean="0"/>
              <a:t>1/18/2017</a:t>
            </a:fld>
            <a:endParaRPr lang="en-US" dirty="0"/>
          </a:p>
        </p:txBody>
      </p:sp>
      <p:sp>
        <p:nvSpPr>
          <p:cNvPr id="13"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spTree>
    <p:extLst>
      <p:ext uri="{BB962C8B-B14F-4D97-AF65-F5344CB8AC3E}">
        <p14:creationId xmlns:p14="http://schemas.microsoft.com/office/powerpoint/2010/main" val="385207147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Color Background + 2-Column Content">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57600" y="6356351"/>
            <a:ext cx="4876800" cy="365125"/>
          </a:xfrm>
          <a:prstGeom prst="rect">
            <a:avLst/>
          </a:prstGeom>
        </p:spPr>
        <p:txBody>
          <a:bodyPr/>
          <a:lstStyle/>
          <a:p>
            <a:endParaRPr lang="en-US" dirty="0"/>
          </a:p>
        </p:txBody>
      </p:sp>
      <p:sp>
        <p:nvSpPr>
          <p:cNvPr id="12"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3" name="Date Placeholder 3"/>
          <p:cNvSpPr>
            <a:spLocks noGrp="1"/>
          </p:cNvSpPr>
          <p:nvPr>
            <p:ph type="dt" sz="half" idx="1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69C26A8B-D3BD-4119-91E5-19695F777053}" type="datetime1">
              <a:rPr lang="en-US" smtClean="0"/>
              <a:t>1/18/2017</a:t>
            </a:fld>
            <a:endParaRPr lang="en-US" dirty="0"/>
          </a:p>
        </p:txBody>
      </p:sp>
      <p:sp>
        <p:nvSpPr>
          <p:cNvPr id="14"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sp>
        <p:nvSpPr>
          <p:cNvPr id="16" name="Content Placeholder 2"/>
          <p:cNvSpPr>
            <a:spLocks noGrp="1"/>
          </p:cNvSpPr>
          <p:nvPr>
            <p:ph sz="half" idx="1"/>
          </p:nvPr>
        </p:nvSpPr>
        <p:spPr>
          <a:xfrm>
            <a:off x="365760" y="1600200"/>
            <a:ext cx="54864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sz="half" idx="13"/>
          </p:nvPr>
        </p:nvSpPr>
        <p:spPr>
          <a:xfrm>
            <a:off x="6339840" y="1600200"/>
            <a:ext cx="54864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280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Color Background + 2-Column Comparison">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57600" y="6356351"/>
            <a:ext cx="4876800" cy="365125"/>
          </a:xfrm>
          <a:prstGeom prst="rect">
            <a:avLst/>
          </a:prstGeom>
        </p:spPr>
        <p:txBody>
          <a:bodyPr/>
          <a:lstStyle/>
          <a:p>
            <a:endParaRPr lang="en-US" dirty="0"/>
          </a:p>
        </p:txBody>
      </p:sp>
      <p:sp>
        <p:nvSpPr>
          <p:cNvPr id="13"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8" name="Date Placeholder 3"/>
          <p:cNvSpPr>
            <a:spLocks noGrp="1"/>
          </p:cNvSpPr>
          <p:nvPr>
            <p:ph type="dt" sz="half" idx="1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AC134BAA-4C5F-4911-8FD4-5DE68C40E1EB}" type="datetime1">
              <a:rPr lang="en-US" smtClean="0"/>
              <a:t>1/18/2017</a:t>
            </a:fld>
            <a:endParaRPr lang="en-US" dirty="0"/>
          </a:p>
        </p:txBody>
      </p:sp>
      <p:sp>
        <p:nvSpPr>
          <p:cNvPr id="19" name="Slide Number Placeholder 5"/>
          <p:cNvSpPr>
            <a:spLocks noGrp="1"/>
          </p:cNvSpPr>
          <p:nvPr>
            <p:ph type="sldNum" sz="quarter" idx="13"/>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sp>
        <p:nvSpPr>
          <p:cNvPr id="21" name="Content Placeholder 2"/>
          <p:cNvSpPr>
            <a:spLocks noGrp="1"/>
          </p:cNvSpPr>
          <p:nvPr>
            <p:ph sz="half" idx="14"/>
          </p:nvPr>
        </p:nvSpPr>
        <p:spPr>
          <a:xfrm>
            <a:off x="365760" y="2286000"/>
            <a:ext cx="54864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sz="half" idx="15"/>
          </p:nvPr>
        </p:nvSpPr>
        <p:spPr>
          <a:xfrm>
            <a:off x="6339840" y="2286000"/>
            <a:ext cx="54864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idx="1"/>
          </p:nvPr>
        </p:nvSpPr>
        <p:spPr>
          <a:xfrm>
            <a:off x="365760" y="1600200"/>
            <a:ext cx="54864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4" name="Text Placeholder 4"/>
          <p:cNvSpPr>
            <a:spLocks noGrp="1"/>
          </p:cNvSpPr>
          <p:nvPr>
            <p:ph type="body" sz="quarter" idx="3"/>
          </p:nvPr>
        </p:nvSpPr>
        <p:spPr>
          <a:xfrm>
            <a:off x="6339840" y="1600200"/>
            <a:ext cx="54864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103859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Color Background + Picture with Caption">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57600" y="6356351"/>
            <a:ext cx="4876800" cy="365125"/>
          </a:xfrm>
          <a:prstGeom prst="rect">
            <a:avLst/>
          </a:prstGeom>
        </p:spPr>
        <p:txBody>
          <a:bodyPr/>
          <a:lstStyle/>
          <a:p>
            <a:endParaRPr lang="en-US" dirty="0"/>
          </a:p>
        </p:txBody>
      </p:sp>
      <p:sp>
        <p:nvSpPr>
          <p:cNvPr id="15"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6" name="Date Placeholder 3"/>
          <p:cNvSpPr>
            <a:spLocks noGrp="1"/>
          </p:cNvSpPr>
          <p:nvPr>
            <p:ph type="dt" sz="half" idx="1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F0862252-0307-4EB8-939C-D08D77C43AD2}" type="datetime1">
              <a:rPr lang="en-US" smtClean="0"/>
              <a:t>1/18/2017</a:t>
            </a:fld>
            <a:endParaRPr lang="en-US" dirty="0"/>
          </a:p>
        </p:txBody>
      </p:sp>
      <p:sp>
        <p:nvSpPr>
          <p:cNvPr id="17"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sp>
        <p:nvSpPr>
          <p:cNvPr id="19" name="Picture Placeholder 2"/>
          <p:cNvSpPr>
            <a:spLocks noGrp="1"/>
          </p:cNvSpPr>
          <p:nvPr>
            <p:ph type="pic" idx="1"/>
          </p:nvPr>
        </p:nvSpPr>
        <p:spPr>
          <a:xfrm>
            <a:off x="365760" y="3290500"/>
            <a:ext cx="11460480" cy="276999"/>
          </a:xfrm>
        </p:spPr>
        <p:txBody>
          <a:bodyPr lIns="0" tIns="0" rIns="0" bIns="0" anchor="ctr">
            <a:spAutoFit/>
          </a:bodyPr>
          <a:lstStyle>
            <a:lvl1pPr marL="0" indent="0" algn="ctr">
              <a:buNone/>
              <a:defRPr sz="1800" i="1">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20" name="Text Placeholder 3"/>
          <p:cNvSpPr>
            <a:spLocks noGrp="1"/>
          </p:cNvSpPr>
          <p:nvPr>
            <p:ph type="body" sz="half" idx="2"/>
          </p:nvPr>
        </p:nvSpPr>
        <p:spPr>
          <a:xfrm>
            <a:off x="365760" y="5486400"/>
            <a:ext cx="11460480" cy="215444"/>
          </a:xfrm>
        </p:spPr>
        <p:txBody>
          <a:bodyPr lIns="0" tIns="0" rIns="0" bIns="0">
            <a:spAutoFit/>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34593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Color Background + Title Only">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57600" y="6356351"/>
            <a:ext cx="4876800" cy="365125"/>
          </a:xfrm>
          <a:prstGeom prst="rect">
            <a:avLst/>
          </a:prstGeom>
        </p:spPr>
        <p:txBody>
          <a:bodyPr/>
          <a:lstStyle/>
          <a:p>
            <a:endParaRPr lang="en-US" dirty="0"/>
          </a:p>
        </p:txBody>
      </p:sp>
      <p:sp>
        <p:nvSpPr>
          <p:cNvPr id="8"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9" name="Date Placeholder 3"/>
          <p:cNvSpPr>
            <a:spLocks noGrp="1"/>
          </p:cNvSpPr>
          <p:nvPr>
            <p:ph type="dt" sz="half" idx="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3F7D4B82-7992-4634-910E-D1E7726DE611}" type="datetime1">
              <a:rPr lang="en-US" smtClean="0"/>
              <a:t>1/18/2017</a:t>
            </a:fld>
            <a:endParaRPr lang="en-US" dirty="0"/>
          </a:p>
        </p:txBody>
      </p:sp>
      <p:sp>
        <p:nvSpPr>
          <p:cNvPr id="10"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spTree>
    <p:extLst>
      <p:ext uri="{BB962C8B-B14F-4D97-AF65-F5344CB8AC3E}">
        <p14:creationId xmlns:p14="http://schemas.microsoft.com/office/powerpoint/2010/main" val="54272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276CC-963C-4059-8B11-411BBBE100CB}" type="datetime1">
              <a:rPr lang="en-US" smtClean="0"/>
              <a:t>1/18/2017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69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BDAF69-1E37-4359-9B1A-66405C521D19}"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843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5445ED-EEE0-44B8-8823-D419F02893C8}" type="datetime1">
              <a:rPr lang="en-US" smtClean="0"/>
              <a:t>1/18/2017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1178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05DD8-DAAC-4AA8-BE0E-892365045043}" type="datetime1">
              <a:rPr lang="en-US" smtClean="0"/>
              <a:t>1/18/2017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7511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20E1343-7295-4CFE-8EAF-7CDCA18CDDE6}" type="datetime1">
              <a:rPr lang="en-US" smtClean="0"/>
              <a:t>1/18/2017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2058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D7912C-A5A5-4A70-B1B4-8A99688CD197}"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830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9A6C56-8931-4689-A2FE-8F07FD86FFD4}" type="datetime1">
              <a:rPr lang="en-US" smtClean="0"/>
              <a:t>1/18/2017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59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4.jpg"/><Relationship Id="rId18" Type="http://schemas.openxmlformats.org/officeDocument/2006/relationships/image" Target="../media/image9.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17" Type="http://schemas.openxmlformats.org/officeDocument/2006/relationships/image" Target="../media/image8.png"/><Relationship Id="rId2" Type="http://schemas.openxmlformats.org/officeDocument/2006/relationships/slideLayout" Target="../slideLayouts/slideLayout19.xml"/><Relationship Id="rId16"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6.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D34635-7C9F-434F-9294-5486B6C1613A}" type="datetime1">
              <a:rPr lang="en-US" smtClean="0"/>
              <a:t>1/18/2017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6568821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latinum_PowerPoint_Background_08-19-2011.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itle Placeholder 1"/>
          <p:cNvSpPr>
            <a:spLocks noGrp="1"/>
          </p:cNvSpPr>
          <p:nvPr>
            <p:ph type="title"/>
          </p:nvPr>
        </p:nvSpPr>
        <p:spPr>
          <a:xfrm>
            <a:off x="365760" y="201168"/>
            <a:ext cx="8839200" cy="868680"/>
          </a:xfrm>
          <a:prstGeom prst="rect">
            <a:avLst/>
          </a:prstGeom>
        </p:spPr>
        <p:txBody>
          <a:bodyPr vert="horz" lIns="0" tIns="0" rIns="0" bIns="0" rtlCol="0" anchor="b" anchorCtr="0">
            <a:noAutofit/>
          </a:bodyPr>
          <a:lstStyle/>
          <a:p>
            <a:r>
              <a:rPr lang="en-US" dirty="0" smtClean="0"/>
              <a:t>Click to edit Master title style</a:t>
            </a:r>
            <a:endParaRPr lang="en-US" dirty="0"/>
          </a:p>
        </p:txBody>
      </p:sp>
      <p:sp>
        <p:nvSpPr>
          <p:cNvPr id="14" name="Text Placeholder 2"/>
          <p:cNvSpPr>
            <a:spLocks noGrp="1"/>
          </p:cNvSpPr>
          <p:nvPr>
            <p:ph type="body" idx="1"/>
          </p:nvPr>
        </p:nvSpPr>
        <p:spPr>
          <a:xfrm>
            <a:off x="365760" y="1600200"/>
            <a:ext cx="11460480" cy="457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2"/>
          </p:nvPr>
        </p:nvSpPr>
        <p:spPr>
          <a:xfrm>
            <a:off x="9144000" y="6356351"/>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D3A8F9F7-4880-488A-B454-0803B9B5B8BE}" type="datetime1">
              <a:rPr lang="en-US" smtClean="0"/>
              <a:t>1/18/2017</a:t>
            </a:fld>
            <a:endParaRPr lang="en-US" dirty="0"/>
          </a:p>
        </p:txBody>
      </p:sp>
      <p:sp>
        <p:nvSpPr>
          <p:cNvPr id="16" name="Footer Placeholder 4"/>
          <p:cNvSpPr>
            <a:spLocks noGrp="1"/>
          </p:cNvSpPr>
          <p:nvPr>
            <p:ph type="ftr" sz="quarter" idx="3"/>
          </p:nvPr>
        </p:nvSpPr>
        <p:spPr>
          <a:xfrm>
            <a:off x="3657600" y="6356351"/>
            <a:ext cx="4876800" cy="365125"/>
          </a:xfrm>
          <a:prstGeom prst="rect">
            <a:avLst/>
          </a:prstGeom>
        </p:spPr>
        <p:txBody>
          <a:bodyPr vert="horz" lIns="0" tIns="0" rIns="0" bIns="0" rtlCol="0" anchor="ctr"/>
          <a:lstStyle>
            <a:lvl1pPr algn="ctr">
              <a:defRPr sz="900">
                <a:solidFill>
                  <a:srgbClr val="707276"/>
                </a:solidFill>
                <a:latin typeface="Arial"/>
                <a:cs typeface="Arial"/>
              </a:defRPr>
            </a:lvl1pPr>
          </a:lstStyle>
          <a:p>
            <a:endParaRPr lang="en-US" dirty="0"/>
          </a:p>
        </p:txBody>
      </p:sp>
      <p:pic>
        <p:nvPicPr>
          <p:cNvPr id="2" name="Picture 1"/>
          <p:cNvPicPr>
            <a:picLocks noChangeAspect="1"/>
          </p:cNvPicPr>
          <p:nvPr/>
        </p:nvPicPr>
        <p:blipFill>
          <a:blip r:embed="rId14"/>
          <a:stretch>
            <a:fillRect/>
          </a:stretch>
        </p:blipFill>
        <p:spPr>
          <a:xfrm>
            <a:off x="9765792" y="219456"/>
            <a:ext cx="2133600" cy="812800"/>
          </a:xfrm>
          <a:prstGeom prst="rect">
            <a:avLst/>
          </a:prstGeom>
        </p:spPr>
      </p:pic>
      <p:sp>
        <p:nvSpPr>
          <p:cNvPr id="10" name="Slide Number Placeholder 5"/>
          <p:cNvSpPr>
            <a:spLocks noGrp="1"/>
          </p:cNvSpPr>
          <p:nvPr>
            <p:ph type="sldNum" sz="quarter" idx="4"/>
          </p:nvPr>
        </p:nvSpPr>
        <p:spPr>
          <a:xfrm>
            <a:off x="11655552" y="6356351"/>
            <a:ext cx="402336"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1" name="Straight Connector 10"/>
          <p:cNvCxnSpPr/>
          <p:nvPr/>
        </p:nvCxnSpPr>
        <p:spPr>
          <a:xfrm>
            <a:off x="11469673"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88362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hf hdr="0" ftr="0" dt="0"/>
  <p:txStyles>
    <p:titleStyle>
      <a:lvl1pPr algn="l" defTabSz="457200" rtl="0" eaLnBrk="1" latinLnBrk="0" hangingPunct="1">
        <a:spcBef>
          <a:spcPct val="0"/>
        </a:spcBef>
        <a:buNone/>
        <a:defRPr sz="2600" b="1" kern="1200">
          <a:solidFill>
            <a:srgbClr val="CC7022"/>
          </a:solidFill>
          <a:latin typeface="Arial"/>
          <a:ea typeface="+mj-ea"/>
          <a:cs typeface="Arial"/>
        </a:defRPr>
      </a:lvl1pPr>
    </p:titleStyle>
    <p:bodyStyle>
      <a:lvl1pPr marL="342900" indent="-342900" algn="l" defTabSz="457200" rtl="0" eaLnBrk="1" latinLnBrk="0" hangingPunct="1">
        <a:spcBef>
          <a:spcPct val="20000"/>
        </a:spcBef>
        <a:buSzPct val="100000"/>
        <a:buFontTx/>
        <a:buBlip>
          <a:blip r:embed="rId15"/>
        </a:buBlip>
        <a:defRPr sz="2000" kern="1200">
          <a:solidFill>
            <a:schemeClr val="accent2"/>
          </a:solidFill>
          <a:latin typeface="Arial"/>
          <a:ea typeface="+mn-ea"/>
          <a:cs typeface="Arial"/>
        </a:defRPr>
      </a:lvl1pPr>
      <a:lvl2pPr marL="742950" indent="-285750" algn="l" defTabSz="457200" rtl="0" eaLnBrk="1" latinLnBrk="0" hangingPunct="1">
        <a:spcBef>
          <a:spcPct val="20000"/>
        </a:spcBef>
        <a:buSzPct val="100000"/>
        <a:buFontTx/>
        <a:buBlip>
          <a:blip r:embed="rId16"/>
        </a:buBlip>
        <a:defRPr sz="1800" kern="1200">
          <a:solidFill>
            <a:schemeClr val="accent2"/>
          </a:solidFill>
          <a:latin typeface="Arial"/>
          <a:ea typeface="+mn-ea"/>
          <a:cs typeface="Arial"/>
        </a:defRPr>
      </a:lvl2pPr>
      <a:lvl3pPr marL="1143000" indent="-228600" algn="l" defTabSz="457200" rtl="0" eaLnBrk="1" latinLnBrk="0" hangingPunct="1">
        <a:spcBef>
          <a:spcPct val="20000"/>
        </a:spcBef>
        <a:buSzPct val="100000"/>
        <a:buFontTx/>
        <a:buBlip>
          <a:blip r:embed="rId17"/>
        </a:buBlip>
        <a:defRPr sz="1600" kern="1200">
          <a:solidFill>
            <a:schemeClr val="accent2"/>
          </a:solidFill>
          <a:latin typeface="Arial"/>
          <a:ea typeface="+mn-ea"/>
          <a:cs typeface="Arial"/>
        </a:defRPr>
      </a:lvl3pPr>
      <a:lvl4pPr marL="1600200" indent="-228600" algn="l" defTabSz="457200" rtl="0" eaLnBrk="1" latinLnBrk="0" hangingPunct="1">
        <a:spcBef>
          <a:spcPct val="20000"/>
        </a:spcBef>
        <a:buSzPct val="100000"/>
        <a:buFontTx/>
        <a:buBlip>
          <a:blip r:embed="rId18"/>
        </a:buBlip>
        <a:defRPr sz="1400" kern="1200">
          <a:solidFill>
            <a:schemeClr val="accent2"/>
          </a:solidFill>
          <a:latin typeface="Arial"/>
          <a:ea typeface="+mn-ea"/>
          <a:cs typeface="Arial"/>
        </a:defRPr>
      </a:lvl4pPr>
      <a:lvl5pPr marL="2057400" indent="-228600" algn="l" defTabSz="457200" rtl="0" eaLnBrk="1" latinLnBrk="0" hangingPunct="1">
        <a:spcBef>
          <a:spcPct val="20000"/>
        </a:spcBef>
        <a:buSzPct val="100000"/>
        <a:buFontTx/>
        <a:buBlip>
          <a:blip r:embed="rId15"/>
        </a:buBlip>
        <a:defRPr sz="1400" kern="1200">
          <a:solidFill>
            <a:schemeClr val="accent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2.xml"/><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notesSlide" Target="../notesSlides/notesSlide13.xml"/><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slideLayout" Target="../slideLayouts/slideLayout2.xml"/><Relationship Id="rId16" Type="http://schemas.openxmlformats.org/officeDocument/2006/relationships/image" Target="../media/image34.png"/><Relationship Id="rId1" Type="http://schemas.openxmlformats.org/officeDocument/2006/relationships/tags" Target="../tags/tag9.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notesSlide" Target="../notesSlides/notesSlide14.xml"/><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slideLayout" Target="../slideLayouts/slideLayout2.xml"/><Relationship Id="rId16" Type="http://schemas.openxmlformats.org/officeDocument/2006/relationships/image" Target="../media/image48.png"/><Relationship Id="rId1" Type="http://schemas.openxmlformats.org/officeDocument/2006/relationships/tags" Target="../tags/tag10.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500.png"/><Relationship Id="rId13" Type="http://schemas.openxmlformats.org/officeDocument/2006/relationships/image" Target="../media/image55.png"/><Relationship Id="rId18" Type="http://schemas.openxmlformats.org/officeDocument/2006/relationships/image" Target="../media/image60.png"/><Relationship Id="rId3" Type="http://schemas.openxmlformats.org/officeDocument/2006/relationships/image" Target="../media/image450.png"/><Relationship Id="rId7" Type="http://schemas.openxmlformats.org/officeDocument/2006/relationships/image" Target="../media/image490.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slideLayout" Target="../slideLayouts/slideLayout2.xml"/><Relationship Id="rId16" Type="http://schemas.openxmlformats.org/officeDocument/2006/relationships/image" Target="../media/image58.png"/><Relationship Id="rId1" Type="http://schemas.openxmlformats.org/officeDocument/2006/relationships/tags" Target="../tags/tag11.xml"/><Relationship Id="rId6" Type="http://schemas.openxmlformats.org/officeDocument/2006/relationships/image" Target="../media/image480.png"/><Relationship Id="rId11" Type="http://schemas.openxmlformats.org/officeDocument/2006/relationships/image" Target="../media/image53.png"/><Relationship Id="rId5" Type="http://schemas.openxmlformats.org/officeDocument/2006/relationships/image" Target="../media/image470.png"/><Relationship Id="rId15" Type="http://schemas.openxmlformats.org/officeDocument/2006/relationships/image" Target="../media/image57.png"/><Relationship Id="rId10" Type="http://schemas.openxmlformats.org/officeDocument/2006/relationships/image" Target="../media/image52.png"/><Relationship Id="rId19" Type="http://schemas.openxmlformats.org/officeDocument/2006/relationships/image" Target="../media/image61.png"/><Relationship Id="rId4" Type="http://schemas.openxmlformats.org/officeDocument/2006/relationships/image" Target="../media/image460.png"/><Relationship Id="rId9" Type="http://schemas.openxmlformats.org/officeDocument/2006/relationships/image" Target="../media/image51.png"/><Relationship Id="rId14" Type="http://schemas.openxmlformats.org/officeDocument/2006/relationships/image" Target="../media/image56.png"/></Relationships>
</file>

<file path=ppt/slides/_rels/slide1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notesSlide" Target="../notesSlides/notesSlide15.xml"/><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1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3.png"/><Relationship Id="rId3" Type="http://schemas.openxmlformats.org/officeDocument/2006/relationships/notesSlide" Target="../notesSlides/notesSlide17.xml"/><Relationship Id="rId7" Type="http://schemas.openxmlformats.org/officeDocument/2006/relationships/image" Target="../media/image96.png"/><Relationship Id="rId12" Type="http://schemas.openxmlformats.org/officeDocument/2006/relationships/image" Target="../media/image102.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95.png"/><Relationship Id="rId11" Type="http://schemas.openxmlformats.org/officeDocument/2006/relationships/image" Target="../media/image101.png"/><Relationship Id="rId5" Type="http://schemas.openxmlformats.org/officeDocument/2006/relationships/image" Target="../media/image94.png"/><Relationship Id="rId15" Type="http://schemas.openxmlformats.org/officeDocument/2006/relationships/image" Target="../media/image69.png"/><Relationship Id="rId10" Type="http://schemas.openxmlformats.org/officeDocument/2006/relationships/image" Target="../media/image99.png"/><Relationship Id="rId4" Type="http://schemas.openxmlformats.org/officeDocument/2006/relationships/image" Target="../media/image68.png"/><Relationship Id="rId9" Type="http://schemas.openxmlformats.org/officeDocument/2006/relationships/image" Target="../media/image98.png"/><Relationship Id="rId14" Type="http://schemas.openxmlformats.org/officeDocument/2006/relationships/image" Target="../media/image104.png"/></Relationships>
</file>

<file path=ppt/slides/_rels/slide1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notesSlide" Target="../notesSlides/notesSlide18.xml"/><Relationship Id="rId7"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26.png"/></Relationships>
</file>

<file path=ppt/slides/_rels/slide22.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oleObject" Target="../embeddings/oleObject2.bin"/><Relationship Id="rId3" Type="http://schemas.openxmlformats.org/officeDocument/2006/relationships/notesSlide" Target="../notesSlides/notesSlide20.xml"/><Relationship Id="rId7" Type="http://schemas.openxmlformats.org/officeDocument/2006/relationships/image" Target="../media/image84.png"/><Relationship Id="rId12" Type="http://schemas.openxmlformats.org/officeDocument/2006/relationships/image" Target="../media/image8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1.wmf"/><Relationship Id="rId15" Type="http://schemas.openxmlformats.org/officeDocument/2006/relationships/image" Target="../media/image90.png"/><Relationship Id="rId10" Type="http://schemas.openxmlformats.org/officeDocument/2006/relationships/image" Target="../media/image87.png"/><Relationship Id="rId4" Type="http://schemas.openxmlformats.org/officeDocument/2006/relationships/oleObject" Target="../embeddings/oleObject1.bin"/><Relationship Id="rId9" Type="http://schemas.openxmlformats.org/officeDocument/2006/relationships/image" Target="../media/image86.png"/><Relationship Id="rId14" Type="http://schemas.openxmlformats.org/officeDocument/2006/relationships/image" Target="../media/image82.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00.png"/><Relationship Id="rId4" Type="http://schemas.openxmlformats.org/officeDocument/2006/relationships/image" Target="../media/image93.png"/></Relationships>
</file>

<file path=ppt/slides/_rels/slide2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2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2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3" Type="http://schemas.openxmlformats.org/officeDocument/2006/relationships/image" Target="../media/image151.png"/><Relationship Id="rId18" Type="http://schemas.openxmlformats.org/officeDocument/2006/relationships/image" Target="../media/image156.png"/><Relationship Id="rId26" Type="http://schemas.openxmlformats.org/officeDocument/2006/relationships/image" Target="../media/image164.png"/><Relationship Id="rId3" Type="http://schemas.openxmlformats.org/officeDocument/2006/relationships/image" Target="../media/image141.png"/><Relationship Id="rId21" Type="http://schemas.openxmlformats.org/officeDocument/2006/relationships/image" Target="../media/image159.png"/><Relationship Id="rId34" Type="http://schemas.openxmlformats.org/officeDocument/2006/relationships/image" Target="../media/image173.png"/><Relationship Id="rId7" Type="http://schemas.openxmlformats.org/officeDocument/2006/relationships/image" Target="../media/image145.png"/><Relationship Id="rId12" Type="http://schemas.openxmlformats.org/officeDocument/2006/relationships/image" Target="../media/image150.png"/><Relationship Id="rId17" Type="http://schemas.openxmlformats.org/officeDocument/2006/relationships/image" Target="../media/image155.png"/><Relationship Id="rId25" Type="http://schemas.openxmlformats.org/officeDocument/2006/relationships/image" Target="../media/image163.png"/><Relationship Id="rId33" Type="http://schemas.openxmlformats.org/officeDocument/2006/relationships/image" Target="../media/image172.png"/><Relationship Id="rId2" Type="http://schemas.openxmlformats.org/officeDocument/2006/relationships/notesSlide" Target="../notesSlides/notesSlide29.xml"/><Relationship Id="rId16" Type="http://schemas.openxmlformats.org/officeDocument/2006/relationships/image" Target="../media/image154.png"/><Relationship Id="rId20" Type="http://schemas.openxmlformats.org/officeDocument/2006/relationships/image" Target="../media/image158.png"/><Relationship Id="rId29" Type="http://schemas.openxmlformats.org/officeDocument/2006/relationships/image" Target="../media/image167.png"/><Relationship Id="rId1" Type="http://schemas.openxmlformats.org/officeDocument/2006/relationships/slideLayout" Target="../slideLayouts/slideLayout2.xml"/><Relationship Id="rId6" Type="http://schemas.openxmlformats.org/officeDocument/2006/relationships/image" Target="../media/image144.png"/><Relationship Id="rId11" Type="http://schemas.openxmlformats.org/officeDocument/2006/relationships/image" Target="../media/image149.png"/><Relationship Id="rId24" Type="http://schemas.openxmlformats.org/officeDocument/2006/relationships/image" Target="../media/image162.png"/><Relationship Id="rId32" Type="http://schemas.openxmlformats.org/officeDocument/2006/relationships/image" Target="../media/image171.png"/><Relationship Id="rId5" Type="http://schemas.openxmlformats.org/officeDocument/2006/relationships/image" Target="../media/image143.png"/><Relationship Id="rId15" Type="http://schemas.openxmlformats.org/officeDocument/2006/relationships/image" Target="../media/image153.png"/><Relationship Id="rId23" Type="http://schemas.openxmlformats.org/officeDocument/2006/relationships/image" Target="../media/image161.png"/><Relationship Id="rId28" Type="http://schemas.openxmlformats.org/officeDocument/2006/relationships/image" Target="../media/image166.png"/><Relationship Id="rId36" Type="http://schemas.openxmlformats.org/officeDocument/2006/relationships/image" Target="../media/image175.png"/><Relationship Id="rId10" Type="http://schemas.openxmlformats.org/officeDocument/2006/relationships/image" Target="../media/image148.png"/><Relationship Id="rId19" Type="http://schemas.openxmlformats.org/officeDocument/2006/relationships/image" Target="../media/image157.png"/><Relationship Id="rId31" Type="http://schemas.openxmlformats.org/officeDocument/2006/relationships/image" Target="../media/image169.png"/><Relationship Id="rId4" Type="http://schemas.openxmlformats.org/officeDocument/2006/relationships/image" Target="../media/image142.png"/><Relationship Id="rId9" Type="http://schemas.openxmlformats.org/officeDocument/2006/relationships/image" Target="../media/image147.png"/><Relationship Id="rId14" Type="http://schemas.openxmlformats.org/officeDocument/2006/relationships/image" Target="../media/image152.png"/><Relationship Id="rId22" Type="http://schemas.openxmlformats.org/officeDocument/2006/relationships/image" Target="../media/image160.png"/><Relationship Id="rId27" Type="http://schemas.openxmlformats.org/officeDocument/2006/relationships/image" Target="../media/image165.png"/><Relationship Id="rId30" Type="http://schemas.openxmlformats.org/officeDocument/2006/relationships/image" Target="../media/image168.png"/><Relationship Id="rId35" Type="http://schemas.openxmlformats.org/officeDocument/2006/relationships/image" Target="../media/image174.png"/><Relationship Id="rId8" Type="http://schemas.openxmlformats.org/officeDocument/2006/relationships/image" Target="../media/image146.png"/></Relationships>
</file>

<file path=ppt/slides/_rels/slide3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dirty="0"/>
              <a:t>Deep Learning </a:t>
            </a:r>
            <a:r>
              <a:rPr lang="en-US" sz="3200" dirty="0" smtClean="0"/>
              <a:t/>
            </a:r>
            <a:br>
              <a:rPr lang="en-US" sz="3200" dirty="0" smtClean="0"/>
            </a:br>
            <a:r>
              <a:rPr lang="en-US" sz="3200" dirty="0" smtClean="0"/>
              <a:t>for </a:t>
            </a:r>
            <a:r>
              <a:rPr lang="en-US" sz="3200" dirty="0"/>
              <a:t>Unsupervised </a:t>
            </a:r>
            <a:r>
              <a:rPr lang="en-US" sz="3200" dirty="0" smtClean="0"/>
              <a:t>Insider </a:t>
            </a:r>
            <a:r>
              <a:rPr lang="en-US" sz="3200" dirty="0"/>
              <a:t>Threat Detection in Structured </a:t>
            </a:r>
            <a:r>
              <a:rPr lang="en-US" sz="3200" dirty="0" err="1"/>
              <a:t>Cybersecurity</a:t>
            </a:r>
            <a:r>
              <a:rPr lang="en-US" sz="3200" dirty="0"/>
              <a:t> Data Streams</a:t>
            </a:r>
          </a:p>
        </p:txBody>
      </p:sp>
      <p:sp>
        <p:nvSpPr>
          <p:cNvPr id="3" name="Subtitle 2"/>
          <p:cNvSpPr>
            <a:spLocks noGrp="1"/>
          </p:cNvSpPr>
          <p:nvPr>
            <p:ph type="subTitle" idx="1"/>
          </p:nvPr>
        </p:nvSpPr>
        <p:spPr>
          <a:xfrm>
            <a:off x="-618186" y="4394039"/>
            <a:ext cx="9442643" cy="1117687"/>
          </a:xfrm>
        </p:spPr>
        <p:txBody>
          <a:bodyPr>
            <a:normAutofit/>
          </a:bodyPr>
          <a:lstStyle/>
          <a:p>
            <a:r>
              <a:rPr lang="en-US" dirty="0" smtClean="0"/>
              <a:t>Aaron Tuor</a:t>
            </a:r>
          </a:p>
          <a:p>
            <a:r>
              <a:rPr lang="en-US" sz="1600" dirty="0" smtClean="0"/>
              <a:t>w/ Brian Hutchinson, Sam Kaplan, Nicole Nichols, Sean Robinson</a:t>
            </a:r>
            <a:endParaRPr lang="en-US" sz="1600" dirty="0"/>
          </a:p>
        </p:txBody>
      </p:sp>
    </p:spTree>
    <p:extLst>
      <p:ext uri="{BB962C8B-B14F-4D97-AF65-F5344CB8AC3E}">
        <p14:creationId xmlns:p14="http://schemas.microsoft.com/office/powerpoint/2010/main" val="3230726685"/>
      </p:ext>
    </p:extLst>
  </p:cSld>
  <p:clrMapOvr>
    <a:masterClrMapping/>
  </p:clrMapOvr>
  <mc:AlternateContent xmlns:mc="http://schemas.openxmlformats.org/markup-compatibility/2006" xmlns:p14="http://schemas.microsoft.com/office/powerpoint/2010/main">
    <mc:Choice Requires="p14">
      <p:transition spd="slow" p14:dur="2000" advTm="78073"/>
    </mc:Choice>
    <mc:Fallback xmlns="">
      <p:transition spd="slow" advTm="7807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Eventwise</a:t>
            </a:r>
            <a:r>
              <a:rPr lang="en-US" dirty="0" smtClean="0"/>
              <a:t> Feature Vectors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5691140"/>
              </p:ext>
            </p:extLst>
          </p:nvPr>
        </p:nvGraphicFramePr>
        <p:xfrm>
          <a:off x="6918441" y="2289575"/>
          <a:ext cx="4995818" cy="3767186"/>
        </p:xfrm>
        <a:graphic>
          <a:graphicData uri="http://schemas.openxmlformats.org/drawingml/2006/table">
            <a:tbl>
              <a:tblPr firstRow="1" bandRow="1">
                <a:tableStyleId>{5940675A-B579-460E-94D1-54222C63F5DA}</a:tableStyleId>
              </a:tblPr>
              <a:tblGrid>
                <a:gridCol w="1717041"/>
                <a:gridCol w="3278777"/>
              </a:tblGrid>
              <a:tr h="300753">
                <a:tc>
                  <a:txBody>
                    <a:bodyPr/>
                    <a:lstStyle/>
                    <a:p>
                      <a:r>
                        <a:rPr lang="en-US" sz="1400" dirty="0" smtClean="0"/>
                        <a:t>Event ID</a:t>
                      </a:r>
                      <a:endParaRPr lang="en-US" sz="1400" dirty="0"/>
                    </a:p>
                  </a:txBody>
                  <a:tcPr/>
                </a:tc>
                <a:tc>
                  <a:txBody>
                    <a:bodyPr/>
                    <a:lstStyle/>
                    <a:p>
                      <a:r>
                        <a:rPr lang="en-US" sz="1400" dirty="0" smtClean="0"/>
                        <a:t>I102-B4EB49RW-7379WSQW</a:t>
                      </a:r>
                      <a:endParaRPr lang="en-US" sz="1400" dirty="0"/>
                    </a:p>
                  </a:txBody>
                  <a:tcPr/>
                </a:tc>
              </a:tr>
              <a:tr h="330966">
                <a:tc>
                  <a:txBody>
                    <a:bodyPr/>
                    <a:lstStyle/>
                    <a:p>
                      <a:r>
                        <a:rPr lang="en-US" sz="1400" dirty="0" smtClean="0"/>
                        <a:t>Date</a:t>
                      </a:r>
                      <a:endParaRPr lang="en-US" sz="1400" dirty="0"/>
                    </a:p>
                  </a:txBody>
                  <a:tcPr/>
                </a:tc>
                <a:tc>
                  <a:txBody>
                    <a:bodyPr/>
                    <a:lstStyle/>
                    <a:p>
                      <a:r>
                        <a:rPr lang="en-US" sz="1400" dirty="0" smtClean="0"/>
                        <a:t>1/2/2010</a:t>
                      </a:r>
                      <a:r>
                        <a:rPr lang="en-US" sz="1400" baseline="0" dirty="0" smtClean="0"/>
                        <a:t> 6:36:41</a:t>
                      </a:r>
                      <a:endParaRPr lang="en-US" sz="1400" dirty="0"/>
                    </a:p>
                  </a:txBody>
                  <a:tcPr/>
                </a:tc>
              </a:tr>
              <a:tr h="313142">
                <a:tc>
                  <a:txBody>
                    <a:bodyPr/>
                    <a:lstStyle/>
                    <a:p>
                      <a:r>
                        <a:rPr lang="en-US" sz="1400" dirty="0" smtClean="0"/>
                        <a:t>User</a:t>
                      </a:r>
                      <a:endParaRPr lang="en-US" sz="1400" dirty="0"/>
                    </a:p>
                  </a:txBody>
                  <a:tcPr/>
                </a:tc>
                <a:tc>
                  <a:txBody>
                    <a:bodyPr/>
                    <a:lstStyle/>
                    <a:p>
                      <a:r>
                        <a:rPr lang="en-US" sz="1400" dirty="0" smtClean="0"/>
                        <a:t>HDB1666</a:t>
                      </a:r>
                      <a:endParaRPr lang="en-US" sz="1400" dirty="0"/>
                    </a:p>
                  </a:txBody>
                  <a:tcPr/>
                </a:tc>
              </a:tr>
              <a:tr h="313142">
                <a:tc>
                  <a:txBody>
                    <a:bodyPr/>
                    <a:lstStyle/>
                    <a:p>
                      <a:r>
                        <a:rPr lang="en-US" sz="1400" dirty="0" smtClean="0"/>
                        <a:t>PC</a:t>
                      </a:r>
                      <a:endParaRPr lang="en-US" sz="1400" dirty="0"/>
                    </a:p>
                  </a:txBody>
                  <a:tcPr/>
                </a:tc>
                <a:tc>
                  <a:txBody>
                    <a:bodyPr/>
                    <a:lstStyle/>
                    <a:p>
                      <a:r>
                        <a:rPr lang="en-US" sz="1400" dirty="0" smtClean="0"/>
                        <a:t>PC-6793</a:t>
                      </a:r>
                      <a:endParaRPr lang="en-US" sz="1400" dirty="0"/>
                    </a:p>
                  </a:txBody>
                  <a:tcPr/>
                </a:tc>
              </a:tr>
              <a:tr h="313142">
                <a:tc>
                  <a:txBody>
                    <a:bodyPr/>
                    <a:lstStyle/>
                    <a:p>
                      <a:r>
                        <a:rPr lang="en-US" sz="1400" dirty="0" smtClean="0"/>
                        <a:t>To</a:t>
                      </a:r>
                    </a:p>
                  </a:txBody>
                  <a:tcPr/>
                </a:tc>
                <a:tc>
                  <a:txBody>
                    <a:bodyPr/>
                    <a:lstStyle/>
                    <a:p>
                      <a:r>
                        <a:rPr lang="en-US" sz="1400" dirty="0" smtClean="0"/>
                        <a:t>Louis.Bernard.Garza@dtaa.com</a:t>
                      </a:r>
                      <a:endParaRPr lang="en-US" sz="1400" dirty="0"/>
                    </a:p>
                  </a:txBody>
                  <a:tcPr/>
                </a:tc>
              </a:tr>
              <a:tr h="313142">
                <a:tc>
                  <a:txBody>
                    <a:bodyPr/>
                    <a:lstStyle/>
                    <a:p>
                      <a:r>
                        <a:rPr lang="en-US" sz="1400" dirty="0" smtClean="0"/>
                        <a:t>CC</a:t>
                      </a:r>
                      <a:endParaRPr lang="en-US" sz="1400" dirty="0"/>
                    </a:p>
                  </a:txBody>
                  <a:tcPr/>
                </a:tc>
                <a:tc>
                  <a:txBody>
                    <a:bodyPr/>
                    <a:lstStyle/>
                    <a:p>
                      <a:r>
                        <a:rPr lang="en-US" sz="1400" dirty="0" smtClean="0"/>
                        <a:t>Emery.Ali.Holloway@dtaa.com</a:t>
                      </a:r>
                      <a:endParaRPr lang="en-US" sz="1400" dirty="0"/>
                    </a:p>
                  </a:txBody>
                  <a:tcPr/>
                </a:tc>
              </a:tr>
              <a:tr h="313142">
                <a:tc>
                  <a:txBody>
                    <a:bodyPr/>
                    <a:lstStyle/>
                    <a:p>
                      <a:r>
                        <a:rPr lang="en-US" sz="1400" dirty="0" smtClean="0"/>
                        <a:t>BCC</a:t>
                      </a:r>
                      <a:endParaRPr lang="en-US" sz="1400" dirty="0"/>
                    </a:p>
                  </a:txBody>
                  <a:tcPr/>
                </a:tc>
                <a:tc>
                  <a:txBody>
                    <a:bodyPr/>
                    <a:lstStyle/>
                    <a:p>
                      <a:r>
                        <a:rPr lang="en-US" sz="1400" dirty="0" smtClean="0"/>
                        <a:t>Hector.Donovan.Bray@dtaa.com</a:t>
                      </a:r>
                      <a:endParaRPr lang="en-US" sz="1400" dirty="0"/>
                    </a:p>
                  </a:txBody>
                  <a:tcPr/>
                </a:tc>
              </a:tr>
              <a:tr h="313142">
                <a:tc>
                  <a:txBody>
                    <a:bodyPr/>
                    <a:lstStyle/>
                    <a:p>
                      <a:r>
                        <a:rPr lang="en-US" sz="1400" dirty="0" smtClean="0"/>
                        <a:t>From</a:t>
                      </a:r>
                      <a:endParaRPr lang="en-US" sz="1400" dirty="0"/>
                    </a:p>
                  </a:txBody>
                  <a:tcPr/>
                </a:tc>
                <a:tc>
                  <a:txBody>
                    <a:bodyPr/>
                    <a:lstStyle/>
                    <a:p>
                      <a:r>
                        <a:rPr lang="en-US" sz="1400" dirty="0" smtClean="0"/>
                        <a:t>Hector.Donovan.Bray@dtaa.com</a:t>
                      </a:r>
                      <a:endParaRPr lang="en-US" sz="1400" dirty="0"/>
                    </a:p>
                  </a:txBody>
                  <a:tcPr/>
                </a:tc>
              </a:tr>
              <a:tr h="313142">
                <a:tc>
                  <a:txBody>
                    <a:bodyPr/>
                    <a:lstStyle/>
                    <a:p>
                      <a:r>
                        <a:rPr lang="en-US" sz="1400" dirty="0" smtClean="0"/>
                        <a:t>Activity</a:t>
                      </a:r>
                      <a:endParaRPr lang="en-US" sz="1400" dirty="0"/>
                    </a:p>
                  </a:txBody>
                  <a:tcPr/>
                </a:tc>
                <a:tc>
                  <a:txBody>
                    <a:bodyPr/>
                    <a:lstStyle/>
                    <a:p>
                      <a:r>
                        <a:rPr lang="en-US" sz="1400" dirty="0" smtClean="0"/>
                        <a:t>Send</a:t>
                      </a:r>
                      <a:endParaRPr lang="en-US" sz="1400" dirty="0"/>
                    </a:p>
                  </a:txBody>
                  <a:tcPr/>
                </a:tc>
              </a:tr>
              <a:tr h="313142">
                <a:tc>
                  <a:txBody>
                    <a:bodyPr/>
                    <a:lstStyle/>
                    <a:p>
                      <a:r>
                        <a:rPr lang="en-US" sz="1400" dirty="0" smtClean="0"/>
                        <a:t>Size</a:t>
                      </a:r>
                      <a:endParaRPr lang="en-US" sz="1400" dirty="0"/>
                    </a:p>
                  </a:txBody>
                  <a:tcPr/>
                </a:tc>
                <a:tc>
                  <a:txBody>
                    <a:bodyPr/>
                    <a:lstStyle/>
                    <a:p>
                      <a:r>
                        <a:rPr lang="en-US" sz="1400" dirty="0" smtClean="0"/>
                        <a:t>45659</a:t>
                      </a:r>
                      <a:endParaRPr lang="en-US" sz="1400" dirty="0"/>
                    </a:p>
                  </a:txBody>
                  <a:tcPr/>
                </a:tc>
              </a:tr>
              <a:tr h="313142">
                <a:tc>
                  <a:txBody>
                    <a:bodyPr/>
                    <a:lstStyle/>
                    <a:p>
                      <a:r>
                        <a:rPr lang="en-US" sz="1400" dirty="0" smtClean="0"/>
                        <a:t>Attachments</a:t>
                      </a:r>
                      <a:endParaRPr lang="en-US" sz="1400" dirty="0"/>
                    </a:p>
                  </a:txBody>
                  <a:tcPr/>
                </a:tc>
                <a:tc>
                  <a:txBody>
                    <a:bodyPr/>
                    <a:lstStyle/>
                    <a:p>
                      <a:r>
                        <a:rPr lang="en-US" sz="1400" dirty="0" smtClean="0"/>
                        <a:t>&lt;none&gt;</a:t>
                      </a:r>
                      <a:endParaRPr lang="en-US" sz="1400" dirty="0"/>
                    </a:p>
                  </a:txBody>
                  <a:tcPr/>
                </a:tc>
              </a:tr>
              <a:tr h="313142">
                <a:tc>
                  <a:txBody>
                    <a:bodyPr/>
                    <a:lstStyle/>
                    <a:p>
                      <a:r>
                        <a:rPr lang="en-US" sz="1400" dirty="0" smtClean="0"/>
                        <a:t>Content</a:t>
                      </a:r>
                      <a:endParaRPr lang="en-US" sz="1400" dirty="0"/>
                    </a:p>
                  </a:txBody>
                  <a:tcPr/>
                </a:tc>
                <a:tc>
                  <a:txBody>
                    <a:bodyPr/>
                    <a:lstStyle/>
                    <a:p>
                      <a:r>
                        <a:rPr lang="en-US" sz="1400" dirty="0" smtClean="0"/>
                        <a:t>Now Sylvia, the</a:t>
                      </a:r>
                      <a:r>
                        <a:rPr lang="en-US" sz="1400" baseline="0" dirty="0" smtClean="0"/>
                        <a:t> object …</a:t>
                      </a:r>
                      <a:endParaRPr lang="en-US" sz="1400" dirty="0"/>
                    </a:p>
                  </a:txBody>
                  <a:tcPr/>
                </a:tc>
              </a:tr>
            </a:tbl>
          </a:graphicData>
        </a:graphic>
      </p:graphicFrame>
      <p:graphicFrame>
        <p:nvGraphicFramePr>
          <p:cNvPr id="5" name="Table 4"/>
          <p:cNvGraphicFramePr>
            <a:graphicFrameLocks noGrp="1"/>
          </p:cNvGraphicFramePr>
          <p:nvPr>
            <p:extLst/>
          </p:nvPr>
        </p:nvGraphicFramePr>
        <p:xfrm>
          <a:off x="680321" y="3850417"/>
          <a:ext cx="4928511" cy="370840"/>
        </p:xfrm>
        <a:graphic>
          <a:graphicData uri="http://schemas.openxmlformats.org/drawingml/2006/table">
            <a:tbl>
              <a:tblPr firstRow="1" bandRow="1">
                <a:tableStyleId>{21E4AEA4-8DFA-4A89-87EB-49C32662AFE0}</a:tableStyleId>
              </a:tblPr>
              <a:tblGrid>
                <a:gridCol w="704073"/>
                <a:gridCol w="704073"/>
                <a:gridCol w="704073"/>
                <a:gridCol w="704073"/>
                <a:gridCol w="704073"/>
                <a:gridCol w="704073"/>
                <a:gridCol w="704073"/>
              </a:tblGrid>
              <a:tr h="370840">
                <a:tc>
                  <a:txBody>
                    <a:bodyPr/>
                    <a:lstStyle/>
                    <a:p>
                      <a:r>
                        <a:rPr lang="en-US" dirty="0" smtClean="0"/>
                        <a:t>459</a:t>
                      </a:r>
                      <a:endParaRPr lang="en-US" dirty="0"/>
                    </a:p>
                  </a:txBody>
                  <a:tcPr/>
                </a:tc>
                <a:tc>
                  <a:txBody>
                    <a:bodyPr/>
                    <a:lstStyle/>
                    <a:p>
                      <a:r>
                        <a:rPr lang="en-US" dirty="0" smtClean="0"/>
                        <a:t>106</a:t>
                      </a:r>
                      <a:endParaRPr lang="en-US" dirty="0"/>
                    </a:p>
                  </a:txBody>
                  <a:tcPr/>
                </a:tc>
                <a:tc>
                  <a:txBody>
                    <a:bodyPr/>
                    <a:lstStyle/>
                    <a:p>
                      <a:r>
                        <a:rPr lang="en-US" dirty="0" smtClean="0"/>
                        <a:t>808</a:t>
                      </a:r>
                      <a:endParaRPr lang="en-US" dirty="0"/>
                    </a:p>
                  </a:txBody>
                  <a:tcPr/>
                </a:tc>
                <a:tc>
                  <a:txBody>
                    <a:bodyPr/>
                    <a:lstStyle/>
                    <a:p>
                      <a:r>
                        <a:rPr lang="en-US" dirty="0" smtClean="0"/>
                        <a:t>712</a:t>
                      </a:r>
                      <a:endParaRPr lang="en-US" dirty="0"/>
                    </a:p>
                  </a:txBody>
                  <a:tcPr/>
                </a:tc>
                <a:tc>
                  <a:txBody>
                    <a:bodyPr/>
                    <a:lstStyle/>
                    <a:p>
                      <a:r>
                        <a:rPr lang="en-US" dirty="0" smtClean="0"/>
                        <a:t>712</a:t>
                      </a:r>
                      <a:endParaRPr lang="en-US" dirty="0"/>
                    </a:p>
                  </a:txBody>
                  <a:tcPr/>
                </a:tc>
                <a:tc>
                  <a:txBody>
                    <a:bodyPr/>
                    <a:lstStyle/>
                    <a:p>
                      <a:r>
                        <a:rPr lang="en-US" dirty="0" smtClean="0"/>
                        <a:t>1</a:t>
                      </a:r>
                      <a:endParaRPr lang="en-US" dirty="0"/>
                    </a:p>
                  </a:txBody>
                  <a:tcPr>
                    <a:solidFill>
                      <a:schemeClr val="accent2"/>
                    </a:solidFill>
                  </a:tcPr>
                </a:tc>
                <a:tc>
                  <a:txBody>
                    <a:bodyPr/>
                    <a:lstStyle/>
                    <a:p>
                      <a:r>
                        <a:rPr lang="en-US" dirty="0" smtClean="0"/>
                        <a:t>0</a:t>
                      </a:r>
                      <a:endParaRPr lang="en-US" dirty="0"/>
                    </a:p>
                  </a:txBody>
                  <a:tcPr>
                    <a:solidFill>
                      <a:schemeClr val="accent2"/>
                    </a:solidFill>
                  </a:tcPr>
                </a:tc>
              </a:tr>
            </a:tbl>
          </a:graphicData>
        </a:graphic>
      </p:graphicFrame>
      <p:sp>
        <p:nvSpPr>
          <p:cNvPr id="6" name="TextBox 5"/>
          <p:cNvSpPr txBox="1"/>
          <p:nvPr/>
        </p:nvSpPr>
        <p:spPr>
          <a:xfrm>
            <a:off x="176235" y="5066073"/>
            <a:ext cx="1654620" cy="369332"/>
          </a:xfrm>
          <a:prstGeom prst="rect">
            <a:avLst/>
          </a:prstGeom>
          <a:noFill/>
        </p:spPr>
        <p:txBody>
          <a:bodyPr wrap="none" rtlCol="0">
            <a:spAutoFit/>
          </a:bodyPr>
          <a:lstStyle/>
          <a:p>
            <a:r>
              <a:rPr lang="en-US" dirty="0" smtClean="0"/>
              <a:t>PC=“PC-6793”</a:t>
            </a:r>
            <a:endParaRPr lang="en-US" dirty="0"/>
          </a:p>
        </p:txBody>
      </p:sp>
      <p:cxnSp>
        <p:nvCxnSpPr>
          <p:cNvPr id="8" name="Straight Arrow Connector 7"/>
          <p:cNvCxnSpPr>
            <a:stCxn id="6" idx="0"/>
          </p:cNvCxnSpPr>
          <p:nvPr/>
        </p:nvCxnSpPr>
        <p:spPr>
          <a:xfrm flipV="1">
            <a:off x="1003545" y="4356475"/>
            <a:ext cx="20038" cy="709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003545" y="6046107"/>
            <a:ext cx="1475212" cy="369332"/>
          </a:xfrm>
          <a:prstGeom prst="rect">
            <a:avLst/>
          </a:prstGeom>
          <a:noFill/>
        </p:spPr>
        <p:txBody>
          <a:bodyPr wrap="none" rtlCol="0">
            <a:spAutoFit/>
          </a:bodyPr>
          <a:lstStyle/>
          <a:p>
            <a:r>
              <a:rPr lang="en-US" dirty="0" smtClean="0"/>
              <a:t>To=“</a:t>
            </a:r>
            <a:r>
              <a:rPr lang="en-US" dirty="0" err="1" smtClean="0"/>
              <a:t>Loius</a:t>
            </a:r>
            <a:r>
              <a:rPr lang="en-US" dirty="0" smtClean="0"/>
              <a:t>…”</a:t>
            </a:r>
            <a:endParaRPr lang="en-US" dirty="0"/>
          </a:p>
        </p:txBody>
      </p:sp>
      <p:cxnSp>
        <p:nvCxnSpPr>
          <p:cNvPr id="10" name="Straight Arrow Connector 9"/>
          <p:cNvCxnSpPr>
            <a:stCxn id="9" idx="0"/>
          </p:cNvCxnSpPr>
          <p:nvPr/>
        </p:nvCxnSpPr>
        <p:spPr>
          <a:xfrm flipH="1" flipV="1">
            <a:off x="1629121" y="4356475"/>
            <a:ext cx="112030" cy="1689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840874" y="5556090"/>
            <a:ext cx="1698607" cy="369332"/>
          </a:xfrm>
          <a:prstGeom prst="rect">
            <a:avLst/>
          </a:prstGeom>
          <a:noFill/>
        </p:spPr>
        <p:txBody>
          <a:bodyPr wrap="none" rtlCol="0">
            <a:spAutoFit/>
          </a:bodyPr>
          <a:lstStyle/>
          <a:p>
            <a:r>
              <a:rPr lang="en-US" dirty="0" smtClean="0"/>
              <a:t>CC=“Emery…”</a:t>
            </a:r>
            <a:endParaRPr lang="en-US" dirty="0"/>
          </a:p>
        </p:txBody>
      </p:sp>
      <p:cxnSp>
        <p:nvCxnSpPr>
          <p:cNvPr id="15" name="Straight Arrow Connector 14"/>
          <p:cNvCxnSpPr>
            <a:stCxn id="14" idx="0"/>
          </p:cNvCxnSpPr>
          <p:nvPr/>
        </p:nvCxnSpPr>
        <p:spPr>
          <a:xfrm flipH="1" flipV="1">
            <a:off x="2356934" y="4365066"/>
            <a:ext cx="333244" cy="1191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817536" y="6081893"/>
            <a:ext cx="1849998" cy="369332"/>
          </a:xfrm>
          <a:prstGeom prst="rect">
            <a:avLst/>
          </a:prstGeom>
          <a:noFill/>
        </p:spPr>
        <p:txBody>
          <a:bodyPr wrap="square" rtlCol="0">
            <a:spAutoFit/>
          </a:bodyPr>
          <a:lstStyle/>
          <a:p>
            <a:r>
              <a:rPr lang="en-US" dirty="0" smtClean="0"/>
              <a:t>BCC=“Hector…”</a:t>
            </a:r>
            <a:endParaRPr lang="en-US" dirty="0"/>
          </a:p>
        </p:txBody>
      </p:sp>
      <p:cxnSp>
        <p:nvCxnSpPr>
          <p:cNvPr id="19" name="Straight Arrow Connector 18"/>
          <p:cNvCxnSpPr>
            <a:stCxn id="18" idx="0"/>
          </p:cNvCxnSpPr>
          <p:nvPr/>
        </p:nvCxnSpPr>
        <p:spPr>
          <a:xfrm flipH="1" flipV="1">
            <a:off x="3194265" y="4470561"/>
            <a:ext cx="548270" cy="1611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822760" y="5645874"/>
            <a:ext cx="2146654" cy="369332"/>
          </a:xfrm>
          <a:prstGeom prst="rect">
            <a:avLst/>
          </a:prstGeom>
          <a:noFill/>
        </p:spPr>
        <p:txBody>
          <a:bodyPr wrap="square" rtlCol="0">
            <a:spAutoFit/>
          </a:bodyPr>
          <a:lstStyle/>
          <a:p>
            <a:r>
              <a:rPr lang="en-US" dirty="0" smtClean="0"/>
              <a:t>From=“Hector…”</a:t>
            </a:r>
            <a:endParaRPr lang="en-US" dirty="0"/>
          </a:p>
        </p:txBody>
      </p:sp>
      <p:cxnSp>
        <p:nvCxnSpPr>
          <p:cNvPr id="25" name="Straight Arrow Connector 24"/>
          <p:cNvCxnSpPr>
            <a:stCxn id="24" idx="0"/>
          </p:cNvCxnSpPr>
          <p:nvPr/>
        </p:nvCxnSpPr>
        <p:spPr>
          <a:xfrm flipH="1" flipV="1">
            <a:off x="3916211" y="4377728"/>
            <a:ext cx="979876" cy="1268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901335" y="6102760"/>
            <a:ext cx="2146654" cy="369332"/>
          </a:xfrm>
          <a:prstGeom prst="rect">
            <a:avLst/>
          </a:prstGeom>
          <a:noFill/>
        </p:spPr>
        <p:txBody>
          <a:bodyPr wrap="square" rtlCol="0">
            <a:spAutoFit/>
          </a:bodyPr>
          <a:lstStyle/>
          <a:p>
            <a:r>
              <a:rPr lang="en-US" dirty="0" smtClean="0"/>
              <a:t>Activity=“Send”</a:t>
            </a:r>
            <a:endParaRPr lang="en-US" dirty="0"/>
          </a:p>
        </p:txBody>
      </p:sp>
      <p:cxnSp>
        <p:nvCxnSpPr>
          <p:cNvPr id="29" name="Straight Arrow Connector 28"/>
          <p:cNvCxnSpPr>
            <a:stCxn id="28" idx="0"/>
          </p:cNvCxnSpPr>
          <p:nvPr/>
        </p:nvCxnSpPr>
        <p:spPr>
          <a:xfrm flipH="1" flipV="1">
            <a:off x="4652110" y="4377728"/>
            <a:ext cx="1322552" cy="1725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5576309" y="4998872"/>
            <a:ext cx="2146654" cy="369332"/>
          </a:xfrm>
          <a:prstGeom prst="rect">
            <a:avLst/>
          </a:prstGeom>
          <a:noFill/>
        </p:spPr>
        <p:txBody>
          <a:bodyPr wrap="square" rtlCol="0">
            <a:spAutoFit/>
          </a:bodyPr>
          <a:lstStyle/>
          <a:p>
            <a:r>
              <a:rPr lang="en-US" dirty="0" err="1" smtClean="0"/>
              <a:t>Att</a:t>
            </a:r>
            <a:r>
              <a:rPr lang="en-US" dirty="0" smtClean="0"/>
              <a:t>=None</a:t>
            </a:r>
            <a:endParaRPr lang="en-US" dirty="0"/>
          </a:p>
        </p:txBody>
      </p:sp>
      <p:cxnSp>
        <p:nvCxnSpPr>
          <p:cNvPr id="32" name="Straight Arrow Connector 31"/>
          <p:cNvCxnSpPr/>
          <p:nvPr/>
        </p:nvCxnSpPr>
        <p:spPr>
          <a:xfrm flipH="1" flipV="1">
            <a:off x="5370938" y="4356476"/>
            <a:ext cx="688180" cy="7095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Vertical Scroll 19"/>
          <p:cNvSpPr/>
          <p:nvPr/>
        </p:nvSpPr>
        <p:spPr>
          <a:xfrm>
            <a:off x="5436847" y="2336588"/>
            <a:ext cx="826790" cy="589633"/>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email</a:t>
            </a:r>
            <a:endParaRPr lang="en-US" sz="1200" dirty="0"/>
          </a:p>
        </p:txBody>
      </p:sp>
      <p:sp>
        <p:nvSpPr>
          <p:cNvPr id="21" name="Equal 20"/>
          <p:cNvSpPr/>
          <p:nvPr/>
        </p:nvSpPr>
        <p:spPr>
          <a:xfrm>
            <a:off x="6426534" y="2516820"/>
            <a:ext cx="220508" cy="25422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smtClean="0"/>
              <a:t>10</a:t>
            </a:fld>
            <a:endParaRPr lang="en-US" dirty="0"/>
          </a:p>
        </p:txBody>
      </p:sp>
    </p:spTree>
    <p:custDataLst>
      <p:tags r:id="rId1"/>
    </p:custDataLst>
    <p:extLst>
      <p:ext uri="{BB962C8B-B14F-4D97-AF65-F5344CB8AC3E}">
        <p14:creationId xmlns:p14="http://schemas.microsoft.com/office/powerpoint/2010/main" val="661155118"/>
      </p:ext>
    </p:extLst>
  </p:cSld>
  <p:clrMapOvr>
    <a:masterClrMapping/>
  </p:clrMapOvr>
  <mc:AlternateContent xmlns:mc="http://schemas.openxmlformats.org/markup-compatibility/2006" xmlns:p14="http://schemas.microsoft.com/office/powerpoint/2010/main">
    <mc:Choice Requires="p14">
      <p:transition spd="slow" p14:dur="2000" advTm="39239"/>
    </mc:Choice>
    <mc:Fallback xmlns="">
      <p:transition spd="slow" advTm="3923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65473" y="2388001"/>
            <a:ext cx="9613861" cy="3599316"/>
          </a:xfrm>
        </p:spPr>
        <p:txBody>
          <a:bodyPr/>
          <a:lstStyle/>
          <a:p>
            <a:r>
              <a:rPr lang="en-US" dirty="0" smtClean="0"/>
              <a:t>Data processing and feature extraction</a:t>
            </a:r>
          </a:p>
          <a:p>
            <a:r>
              <a:rPr lang="en-US" b="1" u="sng" dirty="0" smtClean="0"/>
              <a:t>Deep learning architectures</a:t>
            </a:r>
          </a:p>
          <a:p>
            <a:r>
              <a:rPr lang="en-US" dirty="0" smtClean="0"/>
              <a:t>Experiments and results</a:t>
            </a:r>
          </a:p>
          <a:p>
            <a:r>
              <a:rPr lang="en-US" dirty="0" smtClean="0"/>
              <a:t>Takeaways and Continuing work</a:t>
            </a:r>
            <a:endParaRPr lang="en-US" dirty="0"/>
          </a:p>
        </p:txBody>
      </p:sp>
      <p:sp>
        <p:nvSpPr>
          <p:cNvPr id="40" name="Rectangle 39"/>
          <p:cNvSpPr/>
          <p:nvPr/>
        </p:nvSpPr>
        <p:spPr>
          <a:xfrm>
            <a:off x="9859345" y="4742581"/>
            <a:ext cx="1345528" cy="1333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Batcher / Dispatcher</a:t>
            </a:r>
            <a:endParaRPr lang="en-US" dirty="0"/>
          </a:p>
        </p:txBody>
      </p:sp>
      <p:sp>
        <p:nvSpPr>
          <p:cNvPr id="41" name="Rectangle 40"/>
          <p:cNvSpPr/>
          <p:nvPr/>
        </p:nvSpPr>
        <p:spPr>
          <a:xfrm>
            <a:off x="7224423" y="4570249"/>
            <a:ext cx="1481071" cy="150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a:t>
            </a:r>
          </a:p>
          <a:p>
            <a:pPr algn="ctr"/>
            <a:r>
              <a:rPr lang="en-US" dirty="0" smtClean="0"/>
              <a:t>Network</a:t>
            </a:r>
            <a:endParaRPr lang="en-US" dirty="0"/>
          </a:p>
        </p:txBody>
      </p:sp>
      <p:sp>
        <p:nvSpPr>
          <p:cNvPr id="42" name="Right Arrow 41"/>
          <p:cNvSpPr/>
          <p:nvPr/>
        </p:nvSpPr>
        <p:spPr>
          <a:xfrm rot="10800000">
            <a:off x="6180046" y="5114392"/>
            <a:ext cx="945407" cy="337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rot="10800000">
            <a:off x="8804465" y="5136041"/>
            <a:ext cx="945407" cy="337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411548" y="4995863"/>
            <a:ext cx="526171" cy="53130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Oval 44"/>
          <p:cNvSpPr/>
          <p:nvPr/>
        </p:nvSpPr>
        <p:spPr>
          <a:xfrm>
            <a:off x="4731313" y="4987256"/>
            <a:ext cx="526171" cy="53130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Oval 45"/>
          <p:cNvSpPr/>
          <p:nvPr/>
        </p:nvSpPr>
        <p:spPr>
          <a:xfrm>
            <a:off x="4051835" y="4995863"/>
            <a:ext cx="526171" cy="53130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Oval 46"/>
          <p:cNvSpPr/>
          <p:nvPr/>
        </p:nvSpPr>
        <p:spPr>
          <a:xfrm>
            <a:off x="2428807" y="4987255"/>
            <a:ext cx="526171" cy="531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Explosion 1 47"/>
          <p:cNvSpPr/>
          <p:nvPr/>
        </p:nvSpPr>
        <p:spPr>
          <a:xfrm>
            <a:off x="3110428" y="4818458"/>
            <a:ext cx="785957" cy="929606"/>
          </a:xfrm>
          <a:prstGeom prst="irregularSeal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9" name="TextBox 48"/>
          <p:cNvSpPr txBox="1"/>
          <p:nvPr/>
        </p:nvSpPr>
        <p:spPr>
          <a:xfrm>
            <a:off x="1838983" y="4883042"/>
            <a:ext cx="429926" cy="492443"/>
          </a:xfrm>
          <a:prstGeom prst="rect">
            <a:avLst/>
          </a:prstGeom>
          <a:noFill/>
        </p:spPr>
        <p:txBody>
          <a:bodyPr wrap="none" rtlCol="0">
            <a:spAutoFit/>
          </a:bodyPr>
          <a:lstStyle/>
          <a:p>
            <a:r>
              <a:rPr lang="en-US" sz="2600" dirty="0" smtClean="0"/>
              <a:t>…</a:t>
            </a:r>
            <a:endParaRPr lang="en-US" sz="2600" dirty="0"/>
          </a:p>
        </p:txBody>
      </p:sp>
      <p:sp>
        <p:nvSpPr>
          <p:cNvPr id="50" name="TextBox 49"/>
          <p:cNvSpPr txBox="1"/>
          <p:nvPr/>
        </p:nvSpPr>
        <p:spPr>
          <a:xfrm>
            <a:off x="3277999" y="5710506"/>
            <a:ext cx="1792478" cy="369332"/>
          </a:xfrm>
          <a:prstGeom prst="rect">
            <a:avLst/>
          </a:prstGeom>
          <a:noFill/>
        </p:spPr>
        <p:txBody>
          <a:bodyPr wrap="none" rtlCol="0">
            <a:spAutoFit/>
          </a:bodyPr>
          <a:lstStyle/>
          <a:p>
            <a:r>
              <a:rPr lang="en-US" dirty="0" smtClean="0"/>
              <a:t>Anomaly Scores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custDataLst>
      <p:tags r:id="rId1"/>
    </p:custDataLst>
    <p:extLst>
      <p:ext uri="{BB962C8B-B14F-4D97-AF65-F5344CB8AC3E}">
        <p14:creationId xmlns:p14="http://schemas.microsoft.com/office/powerpoint/2010/main" val="453057624"/>
      </p:ext>
    </p:extLst>
  </p:cSld>
  <p:clrMapOvr>
    <a:masterClrMapping/>
  </p:clrMapOvr>
  <mc:AlternateContent xmlns:mc="http://schemas.openxmlformats.org/markup-compatibility/2006" xmlns:p14="http://schemas.microsoft.com/office/powerpoint/2010/main">
    <mc:Choice Requires="p14">
      <p:transition spd="slow" p14:dur="2000" advTm="22535"/>
    </mc:Choice>
    <mc:Fallback xmlns="">
      <p:transition spd="slow" advTm="2253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Neural Network </a:t>
            </a:r>
            <a:r>
              <a:rPr lang="en-US" dirty="0" err="1" smtClean="0"/>
              <a:t>Autoencoder</a:t>
            </a:r>
            <a:endParaRPr lang="en-US" dirty="0"/>
          </a:p>
        </p:txBody>
      </p:sp>
      <p:sp>
        <p:nvSpPr>
          <p:cNvPr id="3" name="Content Placeholder 2"/>
          <p:cNvSpPr>
            <a:spLocks noGrp="1"/>
          </p:cNvSpPr>
          <p:nvPr>
            <p:ph idx="1"/>
          </p:nvPr>
        </p:nvSpPr>
        <p:spPr>
          <a:xfrm>
            <a:off x="585852" y="2504661"/>
            <a:ext cx="10943539" cy="4235772"/>
          </a:xfrm>
        </p:spPr>
        <p:txBody>
          <a:bodyPr>
            <a:normAutofit/>
          </a:bodyPr>
          <a:lstStyle/>
          <a:p>
            <a:pPr marL="457200" lvl="1" indent="0">
              <a:buNone/>
            </a:pPr>
            <a:endParaRPr lang="en-US" dirty="0" smtClean="0"/>
          </a:p>
          <a:p>
            <a:pPr lvl="1"/>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3554889" y="3490696"/>
                <a:ext cx="3792125" cy="48635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h</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i="1">
                          <a:latin typeface="Cambria Math" panose="02040503050406030204" pitchFamily="18" charset="0"/>
                        </a:rPr>
                        <m:t>=</m:t>
                      </m:r>
                      <m:r>
                        <a:rPr lang="en-US" sz="2800" i="1">
                          <a:latin typeface="Cambria Math" panose="02040503050406030204" pitchFamily="18" charset="0"/>
                        </a:rPr>
                        <m:t>𝑔</m:t>
                      </m:r>
                      <m:d>
                        <m:dPr>
                          <m:ctrlPr>
                            <a:rPr lang="en-US" sz="2800" i="1">
                              <a:latin typeface="Cambria Math" panose="02040503050406030204" pitchFamily="18" charset="0"/>
                            </a:rPr>
                          </m:ctrlPr>
                        </m:dPr>
                        <m:e>
                          <m:sSubSup>
                            <m:sSubSupPr>
                              <m:ctrlPr>
                                <a:rPr lang="en-US" sz="2800" i="1" smtClean="0">
                                  <a:solidFill>
                                    <a:srgbClr val="FFC000"/>
                                  </a:solidFill>
                                  <a:latin typeface="Cambria Math" panose="02040503050406030204" pitchFamily="18" charset="0"/>
                                </a:rPr>
                              </m:ctrlPr>
                            </m:sSubSupPr>
                            <m:e>
                              <m:r>
                                <a:rPr lang="en-US" sz="2800" i="1">
                                  <a:solidFill>
                                    <a:srgbClr val="FFC000"/>
                                  </a:solidFill>
                                  <a:latin typeface="Cambria Math" panose="02040503050406030204" pitchFamily="18" charset="0"/>
                                </a:rPr>
                                <m:t>𝑊</m:t>
                              </m:r>
                            </m:e>
                            <m:sub>
                              <m:r>
                                <a:rPr lang="en-US" sz="2800" b="0" i="1" smtClean="0">
                                  <a:solidFill>
                                    <a:srgbClr val="FFC000"/>
                                  </a:solidFill>
                                  <a:latin typeface="Cambria Math" panose="02040503050406030204" pitchFamily="18" charset="0"/>
                                </a:rPr>
                                <m:t>𝑖</m:t>
                              </m:r>
                            </m:sub>
                            <m:sup>
                              <m:r>
                                <a:rPr lang="en-US" sz="2800" i="1" smtClean="0">
                                  <a:solidFill>
                                    <a:schemeClr val="tx1"/>
                                  </a:solidFill>
                                  <a:latin typeface="Cambria Math" panose="02040503050406030204" pitchFamily="18" charset="0"/>
                                </a:rPr>
                                <m:t>𝑇</m:t>
                              </m:r>
                            </m:sup>
                          </m:sSubSup>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h</m:t>
                              </m:r>
                            </m:e>
                            <m:sub>
                              <m:r>
                                <a:rPr lang="en-US" sz="2800" b="0" i="1" smtClean="0">
                                  <a:solidFill>
                                    <a:schemeClr val="tx1"/>
                                  </a:solidFill>
                                  <a:latin typeface="Cambria Math" panose="02040503050406030204" pitchFamily="18" charset="0"/>
                                </a:rPr>
                                <m:t>𝑖</m:t>
                              </m:r>
                              <m:r>
                                <a:rPr lang="en-US" sz="2800" b="0" i="1" smtClean="0">
                                  <a:solidFill>
                                    <a:schemeClr val="tx1"/>
                                  </a:solidFill>
                                  <a:latin typeface="Cambria Math" panose="02040503050406030204" pitchFamily="18" charset="0"/>
                                </a:rPr>
                                <m:t>−1</m:t>
                              </m:r>
                            </m:sub>
                          </m:sSub>
                          <m:r>
                            <a:rPr lang="en-US" sz="2800" i="1">
                              <a:latin typeface="Cambria Math" panose="02040503050406030204" pitchFamily="18" charset="0"/>
                            </a:rPr>
                            <m:t>+</m:t>
                          </m:r>
                          <m:sSub>
                            <m:sSubPr>
                              <m:ctrlPr>
                                <a:rPr lang="en-US" sz="2800" i="1" smtClean="0">
                                  <a:solidFill>
                                    <a:srgbClr val="FFC000"/>
                                  </a:solidFill>
                                  <a:latin typeface="Cambria Math" panose="02040503050406030204" pitchFamily="18" charset="0"/>
                                </a:rPr>
                              </m:ctrlPr>
                            </m:sSubPr>
                            <m:e>
                              <m:r>
                                <a:rPr lang="en-US" sz="2800" i="1">
                                  <a:solidFill>
                                    <a:srgbClr val="FFC000"/>
                                  </a:solidFill>
                                  <a:latin typeface="Cambria Math" panose="02040503050406030204" pitchFamily="18" charset="0"/>
                                </a:rPr>
                                <m:t>𝑎</m:t>
                              </m:r>
                            </m:e>
                            <m:sub>
                              <m:r>
                                <a:rPr lang="en-US" sz="2800" b="0" i="1" smtClean="0">
                                  <a:solidFill>
                                    <a:srgbClr val="FFC000"/>
                                  </a:solidFill>
                                  <a:latin typeface="Cambria Math" panose="02040503050406030204" pitchFamily="18" charset="0"/>
                                </a:rPr>
                                <m:t>𝑖</m:t>
                              </m:r>
                            </m:sub>
                          </m:sSub>
                        </m:e>
                      </m:d>
                    </m:oMath>
                  </m:oMathPara>
                </a14:m>
                <a:endParaRPr lang="en-US" sz="2800"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3554889" y="3490696"/>
                <a:ext cx="3792125" cy="486352"/>
              </a:xfrm>
              <a:prstGeom prst="rect">
                <a:avLst/>
              </a:prstGeom>
              <a:blipFill rotWithShape="0">
                <a:blip r:embed="rId4"/>
                <a:stretch>
                  <a:fillRect/>
                </a:stretch>
              </a:blipFill>
            </p:spPr>
            <p:txBody>
              <a:bodyPr/>
              <a:lstStyle/>
              <a:p>
                <a:r>
                  <a:rPr lang="en-US">
                    <a:noFill/>
                  </a:rPr>
                  <a:t> </a:t>
                </a:r>
              </a:p>
            </p:txBody>
          </p:sp>
        </mc:Fallback>
      </mc:AlternateContent>
      <p:grpSp>
        <p:nvGrpSpPr>
          <p:cNvPr id="5" name="Group 4"/>
          <p:cNvGrpSpPr/>
          <p:nvPr/>
        </p:nvGrpSpPr>
        <p:grpSpPr>
          <a:xfrm rot="16200000">
            <a:off x="-247534" y="2816530"/>
            <a:ext cx="3991500" cy="2762142"/>
            <a:chOff x="2601655" y="2531604"/>
            <a:chExt cx="3991500" cy="2762142"/>
          </a:xfrm>
        </p:grpSpPr>
        <mc:AlternateContent xmlns:mc="http://schemas.openxmlformats.org/markup-compatibility/2006" xmlns:a14="http://schemas.microsoft.com/office/drawing/2010/main">
          <mc:Choice Requires="a14">
            <p:sp>
              <p:nvSpPr>
                <p:cNvPr id="6" name="Rectangle 5"/>
                <p:cNvSpPr>
                  <a:spLocks noChangeAspect="1"/>
                </p:cNvSpPr>
                <p:nvPr/>
              </p:nvSpPr>
              <p:spPr>
                <a:xfrm>
                  <a:off x="4824571" y="2968529"/>
                  <a:ext cx="418011" cy="18222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hidden layer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𝐿</m:t>
                      </m:r>
                    </m:oMath>
                  </a14:m>
                  <a:endParaRPr lang="en-US" baseline="-25000" dirty="0"/>
                </a:p>
              </p:txBody>
            </p:sp>
          </mc:Choice>
          <mc:Fallback xmlns="">
            <p:sp>
              <p:nvSpPr>
                <p:cNvPr id="6" name="Rectangle 5"/>
                <p:cNvSpPr>
                  <a:spLocks noRot="1" noChangeAspect="1" noMove="1" noResize="1" noEditPoints="1" noAdjustHandles="1" noChangeArrowheads="1" noChangeShapeType="1" noTextEdit="1"/>
                </p:cNvSpPr>
                <p:nvPr/>
              </p:nvSpPr>
              <p:spPr>
                <a:xfrm>
                  <a:off x="4824571" y="2968529"/>
                  <a:ext cx="418011" cy="1822269"/>
                </a:xfrm>
                <a:prstGeom prst="rect">
                  <a:avLst/>
                </a:prstGeom>
                <a:blipFill rotWithShape="0">
                  <a:blip r:embed="rId5"/>
                  <a:stretch>
                    <a:fillRect l="-332" t="-1429"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a:spLocks noChangeAspect="1"/>
                </p:cNvSpPr>
                <p:nvPr/>
              </p:nvSpPr>
              <p:spPr>
                <a:xfrm>
                  <a:off x="6175144" y="2531604"/>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output </a:t>
                  </a:r>
                  <a14:m>
                    <m:oMath xmlns:m="http://schemas.openxmlformats.org/officeDocument/2006/math">
                      <m:r>
                        <a:rPr lang="en-US" i="1" dirty="0" smtClean="0">
                          <a:latin typeface="Cambria Math" panose="02040503050406030204" pitchFamily="18" charset="0"/>
                        </a:rPr>
                        <m:t>𝑦</m:t>
                      </m:r>
                    </m:oMath>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175144" y="2531604"/>
                  <a:ext cx="418011" cy="2762142"/>
                </a:xfrm>
                <a:prstGeom prst="rect">
                  <a:avLst/>
                </a:prstGeom>
                <a:blipFill rotWithShape="0">
                  <a:blip r:embed="rId6"/>
                  <a:stretch>
                    <a:fillRect t="-1408" b="-1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ight Arrow 7"/>
                <p:cNvSpPr>
                  <a:spLocks noChangeAspect="1"/>
                </p:cNvSpPr>
                <p:nvPr/>
              </p:nvSpPr>
              <p:spPr>
                <a:xfrm>
                  <a:off x="2601655" y="3559624"/>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𝑊</m:t>
                        </m:r>
                        <m:r>
                          <a:rPr lang="en-US" b="0" i="1" baseline="-25000" dirty="0" smtClean="0">
                            <a:latin typeface="Cambria Math" panose="02040503050406030204" pitchFamily="18" charset="0"/>
                          </a:rPr>
                          <m:t>1</m:t>
                        </m:r>
                        <m:r>
                          <a:rPr lang="en-US" i="1" dirty="0" smtClean="0">
                            <a:latin typeface="Cambria Math" panose="02040503050406030204" pitchFamily="18" charset="0"/>
                          </a:rPr>
                          <m:t>,</m:t>
                        </m:r>
                        <m:r>
                          <a:rPr lang="en-US" b="0" i="1" dirty="0" smtClean="0">
                            <a:latin typeface="Cambria Math" panose="02040503050406030204" pitchFamily="18" charset="0"/>
                          </a:rPr>
                          <m:t>𝑎</m:t>
                        </m:r>
                        <m:r>
                          <a:rPr lang="en-US" b="0" i="1" baseline="-25000" dirty="0" smtClean="0">
                            <a:latin typeface="Cambria Math" panose="02040503050406030204" pitchFamily="18" charset="0"/>
                          </a:rPr>
                          <m:t>1</m:t>
                        </m:r>
                      </m:oMath>
                    </m:oMathPara>
                  </a14:m>
                  <a:endParaRPr lang="en-US" baseline="-25000" dirty="0"/>
                </a:p>
              </p:txBody>
            </p:sp>
          </mc:Choice>
          <mc:Fallback xmlns="">
            <p:sp>
              <p:nvSpPr>
                <p:cNvPr id="8" name="Right Arrow 7"/>
                <p:cNvSpPr>
                  <a:spLocks noRot="1" noChangeAspect="1" noMove="1" noResize="1" noEditPoints="1" noAdjustHandles="1" noChangeArrowheads="1" noChangeShapeType="1" noTextEdit="1"/>
                </p:cNvSpPr>
                <p:nvPr/>
              </p:nvSpPr>
              <p:spPr>
                <a:xfrm>
                  <a:off x="2601655" y="3559624"/>
                  <a:ext cx="822959" cy="640080"/>
                </a:xfrm>
                <a:prstGeom prst="rightArrow">
                  <a:avLst/>
                </a:prstGeom>
                <a:blipFill rotWithShape="0">
                  <a:blip r:embed="rId7"/>
                  <a:stretch>
                    <a:fillRect b="-7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ight Arrow 8"/>
                <p:cNvSpPr>
                  <a:spLocks noChangeAspect="1"/>
                </p:cNvSpPr>
                <p:nvPr/>
              </p:nvSpPr>
              <p:spPr>
                <a:xfrm>
                  <a:off x="5306513" y="3559625"/>
                  <a:ext cx="862038" cy="67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9" name="Right Arrow 8"/>
                <p:cNvSpPr>
                  <a:spLocks noRot="1" noChangeAspect="1" noMove="1" noResize="1" noEditPoints="1" noAdjustHandles="1" noChangeArrowheads="1" noChangeShapeType="1" noTextEdit="1"/>
                </p:cNvSpPr>
                <p:nvPr/>
              </p:nvSpPr>
              <p:spPr>
                <a:xfrm>
                  <a:off x="5306513" y="3559625"/>
                  <a:ext cx="862038" cy="670475"/>
                </a:xfrm>
                <a:prstGeom prst="rightArrow">
                  <a:avLst/>
                </a:prstGeom>
                <a:blipFill rotWithShape="0">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Rectangle 10"/>
              <p:cNvSpPr>
                <a:spLocks noChangeAspect="1"/>
              </p:cNvSpPr>
              <p:nvPr/>
            </p:nvSpPr>
            <p:spPr>
              <a:xfrm rot="16200000">
                <a:off x="1539209" y="5103865"/>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input </a:t>
                </a:r>
                <a14:m>
                  <m:oMath xmlns:m="http://schemas.openxmlformats.org/officeDocument/2006/math">
                    <m:r>
                      <a:rPr lang="en-US" b="0" i="1" dirty="0" smtClean="0">
                        <a:latin typeface="Cambria Math" panose="02040503050406030204" pitchFamily="18" charset="0"/>
                      </a:rPr>
                      <m:t>𝑥</m:t>
                    </m:r>
                  </m:oMath>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rot="16200000">
                <a:off x="1539209" y="5103865"/>
                <a:ext cx="418011" cy="2762142"/>
              </a:xfrm>
              <a:prstGeom prst="rect">
                <a:avLst/>
              </a:prstGeom>
              <a:blipFill rotWithShape="0">
                <a:blip r:embed="rId9"/>
                <a:stretch>
                  <a:fillRect t="-2857"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a:spLocks noChangeAspect="1"/>
              </p:cNvSpPr>
              <p:nvPr/>
            </p:nvSpPr>
            <p:spPr>
              <a:xfrm rot="16200000">
                <a:off x="1539208" y="4214896"/>
                <a:ext cx="418011" cy="18222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hidden layer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1</m:t>
                    </m:r>
                  </m:oMath>
                </a14:m>
                <a:endParaRPr lang="en-US" baseline="-25000" dirty="0"/>
              </a:p>
            </p:txBody>
          </p:sp>
        </mc:Choice>
        <mc:Fallback xmlns="">
          <p:sp>
            <p:nvSpPr>
              <p:cNvPr id="12" name="Rectangle 11"/>
              <p:cNvSpPr>
                <a:spLocks noRot="1" noChangeAspect="1" noMove="1" noResize="1" noEditPoints="1" noAdjustHandles="1" noChangeArrowheads="1" noChangeShapeType="1" noTextEdit="1"/>
              </p:cNvSpPr>
              <p:nvPr/>
            </p:nvSpPr>
            <p:spPr>
              <a:xfrm rot="16200000">
                <a:off x="1539208" y="4214896"/>
                <a:ext cx="418011" cy="1822269"/>
              </a:xfrm>
              <a:prstGeom prst="rect">
                <a:avLst/>
              </a:prstGeom>
              <a:blipFill rotWithShape="0">
                <a:blip r:embed="rId10"/>
                <a:stretch>
                  <a:fillRect l="-332" t="-2857" b="-14286"/>
                </a:stretch>
              </a:blipFill>
            </p:spPr>
            <p:txBody>
              <a:bodyPr/>
              <a:lstStyle/>
              <a:p>
                <a:r>
                  <a:rPr lang="en-US">
                    <a:noFill/>
                  </a:rPr>
                  <a:t> </a:t>
                </a:r>
              </a:p>
            </p:txBody>
          </p:sp>
        </mc:Fallback>
      </mc:AlternateContent>
      <p:sp>
        <p:nvSpPr>
          <p:cNvPr id="13" name="TextBox 12"/>
          <p:cNvSpPr txBox="1"/>
          <p:nvPr/>
        </p:nvSpPr>
        <p:spPr>
          <a:xfrm rot="5400000">
            <a:off x="1285619" y="4228720"/>
            <a:ext cx="1367074" cy="1015663"/>
          </a:xfrm>
          <a:prstGeom prst="rect">
            <a:avLst/>
          </a:prstGeom>
          <a:noFill/>
        </p:spPr>
        <p:txBody>
          <a:bodyPr wrap="square" rtlCol="0">
            <a:spAutoFit/>
          </a:bodyPr>
          <a:lstStyle/>
          <a:p>
            <a:r>
              <a:rPr lang="en-US" sz="6000" dirty="0" smtClean="0"/>
              <a:t>…</a:t>
            </a:r>
            <a:endParaRPr lang="en-US" sz="6000" dirty="0"/>
          </a:p>
        </p:txBody>
      </p:sp>
      <mc:AlternateContent xmlns:mc="http://schemas.openxmlformats.org/markup-compatibility/2006" xmlns:a14="http://schemas.microsoft.com/office/drawing/2010/main">
        <mc:Choice Requires="a14">
          <p:sp>
            <p:nvSpPr>
              <p:cNvPr id="15" name="TextBox 14"/>
              <p:cNvSpPr txBox="1"/>
              <p:nvPr/>
            </p:nvSpPr>
            <p:spPr>
              <a:xfrm>
                <a:off x="3553382" y="4883410"/>
                <a:ext cx="3792125" cy="43614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1</m:t>
                          </m:r>
                        </m:sub>
                      </m:sSub>
                      <m:r>
                        <a:rPr lang="en-US" sz="2800" i="1">
                          <a:latin typeface="Cambria Math" panose="02040503050406030204" pitchFamily="18" charset="0"/>
                        </a:rPr>
                        <m:t>=</m:t>
                      </m:r>
                      <m:r>
                        <a:rPr lang="en-US" sz="2800" b="0" i="1" smtClean="0">
                          <a:latin typeface="Cambria Math" panose="02040503050406030204" pitchFamily="18" charset="0"/>
                        </a:rPr>
                        <m:t>𝑔</m:t>
                      </m:r>
                      <m:d>
                        <m:dPr>
                          <m:ctrlPr>
                            <a:rPr lang="en-US" sz="2800" i="1">
                              <a:latin typeface="Cambria Math" panose="02040503050406030204" pitchFamily="18" charset="0"/>
                            </a:rPr>
                          </m:ctrlPr>
                        </m:dPr>
                        <m:e>
                          <m:sSubSup>
                            <m:sSubSupPr>
                              <m:ctrlPr>
                                <a:rPr lang="en-US" sz="2800" i="1" smtClean="0">
                                  <a:solidFill>
                                    <a:srgbClr val="FFC000"/>
                                  </a:solidFill>
                                  <a:latin typeface="Cambria Math" panose="02040503050406030204" pitchFamily="18" charset="0"/>
                                </a:rPr>
                              </m:ctrlPr>
                            </m:sSubSupPr>
                            <m:e>
                              <m:r>
                                <a:rPr lang="en-US" sz="2800" b="0" i="1" smtClean="0">
                                  <a:solidFill>
                                    <a:srgbClr val="FFC000"/>
                                  </a:solidFill>
                                  <a:latin typeface="Cambria Math" panose="02040503050406030204" pitchFamily="18" charset="0"/>
                                </a:rPr>
                                <m:t>𝑊</m:t>
                              </m:r>
                            </m:e>
                            <m:sub>
                              <m:r>
                                <a:rPr lang="en-US" sz="2800" b="0" i="1" smtClean="0">
                                  <a:solidFill>
                                    <a:srgbClr val="FFC000"/>
                                  </a:solidFill>
                                  <a:latin typeface="Cambria Math" panose="02040503050406030204" pitchFamily="18" charset="0"/>
                                </a:rPr>
                                <m:t>1</m:t>
                              </m:r>
                            </m:sub>
                            <m:sup>
                              <m:r>
                                <a:rPr lang="en-US" sz="2800" b="0" i="1" smtClean="0">
                                  <a:solidFill>
                                    <a:schemeClr val="tx1"/>
                                  </a:solidFill>
                                  <a:latin typeface="Cambria Math" panose="02040503050406030204" pitchFamily="18" charset="0"/>
                                </a:rPr>
                                <m:t>𝑇</m:t>
                              </m:r>
                            </m:sup>
                          </m:sSubSup>
                          <m:r>
                            <a:rPr lang="en-US" sz="2800" b="0" i="1" smtClean="0">
                              <a:latin typeface="Cambria Math" panose="02040503050406030204" pitchFamily="18" charset="0"/>
                            </a:rPr>
                            <m:t>𝑥</m:t>
                          </m:r>
                          <m:r>
                            <a:rPr lang="en-US" sz="2800" i="1">
                              <a:latin typeface="Cambria Math" panose="02040503050406030204" pitchFamily="18" charset="0"/>
                            </a:rPr>
                            <m:t>+</m:t>
                          </m:r>
                          <m:sSub>
                            <m:sSubPr>
                              <m:ctrlPr>
                                <a:rPr lang="en-US" sz="2800" i="1" smtClean="0">
                                  <a:solidFill>
                                    <a:srgbClr val="FFC000"/>
                                  </a:solidFill>
                                  <a:latin typeface="Cambria Math" panose="02040503050406030204" pitchFamily="18" charset="0"/>
                                </a:rPr>
                              </m:ctrlPr>
                            </m:sSubPr>
                            <m:e>
                              <m:r>
                                <a:rPr lang="en-US" sz="2800" i="1">
                                  <a:solidFill>
                                    <a:srgbClr val="FFC000"/>
                                  </a:solidFill>
                                  <a:latin typeface="Cambria Math" panose="02040503050406030204" pitchFamily="18" charset="0"/>
                                </a:rPr>
                                <m:t>𝑎</m:t>
                              </m:r>
                            </m:e>
                            <m:sub>
                              <m:r>
                                <a:rPr lang="en-US" sz="2800" b="0" i="1" smtClean="0">
                                  <a:solidFill>
                                    <a:srgbClr val="FFC000"/>
                                  </a:solidFill>
                                  <a:latin typeface="Cambria Math" panose="02040503050406030204" pitchFamily="18" charset="0"/>
                                </a:rPr>
                                <m:t>1</m:t>
                              </m:r>
                            </m:sub>
                          </m:sSub>
                        </m:e>
                      </m:d>
                    </m:oMath>
                  </m:oMathPara>
                </a14:m>
                <a:endParaRPr lang="en-US" sz="2800"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3553382" y="4883410"/>
                <a:ext cx="3792125" cy="43614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597149" y="2165851"/>
                <a:ext cx="3792125" cy="43088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rPr>
                        <m:t>𝑦</m:t>
                      </m:r>
                      <m:r>
                        <a:rPr lang="en-US" sz="2800" b="0" i="1" smtClean="0">
                          <a:latin typeface="Cambria Math" panose="02040503050406030204" pitchFamily="18" charset="0"/>
                        </a:rPr>
                        <m:t>  </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smtClean="0">
                                  <a:solidFill>
                                    <a:srgbClr val="FFC000"/>
                                  </a:solidFill>
                                  <a:latin typeface="Cambria Math" panose="02040503050406030204" pitchFamily="18" charset="0"/>
                                </a:rPr>
                                <m:t>𝑈</m:t>
                              </m:r>
                            </m:e>
                            <m:sup>
                              <m:r>
                                <a:rPr lang="en-US" sz="2800" i="1" smtClean="0">
                                  <a:solidFill>
                                    <a:schemeClr val="tx1"/>
                                  </a:solidFill>
                                  <a:latin typeface="Cambria Math" panose="02040503050406030204" pitchFamily="18" charset="0"/>
                                </a:rPr>
                                <m:t>𝑇</m:t>
                              </m:r>
                            </m:sup>
                          </m:sSup>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𝐿</m:t>
                              </m:r>
                            </m:sub>
                          </m:sSub>
                          <m:r>
                            <a:rPr lang="en-US" sz="2800" i="1">
                              <a:latin typeface="Cambria Math" panose="02040503050406030204" pitchFamily="18" charset="0"/>
                            </a:rPr>
                            <m:t>+</m:t>
                          </m:r>
                          <m:r>
                            <a:rPr lang="en-US" sz="2800" i="1" smtClean="0">
                              <a:solidFill>
                                <a:srgbClr val="FFC000"/>
                              </a:solidFill>
                              <a:latin typeface="Cambria Math" panose="02040503050406030204" pitchFamily="18" charset="0"/>
                            </a:rPr>
                            <m:t>𝑏</m:t>
                          </m:r>
                        </m:e>
                      </m:d>
                    </m:oMath>
                  </m:oMathPara>
                </a14:m>
                <a:endParaRPr lang="en-US" sz="28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597149" y="2165851"/>
                <a:ext cx="3792125" cy="430887"/>
              </a:xfrm>
              <a:prstGeom prst="rect">
                <a:avLst/>
              </a:prstGeom>
              <a:blipFill rotWithShape="0">
                <a:blip r:embed="rId12"/>
                <a:stretch>
                  <a:fillRect/>
                </a:stretch>
              </a:blipFill>
            </p:spPr>
            <p:txBody>
              <a:bodyPr/>
              <a:lstStyle/>
              <a:p>
                <a:r>
                  <a:rPr lang="en-US">
                    <a:noFill/>
                  </a:rPr>
                  <a:t> </a:t>
                </a:r>
              </a:p>
            </p:txBody>
          </p:sp>
        </mc:Fallback>
      </mc:AlternateContent>
      <p:sp>
        <p:nvSpPr>
          <p:cNvPr id="4" name="TextBox 3"/>
          <p:cNvSpPr txBox="1"/>
          <p:nvPr/>
        </p:nvSpPr>
        <p:spPr>
          <a:xfrm>
            <a:off x="7088863" y="2356768"/>
            <a:ext cx="4409000"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Parametric function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Trained to reproduce input as output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Complexity is constrained to prevent learning identity function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Anomaly is detected when a poor reconstruction of an input is made by the model</a:t>
            </a:r>
          </a:p>
          <a:p>
            <a:endParaRPr lang="en-US" dirty="0" smtClean="0"/>
          </a:p>
          <a:p>
            <a:endParaRPr lang="en-US" dirty="0"/>
          </a:p>
          <a:p>
            <a:endParaRPr lang="en-US" dirty="0" smtClean="0"/>
          </a:p>
        </p:txBody>
      </p:sp>
      <p:sp>
        <p:nvSpPr>
          <p:cNvPr id="17" name="Slide Number Placeholder 16"/>
          <p:cNvSpPr>
            <a:spLocks noGrp="1"/>
          </p:cNvSpPr>
          <p:nvPr>
            <p:ph type="sldNum" sz="quarter" idx="12"/>
          </p:nvPr>
        </p:nvSpPr>
        <p:spPr/>
        <p:txBody>
          <a:bodyPr/>
          <a:lstStyle/>
          <a:p>
            <a:fld id="{6D22F896-40B5-4ADD-8801-0D06FADFA095}" type="slidenum">
              <a:rPr lang="en-US" smtClean="0"/>
              <a:t>12</a:t>
            </a:fld>
            <a:endParaRPr lang="en-US" dirty="0"/>
          </a:p>
        </p:txBody>
      </p:sp>
    </p:spTree>
    <p:custDataLst>
      <p:tags r:id="rId1"/>
    </p:custDataLst>
    <p:extLst>
      <p:ext uri="{BB962C8B-B14F-4D97-AF65-F5344CB8AC3E}">
        <p14:creationId xmlns:p14="http://schemas.microsoft.com/office/powerpoint/2010/main" val="1034968290"/>
      </p:ext>
    </p:extLst>
  </p:cSld>
  <p:clrMapOvr>
    <a:masterClrMapping/>
  </p:clrMapOvr>
  <mc:AlternateContent xmlns:mc="http://schemas.openxmlformats.org/markup-compatibility/2006" xmlns:p14="http://schemas.microsoft.com/office/powerpoint/2010/main">
    <mc:Choice Requires="p14">
      <p:transition spd="slow" p14:dur="2000" advTm="83106"/>
    </mc:Choice>
    <mc:Fallback xmlns="">
      <p:transition spd="slow" advTm="8310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 Architectures</a:t>
            </a:r>
            <a:endParaRPr lang="en-US" dirty="0"/>
          </a:p>
        </p:txBody>
      </p:sp>
      <p:grpSp>
        <p:nvGrpSpPr>
          <p:cNvPr id="10" name="Group 9"/>
          <p:cNvGrpSpPr/>
          <p:nvPr/>
        </p:nvGrpSpPr>
        <p:grpSpPr>
          <a:xfrm rot="16200000">
            <a:off x="1282475" y="2816530"/>
            <a:ext cx="3991500" cy="2762142"/>
            <a:chOff x="2601655" y="2531604"/>
            <a:chExt cx="3991500" cy="2762142"/>
          </a:xfrm>
        </p:grpSpPr>
        <mc:AlternateContent xmlns:mc="http://schemas.openxmlformats.org/markup-compatibility/2006" xmlns:a14="http://schemas.microsoft.com/office/drawing/2010/main">
          <mc:Choice Requires="a14">
            <p:sp>
              <p:nvSpPr>
                <p:cNvPr id="5" name="Rectangle 4"/>
                <p:cNvSpPr>
                  <a:spLocks noChangeAspect="1"/>
                </p:cNvSpPr>
                <p:nvPr/>
              </p:nvSpPr>
              <p:spPr>
                <a:xfrm>
                  <a:off x="4824571" y="2968529"/>
                  <a:ext cx="418011" cy="18222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hidden layer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𝐿</m:t>
                      </m:r>
                    </m:oMath>
                  </a14:m>
                  <a:endParaRPr lang="en-US" baseline="-25000" dirty="0"/>
                </a:p>
              </p:txBody>
            </p:sp>
          </mc:Choice>
          <mc:Fallback xmlns="">
            <p:sp>
              <p:nvSpPr>
                <p:cNvPr id="5" name="Rectangle 4"/>
                <p:cNvSpPr>
                  <a:spLocks noRot="1" noChangeAspect="1" noMove="1" noResize="1" noEditPoints="1" noAdjustHandles="1" noChangeArrowheads="1" noChangeShapeType="1" noTextEdit="1"/>
                </p:cNvSpPr>
                <p:nvPr/>
              </p:nvSpPr>
              <p:spPr>
                <a:xfrm>
                  <a:off x="4824571" y="2968529"/>
                  <a:ext cx="418011" cy="1822269"/>
                </a:xfrm>
                <a:prstGeom prst="rect">
                  <a:avLst/>
                </a:prstGeom>
                <a:blipFill rotWithShape="0">
                  <a:blip r:embed="rId4"/>
                  <a:stretch>
                    <a:fillRect l="-332" t="-1429"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a:spLocks noChangeAspect="1"/>
                </p:cNvSpPr>
                <p:nvPr/>
              </p:nvSpPr>
              <p:spPr>
                <a:xfrm>
                  <a:off x="6175144" y="2531604"/>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output </a:t>
                  </a:r>
                  <a14:m>
                    <m:oMath xmlns:m="http://schemas.openxmlformats.org/officeDocument/2006/math">
                      <m:r>
                        <a:rPr lang="en-US" i="1" dirty="0" smtClean="0">
                          <a:latin typeface="Cambria Math" panose="02040503050406030204" pitchFamily="18" charset="0"/>
                        </a:rPr>
                        <m:t>𝑦</m:t>
                      </m:r>
                    </m:oMath>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6175144" y="2531604"/>
                  <a:ext cx="418011" cy="2762142"/>
                </a:xfrm>
                <a:prstGeom prst="rect">
                  <a:avLst/>
                </a:prstGeom>
                <a:blipFill rotWithShape="0">
                  <a:blip r:embed="rId5"/>
                  <a:stretch>
                    <a:fillRect t="-1408" b="-1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ight Arrow 6"/>
                <p:cNvSpPr>
                  <a:spLocks noChangeAspect="1"/>
                </p:cNvSpPr>
                <p:nvPr/>
              </p:nvSpPr>
              <p:spPr>
                <a:xfrm>
                  <a:off x="2601655" y="3559624"/>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𝑊</m:t>
                        </m:r>
                        <m:r>
                          <a:rPr lang="en-US" b="0" i="1" baseline="-25000" dirty="0" smtClean="0">
                            <a:latin typeface="Cambria Math" panose="02040503050406030204" pitchFamily="18" charset="0"/>
                          </a:rPr>
                          <m:t>1</m:t>
                        </m:r>
                        <m:r>
                          <a:rPr lang="en-US" i="1" dirty="0" smtClean="0">
                            <a:latin typeface="Cambria Math" panose="02040503050406030204" pitchFamily="18" charset="0"/>
                          </a:rPr>
                          <m:t>,</m:t>
                        </m:r>
                        <m:r>
                          <a:rPr lang="en-US" b="0" i="1" dirty="0" smtClean="0">
                            <a:latin typeface="Cambria Math" panose="02040503050406030204" pitchFamily="18" charset="0"/>
                          </a:rPr>
                          <m:t>𝑎</m:t>
                        </m:r>
                        <m:r>
                          <a:rPr lang="en-US" b="0" i="1" baseline="-25000" dirty="0" smtClean="0">
                            <a:latin typeface="Cambria Math" panose="02040503050406030204" pitchFamily="18" charset="0"/>
                          </a:rPr>
                          <m:t>1</m:t>
                        </m:r>
                      </m:oMath>
                    </m:oMathPara>
                  </a14:m>
                  <a:endParaRPr lang="en-US" baseline="-25000" dirty="0"/>
                </a:p>
              </p:txBody>
            </p:sp>
          </mc:Choice>
          <mc:Fallback xmlns="">
            <p:sp>
              <p:nvSpPr>
                <p:cNvPr id="7" name="Right Arrow 6"/>
                <p:cNvSpPr>
                  <a:spLocks noRot="1" noChangeAspect="1" noMove="1" noResize="1" noEditPoints="1" noAdjustHandles="1" noChangeArrowheads="1" noChangeShapeType="1" noTextEdit="1"/>
                </p:cNvSpPr>
                <p:nvPr/>
              </p:nvSpPr>
              <p:spPr>
                <a:xfrm>
                  <a:off x="2601655" y="3559624"/>
                  <a:ext cx="822959" cy="640080"/>
                </a:xfrm>
                <a:prstGeom prst="rightArrow">
                  <a:avLst/>
                </a:prstGeom>
                <a:blipFill rotWithShape="0">
                  <a:blip r:embed="rId6"/>
                  <a:stretch>
                    <a:fillRect b="-7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ight Arrow 7"/>
                <p:cNvSpPr>
                  <a:spLocks noChangeAspect="1"/>
                </p:cNvSpPr>
                <p:nvPr/>
              </p:nvSpPr>
              <p:spPr>
                <a:xfrm>
                  <a:off x="5306513" y="3559625"/>
                  <a:ext cx="862038" cy="67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𝑏</m:t>
                        </m:r>
                      </m:oMath>
                    </m:oMathPara>
                  </a14:m>
                  <a:endParaRPr lang="en-US" dirty="0"/>
                </a:p>
              </p:txBody>
            </p:sp>
          </mc:Choice>
          <mc:Fallback xmlns="">
            <p:sp>
              <p:nvSpPr>
                <p:cNvPr id="8" name="Right Arrow 7"/>
                <p:cNvSpPr>
                  <a:spLocks noRot="1" noChangeAspect="1" noMove="1" noResize="1" noEditPoints="1" noAdjustHandles="1" noChangeArrowheads="1" noChangeShapeType="1" noTextEdit="1"/>
                </p:cNvSpPr>
                <p:nvPr/>
              </p:nvSpPr>
              <p:spPr>
                <a:xfrm>
                  <a:off x="5306513" y="3559625"/>
                  <a:ext cx="862038" cy="670475"/>
                </a:xfrm>
                <a:prstGeom prst="rightArrow">
                  <a:avLst/>
                </a:prstGeom>
                <a:blipFill rotWithShape="0">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5" name="Rectangle 24"/>
              <p:cNvSpPr>
                <a:spLocks noChangeAspect="1"/>
              </p:cNvSpPr>
              <p:nvPr/>
            </p:nvSpPr>
            <p:spPr>
              <a:xfrm rot="16200000">
                <a:off x="3069218" y="5103865"/>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input </a:t>
                </a:r>
                <a14:m>
                  <m:oMath xmlns:m="http://schemas.openxmlformats.org/officeDocument/2006/math">
                    <m:r>
                      <a:rPr lang="en-US" b="0" i="1" dirty="0" smtClean="0">
                        <a:latin typeface="Cambria Math" panose="02040503050406030204" pitchFamily="18" charset="0"/>
                      </a:rPr>
                      <m:t>𝑥</m:t>
                    </m:r>
                  </m:oMath>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rot="16200000">
                <a:off x="3069218" y="5103865"/>
                <a:ext cx="418011" cy="2762142"/>
              </a:xfrm>
              <a:prstGeom prst="rect">
                <a:avLst/>
              </a:prstGeom>
              <a:blipFill rotWithShape="0">
                <a:blip r:embed="rId8"/>
                <a:stretch>
                  <a:fillRect t="-2857"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a:spLocks noChangeAspect="1"/>
              </p:cNvSpPr>
              <p:nvPr/>
            </p:nvSpPr>
            <p:spPr>
              <a:xfrm rot="16200000">
                <a:off x="3069217" y="4214896"/>
                <a:ext cx="418011" cy="18222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hidden layer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1</m:t>
                    </m:r>
                  </m:oMath>
                </a14:m>
                <a:endParaRPr lang="en-US" baseline="-25000" dirty="0"/>
              </a:p>
            </p:txBody>
          </p:sp>
        </mc:Choice>
        <mc:Fallback xmlns="">
          <p:sp>
            <p:nvSpPr>
              <p:cNvPr id="26" name="Rectangle 25"/>
              <p:cNvSpPr>
                <a:spLocks noRot="1" noChangeAspect="1" noMove="1" noResize="1" noEditPoints="1" noAdjustHandles="1" noChangeArrowheads="1" noChangeShapeType="1" noTextEdit="1"/>
              </p:cNvSpPr>
              <p:nvPr/>
            </p:nvSpPr>
            <p:spPr>
              <a:xfrm rot="16200000">
                <a:off x="3069217" y="4214896"/>
                <a:ext cx="418011" cy="1822269"/>
              </a:xfrm>
              <a:prstGeom prst="rect">
                <a:avLst/>
              </a:prstGeom>
              <a:blipFill rotWithShape="0">
                <a:blip r:embed="rId9"/>
                <a:stretch>
                  <a:fillRect l="-332" t="-2857" b="-14286"/>
                </a:stretch>
              </a:blipFill>
            </p:spPr>
            <p:txBody>
              <a:bodyPr/>
              <a:lstStyle/>
              <a:p>
                <a:r>
                  <a:rPr lang="en-US">
                    <a:noFill/>
                  </a:rPr>
                  <a:t> </a:t>
                </a:r>
              </a:p>
            </p:txBody>
          </p:sp>
        </mc:Fallback>
      </mc:AlternateContent>
      <p:sp>
        <p:nvSpPr>
          <p:cNvPr id="30" name="TextBox 29"/>
          <p:cNvSpPr txBox="1"/>
          <p:nvPr/>
        </p:nvSpPr>
        <p:spPr>
          <a:xfrm rot="5400000">
            <a:off x="2815628" y="4228720"/>
            <a:ext cx="1367074" cy="1015663"/>
          </a:xfrm>
          <a:prstGeom prst="rect">
            <a:avLst/>
          </a:prstGeom>
          <a:noFill/>
        </p:spPr>
        <p:txBody>
          <a:bodyPr wrap="square" rtlCol="0">
            <a:spAutoFit/>
          </a:bodyPr>
          <a:lstStyle/>
          <a:p>
            <a:r>
              <a:rPr lang="en-US" sz="6000" dirty="0" smtClean="0"/>
              <a:t>…</a:t>
            </a:r>
            <a:endParaRPr lang="en-US" sz="6000" dirty="0"/>
          </a:p>
        </p:txBody>
      </p:sp>
      <p:sp>
        <p:nvSpPr>
          <p:cNvPr id="31" name="TextBox 30"/>
          <p:cNvSpPr txBox="1"/>
          <p:nvPr/>
        </p:nvSpPr>
        <p:spPr>
          <a:xfrm>
            <a:off x="912170" y="3564336"/>
            <a:ext cx="2046083" cy="923330"/>
          </a:xfrm>
          <a:prstGeom prst="rect">
            <a:avLst/>
          </a:prstGeom>
          <a:noFill/>
        </p:spPr>
        <p:txBody>
          <a:bodyPr wrap="square" rtlCol="0">
            <a:spAutoFit/>
          </a:bodyPr>
          <a:lstStyle/>
          <a:p>
            <a:r>
              <a:rPr lang="en-US" dirty="0" smtClean="0"/>
              <a:t>Deep</a:t>
            </a:r>
          </a:p>
          <a:p>
            <a:r>
              <a:rPr lang="en-US" dirty="0" smtClean="0"/>
              <a:t>Neural </a:t>
            </a:r>
          </a:p>
          <a:p>
            <a:r>
              <a:rPr lang="en-US" dirty="0" smtClean="0"/>
              <a:t>Network</a:t>
            </a:r>
            <a:endParaRPr lang="en-US" dirty="0"/>
          </a:p>
        </p:txBody>
      </p:sp>
      <p:grpSp>
        <p:nvGrpSpPr>
          <p:cNvPr id="32" name="Group 31"/>
          <p:cNvGrpSpPr/>
          <p:nvPr/>
        </p:nvGrpSpPr>
        <p:grpSpPr>
          <a:xfrm rot="16200000">
            <a:off x="6713039" y="2815029"/>
            <a:ext cx="3991500" cy="2762142"/>
            <a:chOff x="2601655" y="2531604"/>
            <a:chExt cx="3991500" cy="2762142"/>
          </a:xfrm>
        </p:grpSpPr>
        <mc:AlternateContent xmlns:mc="http://schemas.openxmlformats.org/markup-compatibility/2006" xmlns:a14="http://schemas.microsoft.com/office/drawing/2010/main">
          <mc:Choice Requires="a14">
            <p:sp>
              <p:nvSpPr>
                <p:cNvPr id="33" name="Rectangle 32"/>
                <p:cNvSpPr>
                  <a:spLocks noChangeAspect="1"/>
                </p:cNvSpPr>
                <p:nvPr/>
              </p:nvSpPr>
              <p:spPr>
                <a:xfrm>
                  <a:off x="4824571" y="2968529"/>
                  <a:ext cx="418011" cy="18222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hidden layer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𝐿</m:t>
                      </m:r>
                    </m:oMath>
                  </a14:m>
                  <a:endParaRPr lang="en-US" baseline="-25000" dirty="0"/>
                </a:p>
              </p:txBody>
            </p:sp>
          </mc:Choice>
          <mc:Fallback xmlns="">
            <p:sp>
              <p:nvSpPr>
                <p:cNvPr id="33" name="Rectangle 32"/>
                <p:cNvSpPr>
                  <a:spLocks noRot="1" noChangeAspect="1" noMove="1" noResize="1" noEditPoints="1" noAdjustHandles="1" noChangeArrowheads="1" noChangeShapeType="1" noTextEdit="1"/>
                </p:cNvSpPr>
                <p:nvPr/>
              </p:nvSpPr>
              <p:spPr>
                <a:xfrm>
                  <a:off x="4824571" y="2968529"/>
                  <a:ext cx="418011" cy="1822269"/>
                </a:xfrm>
                <a:prstGeom prst="rect">
                  <a:avLst/>
                </a:prstGeom>
                <a:blipFill rotWithShape="0">
                  <a:blip r:embed="rId10"/>
                  <a:stretch>
                    <a:fillRect l="-332" t="-2857"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p:cNvSpPr>
                  <a:spLocks noChangeAspect="1"/>
                </p:cNvSpPr>
                <p:nvPr/>
              </p:nvSpPr>
              <p:spPr>
                <a:xfrm>
                  <a:off x="6175144" y="2531604"/>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Output </a:t>
                  </a:r>
                  <a:r>
                    <a:rPr lang="en-US" dirty="0"/>
                    <a:t>(</a:t>
                  </a:r>
                  <a14:m>
                    <m:oMath xmlns:m="http://schemas.openxmlformats.org/officeDocument/2006/math">
                      <m:r>
                        <a:rPr lang="en-US" b="1" i="1" dirty="0" smtClean="0">
                          <a:solidFill>
                            <a:schemeClr val="tx1"/>
                          </a:solidFill>
                          <a:latin typeface="Cambria Math" panose="02040503050406030204" pitchFamily="18" charset="0"/>
                        </a:rPr>
                        <m:t>𝒚</m:t>
                      </m:r>
                    </m:oMath>
                  </a14:m>
                  <a:r>
                    <a:rPr lang="en-US" baseline="-25000" dirty="0">
                      <a:solidFill>
                        <a:schemeClr val="tx1"/>
                      </a:solidFill>
                    </a:rPr>
                    <a:t>1,</a:t>
                  </a:r>
                  <a:r>
                    <a:rPr lang="en-US" dirty="0">
                      <a:solidFill>
                        <a:schemeClr val="tx1"/>
                      </a:solidFill>
                    </a:rPr>
                    <a:t> </a:t>
                  </a:r>
                  <a:r>
                    <a:rPr lang="en-US" dirty="0" smtClean="0">
                      <a:solidFill>
                        <a:schemeClr val="tx1"/>
                      </a:solidFill>
                    </a:rPr>
                    <a:t>y</a:t>
                  </a:r>
                  <a:r>
                    <a:rPr lang="en-US" baseline="-25000" dirty="0" smtClean="0">
                      <a:solidFill>
                        <a:schemeClr val="tx1"/>
                      </a:solidFill>
                    </a:rPr>
                    <a:t>2</a:t>
                  </a:r>
                  <a:r>
                    <a:rPr lang="en-US" baseline="-25000" dirty="0">
                      <a:solidFill>
                        <a:schemeClr val="tx1"/>
                      </a:solidFill>
                    </a:rPr>
                    <a:t>,</a:t>
                  </a:r>
                  <a:r>
                    <a:rPr lang="en-US" dirty="0">
                      <a:solidFill>
                        <a:schemeClr val="tx1"/>
                      </a:solidFill>
                    </a:rPr>
                    <a:t> …, </a:t>
                  </a:r>
                  <a14:m>
                    <m:oMath xmlns:m="http://schemas.openxmlformats.org/officeDocument/2006/math">
                      <m:r>
                        <a:rPr lang="en-US" b="1" i="1" dirty="0" smtClean="0">
                          <a:solidFill>
                            <a:schemeClr val="tx1"/>
                          </a:solidFill>
                          <a:latin typeface="Cambria Math" panose="02040503050406030204" pitchFamily="18" charset="0"/>
                        </a:rPr>
                        <m:t>𝒚</m:t>
                      </m:r>
                    </m:oMath>
                  </a14:m>
                  <a:r>
                    <a:rPr lang="en-US" baseline="-25000" dirty="0">
                      <a:solidFill>
                        <a:schemeClr val="tx1"/>
                      </a:solidFill>
                    </a:rPr>
                    <a:t>T</a:t>
                  </a:r>
                  <a:r>
                    <a:rPr lang="en-US" dirty="0">
                      <a:solidFill>
                        <a:schemeClr val="tx1"/>
                      </a:solidFill>
                    </a:rPr>
                    <a:t>)</a:t>
                  </a:r>
                  <a:endParaRPr lang="en-US" dirty="0"/>
                </a:p>
              </p:txBody>
            </p:sp>
          </mc:Choice>
          <mc:Fallback>
            <p:sp>
              <p:nvSpPr>
                <p:cNvPr id="34" name="Rectangle 33"/>
                <p:cNvSpPr>
                  <a:spLocks noRot="1" noChangeAspect="1" noMove="1" noResize="1" noEditPoints="1" noAdjustHandles="1" noChangeArrowheads="1" noChangeShapeType="1" noTextEdit="1"/>
                </p:cNvSpPr>
                <p:nvPr/>
              </p:nvSpPr>
              <p:spPr>
                <a:xfrm>
                  <a:off x="6175144" y="2531604"/>
                  <a:ext cx="418011" cy="2762142"/>
                </a:xfrm>
                <a:prstGeom prst="rect">
                  <a:avLst/>
                </a:prstGeom>
                <a:blipFill rotWithShape="0">
                  <a:blip r:embed="rId11"/>
                  <a:stretch>
                    <a:fillRect t="-1408" b="-1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ight Arrow 34"/>
                <p:cNvSpPr>
                  <a:spLocks noChangeAspect="1"/>
                </p:cNvSpPr>
                <p:nvPr/>
              </p:nvSpPr>
              <p:spPr>
                <a:xfrm>
                  <a:off x="2601655" y="3559624"/>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𝑊</m:t>
                        </m:r>
                        <m:r>
                          <a:rPr lang="en-US" b="0" i="1" baseline="-25000" dirty="0" smtClean="0">
                            <a:latin typeface="Cambria Math" panose="02040503050406030204" pitchFamily="18" charset="0"/>
                          </a:rPr>
                          <m:t>1</m:t>
                        </m:r>
                        <m:r>
                          <a:rPr lang="en-US" i="1" dirty="0" smtClean="0">
                            <a:latin typeface="Cambria Math" panose="02040503050406030204" pitchFamily="18" charset="0"/>
                          </a:rPr>
                          <m:t>,</m:t>
                        </m:r>
                        <m:r>
                          <a:rPr lang="en-US" b="0" i="1" dirty="0" smtClean="0">
                            <a:latin typeface="Cambria Math" panose="02040503050406030204" pitchFamily="18" charset="0"/>
                          </a:rPr>
                          <m:t>𝑎</m:t>
                        </m:r>
                        <m:r>
                          <a:rPr lang="en-US" b="0" i="1" baseline="-25000" dirty="0" smtClean="0">
                            <a:latin typeface="Cambria Math" panose="02040503050406030204" pitchFamily="18" charset="0"/>
                          </a:rPr>
                          <m:t>1</m:t>
                        </m:r>
                      </m:oMath>
                    </m:oMathPara>
                  </a14:m>
                  <a:endParaRPr lang="en-US" baseline="-25000" dirty="0"/>
                </a:p>
              </p:txBody>
            </p:sp>
          </mc:Choice>
          <mc:Fallback xmlns="">
            <p:sp>
              <p:nvSpPr>
                <p:cNvPr id="35" name="Right Arrow 34"/>
                <p:cNvSpPr>
                  <a:spLocks noRot="1" noChangeAspect="1" noMove="1" noResize="1" noEditPoints="1" noAdjustHandles="1" noChangeArrowheads="1" noChangeShapeType="1" noTextEdit="1"/>
                </p:cNvSpPr>
                <p:nvPr/>
              </p:nvSpPr>
              <p:spPr>
                <a:xfrm>
                  <a:off x="2601655" y="3559624"/>
                  <a:ext cx="822959" cy="640080"/>
                </a:xfrm>
                <a:prstGeom prst="rightArrow">
                  <a:avLst/>
                </a:prstGeom>
                <a:blipFill rotWithShape="0">
                  <a:blip r:embed="rId12"/>
                  <a:stretch>
                    <a:fillRect b="-7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ight Arrow 35"/>
                <p:cNvSpPr>
                  <a:spLocks noChangeAspect="1"/>
                </p:cNvSpPr>
                <p:nvPr/>
              </p:nvSpPr>
              <p:spPr>
                <a:xfrm>
                  <a:off x="5306513" y="3559625"/>
                  <a:ext cx="862038" cy="67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𝑈</m:t>
                        </m:r>
                        <m:r>
                          <a:rPr lang="en-US" i="1" dirty="0" smtClean="0">
                            <a:latin typeface="Cambria Math" panose="02040503050406030204" pitchFamily="18" charset="0"/>
                          </a:rPr>
                          <m:t>,</m:t>
                        </m:r>
                        <m:r>
                          <a:rPr lang="en-US" b="0" i="1" dirty="0" smtClean="0">
                            <a:latin typeface="Cambria Math" panose="02040503050406030204" pitchFamily="18" charset="0"/>
                          </a:rPr>
                          <m:t>𝑐</m:t>
                        </m:r>
                      </m:oMath>
                    </m:oMathPara>
                  </a14:m>
                  <a:endParaRPr lang="en-US" dirty="0"/>
                </a:p>
              </p:txBody>
            </p:sp>
          </mc:Choice>
          <mc:Fallback xmlns="">
            <p:sp>
              <p:nvSpPr>
                <p:cNvPr id="36" name="Right Arrow 35"/>
                <p:cNvSpPr>
                  <a:spLocks noRot="1" noChangeAspect="1" noMove="1" noResize="1" noEditPoints="1" noAdjustHandles="1" noChangeArrowheads="1" noChangeShapeType="1" noTextEdit="1"/>
                </p:cNvSpPr>
                <p:nvPr/>
              </p:nvSpPr>
              <p:spPr>
                <a:xfrm>
                  <a:off x="5306513" y="3559625"/>
                  <a:ext cx="862038" cy="670475"/>
                </a:xfrm>
                <a:prstGeom prst="rightArrow">
                  <a:avLst/>
                </a:prstGeom>
                <a:blipFill rotWithShape="0">
                  <a:blip r:embed="rId13"/>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8" name="Rectangle 37"/>
              <p:cNvSpPr>
                <a:spLocks noChangeAspect="1"/>
              </p:cNvSpPr>
              <p:nvPr/>
            </p:nvSpPr>
            <p:spPr>
              <a:xfrm rot="16200000">
                <a:off x="8499782" y="5102364"/>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endParaRPr lang="en-US" dirty="0" smtClean="0"/>
              </a:p>
              <a:p>
                <a:pPr algn="ctr"/>
                <a:r>
                  <a:rPr lang="en-US" dirty="0" smtClean="0"/>
                  <a:t>Input (</a:t>
                </a:r>
                <a14:m>
                  <m:oMath xmlns:m="http://schemas.openxmlformats.org/officeDocument/2006/math">
                    <m:r>
                      <a:rPr lang="en-US" b="1" i="1" dirty="0">
                        <a:solidFill>
                          <a:schemeClr val="tx1"/>
                        </a:solidFill>
                        <a:latin typeface="Cambria Math" panose="02040503050406030204" pitchFamily="18" charset="0"/>
                      </a:rPr>
                      <m:t>𝒙</m:t>
                    </m:r>
                  </m:oMath>
                </a14:m>
                <a:r>
                  <a:rPr lang="en-US" baseline="-25000" dirty="0">
                    <a:solidFill>
                      <a:schemeClr val="tx1"/>
                    </a:solidFill>
                  </a:rPr>
                  <a:t>1</a:t>
                </a:r>
                <a:r>
                  <a:rPr lang="en-US" baseline="-25000" dirty="0">
                    <a:solidFill>
                      <a:schemeClr val="tx1"/>
                    </a:solidFill>
                  </a:rPr>
                  <a:t>,</a:t>
                </a:r>
                <a:r>
                  <a:rPr lang="en-US" dirty="0" smtClean="0">
                    <a:solidFill>
                      <a:schemeClr val="tx1"/>
                    </a:solidFill>
                  </a:rPr>
                  <a:t> </a:t>
                </a:r>
                <a14:m>
                  <m:oMath xmlns:m="http://schemas.openxmlformats.org/officeDocument/2006/math">
                    <m:r>
                      <a:rPr lang="en-US" b="1" i="1" dirty="0">
                        <a:solidFill>
                          <a:schemeClr val="tx1"/>
                        </a:solidFill>
                        <a:latin typeface="Cambria Math" panose="02040503050406030204" pitchFamily="18" charset="0"/>
                      </a:rPr>
                      <m:t>𝒙</m:t>
                    </m:r>
                  </m:oMath>
                </a14:m>
                <a:r>
                  <a:rPr lang="en-US" baseline="-25000" dirty="0" smtClean="0">
                    <a:solidFill>
                      <a:schemeClr val="tx1"/>
                    </a:solidFill>
                  </a:rPr>
                  <a:t>2,</a:t>
                </a:r>
                <a:r>
                  <a:rPr lang="en-US" dirty="0" smtClean="0">
                    <a:solidFill>
                      <a:schemeClr val="tx1"/>
                    </a:solidFill>
                  </a:rPr>
                  <a:t> …, </a:t>
                </a:r>
                <a14:m>
                  <m:oMath xmlns:m="http://schemas.openxmlformats.org/officeDocument/2006/math">
                    <m:r>
                      <a:rPr lang="en-US" b="1" i="1" dirty="0">
                        <a:solidFill>
                          <a:schemeClr val="tx1"/>
                        </a:solidFill>
                        <a:latin typeface="Cambria Math" panose="02040503050406030204" pitchFamily="18" charset="0"/>
                      </a:rPr>
                      <m:t>𝒙</m:t>
                    </m:r>
                  </m:oMath>
                </a14:m>
                <a:r>
                  <a:rPr lang="en-US" baseline="-25000" dirty="0" smtClean="0">
                    <a:solidFill>
                      <a:schemeClr val="tx1"/>
                    </a:solidFill>
                  </a:rPr>
                  <a:t>T</a:t>
                </a:r>
                <a:r>
                  <a:rPr lang="en-US" dirty="0" smtClean="0">
                    <a:solidFill>
                      <a:schemeClr val="tx1"/>
                    </a:solidFill>
                  </a:rPr>
                  <a:t>)</a:t>
                </a:r>
              </a:p>
              <a:p>
                <a:pPr algn="ctr"/>
                <a:endParaRPr lang="en-US" b="1" dirty="0"/>
              </a:p>
            </p:txBody>
          </p:sp>
        </mc:Choice>
        <mc:Fallback>
          <p:sp>
            <p:nvSpPr>
              <p:cNvPr id="38" name="Rectangle 37"/>
              <p:cNvSpPr>
                <a:spLocks noRot="1" noChangeAspect="1" noMove="1" noResize="1" noEditPoints="1" noAdjustHandles="1" noChangeArrowheads="1" noChangeShapeType="1" noTextEdit="1"/>
              </p:cNvSpPr>
              <p:nvPr/>
            </p:nvSpPr>
            <p:spPr>
              <a:xfrm rot="16200000">
                <a:off x="8499782" y="5102364"/>
                <a:ext cx="418011" cy="2762142"/>
              </a:xfrm>
              <a:prstGeom prst="rect">
                <a:avLst/>
              </a:prstGeom>
              <a:blipFill rotWithShape="0">
                <a:blip r:embed="rId14"/>
                <a:stretch>
                  <a:fillRect t="-1408" b="-14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a:spLocks noChangeAspect="1"/>
              </p:cNvSpPr>
              <p:nvPr/>
            </p:nvSpPr>
            <p:spPr>
              <a:xfrm rot="16200000">
                <a:off x="8499781" y="4213395"/>
                <a:ext cx="418011" cy="18222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hidden layer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1</m:t>
                    </m:r>
                  </m:oMath>
                </a14:m>
                <a:endParaRPr lang="en-US" baseline="-25000" dirty="0"/>
              </a:p>
            </p:txBody>
          </p:sp>
        </mc:Choice>
        <mc:Fallback xmlns="">
          <p:sp>
            <p:nvSpPr>
              <p:cNvPr id="39" name="Rectangle 38"/>
              <p:cNvSpPr>
                <a:spLocks noRot="1" noChangeAspect="1" noMove="1" noResize="1" noEditPoints="1" noAdjustHandles="1" noChangeArrowheads="1" noChangeShapeType="1" noTextEdit="1"/>
              </p:cNvSpPr>
              <p:nvPr/>
            </p:nvSpPr>
            <p:spPr>
              <a:xfrm rot="16200000">
                <a:off x="8499781" y="4213395"/>
                <a:ext cx="418011" cy="1822269"/>
              </a:xfrm>
              <a:prstGeom prst="rect">
                <a:avLst/>
              </a:prstGeom>
              <a:blipFill rotWithShape="0">
                <a:blip r:embed="rId15"/>
                <a:stretch>
                  <a:fillRect l="-332" t="-1408" b="-14085"/>
                </a:stretch>
              </a:blipFill>
            </p:spPr>
            <p:txBody>
              <a:bodyPr/>
              <a:lstStyle/>
              <a:p>
                <a:r>
                  <a:rPr lang="en-US">
                    <a:noFill/>
                  </a:rPr>
                  <a:t> </a:t>
                </a:r>
              </a:p>
            </p:txBody>
          </p:sp>
        </mc:Fallback>
      </mc:AlternateContent>
      <p:sp>
        <p:nvSpPr>
          <p:cNvPr id="40" name="TextBox 39"/>
          <p:cNvSpPr txBox="1"/>
          <p:nvPr/>
        </p:nvSpPr>
        <p:spPr>
          <a:xfrm rot="5400000">
            <a:off x="8246192" y="4227219"/>
            <a:ext cx="1367074" cy="1015663"/>
          </a:xfrm>
          <a:prstGeom prst="rect">
            <a:avLst/>
          </a:prstGeom>
          <a:noFill/>
        </p:spPr>
        <p:txBody>
          <a:bodyPr wrap="square" rtlCol="0">
            <a:spAutoFit/>
          </a:bodyPr>
          <a:lstStyle/>
          <a:p>
            <a:r>
              <a:rPr lang="en-US" sz="6000" dirty="0" smtClean="0"/>
              <a:t>…</a:t>
            </a:r>
            <a:endParaRPr lang="en-US" sz="6000" dirty="0"/>
          </a:p>
        </p:txBody>
      </p:sp>
      <p:sp>
        <p:nvSpPr>
          <p:cNvPr id="41" name="TextBox 40"/>
          <p:cNvSpPr txBox="1"/>
          <p:nvPr/>
        </p:nvSpPr>
        <p:spPr>
          <a:xfrm>
            <a:off x="6342734" y="3562835"/>
            <a:ext cx="2046083" cy="1200329"/>
          </a:xfrm>
          <a:prstGeom prst="rect">
            <a:avLst/>
          </a:prstGeom>
          <a:noFill/>
        </p:spPr>
        <p:txBody>
          <a:bodyPr wrap="square" rtlCol="0">
            <a:spAutoFit/>
          </a:bodyPr>
          <a:lstStyle/>
          <a:p>
            <a:r>
              <a:rPr lang="en-US" dirty="0" smtClean="0"/>
              <a:t>Deep</a:t>
            </a:r>
          </a:p>
          <a:p>
            <a:r>
              <a:rPr lang="en-US" dirty="0" smtClean="0"/>
              <a:t>Recurrent</a:t>
            </a:r>
          </a:p>
          <a:p>
            <a:r>
              <a:rPr lang="en-US" dirty="0" smtClean="0"/>
              <a:t>Neural </a:t>
            </a:r>
          </a:p>
          <a:p>
            <a:r>
              <a:rPr lang="en-US" dirty="0" smtClean="0"/>
              <a:t>Network</a:t>
            </a:r>
            <a:endParaRPr lang="en-US" dirty="0"/>
          </a:p>
        </p:txBody>
      </p:sp>
      <p:sp>
        <p:nvSpPr>
          <p:cNvPr id="42" name="Circular Arrow 41"/>
          <p:cNvSpPr/>
          <p:nvPr/>
        </p:nvSpPr>
        <p:spPr>
          <a:xfrm rot="1943031">
            <a:off x="8942047" y="2954612"/>
            <a:ext cx="1737359" cy="1658987"/>
          </a:xfrm>
          <a:prstGeom prst="circularArrow">
            <a:avLst>
              <a:gd name="adj1" fmla="val 10425"/>
              <a:gd name="adj2" fmla="val 1142319"/>
              <a:gd name="adj3" fmla="val 5958710"/>
              <a:gd name="adj4" fmla="val 10800000"/>
              <a:gd name="adj5" fmla="val 150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Circular Arrow 43"/>
          <p:cNvSpPr/>
          <p:nvPr/>
        </p:nvSpPr>
        <p:spPr>
          <a:xfrm rot="1943031">
            <a:off x="8942045" y="4351552"/>
            <a:ext cx="1737359" cy="1658987"/>
          </a:xfrm>
          <a:prstGeom prst="circularArrow">
            <a:avLst>
              <a:gd name="adj1" fmla="val 10425"/>
              <a:gd name="adj2" fmla="val 1142319"/>
              <a:gd name="adj3" fmla="val 5958710"/>
              <a:gd name="adj4" fmla="val 10800000"/>
              <a:gd name="adj5" fmla="val 150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5" name="Rectangle 44"/>
              <p:cNvSpPr>
                <a:spLocks noChangeAspect="1"/>
              </p:cNvSpPr>
              <p:nvPr/>
            </p:nvSpPr>
            <p:spPr>
              <a:xfrm>
                <a:off x="9666652" y="4824876"/>
                <a:ext cx="699495" cy="633635"/>
              </a:xfrm>
              <a:prstGeom prst="rect">
                <a:avLst/>
              </a:prstGeom>
            </p:spPr>
            <p:txBody>
              <a:bodyPr wrap="square">
                <a:spAutoFit/>
              </a:bodyPr>
              <a:lstStyle/>
              <a:p>
                <a:pPr algn="ctr"/>
                <a14:m>
                  <m:oMath xmlns:m="http://schemas.openxmlformats.org/officeDocument/2006/math">
                    <m:r>
                      <a:rPr lang="en-US" b="0" i="1" dirty="0" smtClean="0">
                        <a:latin typeface="Cambria Math" panose="02040503050406030204" pitchFamily="18" charset="0"/>
                      </a:rPr>
                      <m:t>𝑉</m:t>
                    </m:r>
                  </m:oMath>
                </a14:m>
                <a:r>
                  <a:rPr lang="en-US" baseline="-25000" dirty="0" smtClean="0"/>
                  <a:t>1, </a:t>
                </a:r>
                <a14:m>
                  <m:oMath xmlns:m="http://schemas.openxmlformats.org/officeDocument/2006/math">
                    <m:r>
                      <a:rPr lang="en-US" i="1" dirty="0">
                        <a:latin typeface="Cambria Math" panose="02040503050406030204" pitchFamily="18" charset="0"/>
                      </a:rPr>
                      <m:t>𝑏</m:t>
                    </m:r>
                  </m:oMath>
                </a14:m>
                <a:r>
                  <a:rPr lang="en-US" baseline="-25000" dirty="0" smtClean="0"/>
                  <a:t>1</a:t>
                </a:r>
                <a:endParaRPr lang="en-US" baseline="-25000" dirty="0"/>
              </a:p>
            </p:txBody>
          </p:sp>
        </mc:Choice>
        <mc:Fallback xmlns="">
          <p:sp>
            <p:nvSpPr>
              <p:cNvPr id="45" name="Rectangle 44"/>
              <p:cNvSpPr>
                <a:spLocks noRot="1" noChangeAspect="1" noMove="1" noResize="1" noEditPoints="1" noAdjustHandles="1" noChangeArrowheads="1" noChangeShapeType="1" noTextEdit="1"/>
              </p:cNvSpPr>
              <p:nvPr/>
            </p:nvSpPr>
            <p:spPr>
              <a:xfrm>
                <a:off x="9666652" y="4824876"/>
                <a:ext cx="699495" cy="633635"/>
              </a:xfrm>
              <a:prstGeom prst="rect">
                <a:avLst/>
              </a:prstGeom>
              <a:blipFill rotWithShape="0">
                <a:blip r:embed="rId16"/>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a:spLocks noChangeAspect="1"/>
              </p:cNvSpPr>
              <p:nvPr/>
            </p:nvSpPr>
            <p:spPr>
              <a:xfrm>
                <a:off x="9628939" y="3483471"/>
                <a:ext cx="699495" cy="633635"/>
              </a:xfrm>
              <a:prstGeom prst="rect">
                <a:avLst/>
              </a:prstGeom>
            </p:spPr>
            <p:txBody>
              <a:bodyPr wrap="square">
                <a:spAutoFit/>
              </a:bodyPr>
              <a:lstStyle/>
              <a:p>
                <a:pPr algn="ctr"/>
                <a14:m>
                  <m:oMath xmlns:m="http://schemas.openxmlformats.org/officeDocument/2006/math">
                    <m:r>
                      <a:rPr lang="en-US" b="0" i="1" dirty="0" smtClean="0">
                        <a:latin typeface="Cambria Math" panose="02040503050406030204" pitchFamily="18" charset="0"/>
                      </a:rPr>
                      <m:t>𝑉</m:t>
                    </m:r>
                  </m:oMath>
                </a14:m>
                <a:r>
                  <a:rPr lang="en-US" baseline="-25000" dirty="0" smtClean="0"/>
                  <a:t>L, </a:t>
                </a:r>
                <a14:m>
                  <m:oMath xmlns:m="http://schemas.openxmlformats.org/officeDocument/2006/math">
                    <m:r>
                      <a:rPr lang="en-US" i="1" dirty="0">
                        <a:latin typeface="Cambria Math" panose="02040503050406030204" pitchFamily="18" charset="0"/>
                      </a:rPr>
                      <m:t>𝑏</m:t>
                    </m:r>
                  </m:oMath>
                </a14:m>
                <a:r>
                  <a:rPr lang="en-US" baseline="-25000" dirty="0" smtClean="0"/>
                  <a:t>L</a:t>
                </a:r>
                <a:endParaRPr lang="en-US" baseline="-25000" dirty="0"/>
              </a:p>
            </p:txBody>
          </p:sp>
        </mc:Choice>
        <mc:Fallback xmlns="">
          <p:sp>
            <p:nvSpPr>
              <p:cNvPr id="46" name="Rectangle 45"/>
              <p:cNvSpPr>
                <a:spLocks noRot="1" noChangeAspect="1" noMove="1" noResize="1" noEditPoints="1" noAdjustHandles="1" noChangeArrowheads="1" noChangeShapeType="1" noTextEdit="1"/>
              </p:cNvSpPr>
              <p:nvPr/>
            </p:nvSpPr>
            <p:spPr>
              <a:xfrm>
                <a:off x="9628939" y="3483471"/>
                <a:ext cx="699495" cy="633635"/>
              </a:xfrm>
              <a:prstGeom prst="rect">
                <a:avLst/>
              </a:prstGeom>
              <a:blipFill rotWithShape="0">
                <a:blip r:embed="rId17"/>
                <a:stretch>
                  <a:fillRect b="-12500"/>
                </a:stretch>
              </a:blipFill>
            </p:spPr>
            <p:txBody>
              <a:bodyPr/>
              <a:lstStyle/>
              <a:p>
                <a:r>
                  <a:rPr lang="en-US">
                    <a:noFill/>
                  </a:rPr>
                  <a:t> </a:t>
                </a:r>
              </a:p>
            </p:txBody>
          </p:sp>
        </mc:Fallback>
      </mc:AlternateContent>
      <p:sp>
        <p:nvSpPr>
          <p:cNvPr id="47" name="Slide Number Placeholder 46"/>
          <p:cNvSpPr>
            <a:spLocks noGrp="1"/>
          </p:cNvSpPr>
          <p:nvPr>
            <p:ph type="sldNum" sz="quarter" idx="12"/>
          </p:nvPr>
        </p:nvSpPr>
        <p:spPr/>
        <p:txBody>
          <a:bodyPr/>
          <a:lstStyle/>
          <a:p>
            <a:fld id="{6D22F896-40B5-4ADD-8801-0D06FADFA095}" type="slidenum">
              <a:rPr lang="en-US" smtClean="0"/>
              <a:t>13</a:t>
            </a:fld>
            <a:endParaRPr lang="en-US" dirty="0"/>
          </a:p>
        </p:txBody>
      </p:sp>
    </p:spTree>
    <p:custDataLst>
      <p:tags r:id="rId1"/>
    </p:custDataLst>
    <p:extLst>
      <p:ext uri="{BB962C8B-B14F-4D97-AF65-F5344CB8AC3E}">
        <p14:creationId xmlns:p14="http://schemas.microsoft.com/office/powerpoint/2010/main" val="3012392764"/>
      </p:ext>
    </p:extLst>
  </p:cSld>
  <p:clrMapOvr>
    <a:masterClrMapping/>
  </p:clrMapOvr>
  <mc:AlternateContent xmlns:mc="http://schemas.openxmlformats.org/markup-compatibility/2006" xmlns:p14="http://schemas.microsoft.com/office/powerpoint/2010/main">
    <mc:Choice Requires="p14">
      <p:transition spd="slow" p14:dur="2000" advTm="136139"/>
    </mc:Choice>
    <mc:Fallback xmlns="">
      <p:transition spd="slow" advTm="13613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(Unrolled) Deep Recurrent Neural Networks</a:t>
            </a:r>
            <a:endParaRPr lang="en-US" dirty="0"/>
          </a:p>
        </p:txBody>
      </p:sp>
      <p:sp>
        <p:nvSpPr>
          <p:cNvPr id="3" name="Content Placeholder 2"/>
          <p:cNvSpPr>
            <a:spLocks noGrp="1"/>
          </p:cNvSpPr>
          <p:nvPr>
            <p:ph idx="1"/>
          </p:nvPr>
        </p:nvSpPr>
        <p:spPr>
          <a:xfrm>
            <a:off x="585852" y="2245049"/>
            <a:ext cx="10191005" cy="655478"/>
          </a:xfrm>
        </p:spPr>
        <p:txBody>
          <a:bodyPr>
            <a:normAutofit fontScale="92500" lnSpcReduction="10000"/>
          </a:bodyPr>
          <a:lstStyle/>
          <a:p>
            <a:r>
              <a:rPr lang="en-US" dirty="0" smtClean="0"/>
              <a:t>A deep RNN can be “unrolled” in time, so they are “deep” in two </a:t>
            </a:r>
            <a:r>
              <a:rPr lang="en-US" dirty="0" smtClean="0"/>
              <a:t>dimensions.</a:t>
            </a:r>
            <a:endParaRPr lang="en-US" dirty="0" smtClean="0"/>
          </a:p>
          <a:p>
            <a:pPr lvl="1">
              <a:buFont typeface="Wingdings" panose="05000000000000000000" pitchFamily="2" charset="2"/>
              <a:buChar char="v"/>
            </a:pPr>
            <a:r>
              <a:rPr lang="en-US" dirty="0"/>
              <a:t>W</a:t>
            </a:r>
            <a:r>
              <a:rPr lang="en-US" dirty="0" smtClean="0"/>
              <a:t>eights </a:t>
            </a:r>
            <a:r>
              <a:rPr lang="en-US" dirty="0" smtClean="0"/>
              <a:t>are shared across time</a:t>
            </a:r>
            <a:endParaRPr lang="en-US" dirty="0"/>
          </a:p>
          <a:p>
            <a:pPr marL="457200" lvl="1" indent="0">
              <a:buNone/>
            </a:pPr>
            <a:endParaRPr lang="en-US" dirty="0" smtClean="0"/>
          </a:p>
          <a:p>
            <a:pPr lvl="1"/>
            <a:endParaRPr lang="en-US" dirty="0"/>
          </a:p>
          <a:p>
            <a:pPr lvl="1"/>
            <a:endParaRPr lang="en-US" dirty="0" smtClean="0"/>
          </a:p>
          <a:p>
            <a:pPr lvl="1"/>
            <a:endParaRPr lang="en-US" b="0" dirty="0" smtClean="0"/>
          </a:p>
          <a:p>
            <a:pPr lvl="1"/>
            <a:endParaRPr lang="en-US" b="0" dirty="0" smtClean="0"/>
          </a:p>
          <a:p>
            <a:pPr lvl="1"/>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8213808" y="3393386"/>
                <a:ext cx="3998082" cy="9763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𝑙</m:t>
                          </m:r>
                        </m:sub>
                      </m:sSub>
                      <m:r>
                        <a:rPr lang="en-US" sz="2000" i="1">
                          <a:latin typeface="Cambria Math" panose="02040503050406030204" pitchFamily="18" charset="0"/>
                        </a:rPr>
                        <m:t>=</m:t>
                      </m:r>
                      <m:r>
                        <a:rPr lang="en-US" sz="2000" b="0" i="1" smtClean="0">
                          <a:latin typeface="Cambria Math" panose="02040503050406030204" pitchFamily="18" charset="0"/>
                        </a:rPr>
                        <m:t>𝑔</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b="0" i="1" smtClean="0">
                                  <a:solidFill>
                                    <a:srgbClr val="FFC000"/>
                                  </a:solidFill>
                                  <a:latin typeface="Cambria Math" panose="02040503050406030204" pitchFamily="18" charset="0"/>
                                </a:rPr>
                                <m:t>𝑊</m:t>
                              </m:r>
                            </m:e>
                            <m:sup>
                              <m:r>
                                <a:rPr lang="en-US" sz="2000" i="1">
                                  <a:latin typeface="Cambria Math" panose="02040503050406030204" pitchFamily="18" charset="0"/>
                                </a:rPr>
                                <m:t>𝑇</m:t>
                              </m:r>
                            </m:sup>
                          </m:sSup>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b="0" i="1" smtClean="0">
                                  <a:latin typeface="Cambria Math" panose="02040503050406030204" pitchFamily="18" charset="0"/>
                                </a:rPr>
                                <m:t>𝑙</m:t>
                              </m:r>
                              <m:r>
                                <a:rPr lang="en-US" sz="2000" b="0" i="1" smtClean="0">
                                  <a:latin typeface="Cambria Math" panose="02040503050406030204" pitchFamily="18" charset="0"/>
                                </a:rPr>
                                <m:t>−1, </m:t>
                              </m:r>
                              <m:r>
                                <a:rPr lang="en-US" sz="2000" i="1">
                                  <a:latin typeface="Cambria Math" panose="02040503050406030204" pitchFamily="18" charset="0"/>
                                </a:rPr>
                                <m:t>𝑡</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solidFill>
                                    <a:srgbClr val="FFC000"/>
                                  </a:solidFill>
                                  <a:latin typeface="Cambria Math" panose="02040503050406030204" pitchFamily="18" charset="0"/>
                                </a:rPr>
                                <m:t>𝑉</m:t>
                              </m:r>
                            </m:e>
                            <m:sup>
                              <m:r>
                                <a:rPr lang="en-US" sz="2000" b="0" i="1" smtClean="0">
                                  <a:latin typeface="Cambria Math" panose="02040503050406030204" pitchFamily="18" charset="0"/>
                                </a:rPr>
                                <m:t>𝑇</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r>
                                <a:rPr lang="en-US" sz="2000" b="0" i="1" smtClean="0">
                                  <a:latin typeface="Cambria Math" panose="02040503050406030204" pitchFamily="18" charset="0"/>
                                </a:rPr>
                                <m:t>𝑙</m:t>
                              </m:r>
                            </m:sub>
                          </m:sSub>
                          <m:r>
                            <a:rPr lang="en-US" sz="2000" i="1">
                              <a:latin typeface="Cambria Math" panose="02040503050406030204" pitchFamily="18" charset="0"/>
                            </a:rPr>
                            <m:t>+</m:t>
                          </m:r>
                          <m:r>
                            <a:rPr lang="en-US" sz="2000" b="0" i="1" smtClean="0">
                              <a:solidFill>
                                <a:srgbClr val="FFC000"/>
                              </a:solidFill>
                              <a:latin typeface="Cambria Math" panose="02040503050406030204" pitchFamily="18" charset="0"/>
                            </a:rPr>
                            <m:t>𝑎</m:t>
                          </m:r>
                          <m:r>
                            <a:rPr lang="en-US" sz="2000" b="0" i="1" baseline="-25000" smtClean="0">
                              <a:solidFill>
                                <a:srgbClr val="FFC000"/>
                              </a:solidFill>
                              <a:latin typeface="Cambria Math" panose="02040503050406030204" pitchFamily="18" charset="0"/>
                            </a:rPr>
                            <m:t>𝑙</m:t>
                          </m:r>
                        </m:e>
                      </m:d>
                    </m:oMath>
                  </m:oMathPara>
                </a14:m>
                <a:endParaRPr lang="en-US" sz="2000" dirty="0" smtClean="0"/>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r>
                          <a:rPr lang="en-US" sz="2000" i="1">
                            <a:latin typeface="Cambria Math" panose="02040503050406030204" pitchFamily="18" charset="0"/>
                          </a:rPr>
                          <m:t>,0</m:t>
                        </m:r>
                      </m:sub>
                    </m:sSub>
                    <m:r>
                      <a:rPr lang="en-US" sz="2000" i="1">
                        <a:latin typeface="Cambria Math" panose="02040503050406030204" pitchFamily="18" charset="0"/>
                      </a:rPr>
                      <m:t>=</m:t>
                    </m:r>
                  </m:oMath>
                </a14:m>
                <a:r>
                  <a:rPr lang="en-US" sz="2000" dirty="0" smtClean="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oMath>
                </a14:m>
                <a:endParaRPr lang="en-US" sz="2000" dirty="0" smtClean="0"/>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 </m:t>
                      </m:r>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smtClean="0">
                                  <a:solidFill>
                                    <a:srgbClr val="FFC000"/>
                                  </a:solidFill>
                                  <a:latin typeface="Cambria Math" panose="02040503050406030204" pitchFamily="18" charset="0"/>
                                </a:rPr>
                                <m:t>𝑈</m:t>
                              </m:r>
                            </m:e>
                            <m:sup>
                              <m:r>
                                <a:rPr lang="en-US" sz="2000" i="1">
                                  <a:latin typeface="Cambria Math" panose="02040503050406030204" pitchFamily="18" charset="0"/>
                                </a:rPr>
                                <m:t>𝑇</m:t>
                              </m:r>
                            </m:sup>
                          </m:sSup>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i="1" smtClean="0">
                              <a:solidFill>
                                <a:srgbClr val="FFC000"/>
                              </a:solidFill>
                              <a:latin typeface="Cambria Math" panose="02040503050406030204" pitchFamily="18" charset="0"/>
                            </a:rPr>
                            <m:t>𝑏</m:t>
                          </m:r>
                        </m:e>
                      </m:d>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8213808" y="3393386"/>
                <a:ext cx="3998082" cy="976358"/>
              </a:xfrm>
              <a:prstGeom prst="rect">
                <a:avLst/>
              </a:prstGeom>
              <a:blipFill rotWithShape="0">
                <a:blip r:embed="rId4"/>
                <a:stretch>
                  <a:fillRect l="-2287" b="-10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rot="16200000">
                <a:off x="690057" y="3821951"/>
                <a:ext cx="252316"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0,</m:t>
                          </m:r>
                          <m:r>
                            <a:rPr lang="en-US" b="0" i="1" dirty="0" smtClean="0">
                              <a:latin typeface="Cambria Math" panose="02040503050406030204" pitchFamily="18" charset="0"/>
                            </a:rPr>
                            <m:t>𝐿</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rot="16200000">
                <a:off x="690057" y="3821951"/>
                <a:ext cx="252316" cy="800097"/>
              </a:xfrm>
              <a:prstGeom prst="rect">
                <a:avLst/>
              </a:prstGeom>
              <a:blipFill rotWithShape="0">
                <a:blip r:embed="rId5"/>
                <a:stretch>
                  <a:fillRect b="-6977"/>
                </a:stretch>
              </a:blipFill>
            </p:spPr>
            <p:txBody>
              <a:bodyPr/>
              <a:lstStyle/>
              <a:p>
                <a:r>
                  <a:rPr lang="en-US">
                    <a:noFill/>
                  </a:rPr>
                  <a:t> </a:t>
                </a:r>
              </a:p>
            </p:txBody>
          </p:sp>
        </mc:Fallback>
      </mc:AlternateContent>
      <p:sp>
        <p:nvSpPr>
          <p:cNvPr id="40" name="Right Arrow 39"/>
          <p:cNvSpPr/>
          <p:nvPr/>
        </p:nvSpPr>
        <p:spPr>
          <a:xfrm>
            <a:off x="1287753" y="4001456"/>
            <a:ext cx="517847" cy="392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7" name="TextBox 56"/>
          <p:cNvSpPr txBox="1"/>
          <p:nvPr/>
        </p:nvSpPr>
        <p:spPr>
          <a:xfrm>
            <a:off x="8221083" y="5249773"/>
            <a:ext cx="3793795" cy="923330"/>
          </a:xfrm>
          <a:prstGeom prst="rect">
            <a:avLst/>
          </a:prstGeom>
          <a:noFill/>
        </p:spPr>
        <p:txBody>
          <a:bodyPr wrap="none" rtlCol="0">
            <a:spAutoFit/>
          </a:bodyPr>
          <a:lstStyle/>
          <a:p>
            <a:r>
              <a:rPr lang="en-US" i="1" dirty="0" smtClean="0"/>
              <a:t>“Long Short-Term Memory” (LSTM)</a:t>
            </a:r>
          </a:p>
          <a:p>
            <a:r>
              <a:rPr lang="en-US" i="1" dirty="0" smtClean="0"/>
              <a:t>RNNs provide better performance,</a:t>
            </a:r>
          </a:p>
          <a:p>
            <a:r>
              <a:rPr lang="en-US" i="1" dirty="0" smtClean="0"/>
              <a:t>             we use them instead</a:t>
            </a:r>
          </a:p>
        </p:txBody>
      </p:sp>
      <p:grpSp>
        <p:nvGrpSpPr>
          <p:cNvPr id="4" name="Group 3"/>
          <p:cNvGrpSpPr/>
          <p:nvPr/>
        </p:nvGrpSpPr>
        <p:grpSpPr>
          <a:xfrm>
            <a:off x="1529770" y="3208279"/>
            <a:ext cx="1780238" cy="2899043"/>
            <a:chOff x="1897153" y="2201851"/>
            <a:chExt cx="2762143" cy="4492090"/>
          </a:xfrm>
        </p:grpSpPr>
        <p:grpSp>
          <p:nvGrpSpPr>
            <p:cNvPr id="41" name="Group 40"/>
            <p:cNvGrpSpPr/>
            <p:nvPr/>
          </p:nvGrpSpPr>
          <p:grpSpPr>
            <a:xfrm rot="16200000">
              <a:off x="1282475" y="2816530"/>
              <a:ext cx="3991500" cy="2762142"/>
              <a:chOff x="2601655" y="2531604"/>
              <a:chExt cx="3991500" cy="2762142"/>
            </a:xfrm>
          </p:grpSpPr>
          <mc:AlternateContent xmlns:mc="http://schemas.openxmlformats.org/markup-compatibility/2006" xmlns:a14="http://schemas.microsoft.com/office/drawing/2010/main">
            <mc:Choice Requires="a14">
              <p:sp>
                <p:nvSpPr>
                  <p:cNvPr id="58" name="Rectangle 57"/>
                  <p:cNvSpPr>
                    <a:spLocks noChangeAspect="1"/>
                  </p:cNvSpPr>
                  <p:nvPr/>
                </p:nvSpPr>
                <p:spPr>
                  <a:xfrm>
                    <a:off x="4824571" y="2968529"/>
                    <a:ext cx="418011" cy="18222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1,</m:t>
                        </m:r>
                        <m:r>
                          <a:rPr lang="en-US" b="0" i="1" baseline="-25000" dirty="0" smtClean="0">
                            <a:latin typeface="Cambria Math" panose="02040503050406030204" pitchFamily="18" charset="0"/>
                          </a:rPr>
                          <m:t>𝐿</m:t>
                        </m:r>
                      </m:oMath>
                    </a14:m>
                    <a:endParaRPr lang="en-US" baseline="-25000" dirty="0"/>
                  </a:p>
                </p:txBody>
              </p:sp>
            </mc:Choice>
            <mc:Fallback xmlns="">
              <p:sp>
                <p:nvSpPr>
                  <p:cNvPr id="58" name="Rectangle 57"/>
                  <p:cNvSpPr>
                    <a:spLocks noRot="1" noChangeAspect="1" noMove="1" noResize="1" noEditPoints="1" noAdjustHandles="1" noChangeArrowheads="1" noChangeShapeType="1" noTextEdit="1"/>
                  </p:cNvSpPr>
                  <p:nvPr/>
                </p:nvSpPr>
                <p:spPr>
                  <a:xfrm>
                    <a:off x="4824571" y="2968529"/>
                    <a:ext cx="418011" cy="1822269"/>
                  </a:xfrm>
                  <a:prstGeom prst="rect">
                    <a:avLst/>
                  </a:prstGeom>
                  <a:blipFill rotWithShape="0">
                    <a:blip r:embed="rId6"/>
                    <a:stretch>
                      <a:fillRect b="-212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a:spLocks noChangeAspect="1"/>
                  </p:cNvSpPr>
                  <p:nvPr/>
                </p:nvSpPr>
                <p:spPr>
                  <a:xfrm>
                    <a:off x="6175144" y="2531604"/>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 xmlns:m="http://schemas.openxmlformats.org/officeDocument/2006/math">
                        <m:r>
                          <a:rPr lang="en-US" b="1" i="1" dirty="0">
                            <a:solidFill>
                              <a:schemeClr val="tx1"/>
                            </a:solidFill>
                            <a:latin typeface="Cambria Math" panose="02040503050406030204" pitchFamily="18" charset="0"/>
                          </a:rPr>
                          <m:t>𝒚</m:t>
                        </m:r>
                      </m:oMath>
                    </a14:m>
                    <a:r>
                      <a:rPr lang="en-US" baseline="-25000" dirty="0" smtClean="0">
                        <a:solidFill>
                          <a:schemeClr val="tx1"/>
                        </a:solidFill>
                      </a:rPr>
                      <a:t>1</a:t>
                    </a:r>
                    <a:endParaRPr lang="en-US" baseline="-25000" dirty="0">
                      <a:solidFill>
                        <a:schemeClr val="tx1"/>
                      </a:solidFill>
                    </a:endParaRPr>
                  </a:p>
                </p:txBody>
              </p:sp>
            </mc:Choice>
            <mc:Fallback xmlns="">
              <p:sp>
                <p:nvSpPr>
                  <p:cNvPr id="59" name="Rectangle 58"/>
                  <p:cNvSpPr>
                    <a:spLocks noRot="1" noChangeAspect="1" noMove="1" noResize="1" noEditPoints="1" noAdjustHandles="1" noChangeArrowheads="1" noChangeShapeType="1" noTextEdit="1"/>
                  </p:cNvSpPr>
                  <p:nvPr/>
                </p:nvSpPr>
                <p:spPr>
                  <a:xfrm>
                    <a:off x="6175144" y="2531604"/>
                    <a:ext cx="418011" cy="2762142"/>
                  </a:xfrm>
                  <a:prstGeom prst="rect">
                    <a:avLst/>
                  </a:prstGeom>
                  <a:blipFill rotWithShape="0">
                    <a:blip r:embed="rId7"/>
                    <a:stretch>
                      <a:fillRect b="-42553"/>
                    </a:stretch>
                  </a:blipFill>
                </p:spPr>
                <p:txBody>
                  <a:bodyPr/>
                  <a:lstStyle/>
                  <a:p>
                    <a:r>
                      <a:rPr lang="en-US">
                        <a:noFill/>
                      </a:rPr>
                      <a:t> </a:t>
                    </a:r>
                  </a:p>
                </p:txBody>
              </p:sp>
            </mc:Fallback>
          </mc:AlternateContent>
          <p:sp>
            <p:nvSpPr>
              <p:cNvPr id="60" name="Right Arrow 59"/>
              <p:cNvSpPr>
                <a:spLocks noChangeAspect="1"/>
              </p:cNvSpPr>
              <p:nvPr/>
            </p:nvSpPr>
            <p:spPr>
              <a:xfrm>
                <a:off x="2601655" y="3559624"/>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61" name="Right Arrow 60"/>
              <p:cNvSpPr>
                <a:spLocks noChangeAspect="1"/>
              </p:cNvSpPr>
              <p:nvPr/>
            </p:nvSpPr>
            <p:spPr>
              <a:xfrm>
                <a:off x="5306513" y="3559625"/>
                <a:ext cx="862038" cy="67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62" name="Rectangle 61"/>
                <p:cNvSpPr>
                  <a:spLocks noChangeAspect="1"/>
                </p:cNvSpPr>
                <p:nvPr/>
              </p:nvSpPr>
              <p:spPr>
                <a:xfrm rot="16200000">
                  <a:off x="3069218" y="5103865"/>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 xmlns:m="http://schemas.openxmlformats.org/officeDocument/2006/math">
                      <m:r>
                        <a:rPr lang="en-US" b="1" i="1" dirty="0" smtClean="0">
                          <a:solidFill>
                            <a:schemeClr val="tx1"/>
                          </a:solidFill>
                          <a:latin typeface="Cambria Math" panose="02040503050406030204" pitchFamily="18" charset="0"/>
                        </a:rPr>
                        <m:t>𝒙</m:t>
                      </m:r>
                    </m:oMath>
                  </a14:m>
                  <a:r>
                    <a:rPr lang="en-US" baseline="-25000" dirty="0" smtClean="0">
                      <a:solidFill>
                        <a:schemeClr val="tx1"/>
                      </a:solidFill>
                    </a:rPr>
                    <a:t>1</a:t>
                  </a:r>
                  <a:endParaRPr lang="en-US" baseline="-25000" dirty="0">
                    <a:solidFill>
                      <a:schemeClr val="tx1"/>
                    </a:solidFill>
                  </a:endParaRPr>
                </a:p>
              </p:txBody>
            </p:sp>
          </mc:Choice>
          <mc:Fallback xmlns="">
            <p:sp>
              <p:nvSpPr>
                <p:cNvPr id="62" name="Rectangle 61"/>
                <p:cNvSpPr>
                  <a:spLocks noRot="1" noChangeAspect="1" noMove="1" noResize="1" noEditPoints="1" noAdjustHandles="1" noChangeArrowheads="1" noChangeShapeType="1" noTextEdit="1"/>
                </p:cNvSpPr>
                <p:nvPr/>
              </p:nvSpPr>
              <p:spPr>
                <a:xfrm rot="16200000">
                  <a:off x="3069218" y="5103865"/>
                  <a:ext cx="418011" cy="2762142"/>
                </a:xfrm>
                <a:prstGeom prst="rect">
                  <a:avLst/>
                </a:prstGeom>
                <a:blipFill rotWithShape="0">
                  <a:blip r:embed="rId8"/>
                  <a:stretch>
                    <a:fillRect b="-434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a:spLocks noChangeAspect="1"/>
                </p:cNvSpPr>
                <p:nvPr/>
              </p:nvSpPr>
              <p:spPr>
                <a:xfrm rot="16200000">
                  <a:off x="3069218" y="4214896"/>
                  <a:ext cx="418011" cy="18222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1,1</m:t>
                      </m:r>
                    </m:oMath>
                  </a14:m>
                  <a:endParaRPr lang="en-US" baseline="-25000" dirty="0"/>
                </a:p>
              </p:txBody>
            </p:sp>
          </mc:Choice>
          <mc:Fallback xmlns="">
            <p:sp>
              <p:nvSpPr>
                <p:cNvPr id="63" name="Rectangle 62"/>
                <p:cNvSpPr>
                  <a:spLocks noRot="1" noChangeAspect="1" noMove="1" noResize="1" noEditPoints="1" noAdjustHandles="1" noChangeArrowheads="1" noChangeShapeType="1" noTextEdit="1"/>
                </p:cNvSpPr>
                <p:nvPr/>
              </p:nvSpPr>
              <p:spPr>
                <a:xfrm rot="16200000">
                  <a:off x="3069218" y="4214896"/>
                  <a:ext cx="418011" cy="1822270"/>
                </a:xfrm>
                <a:prstGeom prst="rect">
                  <a:avLst/>
                </a:prstGeom>
                <a:blipFill rotWithShape="0">
                  <a:blip r:embed="rId9"/>
                  <a:stretch>
                    <a:fillRect b="-2173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5" name="Rectangle 64"/>
              <p:cNvSpPr/>
              <p:nvPr/>
            </p:nvSpPr>
            <p:spPr>
              <a:xfrm rot="16200000">
                <a:off x="687497" y="4675789"/>
                <a:ext cx="257436"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0,1</m:t>
                          </m:r>
                        </m:sub>
                      </m:sSub>
                    </m:oMath>
                  </m:oMathPara>
                </a14:m>
                <a:endParaRPr lang="en-US" dirty="0"/>
              </a:p>
            </p:txBody>
          </p:sp>
        </mc:Choice>
        <mc:Fallback xmlns="">
          <p:sp>
            <p:nvSpPr>
              <p:cNvPr id="65" name="Rectangle 64"/>
              <p:cNvSpPr>
                <a:spLocks noRot="1" noChangeAspect="1" noMove="1" noResize="1" noEditPoints="1" noAdjustHandles="1" noChangeArrowheads="1" noChangeShapeType="1" noTextEdit="1"/>
              </p:cNvSpPr>
              <p:nvPr/>
            </p:nvSpPr>
            <p:spPr>
              <a:xfrm rot="16200000">
                <a:off x="687497" y="4675789"/>
                <a:ext cx="257436" cy="800097"/>
              </a:xfrm>
              <a:prstGeom prst="rect">
                <a:avLst/>
              </a:prstGeom>
              <a:blipFill rotWithShape="0">
                <a:blip r:embed="rId10"/>
                <a:stretch>
                  <a:fillRect b="-4545"/>
                </a:stretch>
              </a:blipFill>
            </p:spPr>
            <p:txBody>
              <a:bodyPr/>
              <a:lstStyle/>
              <a:p>
                <a:r>
                  <a:rPr lang="en-US">
                    <a:noFill/>
                  </a:rPr>
                  <a:t> </a:t>
                </a:r>
              </a:p>
            </p:txBody>
          </p:sp>
        </mc:Fallback>
      </mc:AlternateContent>
      <p:sp>
        <p:nvSpPr>
          <p:cNvPr id="66" name="Right Arrow 65"/>
          <p:cNvSpPr/>
          <p:nvPr/>
        </p:nvSpPr>
        <p:spPr>
          <a:xfrm>
            <a:off x="1287753" y="4884759"/>
            <a:ext cx="518566" cy="392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8" name="Right Arrow 67"/>
          <p:cNvSpPr/>
          <p:nvPr/>
        </p:nvSpPr>
        <p:spPr>
          <a:xfrm>
            <a:off x="3087402" y="4009243"/>
            <a:ext cx="671896" cy="392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69" name="Group 68"/>
          <p:cNvGrpSpPr/>
          <p:nvPr/>
        </p:nvGrpSpPr>
        <p:grpSpPr>
          <a:xfrm>
            <a:off x="3529065" y="3206774"/>
            <a:ext cx="1780238" cy="2899043"/>
            <a:chOff x="1897153" y="2201851"/>
            <a:chExt cx="2762143" cy="4492090"/>
          </a:xfrm>
        </p:grpSpPr>
        <p:grpSp>
          <p:nvGrpSpPr>
            <p:cNvPr id="70" name="Group 69"/>
            <p:cNvGrpSpPr/>
            <p:nvPr/>
          </p:nvGrpSpPr>
          <p:grpSpPr>
            <a:xfrm rot="16200000">
              <a:off x="1282475" y="2816530"/>
              <a:ext cx="3991500" cy="2762142"/>
              <a:chOff x="2601655" y="2531604"/>
              <a:chExt cx="3991500" cy="2762142"/>
            </a:xfrm>
          </p:grpSpPr>
          <mc:AlternateContent xmlns:mc="http://schemas.openxmlformats.org/markup-compatibility/2006" xmlns:a14="http://schemas.microsoft.com/office/drawing/2010/main">
            <mc:Choice Requires="a14">
              <p:sp>
                <p:nvSpPr>
                  <p:cNvPr id="73" name="Rectangle 72"/>
                  <p:cNvSpPr>
                    <a:spLocks noChangeAspect="1"/>
                  </p:cNvSpPr>
                  <p:nvPr/>
                </p:nvSpPr>
                <p:spPr>
                  <a:xfrm>
                    <a:off x="4824571" y="2968529"/>
                    <a:ext cx="418011" cy="18222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2,</m:t>
                        </m:r>
                        <m:r>
                          <a:rPr lang="en-US" b="0" i="1" baseline="-25000" dirty="0" smtClean="0">
                            <a:latin typeface="Cambria Math" panose="02040503050406030204" pitchFamily="18" charset="0"/>
                          </a:rPr>
                          <m:t>𝐿</m:t>
                        </m:r>
                      </m:oMath>
                    </a14:m>
                    <a:endParaRPr lang="en-US" baseline="-25000" dirty="0"/>
                  </a:p>
                </p:txBody>
              </p:sp>
            </mc:Choice>
            <mc:Fallback xmlns="">
              <p:sp>
                <p:nvSpPr>
                  <p:cNvPr id="73" name="Rectangle 72"/>
                  <p:cNvSpPr>
                    <a:spLocks noRot="1" noChangeAspect="1" noMove="1" noResize="1" noEditPoints="1" noAdjustHandles="1" noChangeArrowheads="1" noChangeShapeType="1" noTextEdit="1"/>
                  </p:cNvSpPr>
                  <p:nvPr/>
                </p:nvSpPr>
                <p:spPr>
                  <a:xfrm>
                    <a:off x="4824571" y="2968529"/>
                    <a:ext cx="418011" cy="1822269"/>
                  </a:xfrm>
                  <a:prstGeom prst="rect">
                    <a:avLst/>
                  </a:prstGeom>
                  <a:blipFill rotWithShape="0">
                    <a:blip r:embed="rId11"/>
                    <a:stretch>
                      <a:fillRect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a:spLocks noChangeAspect="1"/>
                  </p:cNvSpPr>
                  <p:nvPr/>
                </p:nvSpPr>
                <p:spPr>
                  <a:xfrm>
                    <a:off x="6175144" y="2531604"/>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 xmlns:m="http://schemas.openxmlformats.org/officeDocument/2006/math">
                        <m:r>
                          <a:rPr lang="en-US" b="1" i="1" dirty="0">
                            <a:solidFill>
                              <a:schemeClr val="tx1"/>
                            </a:solidFill>
                            <a:latin typeface="Cambria Math" panose="02040503050406030204" pitchFamily="18" charset="0"/>
                          </a:rPr>
                          <m:t>𝒚</m:t>
                        </m:r>
                      </m:oMath>
                    </a14:m>
                    <a:r>
                      <a:rPr lang="en-US" baseline="-25000" dirty="0" smtClean="0">
                        <a:solidFill>
                          <a:schemeClr val="tx1"/>
                        </a:solidFill>
                      </a:rPr>
                      <a:t>2</a:t>
                    </a:r>
                    <a:endParaRPr lang="en-US" baseline="-25000" dirty="0">
                      <a:solidFill>
                        <a:schemeClr val="tx1"/>
                      </a:solidFill>
                    </a:endParaRPr>
                  </a:p>
                </p:txBody>
              </p:sp>
            </mc:Choice>
            <mc:Fallback xmlns="">
              <p:sp>
                <p:nvSpPr>
                  <p:cNvPr id="74" name="Rectangle 73"/>
                  <p:cNvSpPr>
                    <a:spLocks noRot="1" noChangeAspect="1" noMove="1" noResize="1" noEditPoints="1" noAdjustHandles="1" noChangeArrowheads="1" noChangeShapeType="1" noTextEdit="1"/>
                  </p:cNvSpPr>
                  <p:nvPr/>
                </p:nvSpPr>
                <p:spPr>
                  <a:xfrm>
                    <a:off x="6175144" y="2531604"/>
                    <a:ext cx="418011" cy="2762142"/>
                  </a:xfrm>
                  <a:prstGeom prst="rect">
                    <a:avLst/>
                  </a:prstGeom>
                  <a:blipFill rotWithShape="0">
                    <a:blip r:embed="rId12"/>
                    <a:stretch>
                      <a:fillRect b="-45652"/>
                    </a:stretch>
                  </a:blipFill>
                </p:spPr>
                <p:txBody>
                  <a:bodyPr/>
                  <a:lstStyle/>
                  <a:p>
                    <a:r>
                      <a:rPr lang="en-US">
                        <a:noFill/>
                      </a:rPr>
                      <a:t> </a:t>
                    </a:r>
                  </a:p>
                </p:txBody>
              </p:sp>
            </mc:Fallback>
          </mc:AlternateContent>
          <p:sp>
            <p:nvSpPr>
              <p:cNvPr id="75" name="Right Arrow 74"/>
              <p:cNvSpPr>
                <a:spLocks noChangeAspect="1"/>
              </p:cNvSpPr>
              <p:nvPr/>
            </p:nvSpPr>
            <p:spPr>
              <a:xfrm>
                <a:off x="2601655" y="3559624"/>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76" name="Right Arrow 75"/>
              <p:cNvSpPr>
                <a:spLocks noChangeAspect="1"/>
              </p:cNvSpPr>
              <p:nvPr/>
            </p:nvSpPr>
            <p:spPr>
              <a:xfrm>
                <a:off x="5306513" y="3559625"/>
                <a:ext cx="862038" cy="67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71" name="Rectangle 70"/>
                <p:cNvSpPr>
                  <a:spLocks noChangeAspect="1"/>
                </p:cNvSpPr>
                <p:nvPr/>
              </p:nvSpPr>
              <p:spPr>
                <a:xfrm rot="16200000">
                  <a:off x="3069218" y="5103865"/>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b="1" i="1" dirty="0" smtClean="0">
                            <a:solidFill>
                              <a:schemeClr val="tx1"/>
                            </a:solidFill>
                            <a:latin typeface="Cambria Math" panose="02040503050406030204" pitchFamily="18" charset="0"/>
                          </a:rPr>
                          <m:t>𝒙</m:t>
                        </m:r>
                        <m:r>
                          <m:rPr>
                            <m:nor/>
                          </m:rPr>
                          <a:rPr lang="en-US" b="0" i="0" baseline="-25000" dirty="0" smtClean="0">
                            <a:solidFill>
                              <a:schemeClr val="tx1"/>
                            </a:solidFill>
                          </a:rPr>
                          <m:t>2</m:t>
                        </m:r>
                      </m:oMath>
                    </m:oMathPara>
                  </a14:m>
                  <a:endParaRPr lang="en-US" baseline="-25000" dirty="0">
                    <a:solidFill>
                      <a:schemeClr val="tx1"/>
                    </a:solidFill>
                  </a:endParaRPr>
                </a:p>
              </p:txBody>
            </p:sp>
          </mc:Choice>
          <mc:Fallback xmlns="">
            <p:sp>
              <p:nvSpPr>
                <p:cNvPr id="71" name="Rectangle 70"/>
                <p:cNvSpPr>
                  <a:spLocks noRot="1" noChangeAspect="1" noMove="1" noResize="1" noEditPoints="1" noAdjustHandles="1" noChangeArrowheads="1" noChangeShapeType="1" noTextEdit="1"/>
                </p:cNvSpPr>
                <p:nvPr/>
              </p:nvSpPr>
              <p:spPr>
                <a:xfrm rot="16200000">
                  <a:off x="3069218" y="5103865"/>
                  <a:ext cx="418011" cy="276214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71"/>
                <p:cNvSpPr>
                  <a:spLocks noChangeAspect="1"/>
                </p:cNvSpPr>
                <p:nvPr/>
              </p:nvSpPr>
              <p:spPr>
                <a:xfrm rot="16200000">
                  <a:off x="3069217" y="4214896"/>
                  <a:ext cx="418011" cy="18222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2,1</m:t>
                      </m:r>
                    </m:oMath>
                  </a14:m>
                  <a:endParaRPr lang="en-US" baseline="-25000" dirty="0"/>
                </a:p>
              </p:txBody>
            </p:sp>
          </mc:Choice>
          <mc:Fallback xmlns="">
            <p:sp>
              <p:nvSpPr>
                <p:cNvPr id="72" name="Rectangle 71"/>
                <p:cNvSpPr>
                  <a:spLocks noRot="1" noChangeAspect="1" noMove="1" noResize="1" noEditPoints="1" noAdjustHandles="1" noChangeArrowheads="1" noChangeShapeType="1" noTextEdit="1"/>
                </p:cNvSpPr>
                <p:nvPr/>
              </p:nvSpPr>
              <p:spPr>
                <a:xfrm rot="16200000">
                  <a:off x="3069217" y="4214896"/>
                  <a:ext cx="418011" cy="1822269"/>
                </a:xfrm>
                <a:prstGeom prst="rect">
                  <a:avLst/>
                </a:prstGeom>
                <a:blipFill rotWithShape="0">
                  <a:blip r:embed="rId14"/>
                  <a:stretch>
                    <a:fillRect b="-21277"/>
                  </a:stretch>
                </a:blipFill>
              </p:spPr>
              <p:txBody>
                <a:bodyPr/>
                <a:lstStyle/>
                <a:p>
                  <a:r>
                    <a:rPr lang="en-US">
                      <a:noFill/>
                    </a:rPr>
                    <a:t> </a:t>
                  </a:r>
                </a:p>
              </p:txBody>
            </p:sp>
          </mc:Fallback>
        </mc:AlternateContent>
      </p:grpSp>
      <p:sp>
        <p:nvSpPr>
          <p:cNvPr id="78" name="Right Arrow 77"/>
          <p:cNvSpPr/>
          <p:nvPr/>
        </p:nvSpPr>
        <p:spPr>
          <a:xfrm>
            <a:off x="3133718" y="4883254"/>
            <a:ext cx="671896" cy="3922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81" name="Group 80"/>
          <p:cNvGrpSpPr/>
          <p:nvPr/>
        </p:nvGrpSpPr>
        <p:grpSpPr>
          <a:xfrm>
            <a:off x="6078891" y="3188672"/>
            <a:ext cx="1780238" cy="2899043"/>
            <a:chOff x="1897153" y="2201851"/>
            <a:chExt cx="2762143" cy="4492090"/>
          </a:xfrm>
        </p:grpSpPr>
        <p:grpSp>
          <p:nvGrpSpPr>
            <p:cNvPr id="82" name="Group 81"/>
            <p:cNvGrpSpPr/>
            <p:nvPr/>
          </p:nvGrpSpPr>
          <p:grpSpPr>
            <a:xfrm rot="16200000">
              <a:off x="1282475" y="2816530"/>
              <a:ext cx="3991500" cy="2762142"/>
              <a:chOff x="2601655" y="2531604"/>
              <a:chExt cx="3991500" cy="2762142"/>
            </a:xfrm>
          </p:grpSpPr>
          <mc:AlternateContent xmlns:mc="http://schemas.openxmlformats.org/markup-compatibility/2006" xmlns:a14="http://schemas.microsoft.com/office/drawing/2010/main">
            <mc:Choice Requires="a14">
              <p:sp>
                <p:nvSpPr>
                  <p:cNvPr id="85" name="Rectangle 84"/>
                  <p:cNvSpPr>
                    <a:spLocks noChangeAspect="1"/>
                  </p:cNvSpPr>
                  <p:nvPr/>
                </p:nvSpPr>
                <p:spPr>
                  <a:xfrm>
                    <a:off x="4824571" y="3010668"/>
                    <a:ext cx="418011" cy="18222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 </a:t>
                    </a:r>
                    <a14:m>
                      <m:oMath xmlns:m="http://schemas.openxmlformats.org/officeDocument/2006/math">
                        <m:r>
                          <a:rPr lang="en-US" i="1" dirty="0" smtClean="0">
                            <a:latin typeface="Cambria Math" panose="02040503050406030204" pitchFamily="18" charset="0"/>
                          </a:rPr>
                          <m:t>h</m:t>
                        </m:r>
                      </m:oMath>
                    </a14:m>
                    <a:r>
                      <a:rPr lang="en-US" i="1" baseline="-25000" dirty="0" smtClean="0"/>
                      <a:t>T,L</a:t>
                    </a:r>
                    <a:endParaRPr lang="en-US" i="1" baseline="-25000" dirty="0"/>
                  </a:p>
                </p:txBody>
              </p:sp>
            </mc:Choice>
            <mc:Fallback xmlns="">
              <p:sp>
                <p:nvSpPr>
                  <p:cNvPr id="85" name="Rectangle 84"/>
                  <p:cNvSpPr>
                    <a:spLocks noRot="1" noChangeAspect="1" noMove="1" noResize="1" noEditPoints="1" noAdjustHandles="1" noChangeArrowheads="1" noChangeShapeType="1" noTextEdit="1"/>
                  </p:cNvSpPr>
                  <p:nvPr/>
                </p:nvSpPr>
                <p:spPr>
                  <a:xfrm>
                    <a:off x="4824571" y="3010668"/>
                    <a:ext cx="418011" cy="1822268"/>
                  </a:xfrm>
                  <a:prstGeom prst="rect">
                    <a:avLst/>
                  </a:prstGeom>
                  <a:blipFill rotWithShape="0">
                    <a:blip r:embed="rId15"/>
                    <a:stretch>
                      <a:fillRect b="-434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p:cNvSpPr>
                    <a:spLocks noChangeAspect="1"/>
                  </p:cNvSpPr>
                  <p:nvPr/>
                </p:nvSpPr>
                <p:spPr>
                  <a:xfrm>
                    <a:off x="6175144" y="2531604"/>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 xmlns:m="http://schemas.openxmlformats.org/officeDocument/2006/math">
                        <m:r>
                          <a:rPr lang="en-US" b="1" i="1" dirty="0" smtClean="0">
                            <a:solidFill>
                              <a:schemeClr val="tx1"/>
                            </a:solidFill>
                            <a:latin typeface="Cambria Math" panose="02040503050406030204" pitchFamily="18" charset="0"/>
                          </a:rPr>
                          <m:t>𝒚</m:t>
                        </m:r>
                      </m:oMath>
                    </a14:m>
                    <a:r>
                      <a:rPr lang="en-US" baseline="-25000" dirty="0" smtClean="0">
                        <a:solidFill>
                          <a:schemeClr val="tx1"/>
                        </a:solidFill>
                      </a:rPr>
                      <a:t>T</a:t>
                    </a:r>
                    <a:endParaRPr lang="en-US" baseline="-25000" dirty="0">
                      <a:solidFill>
                        <a:schemeClr val="tx1"/>
                      </a:solidFill>
                    </a:endParaRPr>
                  </a:p>
                </p:txBody>
              </p:sp>
            </mc:Choice>
            <mc:Fallback xmlns="">
              <p:sp>
                <p:nvSpPr>
                  <p:cNvPr id="86" name="Rectangle 85"/>
                  <p:cNvSpPr>
                    <a:spLocks noRot="1" noChangeAspect="1" noMove="1" noResize="1" noEditPoints="1" noAdjustHandles="1" noChangeArrowheads="1" noChangeShapeType="1" noTextEdit="1"/>
                  </p:cNvSpPr>
                  <p:nvPr/>
                </p:nvSpPr>
                <p:spPr>
                  <a:xfrm>
                    <a:off x="6175144" y="2531604"/>
                    <a:ext cx="418011" cy="2762142"/>
                  </a:xfrm>
                  <a:prstGeom prst="rect">
                    <a:avLst/>
                  </a:prstGeom>
                  <a:blipFill rotWithShape="0">
                    <a:blip r:embed="rId16"/>
                    <a:stretch>
                      <a:fillRect b="-45652"/>
                    </a:stretch>
                  </a:blipFill>
                </p:spPr>
                <p:txBody>
                  <a:bodyPr/>
                  <a:lstStyle/>
                  <a:p>
                    <a:r>
                      <a:rPr lang="en-US">
                        <a:noFill/>
                      </a:rPr>
                      <a:t> </a:t>
                    </a:r>
                  </a:p>
                </p:txBody>
              </p:sp>
            </mc:Fallback>
          </mc:AlternateContent>
          <p:sp>
            <p:nvSpPr>
              <p:cNvPr id="87" name="Right Arrow 86"/>
              <p:cNvSpPr>
                <a:spLocks noChangeAspect="1"/>
              </p:cNvSpPr>
              <p:nvPr/>
            </p:nvSpPr>
            <p:spPr>
              <a:xfrm>
                <a:off x="2601655" y="3559624"/>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88" name="Right Arrow 87"/>
              <p:cNvSpPr>
                <a:spLocks noChangeAspect="1"/>
              </p:cNvSpPr>
              <p:nvPr/>
            </p:nvSpPr>
            <p:spPr>
              <a:xfrm>
                <a:off x="5306513" y="3559625"/>
                <a:ext cx="862038" cy="670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83" name="Rectangle 82"/>
                <p:cNvSpPr>
                  <a:spLocks noChangeAspect="1"/>
                </p:cNvSpPr>
                <p:nvPr/>
              </p:nvSpPr>
              <p:spPr>
                <a:xfrm rot="16200000">
                  <a:off x="3069218" y="5103865"/>
                  <a:ext cx="418011" cy="27621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 xmlns:m="http://schemas.openxmlformats.org/officeDocument/2006/math">
                      <m:r>
                        <a:rPr lang="en-US" b="1" i="1" dirty="0" smtClean="0">
                          <a:solidFill>
                            <a:schemeClr val="tx1"/>
                          </a:solidFill>
                          <a:latin typeface="Cambria Math" panose="02040503050406030204" pitchFamily="18" charset="0"/>
                        </a:rPr>
                        <m:t>𝒙</m:t>
                      </m:r>
                    </m:oMath>
                  </a14:m>
                  <a:r>
                    <a:rPr lang="en-US" baseline="-25000" dirty="0" smtClean="0">
                      <a:solidFill>
                        <a:schemeClr val="tx1"/>
                      </a:solidFill>
                    </a:rPr>
                    <a:t>T</a:t>
                  </a:r>
                  <a:endParaRPr lang="en-US" baseline="-25000" dirty="0">
                    <a:solidFill>
                      <a:schemeClr val="tx1"/>
                    </a:solidFill>
                  </a:endParaRPr>
                </a:p>
              </p:txBody>
            </p:sp>
          </mc:Choice>
          <mc:Fallback xmlns="">
            <p:sp>
              <p:nvSpPr>
                <p:cNvPr id="83" name="Rectangle 82"/>
                <p:cNvSpPr>
                  <a:spLocks noRot="1" noChangeAspect="1" noMove="1" noResize="1" noEditPoints="1" noAdjustHandles="1" noChangeArrowheads="1" noChangeShapeType="1" noTextEdit="1"/>
                </p:cNvSpPr>
                <p:nvPr/>
              </p:nvSpPr>
              <p:spPr>
                <a:xfrm rot="16200000">
                  <a:off x="3069218" y="5103865"/>
                  <a:ext cx="418011" cy="2762142"/>
                </a:xfrm>
                <a:prstGeom prst="rect">
                  <a:avLst/>
                </a:prstGeom>
                <a:blipFill rotWithShape="0">
                  <a:blip r:embed="rId17"/>
                  <a:stretch>
                    <a:fillRect b="-425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Rectangle 83"/>
                <p:cNvSpPr>
                  <a:spLocks noChangeAspect="1"/>
                </p:cNvSpPr>
                <p:nvPr/>
              </p:nvSpPr>
              <p:spPr>
                <a:xfrm rot="16200000">
                  <a:off x="3069217" y="4214896"/>
                  <a:ext cx="418011" cy="18222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dirty="0" smtClean="0"/>
                    <a:t> </a:t>
                  </a:r>
                  <a14:m>
                    <m:oMath xmlns:m="http://schemas.openxmlformats.org/officeDocument/2006/math">
                      <m:r>
                        <a:rPr lang="en-US" i="1" dirty="0" smtClean="0">
                          <a:latin typeface="Cambria Math" panose="02040503050406030204" pitchFamily="18" charset="0"/>
                        </a:rPr>
                        <m:t>h</m:t>
                      </m:r>
                      <m:r>
                        <a:rPr lang="en-US" b="0" i="1" baseline="-25000" dirty="0" smtClean="0">
                          <a:latin typeface="Cambria Math" panose="02040503050406030204" pitchFamily="18" charset="0"/>
                        </a:rPr>
                        <m:t>𝑇</m:t>
                      </m:r>
                      <m:r>
                        <a:rPr lang="en-US" b="0" i="1" baseline="-25000" dirty="0" smtClean="0">
                          <a:latin typeface="Cambria Math" panose="02040503050406030204" pitchFamily="18" charset="0"/>
                        </a:rPr>
                        <m:t>,1</m:t>
                      </m:r>
                    </m:oMath>
                  </a14:m>
                  <a:endParaRPr lang="en-US" baseline="-25000" dirty="0"/>
                </a:p>
              </p:txBody>
            </p:sp>
          </mc:Choice>
          <mc:Fallback xmlns="">
            <p:sp>
              <p:nvSpPr>
                <p:cNvPr id="84" name="Rectangle 83"/>
                <p:cNvSpPr>
                  <a:spLocks noRot="1" noChangeAspect="1" noMove="1" noResize="1" noEditPoints="1" noAdjustHandles="1" noChangeArrowheads="1" noChangeShapeType="1" noTextEdit="1"/>
                </p:cNvSpPr>
                <p:nvPr/>
              </p:nvSpPr>
              <p:spPr>
                <a:xfrm rot="16200000">
                  <a:off x="3069217" y="4214896"/>
                  <a:ext cx="418011" cy="1822269"/>
                </a:xfrm>
                <a:prstGeom prst="rect">
                  <a:avLst/>
                </a:prstGeom>
                <a:blipFill rotWithShape="0">
                  <a:blip r:embed="rId18"/>
                  <a:stretch>
                    <a:fillRect b="-21739"/>
                  </a:stretch>
                </a:blipFill>
              </p:spPr>
              <p:txBody>
                <a:bodyPr/>
                <a:lstStyle/>
                <a:p>
                  <a:r>
                    <a:rPr lang="en-US">
                      <a:noFill/>
                    </a:rPr>
                    <a:t> </a:t>
                  </a:r>
                </a:p>
              </p:txBody>
            </p:sp>
          </mc:Fallback>
        </mc:AlternateContent>
      </p:grpSp>
      <p:sp>
        <p:nvSpPr>
          <p:cNvPr id="93" name="TextBox 92"/>
          <p:cNvSpPr txBox="1"/>
          <p:nvPr/>
        </p:nvSpPr>
        <p:spPr>
          <a:xfrm>
            <a:off x="3839862" y="6363561"/>
            <a:ext cx="1993311" cy="369332"/>
          </a:xfrm>
          <a:prstGeom prst="rect">
            <a:avLst/>
          </a:prstGeom>
          <a:noFill/>
        </p:spPr>
        <p:txBody>
          <a:bodyPr wrap="square" rtlCol="0">
            <a:spAutoFit/>
          </a:bodyPr>
          <a:lstStyle/>
          <a:p>
            <a:r>
              <a:rPr lang="en-US" dirty="0" smtClean="0"/>
              <a:t>time</a:t>
            </a:r>
            <a:endParaRPr lang="en-US" dirty="0"/>
          </a:p>
        </p:txBody>
      </p:sp>
      <p:cxnSp>
        <p:nvCxnSpPr>
          <p:cNvPr id="12" name="Straight Arrow Connector 11"/>
          <p:cNvCxnSpPr/>
          <p:nvPr/>
        </p:nvCxnSpPr>
        <p:spPr>
          <a:xfrm>
            <a:off x="292041" y="6363561"/>
            <a:ext cx="787817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01094" y="3188672"/>
            <a:ext cx="9054" cy="31748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rot="16200000">
            <a:off x="-585649" y="4132320"/>
            <a:ext cx="1418602" cy="338554"/>
          </a:xfrm>
          <a:prstGeom prst="rect">
            <a:avLst/>
          </a:prstGeom>
          <a:noFill/>
        </p:spPr>
        <p:txBody>
          <a:bodyPr wrap="square" rtlCol="0">
            <a:spAutoFit/>
          </a:bodyPr>
          <a:lstStyle/>
          <a:p>
            <a:r>
              <a:rPr lang="en-US" sz="1600" dirty="0" smtClean="0"/>
              <a:t>layers</a:t>
            </a:r>
            <a:endParaRPr lang="en-US" sz="1600" dirty="0"/>
          </a:p>
        </p:txBody>
      </p:sp>
      <p:sp>
        <p:nvSpPr>
          <p:cNvPr id="16" name="TextBox 15"/>
          <p:cNvSpPr txBox="1"/>
          <p:nvPr/>
        </p:nvSpPr>
        <p:spPr>
          <a:xfrm>
            <a:off x="5353273" y="2695100"/>
            <a:ext cx="692818" cy="923330"/>
          </a:xfrm>
          <a:prstGeom prst="rect">
            <a:avLst/>
          </a:prstGeom>
          <a:noFill/>
        </p:spPr>
        <p:txBody>
          <a:bodyPr wrap="none" rtlCol="0">
            <a:spAutoFit/>
          </a:bodyPr>
          <a:lstStyle/>
          <a:p>
            <a:r>
              <a:rPr lang="en-US" sz="5400" dirty="0" smtClean="0"/>
              <a:t>…</a:t>
            </a:r>
            <a:endParaRPr lang="en-US" sz="5400" dirty="0"/>
          </a:p>
        </p:txBody>
      </p:sp>
      <p:sp>
        <p:nvSpPr>
          <p:cNvPr id="96" name="TextBox 95"/>
          <p:cNvSpPr txBox="1"/>
          <p:nvPr/>
        </p:nvSpPr>
        <p:spPr>
          <a:xfrm>
            <a:off x="5341674" y="4479288"/>
            <a:ext cx="692818" cy="923330"/>
          </a:xfrm>
          <a:prstGeom prst="rect">
            <a:avLst/>
          </a:prstGeom>
          <a:noFill/>
        </p:spPr>
        <p:txBody>
          <a:bodyPr wrap="none" rtlCol="0">
            <a:spAutoFit/>
          </a:bodyPr>
          <a:lstStyle/>
          <a:p>
            <a:r>
              <a:rPr lang="en-US" sz="5400" dirty="0" smtClean="0"/>
              <a:t>…</a:t>
            </a:r>
            <a:endParaRPr lang="en-US" sz="5400" dirty="0"/>
          </a:p>
        </p:txBody>
      </p:sp>
      <p:sp>
        <p:nvSpPr>
          <p:cNvPr id="97" name="TextBox 96"/>
          <p:cNvSpPr txBox="1"/>
          <p:nvPr/>
        </p:nvSpPr>
        <p:spPr>
          <a:xfrm>
            <a:off x="5360528" y="3505249"/>
            <a:ext cx="692818" cy="923330"/>
          </a:xfrm>
          <a:prstGeom prst="rect">
            <a:avLst/>
          </a:prstGeom>
          <a:noFill/>
        </p:spPr>
        <p:txBody>
          <a:bodyPr wrap="none" rtlCol="0">
            <a:spAutoFit/>
          </a:bodyPr>
          <a:lstStyle/>
          <a:p>
            <a:r>
              <a:rPr lang="en-US" sz="5400" dirty="0" smtClean="0"/>
              <a:t>…</a:t>
            </a:r>
            <a:endParaRPr lang="en-US" sz="5400" dirty="0"/>
          </a:p>
        </p:txBody>
      </p:sp>
      <p:sp>
        <p:nvSpPr>
          <p:cNvPr id="98" name="TextBox 97"/>
          <p:cNvSpPr txBox="1"/>
          <p:nvPr/>
        </p:nvSpPr>
        <p:spPr>
          <a:xfrm>
            <a:off x="5347832" y="5300618"/>
            <a:ext cx="692818" cy="923330"/>
          </a:xfrm>
          <a:prstGeom prst="rect">
            <a:avLst/>
          </a:prstGeom>
          <a:noFill/>
        </p:spPr>
        <p:txBody>
          <a:bodyPr wrap="none" rtlCol="0">
            <a:spAutoFit/>
          </a:bodyPr>
          <a:lstStyle/>
          <a:p>
            <a:r>
              <a:rPr lang="en-US" sz="5400" dirty="0" smtClean="0"/>
              <a:t>…</a:t>
            </a:r>
            <a:endParaRPr lang="en-US" sz="5400" dirty="0"/>
          </a:p>
        </p:txBody>
      </p:sp>
      <p:sp>
        <p:nvSpPr>
          <p:cNvPr id="99" name="TextBox 98"/>
          <p:cNvSpPr txBox="1"/>
          <p:nvPr/>
        </p:nvSpPr>
        <p:spPr>
          <a:xfrm rot="5400000">
            <a:off x="2317864" y="4249099"/>
            <a:ext cx="692818" cy="923330"/>
          </a:xfrm>
          <a:prstGeom prst="rect">
            <a:avLst/>
          </a:prstGeom>
          <a:noFill/>
        </p:spPr>
        <p:txBody>
          <a:bodyPr wrap="none" rtlCol="0">
            <a:spAutoFit/>
          </a:bodyPr>
          <a:lstStyle/>
          <a:p>
            <a:r>
              <a:rPr lang="en-US" sz="5400" dirty="0" smtClean="0"/>
              <a:t>…</a:t>
            </a:r>
            <a:endParaRPr lang="en-US" sz="5400" dirty="0"/>
          </a:p>
        </p:txBody>
      </p:sp>
      <p:sp>
        <p:nvSpPr>
          <p:cNvPr id="100" name="TextBox 99"/>
          <p:cNvSpPr txBox="1"/>
          <p:nvPr/>
        </p:nvSpPr>
        <p:spPr>
          <a:xfrm rot="5400000">
            <a:off x="6856720" y="4193691"/>
            <a:ext cx="692818" cy="923330"/>
          </a:xfrm>
          <a:prstGeom prst="rect">
            <a:avLst/>
          </a:prstGeom>
          <a:noFill/>
        </p:spPr>
        <p:txBody>
          <a:bodyPr wrap="none" rtlCol="0">
            <a:spAutoFit/>
          </a:bodyPr>
          <a:lstStyle/>
          <a:p>
            <a:r>
              <a:rPr lang="en-US" sz="5400" dirty="0" smtClean="0"/>
              <a:t>…</a:t>
            </a:r>
            <a:endParaRPr lang="en-US" sz="5400" dirty="0"/>
          </a:p>
        </p:txBody>
      </p:sp>
      <p:sp>
        <p:nvSpPr>
          <p:cNvPr id="101" name="TextBox 100"/>
          <p:cNvSpPr txBox="1"/>
          <p:nvPr/>
        </p:nvSpPr>
        <p:spPr>
          <a:xfrm rot="5400000">
            <a:off x="4288920" y="4208919"/>
            <a:ext cx="692818" cy="923330"/>
          </a:xfrm>
          <a:prstGeom prst="rect">
            <a:avLst/>
          </a:prstGeom>
          <a:noFill/>
        </p:spPr>
        <p:txBody>
          <a:bodyPr wrap="none" rtlCol="0">
            <a:spAutoFit/>
          </a:bodyPr>
          <a:lstStyle/>
          <a:p>
            <a:r>
              <a:rPr lang="en-US" sz="5400" dirty="0" smtClean="0"/>
              <a:t>…</a:t>
            </a:r>
            <a:endParaRPr lang="en-US" sz="5400" dirty="0"/>
          </a:p>
        </p:txBody>
      </p:sp>
      <p:sp>
        <p:nvSpPr>
          <p:cNvPr id="102" name="TextBox 101"/>
          <p:cNvSpPr txBox="1"/>
          <p:nvPr/>
        </p:nvSpPr>
        <p:spPr>
          <a:xfrm rot="5400000">
            <a:off x="665498" y="4208919"/>
            <a:ext cx="692818" cy="923330"/>
          </a:xfrm>
          <a:prstGeom prst="rect">
            <a:avLst/>
          </a:prstGeom>
          <a:noFill/>
        </p:spPr>
        <p:txBody>
          <a:bodyPr wrap="none" rtlCol="0">
            <a:spAutoFit/>
          </a:bodyPr>
          <a:lstStyle/>
          <a:p>
            <a:r>
              <a:rPr lang="en-US" sz="5400" dirty="0" smtClean="0"/>
              <a:t>…</a:t>
            </a:r>
            <a:endParaRPr lang="en-US" sz="5400" dirty="0"/>
          </a:p>
        </p:txBody>
      </p:sp>
      <p:sp>
        <p:nvSpPr>
          <p:cNvPr id="17" name="Slide Number Placeholder 16"/>
          <p:cNvSpPr>
            <a:spLocks noGrp="1"/>
          </p:cNvSpPr>
          <p:nvPr>
            <p:ph type="sldNum" sz="quarter" idx="12"/>
          </p:nvPr>
        </p:nvSpPr>
        <p:spPr/>
        <p:txBody>
          <a:bodyPr/>
          <a:lstStyle/>
          <a:p>
            <a:fld id="{6D22F896-40B5-4ADD-8801-0D06FADFA095}" type="slidenum">
              <a:rPr lang="en-US" smtClean="0"/>
              <a:t>14</a:t>
            </a:fld>
            <a:endParaRPr lang="en-US" dirty="0"/>
          </a:p>
        </p:txBody>
      </p:sp>
    </p:spTree>
    <p:custDataLst>
      <p:tags r:id="rId1"/>
    </p:custDataLst>
    <p:extLst>
      <p:ext uri="{BB962C8B-B14F-4D97-AF65-F5344CB8AC3E}">
        <p14:creationId xmlns:p14="http://schemas.microsoft.com/office/powerpoint/2010/main" val="3349451091"/>
      </p:ext>
    </p:extLst>
  </p:cSld>
  <p:clrMapOvr>
    <a:masterClrMapping/>
  </p:clrMapOvr>
  <mc:AlternateContent xmlns:mc="http://schemas.openxmlformats.org/markup-compatibility/2006" xmlns:p14="http://schemas.microsoft.com/office/powerpoint/2010/main">
    <mc:Choice Requires="p14">
      <p:transition spd="slow" p14:dur="2000" advTm="91729"/>
    </mc:Choice>
    <mc:Fallback xmlns="">
      <p:transition spd="slow" advTm="91729"/>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ight Arrow 41"/>
          <p:cNvSpPr/>
          <p:nvPr/>
        </p:nvSpPr>
        <p:spPr>
          <a:xfrm rot="16200000">
            <a:off x="8845605" y="3587233"/>
            <a:ext cx="822959" cy="640080"/>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solidFill>
                  <a:schemeClr val="tx1"/>
                </a:solidFill>
                <a:prstDash val="sysDash"/>
              </a:ln>
            </a:endParaRPr>
          </a:p>
        </p:txBody>
      </p:sp>
      <p:sp>
        <p:nvSpPr>
          <p:cNvPr id="39" name="Right Arrow 38"/>
          <p:cNvSpPr/>
          <p:nvPr/>
        </p:nvSpPr>
        <p:spPr>
          <a:xfrm rot="16200000">
            <a:off x="5577566" y="3572970"/>
            <a:ext cx="822959" cy="640080"/>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solidFill>
                  <a:schemeClr val="tx1"/>
                </a:solidFill>
                <a:prstDash val="sysDash"/>
              </a:ln>
            </a:endParaRPr>
          </a:p>
        </p:txBody>
      </p:sp>
      <p:sp>
        <p:nvSpPr>
          <p:cNvPr id="2" name="Title 1"/>
          <p:cNvSpPr>
            <a:spLocks noGrp="1"/>
          </p:cNvSpPr>
          <p:nvPr>
            <p:ph type="title"/>
          </p:nvPr>
        </p:nvSpPr>
        <p:spPr/>
        <p:txBody>
          <a:bodyPr/>
          <a:lstStyle/>
          <a:p>
            <a:r>
              <a:rPr lang="en-US" dirty="0" smtClean="0"/>
              <a:t>RNN Model Overview</a:t>
            </a:r>
            <a:endParaRPr lang="en-US" dirty="0"/>
          </a:p>
        </p:txBody>
      </p:sp>
      <mc:AlternateContent xmlns:mc="http://schemas.openxmlformats.org/markup-compatibility/2006" xmlns:a14="http://schemas.microsoft.com/office/drawing/2010/main">
        <mc:Choice Requires="a14">
          <p:sp>
            <p:nvSpPr>
              <p:cNvPr id="5" name="Rectangle 4"/>
              <p:cNvSpPr/>
              <p:nvPr/>
            </p:nvSpPr>
            <p:spPr>
              <a:xfrm rot="16200000">
                <a:off x="1775298" y="4294615"/>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0</m:t>
                          </m:r>
                        </m:sub>
                      </m:sSub>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rot="16200000">
                <a:off x="1775298" y="4294615"/>
                <a:ext cx="418011" cy="80009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ight Arrow 5"/>
              <p:cNvSpPr/>
              <p:nvPr/>
            </p:nvSpPr>
            <p:spPr>
              <a:xfrm rot="16200000">
                <a:off x="3572739" y="5112632"/>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𝑊</m:t>
                      </m:r>
                      <m:r>
                        <a:rPr lang="en-US" sz="1600" i="1" dirty="0" smtClean="0">
                          <a:latin typeface="Cambria Math" panose="02040503050406030204" pitchFamily="18" charset="0"/>
                        </a:rPr>
                        <m:t>,</m:t>
                      </m:r>
                      <m:r>
                        <a:rPr lang="en-US" sz="1600" i="1" dirty="0" smtClean="0">
                          <a:latin typeface="Cambria Math" panose="02040503050406030204" pitchFamily="18" charset="0"/>
                        </a:rPr>
                        <m:t>𝑎</m:t>
                      </m:r>
                    </m:oMath>
                  </m:oMathPara>
                </a14:m>
                <a:endParaRPr lang="en-US" sz="1600" dirty="0"/>
              </a:p>
            </p:txBody>
          </p:sp>
        </mc:Choice>
        <mc:Fallback xmlns="">
          <p:sp>
            <p:nvSpPr>
              <p:cNvPr id="6" name="Right Arrow 5"/>
              <p:cNvSpPr>
                <a:spLocks noRot="1" noChangeAspect="1" noMove="1" noResize="1" noEditPoints="1" noAdjustHandles="1" noChangeArrowheads="1" noChangeShapeType="1" noTextEdit="1"/>
              </p:cNvSpPr>
              <p:nvPr/>
            </p:nvSpPr>
            <p:spPr>
              <a:xfrm rot="16200000">
                <a:off x="3572739" y="5112632"/>
                <a:ext cx="822959" cy="640080"/>
              </a:xfrm>
              <a:prstGeom prst="rightArrow">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rot="16200000">
                <a:off x="3777945" y="5786163"/>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rot="16200000">
                <a:off x="3777945" y="5786163"/>
                <a:ext cx="418011" cy="80009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rot="16200000">
                <a:off x="3777944" y="4279811"/>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1</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rot="16200000">
                <a:off x="3777944" y="4279811"/>
                <a:ext cx="418011" cy="80009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ight Arrow 8"/>
              <p:cNvSpPr/>
              <p:nvPr/>
            </p:nvSpPr>
            <p:spPr>
              <a:xfrm>
                <a:off x="2574147" y="4391973"/>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oMath>
                  </m:oMathPara>
                </a14:m>
                <a:endParaRPr lang="en-US" sz="1600" dirty="0"/>
              </a:p>
            </p:txBody>
          </p:sp>
        </mc:Choice>
        <mc:Fallback xmlns="">
          <p:sp>
            <p:nvSpPr>
              <p:cNvPr id="9" name="Right Arrow 8"/>
              <p:cNvSpPr>
                <a:spLocks noRot="1" noChangeAspect="1" noMove="1" noResize="1" noEditPoints="1" noAdjustHandles="1" noChangeArrowheads="1" noChangeShapeType="1" noTextEdit="1"/>
              </p:cNvSpPr>
              <p:nvPr/>
            </p:nvSpPr>
            <p:spPr>
              <a:xfrm>
                <a:off x="2574147" y="4391973"/>
                <a:ext cx="822959" cy="640080"/>
              </a:xfrm>
              <a:prstGeom prst="rightArrow">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rot="16200000">
                <a:off x="3778453" y="2776939"/>
                <a:ext cx="416995"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1</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rot="16200000">
                <a:off x="3778453" y="2776939"/>
                <a:ext cx="416995" cy="80009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ight Arrow 11"/>
              <p:cNvSpPr/>
              <p:nvPr/>
            </p:nvSpPr>
            <p:spPr>
              <a:xfrm rot="16200000">
                <a:off x="5569923" y="5093223"/>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𝑊</m:t>
                      </m:r>
                      <m:r>
                        <a:rPr lang="en-US" sz="1600" i="1" dirty="0" smtClean="0">
                          <a:latin typeface="Cambria Math" panose="02040503050406030204" pitchFamily="18" charset="0"/>
                        </a:rPr>
                        <m:t>,</m:t>
                      </m:r>
                      <m:r>
                        <a:rPr lang="en-US" sz="1600" i="1" dirty="0" smtClean="0">
                          <a:latin typeface="Cambria Math" panose="02040503050406030204" pitchFamily="18" charset="0"/>
                        </a:rPr>
                        <m:t>𝑎</m:t>
                      </m:r>
                    </m:oMath>
                  </m:oMathPara>
                </a14:m>
                <a:endParaRPr lang="en-US" sz="1600" dirty="0"/>
              </a:p>
            </p:txBody>
          </p:sp>
        </mc:Choice>
        <mc:Fallback xmlns="">
          <p:sp>
            <p:nvSpPr>
              <p:cNvPr id="12" name="Right Arrow 11"/>
              <p:cNvSpPr>
                <a:spLocks noRot="1" noChangeAspect="1" noMove="1" noResize="1" noEditPoints="1" noAdjustHandles="1" noChangeArrowheads="1" noChangeShapeType="1" noTextEdit="1"/>
              </p:cNvSpPr>
              <p:nvPr/>
            </p:nvSpPr>
            <p:spPr>
              <a:xfrm rot="16200000">
                <a:off x="5569923" y="5093223"/>
                <a:ext cx="822959" cy="640080"/>
              </a:xfrm>
              <a:prstGeom prst="rightArrow">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rot="16200000">
                <a:off x="5775129" y="5766754"/>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rot="16200000">
                <a:off x="5775129" y="5766754"/>
                <a:ext cx="418011" cy="80009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rot="16200000">
                <a:off x="5775128" y="4260402"/>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2</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rot="16200000">
                <a:off x="5775128" y="4260402"/>
                <a:ext cx="418011" cy="80009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ight Arrow 14"/>
              <p:cNvSpPr/>
              <p:nvPr/>
            </p:nvSpPr>
            <p:spPr>
              <a:xfrm>
                <a:off x="4571331" y="4372564"/>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oMath>
                  </m:oMathPara>
                </a14:m>
                <a:endParaRPr lang="en-US" sz="1600" dirty="0"/>
              </a:p>
            </p:txBody>
          </p:sp>
        </mc:Choice>
        <mc:Fallback xmlns="">
          <p:sp>
            <p:nvSpPr>
              <p:cNvPr id="15" name="Right Arrow 14"/>
              <p:cNvSpPr>
                <a:spLocks noRot="1" noChangeAspect="1" noMove="1" noResize="1" noEditPoints="1" noAdjustHandles="1" noChangeArrowheads="1" noChangeShapeType="1" noTextEdit="1"/>
              </p:cNvSpPr>
              <p:nvPr/>
            </p:nvSpPr>
            <p:spPr>
              <a:xfrm>
                <a:off x="4571331" y="4372564"/>
                <a:ext cx="822959" cy="640080"/>
              </a:xfrm>
              <a:prstGeom prst="rightArrow">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rot="16200000">
                <a:off x="5775637" y="2757530"/>
                <a:ext cx="416995"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rot="16200000">
                <a:off x="5775637" y="2757530"/>
                <a:ext cx="416995" cy="800097"/>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ight Arrow 17"/>
              <p:cNvSpPr/>
              <p:nvPr/>
            </p:nvSpPr>
            <p:spPr>
              <a:xfrm rot="16200000">
                <a:off x="8845604" y="5093223"/>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𝑊</m:t>
                      </m:r>
                      <m:r>
                        <a:rPr lang="en-US" sz="1600" i="1" dirty="0" smtClean="0">
                          <a:latin typeface="Cambria Math" panose="02040503050406030204" pitchFamily="18" charset="0"/>
                        </a:rPr>
                        <m:t>,</m:t>
                      </m:r>
                      <m:r>
                        <a:rPr lang="en-US" sz="1600" i="1" dirty="0" smtClean="0">
                          <a:latin typeface="Cambria Math" panose="02040503050406030204" pitchFamily="18" charset="0"/>
                        </a:rPr>
                        <m:t>𝑎</m:t>
                      </m:r>
                    </m:oMath>
                  </m:oMathPara>
                </a14:m>
                <a:endParaRPr lang="en-US" sz="1600" dirty="0"/>
              </a:p>
            </p:txBody>
          </p:sp>
        </mc:Choice>
        <mc:Fallback xmlns="">
          <p:sp>
            <p:nvSpPr>
              <p:cNvPr id="18" name="Right Arrow 17"/>
              <p:cNvSpPr>
                <a:spLocks noRot="1" noChangeAspect="1" noMove="1" noResize="1" noEditPoints="1" noAdjustHandles="1" noChangeArrowheads="1" noChangeShapeType="1" noTextEdit="1"/>
              </p:cNvSpPr>
              <p:nvPr/>
            </p:nvSpPr>
            <p:spPr>
              <a:xfrm rot="16200000">
                <a:off x="8845604" y="5093223"/>
                <a:ext cx="822959" cy="640080"/>
              </a:xfrm>
              <a:prstGeom prst="rightArrow">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rot="16200000">
                <a:off x="9050810" y="5766754"/>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𝑇</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rot="16200000">
                <a:off x="9050810" y="5766754"/>
                <a:ext cx="418011" cy="800097"/>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rot="16200000">
                <a:off x="9050809" y="4260402"/>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𝑇</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rot="16200000">
                <a:off x="9050809" y="4260402"/>
                <a:ext cx="418011" cy="800097"/>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ight Arrow 20"/>
              <p:cNvSpPr/>
              <p:nvPr/>
            </p:nvSpPr>
            <p:spPr>
              <a:xfrm>
                <a:off x="7847012" y="4346285"/>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oMath>
                  </m:oMathPara>
                </a14:m>
                <a:endParaRPr lang="en-US" sz="1600" dirty="0"/>
              </a:p>
            </p:txBody>
          </p:sp>
        </mc:Choice>
        <mc:Fallback xmlns="">
          <p:sp>
            <p:nvSpPr>
              <p:cNvPr id="21" name="Right Arrow 20"/>
              <p:cNvSpPr>
                <a:spLocks noRot="1" noChangeAspect="1" noMove="1" noResize="1" noEditPoints="1" noAdjustHandles="1" noChangeArrowheads="1" noChangeShapeType="1" noTextEdit="1"/>
              </p:cNvSpPr>
              <p:nvPr/>
            </p:nvSpPr>
            <p:spPr>
              <a:xfrm>
                <a:off x="7847012" y="4346285"/>
                <a:ext cx="822959" cy="640080"/>
              </a:xfrm>
              <a:prstGeom prst="rightArrow">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rot="16200000">
                <a:off x="9051318" y="2757530"/>
                <a:ext cx="416995"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𝑇</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rot="16200000">
                <a:off x="9051318" y="2757530"/>
                <a:ext cx="416995" cy="800097"/>
              </a:xfrm>
              <a:prstGeom prst="rect">
                <a:avLst/>
              </a:prstGeom>
              <a:blipFill rotWithShape="0">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ight Arrow 23"/>
              <p:cNvSpPr/>
              <p:nvPr/>
            </p:nvSpPr>
            <p:spPr>
              <a:xfrm>
                <a:off x="6568515" y="4346285"/>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oMath>
                  </m:oMathPara>
                </a14:m>
                <a:endParaRPr lang="en-US" sz="1600" dirty="0"/>
              </a:p>
            </p:txBody>
          </p:sp>
        </mc:Choice>
        <mc:Fallback xmlns="">
          <p:sp>
            <p:nvSpPr>
              <p:cNvPr id="24" name="Right Arrow 23"/>
              <p:cNvSpPr>
                <a:spLocks noRot="1" noChangeAspect="1" noMove="1" noResize="1" noEditPoints="1" noAdjustHandles="1" noChangeArrowheads="1" noChangeShapeType="1" noTextEdit="1"/>
              </p:cNvSpPr>
              <p:nvPr/>
            </p:nvSpPr>
            <p:spPr>
              <a:xfrm>
                <a:off x="6568515" y="4346285"/>
                <a:ext cx="822959" cy="640080"/>
              </a:xfrm>
              <a:prstGeom prst="rightArrow">
                <a:avLst/>
              </a:prstGeom>
              <a:blipFill rotWithShape="0">
                <a:blip r:embed="rId19"/>
                <a:stretch>
                  <a:fillRect/>
                </a:stretch>
              </a:blipFill>
            </p:spPr>
            <p:txBody>
              <a:bodyPr/>
              <a:lstStyle/>
              <a:p>
                <a:r>
                  <a:rPr lang="en-US">
                    <a:noFill/>
                  </a:rPr>
                  <a:t> </a:t>
                </a:r>
              </a:p>
            </p:txBody>
          </p:sp>
        </mc:Fallback>
      </mc:AlternateContent>
      <p:sp>
        <p:nvSpPr>
          <p:cNvPr id="25" name="TextBox 24"/>
          <p:cNvSpPr txBox="1"/>
          <p:nvPr/>
        </p:nvSpPr>
        <p:spPr>
          <a:xfrm>
            <a:off x="7413898" y="4346285"/>
            <a:ext cx="410690" cy="461665"/>
          </a:xfrm>
          <a:prstGeom prst="rect">
            <a:avLst/>
          </a:prstGeom>
          <a:noFill/>
        </p:spPr>
        <p:txBody>
          <a:bodyPr wrap="none" rtlCol="0">
            <a:spAutoFit/>
          </a:bodyPr>
          <a:lstStyle/>
          <a:p>
            <a:r>
              <a:rPr lang="en-US" sz="2400" dirty="0" smtClean="0"/>
              <a:t>…</a:t>
            </a:r>
            <a:endParaRPr lang="en-US" sz="2400" dirty="0"/>
          </a:p>
        </p:txBody>
      </p:sp>
      <p:sp>
        <p:nvSpPr>
          <p:cNvPr id="27" name="TextBox 26"/>
          <p:cNvSpPr txBox="1"/>
          <p:nvPr/>
        </p:nvSpPr>
        <p:spPr>
          <a:xfrm>
            <a:off x="337907" y="2242632"/>
            <a:ext cx="9668978" cy="461665"/>
          </a:xfrm>
          <a:prstGeom prst="rect">
            <a:avLst/>
          </a:prstGeom>
          <a:noFill/>
        </p:spPr>
        <p:txBody>
          <a:bodyPr wrap="square" rtlCol="0">
            <a:spAutoFit/>
          </a:bodyPr>
          <a:lstStyle/>
          <a:p>
            <a:r>
              <a:rPr lang="en-US" sz="2400" dirty="0" smtClean="0"/>
              <a:t>Split events by user, model each user’s event sequence with RNN:</a:t>
            </a:r>
            <a:endParaRPr lang="en-US" sz="2400" dirty="0"/>
          </a:p>
        </p:txBody>
      </p:sp>
      <p:sp>
        <p:nvSpPr>
          <p:cNvPr id="40" name="TextBox 39"/>
          <p:cNvSpPr txBox="1"/>
          <p:nvPr/>
        </p:nvSpPr>
        <p:spPr>
          <a:xfrm>
            <a:off x="6408611" y="3063626"/>
            <a:ext cx="2539478" cy="923330"/>
          </a:xfrm>
          <a:prstGeom prst="rect">
            <a:avLst/>
          </a:prstGeom>
          <a:noFill/>
        </p:spPr>
        <p:txBody>
          <a:bodyPr wrap="none" rtlCol="0">
            <a:spAutoFit/>
          </a:bodyPr>
          <a:lstStyle/>
          <a:p>
            <a:pPr algn="ctr"/>
            <a:r>
              <a:rPr lang="en-US" dirty="0" smtClean="0"/>
              <a:t>Hidden vector</a:t>
            </a:r>
          </a:p>
          <a:p>
            <a:pPr algn="ctr"/>
            <a:r>
              <a:rPr lang="en-US" dirty="0" smtClean="0"/>
              <a:t>summarizes what we</a:t>
            </a:r>
            <a:br>
              <a:rPr lang="en-US" dirty="0" smtClean="0"/>
            </a:br>
            <a:r>
              <a:rPr lang="en-US" dirty="0" smtClean="0"/>
              <a:t>know so far about user</a:t>
            </a:r>
            <a:endParaRPr lang="en-US" dirty="0"/>
          </a:p>
        </p:txBody>
      </p:sp>
      <p:cxnSp>
        <p:nvCxnSpPr>
          <p:cNvPr id="41" name="Straight Arrow Connector 40"/>
          <p:cNvCxnSpPr/>
          <p:nvPr/>
        </p:nvCxnSpPr>
        <p:spPr>
          <a:xfrm flipH="1">
            <a:off x="6415189" y="4044829"/>
            <a:ext cx="188789" cy="3089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626489" y="2884525"/>
            <a:ext cx="2901756" cy="1200329"/>
          </a:xfrm>
          <a:prstGeom prst="rect">
            <a:avLst/>
          </a:prstGeom>
          <a:noFill/>
        </p:spPr>
        <p:txBody>
          <a:bodyPr wrap="none" rtlCol="0">
            <a:spAutoFit/>
          </a:bodyPr>
          <a:lstStyle/>
          <a:p>
            <a:pPr algn="ctr"/>
            <a:r>
              <a:rPr lang="en-US" dirty="0" smtClean="0"/>
              <a:t>We train the model</a:t>
            </a:r>
          </a:p>
          <a:p>
            <a:pPr algn="ctr"/>
            <a:r>
              <a:rPr lang="en-US" dirty="0"/>
              <a:t>t</a:t>
            </a:r>
            <a:r>
              <a:rPr lang="en-US" dirty="0" smtClean="0"/>
              <a:t>o reconstruct the current</a:t>
            </a:r>
          </a:p>
          <a:p>
            <a:pPr algn="ctr"/>
            <a:r>
              <a:rPr lang="en-US" dirty="0"/>
              <a:t>e</a:t>
            </a:r>
            <a:r>
              <a:rPr lang="en-US" dirty="0" smtClean="0"/>
              <a:t>vent in the sequence </a:t>
            </a:r>
          </a:p>
          <a:p>
            <a:pPr algn="ctr"/>
            <a:r>
              <a:rPr lang="en-US" dirty="0"/>
              <a:t>o</a:t>
            </a:r>
            <a:r>
              <a:rPr lang="en-US" dirty="0" smtClean="0"/>
              <a:t>r predict the next</a:t>
            </a:r>
          </a:p>
        </p:txBody>
      </p:sp>
      <p:cxnSp>
        <p:nvCxnSpPr>
          <p:cNvPr id="53" name="Straight Arrow Connector 52"/>
          <p:cNvCxnSpPr/>
          <p:nvPr/>
        </p:nvCxnSpPr>
        <p:spPr>
          <a:xfrm flipV="1">
            <a:off x="2938115" y="3185174"/>
            <a:ext cx="636573" cy="128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Connector 56"/>
          <p:cNvCxnSpPr/>
          <p:nvPr/>
        </p:nvCxnSpPr>
        <p:spPr>
          <a:xfrm>
            <a:off x="4442910" y="3423949"/>
            <a:ext cx="1141175" cy="2420203"/>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9844196" y="3633900"/>
            <a:ext cx="2295821" cy="1477328"/>
          </a:xfrm>
          <a:prstGeom prst="rect">
            <a:avLst/>
          </a:prstGeom>
          <a:noFill/>
        </p:spPr>
        <p:txBody>
          <a:bodyPr wrap="none" rtlCol="0">
            <a:spAutoFit/>
          </a:bodyPr>
          <a:lstStyle/>
          <a:p>
            <a:pPr algn="ctr"/>
            <a:r>
              <a:rPr lang="en-US" i="1" dirty="0" smtClean="0"/>
              <a:t>Anomaly is detected</a:t>
            </a:r>
          </a:p>
          <a:p>
            <a:pPr algn="ctr"/>
            <a:r>
              <a:rPr lang="en-US" i="1" dirty="0" smtClean="0"/>
              <a:t>when next input </a:t>
            </a:r>
          </a:p>
          <a:p>
            <a:pPr algn="ctr"/>
            <a:r>
              <a:rPr lang="en-US" i="1" dirty="0" smtClean="0"/>
              <a:t>deviates greatly</a:t>
            </a:r>
            <a:br>
              <a:rPr lang="en-US" i="1" dirty="0" smtClean="0"/>
            </a:br>
            <a:r>
              <a:rPr lang="en-US" i="1" dirty="0" smtClean="0"/>
              <a:t>from what </a:t>
            </a:r>
            <a:br>
              <a:rPr lang="en-US" i="1" dirty="0" smtClean="0"/>
            </a:br>
            <a:r>
              <a:rPr lang="en-US" i="1" dirty="0" smtClean="0"/>
              <a:t>we expected</a:t>
            </a:r>
            <a:endParaRPr lang="en-US" i="1" dirty="0"/>
          </a:p>
        </p:txBody>
      </p:sp>
      <p:sp>
        <p:nvSpPr>
          <p:cNvPr id="38" name="Right Arrow 37"/>
          <p:cNvSpPr/>
          <p:nvPr/>
        </p:nvSpPr>
        <p:spPr>
          <a:xfrm rot="16200000">
            <a:off x="3563975" y="3616347"/>
            <a:ext cx="822959" cy="640080"/>
          </a:xfrm>
          <a:prstGeom prst="rightArrow">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solidFill>
                  <a:schemeClr val="tx1"/>
                </a:solidFill>
                <a:prstDash val="sysDash"/>
              </a:ln>
            </a:endParaRPr>
          </a:p>
        </p:txBody>
      </p:sp>
      <p:cxnSp>
        <p:nvCxnSpPr>
          <p:cNvPr id="43" name="Straight Connector 42"/>
          <p:cNvCxnSpPr/>
          <p:nvPr/>
        </p:nvCxnSpPr>
        <p:spPr>
          <a:xfrm>
            <a:off x="4304259" y="3481530"/>
            <a:ext cx="0" cy="872240"/>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3" name="Slide Number Placeholder 2"/>
          <p:cNvSpPr>
            <a:spLocks noGrp="1"/>
          </p:cNvSpPr>
          <p:nvPr>
            <p:ph type="sldNum" sz="quarter" idx="12"/>
          </p:nvPr>
        </p:nvSpPr>
        <p:spPr/>
        <p:txBody>
          <a:bodyPr/>
          <a:lstStyle/>
          <a:p>
            <a:fld id="{6D22F896-40B5-4ADD-8801-0D06FADFA095}" type="slidenum">
              <a:rPr lang="en-US" smtClean="0"/>
              <a:t>15</a:t>
            </a:fld>
            <a:endParaRPr lang="en-US" dirty="0"/>
          </a:p>
        </p:txBody>
      </p:sp>
    </p:spTree>
    <p:custDataLst>
      <p:tags r:id="rId1"/>
    </p:custDataLst>
    <p:extLst>
      <p:ext uri="{BB962C8B-B14F-4D97-AF65-F5344CB8AC3E}">
        <p14:creationId xmlns:p14="http://schemas.microsoft.com/office/powerpoint/2010/main" val="1633967576"/>
      </p:ext>
    </p:extLst>
  </p:cSld>
  <p:clrMapOvr>
    <a:masterClrMapping/>
  </p:clrMapOvr>
  <mc:AlternateContent xmlns:mc="http://schemas.openxmlformats.org/markup-compatibility/2006" xmlns:p14="http://schemas.microsoft.com/office/powerpoint/2010/main">
    <mc:Choice Requires="p14">
      <p:transition spd="slow" p14:dur="2000" advTm="106863"/>
    </mc:Choice>
    <mc:Fallback xmlns="">
      <p:transition spd="slow" advTm="106863"/>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a:t>
            </a:r>
            <a:r>
              <a:rPr lang="en-US" dirty="0" smtClean="0"/>
              <a:t>Step Vs </a:t>
            </a:r>
            <a:r>
              <a:rPr lang="en-US" dirty="0" err="1" smtClean="0"/>
              <a:t>Autoencoder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0321" y="2336873"/>
                <a:ext cx="10565434" cy="3599316"/>
              </a:xfrm>
            </p:spPr>
            <p:txBody>
              <a:bodyPr/>
              <a:lstStyle/>
              <a:p>
                <a:pPr marL="0" indent="0">
                  <a:buNone/>
                </a:pPr>
                <a:r>
                  <a:rPr lang="en-US" dirty="0" smtClean="0"/>
                  <a:t>Next step prediction: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0321" y="2336873"/>
                <a:ext cx="10565434" cy="3599316"/>
              </a:xfrm>
              <a:blipFill rotWithShape="0">
                <a:blip r:embed="rId4"/>
                <a:stretch>
                  <a:fillRect l="-923" t="-23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rot="16200000">
                <a:off x="1863028" y="4216568"/>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𝑡</m:t>
                          </m:r>
                          <m:r>
                            <a:rPr lang="en-US" b="0" i="1" dirty="0" smtClean="0">
                              <a:latin typeface="Cambria Math" panose="02040503050406030204" pitchFamily="18" charset="0"/>
                            </a:rPr>
                            <m:t>−2</m:t>
                          </m:r>
                        </m:sub>
                      </m:sSub>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rot="16200000">
                <a:off x="1863028" y="4216568"/>
                <a:ext cx="418011" cy="800097"/>
              </a:xfrm>
              <a:prstGeom prst="rect">
                <a:avLst/>
              </a:prstGeom>
              <a:blipFill rotWithShape="0">
                <a:blip r:embed="rId5"/>
                <a:stretch>
                  <a:fillRect/>
                </a:stretch>
              </a:blipFill>
            </p:spPr>
            <p:txBody>
              <a:bodyPr/>
              <a:lstStyle/>
              <a:p>
                <a:r>
                  <a:rPr lang="en-US">
                    <a:noFill/>
                  </a:rPr>
                  <a:t> </a:t>
                </a:r>
              </a:p>
            </p:txBody>
          </p:sp>
        </mc:Fallback>
      </mc:AlternateContent>
      <p:sp>
        <p:nvSpPr>
          <p:cNvPr id="5" name="Right Arrow 4"/>
          <p:cNvSpPr/>
          <p:nvPr/>
        </p:nvSpPr>
        <p:spPr>
          <a:xfrm rot="16200000">
            <a:off x="3422994" y="5029980"/>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6" name="Rectangle 5"/>
              <p:cNvSpPr/>
              <p:nvPr/>
            </p:nvSpPr>
            <p:spPr>
              <a:xfrm rot="16200000">
                <a:off x="3628200" y="5703511"/>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rot="16200000">
                <a:off x="3628200" y="5703511"/>
                <a:ext cx="418011" cy="80009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rot="16200000">
                <a:off x="3628199" y="4197159"/>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rot="16200000">
                <a:off x="3628199" y="4197159"/>
                <a:ext cx="418011" cy="800097"/>
              </a:xfrm>
              <a:prstGeom prst="rect">
                <a:avLst/>
              </a:prstGeom>
              <a:blipFill rotWithShape="0">
                <a:blip r:embed="rId7"/>
                <a:stretch>
                  <a:fillRect/>
                </a:stretch>
              </a:blipFill>
            </p:spPr>
            <p:txBody>
              <a:bodyPr/>
              <a:lstStyle/>
              <a:p>
                <a:r>
                  <a:rPr lang="en-US">
                    <a:noFill/>
                  </a:rPr>
                  <a:t> </a:t>
                </a:r>
              </a:p>
            </p:txBody>
          </p:sp>
        </mc:Fallback>
      </mc:AlternateContent>
      <p:sp>
        <p:nvSpPr>
          <p:cNvPr id="8" name="Right Arrow 7"/>
          <p:cNvSpPr/>
          <p:nvPr/>
        </p:nvSpPr>
        <p:spPr>
          <a:xfrm>
            <a:off x="2523438" y="4255005"/>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9" name="Rectangle 8"/>
              <p:cNvSpPr/>
              <p:nvPr/>
            </p:nvSpPr>
            <p:spPr>
              <a:xfrm rot="16200000">
                <a:off x="3628708" y="2694287"/>
                <a:ext cx="416995"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rot="16200000">
                <a:off x="3628708" y="2694287"/>
                <a:ext cx="416995" cy="800097"/>
              </a:xfrm>
              <a:prstGeom prst="rect">
                <a:avLst/>
              </a:prstGeom>
              <a:blipFill rotWithShape="0">
                <a:blip r:embed="rId8"/>
                <a:stretch>
                  <a:fillRect/>
                </a:stretch>
              </a:blipFill>
            </p:spPr>
            <p:txBody>
              <a:bodyPr/>
              <a:lstStyle/>
              <a:p>
                <a:r>
                  <a:rPr lang="en-US">
                    <a:noFill/>
                  </a:rPr>
                  <a:t> </a:t>
                </a:r>
              </a:p>
            </p:txBody>
          </p:sp>
        </mc:Fallback>
      </mc:AlternateContent>
      <p:sp>
        <p:nvSpPr>
          <p:cNvPr id="10" name="Right Arrow 9"/>
          <p:cNvSpPr/>
          <p:nvPr/>
        </p:nvSpPr>
        <p:spPr>
          <a:xfrm rot="16200000">
            <a:off x="3422994" y="3523991"/>
            <a:ext cx="822959" cy="640080"/>
          </a:xfrm>
          <a:prstGeom prst="rightArrow">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11" name="Rectangle 10"/>
              <p:cNvSpPr/>
              <p:nvPr/>
            </p:nvSpPr>
            <p:spPr>
              <a:xfrm rot="16200000">
                <a:off x="4911940" y="5703511"/>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rot="16200000">
                <a:off x="4911940" y="5703511"/>
                <a:ext cx="418011" cy="800097"/>
              </a:xfrm>
              <a:prstGeom prst="rect">
                <a:avLst/>
              </a:prstGeom>
              <a:blipFill rotWithShape="0">
                <a:blip r:embed="rId9"/>
                <a:stretch>
                  <a:fillRect/>
                </a:stretch>
              </a:blipFill>
            </p:spPr>
            <p:txBody>
              <a:bodyPr/>
              <a:lstStyle/>
              <a:p>
                <a:r>
                  <a:rPr lang="en-US">
                    <a:noFill/>
                  </a:rPr>
                  <a:t> </a:t>
                </a:r>
              </a:p>
            </p:txBody>
          </p:sp>
        </mc:Fallback>
      </mc:AlternateContent>
      <p:cxnSp>
        <p:nvCxnSpPr>
          <p:cNvPr id="12" name="Straight Connector 11"/>
          <p:cNvCxnSpPr/>
          <p:nvPr/>
        </p:nvCxnSpPr>
        <p:spPr>
          <a:xfrm>
            <a:off x="4237253" y="3388591"/>
            <a:ext cx="594054" cy="2372909"/>
          </a:xfrm>
          <a:prstGeom prst="line">
            <a:avLst/>
          </a:prstGeom>
          <a:ln>
            <a:prstDash val="dash"/>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rot="16200000">
                <a:off x="6951463" y="4253803"/>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rot="16200000">
                <a:off x="6951463" y="4253803"/>
                <a:ext cx="418011" cy="800097"/>
              </a:xfrm>
              <a:prstGeom prst="rect">
                <a:avLst/>
              </a:prstGeom>
              <a:blipFill rotWithShape="0">
                <a:blip r:embed="rId10"/>
                <a:stretch>
                  <a:fillRect/>
                </a:stretch>
              </a:blipFill>
            </p:spPr>
            <p:txBody>
              <a:bodyPr/>
              <a:lstStyle/>
              <a:p>
                <a:r>
                  <a:rPr lang="en-US">
                    <a:noFill/>
                  </a:rPr>
                  <a:t> </a:t>
                </a:r>
              </a:p>
            </p:txBody>
          </p:sp>
        </mc:Fallback>
      </mc:AlternateContent>
      <p:sp>
        <p:nvSpPr>
          <p:cNvPr id="17" name="Right Arrow 16"/>
          <p:cNvSpPr/>
          <p:nvPr/>
        </p:nvSpPr>
        <p:spPr>
          <a:xfrm rot="16200000">
            <a:off x="8552370" y="5067215"/>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18" name="Rectangle 17"/>
              <p:cNvSpPr/>
              <p:nvPr/>
            </p:nvSpPr>
            <p:spPr>
              <a:xfrm rot="16200000">
                <a:off x="8757576" y="5740746"/>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rot="16200000">
                <a:off x="8757576" y="5740746"/>
                <a:ext cx="418011" cy="80009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rot="16200000">
                <a:off x="8757575" y="4234394"/>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𝑡</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rot="16200000">
                <a:off x="8757575" y="4234394"/>
                <a:ext cx="418011" cy="800097"/>
              </a:xfrm>
              <a:prstGeom prst="rect">
                <a:avLst/>
              </a:prstGeom>
              <a:blipFill rotWithShape="0">
                <a:blip r:embed="rId12"/>
                <a:stretch>
                  <a:fillRect/>
                </a:stretch>
              </a:blipFill>
            </p:spPr>
            <p:txBody>
              <a:bodyPr/>
              <a:lstStyle/>
              <a:p>
                <a:r>
                  <a:rPr lang="en-US">
                    <a:noFill/>
                  </a:rPr>
                  <a:t> </a:t>
                </a:r>
              </a:p>
            </p:txBody>
          </p:sp>
        </mc:Fallback>
      </mc:AlternateContent>
      <p:sp>
        <p:nvSpPr>
          <p:cNvPr id="20" name="Right Arrow 19"/>
          <p:cNvSpPr/>
          <p:nvPr/>
        </p:nvSpPr>
        <p:spPr>
          <a:xfrm>
            <a:off x="7611873" y="4292240"/>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21" name="Rectangle 20"/>
              <p:cNvSpPr/>
              <p:nvPr/>
            </p:nvSpPr>
            <p:spPr>
              <a:xfrm rot="16200000">
                <a:off x="8758084" y="2731522"/>
                <a:ext cx="416995"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Sub>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rot="16200000">
                <a:off x="8758084" y="2731522"/>
                <a:ext cx="416995" cy="800097"/>
              </a:xfrm>
              <a:prstGeom prst="rect">
                <a:avLst/>
              </a:prstGeom>
              <a:blipFill rotWithShape="0">
                <a:blip r:embed="rId13"/>
                <a:stretch>
                  <a:fillRect/>
                </a:stretch>
              </a:blipFill>
            </p:spPr>
            <p:txBody>
              <a:bodyPr/>
              <a:lstStyle/>
              <a:p>
                <a:r>
                  <a:rPr lang="en-US">
                    <a:noFill/>
                  </a:rPr>
                  <a:t> </a:t>
                </a:r>
              </a:p>
            </p:txBody>
          </p:sp>
        </mc:Fallback>
      </mc:AlternateContent>
      <p:sp>
        <p:nvSpPr>
          <p:cNvPr id="22" name="Right Arrow 21"/>
          <p:cNvSpPr/>
          <p:nvPr/>
        </p:nvSpPr>
        <p:spPr>
          <a:xfrm rot="16200000">
            <a:off x="8552370" y="3561226"/>
            <a:ext cx="822959" cy="640080"/>
          </a:xfrm>
          <a:prstGeom prst="rightArrow">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Arc 29"/>
          <p:cNvSpPr/>
          <p:nvPr/>
        </p:nvSpPr>
        <p:spPr>
          <a:xfrm>
            <a:off x="8963850" y="3111690"/>
            <a:ext cx="1046440" cy="3103147"/>
          </a:xfrm>
          <a:prstGeom prst="arc">
            <a:avLst>
              <a:gd name="adj1" fmla="val 16199999"/>
              <a:gd name="adj2" fmla="val 5282499"/>
            </a:avLst>
          </a:prstGeom>
          <a:ln w="19050">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TextBox 30"/>
          <p:cNvSpPr txBox="1"/>
          <p:nvPr/>
        </p:nvSpPr>
        <p:spPr>
          <a:xfrm>
            <a:off x="10221113" y="3054676"/>
            <a:ext cx="1850186" cy="1200329"/>
          </a:xfrm>
          <a:prstGeom prst="rect">
            <a:avLst/>
          </a:prstGeom>
          <a:noFill/>
        </p:spPr>
        <p:txBody>
          <a:bodyPr wrap="none" rtlCol="0">
            <a:spAutoFit/>
          </a:bodyPr>
          <a:lstStyle/>
          <a:p>
            <a:r>
              <a:rPr lang="en-US" dirty="0" smtClean="0"/>
              <a:t>Bottleneck</a:t>
            </a:r>
          </a:p>
          <a:p>
            <a:r>
              <a:rPr lang="en-US" dirty="0" smtClean="0"/>
              <a:t>only capable</a:t>
            </a:r>
          </a:p>
          <a:p>
            <a:r>
              <a:rPr lang="en-US" dirty="0" smtClean="0"/>
              <a:t>of recovering</a:t>
            </a:r>
          </a:p>
          <a:p>
            <a:r>
              <a:rPr lang="en-US" dirty="0" smtClean="0"/>
              <a:t>“normal” inputs</a:t>
            </a:r>
            <a:endParaRPr lang="en-US" dirty="0"/>
          </a:p>
        </p:txBody>
      </p:sp>
      <p:cxnSp>
        <p:nvCxnSpPr>
          <p:cNvPr id="33" name="Straight Arrow Connector 32"/>
          <p:cNvCxnSpPr/>
          <p:nvPr/>
        </p:nvCxnSpPr>
        <p:spPr>
          <a:xfrm flipH="1">
            <a:off x="9487070" y="4255005"/>
            <a:ext cx="807112" cy="189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Rectangle 33"/>
              <p:cNvSpPr/>
              <p:nvPr/>
            </p:nvSpPr>
            <p:spPr>
              <a:xfrm>
                <a:off x="5963038" y="2315864"/>
                <a:ext cx="4845814" cy="461665"/>
              </a:xfrm>
              <a:prstGeom prst="rect">
                <a:avLst/>
              </a:prstGeom>
            </p:spPr>
            <p:txBody>
              <a:bodyPr wrap="none">
                <a:spAutoFit/>
              </a:bodyPr>
              <a:lstStyle/>
              <a:p>
                <a:r>
                  <a:rPr lang="en-US" sz="2400" dirty="0"/>
                  <a:t> Autoencoder prediction: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e>
                    </m:d>
                  </m:oMath>
                </a14:m>
                <a:endParaRPr lang="en-US" sz="2400" dirty="0"/>
              </a:p>
            </p:txBody>
          </p:sp>
        </mc:Choice>
        <mc:Fallback xmlns="">
          <p:sp>
            <p:nvSpPr>
              <p:cNvPr id="34" name="Rectangle 33"/>
              <p:cNvSpPr>
                <a:spLocks noRot="1" noChangeAspect="1" noMove="1" noResize="1" noEditPoints="1" noAdjustHandles="1" noChangeArrowheads="1" noChangeShapeType="1" noTextEdit="1"/>
              </p:cNvSpPr>
              <p:nvPr/>
            </p:nvSpPr>
            <p:spPr>
              <a:xfrm>
                <a:off x="5963038" y="2315864"/>
                <a:ext cx="4845814" cy="461665"/>
              </a:xfrm>
              <a:prstGeom prst="rect">
                <a:avLst/>
              </a:prstGeom>
              <a:blipFill rotWithShape="0">
                <a:blip r:embed="rId14"/>
                <a:stretch>
                  <a:fillRect l="-377" t="-10526" b="-28947"/>
                </a:stretch>
              </a:blipFill>
            </p:spPr>
            <p:txBody>
              <a:bodyPr/>
              <a:lstStyle/>
              <a:p>
                <a:r>
                  <a:rPr lang="en-US">
                    <a:noFill/>
                  </a:rPr>
                  <a:t> </a:t>
                </a:r>
              </a:p>
            </p:txBody>
          </p:sp>
        </mc:Fallback>
      </mc:AlternateContent>
      <p:sp>
        <p:nvSpPr>
          <p:cNvPr id="13" name="Slide Number Placeholder 12"/>
          <p:cNvSpPr>
            <a:spLocks noGrp="1"/>
          </p:cNvSpPr>
          <p:nvPr>
            <p:ph type="sldNum" sz="quarter" idx="12"/>
          </p:nvPr>
        </p:nvSpPr>
        <p:spPr/>
        <p:txBody>
          <a:bodyPr/>
          <a:lstStyle/>
          <a:p>
            <a:fld id="{6D22F896-40B5-4ADD-8801-0D06FADFA095}" type="slidenum">
              <a:rPr lang="en-US" smtClean="0"/>
              <a:t>16</a:t>
            </a:fld>
            <a:endParaRPr lang="en-US" dirty="0"/>
          </a:p>
        </p:txBody>
      </p:sp>
    </p:spTree>
    <p:custDataLst>
      <p:tags r:id="rId1"/>
    </p:custDataLst>
    <p:extLst>
      <p:ext uri="{BB962C8B-B14F-4D97-AF65-F5344CB8AC3E}">
        <p14:creationId xmlns:p14="http://schemas.microsoft.com/office/powerpoint/2010/main" val="2120173765"/>
      </p:ext>
    </p:extLst>
  </p:cSld>
  <p:clrMapOvr>
    <a:masterClrMapping/>
  </p:clrMapOvr>
  <mc:AlternateContent xmlns:mc="http://schemas.openxmlformats.org/markup-compatibility/2006" xmlns:p14="http://schemas.microsoft.com/office/powerpoint/2010/main">
    <mc:Choice Requires="p14">
      <p:transition spd="slow" p14:dur="2000" advTm="118104"/>
    </mc:Choice>
    <mc:Fallback xmlns="">
      <p:transition spd="slow" advTm="11810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92" y="822609"/>
            <a:ext cx="8718975" cy="868680"/>
          </a:xfrm>
        </p:spPr>
        <p:txBody>
          <a:bodyPr>
            <a:normAutofit fontScale="90000"/>
          </a:bodyPr>
          <a:lstStyle/>
          <a:p>
            <a:r>
              <a:rPr lang="en-US" dirty="0" smtClean="0"/>
              <a:t>Concurrent training on multiple sequences</a:t>
            </a:r>
            <a:endParaRPr lang="en-US" dirty="0"/>
          </a:p>
        </p:txBody>
      </p:sp>
      <p:sp>
        <p:nvSpPr>
          <p:cNvPr id="3" name="TextBox 2"/>
          <p:cNvSpPr txBox="1"/>
          <p:nvPr/>
        </p:nvSpPr>
        <p:spPr>
          <a:xfrm>
            <a:off x="7255638" y="2280647"/>
            <a:ext cx="4327082" cy="1477328"/>
          </a:xfrm>
          <a:prstGeom prst="rect">
            <a:avLst/>
          </a:prstGeom>
          <a:noFill/>
        </p:spPr>
        <p:txBody>
          <a:bodyPr wrap="none" rtlCol="0">
            <a:spAutoFit/>
          </a:bodyPr>
          <a:lstStyle/>
          <a:p>
            <a:pPr marL="342900" indent="-342900">
              <a:buFont typeface="+mj-lt"/>
              <a:buAutoNum type="arabicPeriod"/>
              <a:defRPr/>
            </a:pPr>
            <a:r>
              <a:rPr lang="en-US" dirty="0"/>
              <a:t>Get input for user</a:t>
            </a:r>
          </a:p>
          <a:p>
            <a:pPr marL="342900" indent="-342900">
              <a:buFont typeface="+mj-lt"/>
              <a:buAutoNum type="arabicPeriod"/>
              <a:defRPr/>
            </a:pPr>
            <a:r>
              <a:rPr lang="en-US" dirty="0">
                <a:solidFill>
                  <a:schemeClr val="accent6">
                    <a:lumMod val="40000"/>
                    <a:lumOff val="60000"/>
                  </a:schemeClr>
                </a:solidFill>
              </a:rPr>
              <a:t>Load </a:t>
            </a:r>
            <a:r>
              <a:rPr lang="en-US" dirty="0">
                <a:solidFill>
                  <a:schemeClr val="accent6">
                    <a:lumMod val="40000"/>
                    <a:lumOff val="60000"/>
                  </a:schemeClr>
                </a:solidFill>
              </a:rPr>
              <a:t>model state for user</a:t>
            </a:r>
          </a:p>
          <a:p>
            <a:pPr marL="342900" indent="-342900">
              <a:buFont typeface="+mj-lt"/>
              <a:buAutoNum type="arabicPeriod"/>
              <a:defRPr/>
            </a:pPr>
            <a:r>
              <a:rPr lang="en-US" dirty="0">
                <a:solidFill>
                  <a:schemeClr val="accent2">
                    <a:lumMod val="60000"/>
                    <a:lumOff val="40000"/>
                  </a:schemeClr>
                </a:solidFill>
              </a:rPr>
              <a:t>Reconstruct </a:t>
            </a:r>
            <a:r>
              <a:rPr lang="en-US" dirty="0">
                <a:solidFill>
                  <a:schemeClr val="accent2">
                    <a:lumMod val="60000"/>
                    <a:lumOff val="40000"/>
                  </a:schemeClr>
                </a:solidFill>
              </a:rPr>
              <a:t>input to detect anomaly</a:t>
            </a:r>
          </a:p>
          <a:p>
            <a:pPr marL="342900" indent="-342900">
              <a:buFont typeface="+mj-lt"/>
              <a:buAutoNum type="arabicPeriod"/>
              <a:defRPr/>
            </a:pPr>
            <a:r>
              <a:rPr lang="en-US" dirty="0">
                <a:solidFill>
                  <a:schemeClr val="accent4"/>
                </a:solidFill>
              </a:rPr>
              <a:t>Save </a:t>
            </a:r>
            <a:r>
              <a:rPr lang="en-US" dirty="0">
                <a:solidFill>
                  <a:schemeClr val="accent4"/>
                </a:solidFill>
              </a:rPr>
              <a:t>state of model for user</a:t>
            </a:r>
          </a:p>
          <a:p>
            <a:endParaRPr lang="en-US" dirty="0"/>
          </a:p>
        </p:txBody>
      </p:sp>
      <p:grpSp>
        <p:nvGrpSpPr>
          <p:cNvPr id="35" name="Group 34"/>
          <p:cNvGrpSpPr/>
          <p:nvPr/>
        </p:nvGrpSpPr>
        <p:grpSpPr>
          <a:xfrm>
            <a:off x="2535414" y="2451892"/>
            <a:ext cx="663435" cy="1076810"/>
            <a:chOff x="3797306" y="194708"/>
            <a:chExt cx="571498" cy="833985"/>
          </a:xfrm>
        </p:grpSpPr>
        <mc:AlternateContent xmlns:mc="http://schemas.openxmlformats.org/markup-compatibility/2006">
          <mc:Choice xmlns:a14="http://schemas.microsoft.com/office/drawing/2010/main" Requires="a14">
            <p:sp>
              <p:nvSpPr>
                <p:cNvPr id="36" name="Rounded Rectangle 35"/>
                <p:cNvSpPr/>
                <p:nvPr/>
              </p:nvSpPr>
              <p:spPr>
                <a:xfrm>
                  <a:off x="3797306" y="194708"/>
                  <a:ext cx="571498" cy="359841"/>
                </a:xfrm>
                <a:prstGeom prst="roundRect">
                  <a:avLst/>
                </a:prstGeom>
                <a:solidFill>
                  <a:schemeClr val="accent6"/>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350" i="1">
                                <a:solidFill>
                                  <a:schemeClr val="bg1"/>
                                </a:solidFill>
                                <a:latin typeface="Cambria Math" panose="02040503050406030204" pitchFamily="18" charset="0"/>
                              </a:rPr>
                            </m:ctrlPr>
                          </m:sSubSupPr>
                          <m:e>
                            <m:r>
                              <a:rPr lang="en-US" sz="1350" i="1">
                                <a:solidFill>
                                  <a:schemeClr val="bg1"/>
                                </a:solidFill>
                                <a:latin typeface="Cambria Math" panose="02040503050406030204" pitchFamily="18" charset="0"/>
                              </a:rPr>
                              <m:t>𝑦</m:t>
                            </m:r>
                          </m:e>
                          <m:sub>
                            <m:r>
                              <a:rPr lang="en-US" sz="1350" i="1">
                                <a:solidFill>
                                  <a:schemeClr val="bg1"/>
                                </a:solidFill>
                                <a:latin typeface="Cambria Math" panose="02040503050406030204" pitchFamily="18" charset="0"/>
                              </a:rPr>
                              <m:t>𝑡</m:t>
                            </m:r>
                          </m:sub>
                          <m:sup>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𝑘</m:t>
                            </m:r>
                            <m:r>
                              <a:rPr lang="en-US" sz="1350" i="1">
                                <a:solidFill>
                                  <a:schemeClr val="bg1"/>
                                </a:solidFill>
                                <a:latin typeface="Cambria Math" panose="02040503050406030204" pitchFamily="18" charset="0"/>
                              </a:rPr>
                              <m:t>)</m:t>
                            </m:r>
                          </m:sup>
                        </m:sSubSup>
                      </m:oMath>
                    </m:oMathPara>
                  </a14:m>
                  <a:endParaRPr lang="en-US" sz="1350" dirty="0">
                    <a:solidFill>
                      <a:schemeClr val="bg1"/>
                    </a:solidFill>
                  </a:endParaRPr>
                </a:p>
              </p:txBody>
            </p:sp>
          </mc:Choice>
          <mc:Fallback>
            <p:sp>
              <p:nvSpPr>
                <p:cNvPr id="36" name="Rounded Rectangle 35"/>
                <p:cNvSpPr>
                  <a:spLocks noRot="1" noChangeAspect="1" noMove="1" noResize="1" noEditPoints="1" noAdjustHandles="1" noChangeArrowheads="1" noChangeShapeType="1" noTextEdit="1"/>
                </p:cNvSpPr>
                <p:nvPr/>
              </p:nvSpPr>
              <p:spPr>
                <a:xfrm>
                  <a:off x="3797306" y="194708"/>
                  <a:ext cx="571498" cy="359841"/>
                </a:xfrm>
                <a:prstGeom prst="roundRect">
                  <a:avLst/>
                </a:prstGeom>
                <a:blipFill rotWithShape="0">
                  <a:blip r:embed="rId3"/>
                  <a:stretch>
                    <a:fillRect/>
                  </a:stretch>
                </a:blipFill>
                <a:ln>
                  <a:solidFill>
                    <a:schemeClr val="bg1"/>
                  </a:solidFill>
                </a:ln>
              </p:spPr>
              <p:txBody>
                <a:bodyPr/>
                <a:lstStyle/>
                <a:p>
                  <a:r>
                    <a:rPr lang="en-US">
                      <a:noFill/>
                    </a:rPr>
                    <a:t> </a:t>
                  </a:r>
                </a:p>
              </p:txBody>
            </p:sp>
          </mc:Fallback>
        </mc:AlternateContent>
        <p:cxnSp>
          <p:nvCxnSpPr>
            <p:cNvPr id="37" name="Straight Arrow Connector 36"/>
            <p:cNvCxnSpPr/>
            <p:nvPr/>
          </p:nvCxnSpPr>
          <p:spPr>
            <a:xfrm flipV="1">
              <a:off x="4083055" y="554549"/>
              <a:ext cx="0" cy="474144"/>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9" name="Rounded Rectangle 38"/>
              <p:cNvSpPr/>
              <p:nvPr/>
            </p:nvSpPr>
            <p:spPr>
              <a:xfrm>
                <a:off x="2535414" y="4594580"/>
                <a:ext cx="663435" cy="464613"/>
              </a:xfrm>
              <a:prstGeom prst="round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350" i="1">
                              <a:solidFill>
                                <a:schemeClr val="bg1"/>
                              </a:solidFill>
                              <a:latin typeface="Cambria Math" panose="02040503050406030204" pitchFamily="18" charset="0"/>
                            </a:rPr>
                          </m:ctrlPr>
                        </m:sSubSupPr>
                        <m:e>
                          <m:r>
                            <a:rPr lang="en-US" sz="1350" i="1">
                              <a:solidFill>
                                <a:schemeClr val="bg1"/>
                              </a:solidFill>
                              <a:latin typeface="Cambria Math" panose="02040503050406030204" pitchFamily="18" charset="0"/>
                            </a:rPr>
                            <m:t>𝑥</m:t>
                          </m:r>
                        </m:e>
                        <m:sub>
                          <m:r>
                            <a:rPr lang="en-US" sz="1350" i="1">
                              <a:solidFill>
                                <a:schemeClr val="bg1"/>
                              </a:solidFill>
                              <a:latin typeface="Cambria Math" panose="02040503050406030204" pitchFamily="18" charset="0"/>
                            </a:rPr>
                            <m:t>𝑡</m:t>
                          </m:r>
                        </m:sub>
                        <m:sup>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𝑘</m:t>
                          </m:r>
                          <m:r>
                            <a:rPr lang="en-US" sz="1350" i="1">
                              <a:solidFill>
                                <a:schemeClr val="bg1"/>
                              </a:solidFill>
                              <a:latin typeface="Cambria Math" panose="02040503050406030204" pitchFamily="18" charset="0"/>
                            </a:rPr>
                            <m:t>)</m:t>
                          </m:r>
                        </m:sup>
                      </m:sSubSup>
                    </m:oMath>
                  </m:oMathPara>
                </a14:m>
                <a:endParaRPr lang="en-US" sz="1350" dirty="0">
                  <a:solidFill>
                    <a:schemeClr val="bg1"/>
                  </a:solidFill>
                </a:endParaRPr>
              </a:p>
            </p:txBody>
          </p:sp>
        </mc:Choice>
        <mc:Fallback>
          <p:sp>
            <p:nvSpPr>
              <p:cNvPr id="39" name="Rounded Rectangle 38"/>
              <p:cNvSpPr>
                <a:spLocks noRot="1" noChangeAspect="1" noMove="1" noResize="1" noEditPoints="1" noAdjustHandles="1" noChangeArrowheads="1" noChangeShapeType="1" noTextEdit="1"/>
              </p:cNvSpPr>
              <p:nvPr/>
            </p:nvSpPr>
            <p:spPr>
              <a:xfrm>
                <a:off x="2535414" y="4594580"/>
                <a:ext cx="663435" cy="464613"/>
              </a:xfrm>
              <a:prstGeom prst="roundRect">
                <a:avLst/>
              </a:prstGeom>
              <a:blipFill rotWithShape="0">
                <a:blip r:embed="rId4"/>
                <a:stretch>
                  <a:fillRect/>
                </a:stretch>
              </a:blip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Rounded Rectangle 48"/>
              <p:cNvSpPr/>
              <p:nvPr/>
            </p:nvSpPr>
            <p:spPr>
              <a:xfrm>
                <a:off x="1085684" y="3528700"/>
                <a:ext cx="663435" cy="464613"/>
              </a:xfrm>
              <a:prstGeom prst="round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350" i="1">
                              <a:solidFill>
                                <a:schemeClr val="bg1"/>
                              </a:solidFill>
                              <a:latin typeface="Cambria Math" panose="02040503050406030204" pitchFamily="18" charset="0"/>
                            </a:rPr>
                          </m:ctrlPr>
                        </m:sSubSupPr>
                        <m:e>
                          <m:r>
                            <a:rPr lang="en-US" sz="1350" i="1">
                              <a:solidFill>
                                <a:schemeClr val="bg1"/>
                              </a:solidFill>
                              <a:latin typeface="Cambria Math" panose="02040503050406030204" pitchFamily="18" charset="0"/>
                            </a:rPr>
                            <m:t>h</m:t>
                          </m:r>
                        </m:e>
                        <m:sub>
                          <m:r>
                            <a:rPr lang="en-US" sz="1350" i="1">
                              <a:solidFill>
                                <a:schemeClr val="bg1"/>
                              </a:solidFill>
                              <a:latin typeface="Cambria Math" panose="02040503050406030204" pitchFamily="18" charset="0"/>
                            </a:rPr>
                            <m:t>𝑡</m:t>
                          </m:r>
                        </m:sub>
                        <m:sup>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𝑘</m:t>
                          </m:r>
                          <m:r>
                            <a:rPr lang="en-US" sz="1350" i="1">
                              <a:solidFill>
                                <a:schemeClr val="bg1"/>
                              </a:solidFill>
                              <a:latin typeface="Cambria Math" panose="02040503050406030204" pitchFamily="18" charset="0"/>
                            </a:rPr>
                            <m:t>)</m:t>
                          </m:r>
                        </m:sup>
                      </m:sSubSup>
                    </m:oMath>
                  </m:oMathPara>
                </a14:m>
                <a:endParaRPr lang="en-US" sz="1350" dirty="0">
                  <a:solidFill>
                    <a:schemeClr val="bg1"/>
                  </a:solidFill>
                </a:endParaRPr>
              </a:p>
            </p:txBody>
          </p:sp>
        </mc:Choice>
        <mc:Fallback>
          <p:sp>
            <p:nvSpPr>
              <p:cNvPr id="49" name="Rounded Rectangle 48"/>
              <p:cNvSpPr>
                <a:spLocks noRot="1" noChangeAspect="1" noMove="1" noResize="1" noEditPoints="1" noAdjustHandles="1" noChangeArrowheads="1" noChangeShapeType="1" noTextEdit="1"/>
              </p:cNvSpPr>
              <p:nvPr/>
            </p:nvSpPr>
            <p:spPr>
              <a:xfrm>
                <a:off x="1085684" y="3528700"/>
                <a:ext cx="663435" cy="464613"/>
              </a:xfrm>
              <a:prstGeom prst="roundRect">
                <a:avLst/>
              </a:prstGeom>
              <a:blipFill rotWithShape="0">
                <a:blip r:embed="rId5"/>
                <a:stretch>
                  <a:fillRect/>
                </a:stretch>
              </a:blipFill>
              <a:ln/>
            </p:spPr>
            <p:txBody>
              <a:bodyPr/>
              <a:lstStyle/>
              <a:p>
                <a:r>
                  <a:rPr lang="en-US">
                    <a:noFill/>
                  </a:rPr>
                  <a:t> </a:t>
                </a:r>
              </a:p>
            </p:txBody>
          </p:sp>
        </mc:Fallback>
      </mc:AlternateContent>
      <p:grpSp>
        <p:nvGrpSpPr>
          <p:cNvPr id="62" name="Group 61"/>
          <p:cNvGrpSpPr/>
          <p:nvPr/>
        </p:nvGrpSpPr>
        <p:grpSpPr>
          <a:xfrm>
            <a:off x="1749121" y="3528702"/>
            <a:ext cx="1449732" cy="1065878"/>
            <a:chOff x="3119971" y="1028693"/>
            <a:chExt cx="1248833" cy="825518"/>
          </a:xfrm>
        </p:grpSpPr>
        <p:cxnSp>
          <p:nvCxnSpPr>
            <p:cNvPr id="63" name="Straight Arrow Connector 62"/>
            <p:cNvCxnSpPr/>
            <p:nvPr/>
          </p:nvCxnSpPr>
          <p:spPr>
            <a:xfrm flipV="1">
              <a:off x="4083055" y="1388534"/>
              <a:ext cx="0" cy="46567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Rounded Rectangle 63"/>
                <p:cNvSpPr/>
                <p:nvPr/>
              </p:nvSpPr>
              <p:spPr>
                <a:xfrm>
                  <a:off x="3797306" y="1028693"/>
                  <a:ext cx="571498" cy="359841"/>
                </a:xfrm>
                <a:prstGeom prst="round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350" i="1">
                                <a:solidFill>
                                  <a:schemeClr val="bg1"/>
                                </a:solidFill>
                                <a:latin typeface="Cambria Math" panose="02040503050406030204" pitchFamily="18" charset="0"/>
                              </a:rPr>
                            </m:ctrlPr>
                          </m:sSubSupPr>
                          <m:e>
                            <m:r>
                              <a:rPr lang="en-US" sz="1350" i="1">
                                <a:solidFill>
                                  <a:schemeClr val="bg1"/>
                                </a:solidFill>
                                <a:latin typeface="Cambria Math" panose="02040503050406030204" pitchFamily="18" charset="0"/>
                              </a:rPr>
                              <m:t>h</m:t>
                            </m:r>
                          </m:e>
                          <m:sub>
                            <m:r>
                              <a:rPr lang="en-US" sz="1350" i="1">
                                <a:solidFill>
                                  <a:schemeClr val="bg1"/>
                                </a:solidFill>
                                <a:latin typeface="Cambria Math" panose="02040503050406030204" pitchFamily="18" charset="0"/>
                              </a:rPr>
                              <m:t>𝑡</m:t>
                            </m:r>
                            <m:r>
                              <a:rPr lang="en-US" sz="1350" i="1">
                                <a:solidFill>
                                  <a:schemeClr val="bg1"/>
                                </a:solidFill>
                                <a:latin typeface="Cambria Math" panose="02040503050406030204" pitchFamily="18" charset="0"/>
                              </a:rPr>
                              <m:t>+1</m:t>
                            </m:r>
                          </m:sub>
                          <m:sup>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𝑘</m:t>
                            </m:r>
                            <m:r>
                              <a:rPr lang="en-US" sz="1350" i="1">
                                <a:solidFill>
                                  <a:schemeClr val="bg1"/>
                                </a:solidFill>
                                <a:latin typeface="Cambria Math" panose="02040503050406030204" pitchFamily="18" charset="0"/>
                              </a:rPr>
                              <m:t>)</m:t>
                            </m:r>
                          </m:sup>
                        </m:sSubSup>
                      </m:oMath>
                    </m:oMathPara>
                  </a14:m>
                  <a:endParaRPr lang="en-US" sz="1350" dirty="0">
                    <a:solidFill>
                      <a:schemeClr val="bg1"/>
                    </a:solidFill>
                  </a:endParaRPr>
                </a:p>
              </p:txBody>
            </p:sp>
          </mc:Choice>
          <mc:Fallback>
            <p:sp>
              <p:nvSpPr>
                <p:cNvPr id="64" name="Rounded Rectangle 63"/>
                <p:cNvSpPr>
                  <a:spLocks noRot="1" noChangeAspect="1" noMove="1" noResize="1" noEditPoints="1" noAdjustHandles="1" noChangeArrowheads="1" noChangeShapeType="1" noTextEdit="1"/>
                </p:cNvSpPr>
                <p:nvPr/>
              </p:nvSpPr>
              <p:spPr>
                <a:xfrm>
                  <a:off x="3797306" y="1028693"/>
                  <a:ext cx="571498" cy="359841"/>
                </a:xfrm>
                <a:prstGeom prst="roundRect">
                  <a:avLst/>
                </a:prstGeom>
                <a:blipFill rotWithShape="0">
                  <a:blip r:embed="rId6"/>
                  <a:stretch>
                    <a:fillRect/>
                  </a:stretch>
                </a:blipFill>
                <a:ln/>
              </p:spPr>
              <p:txBody>
                <a:bodyPr/>
                <a:lstStyle/>
                <a:p>
                  <a:r>
                    <a:rPr lang="en-US">
                      <a:noFill/>
                    </a:rPr>
                    <a:t> </a:t>
                  </a:r>
                </a:p>
              </p:txBody>
            </p:sp>
          </mc:Fallback>
        </mc:AlternateContent>
        <p:cxnSp>
          <p:nvCxnSpPr>
            <p:cNvPr id="65" name="Straight Arrow Connector 64"/>
            <p:cNvCxnSpPr/>
            <p:nvPr/>
          </p:nvCxnSpPr>
          <p:spPr>
            <a:xfrm>
              <a:off x="3119971" y="1208611"/>
              <a:ext cx="677335" cy="3"/>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 name="Curved Connector 6"/>
          <p:cNvCxnSpPr>
            <a:stCxn id="36" idx="3"/>
            <a:endCxn id="39" idx="3"/>
          </p:cNvCxnSpPr>
          <p:nvPr/>
        </p:nvCxnSpPr>
        <p:spPr>
          <a:xfrm>
            <a:off x="3198849" y="2684198"/>
            <a:ext cx="19657" cy="2142688"/>
          </a:xfrm>
          <a:prstGeom prst="curvedConnector3">
            <a:avLst>
              <a:gd name="adj1" fmla="val 1800000"/>
            </a:avLst>
          </a:prstGeom>
          <a:ln w="28575">
            <a:solidFill>
              <a:schemeClr val="accent2">
                <a:lumMod val="60000"/>
                <a:lumOff val="40000"/>
              </a:schemeClr>
            </a:solidFill>
            <a:prstDash val="dash"/>
          </a:ln>
        </p:spPr>
        <p:style>
          <a:lnRef idx="2">
            <a:schemeClr val="accent1"/>
          </a:lnRef>
          <a:fillRef idx="0">
            <a:schemeClr val="accent1"/>
          </a:fillRef>
          <a:effectRef idx="1">
            <a:schemeClr val="accent1"/>
          </a:effectRef>
          <a:fontRef idx="minor">
            <a:schemeClr val="tx1"/>
          </a:fontRef>
        </p:style>
      </p:cxnSp>
      <p:sp>
        <p:nvSpPr>
          <p:cNvPr id="51" name="Rounded Rectangle 50"/>
          <p:cNvSpPr/>
          <p:nvPr/>
        </p:nvSpPr>
        <p:spPr>
          <a:xfrm>
            <a:off x="4375836" y="4139624"/>
            <a:ext cx="5889828" cy="1557787"/>
          </a:xfrm>
          <a:prstGeom prst="roundRect">
            <a:avLst/>
          </a:prstGeom>
          <a:solidFill>
            <a:schemeClr val="bg2">
              <a:lumMod val="60000"/>
              <a:lumOff val="4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 name="Elbow Connector 53"/>
          <p:cNvCxnSpPr>
            <a:stCxn id="64" idx="3"/>
            <a:endCxn id="92" idx="0"/>
          </p:cNvCxnSpPr>
          <p:nvPr/>
        </p:nvCxnSpPr>
        <p:spPr>
          <a:xfrm>
            <a:off x="3198851" y="3761009"/>
            <a:ext cx="4854104" cy="1065875"/>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Elbow Connector 99"/>
          <p:cNvCxnSpPr>
            <a:stCxn id="96" idx="2"/>
            <a:endCxn id="49" idx="2"/>
          </p:cNvCxnSpPr>
          <p:nvPr/>
        </p:nvCxnSpPr>
        <p:spPr>
          <a:xfrm rot="5400000" flipH="1">
            <a:off x="3616906" y="1793810"/>
            <a:ext cx="1309116" cy="5708123"/>
          </a:xfrm>
          <a:prstGeom prst="bentConnector3">
            <a:avLst>
              <a:gd name="adj1" fmla="val -68174"/>
            </a:avLst>
          </a:prstGeom>
          <a:ln w="19050">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ounded Rectangle 85"/>
          <p:cNvSpPr/>
          <p:nvPr/>
        </p:nvSpPr>
        <p:spPr>
          <a:xfrm>
            <a:off x="4768983" y="4837816"/>
            <a:ext cx="663435" cy="464613"/>
          </a:xfrm>
          <a:prstGeom prst="round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solidFill>
                <a:schemeClr val="bg1"/>
              </a:solidFill>
            </a:endParaRPr>
          </a:p>
        </p:txBody>
      </p:sp>
      <p:sp>
        <p:nvSpPr>
          <p:cNvPr id="90" name="Rounded Rectangle 89"/>
          <p:cNvSpPr/>
          <p:nvPr/>
        </p:nvSpPr>
        <p:spPr>
          <a:xfrm>
            <a:off x="5881449" y="4837816"/>
            <a:ext cx="663435" cy="464613"/>
          </a:xfrm>
          <a:prstGeom prst="round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solidFill>
                <a:schemeClr val="bg1"/>
              </a:solidFill>
            </a:endParaRPr>
          </a:p>
        </p:txBody>
      </p:sp>
      <p:sp>
        <p:nvSpPr>
          <p:cNvPr id="91" name="Rounded Rectangle 90"/>
          <p:cNvSpPr/>
          <p:nvPr/>
        </p:nvSpPr>
        <p:spPr>
          <a:xfrm>
            <a:off x="9303657" y="4837814"/>
            <a:ext cx="663435" cy="464613"/>
          </a:xfrm>
          <a:prstGeom prst="round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dirty="0">
              <a:solidFill>
                <a:schemeClr val="bg1"/>
              </a:solidFill>
            </a:endParaRPr>
          </a:p>
        </p:txBody>
      </p:sp>
      <p:sp>
        <p:nvSpPr>
          <p:cNvPr id="5" name="TextBox 4"/>
          <p:cNvSpPr txBox="1"/>
          <p:nvPr/>
        </p:nvSpPr>
        <p:spPr>
          <a:xfrm>
            <a:off x="8548033" y="4666603"/>
            <a:ext cx="548834" cy="635823"/>
          </a:xfrm>
          <a:prstGeom prst="rect">
            <a:avLst/>
          </a:prstGeom>
          <a:noFill/>
        </p:spPr>
        <p:txBody>
          <a:bodyPr wrap="none" rtlCol="0">
            <a:spAutoFit/>
          </a:bodyPr>
          <a:lstStyle/>
          <a:p>
            <a:r>
              <a:rPr lang="en-US" dirty="0">
                <a:solidFill>
                  <a:schemeClr val="accent2"/>
                </a:solidFill>
              </a:rPr>
              <a:t>…</a:t>
            </a:r>
            <a:endParaRPr lang="en-US" dirty="0">
              <a:solidFill>
                <a:schemeClr val="accent2"/>
              </a:solidFill>
            </a:endParaRPr>
          </a:p>
        </p:txBody>
      </p:sp>
      <mc:AlternateContent xmlns:mc="http://schemas.openxmlformats.org/markup-compatibility/2006">
        <mc:Choice xmlns:a14="http://schemas.microsoft.com/office/drawing/2010/main" Requires="a14">
          <p:sp>
            <p:nvSpPr>
              <p:cNvPr id="92" name="Rounded Rectangle 91"/>
              <p:cNvSpPr/>
              <p:nvPr/>
            </p:nvSpPr>
            <p:spPr>
              <a:xfrm>
                <a:off x="7721237" y="4826884"/>
                <a:ext cx="663435" cy="464613"/>
              </a:xfrm>
              <a:prstGeom prst="round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350" i="1" smtClean="0">
                              <a:solidFill>
                                <a:schemeClr val="bg1"/>
                              </a:solidFill>
                              <a:latin typeface="Cambria Math" panose="02040503050406030204" pitchFamily="18" charset="0"/>
                            </a:rPr>
                          </m:ctrlPr>
                        </m:sSubSupPr>
                        <m:e>
                          <m:r>
                            <a:rPr lang="en-US" sz="1350" i="1">
                              <a:solidFill>
                                <a:schemeClr val="bg1"/>
                              </a:solidFill>
                              <a:latin typeface="Cambria Math" panose="02040503050406030204" pitchFamily="18" charset="0"/>
                            </a:rPr>
                            <m:t>h</m:t>
                          </m:r>
                        </m:e>
                        <m:sub>
                          <m:r>
                            <a:rPr lang="en-US" sz="1350" i="1">
                              <a:solidFill>
                                <a:schemeClr val="bg1"/>
                              </a:solidFill>
                              <a:latin typeface="Cambria Math" panose="02040503050406030204" pitchFamily="18" charset="0"/>
                            </a:rPr>
                            <m:t>𝑡</m:t>
                          </m:r>
                          <m:r>
                            <a:rPr lang="en-US" sz="1350" b="0" i="1" smtClean="0">
                              <a:solidFill>
                                <a:schemeClr val="bg1"/>
                              </a:solidFill>
                              <a:latin typeface="Cambria Math" panose="02040503050406030204" pitchFamily="18" charset="0"/>
                            </a:rPr>
                            <m:t>+1</m:t>
                          </m:r>
                        </m:sub>
                        <m:sup>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𝑘</m:t>
                          </m:r>
                          <m:r>
                            <a:rPr lang="en-US" sz="1350" i="1">
                              <a:solidFill>
                                <a:schemeClr val="bg1"/>
                              </a:solidFill>
                              <a:latin typeface="Cambria Math" panose="02040503050406030204" pitchFamily="18" charset="0"/>
                            </a:rPr>
                            <m:t>)</m:t>
                          </m:r>
                        </m:sup>
                      </m:sSubSup>
                    </m:oMath>
                  </m:oMathPara>
                </a14:m>
                <a:endParaRPr lang="en-US" sz="1350" dirty="0">
                  <a:solidFill>
                    <a:schemeClr val="bg1"/>
                  </a:solidFill>
                </a:endParaRPr>
              </a:p>
            </p:txBody>
          </p:sp>
        </mc:Choice>
        <mc:Fallback>
          <p:sp>
            <p:nvSpPr>
              <p:cNvPr id="92" name="Rounded Rectangle 91"/>
              <p:cNvSpPr>
                <a:spLocks noRot="1" noChangeAspect="1" noMove="1" noResize="1" noEditPoints="1" noAdjustHandles="1" noChangeArrowheads="1" noChangeShapeType="1" noTextEdit="1"/>
              </p:cNvSpPr>
              <p:nvPr/>
            </p:nvSpPr>
            <p:spPr>
              <a:xfrm>
                <a:off x="7721237" y="4826884"/>
                <a:ext cx="663435" cy="464613"/>
              </a:xfrm>
              <a:prstGeom prst="roundRect">
                <a:avLst/>
              </a:prstGeom>
              <a:blipFill rotWithShape="0">
                <a:blip r:embed="rId7"/>
                <a:stretch>
                  <a:fillRect/>
                </a:stretch>
              </a:blip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Rounded Rectangle 95"/>
              <p:cNvSpPr/>
              <p:nvPr/>
            </p:nvSpPr>
            <p:spPr>
              <a:xfrm>
                <a:off x="6793807" y="4837816"/>
                <a:ext cx="663435" cy="464613"/>
              </a:xfrm>
              <a:prstGeom prst="round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1350" i="1">
                              <a:solidFill>
                                <a:schemeClr val="bg1"/>
                              </a:solidFill>
                              <a:latin typeface="Cambria Math" panose="02040503050406030204" pitchFamily="18" charset="0"/>
                            </a:rPr>
                          </m:ctrlPr>
                        </m:sSubSupPr>
                        <m:e>
                          <m:r>
                            <a:rPr lang="en-US" sz="1350" i="1">
                              <a:solidFill>
                                <a:schemeClr val="bg1"/>
                              </a:solidFill>
                              <a:latin typeface="Cambria Math" panose="02040503050406030204" pitchFamily="18" charset="0"/>
                            </a:rPr>
                            <m:t>h</m:t>
                          </m:r>
                        </m:e>
                        <m:sub>
                          <m:r>
                            <a:rPr lang="en-US" sz="1350" i="1">
                              <a:solidFill>
                                <a:schemeClr val="bg1"/>
                              </a:solidFill>
                              <a:latin typeface="Cambria Math" panose="02040503050406030204" pitchFamily="18" charset="0"/>
                            </a:rPr>
                            <m:t>𝑡</m:t>
                          </m:r>
                        </m:sub>
                        <m:sup>
                          <m:r>
                            <a:rPr lang="en-US" sz="1350" i="1">
                              <a:solidFill>
                                <a:schemeClr val="bg1"/>
                              </a:solidFill>
                              <a:latin typeface="Cambria Math" panose="02040503050406030204" pitchFamily="18" charset="0"/>
                            </a:rPr>
                            <m:t>(</m:t>
                          </m:r>
                          <m:r>
                            <a:rPr lang="en-US" sz="1350" i="1">
                              <a:solidFill>
                                <a:schemeClr val="bg1"/>
                              </a:solidFill>
                              <a:latin typeface="Cambria Math" panose="02040503050406030204" pitchFamily="18" charset="0"/>
                            </a:rPr>
                            <m:t>𝑘</m:t>
                          </m:r>
                          <m:r>
                            <a:rPr lang="en-US" sz="1350" i="1">
                              <a:solidFill>
                                <a:schemeClr val="bg1"/>
                              </a:solidFill>
                              <a:latin typeface="Cambria Math" panose="02040503050406030204" pitchFamily="18" charset="0"/>
                            </a:rPr>
                            <m:t>)</m:t>
                          </m:r>
                        </m:sup>
                      </m:sSubSup>
                    </m:oMath>
                  </m:oMathPara>
                </a14:m>
                <a:endParaRPr lang="en-US" sz="1350" dirty="0">
                  <a:solidFill>
                    <a:schemeClr val="bg1"/>
                  </a:solidFill>
                </a:endParaRPr>
              </a:p>
            </p:txBody>
          </p:sp>
        </mc:Choice>
        <mc:Fallback>
          <p:sp>
            <p:nvSpPr>
              <p:cNvPr id="96" name="Rounded Rectangle 95"/>
              <p:cNvSpPr>
                <a:spLocks noRot="1" noChangeAspect="1" noMove="1" noResize="1" noEditPoints="1" noAdjustHandles="1" noChangeArrowheads="1" noChangeShapeType="1" noTextEdit="1"/>
              </p:cNvSpPr>
              <p:nvPr/>
            </p:nvSpPr>
            <p:spPr>
              <a:xfrm>
                <a:off x="6793807" y="4837816"/>
                <a:ext cx="663435" cy="464613"/>
              </a:xfrm>
              <a:prstGeom prst="roundRect">
                <a:avLst/>
              </a:prstGeom>
              <a:blipFill rotWithShape="0">
                <a:blip r:embed="rId5"/>
                <a:stretch>
                  <a:fillRect/>
                </a:stretch>
              </a:blip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5909399" y="4885764"/>
                <a:ext cx="604244" cy="6394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sz="1400" i="1" smtClean="0">
                              <a:solidFill>
                                <a:schemeClr val="bg1"/>
                              </a:solidFill>
                              <a:latin typeface="Cambria Math" panose="02040503050406030204" pitchFamily="18" charset="0"/>
                            </a:rPr>
                          </m:ctrlPr>
                        </m:sSubSupPr>
                        <m:e>
                          <m:r>
                            <a:rPr lang="en-US" sz="1400" i="1">
                              <a:solidFill>
                                <a:schemeClr val="bg1"/>
                              </a:solidFill>
                              <a:latin typeface="Cambria Math" panose="02040503050406030204" pitchFamily="18" charset="0"/>
                            </a:rPr>
                            <m:t>h</m:t>
                          </m:r>
                        </m:e>
                        <m:sub>
                          <m:r>
                            <a:rPr lang="en-US" sz="1400" i="1">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−1</m:t>
                          </m:r>
                        </m:sub>
                        <m:sup>
                          <m:r>
                            <a:rPr lang="en-US" sz="1400" i="1">
                              <a:solidFill>
                                <a:schemeClr val="bg1"/>
                              </a:solidFill>
                              <a:latin typeface="Cambria Math" panose="02040503050406030204" pitchFamily="18" charset="0"/>
                            </a:rPr>
                            <m:t>(</m:t>
                          </m:r>
                          <m:r>
                            <a:rPr lang="en-US" sz="1400" i="1">
                              <a:solidFill>
                                <a:schemeClr val="bg1"/>
                              </a:solidFill>
                              <a:latin typeface="Cambria Math" panose="02040503050406030204" pitchFamily="18" charset="0"/>
                            </a:rPr>
                            <m:t>𝑘</m:t>
                          </m:r>
                          <m:r>
                            <a:rPr lang="en-US" sz="1400" i="1">
                              <a:solidFill>
                                <a:schemeClr val="bg1"/>
                              </a:solidFill>
                              <a:latin typeface="Cambria Math" panose="02040503050406030204" pitchFamily="18" charset="0"/>
                            </a:rPr>
                            <m:t>)</m:t>
                          </m:r>
                        </m:sup>
                      </m:sSubSup>
                    </m:oMath>
                  </m:oMathPara>
                </a14:m>
                <a:endParaRPr lang="en-US" sz="1400" dirty="0">
                  <a:solidFill>
                    <a:schemeClr val="bg1"/>
                  </a:solidFill>
                </a:endParaRPr>
              </a:p>
              <a:p>
                <a:endParaRPr lang="en-US" dirty="0"/>
              </a:p>
            </p:txBody>
          </p:sp>
        </mc:Choice>
        <mc:Fallback>
          <p:sp>
            <p:nvSpPr>
              <p:cNvPr id="16" name="TextBox 15"/>
              <p:cNvSpPr txBox="1">
                <a:spLocks noRot="1" noChangeAspect="1" noMove="1" noResize="1" noEditPoints="1" noAdjustHandles="1" noChangeArrowheads="1" noChangeShapeType="1" noTextEdit="1"/>
              </p:cNvSpPr>
              <p:nvPr/>
            </p:nvSpPr>
            <p:spPr>
              <a:xfrm>
                <a:off x="5909399" y="4885764"/>
                <a:ext cx="604244" cy="639470"/>
              </a:xfrm>
              <a:prstGeom prst="rect">
                <a:avLst/>
              </a:prstGeom>
              <a:blipFill rotWithShape="0">
                <a:blip r:embed="rId8"/>
                <a:stretch>
                  <a:fillRect/>
                </a:stretch>
              </a:blipFill>
            </p:spPr>
            <p:txBody>
              <a:bodyPr/>
              <a:lstStyle/>
              <a:p>
                <a:r>
                  <a:rPr lang="en-US">
                    <a:noFill/>
                  </a:rPr>
                  <a:t> </a:t>
                </a:r>
              </a:p>
            </p:txBody>
          </p:sp>
        </mc:Fallback>
      </mc:AlternateContent>
      <p:cxnSp>
        <p:nvCxnSpPr>
          <p:cNvPr id="38" name="Straight Arrow Connector 37"/>
          <p:cNvCxnSpPr/>
          <p:nvPr/>
        </p:nvCxnSpPr>
        <p:spPr>
          <a:xfrm flipV="1">
            <a:off x="2867131" y="5059191"/>
            <a:ext cx="0" cy="4660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920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Structured Events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0322" y="2336873"/>
                <a:ext cx="7085640" cy="1243511"/>
              </a:xfrm>
            </p:spPr>
            <p:txBody>
              <a:bodyPr/>
              <a:lstStyle/>
              <a:p>
                <a:r>
                  <a:rPr lang="en-US" sz="2000" dirty="0" smtClean="0"/>
                  <a:t>Want to compute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𝑡</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e>
                    </m:d>
                  </m:oMath>
                </a14:m>
                <a:r>
                  <a:rPr lang="en-US" sz="2000" dirty="0" smtClean="0"/>
                  <a:t> to quantify anomaly</a:t>
                </a:r>
              </a:p>
              <a:p>
                <a:pPr lvl="1">
                  <a:buFont typeface="Wingdings" panose="05000000000000000000" pitchFamily="2" charset="2"/>
                  <a:buChar char="v"/>
                </a:pPr>
                <a:r>
                  <a:rPr lang="en-US" sz="1800" dirty="0" smtClean="0"/>
                  <a:t>How? Depends on the structure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sub>
                    </m:sSub>
                  </m:oMath>
                </a14:m>
                <a:endParaRPr lang="en-US" sz="1800" dirty="0" smtClean="0"/>
              </a:p>
              <a:p>
                <a:r>
                  <a:rPr lang="en-US" sz="2000" dirty="0" smtClean="0"/>
                  <a:t>Example:</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0322" y="2336873"/>
                <a:ext cx="7085640" cy="1243511"/>
              </a:xfrm>
              <a:blipFill rotWithShape="0">
                <a:blip r:embed="rId4"/>
                <a:stretch>
                  <a:fillRect l="-775" t="-5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ight Arrow 17"/>
              <p:cNvSpPr/>
              <p:nvPr/>
            </p:nvSpPr>
            <p:spPr>
              <a:xfrm rot="16200000">
                <a:off x="8672772" y="4653604"/>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𝑊</m:t>
                      </m:r>
                      <m:r>
                        <a:rPr lang="en-US" sz="1600" i="1" dirty="0" smtClean="0">
                          <a:latin typeface="Cambria Math" panose="02040503050406030204" pitchFamily="18" charset="0"/>
                        </a:rPr>
                        <m:t>,</m:t>
                      </m:r>
                      <m:r>
                        <a:rPr lang="en-US" sz="1600" i="1" dirty="0" smtClean="0">
                          <a:latin typeface="Cambria Math" panose="02040503050406030204" pitchFamily="18" charset="0"/>
                        </a:rPr>
                        <m:t>𝑎</m:t>
                      </m:r>
                    </m:oMath>
                  </m:oMathPara>
                </a14:m>
                <a:endParaRPr lang="en-US" sz="1600" dirty="0"/>
              </a:p>
            </p:txBody>
          </p:sp>
        </mc:Choice>
        <mc:Fallback xmlns="">
          <p:sp>
            <p:nvSpPr>
              <p:cNvPr id="18" name="Right Arrow 17"/>
              <p:cNvSpPr>
                <a:spLocks noRot="1" noChangeAspect="1" noMove="1" noResize="1" noEditPoints="1" noAdjustHandles="1" noChangeArrowheads="1" noChangeShapeType="1" noTextEdit="1"/>
              </p:cNvSpPr>
              <p:nvPr/>
            </p:nvSpPr>
            <p:spPr>
              <a:xfrm rot="16200000">
                <a:off x="8672772" y="4653604"/>
                <a:ext cx="822959" cy="640080"/>
              </a:xfrm>
              <a:prstGeom prst="rightArrow">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rot="16200000">
                <a:off x="8877978" y="5327135"/>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rot="16200000">
                <a:off x="8877978" y="5327135"/>
                <a:ext cx="418011" cy="80009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rot="16200000">
                <a:off x="8877977" y="3820783"/>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1</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rot="16200000">
                <a:off x="8877977" y="3820783"/>
                <a:ext cx="418011" cy="80009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rot="16200000">
                <a:off x="8878486" y="2317911"/>
                <a:ext cx="416995"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1</m:t>
                          </m:r>
                        </m:sub>
                      </m:sSub>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rot="16200000">
                <a:off x="8878486" y="2317911"/>
                <a:ext cx="416995" cy="800097"/>
              </a:xfrm>
              <a:prstGeom prst="rect">
                <a:avLst/>
              </a:prstGeom>
              <a:blipFill rotWithShape="0">
                <a:blip r:embed="rId8"/>
                <a:stretch>
                  <a:fillRect/>
                </a:stretch>
              </a:blipFill>
            </p:spPr>
            <p:txBody>
              <a:bodyPr/>
              <a:lstStyle/>
              <a:p>
                <a:r>
                  <a:rPr lang="en-US">
                    <a:noFill/>
                  </a:rPr>
                  <a:t> </a:t>
                </a:r>
              </a:p>
            </p:txBody>
          </p:sp>
        </mc:Fallback>
      </mc:AlternateContent>
      <p:sp>
        <p:nvSpPr>
          <p:cNvPr id="22" name="Right Arrow 21"/>
          <p:cNvSpPr/>
          <p:nvPr/>
        </p:nvSpPr>
        <p:spPr>
          <a:xfrm rot="16200000">
            <a:off x="8672773" y="3147615"/>
            <a:ext cx="822959" cy="640080"/>
          </a:xfrm>
          <a:prstGeom prst="rightArrow">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xmlns:a14="http://schemas.microsoft.com/office/drawing/2010/main">
        <mc:Choice Requires="a14">
          <p:sp>
            <p:nvSpPr>
              <p:cNvPr id="23" name="Right Arrow 22"/>
              <p:cNvSpPr/>
              <p:nvPr/>
            </p:nvSpPr>
            <p:spPr>
              <a:xfrm rot="16200000">
                <a:off x="10669956" y="4634195"/>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𝑊</m:t>
                      </m:r>
                      <m:r>
                        <a:rPr lang="en-US" sz="1600" i="1" dirty="0" smtClean="0">
                          <a:latin typeface="Cambria Math" panose="02040503050406030204" pitchFamily="18" charset="0"/>
                        </a:rPr>
                        <m:t>,</m:t>
                      </m:r>
                      <m:r>
                        <a:rPr lang="en-US" sz="1600" i="1" dirty="0" smtClean="0">
                          <a:latin typeface="Cambria Math" panose="02040503050406030204" pitchFamily="18" charset="0"/>
                        </a:rPr>
                        <m:t>𝑎</m:t>
                      </m:r>
                    </m:oMath>
                  </m:oMathPara>
                </a14:m>
                <a:endParaRPr lang="en-US" sz="1600" dirty="0"/>
              </a:p>
            </p:txBody>
          </p:sp>
        </mc:Choice>
        <mc:Fallback xmlns="">
          <p:sp>
            <p:nvSpPr>
              <p:cNvPr id="23" name="Right Arrow 22"/>
              <p:cNvSpPr>
                <a:spLocks noRot="1" noChangeAspect="1" noMove="1" noResize="1" noEditPoints="1" noAdjustHandles="1" noChangeArrowheads="1" noChangeShapeType="1" noTextEdit="1"/>
              </p:cNvSpPr>
              <p:nvPr/>
            </p:nvSpPr>
            <p:spPr>
              <a:xfrm rot="16200000">
                <a:off x="10669956" y="4634195"/>
                <a:ext cx="822959" cy="640080"/>
              </a:xfrm>
              <a:prstGeom prst="rightArrow">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rot="16200000">
                <a:off x="10875162" y="5307726"/>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rot="16200000">
                <a:off x="10875162" y="5307726"/>
                <a:ext cx="418011" cy="80009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rot="16200000">
                <a:off x="10875161" y="3801374"/>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h</m:t>
                          </m:r>
                        </m:e>
                        <m:sub>
                          <m:r>
                            <a:rPr lang="en-US" b="0" i="1" dirty="0" smtClean="0">
                              <a:latin typeface="Cambria Math" panose="02040503050406030204" pitchFamily="18" charset="0"/>
                            </a:rPr>
                            <m:t>2</m:t>
                          </m:r>
                        </m:sub>
                      </m:sSub>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rot="16200000">
                <a:off x="10875161" y="3801374"/>
                <a:ext cx="418011" cy="800097"/>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ight Arrow 25"/>
              <p:cNvSpPr/>
              <p:nvPr/>
            </p:nvSpPr>
            <p:spPr>
              <a:xfrm>
                <a:off x="9671364" y="3913536"/>
                <a:ext cx="822959" cy="64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oMath>
                  </m:oMathPara>
                </a14:m>
                <a:endParaRPr lang="en-US" sz="1600" dirty="0"/>
              </a:p>
            </p:txBody>
          </p:sp>
        </mc:Choice>
        <mc:Fallback xmlns="">
          <p:sp>
            <p:nvSpPr>
              <p:cNvPr id="26" name="Right Arrow 25"/>
              <p:cNvSpPr>
                <a:spLocks noRot="1" noChangeAspect="1" noMove="1" noResize="1" noEditPoints="1" noAdjustHandles="1" noChangeArrowheads="1" noChangeShapeType="1" noTextEdit="1"/>
              </p:cNvSpPr>
              <p:nvPr/>
            </p:nvSpPr>
            <p:spPr>
              <a:xfrm>
                <a:off x="9671364" y="3913536"/>
                <a:ext cx="822959" cy="640080"/>
              </a:xfrm>
              <a:prstGeom prst="rightArrow">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rot="16200000">
                <a:off x="10875670" y="2298502"/>
                <a:ext cx="416995"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rot="16200000">
                <a:off x="10875670" y="2298502"/>
                <a:ext cx="416995" cy="800097"/>
              </a:xfrm>
              <a:prstGeom prst="rect">
                <a:avLst/>
              </a:prstGeom>
              <a:blipFill rotWithShape="0">
                <a:blip r:embed="rId13"/>
                <a:stretch>
                  <a:fillRect/>
                </a:stretch>
              </a:blipFill>
            </p:spPr>
            <p:txBody>
              <a:bodyPr/>
              <a:lstStyle/>
              <a:p>
                <a:r>
                  <a:rPr lang="en-US">
                    <a:noFill/>
                  </a:rPr>
                  <a:t> </a:t>
                </a:r>
              </a:p>
            </p:txBody>
          </p:sp>
        </mc:Fallback>
      </mc:AlternateContent>
      <p:sp>
        <p:nvSpPr>
          <p:cNvPr id="28" name="Right Arrow 27"/>
          <p:cNvSpPr/>
          <p:nvPr/>
        </p:nvSpPr>
        <p:spPr>
          <a:xfrm rot="16200000">
            <a:off x="10669956" y="3128206"/>
            <a:ext cx="822959" cy="640080"/>
          </a:xfrm>
          <a:prstGeom prst="rightArrow">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aphicFrame>
        <p:nvGraphicFramePr>
          <p:cNvPr id="32" name="Table 31"/>
          <p:cNvGraphicFramePr>
            <a:graphicFrameLocks noGrp="1"/>
          </p:cNvGraphicFramePr>
          <p:nvPr>
            <p:extLst>
              <p:ext uri="{D42A27DB-BD31-4B8C-83A1-F6EECF244321}">
                <p14:modId xmlns:p14="http://schemas.microsoft.com/office/powerpoint/2010/main" val="4205382292"/>
              </p:ext>
            </p:extLst>
          </p:nvPr>
        </p:nvGraphicFramePr>
        <p:xfrm>
          <a:off x="1378038" y="4194154"/>
          <a:ext cx="7048030" cy="370840"/>
        </p:xfrm>
        <a:graphic>
          <a:graphicData uri="http://schemas.openxmlformats.org/drawingml/2006/table">
            <a:tbl>
              <a:tblPr firstRow="1" bandRow="1">
                <a:tableStyleId>{21E4AEA4-8DFA-4A89-87EB-49C32662AFE0}</a:tableStyleId>
              </a:tblPr>
              <a:tblGrid>
                <a:gridCol w="704803"/>
                <a:gridCol w="704803"/>
                <a:gridCol w="704803"/>
                <a:gridCol w="704803"/>
                <a:gridCol w="704803"/>
                <a:gridCol w="704803"/>
                <a:gridCol w="704803"/>
                <a:gridCol w="704803"/>
                <a:gridCol w="704803"/>
                <a:gridCol w="704803"/>
              </a:tblGrid>
              <a:tr h="370840">
                <a:tc>
                  <a:txBody>
                    <a:bodyPr/>
                    <a:lstStyle/>
                    <a:p>
                      <a:r>
                        <a:rPr lang="en-US" dirty="0" smtClean="0"/>
                        <a:t>19</a:t>
                      </a:r>
                      <a:endParaRPr lang="en-US" dirty="0"/>
                    </a:p>
                  </a:txBody>
                  <a:tcPr/>
                </a:tc>
                <a:tc>
                  <a:txBody>
                    <a:bodyPr/>
                    <a:lstStyle/>
                    <a:p>
                      <a:r>
                        <a:rPr lang="en-US" dirty="0" smtClean="0"/>
                        <a:t>3</a:t>
                      </a:r>
                      <a:endParaRPr lang="en-US" dirty="0"/>
                    </a:p>
                  </a:txBody>
                  <a:tcPr/>
                </a:tc>
                <a:tc>
                  <a:txBody>
                    <a:bodyPr/>
                    <a:lstStyle/>
                    <a:p>
                      <a:r>
                        <a:rPr lang="en-US" dirty="0" smtClean="0"/>
                        <a:t>281</a:t>
                      </a:r>
                      <a:endParaRPr lang="en-US" dirty="0"/>
                    </a:p>
                  </a:txBody>
                  <a:tcPr/>
                </a:tc>
                <a:tc>
                  <a:txBody>
                    <a:bodyPr/>
                    <a:lstStyle/>
                    <a:p>
                      <a:r>
                        <a:rPr lang="en-US" dirty="0" smtClean="0"/>
                        <a:t>8</a:t>
                      </a:r>
                      <a:endParaRPr lang="en-US" dirty="0"/>
                    </a:p>
                  </a:txBody>
                  <a:tcPr/>
                </a:tc>
                <a:tc>
                  <a:txBody>
                    <a:bodyPr/>
                    <a:lstStyle/>
                    <a:p>
                      <a:r>
                        <a:rPr lang="en-US" dirty="0" smtClean="0"/>
                        <a:t>23</a:t>
                      </a:r>
                      <a:endParaRPr lang="en-US" dirty="0"/>
                    </a:p>
                  </a:txBody>
                  <a:tcPr>
                    <a:solidFill>
                      <a:schemeClr val="bg2"/>
                    </a:solidFill>
                  </a:tcPr>
                </a:tc>
                <a:tc>
                  <a:txBody>
                    <a:bodyPr/>
                    <a:lstStyle/>
                    <a:p>
                      <a:r>
                        <a:rPr lang="en-US" dirty="0" smtClean="0"/>
                        <a:t>47</a:t>
                      </a:r>
                      <a:endParaRPr lang="en-US" dirty="0"/>
                    </a:p>
                  </a:txBody>
                  <a:tcPr>
                    <a:solidFill>
                      <a:schemeClr val="bg2"/>
                    </a:solidFill>
                  </a:tcPr>
                </a:tc>
                <a:tc>
                  <a:txBody>
                    <a:bodyPr/>
                    <a:lstStyle/>
                    <a:p>
                      <a:r>
                        <a:rPr lang="en-US" dirty="0" smtClean="0"/>
                        <a:t>29</a:t>
                      </a:r>
                      <a:endParaRPr lang="en-US" dirty="0"/>
                    </a:p>
                  </a:txBody>
                  <a:tcPr>
                    <a:solidFill>
                      <a:schemeClr val="bg2"/>
                    </a:solidFill>
                  </a:tcPr>
                </a:tc>
                <a:tc>
                  <a:txBody>
                    <a:bodyPr/>
                    <a:lstStyle/>
                    <a:p>
                      <a:r>
                        <a:rPr lang="en-US" dirty="0" smtClean="0"/>
                        <a:t>35</a:t>
                      </a:r>
                      <a:endParaRPr lang="en-US" dirty="0"/>
                    </a:p>
                  </a:txBody>
                  <a:tcPr>
                    <a:solidFill>
                      <a:schemeClr val="bg2"/>
                    </a:solidFill>
                  </a:tcPr>
                </a:tc>
                <a:tc>
                  <a:txBody>
                    <a:bodyPr/>
                    <a:lstStyle/>
                    <a:p>
                      <a:r>
                        <a:rPr lang="en-US" dirty="0" smtClean="0"/>
                        <a:t>…</a:t>
                      </a:r>
                      <a:endParaRPr lang="en-US" dirty="0"/>
                    </a:p>
                  </a:txBody>
                  <a:tcPr>
                    <a:solidFill>
                      <a:schemeClr val="bg2"/>
                    </a:solidFill>
                  </a:tcPr>
                </a:tc>
                <a:tc>
                  <a:txBody>
                    <a:bodyPr/>
                    <a:lstStyle/>
                    <a:p>
                      <a:r>
                        <a:rPr lang="en-US" dirty="0" smtClean="0"/>
                        <a:t>8</a:t>
                      </a:r>
                      <a:endParaRPr lang="en-US" dirty="0"/>
                    </a:p>
                  </a:txBody>
                  <a:tcPr>
                    <a:solidFill>
                      <a:schemeClr val="bg2"/>
                    </a:solidFill>
                  </a:tcPr>
                </a:tc>
              </a:tr>
            </a:tbl>
          </a:graphicData>
        </a:graphic>
      </p:graphicFrame>
      <mc:AlternateContent xmlns:mc="http://schemas.openxmlformats.org/markup-compatibility/2006" xmlns:a14="http://schemas.microsoft.com/office/drawing/2010/main">
        <mc:Choice Requires="a14">
          <p:sp>
            <p:nvSpPr>
              <p:cNvPr id="33" name="Rectangle 32"/>
              <p:cNvSpPr/>
              <p:nvPr/>
            </p:nvSpPr>
            <p:spPr>
              <a:xfrm>
                <a:off x="453548" y="4133352"/>
                <a:ext cx="762838" cy="492443"/>
              </a:xfrm>
              <a:prstGeom prst="rect">
                <a:avLst/>
              </a:prstGeom>
            </p:spPr>
            <p:txBody>
              <a:bodyPr wrap="none">
                <a:spAutoFit/>
              </a:bodyPr>
              <a:lstStyle/>
              <a:p>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𝑡</m:t>
                        </m:r>
                      </m:sub>
                    </m:sSub>
                  </m:oMath>
                </a14:m>
                <a:r>
                  <a:rPr lang="en-US" sz="2600" dirty="0"/>
                  <a:t> =</a:t>
                </a:r>
              </a:p>
            </p:txBody>
          </p:sp>
        </mc:Choice>
        <mc:Fallback xmlns="">
          <p:sp>
            <p:nvSpPr>
              <p:cNvPr id="33" name="Rectangle 32"/>
              <p:cNvSpPr>
                <a:spLocks noRot="1" noChangeAspect="1" noMove="1" noResize="1" noEditPoints="1" noAdjustHandles="1" noChangeArrowheads="1" noChangeShapeType="1" noTextEdit="1"/>
              </p:cNvSpPr>
              <p:nvPr/>
            </p:nvSpPr>
            <p:spPr>
              <a:xfrm>
                <a:off x="453548" y="4133352"/>
                <a:ext cx="762838" cy="492443"/>
              </a:xfrm>
              <a:prstGeom prst="rect">
                <a:avLst/>
              </a:prstGeom>
              <a:blipFill rotWithShape="0">
                <a:blip r:embed="rId14"/>
                <a:stretch>
                  <a:fillRect t="-11111" r="-11905" b="-30864"/>
                </a:stretch>
              </a:blipFill>
            </p:spPr>
            <p:txBody>
              <a:bodyPr/>
              <a:lstStyle/>
              <a:p>
                <a:r>
                  <a:rPr lang="en-US">
                    <a:noFill/>
                  </a:rPr>
                  <a:t> </a:t>
                </a:r>
              </a:p>
            </p:txBody>
          </p:sp>
        </mc:Fallback>
      </mc:AlternateContent>
      <p:sp>
        <p:nvSpPr>
          <p:cNvPr id="34" name="TextBox 33"/>
          <p:cNvSpPr txBox="1"/>
          <p:nvPr/>
        </p:nvSpPr>
        <p:spPr>
          <a:xfrm>
            <a:off x="606904" y="6298410"/>
            <a:ext cx="319318" cy="369332"/>
          </a:xfrm>
          <a:prstGeom prst="rect">
            <a:avLst/>
          </a:prstGeom>
          <a:noFill/>
        </p:spPr>
        <p:txBody>
          <a:bodyPr wrap="none" rtlCol="0">
            <a:spAutoFit/>
          </a:bodyPr>
          <a:lstStyle/>
          <a:p>
            <a:r>
              <a:rPr lang="en-US" dirty="0" smtClean="0"/>
              <a:t>R</a:t>
            </a:r>
            <a:endParaRPr lang="en-US" dirty="0"/>
          </a:p>
        </p:txBody>
      </p:sp>
      <p:cxnSp>
        <p:nvCxnSpPr>
          <p:cNvPr id="36" name="Straight Arrow Connector 35"/>
          <p:cNvCxnSpPr/>
          <p:nvPr/>
        </p:nvCxnSpPr>
        <p:spPr>
          <a:xfrm flipV="1">
            <a:off x="766563" y="4696863"/>
            <a:ext cx="856175" cy="1582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1866049" y="5075068"/>
            <a:ext cx="312906" cy="369332"/>
          </a:xfrm>
          <a:prstGeom prst="rect">
            <a:avLst/>
          </a:prstGeom>
          <a:noFill/>
        </p:spPr>
        <p:txBody>
          <a:bodyPr wrap="none" rtlCol="0">
            <a:spAutoFit/>
          </a:bodyPr>
          <a:lstStyle/>
          <a:p>
            <a:r>
              <a:rPr lang="en-US" dirty="0" smtClean="0"/>
              <a:t>P</a:t>
            </a:r>
            <a:endParaRPr lang="en-US" dirty="0"/>
          </a:p>
        </p:txBody>
      </p:sp>
      <p:cxnSp>
        <p:nvCxnSpPr>
          <p:cNvPr id="41" name="Straight Arrow Connector 40"/>
          <p:cNvCxnSpPr>
            <a:stCxn id="40" idx="0"/>
          </p:cNvCxnSpPr>
          <p:nvPr/>
        </p:nvCxnSpPr>
        <p:spPr>
          <a:xfrm flipV="1">
            <a:off x="2022502" y="4695987"/>
            <a:ext cx="279887" cy="379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043874" y="5929078"/>
            <a:ext cx="319318" cy="369332"/>
          </a:xfrm>
          <a:prstGeom prst="rect">
            <a:avLst/>
          </a:prstGeom>
          <a:noFill/>
        </p:spPr>
        <p:txBody>
          <a:bodyPr wrap="none" rtlCol="0">
            <a:spAutoFit/>
          </a:bodyPr>
          <a:lstStyle/>
          <a:p>
            <a:r>
              <a:rPr lang="en-US" dirty="0" smtClean="0"/>
              <a:t>T</a:t>
            </a:r>
            <a:endParaRPr lang="en-US" dirty="0"/>
          </a:p>
        </p:txBody>
      </p:sp>
      <p:cxnSp>
        <p:nvCxnSpPr>
          <p:cNvPr id="45" name="Straight Arrow Connector 44"/>
          <p:cNvCxnSpPr/>
          <p:nvPr/>
        </p:nvCxnSpPr>
        <p:spPr>
          <a:xfrm flipH="1" flipV="1">
            <a:off x="3128490" y="4713093"/>
            <a:ext cx="63866" cy="1149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655962" y="5488320"/>
            <a:ext cx="295274" cy="369332"/>
          </a:xfrm>
          <a:prstGeom prst="rect">
            <a:avLst/>
          </a:prstGeom>
          <a:noFill/>
        </p:spPr>
        <p:txBody>
          <a:bodyPr wrap="none" rtlCol="0">
            <a:spAutoFit/>
          </a:bodyPr>
          <a:lstStyle/>
          <a:p>
            <a:r>
              <a:rPr lang="en-US" dirty="0" smtClean="0"/>
              <a:t>S</a:t>
            </a:r>
            <a:endParaRPr lang="en-US" dirty="0"/>
          </a:p>
        </p:txBody>
      </p:sp>
      <p:cxnSp>
        <p:nvCxnSpPr>
          <p:cNvPr id="49" name="Straight Arrow Connector 48"/>
          <p:cNvCxnSpPr>
            <a:stCxn id="48" idx="0"/>
          </p:cNvCxnSpPr>
          <p:nvPr/>
        </p:nvCxnSpPr>
        <p:spPr>
          <a:xfrm flipH="1" flipV="1">
            <a:off x="3785862" y="4777274"/>
            <a:ext cx="17737" cy="711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Left Brace 53"/>
          <p:cNvSpPr/>
          <p:nvPr/>
        </p:nvSpPr>
        <p:spPr>
          <a:xfrm rot="5400000">
            <a:off x="2568830" y="2407721"/>
            <a:ext cx="464648" cy="2846232"/>
          </a:xfrm>
          <a:prstGeom prst="leftBrace">
            <a:avLst>
              <a:gd name="adj1" fmla="val 8333"/>
              <a:gd name="adj2" fmla="val 5060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Left Brace 54"/>
          <p:cNvSpPr/>
          <p:nvPr/>
        </p:nvSpPr>
        <p:spPr>
          <a:xfrm rot="5400000">
            <a:off x="6092845" y="1729062"/>
            <a:ext cx="464648" cy="4201797"/>
          </a:xfrm>
          <a:prstGeom prst="leftBrace">
            <a:avLst>
              <a:gd name="adj1" fmla="val 8333"/>
              <a:gd name="adj2" fmla="val 5060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ectangle 55"/>
          <p:cNvSpPr/>
          <p:nvPr/>
        </p:nvSpPr>
        <p:spPr>
          <a:xfrm>
            <a:off x="5883381" y="3205015"/>
            <a:ext cx="883575" cy="369332"/>
          </a:xfrm>
          <a:prstGeom prst="rect">
            <a:avLst/>
          </a:prstGeom>
        </p:spPr>
        <p:txBody>
          <a:bodyPr wrap="none">
            <a:spAutoFit/>
          </a:bodyPr>
          <a:lstStyle/>
          <a:p>
            <a:r>
              <a:rPr lang="en-US" dirty="0" smtClean="0"/>
              <a:t>Counts</a:t>
            </a:r>
            <a:endParaRPr lang="en-US" dirty="0"/>
          </a:p>
        </p:txBody>
      </p:sp>
      <p:sp>
        <p:nvSpPr>
          <p:cNvPr id="57" name="Rectangle 56"/>
          <p:cNvSpPr/>
          <p:nvPr/>
        </p:nvSpPr>
        <p:spPr>
          <a:xfrm>
            <a:off x="2138152" y="3205015"/>
            <a:ext cx="1359668" cy="369332"/>
          </a:xfrm>
          <a:prstGeom prst="rect">
            <a:avLst/>
          </a:prstGeom>
        </p:spPr>
        <p:txBody>
          <a:bodyPr wrap="none">
            <a:spAutoFit/>
          </a:bodyPr>
          <a:lstStyle/>
          <a:p>
            <a:r>
              <a:rPr lang="en-US" dirty="0" smtClean="0"/>
              <a:t>Categorical</a:t>
            </a:r>
            <a:endParaRPr lang="en-US" dirty="0"/>
          </a:p>
        </p:txBody>
      </p:sp>
      <p:sp>
        <p:nvSpPr>
          <p:cNvPr id="42" name="Left Brace 41"/>
          <p:cNvSpPr/>
          <p:nvPr/>
        </p:nvSpPr>
        <p:spPr>
          <a:xfrm rot="5400000" flipH="1">
            <a:off x="6013796" y="2859190"/>
            <a:ext cx="622747" cy="4201797"/>
          </a:xfrm>
          <a:prstGeom prst="leftBrace">
            <a:avLst>
              <a:gd name="adj1" fmla="val 8333"/>
              <a:gd name="adj2" fmla="val 5060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Box 42"/>
          <p:cNvSpPr txBox="1"/>
          <p:nvPr/>
        </p:nvSpPr>
        <p:spPr>
          <a:xfrm>
            <a:off x="6171448" y="5314102"/>
            <a:ext cx="322524" cy="369332"/>
          </a:xfrm>
          <a:prstGeom prst="rect">
            <a:avLst/>
          </a:prstGeom>
          <a:noFill/>
        </p:spPr>
        <p:txBody>
          <a:bodyPr wrap="none" rtlCol="0">
            <a:spAutoFit/>
          </a:bodyPr>
          <a:lstStyle/>
          <a:p>
            <a:r>
              <a:rPr lang="en-US" dirty="0" smtClean="0"/>
              <a:t>C</a:t>
            </a:r>
            <a:endParaRPr lang="en-US" dirty="0"/>
          </a:p>
        </p:txBody>
      </p:sp>
      <mc:AlternateContent xmlns:mc="http://schemas.openxmlformats.org/markup-compatibility/2006">
        <mc:Choice xmlns:a14="http://schemas.microsoft.com/office/drawing/2010/main" Requires="a14">
          <p:sp>
            <p:nvSpPr>
              <p:cNvPr id="6" name="Rectangle 5"/>
              <p:cNvSpPr/>
              <p:nvPr/>
            </p:nvSpPr>
            <p:spPr>
              <a:xfrm>
                <a:off x="5460391" y="5836745"/>
                <a:ext cx="2920911" cy="830997"/>
              </a:xfrm>
              <a:prstGeom prst="rect">
                <a:avLst/>
              </a:prstGeom>
            </p:spPr>
            <p:txBody>
              <a:bodyPr wrap="square">
                <a:spAutoFit/>
              </a:bodyPr>
              <a:lstStyle/>
              <a:p>
                <a:r>
                  <a:rPr lang="en-US" sz="2400" i="1" dirty="0" smtClean="0"/>
                  <a:t>Need to compute </a:t>
                </a:r>
                <a14:m>
                  <m:oMath xmlns:m="http://schemas.openxmlformats.org/officeDocument/2006/math">
                    <m:r>
                      <a:rPr lang="en-US" sz="2400" i="1" smtClean="0">
                        <a:latin typeface="Cambria Math" panose="02040503050406030204" pitchFamily="18" charset="0"/>
                      </a:rPr>
                      <m:t>𝑃</m:t>
                    </m:r>
                    <m:r>
                      <a:rPr lang="en-US" sz="240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h</m:t>
                        </m:r>
                      </m:e>
                      <m:sub>
                        <m:r>
                          <a:rPr lang="en-US" sz="2400" i="1" smtClean="0">
                            <a:latin typeface="Cambria Math" panose="02040503050406030204" pitchFamily="18" charset="0"/>
                          </a:rPr>
                          <m:t>𝑡</m:t>
                        </m:r>
                      </m:sub>
                    </m:sSub>
                    <m:r>
                      <a:rPr lang="en-US" sz="2400" i="1">
                        <a:latin typeface="Cambria Math" panose="02040503050406030204" pitchFamily="18" charset="0"/>
                      </a:rPr>
                      <m:t>)</m:t>
                    </m:r>
                  </m:oMath>
                </a14:m>
                <a:endParaRPr lang="en-US" sz="2400" i="1" dirty="0"/>
              </a:p>
            </p:txBody>
          </p:sp>
        </mc:Choice>
        <mc:Fallback>
          <p:sp>
            <p:nvSpPr>
              <p:cNvPr id="6" name="Rectangle 5"/>
              <p:cNvSpPr>
                <a:spLocks noRot="1" noChangeAspect="1" noMove="1" noResize="1" noEditPoints="1" noAdjustHandles="1" noChangeArrowheads="1" noChangeShapeType="1" noTextEdit="1"/>
              </p:cNvSpPr>
              <p:nvPr/>
            </p:nvSpPr>
            <p:spPr>
              <a:xfrm>
                <a:off x="5460391" y="5836745"/>
                <a:ext cx="2920911" cy="830997"/>
              </a:xfrm>
              <a:prstGeom prst="rect">
                <a:avLst/>
              </a:prstGeom>
              <a:blipFill rotWithShape="0">
                <a:blip r:embed="rId15"/>
                <a:stretch>
                  <a:fillRect l="-3340" t="-5839" b="-102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Tree>
    <p:custDataLst>
      <p:tags r:id="rId1"/>
    </p:custDataLst>
    <p:extLst>
      <p:ext uri="{BB962C8B-B14F-4D97-AF65-F5344CB8AC3E}">
        <p14:creationId xmlns:p14="http://schemas.microsoft.com/office/powerpoint/2010/main" val="3426407763"/>
      </p:ext>
    </p:extLst>
  </p:cSld>
  <p:clrMapOvr>
    <a:masterClrMapping/>
  </p:clrMapOvr>
  <mc:AlternateContent xmlns:mc="http://schemas.openxmlformats.org/markup-compatibility/2006" xmlns:p14="http://schemas.microsoft.com/office/powerpoint/2010/main">
    <mc:Choice Requires="p14">
      <p:transition spd="slow" p14:dur="2000" advTm="98661"/>
    </mc:Choice>
    <mc:Fallback xmlns="">
      <p:transition spd="slow" advTm="9866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Structured Events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35746" y="2388358"/>
                <a:ext cx="11138720" cy="1946811"/>
              </a:xfrm>
            </p:spPr>
            <p:txBody>
              <a:bodyPr>
                <a:normAutofit lnSpcReduction="10000"/>
              </a:bodyPr>
              <a:lstStyle/>
              <a:p>
                <a:pPr marL="228600" lvl="1">
                  <a:spcBef>
                    <a:spcPts val="1000"/>
                  </a:spcBef>
                </a:pPr>
                <a:r>
                  <a:rPr lang="en-US" dirty="0" smtClean="0"/>
                  <a:t>First, we decompose the joint </a:t>
                </a:r>
                <a:r>
                  <a:rPr lang="en-US" dirty="0"/>
                  <a:t>probability (assume </a:t>
                </a:r>
                <a:r>
                  <a:rPr lang="en-US" dirty="0" smtClean="0"/>
                  <a:t>independence</a:t>
                </a:r>
                <a:r>
                  <a:rPr lang="en-US" dirty="0" smtClean="0"/>
                  <a:t>)</a:t>
                </a:r>
              </a:p>
              <a:p>
                <a:pPr marL="228600" lvl="1">
                  <a:spcBef>
                    <a:spcPts val="1000"/>
                  </a:spcBef>
                </a:pPr>
                <a:endParaRPr lang="en-US" dirty="0" smtClean="0"/>
              </a:p>
              <a:p>
                <a:pPr lvl="1">
                  <a:buFont typeface="Wingdings" panose="05000000000000000000" pitchFamily="2" charset="2"/>
                  <a:buChar char="v"/>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𝐶</m:t>
                        </m:r>
                      </m:e>
                      <m:e>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𝑡</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𝑅𝑜𝑙𝑒</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𝑡</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𝑃𝑟𝑜𝑗𝑒𝑐𝑡</m:t>
                        </m:r>
                      </m:e>
                      <m:e>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𝑡</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𝑇𝑒𝑎𝑚</m:t>
                        </m:r>
                      </m:e>
                      <m:e>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𝐶𝑜𝑢𝑛𝑡𝑠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h</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dirty="0" smtClean="0"/>
              </a:p>
              <a:p>
                <a:pPr lvl="1">
                  <a:buFont typeface="Wingdings" panose="05000000000000000000" pitchFamily="2" charset="2"/>
                  <a:buChar char="v"/>
                </a:pPr>
                <a:endParaRPr lang="en-US" dirty="0"/>
              </a:p>
              <a:p>
                <a:pPr lvl="1">
                  <a:buFont typeface="Wingdings" panose="05000000000000000000" pitchFamily="2" charset="2"/>
                  <a:buChar char="v"/>
                </a:pPr>
                <a:r>
                  <a:rPr lang="en-US" dirty="0" smtClean="0"/>
                  <a:t>The output y vectors are either a distribution (for categorical input) or the parameters of a multivariate normal distributions (for vector of continuous input features).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35746" y="2388358"/>
                <a:ext cx="11138720" cy="1946811"/>
              </a:xfrm>
              <a:blipFill rotWithShape="0">
                <a:blip r:embed="rId4"/>
                <a:stretch>
                  <a:fillRect l="-492" t="-5329" r="-711" b="-18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rot="16200000">
                <a:off x="5629460" y="5503014"/>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h</m:t>
                          </m:r>
                        </m:e>
                        <m:sub>
                          <m:r>
                            <a:rPr lang="en-US" b="0" i="1" dirty="0" smtClean="0">
                              <a:latin typeface="Cambria Math" panose="02040503050406030204" pitchFamily="18" charset="0"/>
                            </a:rPr>
                            <m:t>𝑡</m:t>
                          </m:r>
                        </m:sub>
                        <m:sup/>
                      </m:sSubSup>
                    </m:oMath>
                  </m:oMathPara>
                </a14:m>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rot="16200000">
                <a:off x="5629460" y="5503014"/>
                <a:ext cx="418011" cy="80009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p:cNvSpPr/>
              <p:nvPr/>
            </p:nvSpPr>
            <p:spPr>
              <a:xfrm rot="16200000">
                <a:off x="4005968" y="4508903"/>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𝑅</m:t>
                          </m:r>
                        </m:sup>
                      </m:sSubSup>
                    </m:oMath>
                  </m:oMathPara>
                </a14:m>
                <a:endParaRPr lang="en-US" dirty="0"/>
              </a:p>
            </p:txBody>
          </p:sp>
        </mc:Choice>
        <mc:Fallback>
          <p:sp>
            <p:nvSpPr>
              <p:cNvPr id="32" name="Rectangle 31"/>
              <p:cNvSpPr>
                <a:spLocks noRot="1" noChangeAspect="1" noMove="1" noResize="1" noEditPoints="1" noAdjustHandles="1" noChangeArrowheads="1" noChangeShapeType="1" noTextEdit="1"/>
              </p:cNvSpPr>
              <p:nvPr/>
            </p:nvSpPr>
            <p:spPr>
              <a:xfrm rot="16200000">
                <a:off x="4005968" y="4508903"/>
                <a:ext cx="418011" cy="80009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rot="16200000">
                <a:off x="5205604" y="4495914"/>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𝑃</m:t>
                          </m:r>
                        </m:sup>
                      </m:sSubSup>
                    </m:oMath>
                  </m:oMathPara>
                </a14:m>
                <a:endParaRPr lang="en-US" dirty="0"/>
              </a:p>
            </p:txBody>
          </p:sp>
        </mc:Choice>
        <mc:Fallback>
          <p:sp>
            <p:nvSpPr>
              <p:cNvPr id="33" name="Rectangle 32"/>
              <p:cNvSpPr>
                <a:spLocks noRot="1" noChangeAspect="1" noMove="1" noResize="1" noEditPoints="1" noAdjustHandles="1" noChangeArrowheads="1" noChangeShapeType="1" noTextEdit="1"/>
              </p:cNvSpPr>
              <p:nvPr/>
            </p:nvSpPr>
            <p:spPr>
              <a:xfrm rot="16200000">
                <a:off x="5205604" y="4495914"/>
                <a:ext cx="418011" cy="800097"/>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p:cNvSpPr/>
              <p:nvPr/>
            </p:nvSpPr>
            <p:spPr>
              <a:xfrm rot="16200000">
                <a:off x="7375518" y="4467159"/>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𝐶</m:t>
                          </m:r>
                        </m:sup>
                      </m:sSubSup>
                    </m:oMath>
                  </m:oMathPara>
                </a14:m>
                <a:endParaRPr lang="en-US" dirty="0"/>
              </a:p>
            </p:txBody>
          </p:sp>
        </mc:Choice>
        <mc:Fallback>
          <p:sp>
            <p:nvSpPr>
              <p:cNvPr id="34" name="Rectangle 33"/>
              <p:cNvSpPr>
                <a:spLocks noRot="1" noChangeAspect="1" noMove="1" noResize="1" noEditPoints="1" noAdjustHandles="1" noChangeArrowheads="1" noChangeShapeType="1" noTextEdit="1"/>
              </p:cNvSpPr>
              <p:nvPr/>
            </p:nvSpPr>
            <p:spPr>
              <a:xfrm rot="16200000">
                <a:off x="7375518" y="4467159"/>
                <a:ext cx="418011" cy="80009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6273890" y="4625514"/>
                <a:ext cx="451354"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ea typeface="Cambria Math" panose="02040503050406030204" pitchFamily="18" charset="0"/>
                        </a:rPr>
                        <m:t>⋯</m:t>
                      </m:r>
                    </m:oMath>
                  </m:oMathPara>
                </a14:m>
                <a:endParaRPr lang="en-US" sz="2600" dirty="0"/>
              </a:p>
            </p:txBody>
          </p:sp>
        </mc:Choice>
        <mc:Fallback>
          <p:sp>
            <p:nvSpPr>
              <p:cNvPr id="35" name="TextBox 34"/>
              <p:cNvSpPr txBox="1">
                <a:spLocks noRot="1" noChangeAspect="1" noMove="1" noResize="1" noEditPoints="1" noAdjustHandles="1" noChangeArrowheads="1" noChangeShapeType="1" noTextEdit="1"/>
              </p:cNvSpPr>
              <p:nvPr/>
            </p:nvSpPr>
            <p:spPr>
              <a:xfrm>
                <a:off x="6273890" y="4625514"/>
                <a:ext cx="451354" cy="492443"/>
              </a:xfrm>
              <a:prstGeom prst="rect">
                <a:avLst/>
              </a:prstGeom>
              <a:blipFill rotWithShape="0">
                <a:blip r:embed="rId9"/>
                <a:stretch>
                  <a:fillRect/>
                </a:stretch>
              </a:blipFill>
            </p:spPr>
            <p:txBody>
              <a:bodyPr/>
              <a:lstStyle/>
              <a:p>
                <a:r>
                  <a:rPr lang="en-US">
                    <a:noFill/>
                  </a:rPr>
                  <a:t> </a:t>
                </a:r>
              </a:p>
            </p:txBody>
          </p:sp>
        </mc:Fallback>
      </mc:AlternateContent>
      <p:sp>
        <p:nvSpPr>
          <p:cNvPr id="36" name="Right Arrow 35"/>
          <p:cNvSpPr/>
          <p:nvPr/>
        </p:nvSpPr>
        <p:spPr>
          <a:xfrm rot="12543703">
            <a:off x="4628045" y="5367237"/>
            <a:ext cx="773541" cy="2541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Right Arrow 36"/>
          <p:cNvSpPr/>
          <p:nvPr/>
        </p:nvSpPr>
        <p:spPr>
          <a:xfrm rot="16200000">
            <a:off x="5425136" y="5248193"/>
            <a:ext cx="388837" cy="28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8" name="Right Arrow 37"/>
          <p:cNvSpPr/>
          <p:nvPr/>
        </p:nvSpPr>
        <p:spPr>
          <a:xfrm rot="19868221">
            <a:off x="6271042" y="5310042"/>
            <a:ext cx="903345" cy="274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custDataLst>
      <p:tags r:id="rId1"/>
    </p:custDataLst>
    <p:extLst>
      <p:ext uri="{BB962C8B-B14F-4D97-AF65-F5344CB8AC3E}">
        <p14:creationId xmlns:p14="http://schemas.microsoft.com/office/powerpoint/2010/main" val="2450273240"/>
      </p:ext>
    </p:extLst>
  </p:cSld>
  <p:clrMapOvr>
    <a:masterClrMapping/>
  </p:clrMapOvr>
  <mc:AlternateContent xmlns:mc="http://schemas.openxmlformats.org/markup-compatibility/2006" xmlns:p14="http://schemas.microsoft.com/office/powerpoint/2010/main">
    <mc:Choice Requires="p14">
      <p:transition spd="slow" p14:dur="2000" advTm="162122"/>
    </mc:Choice>
    <mc:Fallback xmlns="">
      <p:transition spd="slow" advTm="16212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680321" y="2349399"/>
            <a:ext cx="10648079" cy="3599316"/>
          </a:xfrm>
        </p:spPr>
        <p:txBody>
          <a:bodyPr>
            <a:normAutofit/>
          </a:bodyPr>
          <a:lstStyle/>
          <a:p>
            <a:r>
              <a:rPr lang="en-US" dirty="0" smtClean="0"/>
              <a:t>Insider Threat: Actions taken by an employee harmful to an organization</a:t>
            </a:r>
          </a:p>
          <a:p>
            <a:pPr lvl="1">
              <a:buFont typeface="Wingdings" panose="05000000000000000000" pitchFamily="2" charset="2"/>
              <a:buChar char="v"/>
            </a:pPr>
            <a:r>
              <a:rPr lang="en-US" dirty="0"/>
              <a:t>	</a:t>
            </a:r>
            <a:r>
              <a:rPr lang="en-US" dirty="0" smtClean="0"/>
              <a:t>Unsanctioned data transfer</a:t>
            </a:r>
          </a:p>
          <a:p>
            <a:pPr lvl="1">
              <a:buFont typeface="Wingdings" panose="05000000000000000000" pitchFamily="2" charset="2"/>
              <a:buChar char="v"/>
            </a:pPr>
            <a:r>
              <a:rPr lang="en-US" dirty="0"/>
              <a:t>	</a:t>
            </a:r>
            <a:r>
              <a:rPr lang="en-US" dirty="0" smtClean="0"/>
              <a:t>Sabotage of resources</a:t>
            </a:r>
          </a:p>
          <a:p>
            <a:pPr lvl="1">
              <a:buFont typeface="Wingdings" panose="05000000000000000000" pitchFamily="2" charset="2"/>
              <a:buChar char="v"/>
            </a:pPr>
            <a:r>
              <a:rPr lang="en-US" dirty="0"/>
              <a:t>	</a:t>
            </a:r>
            <a:r>
              <a:rPr lang="en-US" dirty="0" smtClean="0"/>
              <a:t>Misuse of network that disrupts organization</a:t>
            </a:r>
          </a:p>
          <a:p>
            <a:pPr lvl="1"/>
            <a:endParaRPr lang="en-US" dirty="0" smtClean="0"/>
          </a:p>
          <a:p>
            <a:r>
              <a:rPr lang="en-US" dirty="0" smtClean="0"/>
              <a:t>Analysis of network activity can detect Insider Threat</a:t>
            </a:r>
          </a:p>
          <a:p>
            <a:r>
              <a:rPr lang="en-US" dirty="0" smtClean="0"/>
              <a:t>Automated </a:t>
            </a:r>
            <a:r>
              <a:rPr lang="en-US" dirty="0" smtClean="0"/>
              <a:t>filtering </a:t>
            </a:r>
            <a:r>
              <a:rPr lang="en-US" dirty="0" smtClean="0"/>
              <a:t>can</a:t>
            </a:r>
            <a:r>
              <a:rPr lang="en-US" dirty="0" smtClean="0"/>
              <a:t> </a:t>
            </a:r>
            <a:r>
              <a:rPr lang="en-US" dirty="0" smtClean="0"/>
              <a:t>help reduce the analyst </a:t>
            </a:r>
            <a:r>
              <a:rPr lang="en-US" dirty="0" smtClean="0"/>
              <a:t>workload</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682951946"/>
      </p:ext>
    </p:extLst>
  </p:cSld>
  <p:clrMapOvr>
    <a:masterClrMapping/>
  </p:clrMapOvr>
  <mc:AlternateContent xmlns:mc="http://schemas.openxmlformats.org/markup-compatibility/2006" xmlns:p14="http://schemas.microsoft.com/office/powerpoint/2010/main">
    <mc:Choice Requires="p14">
      <p:transition spd="slow" p14:dur="2000" advTm="66360"/>
    </mc:Choice>
    <mc:Fallback xmlns="">
      <p:transition spd="slow" advTm="6636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Structured Events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a:t>W</a:t>
                </a:r>
                <a:r>
                  <a:rPr lang="en-US" dirty="0" smtClean="0"/>
                  <a:t>e </a:t>
                </a:r>
                <a:r>
                  <a:rPr lang="en-US" dirty="0" smtClean="0"/>
                  <a:t>need to choose parametric forms for each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m:t>
                        </m:r>
                      </m:e>
                    </m:d>
                  </m:oMath>
                </a14:m>
                <a:endParaRPr lang="en-US" b="0" dirty="0" smtClean="0"/>
              </a:p>
              <a:p>
                <a:endParaRPr lang="en-US" dirty="0" smtClean="0"/>
              </a:p>
              <a:p>
                <a:r>
                  <a:rPr lang="en-US" dirty="0" smtClean="0"/>
                  <a:t>For categorical variables, we define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𝐶</m:t>
                        </m:r>
                      </m:sup>
                    </m:sSup>
                  </m:oMath>
                </a14:m>
                <a:r>
                  <a:rPr lang="en-US" dirty="0" smtClean="0"/>
                  <a:t> so that</a:t>
                </a:r>
              </a:p>
              <a:p>
                <a:pPr marL="0" indent="0" algn="ctr">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𝑖</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𝑇</m:t>
                            </m:r>
                          </m:sup>
                        </m:s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smtClean="0"/>
              </a:p>
              <a:p>
                <a:endParaRPr lang="en-US" dirty="0" smtClean="0"/>
              </a:p>
              <a:p>
                <a:r>
                  <a:rPr lang="en-US" dirty="0" smtClean="0"/>
                  <a:t>For “continuous” variables, we let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𝑈</m:t>
                        </m:r>
                      </m:e>
                      <m:sup>
                        <m:r>
                          <a:rPr lang="en-US" i="1">
                            <a:latin typeface="Cambria Math" panose="02040503050406030204" pitchFamily="18" charset="0"/>
                          </a:rPr>
                          <m:t>𝑇</m:t>
                        </m:r>
                      </m:sup>
                    </m:sSup>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𝑏</m:t>
                    </m:r>
                  </m:oMath>
                </a14:m>
                <a:r>
                  <a:rPr lang="en-US" dirty="0" smtClean="0"/>
                  <a:t> and</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oMath>
                  </m:oMathPara>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15" t="-23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rot="16200000">
                <a:off x="10855508" y="3281284"/>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h</m:t>
                          </m:r>
                        </m:e>
                        <m:sub>
                          <m:r>
                            <a:rPr lang="en-US" b="0" i="1" dirty="0" smtClean="0">
                              <a:latin typeface="Cambria Math" panose="02040503050406030204" pitchFamily="18" charset="0"/>
                            </a:rPr>
                            <m:t>𝑡</m:t>
                          </m:r>
                        </m:sub>
                        <m:sup/>
                      </m:sSubSup>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rot="16200000">
                <a:off x="10855508" y="3281284"/>
                <a:ext cx="418011" cy="80009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rot="16200000">
                <a:off x="9452841" y="3281283"/>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𝑅</m:t>
                          </m:r>
                        </m:sup>
                      </m:sSubSup>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rot="16200000">
                <a:off x="9452841" y="3281283"/>
                <a:ext cx="418011" cy="800097"/>
              </a:xfrm>
              <a:prstGeom prst="rect">
                <a:avLst/>
              </a:prstGeom>
              <a:blipFill rotWithShape="0">
                <a:blip r:embed="rId5"/>
                <a:stretch>
                  <a:fillRect/>
                </a:stretch>
              </a:blipFill>
            </p:spPr>
            <p:txBody>
              <a:bodyPr/>
              <a:lstStyle/>
              <a:p>
                <a:r>
                  <a:rPr lang="en-US">
                    <a:noFill/>
                  </a:rPr>
                  <a:t> </a:t>
                </a:r>
              </a:p>
            </p:txBody>
          </p:sp>
        </mc:Fallback>
      </mc:AlternateContent>
      <p:sp>
        <p:nvSpPr>
          <p:cNvPr id="9" name="Right Arrow 8"/>
          <p:cNvSpPr/>
          <p:nvPr/>
        </p:nvSpPr>
        <p:spPr>
          <a:xfrm rot="10800000">
            <a:off x="10168761" y="3539746"/>
            <a:ext cx="388837" cy="28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mc:AlternateContent xmlns:mc="http://schemas.openxmlformats.org/markup-compatibility/2006">
        <mc:Choice xmlns:a14="http://schemas.microsoft.com/office/drawing/2010/main" Requires="a14">
          <p:sp>
            <p:nvSpPr>
              <p:cNvPr id="10" name="Rectangle 9"/>
              <p:cNvSpPr/>
              <p:nvPr/>
            </p:nvSpPr>
            <p:spPr>
              <a:xfrm rot="16200000">
                <a:off x="10855508" y="4513215"/>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h</m:t>
                          </m:r>
                        </m:e>
                        <m:sub>
                          <m:r>
                            <a:rPr lang="en-US" b="0" i="1" dirty="0" smtClean="0">
                              <a:latin typeface="Cambria Math" panose="02040503050406030204" pitchFamily="18" charset="0"/>
                            </a:rPr>
                            <m:t>𝑡</m:t>
                          </m:r>
                        </m:sub>
                        <m:sup/>
                      </m:sSubSup>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rot="16200000">
                <a:off x="10855508" y="4513215"/>
                <a:ext cx="418011" cy="800097"/>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rot="16200000">
                <a:off x="9452841" y="4513214"/>
                <a:ext cx="418011"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𝐶</m:t>
                          </m:r>
                        </m:sup>
                      </m:sSubSup>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rot="16200000">
                <a:off x="9452841" y="4513214"/>
                <a:ext cx="418011" cy="800097"/>
              </a:xfrm>
              <a:prstGeom prst="rect">
                <a:avLst/>
              </a:prstGeom>
              <a:blipFill rotWithShape="0">
                <a:blip r:embed="rId7"/>
                <a:stretch>
                  <a:fillRect/>
                </a:stretch>
              </a:blipFill>
            </p:spPr>
            <p:txBody>
              <a:bodyPr/>
              <a:lstStyle/>
              <a:p>
                <a:r>
                  <a:rPr lang="en-US">
                    <a:noFill/>
                  </a:rPr>
                  <a:t> </a:t>
                </a:r>
              </a:p>
            </p:txBody>
          </p:sp>
        </mc:Fallback>
      </mc:AlternateContent>
      <p:sp>
        <p:nvSpPr>
          <p:cNvPr id="12" name="Right Arrow 11"/>
          <p:cNvSpPr/>
          <p:nvPr/>
        </p:nvSpPr>
        <p:spPr>
          <a:xfrm rot="10800000">
            <a:off x="10168761" y="4771677"/>
            <a:ext cx="388837" cy="28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ustDataLst>
      <p:tags r:id="rId1"/>
    </p:custDataLst>
    <p:extLst>
      <p:ext uri="{BB962C8B-B14F-4D97-AF65-F5344CB8AC3E}">
        <p14:creationId xmlns:p14="http://schemas.microsoft.com/office/powerpoint/2010/main" val="2291495483"/>
      </p:ext>
    </p:extLst>
  </p:cSld>
  <p:clrMapOvr>
    <a:masterClrMapping/>
  </p:clrMapOvr>
  <mc:AlternateContent xmlns:mc="http://schemas.openxmlformats.org/markup-compatibility/2006">
    <mc:Choice xmlns:p14="http://schemas.microsoft.com/office/powerpoint/2010/main" Requires="p14">
      <p:transition spd="slow" p14:dur="2000" advTm="120664"/>
    </mc:Choice>
    <mc:Fallback>
      <p:transition spd="slow" advTm="12066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Structured Events: MVN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We consider three forms of multivariate normal (MVN) distribution:</a:t>
                </a:r>
              </a:p>
              <a:p>
                <a:endParaRPr lang="en-US" dirty="0"/>
              </a:p>
              <a:p>
                <a:r>
                  <a:rPr lang="en-US" dirty="0" smtClean="0"/>
                  <a:t>Option 1: Identity Covariance</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oMath>
                </a14:m>
                <a:endParaRPr lang="en-US" dirty="0" smtClean="0"/>
              </a:p>
              <a:p>
                <a:endParaRPr lang="en-US" dirty="0" smtClean="0"/>
              </a:p>
              <a:p>
                <a:r>
                  <a:rPr lang="en-US" dirty="0" smtClean="0"/>
                  <a:t>Option 2: Diagonal Covariance</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e>
                        </m:d>
                      </m:e>
                    </m:func>
                    <m:r>
                      <a:rPr lang="en-US" b="0" i="1" smtClean="0">
                        <a:latin typeface="Cambria Math" panose="02040503050406030204" pitchFamily="18" charset="0"/>
                        <a:ea typeface="Cambria Math" panose="02040503050406030204" pitchFamily="18" charset="0"/>
                      </a:rPr>
                      <m:t>]</m:t>
                    </m:r>
                  </m:oMath>
                </a14:m>
                <a:r>
                  <a:rPr lang="en-US" dirty="0" smtClean="0"/>
                  <a:t>, and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𝑑𝑖𝑎𝑔</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smtClean="0"/>
              </a:p>
              <a:p>
                <a:endParaRPr lang="en-US" dirty="0"/>
              </a:p>
              <a:p>
                <a:r>
                  <a:rPr lang="en-US" dirty="0" smtClean="0"/>
                  <a:t>Option 3: Full Covariance</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oMath>
                </a14:m>
                <a:r>
                  <a:rPr lang="en-US" dirty="0" smtClean="0"/>
                  <a:t>, where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𝑉</m:t>
                    </m:r>
                  </m:oMath>
                </a14:m>
                <a:r>
                  <a:rPr lang="en-US" dirty="0" smtClean="0"/>
                  <a:t> is lower triangular and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𝑉</m:t>
                        </m:r>
                      </m:e>
                      <m:sup>
                        <m:r>
                          <a:rPr lang="en-US" b="0" i="1" smtClean="0">
                            <a:latin typeface="Cambria Math" panose="02040503050406030204" pitchFamily="18" charset="0"/>
                            <a:ea typeface="Cambria Math" panose="02040503050406030204" pitchFamily="18" charset="0"/>
                          </a:rPr>
                          <m:t>𝑇</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761" t="-3723"/>
                </a:stretch>
              </a:blipFill>
            </p:spPr>
            <p:txBody>
              <a:bodyPr/>
              <a:lstStyle/>
              <a:p>
                <a:r>
                  <a:rPr lang="en-US">
                    <a:noFill/>
                  </a:rPr>
                  <a:t> </a:t>
                </a:r>
              </a:p>
            </p:txBody>
          </p:sp>
        </mc:Fallback>
      </mc:AlternateContent>
      <p:sp>
        <p:nvSpPr>
          <p:cNvPr id="5" name="Oval 4"/>
          <p:cNvSpPr/>
          <p:nvPr/>
        </p:nvSpPr>
        <p:spPr>
          <a:xfrm>
            <a:off x="10294182" y="2634018"/>
            <a:ext cx="1306415" cy="1187355"/>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6974006" y="3542853"/>
            <a:ext cx="2745475" cy="1187355"/>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rot="19249056">
            <a:off x="9208797" y="4950473"/>
            <a:ext cx="2745475" cy="1187355"/>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Tree>
    <p:custDataLst>
      <p:tags r:id="rId1"/>
    </p:custDataLst>
    <p:extLst>
      <p:ext uri="{BB962C8B-B14F-4D97-AF65-F5344CB8AC3E}">
        <p14:creationId xmlns:p14="http://schemas.microsoft.com/office/powerpoint/2010/main" val="3549803761"/>
      </p:ext>
    </p:extLst>
  </p:cSld>
  <p:clrMapOvr>
    <a:masterClrMapping/>
  </p:clrMapOvr>
  <mc:AlternateContent xmlns:mc="http://schemas.openxmlformats.org/markup-compatibility/2006" xmlns:p14="http://schemas.microsoft.com/office/powerpoint/2010/main">
    <mc:Choice Requires="p14">
      <p:transition spd="slow" p14:dur="2000" advTm="141000"/>
    </mc:Choice>
    <mc:Fallback xmlns="">
      <p:transition spd="slow" advTm="141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Anomaly </a:t>
            </a:r>
            <a:r>
              <a:rPr lang="en-US" dirty="0" err="1" smtClean="0"/>
              <a:t>Detecition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332984879"/>
              </p:ext>
            </p:extLst>
          </p:nvPr>
        </p:nvGraphicFramePr>
        <p:xfrm>
          <a:off x="2389100" y="2163887"/>
          <a:ext cx="6894677" cy="556725"/>
        </p:xfrm>
        <a:graphic>
          <a:graphicData uri="http://schemas.openxmlformats.org/presentationml/2006/ole">
            <mc:AlternateContent xmlns:mc="http://schemas.openxmlformats.org/markup-compatibility/2006">
              <mc:Choice xmlns:v="urn:schemas-microsoft-com:vml" Requires="v">
                <p:oleObj spid="_x0000_s1086" name="Equation" r:id="rId4" imgW="2831760" imgH="228600" progId="Equation.3">
                  <p:embed/>
                </p:oleObj>
              </mc:Choice>
              <mc:Fallback>
                <p:oleObj name="Equation" r:id="rId4" imgW="2831760" imgH="228600" progId="Equation.3">
                  <p:embed/>
                  <p:pic>
                    <p:nvPicPr>
                      <p:cNvPr id="0" name=""/>
                      <p:cNvPicPr/>
                      <p:nvPr/>
                    </p:nvPicPr>
                    <p:blipFill>
                      <a:blip r:embed="rId5"/>
                      <a:stretch>
                        <a:fillRect/>
                      </a:stretch>
                    </p:blipFill>
                    <p:spPr>
                      <a:xfrm>
                        <a:off x="2389100" y="2163887"/>
                        <a:ext cx="6894677" cy="556725"/>
                      </a:xfrm>
                      <a:prstGeom prst="rect">
                        <a:avLst/>
                      </a:prstGeom>
                      <a:solidFill>
                        <a:schemeClr val="accent1"/>
                      </a:solidFill>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35693999"/>
              </p:ext>
            </p:extLst>
          </p:nvPr>
        </p:nvGraphicFramePr>
        <p:xfrm>
          <a:off x="2063292" y="5594858"/>
          <a:ext cx="7744803" cy="370840"/>
        </p:xfrm>
        <a:graphic>
          <a:graphicData uri="http://schemas.openxmlformats.org/drawingml/2006/table">
            <a:tbl>
              <a:tblPr firstRow="1" bandRow="1">
                <a:tableStyleId>{21E4AEA4-8DFA-4A89-87EB-49C32662AFE0}</a:tableStyleId>
              </a:tblPr>
              <a:tblGrid>
                <a:gridCol w="704073"/>
                <a:gridCol w="704073"/>
                <a:gridCol w="704073"/>
                <a:gridCol w="704073"/>
                <a:gridCol w="704073"/>
                <a:gridCol w="704073"/>
                <a:gridCol w="704073"/>
                <a:gridCol w="704073"/>
                <a:gridCol w="704073"/>
                <a:gridCol w="704073"/>
                <a:gridCol w="704073"/>
              </a:tblGrid>
              <a:tr h="370840">
                <a:tc>
                  <a:txBody>
                    <a:bodyPr/>
                    <a:lstStyle/>
                    <a:p>
                      <a:r>
                        <a:rPr lang="en-US" dirty="0" smtClean="0"/>
                        <a:t>r</a:t>
                      </a:r>
                      <a:endParaRPr lang="en-US" dirty="0"/>
                    </a:p>
                  </a:txBody>
                  <a:tcPr/>
                </a:tc>
                <a:tc>
                  <a:txBody>
                    <a:bodyPr/>
                    <a:lstStyle/>
                    <a:p>
                      <a:r>
                        <a:rPr lang="en-US" dirty="0" smtClean="0"/>
                        <a:t>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23</a:t>
                      </a:r>
                      <a:endParaRPr lang="en-US" dirty="0"/>
                    </a:p>
                  </a:txBody>
                  <a:tcPr>
                    <a:solidFill>
                      <a:schemeClr val="bg2"/>
                    </a:solidFill>
                  </a:tcPr>
                </a:tc>
                <a:tc>
                  <a:txBody>
                    <a:bodyPr/>
                    <a:lstStyle/>
                    <a:p>
                      <a:r>
                        <a:rPr lang="en-US" dirty="0" smtClean="0"/>
                        <a:t>47</a:t>
                      </a:r>
                      <a:endParaRPr lang="en-US" dirty="0"/>
                    </a:p>
                  </a:txBody>
                  <a:tcPr>
                    <a:solidFill>
                      <a:schemeClr val="bg2"/>
                    </a:solidFill>
                  </a:tcPr>
                </a:tc>
                <a:tc>
                  <a:txBody>
                    <a:bodyPr/>
                    <a:lstStyle/>
                    <a:p>
                      <a:r>
                        <a:rPr lang="en-US" dirty="0" smtClean="0"/>
                        <a:t>29</a:t>
                      </a:r>
                      <a:endParaRPr lang="en-US" dirty="0"/>
                    </a:p>
                  </a:txBody>
                  <a:tcPr>
                    <a:solidFill>
                      <a:schemeClr val="bg2"/>
                    </a:solidFill>
                  </a:tcPr>
                </a:tc>
                <a:tc>
                  <a:txBody>
                    <a:bodyPr/>
                    <a:lstStyle/>
                    <a:p>
                      <a:r>
                        <a:rPr lang="en-US" dirty="0" smtClean="0"/>
                        <a:t>35</a:t>
                      </a:r>
                      <a:endParaRPr lang="en-US" dirty="0"/>
                    </a:p>
                  </a:txBody>
                  <a:tcPr>
                    <a:solidFill>
                      <a:schemeClr val="bg2"/>
                    </a:solidFill>
                  </a:tcPr>
                </a:tc>
                <a:tc>
                  <a:txBody>
                    <a:bodyPr/>
                    <a:lstStyle/>
                    <a:p>
                      <a:r>
                        <a:rPr lang="en-US" dirty="0" smtClean="0"/>
                        <a:t>…</a:t>
                      </a:r>
                      <a:endParaRPr lang="en-US" dirty="0"/>
                    </a:p>
                  </a:txBody>
                  <a:tcPr>
                    <a:solidFill>
                      <a:schemeClr val="bg2"/>
                    </a:solidFill>
                  </a:tcPr>
                </a:tc>
                <a:tc>
                  <a:txBody>
                    <a:bodyPr/>
                    <a:lstStyle/>
                    <a:p>
                      <a:r>
                        <a:rPr lang="en-US" dirty="0" smtClean="0"/>
                        <a:t>8</a:t>
                      </a:r>
                      <a:endParaRPr lang="en-US" dirty="0"/>
                    </a:p>
                  </a:txBody>
                  <a:tcPr>
                    <a:solidFill>
                      <a:schemeClr val="bg2"/>
                    </a:solidFill>
                  </a:tcPr>
                </a:tc>
              </a:tr>
            </a:tbl>
          </a:graphicData>
        </a:graphic>
      </p:graphicFrame>
      <mc:AlternateContent xmlns:mc="http://schemas.openxmlformats.org/markup-compatibility/2006">
        <mc:Choice xmlns:a14="http://schemas.microsoft.com/office/drawing/2010/main" Requires="a14">
          <p:sp>
            <p:nvSpPr>
              <p:cNvPr id="7" name="Rectangle 6"/>
              <p:cNvSpPr/>
              <p:nvPr/>
            </p:nvSpPr>
            <p:spPr>
              <a:xfrm>
                <a:off x="1217869" y="5471407"/>
                <a:ext cx="845424" cy="492443"/>
              </a:xfrm>
              <a:prstGeom prst="rect">
                <a:avLst/>
              </a:prstGeom>
            </p:spPr>
            <p:txBody>
              <a:bodyPr wrap="none">
                <a:spAutoFit/>
              </a:bodyPr>
              <a:lstStyle/>
              <a:p>
                <a14:m>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𝑥</m:t>
                        </m:r>
                        <m:r>
                          <a:rPr lang="en-US" sz="2600" i="1" baseline="-25000">
                            <a:latin typeface="Cambria Math" panose="02040503050406030204" pitchFamily="18" charset="0"/>
                          </a:rPr>
                          <m:t>𝑡</m:t>
                        </m:r>
                      </m:e>
                      <m:sub>
                        <m:r>
                          <a:rPr lang="en-US" sz="2600" b="0" i="1" baseline="50000" smtClean="0">
                            <a:latin typeface="Cambria Math" panose="02040503050406030204" pitchFamily="18" charset="0"/>
                          </a:rPr>
                          <m:t>𝑢</m:t>
                        </m:r>
                      </m:sub>
                    </m:sSub>
                  </m:oMath>
                </a14:m>
                <a:r>
                  <a:rPr lang="en-US" sz="2600" dirty="0"/>
                  <a:t> =</a:t>
                </a:r>
              </a:p>
            </p:txBody>
          </p:sp>
        </mc:Choice>
        <mc:Fallback>
          <p:sp>
            <p:nvSpPr>
              <p:cNvPr id="7" name="Rectangle 6"/>
              <p:cNvSpPr>
                <a:spLocks noRot="1" noChangeAspect="1" noMove="1" noResize="1" noEditPoints="1" noAdjustHandles="1" noChangeArrowheads="1" noChangeShapeType="1" noTextEdit="1"/>
              </p:cNvSpPr>
              <p:nvPr/>
            </p:nvSpPr>
            <p:spPr>
              <a:xfrm>
                <a:off x="1217869" y="5471407"/>
                <a:ext cx="845424" cy="492443"/>
              </a:xfrm>
              <a:prstGeom prst="rect">
                <a:avLst/>
              </a:prstGeom>
              <a:blipFill rotWithShape="0">
                <a:blip r:embed="rId6"/>
                <a:stretch>
                  <a:fillRect t="-12500" r="-12319" b="-31250"/>
                </a:stretch>
              </a:blipFill>
            </p:spPr>
            <p:txBody>
              <a:bodyPr/>
              <a:lstStyle/>
              <a:p>
                <a:r>
                  <a:rPr lang="en-US">
                    <a:noFill/>
                  </a:rPr>
                  <a:t> </a:t>
                </a:r>
              </a:p>
            </p:txBody>
          </p:sp>
        </mc:Fallback>
      </mc:AlternateContent>
      <p:sp>
        <p:nvSpPr>
          <p:cNvPr id="8" name="Left Brace 7"/>
          <p:cNvSpPr/>
          <p:nvPr/>
        </p:nvSpPr>
        <p:spPr>
          <a:xfrm rot="16200000">
            <a:off x="3568651" y="4424669"/>
            <a:ext cx="464648" cy="3543004"/>
          </a:xfrm>
          <a:prstGeom prst="leftBrace">
            <a:avLst>
              <a:gd name="adj1" fmla="val 8333"/>
              <a:gd name="adj2" fmla="val 5060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Left Brace 8"/>
          <p:cNvSpPr/>
          <p:nvPr/>
        </p:nvSpPr>
        <p:spPr>
          <a:xfrm rot="16200000">
            <a:off x="7441052" y="4123409"/>
            <a:ext cx="464648" cy="4201797"/>
          </a:xfrm>
          <a:prstGeom prst="leftBrace">
            <a:avLst>
              <a:gd name="adj1" fmla="val 8333"/>
              <a:gd name="adj2" fmla="val 5060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ectangle 9"/>
          <p:cNvSpPr/>
          <p:nvPr/>
        </p:nvSpPr>
        <p:spPr>
          <a:xfrm>
            <a:off x="6807380" y="6431960"/>
            <a:ext cx="883575" cy="369332"/>
          </a:xfrm>
          <a:prstGeom prst="rect">
            <a:avLst/>
          </a:prstGeom>
        </p:spPr>
        <p:txBody>
          <a:bodyPr wrap="none">
            <a:spAutoFit/>
          </a:bodyPr>
          <a:lstStyle/>
          <a:p>
            <a:r>
              <a:rPr lang="en-US" dirty="0" smtClean="0"/>
              <a:t>Counts</a:t>
            </a:r>
            <a:endParaRPr lang="en-US" dirty="0"/>
          </a:p>
        </p:txBody>
      </p:sp>
      <p:sp>
        <p:nvSpPr>
          <p:cNvPr id="11" name="Rectangle 10"/>
          <p:cNvSpPr/>
          <p:nvPr/>
        </p:nvSpPr>
        <p:spPr>
          <a:xfrm>
            <a:off x="3154961" y="6440733"/>
            <a:ext cx="1359668" cy="369332"/>
          </a:xfrm>
          <a:prstGeom prst="rect">
            <a:avLst/>
          </a:prstGeom>
        </p:spPr>
        <p:txBody>
          <a:bodyPr wrap="none">
            <a:spAutoFit/>
          </a:bodyPr>
          <a:lstStyle/>
          <a:p>
            <a:r>
              <a:rPr lang="en-US" dirty="0" smtClean="0"/>
              <a:t>Categorical</a:t>
            </a:r>
            <a:endParaRPr lang="en-US" dirty="0"/>
          </a:p>
        </p:txBody>
      </p:sp>
      <p:graphicFrame>
        <p:nvGraphicFramePr>
          <p:cNvPr id="39" name="Table 38"/>
          <p:cNvGraphicFramePr>
            <a:graphicFrameLocks noGrp="1"/>
          </p:cNvGraphicFramePr>
          <p:nvPr>
            <p:extLst>
              <p:ext uri="{D42A27DB-BD31-4B8C-83A1-F6EECF244321}">
                <p14:modId xmlns:p14="http://schemas.microsoft.com/office/powerpoint/2010/main" val="3346491416"/>
              </p:ext>
            </p:extLst>
          </p:nvPr>
        </p:nvGraphicFramePr>
        <p:xfrm>
          <a:off x="2338961" y="2928717"/>
          <a:ext cx="7142663" cy="365760"/>
        </p:xfrm>
        <a:graphic>
          <a:graphicData uri="http://schemas.openxmlformats.org/drawingml/2006/table">
            <a:tbl>
              <a:tblPr firstRow="1" bandRow="1">
                <a:tableStyleId>{21E4AEA4-8DFA-4A89-87EB-49C32662AFE0}</a:tableStyleId>
              </a:tblPr>
              <a:tblGrid>
                <a:gridCol w="649333"/>
                <a:gridCol w="649333"/>
                <a:gridCol w="649333"/>
                <a:gridCol w="649333"/>
                <a:gridCol w="649333"/>
                <a:gridCol w="1861641"/>
                <a:gridCol w="2034357"/>
              </a:tblGrid>
              <a:tr h="0">
                <a:tc>
                  <a:txBody>
                    <a:bodyPr/>
                    <a:lstStyle/>
                    <a:p>
                      <a:pPr algn="ctr"/>
                      <a:r>
                        <a:rPr lang="en-US" i="1" dirty="0" smtClean="0"/>
                        <a:t>P</a:t>
                      </a:r>
                      <a:r>
                        <a:rPr lang="en-US" baseline="-25000" dirty="0" smtClean="0"/>
                        <a:t>R</a:t>
                      </a:r>
                      <a:endParaRPr lang="en-US" baseline="-25000" dirty="0"/>
                    </a:p>
                  </a:txBody>
                  <a:tcPr/>
                </a:tc>
                <a:tc>
                  <a:txBody>
                    <a:bodyPr/>
                    <a:lstStyle/>
                    <a:p>
                      <a:pPr algn="ctr"/>
                      <a:r>
                        <a:rPr lang="en-US" i="1" dirty="0" smtClean="0"/>
                        <a:t>P</a:t>
                      </a:r>
                      <a:r>
                        <a:rPr lang="en-US" baseline="-25000" dirty="0" smtClean="0"/>
                        <a:t>T</a:t>
                      </a:r>
                      <a:endParaRPr lang="en-US" baseline="-25000"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pPr algn="ctr"/>
                      <a:r>
                        <a:rPr lang="en-US" dirty="0" smtClean="0"/>
                        <a:t>µ</a:t>
                      </a:r>
                      <a:r>
                        <a:rPr lang="en-US" baseline="-25000" dirty="0" smtClean="0"/>
                        <a:t>C</a:t>
                      </a:r>
                      <a:endParaRPr lang="en-US" baseline="-25000" dirty="0"/>
                    </a:p>
                  </a:txBody>
                  <a:tcPr>
                    <a:solidFill>
                      <a:schemeClr val="bg2"/>
                    </a:solidFill>
                  </a:tcPr>
                </a:tc>
                <a:tc>
                  <a:txBody>
                    <a:bodyPr/>
                    <a:lstStyle/>
                    <a:p>
                      <a:pPr algn="ctr"/>
                      <a:r>
                        <a:rPr lang="el-GR" dirty="0" smtClean="0"/>
                        <a:t>Σ</a:t>
                      </a:r>
                      <a:r>
                        <a:rPr lang="en-US" baseline="-25000" dirty="0" smtClean="0"/>
                        <a:t>C</a:t>
                      </a:r>
                      <a:endParaRPr lang="en-US" baseline="-25000" dirty="0"/>
                    </a:p>
                  </a:txBody>
                  <a:tcPr>
                    <a:solidFill>
                      <a:schemeClr val="bg2"/>
                    </a:solidFill>
                  </a:tcPr>
                </a:tc>
              </a:tr>
            </a:tbl>
          </a:graphicData>
        </a:graphic>
      </p:graphicFrame>
      <p:cxnSp>
        <p:nvCxnSpPr>
          <p:cNvPr id="42" name="Straight Arrow Connector 41"/>
          <p:cNvCxnSpPr/>
          <p:nvPr/>
        </p:nvCxnSpPr>
        <p:spPr>
          <a:xfrm flipV="1">
            <a:off x="5654201" y="5290425"/>
            <a:ext cx="0" cy="3056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Rectangle 54"/>
              <p:cNvSpPr/>
              <p:nvPr/>
            </p:nvSpPr>
            <p:spPr>
              <a:xfrm rot="16200000">
                <a:off x="5558038" y="4080096"/>
                <a:ext cx="276733"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h</m:t>
                          </m:r>
                        </m:e>
                        <m:sub>
                          <m:r>
                            <a:rPr lang="en-US" b="0" i="1" dirty="0" smtClean="0">
                              <a:latin typeface="Cambria Math" panose="02040503050406030204" pitchFamily="18" charset="0"/>
                            </a:rPr>
                            <m:t>𝐿</m:t>
                          </m:r>
                        </m:sub>
                        <m:sup/>
                      </m:sSubSup>
                    </m:oMath>
                  </m:oMathPara>
                </a14:m>
                <a:endParaRPr lang="en-US" dirty="0"/>
              </a:p>
            </p:txBody>
          </p:sp>
        </mc:Choice>
        <mc:Fallback>
          <p:sp>
            <p:nvSpPr>
              <p:cNvPr id="55" name="Rectangle 54"/>
              <p:cNvSpPr>
                <a:spLocks noRot="1" noChangeAspect="1" noMove="1" noResize="1" noEditPoints="1" noAdjustHandles="1" noChangeArrowheads="1" noChangeShapeType="1" noTextEdit="1"/>
              </p:cNvSpPr>
              <p:nvPr/>
            </p:nvSpPr>
            <p:spPr>
              <a:xfrm rot="16200000">
                <a:off x="5558038" y="4080096"/>
                <a:ext cx="276733" cy="800097"/>
              </a:xfrm>
              <a:prstGeom prst="rect">
                <a:avLst/>
              </a:prstGeom>
              <a:blipFill rotWithShape="0">
                <a:blip r:embed="rId7"/>
                <a:stretch>
                  <a:fillRect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Rectangle 55"/>
              <p:cNvSpPr/>
              <p:nvPr/>
            </p:nvSpPr>
            <p:spPr>
              <a:xfrm rot="16200000">
                <a:off x="3128868" y="3424053"/>
                <a:ext cx="276733"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𝑅</m:t>
                          </m:r>
                        </m:sup>
                      </m:sSubSup>
                    </m:oMath>
                  </m:oMathPara>
                </a14:m>
                <a:endParaRPr lang="en-US" dirty="0"/>
              </a:p>
            </p:txBody>
          </p:sp>
        </mc:Choice>
        <mc:Fallback>
          <p:sp>
            <p:nvSpPr>
              <p:cNvPr id="56" name="Rectangle 55"/>
              <p:cNvSpPr>
                <a:spLocks noRot="1" noChangeAspect="1" noMove="1" noResize="1" noEditPoints="1" noAdjustHandles="1" noChangeArrowheads="1" noChangeShapeType="1" noTextEdit="1"/>
              </p:cNvSpPr>
              <p:nvPr/>
            </p:nvSpPr>
            <p:spPr>
              <a:xfrm rot="16200000">
                <a:off x="3128868" y="3424053"/>
                <a:ext cx="276733" cy="800097"/>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Rectangle 56"/>
              <p:cNvSpPr/>
              <p:nvPr/>
            </p:nvSpPr>
            <p:spPr>
              <a:xfrm rot="16200000">
                <a:off x="4521793" y="3419164"/>
                <a:ext cx="276733"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𝑃</m:t>
                          </m:r>
                        </m:sup>
                      </m:sSubSup>
                    </m:oMath>
                  </m:oMathPara>
                </a14:m>
                <a:endParaRPr lang="en-US" dirty="0"/>
              </a:p>
            </p:txBody>
          </p:sp>
        </mc:Choice>
        <mc:Fallback>
          <p:sp>
            <p:nvSpPr>
              <p:cNvPr id="57" name="Rectangle 56"/>
              <p:cNvSpPr>
                <a:spLocks noRot="1" noChangeAspect="1" noMove="1" noResize="1" noEditPoints="1" noAdjustHandles="1" noChangeArrowheads="1" noChangeShapeType="1" noTextEdit="1"/>
              </p:cNvSpPr>
              <p:nvPr/>
            </p:nvSpPr>
            <p:spPr>
              <a:xfrm rot="16200000">
                <a:off x="4521793" y="3419164"/>
                <a:ext cx="276733" cy="800097"/>
              </a:xfrm>
              <a:prstGeom prst="rect">
                <a:avLst/>
              </a:prstGeom>
              <a:blipFill rotWithShape="0">
                <a:blip r:embed="rId9"/>
                <a:stretch>
                  <a:fillRect b="-21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Rectangle 57"/>
              <p:cNvSpPr/>
              <p:nvPr/>
            </p:nvSpPr>
            <p:spPr>
              <a:xfrm rot="16200000">
                <a:off x="7145533" y="3382308"/>
                <a:ext cx="276733"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𝐶</m:t>
                          </m:r>
                        </m:sup>
                      </m:sSubSup>
                    </m:oMath>
                  </m:oMathPara>
                </a14:m>
                <a:endParaRPr lang="en-US" dirty="0"/>
              </a:p>
            </p:txBody>
          </p:sp>
        </mc:Choice>
        <mc:Fallback>
          <p:sp>
            <p:nvSpPr>
              <p:cNvPr id="58" name="Rectangle 57"/>
              <p:cNvSpPr>
                <a:spLocks noRot="1" noChangeAspect="1" noMove="1" noResize="1" noEditPoints="1" noAdjustHandles="1" noChangeArrowheads="1" noChangeShapeType="1" noTextEdit="1"/>
              </p:cNvSpPr>
              <p:nvPr/>
            </p:nvSpPr>
            <p:spPr>
              <a:xfrm rot="16200000">
                <a:off x="7145533" y="3382308"/>
                <a:ext cx="276733" cy="800097"/>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p:cNvSpPr txBox="1"/>
              <p:nvPr/>
            </p:nvSpPr>
            <p:spPr>
              <a:xfrm>
                <a:off x="5973266" y="3470025"/>
                <a:ext cx="451354"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ea typeface="Cambria Math" panose="02040503050406030204" pitchFamily="18" charset="0"/>
                        </a:rPr>
                        <m:t>⋯</m:t>
                      </m:r>
                    </m:oMath>
                  </m:oMathPara>
                </a14:m>
                <a:endParaRPr lang="en-US" sz="2600" dirty="0"/>
              </a:p>
            </p:txBody>
          </p:sp>
        </mc:Choice>
        <mc:Fallback>
          <p:sp>
            <p:nvSpPr>
              <p:cNvPr id="59" name="TextBox 58"/>
              <p:cNvSpPr txBox="1">
                <a:spLocks noRot="1" noChangeAspect="1" noMove="1" noResize="1" noEditPoints="1" noAdjustHandles="1" noChangeArrowheads="1" noChangeShapeType="1" noTextEdit="1"/>
              </p:cNvSpPr>
              <p:nvPr/>
            </p:nvSpPr>
            <p:spPr>
              <a:xfrm>
                <a:off x="5973266" y="3470025"/>
                <a:ext cx="451354" cy="492443"/>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Rectangle 62"/>
              <p:cNvSpPr/>
              <p:nvPr/>
            </p:nvSpPr>
            <p:spPr>
              <a:xfrm rot="16200000">
                <a:off x="5551875" y="4739379"/>
                <a:ext cx="276733" cy="8000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h</m:t>
                          </m:r>
                        </m:e>
                        <m:sub>
                          <m:r>
                            <a:rPr lang="en-US" b="0" i="1" dirty="0" smtClean="0">
                              <a:latin typeface="Cambria Math" panose="02040503050406030204" pitchFamily="18" charset="0"/>
                            </a:rPr>
                            <m:t>1</m:t>
                          </m:r>
                        </m:sub>
                        <m:sup/>
                      </m:sSubSup>
                    </m:oMath>
                  </m:oMathPara>
                </a14:m>
                <a:endParaRPr lang="en-US" dirty="0"/>
              </a:p>
            </p:txBody>
          </p:sp>
        </mc:Choice>
        <mc:Fallback>
          <p:sp>
            <p:nvSpPr>
              <p:cNvPr id="63" name="Rectangle 62"/>
              <p:cNvSpPr>
                <a:spLocks noRot="1" noChangeAspect="1" noMove="1" noResize="1" noEditPoints="1" noAdjustHandles="1" noChangeArrowheads="1" noChangeShapeType="1" noTextEdit="1"/>
              </p:cNvSpPr>
              <p:nvPr/>
            </p:nvSpPr>
            <p:spPr>
              <a:xfrm rot="16200000">
                <a:off x="5551875" y="4739379"/>
                <a:ext cx="276733" cy="800097"/>
              </a:xfrm>
              <a:prstGeom prst="rect">
                <a:avLst/>
              </a:prstGeom>
              <a:blipFill rotWithShape="0">
                <a:blip r:embed="rId12"/>
                <a:stretch>
                  <a:fillRect b="-4167"/>
                </a:stretch>
              </a:blipFill>
            </p:spPr>
            <p:txBody>
              <a:bodyPr/>
              <a:lstStyle/>
              <a:p>
                <a:r>
                  <a:rPr lang="en-US">
                    <a:noFill/>
                  </a:rPr>
                  <a:t> </a:t>
                </a:r>
              </a:p>
            </p:txBody>
          </p:sp>
        </mc:Fallback>
      </mc:AlternateContent>
      <p:cxnSp>
        <p:nvCxnSpPr>
          <p:cNvPr id="64" name="Straight Arrow Connector 63"/>
          <p:cNvCxnSpPr>
            <a:stCxn id="55" idx="3"/>
            <a:endCxn id="58" idx="1"/>
          </p:cNvCxnSpPr>
          <p:nvPr/>
        </p:nvCxnSpPr>
        <p:spPr>
          <a:xfrm flipV="1">
            <a:off x="5696405" y="3920723"/>
            <a:ext cx="1587495" cy="4210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5" idx="3"/>
            <a:endCxn id="56" idx="1"/>
          </p:cNvCxnSpPr>
          <p:nvPr/>
        </p:nvCxnSpPr>
        <p:spPr>
          <a:xfrm flipH="1" flipV="1">
            <a:off x="3267235" y="3962468"/>
            <a:ext cx="2429170" cy="3793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H="1" flipV="1">
            <a:off x="4660160" y="3957579"/>
            <a:ext cx="1036245" cy="3841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0" name="Object 79"/>
          <p:cNvGraphicFramePr>
            <a:graphicFrameLocks noChangeAspect="1"/>
          </p:cNvGraphicFramePr>
          <p:nvPr>
            <p:extLst>
              <p:ext uri="{D42A27DB-BD31-4B8C-83A1-F6EECF244321}">
                <p14:modId xmlns:p14="http://schemas.microsoft.com/office/powerpoint/2010/main" val="3116600249"/>
              </p:ext>
            </p:extLst>
          </p:nvPr>
        </p:nvGraphicFramePr>
        <p:xfrm>
          <a:off x="7845657" y="6332747"/>
          <a:ext cx="398462" cy="519112"/>
        </p:xfrm>
        <a:graphic>
          <a:graphicData uri="http://schemas.openxmlformats.org/presentationml/2006/ole">
            <mc:AlternateContent xmlns:mc="http://schemas.openxmlformats.org/markup-compatibility/2006">
              <mc:Choice xmlns:v="urn:schemas-microsoft-com:vml" Requires="v">
                <p:oleObj spid="_x0000_s1087" name="Equation" r:id="rId13" imgW="126720" imgH="164880" progId="Equation.3">
                  <p:embed/>
                </p:oleObj>
              </mc:Choice>
              <mc:Fallback>
                <p:oleObj name="Equation" r:id="rId13" imgW="126720" imgH="164880" progId="Equation.3">
                  <p:embed/>
                  <p:pic>
                    <p:nvPicPr>
                      <p:cNvPr id="0" name=""/>
                      <p:cNvPicPr/>
                      <p:nvPr/>
                    </p:nvPicPr>
                    <p:blipFill>
                      <a:blip r:embed="rId14"/>
                      <a:stretch>
                        <a:fillRect/>
                      </a:stretch>
                    </p:blipFill>
                    <p:spPr>
                      <a:xfrm>
                        <a:off x="7845657" y="6332747"/>
                        <a:ext cx="398462" cy="519112"/>
                      </a:xfrm>
                      <a:prstGeom prst="rect">
                        <a:avLst/>
                      </a:prstGeom>
                      <a:solidFill>
                        <a:schemeClr val="accent1"/>
                      </a:solidFill>
                    </p:spPr>
                  </p:pic>
                </p:oleObj>
              </mc:Fallback>
            </mc:AlternateContent>
          </a:graphicData>
        </a:graphic>
      </p:graphicFrame>
      <p:cxnSp>
        <p:nvCxnSpPr>
          <p:cNvPr id="84" name="Straight Arrow Connector 83"/>
          <p:cNvCxnSpPr/>
          <p:nvPr/>
        </p:nvCxnSpPr>
        <p:spPr>
          <a:xfrm flipH="1" flipV="1">
            <a:off x="2715065" y="3334043"/>
            <a:ext cx="552169" cy="346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flipV="1">
            <a:off x="3376246" y="3334043"/>
            <a:ext cx="1264145" cy="3468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6490152" y="3334043"/>
            <a:ext cx="736902" cy="3262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7249167" y="3334043"/>
            <a:ext cx="795721" cy="3262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2" name="TextBox 91"/>
              <p:cNvSpPr txBox="1"/>
              <p:nvPr/>
            </p:nvSpPr>
            <p:spPr>
              <a:xfrm rot="5400000">
                <a:off x="5464563" y="4578637"/>
                <a:ext cx="451354" cy="492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ea typeface="Cambria Math" panose="02040503050406030204" pitchFamily="18" charset="0"/>
                        </a:rPr>
                        <m:t>⋯</m:t>
                      </m:r>
                    </m:oMath>
                  </m:oMathPara>
                </a14:m>
                <a:endParaRPr lang="en-US" sz="2600" dirty="0"/>
              </a:p>
            </p:txBody>
          </p:sp>
        </mc:Choice>
        <mc:Fallback>
          <p:sp>
            <p:nvSpPr>
              <p:cNvPr id="92" name="TextBox 91"/>
              <p:cNvSpPr txBox="1">
                <a:spLocks noRot="1" noChangeAspect="1" noMove="1" noResize="1" noEditPoints="1" noAdjustHandles="1" noChangeArrowheads="1" noChangeShapeType="1" noTextEdit="1"/>
              </p:cNvSpPr>
              <p:nvPr/>
            </p:nvSpPr>
            <p:spPr>
              <a:xfrm rot="5400000">
                <a:off x="5464563" y="4578637"/>
                <a:ext cx="451354" cy="492443"/>
              </a:xfrm>
              <a:prstGeom prst="rect">
                <a:avLst/>
              </a:prstGeom>
              <a:blipFill rotWithShape="0">
                <a:blip r:embed="rId15"/>
                <a:stretch>
                  <a:fillRect/>
                </a:stretch>
              </a:blipFill>
            </p:spPr>
            <p:txBody>
              <a:bodyPr/>
              <a:lstStyle/>
              <a:p>
                <a:r>
                  <a:rPr lang="en-US">
                    <a:noFill/>
                  </a:rPr>
                  <a:t> </a:t>
                </a:r>
              </a:p>
            </p:txBody>
          </p:sp>
        </mc:Fallback>
      </mc:AlternateContent>
      <p:sp>
        <p:nvSpPr>
          <p:cNvPr id="95" name="TextBox 94"/>
          <p:cNvSpPr txBox="1"/>
          <p:nvPr/>
        </p:nvSpPr>
        <p:spPr>
          <a:xfrm>
            <a:off x="9567674" y="2105419"/>
            <a:ext cx="2359778" cy="646331"/>
          </a:xfrm>
          <a:prstGeom prst="rect">
            <a:avLst/>
          </a:prstGeom>
          <a:noFill/>
        </p:spPr>
        <p:txBody>
          <a:bodyPr wrap="square" rtlCol="0">
            <a:spAutoFit/>
          </a:bodyPr>
          <a:lstStyle/>
          <a:p>
            <a:r>
              <a:rPr lang="en-US" dirty="0" smtClean="0"/>
              <a:t>Multivariate loss</a:t>
            </a:r>
          </a:p>
          <a:p>
            <a:r>
              <a:rPr lang="en-US" dirty="0" smtClean="0"/>
              <a:t>(Anomaly score)</a:t>
            </a:r>
            <a:endParaRPr lang="en-US" dirty="0"/>
          </a:p>
        </p:txBody>
      </p:sp>
    </p:spTree>
    <p:extLst>
      <p:ext uri="{BB962C8B-B14F-4D97-AF65-F5344CB8AC3E}">
        <p14:creationId xmlns:p14="http://schemas.microsoft.com/office/powerpoint/2010/main" val="2649971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Data processing and feature extraction</a:t>
            </a:r>
          </a:p>
          <a:p>
            <a:r>
              <a:rPr lang="en-US" dirty="0" smtClean="0"/>
              <a:t>Neural networks and our model</a:t>
            </a:r>
          </a:p>
          <a:p>
            <a:r>
              <a:rPr lang="en-US" b="1" u="sng" dirty="0" smtClean="0"/>
              <a:t>Experiments and results</a:t>
            </a:r>
          </a:p>
          <a:p>
            <a:r>
              <a:rPr lang="en-US" dirty="0" smtClean="0"/>
              <a:t>Takeaways and continuing work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Tree>
    <p:custDataLst>
      <p:tags r:id="rId1"/>
    </p:custDataLst>
    <p:extLst>
      <p:ext uri="{BB962C8B-B14F-4D97-AF65-F5344CB8AC3E}">
        <p14:creationId xmlns:p14="http://schemas.microsoft.com/office/powerpoint/2010/main" val="2646230516"/>
      </p:ext>
    </p:extLst>
  </p:cSld>
  <p:clrMapOvr>
    <a:masterClrMapping/>
  </p:clrMapOvr>
  <mc:AlternateContent xmlns:mc="http://schemas.openxmlformats.org/markup-compatibility/2006" xmlns:p14="http://schemas.microsoft.com/office/powerpoint/2010/main">
    <mc:Choice Requires="p14">
      <p:transition spd="slow" p14:dur="2000" advTm="9981"/>
    </mc:Choice>
    <mc:Fallback xmlns="">
      <p:transition spd="slow" advTm="998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Setup</a:t>
            </a:r>
            <a:endParaRPr lang="en-US" dirty="0"/>
          </a:p>
        </p:txBody>
      </p:sp>
      <p:sp>
        <p:nvSpPr>
          <p:cNvPr id="3" name="Content Placeholder 2"/>
          <p:cNvSpPr>
            <a:spLocks noGrp="1"/>
          </p:cNvSpPr>
          <p:nvPr>
            <p:ph idx="1"/>
          </p:nvPr>
        </p:nvSpPr>
        <p:spPr>
          <a:xfrm>
            <a:off x="680321" y="2336873"/>
            <a:ext cx="11315521" cy="3599316"/>
          </a:xfrm>
        </p:spPr>
        <p:txBody>
          <a:bodyPr/>
          <a:lstStyle/>
          <a:p>
            <a:r>
              <a:rPr lang="en-US" dirty="0" smtClean="0"/>
              <a:t>Split data set into train/</a:t>
            </a:r>
            <a:r>
              <a:rPr lang="en-US" dirty="0" err="1" smtClean="0"/>
              <a:t>dev</a:t>
            </a:r>
            <a:r>
              <a:rPr lang="en-US" dirty="0" smtClean="0"/>
              <a:t> and test</a:t>
            </a:r>
          </a:p>
          <a:p>
            <a:r>
              <a:rPr lang="en-US" dirty="0" smtClean="0"/>
              <a:t>Test model configurations on range of hyper parameters</a:t>
            </a:r>
          </a:p>
          <a:p>
            <a:r>
              <a:rPr lang="en-US" dirty="0" smtClean="0"/>
              <a:t>Test best model configurations against standard anomaly detection techniques</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6676" y="3775551"/>
            <a:ext cx="5281118" cy="2819644"/>
          </a:xfrm>
          <a:prstGeom prst="rect">
            <a:avLst/>
          </a:prstGeom>
        </p:spPr>
      </p:pic>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182474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Criteria</a:t>
            </a:r>
            <a:endParaRPr lang="en-US" dirty="0"/>
          </a:p>
        </p:txBody>
      </p:sp>
      <p:sp>
        <p:nvSpPr>
          <p:cNvPr id="3" name="Content Placeholder 2"/>
          <p:cNvSpPr>
            <a:spLocks noGrp="1"/>
          </p:cNvSpPr>
          <p:nvPr>
            <p:ph idx="1"/>
          </p:nvPr>
        </p:nvSpPr>
        <p:spPr>
          <a:xfrm>
            <a:off x="680321" y="2336873"/>
            <a:ext cx="4173033" cy="3599316"/>
          </a:xfrm>
        </p:spPr>
        <p:txBody>
          <a:bodyPr/>
          <a:lstStyle/>
          <a:p>
            <a:r>
              <a:rPr lang="en-US" dirty="0"/>
              <a:t>CR-</a:t>
            </a:r>
            <a:r>
              <a:rPr lang="en-US" i="1" dirty="0"/>
              <a:t>k: </a:t>
            </a:r>
            <a:r>
              <a:rPr lang="en-US" dirty="0"/>
              <a:t>Sum of recalls for all </a:t>
            </a:r>
            <a:r>
              <a:rPr lang="en-US" dirty="0" smtClean="0"/>
              <a:t>budgets </a:t>
            </a:r>
            <a:r>
              <a:rPr lang="en-US" dirty="0"/>
              <a:t>up to and including</a:t>
            </a:r>
            <a:r>
              <a:rPr lang="en-US" i="1" dirty="0"/>
              <a:t> k</a:t>
            </a:r>
          </a:p>
          <a:p>
            <a:pPr marL="0" indent="0">
              <a:buNone/>
            </a:pPr>
            <a:r>
              <a:rPr lang="en-US" dirty="0" smtClean="0"/>
              <a:t>	</a:t>
            </a:r>
          </a:p>
          <a:p>
            <a:pPr marL="0"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455" y="2025748"/>
            <a:ext cx="6174545" cy="4832252"/>
          </a:xfrm>
          <a:prstGeom prst="rect">
            <a:avLst/>
          </a:prstGeom>
        </p:spPr>
      </p:pic>
      <p:cxnSp>
        <p:nvCxnSpPr>
          <p:cNvPr id="8" name="Straight Connector 7"/>
          <p:cNvCxnSpPr/>
          <p:nvPr/>
        </p:nvCxnSpPr>
        <p:spPr>
          <a:xfrm>
            <a:off x="6137753" y="2217107"/>
            <a:ext cx="53611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42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configuration comparisons</a:t>
            </a:r>
            <a:endParaRPr lang="en-US" dirty="0"/>
          </a:p>
        </p:txBody>
      </p:sp>
      <p:pic>
        <p:nvPicPr>
          <p:cNvPr id="7" name="Content Placeholder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0321" y="3166822"/>
            <a:ext cx="4054191" cy="922100"/>
          </a:xfr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9191" y="2994807"/>
            <a:ext cx="4671465" cy="1447925"/>
          </a:xfrm>
          <a:prstGeom prst="rect">
            <a:avLst/>
          </a:prstGeom>
        </p:spPr>
      </p:pic>
      <p:sp>
        <p:nvSpPr>
          <p:cNvPr id="12" name="TextBox 11"/>
          <p:cNvSpPr txBox="1"/>
          <p:nvPr/>
        </p:nvSpPr>
        <p:spPr>
          <a:xfrm>
            <a:off x="1475813" y="4181254"/>
            <a:ext cx="3078178" cy="646331"/>
          </a:xfrm>
          <a:prstGeom prst="rect">
            <a:avLst/>
          </a:prstGeom>
          <a:noFill/>
        </p:spPr>
        <p:txBody>
          <a:bodyPr wrap="square" rtlCol="0">
            <a:spAutoFit/>
          </a:bodyPr>
          <a:lstStyle/>
          <a:p>
            <a:r>
              <a:rPr lang="en-US" dirty="0" smtClean="0"/>
              <a:t>Including </a:t>
            </a:r>
            <a:r>
              <a:rPr lang="en-US" dirty="0" err="1" smtClean="0"/>
              <a:t>vs</a:t>
            </a:r>
            <a:r>
              <a:rPr lang="en-US" dirty="0" smtClean="0"/>
              <a:t> Excluding</a:t>
            </a:r>
          </a:p>
          <a:p>
            <a:r>
              <a:rPr lang="en-US" dirty="0" smtClean="0"/>
              <a:t>Categorical Features</a:t>
            </a:r>
            <a:endParaRPr lang="en-US" dirty="0"/>
          </a:p>
        </p:txBody>
      </p:sp>
      <p:sp>
        <p:nvSpPr>
          <p:cNvPr id="14" name="TextBox 13"/>
          <p:cNvSpPr txBox="1"/>
          <p:nvPr/>
        </p:nvSpPr>
        <p:spPr>
          <a:xfrm>
            <a:off x="6773196" y="4526419"/>
            <a:ext cx="4587460" cy="646331"/>
          </a:xfrm>
          <a:prstGeom prst="rect">
            <a:avLst/>
          </a:prstGeom>
          <a:noFill/>
        </p:spPr>
        <p:txBody>
          <a:bodyPr wrap="square" rtlCol="0">
            <a:spAutoFit/>
          </a:bodyPr>
          <a:lstStyle/>
          <a:p>
            <a:r>
              <a:rPr lang="en-US" dirty="0" smtClean="0"/>
              <a:t>Next time step prediction </a:t>
            </a:r>
            <a:r>
              <a:rPr lang="en-US" dirty="0" err="1" smtClean="0"/>
              <a:t>vs</a:t>
            </a:r>
            <a:endParaRPr lang="en-US" dirty="0" smtClean="0"/>
          </a:p>
          <a:p>
            <a:r>
              <a:rPr lang="en-US" dirty="0" smtClean="0"/>
              <a:t>Same time step reconstruction</a:t>
            </a:r>
            <a:endParaRPr lang="en-US" dirty="0"/>
          </a:p>
        </p:txBody>
      </p:sp>
      <p:sp>
        <p:nvSpPr>
          <p:cNvPr id="15" name="Slide Number Placeholder 14"/>
          <p:cNvSpPr>
            <a:spLocks noGrp="1"/>
          </p:cNvSpPr>
          <p:nvPr>
            <p:ph type="sldNum" sz="quarter" idx="12"/>
          </p:nvPr>
        </p:nvSpPr>
        <p:spPr/>
        <p:txBody>
          <a:bodyPr/>
          <a:lstStyle/>
          <a:p>
            <a:fld id="{6D22F896-40B5-4ADD-8801-0D06FADFA095}" type="slidenum">
              <a:rPr lang="en-US" smtClean="0"/>
              <a:t>26</a:t>
            </a:fld>
            <a:endParaRPr lang="en-US" dirty="0"/>
          </a:p>
        </p:txBody>
      </p:sp>
    </p:spTree>
    <p:custDataLst>
      <p:tags r:id="rId1"/>
    </p:custDataLst>
    <p:extLst>
      <p:ext uri="{BB962C8B-B14F-4D97-AF65-F5344CB8AC3E}">
        <p14:creationId xmlns:p14="http://schemas.microsoft.com/office/powerpoint/2010/main" val="2880718505"/>
      </p:ext>
    </p:extLst>
  </p:cSld>
  <p:clrMapOvr>
    <a:masterClrMapping/>
  </p:clrMapOvr>
  <mc:AlternateContent xmlns:mc="http://schemas.openxmlformats.org/markup-compatibility/2006" xmlns:p14="http://schemas.microsoft.com/office/powerpoint/2010/main">
    <mc:Choice Requires="p14">
      <p:transition spd="slow" p14:dur="2000" advTm="166550"/>
    </mc:Choice>
    <mc:Fallback xmlns="">
      <p:transition spd="slow" advTm="16655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Models</a:t>
            </a:r>
            <a:endParaRPr lang="en-US" dirty="0"/>
          </a:p>
        </p:txBody>
      </p:sp>
      <p:sp>
        <p:nvSpPr>
          <p:cNvPr id="4" name="Rectangle 3"/>
          <p:cNvSpPr/>
          <p:nvPr/>
        </p:nvSpPr>
        <p:spPr>
          <a:xfrm>
            <a:off x="4053157" y="2516863"/>
            <a:ext cx="941560" cy="15391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53157" y="2681764"/>
            <a:ext cx="941560" cy="15391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53157" y="2840094"/>
            <a:ext cx="941560" cy="15391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46140" y="2994004"/>
            <a:ext cx="941560" cy="15391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53157" y="3151348"/>
            <a:ext cx="941560" cy="15391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a:off x="4875514" y="2910688"/>
            <a:ext cx="941560" cy="15391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53157" y="3308692"/>
            <a:ext cx="941560" cy="15391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5026404" y="2910688"/>
            <a:ext cx="941560" cy="15391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5400000">
            <a:off x="5180314" y="2910688"/>
            <a:ext cx="941560" cy="153910"/>
          </a:xfrm>
          <a:prstGeom prst="rect">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53157" y="3471145"/>
            <a:ext cx="941560" cy="15391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rot="5400000">
            <a:off x="6626399" y="2298076"/>
            <a:ext cx="458710" cy="941560"/>
            <a:chOff x="8348800" y="2669263"/>
            <a:chExt cx="458710" cy="941560"/>
          </a:xfrm>
          <a:solidFill>
            <a:srgbClr val="FFC000"/>
          </a:solidFill>
        </p:grpSpPr>
        <p:sp>
          <p:nvSpPr>
            <p:cNvPr id="39" name="Rectangle 38"/>
            <p:cNvSpPr/>
            <p:nvPr/>
          </p:nvSpPr>
          <p:spPr>
            <a:xfrm rot="5400000">
              <a:off x="7954975" y="3063088"/>
              <a:ext cx="941560" cy="15391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5400000">
              <a:off x="8105865" y="3063088"/>
              <a:ext cx="941560" cy="15391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5400000">
              <a:off x="8259775" y="3063088"/>
              <a:ext cx="941560" cy="15391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p:cNvSpPr/>
          <p:nvPr/>
        </p:nvSpPr>
        <p:spPr>
          <a:xfrm>
            <a:off x="8605933" y="2560627"/>
            <a:ext cx="941560" cy="15391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8605933" y="2725528"/>
            <a:ext cx="941560" cy="15391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605933" y="2883858"/>
            <a:ext cx="941560" cy="15391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8598916" y="3037768"/>
            <a:ext cx="941560" cy="15391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8605933" y="3195112"/>
            <a:ext cx="941560" cy="15391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8605933" y="3352456"/>
            <a:ext cx="941560" cy="15391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605933" y="3514909"/>
            <a:ext cx="941560" cy="153910"/>
          </a:xfrm>
          <a:prstGeom prst="rect">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456391" y="2175983"/>
            <a:ext cx="452673" cy="1569660"/>
          </a:xfrm>
          <a:prstGeom prst="rect">
            <a:avLst/>
          </a:prstGeom>
          <a:noFill/>
        </p:spPr>
        <p:txBody>
          <a:bodyPr wrap="square" rtlCol="0">
            <a:spAutoFit/>
          </a:bodyPr>
          <a:lstStyle/>
          <a:p>
            <a:r>
              <a:rPr lang="en-US" sz="9600" dirty="0" smtClean="0"/>
              <a:t>(</a:t>
            </a:r>
            <a:endParaRPr lang="en-US" sz="9600" dirty="0"/>
          </a:p>
        </p:txBody>
      </p:sp>
      <p:sp>
        <p:nvSpPr>
          <p:cNvPr id="51" name="TextBox 50"/>
          <p:cNvSpPr txBox="1"/>
          <p:nvPr/>
        </p:nvSpPr>
        <p:spPr>
          <a:xfrm>
            <a:off x="5674092" y="2202813"/>
            <a:ext cx="809207" cy="1569660"/>
          </a:xfrm>
          <a:prstGeom prst="rect">
            <a:avLst/>
          </a:prstGeom>
          <a:noFill/>
        </p:spPr>
        <p:txBody>
          <a:bodyPr wrap="square" rtlCol="0">
            <a:spAutoFit/>
          </a:bodyPr>
          <a:lstStyle/>
          <a:p>
            <a:r>
              <a:rPr lang="en-US" sz="9600" dirty="0" smtClean="0"/>
              <a:t>)</a:t>
            </a:r>
            <a:endParaRPr lang="en-US" sz="9600" dirty="0"/>
          </a:p>
        </p:txBody>
      </p:sp>
      <p:cxnSp>
        <p:nvCxnSpPr>
          <p:cNvPr id="55" name="Curved Connector 54"/>
          <p:cNvCxnSpPr>
            <a:stCxn id="4" idx="0"/>
            <a:endCxn id="43" idx="0"/>
          </p:cNvCxnSpPr>
          <p:nvPr/>
        </p:nvCxnSpPr>
        <p:spPr>
          <a:xfrm rot="16200000" flipH="1">
            <a:off x="6778443" y="262357"/>
            <a:ext cx="43764" cy="4552776"/>
          </a:xfrm>
          <a:prstGeom prst="curvedConnector3">
            <a:avLst>
              <a:gd name="adj1" fmla="val -522347"/>
            </a:avLst>
          </a:prstGeom>
          <a:ln w="25400">
            <a:solidFill>
              <a:schemeClr val="tx1"/>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0114" y="2725528"/>
            <a:ext cx="2852057" cy="461665"/>
          </a:xfrm>
          <a:prstGeom prst="rect">
            <a:avLst/>
          </a:prstGeom>
          <a:noFill/>
        </p:spPr>
        <p:txBody>
          <a:bodyPr wrap="square" rtlCol="0">
            <a:spAutoFit/>
          </a:bodyPr>
          <a:lstStyle/>
          <a:p>
            <a:r>
              <a:rPr lang="en-US" sz="2400" dirty="0" smtClean="0"/>
              <a:t>PCA Reconstruction</a:t>
            </a:r>
            <a:endParaRPr lang="en-US" sz="2400" dirty="0"/>
          </a:p>
        </p:txBody>
      </p:sp>
      <p:sp>
        <p:nvSpPr>
          <p:cNvPr id="66" name="TextBox 65"/>
          <p:cNvSpPr txBox="1"/>
          <p:nvPr/>
        </p:nvSpPr>
        <p:spPr>
          <a:xfrm>
            <a:off x="424543" y="4811486"/>
            <a:ext cx="1883228" cy="830997"/>
          </a:xfrm>
          <a:prstGeom prst="rect">
            <a:avLst/>
          </a:prstGeom>
          <a:noFill/>
        </p:spPr>
        <p:txBody>
          <a:bodyPr wrap="square" rtlCol="0">
            <a:spAutoFit/>
          </a:bodyPr>
          <a:lstStyle/>
          <a:p>
            <a:r>
              <a:rPr lang="en-US" sz="2400" dirty="0" smtClean="0"/>
              <a:t>Isolation</a:t>
            </a:r>
          </a:p>
          <a:p>
            <a:r>
              <a:rPr lang="en-US" sz="2400" dirty="0" smtClean="0"/>
              <a:t>Forest</a:t>
            </a:r>
            <a:endParaRPr lang="en-US" sz="2400" dirty="0"/>
          </a:p>
        </p:txBody>
      </p:sp>
      <p:sp>
        <p:nvSpPr>
          <p:cNvPr id="67" name="TextBox 66"/>
          <p:cNvSpPr txBox="1"/>
          <p:nvPr/>
        </p:nvSpPr>
        <p:spPr>
          <a:xfrm>
            <a:off x="6455232" y="4572003"/>
            <a:ext cx="2237786" cy="1569660"/>
          </a:xfrm>
          <a:prstGeom prst="rect">
            <a:avLst/>
          </a:prstGeom>
          <a:noFill/>
        </p:spPr>
        <p:txBody>
          <a:bodyPr wrap="square" rtlCol="0">
            <a:spAutoFit/>
          </a:bodyPr>
          <a:lstStyle/>
          <a:p>
            <a:r>
              <a:rPr lang="en-US" sz="2400" dirty="0" smtClean="0"/>
              <a:t>One-Class</a:t>
            </a:r>
          </a:p>
          <a:p>
            <a:r>
              <a:rPr lang="en-US" sz="2400" dirty="0" smtClean="0"/>
              <a:t>Support </a:t>
            </a:r>
          </a:p>
          <a:p>
            <a:r>
              <a:rPr lang="en-US" sz="2400" dirty="0" smtClean="0"/>
              <a:t>Vector </a:t>
            </a:r>
          </a:p>
          <a:p>
            <a:r>
              <a:rPr lang="en-US" sz="2400" dirty="0" smtClean="0"/>
              <a:t>Machine</a:t>
            </a:r>
            <a:endParaRPr lang="en-US" sz="2400" dirty="0"/>
          </a:p>
        </p:txBody>
      </p:sp>
      <p:sp>
        <p:nvSpPr>
          <p:cNvPr id="68" name="Slide Number Placeholder 67"/>
          <p:cNvSpPr>
            <a:spLocks noGrp="1"/>
          </p:cNvSpPr>
          <p:nvPr>
            <p:ph type="sldNum" sz="quarter" idx="12"/>
          </p:nvPr>
        </p:nvSpPr>
        <p:spPr/>
        <p:txBody>
          <a:bodyPr/>
          <a:lstStyle/>
          <a:p>
            <a:fld id="{6D22F896-40B5-4ADD-8801-0D06FADFA095}" type="slidenum">
              <a:rPr lang="en-US" smtClean="0"/>
              <a:t>27</a:t>
            </a:fld>
            <a:endParaRPr lang="en-US" dirty="0"/>
          </a:p>
        </p:txBody>
      </p:sp>
      <p:sp>
        <p:nvSpPr>
          <p:cNvPr id="69" name="TextBox 68"/>
          <p:cNvSpPr txBox="1"/>
          <p:nvPr/>
        </p:nvSpPr>
        <p:spPr>
          <a:xfrm>
            <a:off x="7633454" y="2302955"/>
            <a:ext cx="796152" cy="1446550"/>
          </a:xfrm>
          <a:prstGeom prst="rect">
            <a:avLst/>
          </a:prstGeom>
          <a:noFill/>
        </p:spPr>
        <p:txBody>
          <a:bodyPr wrap="square" rtlCol="0">
            <a:spAutoFit/>
          </a:bodyPr>
          <a:lstStyle/>
          <a:p>
            <a:r>
              <a:rPr lang="en-US" sz="8800" dirty="0" smtClean="0"/>
              <a:t>=</a:t>
            </a:r>
            <a:endParaRPr lang="en-US" sz="8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154" y="4455169"/>
            <a:ext cx="4159145" cy="212116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1530" y="3908657"/>
            <a:ext cx="3534314" cy="2896351"/>
          </a:xfrm>
          <a:prstGeom prst="rect">
            <a:avLst/>
          </a:prstGeom>
        </p:spPr>
      </p:pic>
    </p:spTree>
    <p:extLst>
      <p:ext uri="{BB962C8B-B14F-4D97-AF65-F5344CB8AC3E}">
        <p14:creationId xmlns:p14="http://schemas.microsoft.com/office/powerpoint/2010/main" val="2728339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Dnn</a:t>
            </a:r>
            <a:r>
              <a:rPr lang="en-US" dirty="0" smtClean="0"/>
              <a:t> </a:t>
            </a:r>
            <a:r>
              <a:rPr lang="en-US" dirty="0" err="1" smtClean="0"/>
              <a:t>vs</a:t>
            </a:r>
            <a:r>
              <a:rPr lang="en-US" dirty="0" smtClean="0"/>
              <a:t> </a:t>
            </a:r>
            <a:r>
              <a:rPr lang="en-US" dirty="0" err="1" smtClean="0"/>
              <a:t>Rnn</a:t>
            </a:r>
            <a:r>
              <a:rPr lang="en-US" dirty="0" smtClean="0"/>
              <a:t> </a:t>
            </a:r>
            <a:r>
              <a:rPr lang="en-US" dirty="0" err="1" smtClean="0"/>
              <a:t>vs</a:t>
            </a:r>
            <a:r>
              <a:rPr lang="en-US" dirty="0" smtClean="0"/>
              <a:t> Baselines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21" y="3090315"/>
            <a:ext cx="3962743" cy="21718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570" y="2005547"/>
            <a:ext cx="6469938" cy="4852453"/>
          </a:xfrm>
          <a:prstGeom prst="rect">
            <a:avLst/>
          </a:prstGeom>
        </p:spPr>
      </p:pic>
      <p:sp>
        <p:nvSpPr>
          <p:cNvPr id="6" name="Slide Number Placeholder 5"/>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7325426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results: DNN-</a:t>
            </a:r>
            <a:r>
              <a:rPr lang="en-US" dirty="0" err="1" smtClean="0"/>
              <a:t>diag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0198" y="2011109"/>
            <a:ext cx="5833636" cy="4846891"/>
          </a:xfrm>
        </p:spPr>
      </p:pic>
      <p:sp>
        <p:nvSpPr>
          <p:cNvPr id="7" name="Slide Number Placeholder 6"/>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4001010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Constraints</a:t>
            </a:r>
            <a:endParaRPr lang="en-US" dirty="0"/>
          </a:p>
        </p:txBody>
      </p:sp>
      <p:sp>
        <p:nvSpPr>
          <p:cNvPr id="3" name="Content Placeholder 2"/>
          <p:cNvSpPr>
            <a:spLocks noGrp="1"/>
          </p:cNvSpPr>
          <p:nvPr>
            <p:ph idx="1"/>
          </p:nvPr>
        </p:nvSpPr>
        <p:spPr>
          <a:xfrm>
            <a:off x="680321" y="2336873"/>
            <a:ext cx="9613861" cy="4085192"/>
          </a:xfrm>
        </p:spPr>
        <p:txBody>
          <a:bodyPr>
            <a:normAutofit fontScale="85000" lnSpcReduction="20000"/>
          </a:bodyPr>
          <a:lstStyle/>
          <a:p>
            <a:pPr marL="0" indent="0">
              <a:buNone/>
            </a:pPr>
            <a:endParaRPr lang="en-US" dirty="0" smtClean="0"/>
          </a:p>
          <a:p>
            <a:pPr marL="0" indent="0">
              <a:lnSpc>
                <a:spcPct val="150000"/>
              </a:lnSpc>
              <a:buNone/>
            </a:pPr>
            <a:r>
              <a:rPr lang="en-US" sz="3100" dirty="0" smtClean="0"/>
              <a:t>Approach </a:t>
            </a:r>
            <a:r>
              <a:rPr lang="en-US" sz="3100" dirty="0"/>
              <a:t>should provide</a:t>
            </a:r>
            <a:r>
              <a:rPr lang="en-US" sz="3100" dirty="0" smtClean="0"/>
              <a:t>:</a:t>
            </a:r>
          </a:p>
          <a:p>
            <a:pPr lvl="1">
              <a:lnSpc>
                <a:spcPct val="150000"/>
              </a:lnSpc>
            </a:pPr>
            <a:r>
              <a:rPr lang="en-US" sz="3100" dirty="0" smtClean="0"/>
              <a:t>Real time evaluation</a:t>
            </a:r>
          </a:p>
          <a:p>
            <a:pPr lvl="1">
              <a:lnSpc>
                <a:spcPct val="150000"/>
              </a:lnSpc>
            </a:pPr>
            <a:r>
              <a:rPr lang="en-US" sz="3100" dirty="0" smtClean="0"/>
              <a:t>Upper bound on storage requirements</a:t>
            </a:r>
            <a:endParaRPr lang="en-US" sz="3100" dirty="0"/>
          </a:p>
          <a:p>
            <a:pPr lvl="1">
              <a:lnSpc>
                <a:spcPct val="150000"/>
              </a:lnSpc>
            </a:pPr>
            <a:r>
              <a:rPr lang="en-US" sz="3100" dirty="0" smtClean="0"/>
              <a:t>Analysis </a:t>
            </a:r>
            <a:r>
              <a:rPr lang="en-US" sz="3100" dirty="0"/>
              <a:t>of structured multivariate data</a:t>
            </a:r>
          </a:p>
          <a:p>
            <a:pPr lvl="1">
              <a:lnSpc>
                <a:spcPct val="150000"/>
              </a:lnSpc>
            </a:pPr>
            <a:r>
              <a:rPr lang="en-US" sz="3100" dirty="0"/>
              <a:t>Adaptation to shifting distribution of activities</a:t>
            </a:r>
          </a:p>
          <a:p>
            <a:pPr lvl="1">
              <a:lnSpc>
                <a:spcPct val="150000"/>
              </a:lnSpc>
            </a:pPr>
            <a:r>
              <a:rPr lang="en-US" sz="3100" dirty="0"/>
              <a:t>Interpretable assessments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851873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Interpretable Assessments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352" y="2114372"/>
            <a:ext cx="5522614" cy="4588478"/>
          </a:xfrm>
        </p:spPr>
      </p:pic>
      <p:sp>
        <p:nvSpPr>
          <p:cNvPr id="7" name="Content Placeholder 2"/>
          <p:cNvSpPr txBox="1">
            <a:spLocks/>
          </p:cNvSpPr>
          <p:nvPr/>
        </p:nvSpPr>
        <p:spPr>
          <a:xfrm>
            <a:off x="7943654" y="5318716"/>
            <a:ext cx="2823796" cy="2333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smtClean="0"/>
              <a:t>Decomposed negative log probabilities provide insight into anomaly score </a:t>
            </a:r>
            <a:endParaRPr lang="en-US" sz="1800" dirty="0"/>
          </a:p>
        </p:txBody>
      </p:sp>
      <p:sp>
        <p:nvSpPr>
          <p:cNvPr id="14" name="TextBox 13"/>
          <p:cNvSpPr txBox="1"/>
          <p:nvPr/>
        </p:nvSpPr>
        <p:spPr>
          <a:xfrm>
            <a:off x="6996587" y="2413601"/>
            <a:ext cx="5029200" cy="307777"/>
          </a:xfrm>
          <a:prstGeom prst="rect">
            <a:avLst/>
          </a:prstGeom>
          <a:noFill/>
        </p:spPr>
        <p:txBody>
          <a:bodyPr wrap="square" rtlCol="0">
            <a:spAutoFit/>
          </a:bodyPr>
          <a:lstStyle/>
          <a:p>
            <a:r>
              <a:rPr lang="en-US" sz="1400" dirty="0" smtClean="0"/>
              <a:t>Write to a globally uncommon file locally 12pm-6pm</a:t>
            </a:r>
            <a:endParaRPr lang="en-US" sz="1400" dirty="0"/>
          </a:p>
        </p:txBody>
      </p:sp>
      <p:sp>
        <p:nvSpPr>
          <p:cNvPr id="15" name="TextBox 14"/>
          <p:cNvSpPr txBox="1"/>
          <p:nvPr/>
        </p:nvSpPr>
        <p:spPr>
          <a:xfrm>
            <a:off x="6164159" y="2923438"/>
            <a:ext cx="2521132" cy="954107"/>
          </a:xfrm>
          <a:prstGeom prst="rect">
            <a:avLst/>
          </a:prstGeom>
          <a:noFill/>
        </p:spPr>
        <p:txBody>
          <a:bodyPr wrap="square" rtlCol="0">
            <a:spAutoFit/>
          </a:bodyPr>
          <a:lstStyle/>
          <a:p>
            <a:r>
              <a:rPr lang="en-US" sz="1400" dirty="0" smtClean="0"/>
              <a:t>Copy to a globally </a:t>
            </a:r>
          </a:p>
          <a:p>
            <a:r>
              <a:rPr lang="en-US" sz="1400" dirty="0" smtClean="0"/>
              <a:t>Uncommon file from</a:t>
            </a:r>
          </a:p>
          <a:p>
            <a:r>
              <a:rPr lang="en-US" sz="1400" dirty="0" smtClean="0"/>
              <a:t>Removable media</a:t>
            </a:r>
          </a:p>
          <a:p>
            <a:r>
              <a:rPr lang="en-US" sz="1400" dirty="0" smtClean="0"/>
              <a:t>6am-12pm</a:t>
            </a:r>
            <a:endParaRPr lang="en-US" sz="1400" dirty="0"/>
          </a:p>
        </p:txBody>
      </p:sp>
      <p:cxnSp>
        <p:nvCxnSpPr>
          <p:cNvPr id="16" name="Straight Arrow Connector 15"/>
          <p:cNvCxnSpPr/>
          <p:nvPr/>
        </p:nvCxnSpPr>
        <p:spPr>
          <a:xfrm flipH="1" flipV="1">
            <a:off x="9822838" y="3471653"/>
            <a:ext cx="472815" cy="12716"/>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993172" y="2723661"/>
            <a:ext cx="10728" cy="447525"/>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7729978" y="3058169"/>
            <a:ext cx="2694688" cy="2179509"/>
            <a:chOff x="8210749" y="3058169"/>
            <a:chExt cx="2694688" cy="2179509"/>
          </a:xfrm>
        </p:grpSpPr>
        <p:cxnSp>
          <p:nvCxnSpPr>
            <p:cNvPr id="18" name="Straight Arrow Connector 17"/>
            <p:cNvCxnSpPr/>
            <p:nvPr/>
          </p:nvCxnSpPr>
          <p:spPr>
            <a:xfrm>
              <a:off x="8210749" y="3460192"/>
              <a:ext cx="404943" cy="1"/>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481" y="3058169"/>
              <a:ext cx="2491956" cy="2179509"/>
            </a:xfrm>
            <a:prstGeom prst="rect">
              <a:avLst/>
            </a:prstGeom>
          </p:spPr>
        </p:pic>
        <p:sp>
          <p:nvSpPr>
            <p:cNvPr id="13" name="TextBox 12"/>
            <p:cNvSpPr txBox="1"/>
            <p:nvPr/>
          </p:nvSpPr>
          <p:spPr>
            <a:xfrm>
              <a:off x="9327531" y="4180737"/>
              <a:ext cx="966651" cy="738664"/>
            </a:xfrm>
            <a:prstGeom prst="rect">
              <a:avLst/>
            </a:prstGeom>
            <a:noFill/>
          </p:spPr>
          <p:txBody>
            <a:bodyPr wrap="square" rtlCol="0">
              <a:spAutoFit/>
            </a:bodyPr>
            <a:lstStyle/>
            <a:p>
              <a:r>
                <a:rPr lang="en-US" sz="1400" dirty="0" smtClean="0">
                  <a:solidFill>
                    <a:schemeClr val="bg1"/>
                  </a:solidFill>
                </a:rPr>
                <a:t>77.0%</a:t>
              </a:r>
            </a:p>
            <a:p>
              <a:endParaRPr lang="en-US" sz="1400" dirty="0">
                <a:solidFill>
                  <a:schemeClr val="bg1"/>
                </a:solidFill>
              </a:endParaRPr>
            </a:p>
            <a:p>
              <a:r>
                <a:rPr lang="en-US" sz="1400" dirty="0" smtClean="0">
                  <a:solidFill>
                    <a:schemeClr val="bg1"/>
                  </a:solidFill>
                </a:rPr>
                <a:t>Other</a:t>
              </a:r>
              <a:endParaRPr lang="en-US" sz="1400" dirty="0">
                <a:solidFill>
                  <a:schemeClr val="bg1"/>
                </a:solidFill>
              </a:endParaRPr>
            </a:p>
          </p:txBody>
        </p:sp>
        <p:sp>
          <p:nvSpPr>
            <p:cNvPr id="11" name="TextBox 10"/>
            <p:cNvSpPr txBox="1"/>
            <p:nvPr/>
          </p:nvSpPr>
          <p:spPr>
            <a:xfrm>
              <a:off x="9659459" y="3434787"/>
              <a:ext cx="966651" cy="307777"/>
            </a:xfrm>
            <a:prstGeom prst="rect">
              <a:avLst/>
            </a:prstGeom>
            <a:noFill/>
          </p:spPr>
          <p:txBody>
            <a:bodyPr wrap="square" rtlCol="0">
              <a:spAutoFit/>
            </a:bodyPr>
            <a:lstStyle/>
            <a:p>
              <a:r>
                <a:rPr lang="en-US" sz="1400" dirty="0" smtClean="0">
                  <a:solidFill>
                    <a:schemeClr val="bg1"/>
                  </a:solidFill>
                </a:rPr>
                <a:t>8.2%</a:t>
              </a:r>
              <a:endParaRPr lang="en-US" sz="1400" dirty="0">
                <a:solidFill>
                  <a:schemeClr val="bg1"/>
                </a:solidFill>
              </a:endParaRPr>
            </a:p>
          </p:txBody>
        </p:sp>
        <p:sp>
          <p:nvSpPr>
            <p:cNvPr id="12" name="TextBox 11"/>
            <p:cNvSpPr txBox="1"/>
            <p:nvPr/>
          </p:nvSpPr>
          <p:spPr>
            <a:xfrm>
              <a:off x="9179290" y="3251776"/>
              <a:ext cx="966651" cy="307777"/>
            </a:xfrm>
            <a:prstGeom prst="rect">
              <a:avLst/>
            </a:prstGeom>
            <a:noFill/>
          </p:spPr>
          <p:txBody>
            <a:bodyPr wrap="square" rtlCol="0">
              <a:spAutoFit/>
            </a:bodyPr>
            <a:lstStyle/>
            <a:p>
              <a:r>
                <a:rPr lang="en-US" sz="1400" dirty="0" smtClean="0">
                  <a:solidFill>
                    <a:schemeClr val="bg1"/>
                  </a:solidFill>
                </a:rPr>
                <a:t>7.4%</a:t>
              </a:r>
              <a:endParaRPr lang="en-US" sz="1400" dirty="0">
                <a:solidFill>
                  <a:schemeClr val="bg1"/>
                </a:solidFill>
              </a:endParaRPr>
            </a:p>
          </p:txBody>
        </p:sp>
        <p:sp>
          <p:nvSpPr>
            <p:cNvPr id="10" name="TextBox 9"/>
            <p:cNvSpPr txBox="1"/>
            <p:nvPr/>
          </p:nvSpPr>
          <p:spPr>
            <a:xfrm>
              <a:off x="8662827" y="3334585"/>
              <a:ext cx="966651" cy="307777"/>
            </a:xfrm>
            <a:prstGeom prst="rect">
              <a:avLst/>
            </a:prstGeom>
            <a:noFill/>
          </p:spPr>
          <p:txBody>
            <a:bodyPr wrap="square" rtlCol="0">
              <a:spAutoFit/>
            </a:bodyPr>
            <a:lstStyle/>
            <a:p>
              <a:r>
                <a:rPr lang="en-US" sz="1400" dirty="0" smtClean="0">
                  <a:solidFill>
                    <a:schemeClr val="bg1"/>
                  </a:solidFill>
                </a:rPr>
                <a:t>7.4%</a:t>
              </a:r>
              <a:endParaRPr lang="en-US" sz="1400" dirty="0">
                <a:solidFill>
                  <a:schemeClr val="bg1"/>
                </a:solidFill>
              </a:endParaRPr>
            </a:p>
          </p:txBody>
        </p:sp>
      </p:grpSp>
      <p:sp>
        <p:nvSpPr>
          <p:cNvPr id="26" name="TextBox 25"/>
          <p:cNvSpPr txBox="1"/>
          <p:nvPr/>
        </p:nvSpPr>
        <p:spPr>
          <a:xfrm>
            <a:off x="10294182" y="3129699"/>
            <a:ext cx="1897818" cy="738664"/>
          </a:xfrm>
          <a:prstGeom prst="rect">
            <a:avLst/>
          </a:prstGeom>
          <a:noFill/>
        </p:spPr>
        <p:txBody>
          <a:bodyPr wrap="square" rtlCol="0">
            <a:spAutoFit/>
          </a:bodyPr>
          <a:lstStyle/>
          <a:p>
            <a:r>
              <a:rPr lang="en-US" sz="1400" dirty="0" smtClean="0"/>
              <a:t>Write globally </a:t>
            </a:r>
          </a:p>
          <a:p>
            <a:r>
              <a:rPr lang="en-US" sz="1400" dirty="0" smtClean="0"/>
              <a:t>Uncommon file</a:t>
            </a:r>
          </a:p>
          <a:p>
            <a:r>
              <a:rPr lang="en-US" sz="1400" dirty="0"/>
              <a:t>l</a:t>
            </a:r>
            <a:r>
              <a:rPr lang="en-US" sz="1400" dirty="0" smtClean="0"/>
              <a:t>ocally 6pm-12am</a:t>
            </a:r>
            <a:endParaRPr lang="en-US" sz="1400" dirty="0"/>
          </a:p>
        </p:txBody>
      </p:sp>
      <p:sp>
        <p:nvSpPr>
          <p:cNvPr id="28" name="Oval 27"/>
          <p:cNvSpPr/>
          <p:nvPr/>
        </p:nvSpPr>
        <p:spPr>
          <a:xfrm>
            <a:off x="4255129" y="4111854"/>
            <a:ext cx="126748" cy="79517"/>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8" idx="6"/>
          </p:cNvCxnSpPr>
          <p:nvPr/>
        </p:nvCxnSpPr>
        <p:spPr>
          <a:xfrm flipV="1">
            <a:off x="4381877" y="4147923"/>
            <a:ext cx="3684761" cy="369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64159" y="4158967"/>
            <a:ext cx="1719397" cy="523220"/>
          </a:xfrm>
          <a:prstGeom prst="rect">
            <a:avLst/>
          </a:prstGeom>
          <a:noFill/>
        </p:spPr>
        <p:txBody>
          <a:bodyPr wrap="square" rtlCol="0">
            <a:spAutoFit/>
          </a:bodyPr>
          <a:lstStyle/>
          <a:p>
            <a:r>
              <a:rPr lang="en-US" sz="1400" dirty="0" smtClean="0">
                <a:solidFill>
                  <a:srgbClr val="FFFF00"/>
                </a:solidFill>
              </a:rPr>
              <a:t>Day 418</a:t>
            </a:r>
          </a:p>
          <a:p>
            <a:r>
              <a:rPr lang="en-US" sz="1400" dirty="0" smtClean="0">
                <a:solidFill>
                  <a:srgbClr val="FFFF00"/>
                </a:solidFill>
              </a:rPr>
              <a:t>True Positive</a:t>
            </a:r>
          </a:p>
        </p:txBody>
      </p:sp>
      <p:sp>
        <p:nvSpPr>
          <p:cNvPr id="32" name="Slide Number Placeholder 31"/>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1741039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Data processing and feature extraction</a:t>
            </a:r>
          </a:p>
          <a:p>
            <a:r>
              <a:rPr lang="en-US" dirty="0" smtClean="0"/>
              <a:t>Neural networks and our model</a:t>
            </a:r>
          </a:p>
          <a:p>
            <a:r>
              <a:rPr lang="en-US" dirty="0" smtClean="0"/>
              <a:t>Experiments and results</a:t>
            </a:r>
          </a:p>
          <a:p>
            <a:r>
              <a:rPr lang="en-US" b="1" u="sng" dirty="0" smtClean="0"/>
              <a:t>Takeaways and Continuing work</a:t>
            </a:r>
            <a:endParaRPr lang="en-US" b="1" u="sng" dirty="0"/>
          </a:p>
        </p:txBody>
      </p:sp>
      <p:sp>
        <p:nvSpPr>
          <p:cNvPr id="4" name="Slide Number Placeholder 3"/>
          <p:cNvSpPr>
            <a:spLocks noGrp="1"/>
          </p:cNvSpPr>
          <p:nvPr>
            <p:ph type="sldNum" sz="quarter" idx="12"/>
          </p:nvPr>
        </p:nvSpPr>
        <p:spPr/>
        <p:txBody>
          <a:bodyPr/>
          <a:lstStyle/>
          <a:p>
            <a:fld id="{6D22F896-40B5-4ADD-8801-0D06FADFA095}" type="slidenum">
              <a:rPr lang="en-US" smtClean="0"/>
              <a:t>31</a:t>
            </a:fld>
            <a:endParaRPr lang="en-US" dirty="0"/>
          </a:p>
        </p:txBody>
      </p:sp>
    </p:spTree>
    <p:custDataLst>
      <p:tags r:id="rId1"/>
    </p:custDataLst>
    <p:extLst>
      <p:ext uri="{BB962C8B-B14F-4D97-AF65-F5344CB8AC3E}">
        <p14:creationId xmlns:p14="http://schemas.microsoft.com/office/powerpoint/2010/main" val="4142499966"/>
      </p:ext>
    </p:extLst>
  </p:cSld>
  <p:clrMapOvr>
    <a:masterClrMapping/>
  </p:clrMapOvr>
  <mc:AlternateContent xmlns:mc="http://schemas.openxmlformats.org/markup-compatibility/2006" xmlns:p14="http://schemas.microsoft.com/office/powerpoint/2010/main">
    <mc:Choice Requires="p14">
      <p:transition spd="slow" p14:dur="2000" advTm="1651"/>
    </mc:Choice>
    <mc:Fallback xmlns="">
      <p:transition spd="slow" advTm="165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a:xfrm>
            <a:off x="164274" y="2318766"/>
            <a:ext cx="11848324" cy="3599316"/>
          </a:xfrm>
        </p:spPr>
        <p:txBody>
          <a:bodyPr>
            <a:normAutofit/>
          </a:bodyPr>
          <a:lstStyle/>
          <a:p>
            <a:r>
              <a:rPr lang="en-US" dirty="0" smtClean="0"/>
              <a:t>Online unsupervised deep learning architecture</a:t>
            </a:r>
          </a:p>
          <a:p>
            <a:r>
              <a:rPr lang="en-US" dirty="0" smtClean="0"/>
              <a:t>Interpretable assessments</a:t>
            </a:r>
            <a:endParaRPr lang="en-US" dirty="0" smtClean="0"/>
          </a:p>
          <a:p>
            <a:r>
              <a:rPr lang="en-US" dirty="0" smtClean="0"/>
              <a:t>System </a:t>
            </a:r>
            <a:r>
              <a:rPr lang="en-US" dirty="0" smtClean="0"/>
              <a:t>meets constraints of the online scenario</a:t>
            </a:r>
          </a:p>
          <a:p>
            <a:pPr lvl="1">
              <a:buFont typeface="Wingdings" panose="05000000000000000000" pitchFamily="2" charset="2"/>
              <a:buChar char="v"/>
            </a:pPr>
            <a:r>
              <a:rPr lang="en-US" dirty="0"/>
              <a:t>	</a:t>
            </a:r>
            <a:r>
              <a:rPr lang="en-US" dirty="0" smtClean="0"/>
              <a:t>Assessments in real time</a:t>
            </a:r>
          </a:p>
          <a:p>
            <a:pPr lvl="1">
              <a:buFont typeface="Wingdings" panose="05000000000000000000" pitchFamily="2" charset="2"/>
              <a:buChar char="v"/>
            </a:pPr>
            <a:r>
              <a:rPr lang="en-US" dirty="0" smtClean="0"/>
              <a:t>	Bounded memory requirements</a:t>
            </a:r>
          </a:p>
          <a:p>
            <a:r>
              <a:rPr lang="en-US" dirty="0" smtClean="0"/>
              <a:t>System outperforms standard anomaly detection techniques</a:t>
            </a:r>
          </a:p>
          <a:p>
            <a:r>
              <a:rPr lang="en-US" dirty="0" smtClean="0"/>
              <a:t>Approach </a:t>
            </a:r>
            <a:r>
              <a:rPr lang="en-US" dirty="0" smtClean="0"/>
              <a:t>is applicable to a more general class of problems</a:t>
            </a:r>
          </a:p>
          <a:p>
            <a:endParaRPr lang="en-US" dirty="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Tree>
    <p:custDataLst>
      <p:tags r:id="rId1"/>
    </p:custDataLst>
    <p:extLst>
      <p:ext uri="{BB962C8B-B14F-4D97-AF65-F5344CB8AC3E}">
        <p14:creationId xmlns:p14="http://schemas.microsoft.com/office/powerpoint/2010/main" val="3688378479"/>
      </p:ext>
    </p:extLst>
  </p:cSld>
  <p:clrMapOvr>
    <a:masterClrMapping/>
  </p:clrMapOvr>
  <mc:AlternateContent xmlns:mc="http://schemas.openxmlformats.org/markup-compatibility/2006" xmlns:p14="http://schemas.microsoft.com/office/powerpoint/2010/main">
    <mc:Choice Requires="p14">
      <p:transition spd="slow" p14:dur="2000" advTm="64738"/>
    </mc:Choice>
    <mc:Fallback xmlns="">
      <p:transition spd="slow" advTm="64738"/>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Continuing Work</a:t>
            </a:r>
            <a:endParaRPr lang="en-US" dirty="0"/>
          </a:p>
        </p:txBody>
      </p:sp>
      <p:sp>
        <p:nvSpPr>
          <p:cNvPr id="3" name="Content Placeholder 2"/>
          <p:cNvSpPr>
            <a:spLocks noGrp="1"/>
          </p:cNvSpPr>
          <p:nvPr>
            <p:ph idx="1"/>
          </p:nvPr>
        </p:nvSpPr>
        <p:spPr>
          <a:xfrm>
            <a:off x="680321" y="2336873"/>
            <a:ext cx="10320614" cy="3599316"/>
          </a:xfrm>
        </p:spPr>
        <p:txBody>
          <a:bodyPr>
            <a:normAutofit/>
          </a:bodyPr>
          <a:lstStyle/>
          <a:p>
            <a:r>
              <a:rPr lang="en-US" dirty="0" smtClean="0"/>
              <a:t>Explore effectiveness on new data sets</a:t>
            </a:r>
          </a:p>
          <a:p>
            <a:r>
              <a:rPr lang="en-US" dirty="0" smtClean="0"/>
              <a:t>Improve model performance through normalization</a:t>
            </a:r>
          </a:p>
          <a:p>
            <a:pPr lvl="1">
              <a:buFont typeface="Wingdings" panose="05000000000000000000" pitchFamily="2" charset="2"/>
              <a:buChar char="v"/>
            </a:pPr>
            <a:r>
              <a:rPr lang="en-US" dirty="0" smtClean="0"/>
              <a:t>   Front </a:t>
            </a:r>
            <a:r>
              <a:rPr lang="en-US" dirty="0" smtClean="0"/>
              <a:t>end: </a:t>
            </a:r>
            <a:r>
              <a:rPr lang="en-US" dirty="0" smtClean="0"/>
              <a:t>Input normalization</a:t>
            </a:r>
            <a:endParaRPr lang="en-US" dirty="0" smtClean="0"/>
          </a:p>
          <a:p>
            <a:pPr lvl="1">
              <a:buFont typeface="Wingdings" panose="05000000000000000000" pitchFamily="2" charset="2"/>
              <a:buChar char="v"/>
            </a:pPr>
            <a:r>
              <a:rPr lang="en-US" dirty="0"/>
              <a:t>	</a:t>
            </a:r>
            <a:r>
              <a:rPr lang="en-US" dirty="0" smtClean="0"/>
              <a:t>Mid end: Batch/Layer Normalization</a:t>
            </a:r>
          </a:p>
          <a:p>
            <a:pPr lvl="1">
              <a:buFont typeface="Wingdings" panose="05000000000000000000" pitchFamily="2" charset="2"/>
              <a:buChar char="v"/>
            </a:pPr>
            <a:r>
              <a:rPr lang="en-US" dirty="0"/>
              <a:t>	</a:t>
            </a:r>
            <a:r>
              <a:rPr lang="en-US" dirty="0" smtClean="0"/>
              <a:t>Back end: Full covariance prediction</a:t>
            </a:r>
          </a:p>
          <a:p>
            <a:r>
              <a:rPr lang="en-US" dirty="0" smtClean="0"/>
              <a:t>Improve model performance through resampling data</a:t>
            </a:r>
          </a:p>
          <a:p>
            <a:r>
              <a:rPr lang="en-US" dirty="0" smtClean="0"/>
              <a:t>Explore event-wise input to RNN model</a:t>
            </a:r>
          </a:p>
          <a:p>
            <a:pPr lvl="1">
              <a:buFont typeface="Wingdings" panose="05000000000000000000" pitchFamily="2" charset="2"/>
              <a:buChar char="v"/>
            </a:pPr>
            <a:r>
              <a:rPr lang="en-US" dirty="0"/>
              <a:t>	</a:t>
            </a:r>
            <a:r>
              <a:rPr lang="en-US" dirty="0" smtClean="0"/>
              <a:t>Eliminate independence </a:t>
            </a:r>
            <a:r>
              <a:rPr lang="en-US" dirty="0" smtClean="0"/>
              <a:t>assumption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21426734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Questions?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4291157066"/>
      </p:ext>
    </p:extLst>
  </p:cSld>
  <p:clrMapOvr>
    <a:masterClrMapping/>
  </p:clrMapOvr>
  <mc:AlternateContent xmlns:mc="http://schemas.openxmlformats.org/markup-compatibility/2006" xmlns:p14="http://schemas.microsoft.com/office/powerpoint/2010/main">
    <mc:Choice Requires="p14">
      <p:transition spd="slow" p14:dur="2000" advTm="1417"/>
    </mc:Choice>
    <mc:Fallback xmlns="">
      <p:transition spd="slow" advTm="1417"/>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Inside an LSTM Layer</a:t>
            </a:r>
            <a:endParaRPr lang="en-US" dirty="0"/>
          </a:p>
        </p:txBody>
      </p:sp>
      <p:sp>
        <p:nvSpPr>
          <p:cNvPr id="79" name="Rounded Rectangle 78"/>
          <p:cNvSpPr/>
          <p:nvPr/>
        </p:nvSpPr>
        <p:spPr>
          <a:xfrm>
            <a:off x="3483152" y="2507265"/>
            <a:ext cx="901568" cy="775391"/>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4400">
              <a:defRPr/>
            </a:pPr>
            <a:endParaRPr lang="en-US" kern="0" dirty="0">
              <a:solidFill>
                <a:prstClr val="white"/>
              </a:solidFill>
            </a:endParaRPr>
          </a:p>
        </p:txBody>
      </p:sp>
      <p:sp>
        <p:nvSpPr>
          <p:cNvPr id="80" name="Rounded Rectangle 79"/>
          <p:cNvSpPr/>
          <p:nvPr/>
        </p:nvSpPr>
        <p:spPr>
          <a:xfrm>
            <a:off x="2830079" y="2524417"/>
            <a:ext cx="6077085" cy="2797571"/>
          </a:xfrm>
          <a:prstGeom prst="roundRect">
            <a:avLst/>
          </a:prstGeom>
          <a:solidFill>
            <a:srgbClr val="C2FDAD"/>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endParaRPr lang="en-US" b="1" kern="0" dirty="0">
              <a:solidFill>
                <a:prstClr val="black"/>
              </a:solidFill>
              <a:latin typeface="Aparajita" panose="020B0604020202020204" pitchFamily="34" charset="0"/>
              <a:cs typeface="Aparajita" panose="020B0604020202020204" pitchFamily="34" charset="0"/>
            </a:endParaRPr>
          </a:p>
          <a:p>
            <a:pPr algn="ctr" defTabSz="914400">
              <a:defRPr/>
            </a:pPr>
            <a:endParaRPr lang="en-US" kern="0" dirty="0">
              <a:solidFill>
                <a:prstClr val="black"/>
              </a:solidFill>
              <a:latin typeface="Aparajita" panose="020B0604020202020204" pitchFamily="34" charset="0"/>
              <a:cs typeface="Aparajita" panose="020B0604020202020204" pitchFamily="34" charset="0"/>
            </a:endParaRPr>
          </a:p>
        </p:txBody>
      </p:sp>
      <p:sp>
        <p:nvSpPr>
          <p:cNvPr id="81" name="TextBox 80"/>
          <p:cNvSpPr txBox="1"/>
          <p:nvPr/>
        </p:nvSpPr>
        <p:spPr>
          <a:xfrm>
            <a:off x="3282930" y="5399298"/>
            <a:ext cx="705642" cy="461665"/>
          </a:xfrm>
          <a:prstGeom prst="rect">
            <a:avLst/>
          </a:prstGeom>
          <a:noFill/>
        </p:spPr>
        <p:txBody>
          <a:bodyPr wrap="none" rtlCol="0">
            <a:spAutoFit/>
          </a:bodyPr>
          <a:lstStyle/>
          <a:p>
            <a:pPr defTabSz="914400"/>
            <a:r>
              <a:rPr lang="en-US" sz="2400" dirty="0">
                <a:solidFill>
                  <a:prstClr val="black"/>
                </a:solidFill>
                <a:latin typeface="Aparajita" panose="020B0604020202020204" pitchFamily="34" charset="0"/>
                <a:cs typeface="Aparajita" panose="020B0604020202020204" pitchFamily="34" charset="0"/>
              </a:rPr>
              <a:t>Input</a:t>
            </a:r>
          </a:p>
        </p:txBody>
      </p:sp>
      <p:sp>
        <p:nvSpPr>
          <p:cNvPr id="82" name="Rectangle 81"/>
          <p:cNvSpPr/>
          <p:nvPr/>
        </p:nvSpPr>
        <p:spPr>
          <a:xfrm>
            <a:off x="2034546" y="2821404"/>
            <a:ext cx="640189" cy="154546"/>
          </a:xfrm>
          <a:prstGeom prst="rect">
            <a:avLst/>
          </a:prstGeom>
          <a:solidFill>
            <a:sysClr val="window" lastClr="FFFFFF">
              <a:lumMod val="95000"/>
            </a:sysClr>
          </a:solidFill>
          <a:ln w="38100" cap="flat" cmpd="sng" algn="ctr">
            <a:solidFill>
              <a:sysClr val="windowText" lastClr="000000"/>
            </a:solidFill>
            <a:prstDash val="solid"/>
            <a:miter lim="800000"/>
          </a:ln>
          <a:effectLst/>
        </p:spPr>
        <p:txBody>
          <a:bodyPr rtlCol="0" anchor="ctr"/>
          <a:lstStyle/>
          <a:p>
            <a:pPr algn="ctr" defTabSz="914400">
              <a:defRPr/>
            </a:pPr>
            <a:endParaRPr lang="en-US" kern="0">
              <a:solidFill>
                <a:prstClr val="white"/>
              </a:solidFill>
              <a:latin typeface="Aparajita" panose="020B0604020202020204" pitchFamily="34" charset="0"/>
              <a:cs typeface="Aparajita" panose="020B0604020202020204" pitchFamily="34" charset="0"/>
            </a:endParaRPr>
          </a:p>
        </p:txBody>
      </p:sp>
      <p:sp>
        <p:nvSpPr>
          <p:cNvPr id="83" name="TextBox 82"/>
          <p:cNvSpPr txBox="1"/>
          <p:nvPr/>
        </p:nvSpPr>
        <p:spPr>
          <a:xfrm>
            <a:off x="2191953" y="4949630"/>
            <a:ext cx="381836" cy="523220"/>
          </a:xfrm>
          <a:prstGeom prst="rect">
            <a:avLst/>
          </a:prstGeom>
          <a:noFill/>
        </p:spPr>
        <p:txBody>
          <a:bodyPr wrap="none" rtlCol="0">
            <a:spAutoFit/>
          </a:bodyPr>
          <a:lstStyle/>
          <a:p>
            <a:pPr defTabSz="914400"/>
            <a:r>
              <a:rPr lang="en-US" sz="2800" i="1" dirty="0" err="1">
                <a:solidFill>
                  <a:prstClr val="black"/>
                </a:solidFill>
                <a:latin typeface="Aparajita" panose="020B0604020202020204" pitchFamily="34" charset="0"/>
                <a:cs typeface="Aparajita" panose="020B0604020202020204" pitchFamily="34" charset="0"/>
              </a:rPr>
              <a:t>h</a:t>
            </a:r>
            <a:r>
              <a:rPr lang="en-US" sz="2800" i="1" baseline="-25000" dirty="0" err="1">
                <a:solidFill>
                  <a:prstClr val="black"/>
                </a:solidFill>
                <a:latin typeface="Aparajita" panose="020B0604020202020204" pitchFamily="34" charset="0"/>
                <a:cs typeface="Aparajita" panose="020B0604020202020204" pitchFamily="34" charset="0"/>
              </a:rPr>
              <a:t>t</a:t>
            </a:r>
            <a:endParaRPr lang="en-US" sz="2800" i="1" baseline="-25000" dirty="0">
              <a:solidFill>
                <a:prstClr val="black"/>
              </a:solidFill>
              <a:latin typeface="Aparajita" panose="020B0604020202020204" pitchFamily="34" charset="0"/>
              <a:cs typeface="Aparajita" panose="020B0604020202020204" pitchFamily="34" charset="0"/>
            </a:endParaRPr>
          </a:p>
        </p:txBody>
      </p:sp>
      <p:cxnSp>
        <p:nvCxnSpPr>
          <p:cNvPr id="84" name="Straight Arrow Connector 83"/>
          <p:cNvCxnSpPr>
            <a:stCxn id="82" idx="3"/>
            <a:endCxn id="100" idx="2"/>
          </p:cNvCxnSpPr>
          <p:nvPr/>
        </p:nvCxnSpPr>
        <p:spPr>
          <a:xfrm flipV="1">
            <a:off x="2674735" y="2885721"/>
            <a:ext cx="1035891" cy="12956"/>
          </a:xfrm>
          <a:prstGeom prst="straightConnector1">
            <a:avLst/>
          </a:prstGeom>
          <a:noFill/>
          <a:ln w="38100" cap="flat" cmpd="sng" algn="ctr">
            <a:solidFill>
              <a:sysClr val="windowText" lastClr="000000"/>
            </a:solidFill>
            <a:prstDash val="solid"/>
            <a:miter lim="800000"/>
            <a:tailEnd type="triangle"/>
          </a:ln>
          <a:effectLst/>
        </p:spPr>
      </p:cxnSp>
      <p:sp>
        <p:nvSpPr>
          <p:cNvPr id="85" name="Rectangle 84"/>
          <p:cNvSpPr/>
          <p:nvPr/>
        </p:nvSpPr>
        <p:spPr>
          <a:xfrm>
            <a:off x="2062442" y="4860109"/>
            <a:ext cx="640189" cy="154546"/>
          </a:xfrm>
          <a:prstGeom prst="rect">
            <a:avLst/>
          </a:prstGeom>
          <a:solidFill>
            <a:srgbClr val="FEFEC2"/>
          </a:solidFill>
          <a:ln w="38100" cap="flat" cmpd="sng" algn="ctr">
            <a:solidFill>
              <a:sysClr val="windowText" lastClr="000000"/>
            </a:solidFill>
            <a:prstDash val="solid"/>
            <a:miter lim="800000"/>
          </a:ln>
          <a:effectLst/>
        </p:spPr>
        <p:txBody>
          <a:bodyPr rtlCol="0" anchor="ctr"/>
          <a:lstStyle/>
          <a:p>
            <a:pPr algn="ctr" defTabSz="914400">
              <a:defRPr/>
            </a:pPr>
            <a:endParaRPr lang="en-US" kern="0">
              <a:solidFill>
                <a:prstClr val="white"/>
              </a:solidFill>
              <a:latin typeface="Aparajita" panose="020B0604020202020204" pitchFamily="34" charset="0"/>
              <a:cs typeface="Aparajita" panose="020B0604020202020204" pitchFamily="34" charset="0"/>
            </a:endParaRPr>
          </a:p>
        </p:txBody>
      </p:sp>
      <p:sp>
        <p:nvSpPr>
          <p:cNvPr id="86" name="TextBox 85"/>
          <p:cNvSpPr txBox="1"/>
          <p:nvPr/>
        </p:nvSpPr>
        <p:spPr>
          <a:xfrm>
            <a:off x="2146813" y="2841321"/>
            <a:ext cx="393056" cy="584775"/>
          </a:xfrm>
          <a:prstGeom prst="rect">
            <a:avLst/>
          </a:prstGeom>
          <a:noFill/>
        </p:spPr>
        <p:txBody>
          <a:bodyPr wrap="none" rtlCol="0">
            <a:spAutoFit/>
          </a:bodyPr>
          <a:lstStyle/>
          <a:p>
            <a:pPr defTabSz="914400"/>
            <a:r>
              <a:rPr lang="en-US" sz="3200" i="1" dirty="0" err="1">
                <a:solidFill>
                  <a:prstClr val="black"/>
                </a:solidFill>
                <a:latin typeface="Aparajita" panose="020B0604020202020204" pitchFamily="34" charset="0"/>
                <a:cs typeface="Aparajita" panose="020B0604020202020204" pitchFamily="34" charset="0"/>
              </a:rPr>
              <a:t>c</a:t>
            </a:r>
            <a:r>
              <a:rPr lang="en-US" sz="3200" i="1" baseline="-25000" dirty="0" err="1">
                <a:solidFill>
                  <a:prstClr val="black"/>
                </a:solidFill>
                <a:latin typeface="Aparajita" panose="020B0604020202020204" pitchFamily="34" charset="0"/>
                <a:cs typeface="Aparajita" panose="020B0604020202020204" pitchFamily="34" charset="0"/>
              </a:rPr>
              <a:t>t</a:t>
            </a:r>
            <a:endParaRPr lang="en-US" sz="3200" i="1" baseline="-25000" dirty="0">
              <a:solidFill>
                <a:prstClr val="black"/>
              </a:solidFill>
              <a:latin typeface="Aparajita" panose="020B0604020202020204" pitchFamily="34" charset="0"/>
              <a:cs typeface="Aparajita" panose="020B0604020202020204" pitchFamily="34" charset="0"/>
            </a:endParaRPr>
          </a:p>
        </p:txBody>
      </p:sp>
      <p:cxnSp>
        <p:nvCxnSpPr>
          <p:cNvPr id="87" name="Straight Arrow Connector 86"/>
          <p:cNvCxnSpPr>
            <a:stCxn id="85" idx="3"/>
            <a:endCxn id="91" idx="1"/>
          </p:cNvCxnSpPr>
          <p:nvPr/>
        </p:nvCxnSpPr>
        <p:spPr>
          <a:xfrm>
            <a:off x="2702630" y="4937382"/>
            <a:ext cx="574774" cy="0"/>
          </a:xfrm>
          <a:prstGeom prst="straightConnector1">
            <a:avLst/>
          </a:prstGeom>
          <a:noFill/>
          <a:ln w="38100" cap="flat" cmpd="sng" algn="ctr">
            <a:solidFill>
              <a:sysClr val="windowText" lastClr="000000"/>
            </a:solidFill>
            <a:prstDash val="solid"/>
            <a:miter lim="800000"/>
            <a:tailEnd type="triangle"/>
          </a:ln>
          <a:effectLst/>
        </p:spPr>
      </p:cxnSp>
      <p:sp>
        <p:nvSpPr>
          <p:cNvPr id="88" name="Rectangle 87"/>
          <p:cNvSpPr/>
          <p:nvPr/>
        </p:nvSpPr>
        <p:spPr>
          <a:xfrm>
            <a:off x="9234166" y="2816178"/>
            <a:ext cx="640189" cy="154546"/>
          </a:xfrm>
          <a:prstGeom prst="rect">
            <a:avLst/>
          </a:prstGeom>
          <a:solidFill>
            <a:sysClr val="window" lastClr="FFFFFF">
              <a:lumMod val="95000"/>
            </a:sysClr>
          </a:solidFill>
          <a:ln w="38100" cap="flat" cmpd="sng" algn="ctr">
            <a:solidFill>
              <a:sysClr val="windowText" lastClr="000000"/>
            </a:solidFill>
            <a:prstDash val="solid"/>
            <a:miter lim="800000"/>
          </a:ln>
          <a:effectLst/>
        </p:spPr>
        <p:txBody>
          <a:bodyPr rtlCol="0" anchor="ctr"/>
          <a:lstStyle/>
          <a:p>
            <a:pPr algn="ctr" defTabSz="914400">
              <a:defRPr/>
            </a:pPr>
            <a:endParaRPr lang="en-US" kern="0">
              <a:solidFill>
                <a:prstClr val="white"/>
              </a:solidFill>
              <a:latin typeface="Aparajita" panose="020B0604020202020204" pitchFamily="34" charset="0"/>
              <a:cs typeface="Aparajita" panose="020B0604020202020204" pitchFamily="34" charset="0"/>
            </a:endParaRPr>
          </a:p>
        </p:txBody>
      </p:sp>
      <p:sp>
        <p:nvSpPr>
          <p:cNvPr id="89" name="Rectangle 88"/>
          <p:cNvSpPr/>
          <p:nvPr/>
        </p:nvSpPr>
        <p:spPr>
          <a:xfrm>
            <a:off x="9234166" y="4872023"/>
            <a:ext cx="640189" cy="154546"/>
          </a:xfrm>
          <a:prstGeom prst="rect">
            <a:avLst/>
          </a:prstGeom>
          <a:solidFill>
            <a:srgbClr val="FEFEC2"/>
          </a:solidFill>
          <a:ln w="38100" cap="flat" cmpd="sng" algn="ctr">
            <a:solidFill>
              <a:sysClr val="windowText" lastClr="000000"/>
            </a:solidFill>
            <a:prstDash val="solid"/>
            <a:miter lim="800000"/>
          </a:ln>
          <a:effectLst/>
        </p:spPr>
        <p:txBody>
          <a:bodyPr rtlCol="0" anchor="ctr"/>
          <a:lstStyle/>
          <a:p>
            <a:pPr algn="ctr" defTabSz="914400">
              <a:defRPr/>
            </a:pPr>
            <a:endParaRPr lang="en-US" kern="0">
              <a:solidFill>
                <a:prstClr val="white"/>
              </a:solidFill>
              <a:latin typeface="Aparajita" panose="020B0604020202020204" pitchFamily="34" charset="0"/>
              <a:cs typeface="Aparajita" panose="020B0604020202020204" pitchFamily="34" charset="0"/>
            </a:endParaRPr>
          </a:p>
        </p:txBody>
      </p:sp>
      <p:sp>
        <p:nvSpPr>
          <p:cNvPr id="90" name="Rectangle 89"/>
          <p:cNvSpPr/>
          <p:nvPr/>
        </p:nvSpPr>
        <p:spPr>
          <a:xfrm>
            <a:off x="3959861" y="4852380"/>
            <a:ext cx="590328" cy="137613"/>
          </a:xfrm>
          <a:prstGeom prst="rect">
            <a:avLst/>
          </a:prstGeom>
          <a:solidFill>
            <a:srgbClr val="FFDDFF"/>
          </a:solidFill>
          <a:ln w="38100" cap="flat" cmpd="sng" algn="ctr">
            <a:noFill/>
            <a:prstDash val="solid"/>
            <a:miter lim="800000"/>
          </a:ln>
          <a:effectLst/>
        </p:spPr>
        <p:txBody>
          <a:bodyPr rtlCol="0" anchor="ctr"/>
          <a:lstStyle/>
          <a:p>
            <a:pPr algn="ctr" defTabSz="914400">
              <a:defRPr/>
            </a:pPr>
            <a:endParaRPr lang="en-US" kern="0">
              <a:solidFill>
                <a:prstClr val="white"/>
              </a:solidFill>
              <a:latin typeface="Aparajita" panose="020B0604020202020204" pitchFamily="34" charset="0"/>
              <a:cs typeface="Aparajita" panose="020B0604020202020204" pitchFamily="34" charset="0"/>
            </a:endParaRPr>
          </a:p>
        </p:txBody>
      </p:sp>
      <p:sp>
        <p:nvSpPr>
          <p:cNvPr id="91" name="Rectangle 90"/>
          <p:cNvSpPr/>
          <p:nvPr/>
        </p:nvSpPr>
        <p:spPr>
          <a:xfrm>
            <a:off x="3277405" y="4860109"/>
            <a:ext cx="640189" cy="154546"/>
          </a:xfrm>
          <a:prstGeom prst="rect">
            <a:avLst/>
          </a:prstGeom>
          <a:solidFill>
            <a:srgbClr val="FEFEC2"/>
          </a:solidFill>
          <a:ln w="38100" cap="flat" cmpd="sng" algn="ctr">
            <a:noFill/>
            <a:prstDash val="solid"/>
            <a:miter lim="800000"/>
          </a:ln>
          <a:effectLst/>
        </p:spPr>
        <p:txBody>
          <a:bodyPr rtlCol="0" anchor="ctr"/>
          <a:lstStyle/>
          <a:p>
            <a:pPr algn="ctr" defTabSz="914400">
              <a:defRPr/>
            </a:pPr>
            <a:endParaRPr lang="en-US" kern="0">
              <a:solidFill>
                <a:prstClr val="white"/>
              </a:solidFill>
              <a:latin typeface="Aparajita" panose="020B0604020202020204" pitchFamily="34" charset="0"/>
              <a:cs typeface="Aparajita" panose="020B0604020202020204" pitchFamily="34" charset="0"/>
            </a:endParaRPr>
          </a:p>
        </p:txBody>
      </p:sp>
      <p:sp>
        <p:nvSpPr>
          <p:cNvPr id="92" name="Flowchart: Connector 91"/>
          <p:cNvSpPr/>
          <p:nvPr/>
        </p:nvSpPr>
        <p:spPr>
          <a:xfrm>
            <a:off x="4911856" y="3619088"/>
            <a:ext cx="440587" cy="357620"/>
          </a:xfrm>
          <a:prstGeom prst="flowChartConnector">
            <a:avLst/>
          </a:prstGeom>
          <a:solidFill>
            <a:srgbClr val="FFC000">
              <a:lumMod val="40000"/>
              <a:lumOff val="60000"/>
            </a:srgbClr>
          </a:solidFill>
          <a:ln w="76200" cap="flat" cmpd="sng" algn="ctr">
            <a:solidFill>
              <a:srgbClr val="00B0F0"/>
            </a:solidFill>
            <a:prstDash val="solid"/>
            <a:miter lim="800000"/>
          </a:ln>
          <a:effectLst/>
        </p:spPr>
        <p:txBody>
          <a:bodyPr rtlCol="0" anchor="ctr"/>
          <a:lstStyle/>
          <a:p>
            <a:pPr algn="ctr" defTabSz="914400">
              <a:defRPr/>
            </a:pPr>
            <a:r>
              <a:rPr lang="el-GR" sz="2800" kern="0" dirty="0">
                <a:solidFill>
                  <a:prstClr val="black"/>
                </a:solidFill>
                <a:cs typeface="Aparajita" panose="020B0604020202020204" pitchFamily="34" charset="0"/>
              </a:rPr>
              <a:t>σ</a:t>
            </a:r>
            <a:endParaRPr lang="en-US" sz="2800" kern="0" dirty="0">
              <a:solidFill>
                <a:prstClr val="black"/>
              </a:solidFill>
              <a:latin typeface="Aparajita" panose="020B0604020202020204" pitchFamily="34" charset="0"/>
              <a:cs typeface="Aparajita" panose="020B0604020202020204" pitchFamily="34" charset="0"/>
            </a:endParaRPr>
          </a:p>
        </p:txBody>
      </p:sp>
      <p:sp>
        <p:nvSpPr>
          <p:cNvPr id="93" name="Flowchart: Connector 92"/>
          <p:cNvSpPr/>
          <p:nvPr/>
        </p:nvSpPr>
        <p:spPr>
          <a:xfrm>
            <a:off x="3696056" y="3612820"/>
            <a:ext cx="426139" cy="365819"/>
          </a:xfrm>
          <a:prstGeom prst="flowChartConnector">
            <a:avLst/>
          </a:prstGeom>
          <a:solidFill>
            <a:srgbClr val="FFC000">
              <a:lumMod val="40000"/>
              <a:lumOff val="60000"/>
            </a:srgbClr>
          </a:solidFill>
          <a:ln w="76200" cap="flat" cmpd="sng" algn="ctr">
            <a:solidFill>
              <a:srgbClr val="F701B1"/>
            </a:solidFill>
            <a:prstDash val="solid"/>
            <a:miter lim="800000"/>
          </a:ln>
          <a:effectLst/>
        </p:spPr>
        <p:txBody>
          <a:bodyPr rtlCol="0" anchor="ctr"/>
          <a:lstStyle/>
          <a:p>
            <a:pPr algn="ctr" defTabSz="914400">
              <a:defRPr/>
            </a:pPr>
            <a:r>
              <a:rPr lang="el-GR" sz="2800" kern="0" dirty="0">
                <a:solidFill>
                  <a:prstClr val="black"/>
                </a:solidFill>
                <a:cs typeface="Aparajita" panose="020B0604020202020204" pitchFamily="34" charset="0"/>
              </a:rPr>
              <a:t>σ</a:t>
            </a:r>
            <a:endParaRPr lang="en-US" sz="2800" kern="0" dirty="0">
              <a:solidFill>
                <a:prstClr val="black"/>
              </a:solidFill>
              <a:latin typeface="Aparajita" panose="020B0604020202020204" pitchFamily="34" charset="0"/>
              <a:cs typeface="Aparajita" panose="020B0604020202020204" pitchFamily="34" charset="0"/>
            </a:endParaRPr>
          </a:p>
        </p:txBody>
      </p:sp>
      <p:sp>
        <p:nvSpPr>
          <p:cNvPr id="94" name="Flowchart: Connector 93"/>
          <p:cNvSpPr/>
          <p:nvPr/>
        </p:nvSpPr>
        <p:spPr>
          <a:xfrm>
            <a:off x="5960706" y="3541472"/>
            <a:ext cx="847141" cy="422308"/>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n-US" sz="2000" b="1" kern="0" dirty="0" err="1">
                <a:solidFill>
                  <a:prstClr val="black"/>
                </a:solidFill>
                <a:latin typeface="Aparajita" panose="020B0604020202020204" pitchFamily="34" charset="0"/>
                <a:cs typeface="Aparajita" panose="020B0604020202020204" pitchFamily="34" charset="0"/>
              </a:rPr>
              <a:t>tanh</a:t>
            </a:r>
            <a:endParaRPr lang="en-US" sz="2000" b="1" kern="0" dirty="0">
              <a:solidFill>
                <a:prstClr val="black"/>
              </a:solidFill>
              <a:latin typeface="Aparajita" panose="020B0604020202020204" pitchFamily="34" charset="0"/>
              <a:cs typeface="Aparajita" panose="020B0604020202020204" pitchFamily="34" charset="0"/>
            </a:endParaRPr>
          </a:p>
        </p:txBody>
      </p:sp>
      <p:cxnSp>
        <p:nvCxnSpPr>
          <p:cNvPr id="95" name="Straight Arrow Connector 94"/>
          <p:cNvCxnSpPr>
            <a:endCxn id="123" idx="4"/>
          </p:cNvCxnSpPr>
          <p:nvPr/>
        </p:nvCxnSpPr>
        <p:spPr>
          <a:xfrm flipV="1">
            <a:off x="3905037" y="4641016"/>
            <a:ext cx="4089" cy="209683"/>
          </a:xfrm>
          <a:prstGeom prst="straightConnector1">
            <a:avLst/>
          </a:prstGeom>
          <a:noFill/>
          <a:ln w="38100" cap="flat" cmpd="sng" algn="ctr">
            <a:solidFill>
              <a:sysClr val="windowText" lastClr="000000"/>
            </a:solidFill>
            <a:prstDash val="solid"/>
            <a:miter lim="800000"/>
            <a:tailEnd type="triangle"/>
          </a:ln>
          <a:effectLst/>
        </p:spPr>
      </p:cxnSp>
      <p:sp>
        <p:nvSpPr>
          <p:cNvPr id="96" name="TextBox 95"/>
          <p:cNvSpPr txBox="1"/>
          <p:nvPr/>
        </p:nvSpPr>
        <p:spPr>
          <a:xfrm>
            <a:off x="3068682" y="4290737"/>
            <a:ext cx="414470" cy="338554"/>
          </a:xfrm>
          <a:prstGeom prst="rect">
            <a:avLst/>
          </a:prstGeom>
          <a:solidFill>
            <a:srgbClr val="5B9BD5">
              <a:lumMod val="60000"/>
              <a:lumOff val="40000"/>
            </a:srgbClr>
          </a:solidFill>
          <a:ln w="28575">
            <a:solidFill>
              <a:sysClr val="windowText" lastClr="000000"/>
            </a:solidFill>
          </a:ln>
        </p:spPr>
        <p:txBody>
          <a:bodyPr wrap="square" rtlCol="0">
            <a:spAutoFit/>
          </a:bodyPr>
          <a:lstStyle/>
          <a:p>
            <a:pPr defTabSz="914400">
              <a:defRPr/>
            </a:pPr>
            <a:r>
              <a:rPr lang="en-US" sz="1600" i="1" kern="0" dirty="0" err="1">
                <a:solidFill>
                  <a:prstClr val="black"/>
                </a:solidFill>
                <a:cs typeface="Aparajita" panose="020B0604020202020204" pitchFamily="34" charset="0"/>
              </a:rPr>
              <a:t>W</a:t>
            </a:r>
            <a:r>
              <a:rPr lang="en-US" sz="1600" i="1" kern="0" baseline="-25000" dirty="0" err="1">
                <a:solidFill>
                  <a:prstClr val="black"/>
                </a:solidFill>
                <a:cs typeface="Aparajita" panose="020B0604020202020204" pitchFamily="34" charset="0"/>
              </a:rPr>
              <a:t>f</a:t>
            </a:r>
            <a:endParaRPr lang="en-US" sz="1600" i="1" kern="0" baseline="-25000" dirty="0">
              <a:solidFill>
                <a:prstClr val="black"/>
              </a:solidFill>
              <a:cs typeface="Aparajita" panose="020B0604020202020204" pitchFamily="34" charset="0"/>
            </a:endParaRPr>
          </a:p>
        </p:txBody>
      </p:sp>
      <p:cxnSp>
        <p:nvCxnSpPr>
          <p:cNvPr id="97" name="Elbow Connector 96"/>
          <p:cNvCxnSpPr>
            <a:stCxn id="90" idx="3"/>
            <a:endCxn id="124" idx="4"/>
          </p:cNvCxnSpPr>
          <p:nvPr/>
        </p:nvCxnSpPr>
        <p:spPr>
          <a:xfrm flipV="1">
            <a:off x="4550189" y="4650580"/>
            <a:ext cx="574736" cy="270606"/>
          </a:xfrm>
          <a:prstGeom prst="bentConnector2">
            <a:avLst/>
          </a:prstGeom>
          <a:noFill/>
          <a:ln w="38100" cap="flat" cmpd="sng" algn="ctr">
            <a:solidFill>
              <a:sysClr val="windowText" lastClr="000000"/>
            </a:solidFill>
            <a:prstDash val="solid"/>
            <a:miter lim="800000"/>
            <a:tailEnd type="triangle"/>
          </a:ln>
          <a:effectLst/>
        </p:spPr>
      </p:cxnSp>
      <p:sp>
        <p:nvSpPr>
          <p:cNvPr id="98" name="TextBox 97"/>
          <p:cNvSpPr txBox="1"/>
          <p:nvPr/>
        </p:nvSpPr>
        <p:spPr>
          <a:xfrm>
            <a:off x="4262435" y="4297707"/>
            <a:ext cx="437009" cy="338554"/>
          </a:xfrm>
          <a:prstGeom prst="rect">
            <a:avLst/>
          </a:prstGeom>
          <a:solidFill>
            <a:srgbClr val="5B9BD5">
              <a:lumMod val="60000"/>
              <a:lumOff val="40000"/>
            </a:srgbClr>
          </a:solidFill>
          <a:ln w="28575">
            <a:solidFill>
              <a:sysClr val="windowText" lastClr="000000"/>
            </a:solidFill>
          </a:ln>
        </p:spPr>
        <p:txBody>
          <a:bodyPr wrap="square" rtlCol="0">
            <a:spAutoFit/>
          </a:bodyPr>
          <a:lstStyle/>
          <a:p>
            <a:pPr defTabSz="914400">
              <a:defRPr/>
            </a:pPr>
            <a:r>
              <a:rPr lang="en-US" sz="1600" i="1" kern="0" dirty="0">
                <a:solidFill>
                  <a:prstClr val="black"/>
                </a:solidFill>
                <a:cs typeface="Aparajita" panose="020B0604020202020204" pitchFamily="34" charset="0"/>
              </a:rPr>
              <a:t>W</a:t>
            </a:r>
            <a:r>
              <a:rPr lang="en-US" sz="1600" i="1" kern="0" baseline="-25000" dirty="0">
                <a:solidFill>
                  <a:prstClr val="black"/>
                </a:solidFill>
                <a:cs typeface="Aparajita" panose="020B0604020202020204" pitchFamily="34" charset="0"/>
              </a:rPr>
              <a:t>i</a:t>
            </a:r>
          </a:p>
        </p:txBody>
      </p:sp>
      <p:cxnSp>
        <p:nvCxnSpPr>
          <p:cNvPr id="99" name="Elbow Connector 98"/>
          <p:cNvCxnSpPr>
            <a:stCxn id="90" idx="3"/>
            <a:endCxn id="126" idx="4"/>
          </p:cNvCxnSpPr>
          <p:nvPr/>
        </p:nvCxnSpPr>
        <p:spPr>
          <a:xfrm flipV="1">
            <a:off x="4550190" y="4627928"/>
            <a:ext cx="1833377" cy="293259"/>
          </a:xfrm>
          <a:prstGeom prst="bentConnector2">
            <a:avLst/>
          </a:prstGeom>
          <a:noFill/>
          <a:ln w="38100" cap="flat" cmpd="sng" algn="ctr">
            <a:solidFill>
              <a:sysClr val="windowText" lastClr="000000"/>
            </a:solidFill>
            <a:prstDash val="solid"/>
            <a:miter lim="800000"/>
            <a:tailEnd type="triangle"/>
          </a:ln>
          <a:effectLst/>
        </p:spPr>
      </p:cxnSp>
      <p:sp>
        <p:nvSpPr>
          <p:cNvPr id="100" name="Flowchart: Connector 99"/>
          <p:cNvSpPr/>
          <p:nvPr/>
        </p:nvSpPr>
        <p:spPr>
          <a:xfrm>
            <a:off x="3710625" y="2700521"/>
            <a:ext cx="388822" cy="370400"/>
          </a:xfrm>
          <a:prstGeom prst="flowChartConnector">
            <a:avLst/>
          </a:prstGeom>
          <a:solidFill>
            <a:srgbClr val="FFC000">
              <a:lumMod val="40000"/>
              <a:lumOff val="60000"/>
            </a:srgbClr>
          </a:solidFill>
          <a:ln w="76200" cap="flat" cmpd="sng" algn="ctr">
            <a:solidFill>
              <a:srgbClr val="F701B1"/>
            </a:solidFill>
            <a:prstDash val="solid"/>
            <a:miter lim="800000"/>
          </a:ln>
          <a:effectLst/>
        </p:spPr>
        <p:txBody>
          <a:bodyPr rtlCol="0" anchor="ctr"/>
          <a:lstStyle/>
          <a:p>
            <a:pPr algn="ctr" defTabSz="914400">
              <a:defRPr/>
            </a:pPr>
            <a:r>
              <a:rPr lang="el-GR" sz="3600" b="1" kern="0" dirty="0">
                <a:solidFill>
                  <a:prstClr val="black"/>
                </a:solidFill>
                <a:cs typeface="Aparajita" panose="020B0604020202020204" pitchFamily="34" charset="0"/>
              </a:rPr>
              <a:t>×</a:t>
            </a:r>
            <a:endParaRPr lang="en-US" sz="3600" b="1" kern="0" dirty="0">
              <a:solidFill>
                <a:prstClr val="black"/>
              </a:solidFill>
              <a:cs typeface="Aparajita" panose="020B0604020202020204" pitchFamily="34" charset="0"/>
            </a:endParaRPr>
          </a:p>
        </p:txBody>
      </p:sp>
      <p:cxnSp>
        <p:nvCxnSpPr>
          <p:cNvPr id="101" name="Straight Arrow Connector 100"/>
          <p:cNvCxnSpPr>
            <a:stCxn id="93" idx="0"/>
            <a:endCxn id="100" idx="4"/>
          </p:cNvCxnSpPr>
          <p:nvPr/>
        </p:nvCxnSpPr>
        <p:spPr>
          <a:xfrm flipH="1" flipV="1">
            <a:off x="3905037" y="3070921"/>
            <a:ext cx="4089" cy="541898"/>
          </a:xfrm>
          <a:prstGeom prst="straightConnector1">
            <a:avLst/>
          </a:prstGeom>
          <a:noFill/>
          <a:ln w="38100" cap="flat" cmpd="sng" algn="ctr">
            <a:solidFill>
              <a:sysClr val="windowText" lastClr="000000"/>
            </a:solidFill>
            <a:prstDash val="solid"/>
            <a:miter lim="800000"/>
            <a:tailEnd type="triangle"/>
          </a:ln>
          <a:effectLst/>
        </p:spPr>
      </p:cxnSp>
      <p:sp>
        <p:nvSpPr>
          <p:cNvPr id="102" name="Flowchart: Connector 101"/>
          <p:cNvSpPr/>
          <p:nvPr/>
        </p:nvSpPr>
        <p:spPr>
          <a:xfrm>
            <a:off x="5470611" y="2701728"/>
            <a:ext cx="386539" cy="354940"/>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n-US" sz="3600" b="1" kern="0" dirty="0">
                <a:solidFill>
                  <a:prstClr val="black"/>
                </a:solidFill>
                <a:cs typeface="Aparajita" panose="020B0604020202020204" pitchFamily="34" charset="0"/>
              </a:rPr>
              <a:t>+</a:t>
            </a:r>
          </a:p>
        </p:txBody>
      </p:sp>
      <p:sp>
        <p:nvSpPr>
          <p:cNvPr id="103" name="Flowchart: Connector 102"/>
          <p:cNvSpPr/>
          <p:nvPr/>
        </p:nvSpPr>
        <p:spPr>
          <a:xfrm>
            <a:off x="5470612" y="3237575"/>
            <a:ext cx="386539" cy="354940"/>
          </a:xfrm>
          <a:prstGeom prst="flowChartConnector">
            <a:avLst/>
          </a:prstGeom>
          <a:solidFill>
            <a:srgbClr val="FFC000">
              <a:lumMod val="40000"/>
              <a:lumOff val="60000"/>
            </a:srgbClr>
          </a:solidFill>
          <a:ln w="76200" cap="flat" cmpd="sng" algn="ctr">
            <a:solidFill>
              <a:srgbClr val="00B0F0"/>
            </a:solidFill>
            <a:prstDash val="solid"/>
            <a:miter lim="800000"/>
          </a:ln>
          <a:effectLst/>
        </p:spPr>
        <p:txBody>
          <a:bodyPr rtlCol="0" anchor="ctr"/>
          <a:lstStyle/>
          <a:p>
            <a:pPr algn="ctr" defTabSz="914400">
              <a:defRPr/>
            </a:pPr>
            <a:r>
              <a:rPr lang="el-GR" sz="3600" b="1" kern="0" dirty="0">
                <a:solidFill>
                  <a:prstClr val="black"/>
                </a:solidFill>
                <a:cs typeface="Aparajita" panose="020B0604020202020204" pitchFamily="34" charset="0"/>
              </a:rPr>
              <a:t>×</a:t>
            </a:r>
            <a:endParaRPr lang="en-US" sz="3600" b="1" kern="0" dirty="0">
              <a:solidFill>
                <a:prstClr val="black"/>
              </a:solidFill>
              <a:cs typeface="Aparajita" panose="020B0604020202020204" pitchFamily="34" charset="0"/>
            </a:endParaRPr>
          </a:p>
        </p:txBody>
      </p:sp>
      <p:sp>
        <p:nvSpPr>
          <p:cNvPr id="104" name="Rectangle 103"/>
          <p:cNvSpPr/>
          <p:nvPr/>
        </p:nvSpPr>
        <p:spPr>
          <a:xfrm>
            <a:off x="8306458" y="2067337"/>
            <a:ext cx="640189" cy="154546"/>
          </a:xfrm>
          <a:prstGeom prst="rect">
            <a:avLst/>
          </a:prstGeom>
          <a:solidFill>
            <a:srgbClr val="FFDDFF"/>
          </a:solidFill>
          <a:ln w="38100" cap="flat" cmpd="sng" algn="ctr">
            <a:solidFill>
              <a:sysClr val="windowText" lastClr="000000"/>
            </a:solidFill>
            <a:prstDash val="solid"/>
            <a:miter lim="800000"/>
          </a:ln>
          <a:effectLst/>
        </p:spPr>
        <p:txBody>
          <a:bodyPr rtlCol="0" anchor="ctr"/>
          <a:lstStyle/>
          <a:p>
            <a:pPr algn="ctr" defTabSz="914400">
              <a:defRPr/>
            </a:pPr>
            <a:endParaRPr lang="en-US" kern="0">
              <a:solidFill>
                <a:prstClr val="white"/>
              </a:solidFill>
              <a:latin typeface="Aparajita" panose="020B0604020202020204" pitchFamily="34" charset="0"/>
              <a:cs typeface="Aparajita" panose="020B0604020202020204" pitchFamily="34" charset="0"/>
            </a:endParaRPr>
          </a:p>
        </p:txBody>
      </p:sp>
      <p:sp>
        <p:nvSpPr>
          <p:cNvPr id="105" name="TextBox 104"/>
          <p:cNvSpPr txBox="1"/>
          <p:nvPr/>
        </p:nvSpPr>
        <p:spPr>
          <a:xfrm>
            <a:off x="7736542" y="1929022"/>
            <a:ext cx="767672" cy="523220"/>
          </a:xfrm>
          <a:prstGeom prst="rect">
            <a:avLst/>
          </a:prstGeom>
          <a:noFill/>
        </p:spPr>
        <p:txBody>
          <a:bodyPr wrap="square" rtlCol="0">
            <a:spAutoFit/>
          </a:bodyPr>
          <a:lstStyle/>
          <a:p>
            <a:pPr defTabSz="914400"/>
            <a:r>
              <a:rPr lang="en-US" sz="2800" i="1" dirty="0">
                <a:solidFill>
                  <a:prstClr val="black"/>
                </a:solidFill>
                <a:latin typeface="Aparajita" panose="020B0604020202020204" pitchFamily="34" charset="0"/>
                <a:cs typeface="Aparajita" panose="020B0604020202020204" pitchFamily="34" charset="0"/>
              </a:rPr>
              <a:t>h</a:t>
            </a:r>
            <a:r>
              <a:rPr lang="en-US" sz="2800" i="1" baseline="-25000" dirty="0">
                <a:solidFill>
                  <a:prstClr val="black"/>
                </a:solidFill>
                <a:latin typeface="Aparajita" panose="020B0604020202020204" pitchFamily="34" charset="0"/>
                <a:cs typeface="Aparajita" panose="020B0604020202020204" pitchFamily="34" charset="0"/>
              </a:rPr>
              <a:t>t+1</a:t>
            </a:r>
          </a:p>
        </p:txBody>
      </p:sp>
      <p:cxnSp>
        <p:nvCxnSpPr>
          <p:cNvPr id="106" name="Straight Arrow Connector 105"/>
          <p:cNvCxnSpPr>
            <a:stCxn id="100" idx="6"/>
            <a:endCxn id="102" idx="2"/>
          </p:cNvCxnSpPr>
          <p:nvPr/>
        </p:nvCxnSpPr>
        <p:spPr>
          <a:xfrm flipV="1">
            <a:off x="4099448" y="2879199"/>
            <a:ext cx="1371163" cy="6523"/>
          </a:xfrm>
          <a:prstGeom prst="straightConnector1">
            <a:avLst/>
          </a:prstGeom>
          <a:noFill/>
          <a:ln w="38100" cap="flat" cmpd="sng" algn="ctr">
            <a:solidFill>
              <a:sysClr val="windowText" lastClr="000000"/>
            </a:solidFill>
            <a:prstDash val="solid"/>
            <a:miter lim="800000"/>
            <a:tailEnd type="triangle"/>
          </a:ln>
          <a:effectLst/>
        </p:spPr>
      </p:cxnSp>
      <p:cxnSp>
        <p:nvCxnSpPr>
          <p:cNvPr id="107" name="Curved Connector 106"/>
          <p:cNvCxnSpPr>
            <a:stCxn id="92" idx="0"/>
            <a:endCxn id="103" idx="2"/>
          </p:cNvCxnSpPr>
          <p:nvPr/>
        </p:nvCxnSpPr>
        <p:spPr>
          <a:xfrm rot="5400000" flipH="1" flipV="1">
            <a:off x="5199360" y="3347836"/>
            <a:ext cx="204043" cy="338462"/>
          </a:xfrm>
          <a:prstGeom prst="curvedConnector2">
            <a:avLst/>
          </a:prstGeom>
          <a:noFill/>
          <a:ln w="38100" cap="flat" cmpd="sng" algn="ctr">
            <a:solidFill>
              <a:sysClr val="windowText" lastClr="000000"/>
            </a:solidFill>
            <a:prstDash val="solid"/>
            <a:miter lim="800000"/>
            <a:tailEnd type="triangle"/>
          </a:ln>
          <a:effectLst/>
        </p:spPr>
      </p:cxnSp>
      <p:cxnSp>
        <p:nvCxnSpPr>
          <p:cNvPr id="108" name="Curved Connector 107"/>
          <p:cNvCxnSpPr>
            <a:stCxn id="94" idx="0"/>
            <a:endCxn id="103" idx="6"/>
          </p:cNvCxnSpPr>
          <p:nvPr/>
        </p:nvCxnSpPr>
        <p:spPr>
          <a:xfrm rot="16200000" flipV="1">
            <a:off x="6057501" y="3214696"/>
            <a:ext cx="126427" cy="527126"/>
          </a:xfrm>
          <a:prstGeom prst="curvedConnector2">
            <a:avLst/>
          </a:prstGeom>
          <a:noFill/>
          <a:ln w="38100" cap="flat" cmpd="sng" algn="ctr">
            <a:solidFill>
              <a:sysClr val="windowText" lastClr="000000"/>
            </a:solidFill>
            <a:prstDash val="solid"/>
            <a:miter lim="800000"/>
            <a:tailEnd type="triangle"/>
          </a:ln>
          <a:effectLst/>
        </p:spPr>
      </p:cxnSp>
      <p:sp>
        <p:nvSpPr>
          <p:cNvPr id="109" name="Flowchart: Connector 108"/>
          <p:cNvSpPr/>
          <p:nvPr/>
        </p:nvSpPr>
        <p:spPr>
          <a:xfrm>
            <a:off x="7008850" y="3061603"/>
            <a:ext cx="878188" cy="422308"/>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n-US" sz="2000" b="1" kern="0" dirty="0" err="1">
                <a:solidFill>
                  <a:prstClr val="black"/>
                </a:solidFill>
                <a:latin typeface="Aparajita" panose="020B0604020202020204" pitchFamily="34" charset="0"/>
                <a:cs typeface="Aparajita" panose="020B0604020202020204" pitchFamily="34" charset="0"/>
              </a:rPr>
              <a:t>tanh</a:t>
            </a:r>
            <a:endParaRPr lang="en-US" sz="2000" b="1" kern="0" dirty="0">
              <a:solidFill>
                <a:prstClr val="black"/>
              </a:solidFill>
              <a:latin typeface="Aparajita" panose="020B0604020202020204" pitchFamily="34" charset="0"/>
              <a:cs typeface="Aparajita" panose="020B0604020202020204" pitchFamily="34" charset="0"/>
            </a:endParaRPr>
          </a:p>
        </p:txBody>
      </p:sp>
      <p:sp>
        <p:nvSpPr>
          <p:cNvPr id="110" name="Flowchart: Connector 109"/>
          <p:cNvSpPr/>
          <p:nvPr/>
        </p:nvSpPr>
        <p:spPr>
          <a:xfrm>
            <a:off x="7453675" y="3608840"/>
            <a:ext cx="440587" cy="357620"/>
          </a:xfrm>
          <a:prstGeom prst="flowChartConnector">
            <a:avLst/>
          </a:prstGeom>
          <a:solidFill>
            <a:srgbClr val="FFC000">
              <a:lumMod val="40000"/>
              <a:lumOff val="60000"/>
            </a:srgbClr>
          </a:solidFill>
          <a:ln w="76200" cap="flat" cmpd="sng" algn="ctr">
            <a:solidFill>
              <a:srgbClr val="92D050"/>
            </a:solidFill>
            <a:prstDash val="solid"/>
            <a:miter lim="800000"/>
          </a:ln>
          <a:effectLst/>
        </p:spPr>
        <p:txBody>
          <a:bodyPr rtlCol="0" anchor="ctr"/>
          <a:lstStyle/>
          <a:p>
            <a:pPr algn="ctr" defTabSz="914400">
              <a:defRPr/>
            </a:pPr>
            <a:r>
              <a:rPr lang="el-GR" sz="2800" kern="0" dirty="0">
                <a:solidFill>
                  <a:prstClr val="black"/>
                </a:solidFill>
                <a:cs typeface="Aparajita" panose="020B0604020202020204" pitchFamily="34" charset="0"/>
              </a:rPr>
              <a:t>σ</a:t>
            </a:r>
            <a:endParaRPr lang="en-US" sz="2800" kern="0" dirty="0">
              <a:solidFill>
                <a:prstClr val="black"/>
              </a:solidFill>
              <a:latin typeface="Aparajita" panose="020B0604020202020204" pitchFamily="34" charset="0"/>
              <a:cs typeface="Aparajita" panose="020B0604020202020204" pitchFamily="34" charset="0"/>
            </a:endParaRPr>
          </a:p>
        </p:txBody>
      </p:sp>
      <p:sp>
        <p:nvSpPr>
          <p:cNvPr id="111" name="TextBox 110"/>
          <p:cNvSpPr txBox="1"/>
          <p:nvPr/>
        </p:nvSpPr>
        <p:spPr>
          <a:xfrm>
            <a:off x="5492823" y="4285936"/>
            <a:ext cx="467883" cy="338554"/>
          </a:xfrm>
          <a:prstGeom prst="rect">
            <a:avLst/>
          </a:prstGeom>
          <a:solidFill>
            <a:srgbClr val="5B9BD5">
              <a:lumMod val="60000"/>
              <a:lumOff val="40000"/>
            </a:srgbClr>
          </a:solidFill>
          <a:ln w="28575">
            <a:solidFill>
              <a:sysClr val="windowText" lastClr="000000"/>
            </a:solidFill>
          </a:ln>
        </p:spPr>
        <p:txBody>
          <a:bodyPr wrap="square" rtlCol="0">
            <a:spAutoFit/>
          </a:bodyPr>
          <a:lstStyle/>
          <a:p>
            <a:pPr defTabSz="914400">
              <a:defRPr/>
            </a:pPr>
            <a:r>
              <a:rPr lang="en-US" sz="1600" i="1" kern="0" dirty="0">
                <a:solidFill>
                  <a:prstClr val="black"/>
                </a:solidFill>
                <a:cs typeface="Aparajita" panose="020B0604020202020204" pitchFamily="34" charset="0"/>
              </a:rPr>
              <a:t>W</a:t>
            </a:r>
            <a:r>
              <a:rPr lang="en-US" sz="1600" i="1" kern="0" baseline="-25000" dirty="0">
                <a:solidFill>
                  <a:prstClr val="black"/>
                </a:solidFill>
                <a:cs typeface="Aparajita" panose="020B0604020202020204" pitchFamily="34" charset="0"/>
              </a:rPr>
              <a:t>C</a:t>
            </a:r>
          </a:p>
        </p:txBody>
      </p:sp>
      <p:cxnSp>
        <p:nvCxnSpPr>
          <p:cNvPr id="112" name="Straight Arrow Connector 111"/>
          <p:cNvCxnSpPr>
            <a:stCxn id="103" idx="0"/>
            <a:endCxn id="102" idx="4"/>
          </p:cNvCxnSpPr>
          <p:nvPr/>
        </p:nvCxnSpPr>
        <p:spPr>
          <a:xfrm flipH="1" flipV="1">
            <a:off x="5663881" y="3056669"/>
            <a:ext cx="1" cy="180907"/>
          </a:xfrm>
          <a:prstGeom prst="straightConnector1">
            <a:avLst/>
          </a:prstGeom>
          <a:noFill/>
          <a:ln w="38100" cap="flat" cmpd="sng" algn="ctr">
            <a:solidFill>
              <a:sysClr val="windowText" lastClr="000000"/>
            </a:solidFill>
            <a:prstDash val="solid"/>
            <a:miter lim="800000"/>
            <a:tailEnd type="triangle"/>
          </a:ln>
          <a:effectLst/>
        </p:spPr>
      </p:cxnSp>
      <p:sp>
        <p:nvSpPr>
          <p:cNvPr id="113" name="TextBox 112"/>
          <p:cNvSpPr txBox="1"/>
          <p:nvPr/>
        </p:nvSpPr>
        <p:spPr>
          <a:xfrm>
            <a:off x="6776217" y="4264810"/>
            <a:ext cx="454665" cy="338554"/>
          </a:xfrm>
          <a:prstGeom prst="rect">
            <a:avLst/>
          </a:prstGeom>
          <a:solidFill>
            <a:srgbClr val="5B9BD5">
              <a:lumMod val="60000"/>
              <a:lumOff val="40000"/>
            </a:srgbClr>
          </a:solidFill>
          <a:ln w="28575">
            <a:solidFill>
              <a:sysClr val="windowText" lastClr="000000"/>
            </a:solidFill>
          </a:ln>
        </p:spPr>
        <p:txBody>
          <a:bodyPr wrap="square" rtlCol="0">
            <a:spAutoFit/>
          </a:bodyPr>
          <a:lstStyle/>
          <a:p>
            <a:pPr defTabSz="914400">
              <a:defRPr/>
            </a:pPr>
            <a:r>
              <a:rPr lang="en-US" sz="1600" i="1" kern="0" dirty="0">
                <a:solidFill>
                  <a:prstClr val="black"/>
                </a:solidFill>
                <a:cs typeface="Aparajita" panose="020B0604020202020204" pitchFamily="34" charset="0"/>
              </a:rPr>
              <a:t>W</a:t>
            </a:r>
            <a:r>
              <a:rPr lang="en-US" sz="1600" i="1" kern="0" baseline="-25000" dirty="0">
                <a:solidFill>
                  <a:prstClr val="black"/>
                </a:solidFill>
                <a:cs typeface="Aparajita" panose="020B0604020202020204" pitchFamily="34" charset="0"/>
              </a:rPr>
              <a:t>o</a:t>
            </a:r>
          </a:p>
        </p:txBody>
      </p:sp>
      <p:cxnSp>
        <p:nvCxnSpPr>
          <p:cNvPr id="114" name="Elbow Connector 113"/>
          <p:cNvCxnSpPr>
            <a:stCxn id="148" idx="3"/>
            <a:endCxn id="125" idx="4"/>
          </p:cNvCxnSpPr>
          <p:nvPr/>
        </p:nvCxnSpPr>
        <p:spPr>
          <a:xfrm flipV="1">
            <a:off x="4540731" y="4620049"/>
            <a:ext cx="3133239" cy="308813"/>
          </a:xfrm>
          <a:prstGeom prst="bentConnector2">
            <a:avLst/>
          </a:prstGeom>
          <a:noFill/>
          <a:ln w="38100" cap="flat" cmpd="sng" algn="ctr">
            <a:solidFill>
              <a:sysClr val="windowText" lastClr="000000"/>
            </a:solidFill>
            <a:prstDash val="solid"/>
            <a:miter lim="800000"/>
            <a:tailEnd type="triangle"/>
          </a:ln>
          <a:effectLst/>
        </p:spPr>
      </p:cxnSp>
      <p:cxnSp>
        <p:nvCxnSpPr>
          <p:cNvPr id="115" name="Straight Arrow Connector 114"/>
          <p:cNvCxnSpPr>
            <a:stCxn id="125" idx="0"/>
            <a:endCxn id="110" idx="4"/>
          </p:cNvCxnSpPr>
          <p:nvPr/>
        </p:nvCxnSpPr>
        <p:spPr>
          <a:xfrm flipH="1" flipV="1">
            <a:off x="7673969" y="3966461"/>
            <a:ext cx="1" cy="287769"/>
          </a:xfrm>
          <a:prstGeom prst="straightConnector1">
            <a:avLst/>
          </a:prstGeom>
          <a:noFill/>
          <a:ln w="38100" cap="flat" cmpd="sng" algn="ctr">
            <a:solidFill>
              <a:sysClr val="windowText" lastClr="000000"/>
            </a:solidFill>
            <a:prstDash val="solid"/>
            <a:miter lim="800000"/>
            <a:tailEnd type="triangle"/>
          </a:ln>
          <a:effectLst/>
        </p:spPr>
      </p:cxnSp>
      <p:cxnSp>
        <p:nvCxnSpPr>
          <p:cNvPr id="116" name="Straight Arrow Connector 115"/>
          <p:cNvCxnSpPr>
            <a:stCxn id="102" idx="5"/>
            <a:endCxn id="109" idx="2"/>
          </p:cNvCxnSpPr>
          <p:nvPr/>
        </p:nvCxnSpPr>
        <p:spPr>
          <a:xfrm>
            <a:off x="5800542" y="3004689"/>
            <a:ext cx="1208308" cy="268069"/>
          </a:xfrm>
          <a:prstGeom prst="straightConnector1">
            <a:avLst/>
          </a:prstGeom>
          <a:noFill/>
          <a:ln w="38100" cap="flat" cmpd="sng" algn="ctr">
            <a:solidFill>
              <a:sysClr val="windowText" lastClr="000000"/>
            </a:solidFill>
            <a:prstDash val="solid"/>
            <a:miter lim="800000"/>
            <a:tailEnd type="triangle"/>
          </a:ln>
          <a:effectLst/>
        </p:spPr>
      </p:cxnSp>
      <p:sp>
        <p:nvSpPr>
          <p:cNvPr id="117" name="Flowchart: Connector 116"/>
          <p:cNvSpPr/>
          <p:nvPr/>
        </p:nvSpPr>
        <p:spPr>
          <a:xfrm>
            <a:off x="8432279" y="3608840"/>
            <a:ext cx="386539" cy="354940"/>
          </a:xfrm>
          <a:prstGeom prst="flowChartConnector">
            <a:avLst/>
          </a:prstGeom>
          <a:solidFill>
            <a:srgbClr val="FFC000">
              <a:lumMod val="40000"/>
              <a:lumOff val="60000"/>
            </a:srgbClr>
          </a:solidFill>
          <a:ln w="76200" cap="flat" cmpd="sng" algn="ctr">
            <a:solidFill>
              <a:srgbClr val="92D050"/>
            </a:solidFill>
            <a:prstDash val="solid"/>
            <a:miter lim="800000"/>
          </a:ln>
          <a:effectLst/>
        </p:spPr>
        <p:txBody>
          <a:bodyPr rtlCol="0" anchor="ctr"/>
          <a:lstStyle/>
          <a:p>
            <a:pPr algn="ctr" defTabSz="914400">
              <a:defRPr/>
            </a:pPr>
            <a:r>
              <a:rPr lang="el-GR" sz="3600" b="1" kern="0" dirty="0">
                <a:solidFill>
                  <a:prstClr val="black"/>
                </a:solidFill>
                <a:cs typeface="Aparajita" panose="020B0604020202020204" pitchFamily="34" charset="0"/>
              </a:rPr>
              <a:t>×</a:t>
            </a:r>
            <a:endParaRPr lang="en-US" sz="3600" b="1" kern="0" dirty="0">
              <a:solidFill>
                <a:prstClr val="black"/>
              </a:solidFill>
              <a:cs typeface="Aparajita" panose="020B0604020202020204" pitchFamily="34" charset="0"/>
            </a:endParaRPr>
          </a:p>
        </p:txBody>
      </p:sp>
      <p:cxnSp>
        <p:nvCxnSpPr>
          <p:cNvPr id="118" name="Elbow Connector 117"/>
          <p:cNvCxnSpPr>
            <a:stCxn id="117" idx="4"/>
            <a:endCxn id="89" idx="1"/>
          </p:cNvCxnSpPr>
          <p:nvPr/>
        </p:nvCxnSpPr>
        <p:spPr>
          <a:xfrm rot="16200000" flipH="1">
            <a:off x="8437098" y="4152230"/>
            <a:ext cx="985516" cy="608617"/>
          </a:xfrm>
          <a:prstGeom prst="bentConnector2">
            <a:avLst/>
          </a:prstGeom>
          <a:noFill/>
          <a:ln w="38100" cap="flat" cmpd="sng" algn="ctr">
            <a:solidFill>
              <a:sysClr val="windowText" lastClr="000000"/>
            </a:solidFill>
            <a:prstDash val="solid"/>
            <a:miter lim="800000"/>
            <a:tailEnd type="triangle"/>
          </a:ln>
          <a:effectLst/>
        </p:spPr>
      </p:cxnSp>
      <p:cxnSp>
        <p:nvCxnSpPr>
          <p:cNvPr id="119" name="Straight Arrow Connector 118"/>
          <p:cNvCxnSpPr>
            <a:stCxn id="110" idx="6"/>
            <a:endCxn id="117" idx="2"/>
          </p:cNvCxnSpPr>
          <p:nvPr/>
        </p:nvCxnSpPr>
        <p:spPr>
          <a:xfrm flipV="1">
            <a:off x="7894262" y="3786310"/>
            <a:ext cx="538017" cy="1340"/>
          </a:xfrm>
          <a:prstGeom prst="straightConnector1">
            <a:avLst/>
          </a:prstGeom>
          <a:noFill/>
          <a:ln w="38100" cap="flat" cmpd="sng" algn="ctr">
            <a:solidFill>
              <a:sysClr val="windowText" lastClr="000000"/>
            </a:solidFill>
            <a:prstDash val="solid"/>
            <a:miter lim="800000"/>
            <a:tailEnd type="triangle"/>
          </a:ln>
          <a:effectLst/>
        </p:spPr>
      </p:cxnSp>
      <p:cxnSp>
        <p:nvCxnSpPr>
          <p:cNvPr id="120" name="Straight Arrow Connector 119"/>
          <p:cNvCxnSpPr>
            <a:endCxn id="104" idx="2"/>
          </p:cNvCxnSpPr>
          <p:nvPr/>
        </p:nvCxnSpPr>
        <p:spPr>
          <a:xfrm flipV="1">
            <a:off x="8626552" y="2221884"/>
            <a:ext cx="1" cy="570763"/>
          </a:xfrm>
          <a:prstGeom prst="straightConnector1">
            <a:avLst/>
          </a:prstGeom>
          <a:noFill/>
          <a:ln w="38100" cap="flat" cmpd="sng" algn="ctr">
            <a:solidFill>
              <a:sysClr val="windowText" lastClr="000000"/>
            </a:solidFill>
            <a:prstDash val="solid"/>
            <a:miter lim="800000"/>
            <a:tailEnd type="triangle"/>
          </a:ln>
          <a:effectLst/>
        </p:spPr>
      </p:cxnSp>
      <p:cxnSp>
        <p:nvCxnSpPr>
          <p:cNvPr id="121" name="Straight Connector 120"/>
          <p:cNvCxnSpPr>
            <a:endCxn id="117" idx="0"/>
          </p:cNvCxnSpPr>
          <p:nvPr/>
        </p:nvCxnSpPr>
        <p:spPr>
          <a:xfrm flipH="1">
            <a:off x="8625548" y="2956472"/>
            <a:ext cx="12228" cy="652369"/>
          </a:xfrm>
          <a:prstGeom prst="line">
            <a:avLst/>
          </a:prstGeom>
          <a:noFill/>
          <a:ln w="38100" cap="flat" cmpd="sng" algn="ctr">
            <a:solidFill>
              <a:sysClr val="windowText" lastClr="000000"/>
            </a:solidFill>
            <a:prstDash val="solid"/>
            <a:miter lim="800000"/>
          </a:ln>
          <a:effectLst/>
        </p:spPr>
      </p:cxnSp>
      <p:cxnSp>
        <p:nvCxnSpPr>
          <p:cNvPr id="122" name="Straight Arrow Connector 121"/>
          <p:cNvCxnSpPr>
            <a:stCxn id="109" idx="5"/>
            <a:endCxn id="117" idx="1"/>
          </p:cNvCxnSpPr>
          <p:nvPr/>
        </p:nvCxnSpPr>
        <p:spPr>
          <a:xfrm>
            <a:off x="7758431" y="3422066"/>
            <a:ext cx="730455" cy="238755"/>
          </a:xfrm>
          <a:prstGeom prst="straightConnector1">
            <a:avLst/>
          </a:prstGeom>
          <a:noFill/>
          <a:ln w="38100" cap="flat" cmpd="sng" algn="ctr">
            <a:solidFill>
              <a:sysClr val="windowText" lastClr="000000"/>
            </a:solidFill>
            <a:prstDash val="solid"/>
            <a:miter lim="800000"/>
            <a:tailEnd type="triangle"/>
          </a:ln>
          <a:effectLst/>
        </p:spPr>
      </p:cxnSp>
      <p:sp>
        <p:nvSpPr>
          <p:cNvPr id="123" name="Flowchart: Connector 122"/>
          <p:cNvSpPr/>
          <p:nvPr/>
        </p:nvSpPr>
        <p:spPr>
          <a:xfrm>
            <a:off x="3696056" y="4275197"/>
            <a:ext cx="426139" cy="365819"/>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n-US" sz="2000" kern="0" dirty="0">
                <a:solidFill>
                  <a:prstClr val="black"/>
                </a:solidFill>
                <a:latin typeface="Algerian" panose="04020705040A02060702" pitchFamily="82" charset="0"/>
                <a:cs typeface="Aparajita" panose="020B0604020202020204" pitchFamily="34" charset="0"/>
              </a:rPr>
              <a:t>M</a:t>
            </a:r>
          </a:p>
        </p:txBody>
      </p:sp>
      <p:sp>
        <p:nvSpPr>
          <p:cNvPr id="124" name="Flowchart: Connector 123"/>
          <p:cNvSpPr/>
          <p:nvPr/>
        </p:nvSpPr>
        <p:spPr>
          <a:xfrm>
            <a:off x="4911856" y="4284762"/>
            <a:ext cx="426139" cy="365819"/>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n-US" sz="2000" kern="0" dirty="0">
                <a:solidFill>
                  <a:prstClr val="black"/>
                </a:solidFill>
                <a:latin typeface="Algerian" panose="04020705040A02060702" pitchFamily="82" charset="0"/>
                <a:cs typeface="Aparajita" panose="020B0604020202020204" pitchFamily="34" charset="0"/>
              </a:rPr>
              <a:t>M</a:t>
            </a:r>
          </a:p>
        </p:txBody>
      </p:sp>
      <p:sp>
        <p:nvSpPr>
          <p:cNvPr id="125" name="Flowchart: Connector 124"/>
          <p:cNvSpPr/>
          <p:nvPr/>
        </p:nvSpPr>
        <p:spPr>
          <a:xfrm>
            <a:off x="7460900" y="4254230"/>
            <a:ext cx="426139" cy="365819"/>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n-US" sz="2000" kern="0" dirty="0">
                <a:solidFill>
                  <a:prstClr val="black"/>
                </a:solidFill>
                <a:latin typeface="Algerian" panose="04020705040A02060702" pitchFamily="82" charset="0"/>
                <a:cs typeface="Aparajita" panose="020B0604020202020204" pitchFamily="34" charset="0"/>
              </a:rPr>
              <a:t>M</a:t>
            </a:r>
          </a:p>
        </p:txBody>
      </p:sp>
      <p:sp>
        <p:nvSpPr>
          <p:cNvPr id="126" name="Flowchart: Connector 125"/>
          <p:cNvSpPr/>
          <p:nvPr/>
        </p:nvSpPr>
        <p:spPr>
          <a:xfrm>
            <a:off x="6170497" y="4262109"/>
            <a:ext cx="426139" cy="365819"/>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n-US" sz="2000" kern="0" dirty="0">
                <a:solidFill>
                  <a:prstClr val="black"/>
                </a:solidFill>
                <a:latin typeface="Algerian" panose="04020705040A02060702" pitchFamily="82" charset="0"/>
                <a:cs typeface="Aparajita" panose="020B0604020202020204" pitchFamily="34" charset="0"/>
              </a:rPr>
              <a:t>M</a:t>
            </a:r>
          </a:p>
        </p:txBody>
      </p:sp>
      <p:cxnSp>
        <p:nvCxnSpPr>
          <p:cNvPr id="127" name="Straight Arrow Connector 126"/>
          <p:cNvCxnSpPr>
            <a:stCxn id="123" idx="0"/>
            <a:endCxn id="93" idx="4"/>
          </p:cNvCxnSpPr>
          <p:nvPr/>
        </p:nvCxnSpPr>
        <p:spPr>
          <a:xfrm flipV="1">
            <a:off x="3909125" y="3978638"/>
            <a:ext cx="0" cy="296558"/>
          </a:xfrm>
          <a:prstGeom prst="straightConnector1">
            <a:avLst/>
          </a:prstGeom>
          <a:noFill/>
          <a:ln w="38100" cap="flat" cmpd="sng" algn="ctr">
            <a:solidFill>
              <a:sysClr val="windowText" lastClr="000000"/>
            </a:solidFill>
            <a:prstDash val="solid"/>
            <a:miter lim="800000"/>
            <a:tailEnd type="triangle"/>
          </a:ln>
          <a:effectLst/>
        </p:spPr>
      </p:cxnSp>
      <p:cxnSp>
        <p:nvCxnSpPr>
          <p:cNvPr id="128" name="Straight Arrow Connector 127"/>
          <p:cNvCxnSpPr>
            <a:stCxn id="96" idx="3"/>
            <a:endCxn id="123" idx="2"/>
          </p:cNvCxnSpPr>
          <p:nvPr/>
        </p:nvCxnSpPr>
        <p:spPr>
          <a:xfrm flipV="1">
            <a:off x="3483153" y="4458106"/>
            <a:ext cx="212903" cy="1908"/>
          </a:xfrm>
          <a:prstGeom prst="straightConnector1">
            <a:avLst/>
          </a:prstGeom>
          <a:noFill/>
          <a:ln w="38100" cap="flat" cmpd="sng" algn="ctr">
            <a:solidFill>
              <a:sysClr val="windowText" lastClr="000000"/>
            </a:solidFill>
            <a:prstDash val="solid"/>
            <a:miter lim="800000"/>
            <a:tailEnd type="triangle"/>
          </a:ln>
          <a:effectLst/>
        </p:spPr>
      </p:cxnSp>
      <p:cxnSp>
        <p:nvCxnSpPr>
          <p:cNvPr id="129" name="Straight Arrow Connector 128"/>
          <p:cNvCxnSpPr>
            <a:stCxn id="98" idx="3"/>
            <a:endCxn id="124" idx="2"/>
          </p:cNvCxnSpPr>
          <p:nvPr/>
        </p:nvCxnSpPr>
        <p:spPr>
          <a:xfrm>
            <a:off x="4699443" y="4466985"/>
            <a:ext cx="212412" cy="687"/>
          </a:xfrm>
          <a:prstGeom prst="straightConnector1">
            <a:avLst/>
          </a:prstGeom>
          <a:noFill/>
          <a:ln w="38100" cap="flat" cmpd="sng" algn="ctr">
            <a:solidFill>
              <a:sysClr val="windowText" lastClr="000000"/>
            </a:solidFill>
            <a:prstDash val="solid"/>
            <a:miter lim="800000"/>
            <a:tailEnd type="triangle"/>
          </a:ln>
          <a:effectLst/>
        </p:spPr>
      </p:cxnSp>
      <p:cxnSp>
        <p:nvCxnSpPr>
          <p:cNvPr id="130" name="Straight Arrow Connector 129"/>
          <p:cNvCxnSpPr>
            <a:stCxn id="124" idx="0"/>
            <a:endCxn id="92" idx="4"/>
          </p:cNvCxnSpPr>
          <p:nvPr/>
        </p:nvCxnSpPr>
        <p:spPr>
          <a:xfrm flipV="1">
            <a:off x="5124925" y="3976709"/>
            <a:ext cx="7224" cy="308053"/>
          </a:xfrm>
          <a:prstGeom prst="straightConnector1">
            <a:avLst/>
          </a:prstGeom>
          <a:noFill/>
          <a:ln w="38100" cap="flat" cmpd="sng" algn="ctr">
            <a:solidFill>
              <a:sysClr val="windowText" lastClr="000000"/>
            </a:solidFill>
            <a:prstDash val="solid"/>
            <a:miter lim="800000"/>
            <a:tailEnd type="triangle"/>
          </a:ln>
          <a:effectLst/>
        </p:spPr>
      </p:cxnSp>
      <p:cxnSp>
        <p:nvCxnSpPr>
          <p:cNvPr id="131" name="Straight Arrow Connector 130"/>
          <p:cNvCxnSpPr>
            <a:stCxn id="126" idx="0"/>
            <a:endCxn id="94" idx="4"/>
          </p:cNvCxnSpPr>
          <p:nvPr/>
        </p:nvCxnSpPr>
        <p:spPr>
          <a:xfrm flipV="1">
            <a:off x="6383566" y="3963780"/>
            <a:ext cx="710" cy="298328"/>
          </a:xfrm>
          <a:prstGeom prst="straightConnector1">
            <a:avLst/>
          </a:prstGeom>
          <a:noFill/>
          <a:ln w="38100" cap="flat" cmpd="sng" algn="ctr">
            <a:solidFill>
              <a:sysClr val="windowText" lastClr="000000"/>
            </a:solidFill>
            <a:prstDash val="solid"/>
            <a:miter lim="800000"/>
            <a:tailEnd type="triangle"/>
          </a:ln>
          <a:effectLst/>
        </p:spPr>
      </p:cxnSp>
      <p:cxnSp>
        <p:nvCxnSpPr>
          <p:cNvPr id="132" name="Straight Arrow Connector 131"/>
          <p:cNvCxnSpPr>
            <a:stCxn id="111" idx="3"/>
            <a:endCxn id="126" idx="2"/>
          </p:cNvCxnSpPr>
          <p:nvPr/>
        </p:nvCxnSpPr>
        <p:spPr>
          <a:xfrm flipV="1">
            <a:off x="5960706" y="4445019"/>
            <a:ext cx="209791" cy="10195"/>
          </a:xfrm>
          <a:prstGeom prst="straightConnector1">
            <a:avLst/>
          </a:prstGeom>
          <a:noFill/>
          <a:ln w="38100" cap="flat" cmpd="sng" algn="ctr">
            <a:solidFill>
              <a:sysClr val="windowText" lastClr="000000"/>
            </a:solidFill>
            <a:prstDash val="solid"/>
            <a:miter lim="800000"/>
            <a:tailEnd type="triangle"/>
          </a:ln>
          <a:effectLst/>
        </p:spPr>
      </p:cxnSp>
      <p:cxnSp>
        <p:nvCxnSpPr>
          <p:cNvPr id="133" name="Straight Arrow Connector 132"/>
          <p:cNvCxnSpPr>
            <a:stCxn id="102" idx="6"/>
            <a:endCxn id="88" idx="1"/>
          </p:cNvCxnSpPr>
          <p:nvPr/>
        </p:nvCxnSpPr>
        <p:spPr>
          <a:xfrm>
            <a:off x="5857149" y="2879199"/>
            <a:ext cx="3377016" cy="14253"/>
          </a:xfrm>
          <a:prstGeom prst="straightConnector1">
            <a:avLst/>
          </a:prstGeom>
          <a:noFill/>
          <a:ln w="38100" cap="flat" cmpd="sng" algn="ctr">
            <a:solidFill>
              <a:sysClr val="windowText" lastClr="000000"/>
            </a:solidFill>
            <a:prstDash val="solid"/>
            <a:miter lim="800000"/>
            <a:tailEnd type="triangle"/>
          </a:ln>
          <a:effectLst/>
        </p:spPr>
      </p:cxnSp>
      <p:cxnSp>
        <p:nvCxnSpPr>
          <p:cNvPr id="134" name="Straight Arrow Connector 133"/>
          <p:cNvCxnSpPr>
            <a:stCxn id="113" idx="3"/>
            <a:endCxn id="125" idx="2"/>
          </p:cNvCxnSpPr>
          <p:nvPr/>
        </p:nvCxnSpPr>
        <p:spPr>
          <a:xfrm>
            <a:off x="7230881" y="4434087"/>
            <a:ext cx="230018" cy="3052"/>
          </a:xfrm>
          <a:prstGeom prst="straightConnector1">
            <a:avLst/>
          </a:prstGeom>
          <a:noFill/>
          <a:ln w="38100" cap="flat" cmpd="sng" algn="ctr">
            <a:solidFill>
              <a:sysClr val="windowText" lastClr="000000"/>
            </a:solidFill>
            <a:prstDash val="solid"/>
            <a:miter lim="800000"/>
            <a:tailEnd type="triangle"/>
          </a:ln>
          <a:effectLst/>
        </p:spPr>
      </p:cxnSp>
      <p:sp>
        <p:nvSpPr>
          <p:cNvPr id="135" name="TextBox 134"/>
          <p:cNvSpPr txBox="1"/>
          <p:nvPr/>
        </p:nvSpPr>
        <p:spPr>
          <a:xfrm>
            <a:off x="9205003" y="4937382"/>
            <a:ext cx="767672" cy="523220"/>
          </a:xfrm>
          <a:prstGeom prst="rect">
            <a:avLst/>
          </a:prstGeom>
          <a:noFill/>
        </p:spPr>
        <p:txBody>
          <a:bodyPr wrap="square" rtlCol="0">
            <a:spAutoFit/>
          </a:bodyPr>
          <a:lstStyle/>
          <a:p>
            <a:pPr defTabSz="914400"/>
            <a:r>
              <a:rPr lang="en-US" sz="2800" i="1" dirty="0">
                <a:solidFill>
                  <a:prstClr val="black"/>
                </a:solidFill>
                <a:latin typeface="Aparajita" panose="020B0604020202020204" pitchFamily="34" charset="0"/>
                <a:cs typeface="Aparajita" panose="020B0604020202020204" pitchFamily="34" charset="0"/>
              </a:rPr>
              <a:t>h</a:t>
            </a:r>
            <a:r>
              <a:rPr lang="en-US" sz="2800" i="1" baseline="-25000" dirty="0">
                <a:solidFill>
                  <a:prstClr val="black"/>
                </a:solidFill>
                <a:latin typeface="Aparajita" panose="020B0604020202020204" pitchFamily="34" charset="0"/>
                <a:cs typeface="Aparajita" panose="020B0604020202020204" pitchFamily="34" charset="0"/>
              </a:rPr>
              <a:t>t+1</a:t>
            </a:r>
          </a:p>
        </p:txBody>
      </p:sp>
      <p:sp>
        <p:nvSpPr>
          <p:cNvPr id="136" name="TextBox 135"/>
          <p:cNvSpPr txBox="1"/>
          <p:nvPr/>
        </p:nvSpPr>
        <p:spPr>
          <a:xfrm>
            <a:off x="9222854" y="2898677"/>
            <a:ext cx="591829" cy="523220"/>
          </a:xfrm>
          <a:prstGeom prst="rect">
            <a:avLst/>
          </a:prstGeom>
          <a:noFill/>
        </p:spPr>
        <p:txBody>
          <a:bodyPr wrap="none" rtlCol="0">
            <a:spAutoFit/>
          </a:bodyPr>
          <a:lstStyle/>
          <a:p>
            <a:pPr defTabSz="914400"/>
            <a:r>
              <a:rPr lang="en-US" sz="2800" i="1" dirty="0">
                <a:solidFill>
                  <a:prstClr val="black"/>
                </a:solidFill>
                <a:latin typeface="Aparajita" panose="020B0604020202020204" pitchFamily="34" charset="0"/>
                <a:cs typeface="Aparajita" panose="020B0604020202020204" pitchFamily="34" charset="0"/>
              </a:rPr>
              <a:t>c</a:t>
            </a:r>
            <a:r>
              <a:rPr lang="en-US" sz="2800" i="1" baseline="-25000" dirty="0">
                <a:solidFill>
                  <a:prstClr val="black"/>
                </a:solidFill>
                <a:latin typeface="Aparajita" panose="020B0604020202020204" pitchFamily="34" charset="0"/>
                <a:cs typeface="Aparajita" panose="020B0604020202020204" pitchFamily="34" charset="0"/>
              </a:rPr>
              <a:t>t+1</a:t>
            </a:r>
          </a:p>
        </p:txBody>
      </p:sp>
      <p:sp>
        <p:nvSpPr>
          <p:cNvPr id="137" name="TextBox 136"/>
          <p:cNvSpPr txBox="1"/>
          <p:nvPr/>
        </p:nvSpPr>
        <p:spPr>
          <a:xfrm>
            <a:off x="2040624" y="5878954"/>
            <a:ext cx="10077306" cy="923330"/>
          </a:xfrm>
          <a:prstGeom prst="rect">
            <a:avLst/>
          </a:prstGeom>
          <a:noFill/>
        </p:spPr>
        <p:txBody>
          <a:bodyPr wrap="square" rtlCol="0">
            <a:spAutoFit/>
          </a:bodyPr>
          <a:lstStyle/>
          <a:p>
            <a:pPr defTabSz="914400">
              <a:lnSpc>
                <a:spcPct val="150000"/>
              </a:lnSpc>
              <a:defRPr/>
            </a:pPr>
            <a:r>
              <a:rPr lang="en-US" kern="0" dirty="0">
                <a:solidFill>
                  <a:prstClr val="black"/>
                </a:solidFill>
              </a:rPr>
              <a:t>         Elementwise multiplication            </a:t>
            </a:r>
            <a:r>
              <a:rPr lang="en-US" kern="0" dirty="0" smtClean="0">
                <a:solidFill>
                  <a:prstClr val="black"/>
                </a:solidFill>
              </a:rPr>
              <a:t>  Matrix </a:t>
            </a:r>
            <a:r>
              <a:rPr lang="en-US" kern="0" dirty="0">
                <a:solidFill>
                  <a:prstClr val="black"/>
                </a:solidFill>
              </a:rPr>
              <a:t>Addition	      </a:t>
            </a:r>
            <a:r>
              <a:rPr lang="en-US" kern="0" dirty="0" smtClean="0">
                <a:solidFill>
                  <a:prstClr val="black"/>
                </a:solidFill>
              </a:rPr>
              <a:t> Matrix multiplication</a:t>
            </a:r>
            <a:endParaRPr lang="en-US" kern="0" dirty="0">
              <a:solidFill>
                <a:prstClr val="black"/>
              </a:solidFill>
            </a:endParaRPr>
          </a:p>
          <a:p>
            <a:pPr defTabSz="914400">
              <a:lnSpc>
                <a:spcPct val="150000"/>
              </a:lnSpc>
              <a:defRPr/>
            </a:pPr>
            <a:r>
              <a:rPr lang="en-US" kern="0" dirty="0">
                <a:solidFill>
                  <a:prstClr val="black"/>
                </a:solidFill>
              </a:rPr>
              <a:t>         Elementwise sigmoid                  </a:t>
            </a:r>
            <a:r>
              <a:rPr lang="en-US" kern="0" dirty="0" smtClean="0">
                <a:solidFill>
                  <a:prstClr val="black"/>
                </a:solidFill>
              </a:rPr>
              <a:t>Elementwise </a:t>
            </a:r>
            <a:r>
              <a:rPr lang="en-US" kern="0" dirty="0" err="1">
                <a:solidFill>
                  <a:prstClr val="black"/>
                </a:solidFill>
              </a:rPr>
              <a:t>tanh</a:t>
            </a:r>
            <a:endParaRPr lang="en-US" kern="0" dirty="0">
              <a:solidFill>
                <a:prstClr val="black"/>
              </a:solidFill>
            </a:endParaRPr>
          </a:p>
        </p:txBody>
      </p:sp>
      <p:sp>
        <p:nvSpPr>
          <p:cNvPr id="138" name="Flowchart: Connector 137"/>
          <p:cNvSpPr/>
          <p:nvPr/>
        </p:nvSpPr>
        <p:spPr>
          <a:xfrm>
            <a:off x="8484939" y="5958492"/>
            <a:ext cx="426139" cy="365819"/>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n-US" sz="2000" kern="0" dirty="0">
                <a:solidFill>
                  <a:prstClr val="black"/>
                </a:solidFill>
                <a:latin typeface="Algerian" panose="04020705040A02060702" pitchFamily="82" charset="0"/>
                <a:cs typeface="Aparajita" panose="020B0604020202020204" pitchFamily="34" charset="0"/>
              </a:rPr>
              <a:t>M</a:t>
            </a:r>
          </a:p>
        </p:txBody>
      </p:sp>
      <p:sp>
        <p:nvSpPr>
          <p:cNvPr id="139" name="Flowchart: Connector 138"/>
          <p:cNvSpPr/>
          <p:nvPr/>
        </p:nvSpPr>
        <p:spPr>
          <a:xfrm>
            <a:off x="2186002" y="6370401"/>
            <a:ext cx="389896" cy="357620"/>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l-GR" sz="2800" kern="0" dirty="0">
                <a:solidFill>
                  <a:prstClr val="black"/>
                </a:solidFill>
                <a:cs typeface="Aparajita" panose="020B0604020202020204" pitchFamily="34" charset="0"/>
              </a:rPr>
              <a:t>σ</a:t>
            </a:r>
            <a:r>
              <a:rPr lang="en-US" sz="2800" kern="0" dirty="0">
                <a:solidFill>
                  <a:prstClr val="black"/>
                </a:solidFill>
                <a:cs typeface="Aparajita" panose="020B0604020202020204" pitchFamily="34" charset="0"/>
              </a:rPr>
              <a:t> </a:t>
            </a:r>
            <a:endParaRPr lang="en-US" sz="2800" kern="0" dirty="0">
              <a:solidFill>
                <a:prstClr val="black"/>
              </a:solidFill>
              <a:latin typeface="Aparajita" panose="020B0604020202020204" pitchFamily="34" charset="0"/>
              <a:cs typeface="Aparajita" panose="020B0604020202020204" pitchFamily="34" charset="0"/>
            </a:endParaRPr>
          </a:p>
        </p:txBody>
      </p:sp>
      <p:sp>
        <p:nvSpPr>
          <p:cNvPr id="140" name="Flowchart: Connector 139"/>
          <p:cNvSpPr/>
          <p:nvPr/>
        </p:nvSpPr>
        <p:spPr>
          <a:xfrm>
            <a:off x="2192520" y="5963930"/>
            <a:ext cx="386539" cy="354940"/>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l-GR" sz="3600" b="1" kern="0" dirty="0">
                <a:solidFill>
                  <a:prstClr val="black"/>
                </a:solidFill>
                <a:cs typeface="Aparajita" panose="020B0604020202020204" pitchFamily="34" charset="0"/>
              </a:rPr>
              <a:t>×</a:t>
            </a:r>
            <a:endParaRPr lang="en-US" sz="3600" b="1" kern="0" dirty="0">
              <a:solidFill>
                <a:prstClr val="black"/>
              </a:solidFill>
              <a:cs typeface="Aparajita" panose="020B0604020202020204" pitchFamily="34" charset="0"/>
            </a:endParaRPr>
          </a:p>
        </p:txBody>
      </p:sp>
      <p:sp>
        <p:nvSpPr>
          <p:cNvPr id="141" name="Flowchart: Connector 140"/>
          <p:cNvSpPr/>
          <p:nvPr/>
        </p:nvSpPr>
        <p:spPr>
          <a:xfrm>
            <a:off x="5120620" y="6391045"/>
            <a:ext cx="847141" cy="324729"/>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n-US" sz="2000" b="1" kern="0" dirty="0" err="1">
                <a:solidFill>
                  <a:prstClr val="black"/>
                </a:solidFill>
                <a:latin typeface="Aparajita" panose="020B0604020202020204" pitchFamily="34" charset="0"/>
                <a:cs typeface="Aparajita" panose="020B0604020202020204" pitchFamily="34" charset="0"/>
              </a:rPr>
              <a:t>tanh</a:t>
            </a:r>
            <a:endParaRPr lang="en-US" sz="2000" b="1" kern="0" dirty="0">
              <a:solidFill>
                <a:prstClr val="black"/>
              </a:solidFill>
              <a:latin typeface="Aparajita" panose="020B0604020202020204" pitchFamily="34" charset="0"/>
              <a:cs typeface="Aparajita" panose="020B0604020202020204" pitchFamily="34" charset="0"/>
            </a:endParaRPr>
          </a:p>
        </p:txBody>
      </p:sp>
      <p:sp>
        <p:nvSpPr>
          <p:cNvPr id="142" name="Flowchart: Connector 141"/>
          <p:cNvSpPr/>
          <p:nvPr/>
        </p:nvSpPr>
        <p:spPr>
          <a:xfrm>
            <a:off x="5983616" y="5958492"/>
            <a:ext cx="386539" cy="354940"/>
          </a:xfrm>
          <a:prstGeom prst="flowChartConnector">
            <a:avLst/>
          </a:prstGeom>
          <a:solidFill>
            <a:srgbClr val="FFC000">
              <a:lumMod val="40000"/>
              <a:lumOff val="60000"/>
            </a:srgbClr>
          </a:solidFill>
          <a:ln w="38100" cap="flat" cmpd="sng" algn="ctr">
            <a:solidFill>
              <a:sysClr val="windowText" lastClr="000000">
                <a:lumMod val="50000"/>
                <a:lumOff val="50000"/>
              </a:sysClr>
            </a:solidFill>
            <a:prstDash val="solid"/>
            <a:miter lim="800000"/>
          </a:ln>
          <a:effectLst/>
        </p:spPr>
        <p:txBody>
          <a:bodyPr rtlCol="0" anchor="ctr"/>
          <a:lstStyle/>
          <a:p>
            <a:pPr algn="ctr" defTabSz="914400">
              <a:defRPr/>
            </a:pPr>
            <a:r>
              <a:rPr lang="en-US" sz="3600" b="1" kern="0" dirty="0">
                <a:solidFill>
                  <a:prstClr val="black"/>
                </a:solidFill>
                <a:cs typeface="Aparajita" panose="020B0604020202020204" pitchFamily="34" charset="0"/>
              </a:rPr>
              <a:t>+</a:t>
            </a:r>
          </a:p>
        </p:txBody>
      </p:sp>
      <p:sp>
        <p:nvSpPr>
          <p:cNvPr id="143" name="TextBox 142"/>
          <p:cNvSpPr txBox="1"/>
          <p:nvPr/>
        </p:nvSpPr>
        <p:spPr>
          <a:xfrm>
            <a:off x="3302112" y="3140847"/>
            <a:ext cx="658797" cy="461665"/>
          </a:xfrm>
          <a:prstGeom prst="rect">
            <a:avLst/>
          </a:prstGeom>
          <a:noFill/>
        </p:spPr>
        <p:txBody>
          <a:bodyPr wrap="square" rtlCol="0">
            <a:spAutoFit/>
          </a:bodyPr>
          <a:lstStyle/>
          <a:p>
            <a:pPr algn="ctr" defTabSz="914400">
              <a:defRPr/>
            </a:pPr>
            <a:r>
              <a:rPr lang="en-US" sz="1200" b="1" kern="0" dirty="0">
                <a:solidFill>
                  <a:prstClr val="black"/>
                </a:solidFill>
              </a:rPr>
              <a:t>Forget</a:t>
            </a:r>
          </a:p>
          <a:p>
            <a:pPr algn="ctr" defTabSz="914400">
              <a:defRPr/>
            </a:pPr>
            <a:r>
              <a:rPr lang="en-US" sz="1200" b="1" kern="0" dirty="0">
                <a:solidFill>
                  <a:prstClr val="black"/>
                </a:solidFill>
              </a:rPr>
              <a:t>Gate</a:t>
            </a:r>
          </a:p>
        </p:txBody>
      </p:sp>
      <p:sp>
        <p:nvSpPr>
          <p:cNvPr id="144" name="TextBox 143"/>
          <p:cNvSpPr txBox="1"/>
          <p:nvPr/>
        </p:nvSpPr>
        <p:spPr>
          <a:xfrm>
            <a:off x="5357712" y="3613918"/>
            <a:ext cx="647599" cy="461665"/>
          </a:xfrm>
          <a:prstGeom prst="rect">
            <a:avLst/>
          </a:prstGeom>
          <a:noFill/>
        </p:spPr>
        <p:txBody>
          <a:bodyPr wrap="square" rtlCol="0">
            <a:spAutoFit/>
          </a:bodyPr>
          <a:lstStyle/>
          <a:p>
            <a:pPr algn="ctr" defTabSz="914400">
              <a:defRPr/>
            </a:pPr>
            <a:r>
              <a:rPr lang="en-US" sz="1200" b="1" kern="0" dirty="0">
                <a:solidFill>
                  <a:prstClr val="black"/>
                </a:solidFill>
              </a:rPr>
              <a:t>Input</a:t>
            </a:r>
          </a:p>
          <a:p>
            <a:pPr algn="ctr" defTabSz="914400">
              <a:defRPr/>
            </a:pPr>
            <a:r>
              <a:rPr lang="en-US" sz="1200" b="1" kern="0" dirty="0">
                <a:solidFill>
                  <a:prstClr val="black"/>
                </a:solidFill>
              </a:rPr>
              <a:t>Gate</a:t>
            </a:r>
          </a:p>
        </p:txBody>
      </p:sp>
      <p:sp>
        <p:nvSpPr>
          <p:cNvPr id="145" name="TextBox 144"/>
          <p:cNvSpPr txBox="1"/>
          <p:nvPr/>
        </p:nvSpPr>
        <p:spPr>
          <a:xfrm>
            <a:off x="7783531" y="3881289"/>
            <a:ext cx="647599" cy="461665"/>
          </a:xfrm>
          <a:prstGeom prst="rect">
            <a:avLst/>
          </a:prstGeom>
          <a:noFill/>
        </p:spPr>
        <p:txBody>
          <a:bodyPr wrap="square" rtlCol="0">
            <a:spAutoFit/>
          </a:bodyPr>
          <a:lstStyle/>
          <a:p>
            <a:pPr algn="ctr" defTabSz="914400">
              <a:defRPr/>
            </a:pPr>
            <a:r>
              <a:rPr lang="en-US" sz="1200" b="1" kern="0" dirty="0">
                <a:solidFill>
                  <a:prstClr val="black"/>
                </a:solidFill>
              </a:rPr>
              <a:t>Output</a:t>
            </a:r>
          </a:p>
          <a:p>
            <a:pPr algn="ctr" defTabSz="914400">
              <a:defRPr/>
            </a:pPr>
            <a:r>
              <a:rPr lang="en-US" sz="1200" b="1" kern="0" dirty="0">
                <a:solidFill>
                  <a:prstClr val="black"/>
                </a:solidFill>
              </a:rPr>
              <a:t>Gate</a:t>
            </a:r>
          </a:p>
        </p:txBody>
      </p:sp>
      <p:sp>
        <p:nvSpPr>
          <p:cNvPr id="146" name="Rectangle 145"/>
          <p:cNvSpPr/>
          <p:nvPr/>
        </p:nvSpPr>
        <p:spPr>
          <a:xfrm>
            <a:off x="3960123" y="5529053"/>
            <a:ext cx="590328" cy="137613"/>
          </a:xfrm>
          <a:prstGeom prst="rect">
            <a:avLst/>
          </a:prstGeom>
          <a:solidFill>
            <a:srgbClr val="FFDDFF"/>
          </a:solidFill>
          <a:ln w="38100" cap="flat" cmpd="sng" algn="ctr">
            <a:solidFill>
              <a:sysClr val="windowText" lastClr="000000"/>
            </a:solidFill>
            <a:prstDash val="solid"/>
            <a:miter lim="800000"/>
          </a:ln>
          <a:effectLst/>
        </p:spPr>
        <p:txBody>
          <a:bodyPr rtlCol="0" anchor="ctr"/>
          <a:lstStyle/>
          <a:p>
            <a:pPr algn="ctr" defTabSz="914400">
              <a:defRPr/>
            </a:pPr>
            <a:endParaRPr lang="en-US" kern="0">
              <a:solidFill>
                <a:prstClr val="white"/>
              </a:solidFill>
              <a:latin typeface="Aparajita" panose="020B0604020202020204" pitchFamily="34" charset="0"/>
              <a:cs typeface="Aparajita" panose="020B0604020202020204" pitchFamily="34" charset="0"/>
            </a:endParaRPr>
          </a:p>
        </p:txBody>
      </p:sp>
      <p:cxnSp>
        <p:nvCxnSpPr>
          <p:cNvPr id="147" name="Straight Arrow Connector 146"/>
          <p:cNvCxnSpPr>
            <a:stCxn id="146" idx="0"/>
            <a:endCxn id="90" idx="2"/>
          </p:cNvCxnSpPr>
          <p:nvPr/>
        </p:nvCxnSpPr>
        <p:spPr>
          <a:xfrm flipH="1" flipV="1">
            <a:off x="4255025" y="4989992"/>
            <a:ext cx="262" cy="539060"/>
          </a:xfrm>
          <a:prstGeom prst="straightConnector1">
            <a:avLst/>
          </a:prstGeom>
          <a:noFill/>
          <a:ln w="38100" cap="flat" cmpd="sng" algn="ctr">
            <a:solidFill>
              <a:sysClr val="windowText" lastClr="000000"/>
            </a:solidFill>
            <a:prstDash val="solid"/>
            <a:miter lim="800000"/>
            <a:tailEnd type="triangle"/>
          </a:ln>
          <a:effectLst/>
        </p:spPr>
      </p:cxnSp>
      <p:sp>
        <p:nvSpPr>
          <p:cNvPr id="148" name="Rectangle 147"/>
          <p:cNvSpPr/>
          <p:nvPr/>
        </p:nvSpPr>
        <p:spPr>
          <a:xfrm>
            <a:off x="3264442" y="4844023"/>
            <a:ext cx="1276288" cy="169677"/>
          </a:xfrm>
          <a:prstGeom prst="rect">
            <a:avLst/>
          </a:prstGeom>
          <a:noFill/>
          <a:ln w="38100" cap="flat" cmpd="sng" algn="ctr">
            <a:solidFill>
              <a:srgbClr val="5B9BD5">
                <a:shade val="50000"/>
              </a:srgbClr>
            </a:solidFill>
            <a:prstDash val="solid"/>
            <a:miter lim="800000"/>
          </a:ln>
          <a:effectLst/>
        </p:spPr>
        <p:txBody>
          <a:bodyPr rtlCol="0" anchor="ctr"/>
          <a:lstStyle/>
          <a:p>
            <a:pPr algn="ctr" defTabSz="914400">
              <a:defRPr/>
            </a:pPr>
            <a:endParaRPr lang="en-US" kern="0">
              <a:solidFill>
                <a:prstClr val="white"/>
              </a:solidFill>
            </a:endParaRPr>
          </a:p>
        </p:txBody>
      </p:sp>
      <p:sp>
        <p:nvSpPr>
          <p:cNvPr id="2" name="Slide Number Placeholder 1"/>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116880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259612" y="2734657"/>
            <a:ext cx="1257738" cy="316152"/>
          </a:xfrm>
          <a:prstGeom prst="roundRect">
            <a:avLst/>
          </a:prstGeom>
          <a:solidFill>
            <a:srgbClr val="FEFEC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rPr>
              <a:t>LSTM Layer </a:t>
            </a:r>
            <a:r>
              <a:rPr lang="en-US" sz="1350" i="1" dirty="0">
                <a:solidFill>
                  <a:prstClr val="black"/>
                </a:solidFill>
              </a:rPr>
              <a:t>n</a:t>
            </a:r>
          </a:p>
        </p:txBody>
      </p:sp>
      <p:sp>
        <p:nvSpPr>
          <p:cNvPr id="10" name="Rounded Rectangle 9"/>
          <p:cNvSpPr/>
          <p:nvPr/>
        </p:nvSpPr>
        <p:spPr>
          <a:xfrm>
            <a:off x="3255607" y="4815299"/>
            <a:ext cx="1261722" cy="304278"/>
          </a:xfrm>
          <a:prstGeom prst="roundRect">
            <a:avLst/>
          </a:prstGeom>
          <a:solidFill>
            <a:srgbClr val="C2FDAD"/>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rPr>
              <a:t>LSTM Layer 1</a:t>
            </a:r>
          </a:p>
        </p:txBody>
      </p:sp>
      <p:sp>
        <p:nvSpPr>
          <p:cNvPr id="11" name="Rounded Rectangle 10"/>
          <p:cNvSpPr/>
          <p:nvPr/>
        </p:nvSpPr>
        <p:spPr>
          <a:xfrm>
            <a:off x="3255607" y="3749494"/>
            <a:ext cx="1261722" cy="304278"/>
          </a:xfrm>
          <a:prstGeom prst="roundRect">
            <a:avLst/>
          </a:prstGeom>
          <a:solidFill>
            <a:srgbClr val="FFDD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rPr>
              <a:t>LSTM Layer 2</a:t>
            </a:r>
          </a:p>
        </p:txBody>
      </p:sp>
      <p:cxnSp>
        <p:nvCxnSpPr>
          <p:cNvPr id="15" name="Straight Arrow Connector 14"/>
          <p:cNvCxnSpPr>
            <a:stCxn id="10" idx="0"/>
          </p:cNvCxnSpPr>
          <p:nvPr/>
        </p:nvCxnSpPr>
        <p:spPr>
          <a:xfrm flipV="1">
            <a:off x="3886468" y="4099645"/>
            <a:ext cx="2012" cy="71565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5" idx="2"/>
          </p:cNvCxnSpPr>
          <p:nvPr/>
        </p:nvCxnSpPr>
        <p:spPr>
          <a:xfrm flipV="1">
            <a:off x="3886467" y="3050809"/>
            <a:ext cx="2014" cy="637358"/>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645528" y="5428409"/>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54" name="Rectangle 53"/>
          <p:cNvSpPr/>
          <p:nvPr/>
        </p:nvSpPr>
        <p:spPr>
          <a:xfrm>
            <a:off x="3645528" y="4404362"/>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56" name="Rectangle 55"/>
          <p:cNvSpPr/>
          <p:nvPr/>
        </p:nvSpPr>
        <p:spPr>
          <a:xfrm>
            <a:off x="3652521" y="3378256"/>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58" name="Rectangle 57"/>
          <p:cNvSpPr/>
          <p:nvPr/>
        </p:nvSpPr>
        <p:spPr>
          <a:xfrm>
            <a:off x="3648899" y="2304394"/>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60" name="Rectangle 59"/>
          <p:cNvSpPr/>
          <p:nvPr/>
        </p:nvSpPr>
        <p:spPr>
          <a:xfrm>
            <a:off x="2531173" y="2761910"/>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67" name="TextBox 66"/>
              <p:cNvSpPr txBox="1"/>
              <p:nvPr/>
            </p:nvSpPr>
            <p:spPr>
              <a:xfrm>
                <a:off x="2559976" y="3031671"/>
                <a:ext cx="492186"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,0</m:t>
                      </m:r>
                    </m:oMath>
                  </m:oMathPara>
                </a14:m>
                <a:endParaRPr lang="en-US" sz="1350" baseline="-25000" dirty="0">
                  <a:solidFill>
                    <a:prstClr val="black"/>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2559976" y="3031671"/>
                <a:ext cx="492186" cy="295274"/>
              </a:xfrm>
              <a:prstGeom prst="rect">
                <a:avLst/>
              </a:prstGeom>
              <a:blipFill rotWithShape="0">
                <a:blip r:embed="rId3"/>
                <a:stretch>
                  <a:fillRect b="-8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3262421" y="2208749"/>
                <a:ext cx="514756" cy="433773"/>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,1</m:t>
                      </m:r>
                    </m:oMath>
                  </m:oMathPara>
                </a14:m>
                <a:endParaRPr lang="en-US" sz="1350" baseline="-25000" dirty="0">
                  <a:solidFill>
                    <a:prstClr val="black"/>
                  </a:solidFill>
                </a:endParaRPr>
              </a:p>
              <a:p>
                <a:pPr defTabSz="685800"/>
                <a:endParaRPr lang="en-US" sz="1350" baseline="-25000" dirty="0">
                  <a:solidFill>
                    <a:prstClr val="black"/>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3262421" y="2208749"/>
                <a:ext cx="514756" cy="43377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3727859" y="5498701"/>
                <a:ext cx="365806"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𝑥</m:t>
                      </m:r>
                      <m:r>
                        <a:rPr lang="en-US" sz="1350" i="1" baseline="-25000" dirty="0">
                          <a:solidFill>
                            <a:prstClr val="black"/>
                          </a:solidFill>
                          <a:latin typeface="Cambria Math" panose="02040503050406030204" pitchFamily="18" charset="0"/>
                        </a:rPr>
                        <m:t>1</m:t>
                      </m:r>
                    </m:oMath>
                  </m:oMathPara>
                </a14:m>
                <a:endParaRPr lang="en-US" sz="1350" baseline="-25000" dirty="0">
                  <a:solidFill>
                    <a:prstClr val="black"/>
                  </a:solidFill>
                </a:endParaRPr>
              </a:p>
            </p:txBody>
          </p:sp>
        </mc:Choice>
        <mc:Fallback xmlns="">
          <p:sp>
            <p:nvSpPr>
              <p:cNvPr id="70" name="TextBox 69"/>
              <p:cNvSpPr txBox="1">
                <a:spLocks noRot="1" noChangeAspect="1" noMove="1" noResize="1" noEditPoints="1" noAdjustHandles="1" noChangeArrowheads="1" noChangeShapeType="1" noTextEdit="1"/>
              </p:cNvSpPr>
              <p:nvPr/>
            </p:nvSpPr>
            <p:spPr>
              <a:xfrm>
                <a:off x="3727859" y="5498701"/>
                <a:ext cx="365806" cy="29527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3083406" y="3276009"/>
                <a:ext cx="575799"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m:rPr>
                          <m:nor/>
                        </m:rPr>
                        <a:rPr lang="en-US" sz="1350" baseline="-25000" dirty="0">
                          <a:solidFill>
                            <a:prstClr val="black"/>
                          </a:solidFill>
                        </a:rPr>
                        <m:t>−1</m:t>
                      </m:r>
                      <m:r>
                        <a:rPr lang="en-US" sz="1350" i="1" baseline="-25000" dirty="0">
                          <a:solidFill>
                            <a:prstClr val="black"/>
                          </a:solidFill>
                          <a:latin typeface="Cambria Math" panose="02040503050406030204" pitchFamily="18" charset="0"/>
                        </a:rPr>
                        <m:t>,1</m:t>
                      </m:r>
                    </m:oMath>
                  </m:oMathPara>
                </a14:m>
                <a:endParaRPr lang="en-US" sz="1350" baseline="-25000" dirty="0">
                  <a:solidFill>
                    <a:prstClr val="black"/>
                  </a:solidFill>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3083406" y="3276009"/>
                <a:ext cx="575799" cy="295274"/>
              </a:xfrm>
              <a:prstGeom prst="rect">
                <a:avLst/>
              </a:prstGeom>
              <a:blipFill rotWithShape="0">
                <a:blip r:embed="rId6"/>
                <a:stretch>
                  <a:fillRect b="-8163"/>
                </a:stretch>
              </a:blipFill>
            </p:spPr>
            <p:txBody>
              <a:bodyPr/>
              <a:lstStyle/>
              <a:p>
                <a:r>
                  <a:rPr lang="en-US">
                    <a:noFill/>
                  </a:rPr>
                  <a:t> </a:t>
                </a:r>
              </a:p>
            </p:txBody>
          </p:sp>
        </mc:Fallback>
      </mc:AlternateContent>
      <p:cxnSp>
        <p:nvCxnSpPr>
          <p:cNvPr id="76" name="Straight Arrow Connector 75"/>
          <p:cNvCxnSpPr>
            <a:stCxn id="5" idx="0"/>
            <a:endCxn id="58" idx="2"/>
          </p:cNvCxnSpPr>
          <p:nvPr/>
        </p:nvCxnSpPr>
        <p:spPr>
          <a:xfrm flipH="1" flipV="1">
            <a:off x="3886469" y="2393453"/>
            <a:ext cx="2013" cy="34120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50" idx="0"/>
          </p:cNvCxnSpPr>
          <p:nvPr/>
        </p:nvCxnSpPr>
        <p:spPr>
          <a:xfrm flipV="1">
            <a:off x="3883097" y="5150965"/>
            <a:ext cx="0" cy="27744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60" idx="3"/>
          </p:cNvCxnSpPr>
          <p:nvPr/>
        </p:nvCxnSpPr>
        <p:spPr>
          <a:xfrm>
            <a:off x="3006311" y="2806439"/>
            <a:ext cx="246678" cy="12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531852" y="2946393"/>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03" name="TextBox 102"/>
              <p:cNvSpPr txBox="1"/>
              <p:nvPr/>
            </p:nvSpPr>
            <p:spPr>
              <a:xfrm>
                <a:off x="2538104" y="2451284"/>
                <a:ext cx="476156"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,0</m:t>
                      </m:r>
                    </m:oMath>
                  </m:oMathPara>
                </a14:m>
                <a:endParaRPr lang="en-US" sz="1350" baseline="-25000" dirty="0">
                  <a:solidFill>
                    <a:prstClr val="black"/>
                  </a:solidFill>
                </a:endParaRPr>
              </a:p>
            </p:txBody>
          </p:sp>
        </mc:Choice>
        <mc:Fallback xmlns="">
          <p:sp>
            <p:nvSpPr>
              <p:cNvPr id="103" name="TextBox 102"/>
              <p:cNvSpPr txBox="1">
                <a:spLocks noRot="1" noChangeAspect="1" noMove="1" noResize="1" noEditPoints="1" noAdjustHandles="1" noChangeArrowheads="1" noChangeShapeType="1" noTextEdit="1"/>
              </p:cNvSpPr>
              <p:nvPr/>
            </p:nvSpPr>
            <p:spPr>
              <a:xfrm>
                <a:off x="2538104" y="2451284"/>
                <a:ext cx="476156" cy="295274"/>
              </a:xfrm>
              <a:prstGeom prst="rect">
                <a:avLst/>
              </a:prstGeom>
              <a:blipFill rotWithShape="0">
                <a:blip r:embed="rId7"/>
                <a:stretch>
                  <a:fillRect b="-8163"/>
                </a:stretch>
              </a:blipFill>
            </p:spPr>
            <p:txBody>
              <a:bodyPr/>
              <a:lstStyle/>
              <a:p>
                <a:r>
                  <a:rPr lang="en-US">
                    <a:noFill/>
                  </a:rPr>
                  <a:t> </a:t>
                </a:r>
              </a:p>
            </p:txBody>
          </p:sp>
        </mc:Fallback>
      </mc:AlternateContent>
      <p:cxnSp>
        <p:nvCxnSpPr>
          <p:cNvPr id="104" name="Straight Arrow Connector 103"/>
          <p:cNvCxnSpPr>
            <a:stCxn id="102" idx="3"/>
          </p:cNvCxnSpPr>
          <p:nvPr/>
        </p:nvCxnSpPr>
        <p:spPr>
          <a:xfrm>
            <a:off x="3006991" y="2990922"/>
            <a:ext cx="24599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2540606" y="3756315"/>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08" name="TextBox 107"/>
              <p:cNvSpPr txBox="1"/>
              <p:nvPr/>
            </p:nvSpPr>
            <p:spPr>
              <a:xfrm>
                <a:off x="2577095" y="4014792"/>
                <a:ext cx="45878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2,0</m:t>
                      </m:r>
                    </m:oMath>
                  </m:oMathPara>
                </a14:m>
                <a:endParaRPr lang="en-US" sz="1350" baseline="-25000" dirty="0">
                  <a:solidFill>
                    <a:prstClr val="black"/>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2577095" y="4014792"/>
                <a:ext cx="458780" cy="295274"/>
              </a:xfrm>
              <a:prstGeom prst="rect">
                <a:avLst/>
              </a:prstGeom>
              <a:blipFill rotWithShape="0">
                <a:blip r:embed="rId8"/>
                <a:stretch>
                  <a:fillRect b="-8333"/>
                </a:stretch>
              </a:blipFill>
            </p:spPr>
            <p:txBody>
              <a:bodyPr/>
              <a:lstStyle/>
              <a:p>
                <a:r>
                  <a:rPr lang="en-US">
                    <a:noFill/>
                  </a:rPr>
                  <a:t> </a:t>
                </a:r>
              </a:p>
            </p:txBody>
          </p:sp>
        </mc:Fallback>
      </mc:AlternateContent>
      <p:cxnSp>
        <p:nvCxnSpPr>
          <p:cNvPr id="109" name="Straight Arrow Connector 108"/>
          <p:cNvCxnSpPr>
            <a:stCxn id="107" idx="3"/>
          </p:cNvCxnSpPr>
          <p:nvPr/>
        </p:nvCxnSpPr>
        <p:spPr>
          <a:xfrm>
            <a:off x="3015745" y="3800844"/>
            <a:ext cx="246677" cy="12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2541285" y="3940798"/>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11" name="TextBox 110"/>
              <p:cNvSpPr txBox="1"/>
              <p:nvPr/>
            </p:nvSpPr>
            <p:spPr>
              <a:xfrm>
                <a:off x="2557861" y="3446936"/>
                <a:ext cx="44275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2,0</m:t>
                      </m:r>
                    </m:oMath>
                  </m:oMathPara>
                </a14:m>
                <a:endParaRPr lang="en-US" sz="1350" baseline="-25000" dirty="0">
                  <a:solidFill>
                    <a:prstClr val="black"/>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2557861" y="3446936"/>
                <a:ext cx="442750" cy="295274"/>
              </a:xfrm>
              <a:prstGeom prst="rect">
                <a:avLst/>
              </a:prstGeom>
              <a:blipFill rotWithShape="0">
                <a:blip r:embed="rId9"/>
                <a:stretch>
                  <a:fillRect b="-8163"/>
                </a:stretch>
              </a:blipFill>
            </p:spPr>
            <p:txBody>
              <a:bodyPr/>
              <a:lstStyle/>
              <a:p>
                <a:r>
                  <a:rPr lang="en-US">
                    <a:noFill/>
                  </a:rPr>
                  <a:t> </a:t>
                </a:r>
              </a:p>
            </p:txBody>
          </p:sp>
        </mc:Fallback>
      </mc:AlternateContent>
      <p:cxnSp>
        <p:nvCxnSpPr>
          <p:cNvPr id="112" name="Straight Arrow Connector 111"/>
          <p:cNvCxnSpPr>
            <a:stCxn id="110" idx="3"/>
          </p:cNvCxnSpPr>
          <p:nvPr/>
        </p:nvCxnSpPr>
        <p:spPr>
          <a:xfrm>
            <a:off x="3016424" y="3985327"/>
            <a:ext cx="24599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2530494" y="4824395"/>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14" name="TextBox 113"/>
              <p:cNvSpPr txBox="1"/>
              <p:nvPr/>
            </p:nvSpPr>
            <p:spPr>
              <a:xfrm>
                <a:off x="2557862" y="5111361"/>
                <a:ext cx="45878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1,0</m:t>
                      </m:r>
                    </m:oMath>
                  </m:oMathPara>
                </a14:m>
                <a:endParaRPr lang="en-US" sz="1350" baseline="-25000" dirty="0">
                  <a:solidFill>
                    <a:prstClr val="black"/>
                  </a:solidFill>
                </a:endParaRPr>
              </a:p>
            </p:txBody>
          </p:sp>
        </mc:Choice>
        <mc:Fallback xmlns="">
          <p:sp>
            <p:nvSpPr>
              <p:cNvPr id="114" name="TextBox 113"/>
              <p:cNvSpPr txBox="1">
                <a:spLocks noRot="1" noChangeAspect="1" noMove="1" noResize="1" noEditPoints="1" noAdjustHandles="1" noChangeArrowheads="1" noChangeShapeType="1" noTextEdit="1"/>
              </p:cNvSpPr>
              <p:nvPr/>
            </p:nvSpPr>
            <p:spPr>
              <a:xfrm>
                <a:off x="2557862" y="5111361"/>
                <a:ext cx="458780" cy="295274"/>
              </a:xfrm>
              <a:prstGeom prst="rect">
                <a:avLst/>
              </a:prstGeom>
              <a:blipFill rotWithShape="0">
                <a:blip r:embed="rId10"/>
                <a:stretch>
                  <a:fillRect b="-8163"/>
                </a:stretch>
              </a:blipFill>
            </p:spPr>
            <p:txBody>
              <a:bodyPr/>
              <a:lstStyle/>
              <a:p>
                <a:r>
                  <a:rPr lang="en-US">
                    <a:noFill/>
                  </a:rPr>
                  <a:t> </a:t>
                </a:r>
              </a:p>
            </p:txBody>
          </p:sp>
        </mc:Fallback>
      </mc:AlternateContent>
      <p:cxnSp>
        <p:nvCxnSpPr>
          <p:cNvPr id="115" name="Straight Arrow Connector 114"/>
          <p:cNvCxnSpPr>
            <a:stCxn id="113" idx="3"/>
          </p:cNvCxnSpPr>
          <p:nvPr/>
        </p:nvCxnSpPr>
        <p:spPr>
          <a:xfrm>
            <a:off x="3005632" y="4868924"/>
            <a:ext cx="246678" cy="12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2531173" y="5008878"/>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17" name="TextBox 116"/>
              <p:cNvSpPr txBox="1"/>
              <p:nvPr/>
            </p:nvSpPr>
            <p:spPr>
              <a:xfrm>
                <a:off x="2570171" y="4511442"/>
                <a:ext cx="44275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1,0</m:t>
                      </m:r>
                    </m:oMath>
                  </m:oMathPara>
                </a14:m>
                <a:endParaRPr lang="en-US" sz="1350" baseline="-25000" dirty="0">
                  <a:solidFill>
                    <a:prstClr val="black"/>
                  </a:solidFill>
                </a:endParaRPr>
              </a:p>
            </p:txBody>
          </p:sp>
        </mc:Choice>
        <mc:Fallback xmlns="">
          <p:sp>
            <p:nvSpPr>
              <p:cNvPr id="117" name="TextBox 116"/>
              <p:cNvSpPr txBox="1">
                <a:spLocks noRot="1" noChangeAspect="1" noMove="1" noResize="1" noEditPoints="1" noAdjustHandles="1" noChangeArrowheads="1" noChangeShapeType="1" noTextEdit="1"/>
              </p:cNvSpPr>
              <p:nvPr/>
            </p:nvSpPr>
            <p:spPr>
              <a:xfrm>
                <a:off x="2570171" y="4511442"/>
                <a:ext cx="442750" cy="295274"/>
              </a:xfrm>
              <a:prstGeom prst="rect">
                <a:avLst/>
              </a:prstGeom>
              <a:blipFill rotWithShape="0">
                <a:blip r:embed="rId11"/>
                <a:stretch>
                  <a:fillRect b="-8163"/>
                </a:stretch>
              </a:blipFill>
            </p:spPr>
            <p:txBody>
              <a:bodyPr/>
              <a:lstStyle/>
              <a:p>
                <a:r>
                  <a:rPr lang="en-US">
                    <a:noFill/>
                  </a:rPr>
                  <a:t> </a:t>
                </a:r>
              </a:p>
            </p:txBody>
          </p:sp>
        </mc:Fallback>
      </mc:AlternateContent>
      <p:cxnSp>
        <p:nvCxnSpPr>
          <p:cNvPr id="118" name="Straight Arrow Connector 117"/>
          <p:cNvCxnSpPr>
            <a:stCxn id="116" idx="3"/>
          </p:cNvCxnSpPr>
          <p:nvPr/>
        </p:nvCxnSpPr>
        <p:spPr>
          <a:xfrm>
            <a:off x="3006312" y="5053407"/>
            <a:ext cx="24599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p:cNvSpPr txBox="1"/>
              <p:nvPr/>
            </p:nvSpPr>
            <p:spPr>
              <a:xfrm>
                <a:off x="3286775" y="4286247"/>
                <a:ext cx="45878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1,1</m:t>
                      </m:r>
                    </m:oMath>
                  </m:oMathPara>
                </a14:m>
                <a:endParaRPr lang="en-US" sz="1350" baseline="-25000" dirty="0">
                  <a:solidFill>
                    <a:prstClr val="black"/>
                  </a:solidFill>
                </a:endParaRPr>
              </a:p>
            </p:txBody>
          </p:sp>
        </mc:Choice>
        <mc:Fallback xmlns="">
          <p:sp>
            <p:nvSpPr>
              <p:cNvPr id="119" name="TextBox 118"/>
              <p:cNvSpPr txBox="1">
                <a:spLocks noRot="1" noChangeAspect="1" noMove="1" noResize="1" noEditPoints="1" noAdjustHandles="1" noChangeArrowheads="1" noChangeShapeType="1" noTextEdit="1"/>
              </p:cNvSpPr>
              <p:nvPr/>
            </p:nvSpPr>
            <p:spPr>
              <a:xfrm>
                <a:off x="3286775" y="4286247"/>
                <a:ext cx="458780" cy="295274"/>
              </a:xfrm>
              <a:prstGeom prst="rect">
                <a:avLst/>
              </a:prstGeom>
              <a:blipFill rotWithShape="0">
                <a:blip r:embed="rId12"/>
                <a:stretch>
                  <a:fillRect b="-8163"/>
                </a:stretch>
              </a:blipFill>
            </p:spPr>
            <p:txBody>
              <a:bodyPr/>
              <a:lstStyle/>
              <a:p>
                <a:r>
                  <a:rPr lang="en-US">
                    <a:noFill/>
                  </a:rPr>
                  <a:t> </a:t>
                </a:r>
              </a:p>
            </p:txBody>
          </p:sp>
        </mc:Fallback>
      </mc:AlternateContent>
      <p:sp>
        <p:nvSpPr>
          <p:cNvPr id="121" name="Rounded Rectangle 120"/>
          <p:cNvSpPr/>
          <p:nvPr/>
        </p:nvSpPr>
        <p:spPr>
          <a:xfrm>
            <a:off x="5497271" y="2734657"/>
            <a:ext cx="1257738" cy="316152"/>
          </a:xfrm>
          <a:prstGeom prst="roundRect">
            <a:avLst/>
          </a:prstGeom>
          <a:solidFill>
            <a:srgbClr val="FEFEC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rPr>
              <a:t>LSTM Layer </a:t>
            </a:r>
            <a:r>
              <a:rPr lang="en-US" sz="1350" i="1" dirty="0">
                <a:solidFill>
                  <a:prstClr val="black"/>
                </a:solidFill>
              </a:rPr>
              <a:t>n</a:t>
            </a:r>
          </a:p>
        </p:txBody>
      </p:sp>
      <p:sp>
        <p:nvSpPr>
          <p:cNvPr id="122" name="Rounded Rectangle 121"/>
          <p:cNvSpPr/>
          <p:nvPr/>
        </p:nvSpPr>
        <p:spPr>
          <a:xfrm>
            <a:off x="5493266" y="4815299"/>
            <a:ext cx="1261722" cy="304278"/>
          </a:xfrm>
          <a:prstGeom prst="roundRect">
            <a:avLst/>
          </a:prstGeom>
          <a:solidFill>
            <a:srgbClr val="C2FDAD"/>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rPr>
              <a:t>LSTM Layer 1</a:t>
            </a:r>
          </a:p>
        </p:txBody>
      </p:sp>
      <p:sp>
        <p:nvSpPr>
          <p:cNvPr id="123" name="Rounded Rectangle 122"/>
          <p:cNvSpPr/>
          <p:nvPr/>
        </p:nvSpPr>
        <p:spPr>
          <a:xfrm>
            <a:off x="5493266" y="3749494"/>
            <a:ext cx="1261722" cy="304278"/>
          </a:xfrm>
          <a:prstGeom prst="roundRect">
            <a:avLst/>
          </a:prstGeom>
          <a:solidFill>
            <a:srgbClr val="FFDD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rPr>
              <a:t>LSTM Layer 2</a:t>
            </a:r>
          </a:p>
        </p:txBody>
      </p:sp>
      <p:cxnSp>
        <p:nvCxnSpPr>
          <p:cNvPr id="124" name="Straight Arrow Connector 123"/>
          <p:cNvCxnSpPr>
            <a:stCxn id="122" idx="0"/>
          </p:cNvCxnSpPr>
          <p:nvPr/>
        </p:nvCxnSpPr>
        <p:spPr>
          <a:xfrm flipV="1">
            <a:off x="6124127" y="4099645"/>
            <a:ext cx="2012" cy="71565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endCxn id="121" idx="2"/>
          </p:cNvCxnSpPr>
          <p:nvPr/>
        </p:nvCxnSpPr>
        <p:spPr>
          <a:xfrm flipV="1">
            <a:off x="6124126" y="3050809"/>
            <a:ext cx="2014" cy="637358"/>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5883186" y="5428409"/>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27" name="Rectangle 126"/>
          <p:cNvSpPr/>
          <p:nvPr/>
        </p:nvSpPr>
        <p:spPr>
          <a:xfrm>
            <a:off x="5883186" y="4404362"/>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28" name="Rectangle 127"/>
          <p:cNvSpPr/>
          <p:nvPr/>
        </p:nvSpPr>
        <p:spPr>
          <a:xfrm>
            <a:off x="5890180" y="3378256"/>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29" name="Rectangle 128"/>
          <p:cNvSpPr/>
          <p:nvPr/>
        </p:nvSpPr>
        <p:spPr>
          <a:xfrm>
            <a:off x="5886558" y="2304394"/>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30" name="Rectangle 129"/>
          <p:cNvSpPr/>
          <p:nvPr/>
        </p:nvSpPr>
        <p:spPr>
          <a:xfrm>
            <a:off x="4768832" y="2761910"/>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31" name="TextBox 130"/>
              <p:cNvSpPr txBox="1"/>
              <p:nvPr/>
            </p:nvSpPr>
            <p:spPr>
              <a:xfrm>
                <a:off x="4797634" y="3031671"/>
                <a:ext cx="492186"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,1</m:t>
                      </m:r>
                    </m:oMath>
                  </m:oMathPara>
                </a14:m>
                <a:endParaRPr lang="en-US" sz="1350" baseline="-25000" dirty="0">
                  <a:solidFill>
                    <a:prstClr val="black"/>
                  </a:solidFill>
                </a:endParaRPr>
              </a:p>
            </p:txBody>
          </p:sp>
        </mc:Choice>
        <mc:Fallback xmlns="">
          <p:sp>
            <p:nvSpPr>
              <p:cNvPr id="131" name="TextBox 130"/>
              <p:cNvSpPr txBox="1">
                <a:spLocks noRot="1" noChangeAspect="1" noMove="1" noResize="1" noEditPoints="1" noAdjustHandles="1" noChangeArrowheads="1" noChangeShapeType="1" noTextEdit="1"/>
              </p:cNvSpPr>
              <p:nvPr/>
            </p:nvSpPr>
            <p:spPr>
              <a:xfrm>
                <a:off x="4797634" y="3031671"/>
                <a:ext cx="492186" cy="295274"/>
              </a:xfrm>
              <a:prstGeom prst="rect">
                <a:avLst/>
              </a:prstGeom>
              <a:blipFill rotWithShape="0">
                <a:blip r:embed="rId13"/>
                <a:stretch>
                  <a:fillRect b="-8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5500080" y="2208749"/>
                <a:ext cx="514756" cy="433773"/>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,2</m:t>
                      </m:r>
                    </m:oMath>
                  </m:oMathPara>
                </a14:m>
                <a:endParaRPr lang="en-US" sz="1350" baseline="-25000" dirty="0">
                  <a:solidFill>
                    <a:prstClr val="black"/>
                  </a:solidFill>
                </a:endParaRPr>
              </a:p>
              <a:p>
                <a:pPr defTabSz="685800"/>
                <a:endParaRPr lang="en-US" sz="1350" baseline="-25000" dirty="0">
                  <a:solidFill>
                    <a:prstClr val="black"/>
                  </a:solidFill>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5500080" y="2208749"/>
                <a:ext cx="514756" cy="433773"/>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p:cNvSpPr txBox="1"/>
              <p:nvPr/>
            </p:nvSpPr>
            <p:spPr>
              <a:xfrm>
                <a:off x="5965518" y="5498701"/>
                <a:ext cx="365806"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𝑥</m:t>
                      </m:r>
                      <m:r>
                        <a:rPr lang="en-US" sz="1350" i="1" baseline="-25000" dirty="0">
                          <a:solidFill>
                            <a:prstClr val="black"/>
                          </a:solidFill>
                          <a:latin typeface="Cambria Math" panose="02040503050406030204" pitchFamily="18" charset="0"/>
                        </a:rPr>
                        <m:t>2</m:t>
                      </m:r>
                    </m:oMath>
                  </m:oMathPara>
                </a14:m>
                <a:endParaRPr lang="en-US" sz="1350" baseline="-25000" dirty="0">
                  <a:solidFill>
                    <a:prstClr val="black"/>
                  </a:solidFill>
                </a:endParaRPr>
              </a:p>
            </p:txBody>
          </p:sp>
        </mc:Choice>
        <mc:Fallback xmlns="">
          <p:sp>
            <p:nvSpPr>
              <p:cNvPr id="133" name="TextBox 132"/>
              <p:cNvSpPr txBox="1">
                <a:spLocks noRot="1" noChangeAspect="1" noMove="1" noResize="1" noEditPoints="1" noAdjustHandles="1" noChangeArrowheads="1" noChangeShapeType="1" noTextEdit="1"/>
              </p:cNvSpPr>
              <p:nvPr/>
            </p:nvSpPr>
            <p:spPr>
              <a:xfrm>
                <a:off x="5965518" y="5498701"/>
                <a:ext cx="365806" cy="295274"/>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p:cNvSpPr txBox="1"/>
              <p:nvPr/>
            </p:nvSpPr>
            <p:spPr>
              <a:xfrm>
                <a:off x="5417236" y="3255710"/>
                <a:ext cx="559621" cy="295274"/>
              </a:xfrm>
              <a:prstGeom prst="rect">
                <a:avLst/>
              </a:prstGeom>
              <a:noFill/>
            </p:spPr>
            <p:txBody>
              <a:bodyPr wrap="squar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m:rPr>
                          <m:nor/>
                        </m:rPr>
                        <a:rPr lang="en-US" sz="1350" baseline="-25000" dirty="0">
                          <a:solidFill>
                            <a:prstClr val="black"/>
                          </a:solidFill>
                        </a:rPr>
                        <m:t>−1</m:t>
                      </m:r>
                      <m:r>
                        <a:rPr lang="en-US" sz="1350" i="1" baseline="-25000" dirty="0">
                          <a:solidFill>
                            <a:prstClr val="black"/>
                          </a:solidFill>
                          <a:latin typeface="Cambria Math" panose="02040503050406030204" pitchFamily="18" charset="0"/>
                        </a:rPr>
                        <m:t>,2</m:t>
                      </m:r>
                    </m:oMath>
                  </m:oMathPara>
                </a14:m>
                <a:endParaRPr lang="en-US" sz="1350" baseline="-25000" dirty="0">
                  <a:solidFill>
                    <a:prstClr val="black"/>
                  </a:solidFill>
                </a:endParaRPr>
              </a:p>
            </p:txBody>
          </p:sp>
        </mc:Choice>
        <mc:Fallback xmlns="">
          <p:sp>
            <p:nvSpPr>
              <p:cNvPr id="134" name="TextBox 133"/>
              <p:cNvSpPr txBox="1">
                <a:spLocks noRot="1" noChangeAspect="1" noMove="1" noResize="1" noEditPoints="1" noAdjustHandles="1" noChangeArrowheads="1" noChangeShapeType="1" noTextEdit="1"/>
              </p:cNvSpPr>
              <p:nvPr/>
            </p:nvSpPr>
            <p:spPr>
              <a:xfrm>
                <a:off x="5417236" y="3255710"/>
                <a:ext cx="559621" cy="295274"/>
              </a:xfrm>
              <a:prstGeom prst="rect">
                <a:avLst/>
              </a:prstGeom>
              <a:blipFill rotWithShape="0">
                <a:blip r:embed="rId16"/>
                <a:stretch>
                  <a:fillRect b="-8163"/>
                </a:stretch>
              </a:blipFill>
            </p:spPr>
            <p:txBody>
              <a:bodyPr/>
              <a:lstStyle/>
              <a:p>
                <a:r>
                  <a:rPr lang="en-US">
                    <a:noFill/>
                  </a:rPr>
                  <a:t> </a:t>
                </a:r>
              </a:p>
            </p:txBody>
          </p:sp>
        </mc:Fallback>
      </mc:AlternateContent>
      <p:cxnSp>
        <p:nvCxnSpPr>
          <p:cNvPr id="135" name="Straight Arrow Connector 134"/>
          <p:cNvCxnSpPr>
            <a:stCxn id="121" idx="0"/>
            <a:endCxn id="129" idx="2"/>
          </p:cNvCxnSpPr>
          <p:nvPr/>
        </p:nvCxnSpPr>
        <p:spPr>
          <a:xfrm flipH="1" flipV="1">
            <a:off x="6124128" y="2393453"/>
            <a:ext cx="2013" cy="34120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26" idx="0"/>
          </p:cNvCxnSpPr>
          <p:nvPr/>
        </p:nvCxnSpPr>
        <p:spPr>
          <a:xfrm flipV="1">
            <a:off x="6120756" y="5150965"/>
            <a:ext cx="1" cy="27744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0" idx="3"/>
          </p:cNvCxnSpPr>
          <p:nvPr/>
        </p:nvCxnSpPr>
        <p:spPr>
          <a:xfrm>
            <a:off x="5243971" y="2806439"/>
            <a:ext cx="246677" cy="12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4769511" y="2946393"/>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39" name="TextBox 138"/>
              <p:cNvSpPr txBox="1"/>
              <p:nvPr/>
            </p:nvSpPr>
            <p:spPr>
              <a:xfrm>
                <a:off x="4775762" y="2451284"/>
                <a:ext cx="476156"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,1</m:t>
                      </m:r>
                    </m:oMath>
                  </m:oMathPara>
                </a14:m>
                <a:endParaRPr lang="en-US" sz="1350" baseline="-25000" dirty="0">
                  <a:solidFill>
                    <a:prstClr val="black"/>
                  </a:solidFill>
                </a:endParaRPr>
              </a:p>
            </p:txBody>
          </p:sp>
        </mc:Choice>
        <mc:Fallback xmlns="">
          <p:sp>
            <p:nvSpPr>
              <p:cNvPr id="139" name="TextBox 138"/>
              <p:cNvSpPr txBox="1">
                <a:spLocks noRot="1" noChangeAspect="1" noMove="1" noResize="1" noEditPoints="1" noAdjustHandles="1" noChangeArrowheads="1" noChangeShapeType="1" noTextEdit="1"/>
              </p:cNvSpPr>
              <p:nvPr/>
            </p:nvSpPr>
            <p:spPr>
              <a:xfrm>
                <a:off x="4775762" y="2451284"/>
                <a:ext cx="476156" cy="295274"/>
              </a:xfrm>
              <a:prstGeom prst="rect">
                <a:avLst/>
              </a:prstGeom>
              <a:blipFill rotWithShape="0">
                <a:blip r:embed="rId17"/>
                <a:stretch>
                  <a:fillRect b="-8163"/>
                </a:stretch>
              </a:blipFill>
            </p:spPr>
            <p:txBody>
              <a:bodyPr/>
              <a:lstStyle/>
              <a:p>
                <a:r>
                  <a:rPr lang="en-US">
                    <a:noFill/>
                  </a:rPr>
                  <a:t> </a:t>
                </a:r>
              </a:p>
            </p:txBody>
          </p:sp>
        </mc:Fallback>
      </mc:AlternateContent>
      <p:cxnSp>
        <p:nvCxnSpPr>
          <p:cNvPr id="140" name="Straight Arrow Connector 139"/>
          <p:cNvCxnSpPr>
            <a:stCxn id="138" idx="3"/>
          </p:cNvCxnSpPr>
          <p:nvPr/>
        </p:nvCxnSpPr>
        <p:spPr>
          <a:xfrm>
            <a:off x="5244650" y="2990922"/>
            <a:ext cx="24599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4778265" y="3756315"/>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42" name="TextBox 141"/>
              <p:cNvSpPr txBox="1"/>
              <p:nvPr/>
            </p:nvSpPr>
            <p:spPr>
              <a:xfrm>
                <a:off x="4814754" y="4014792"/>
                <a:ext cx="45878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2,1</m:t>
                      </m:r>
                    </m:oMath>
                  </m:oMathPara>
                </a14:m>
                <a:endParaRPr lang="en-US" sz="1350" baseline="-25000" dirty="0">
                  <a:solidFill>
                    <a:prstClr val="black"/>
                  </a:solidFill>
                </a:endParaRPr>
              </a:p>
            </p:txBody>
          </p:sp>
        </mc:Choice>
        <mc:Fallback xmlns="">
          <p:sp>
            <p:nvSpPr>
              <p:cNvPr id="142" name="TextBox 141"/>
              <p:cNvSpPr txBox="1">
                <a:spLocks noRot="1" noChangeAspect="1" noMove="1" noResize="1" noEditPoints="1" noAdjustHandles="1" noChangeArrowheads="1" noChangeShapeType="1" noTextEdit="1"/>
              </p:cNvSpPr>
              <p:nvPr/>
            </p:nvSpPr>
            <p:spPr>
              <a:xfrm>
                <a:off x="4814754" y="4014792"/>
                <a:ext cx="458780" cy="295274"/>
              </a:xfrm>
              <a:prstGeom prst="rect">
                <a:avLst/>
              </a:prstGeom>
              <a:blipFill rotWithShape="0">
                <a:blip r:embed="rId18"/>
                <a:stretch>
                  <a:fillRect b="-8333"/>
                </a:stretch>
              </a:blipFill>
            </p:spPr>
            <p:txBody>
              <a:bodyPr/>
              <a:lstStyle/>
              <a:p>
                <a:r>
                  <a:rPr lang="en-US">
                    <a:noFill/>
                  </a:rPr>
                  <a:t> </a:t>
                </a:r>
              </a:p>
            </p:txBody>
          </p:sp>
        </mc:Fallback>
      </mc:AlternateContent>
      <p:cxnSp>
        <p:nvCxnSpPr>
          <p:cNvPr id="143" name="Straight Arrow Connector 142"/>
          <p:cNvCxnSpPr>
            <a:stCxn id="141" idx="3"/>
          </p:cNvCxnSpPr>
          <p:nvPr/>
        </p:nvCxnSpPr>
        <p:spPr>
          <a:xfrm>
            <a:off x="5253404" y="3800844"/>
            <a:ext cx="246677" cy="12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4778943" y="3940798"/>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45" name="TextBox 144"/>
              <p:cNvSpPr txBox="1"/>
              <p:nvPr/>
            </p:nvSpPr>
            <p:spPr>
              <a:xfrm>
                <a:off x="4795520" y="3446936"/>
                <a:ext cx="44275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2,1</m:t>
                      </m:r>
                    </m:oMath>
                  </m:oMathPara>
                </a14:m>
                <a:endParaRPr lang="en-US" sz="1350" baseline="-25000" dirty="0">
                  <a:solidFill>
                    <a:prstClr val="black"/>
                  </a:solidFill>
                </a:endParaRPr>
              </a:p>
            </p:txBody>
          </p:sp>
        </mc:Choice>
        <mc:Fallback xmlns="">
          <p:sp>
            <p:nvSpPr>
              <p:cNvPr id="145" name="TextBox 144"/>
              <p:cNvSpPr txBox="1">
                <a:spLocks noRot="1" noChangeAspect="1" noMove="1" noResize="1" noEditPoints="1" noAdjustHandles="1" noChangeArrowheads="1" noChangeShapeType="1" noTextEdit="1"/>
              </p:cNvSpPr>
              <p:nvPr/>
            </p:nvSpPr>
            <p:spPr>
              <a:xfrm>
                <a:off x="4795520" y="3446936"/>
                <a:ext cx="442750" cy="295274"/>
              </a:xfrm>
              <a:prstGeom prst="rect">
                <a:avLst/>
              </a:prstGeom>
              <a:blipFill rotWithShape="0">
                <a:blip r:embed="rId19"/>
                <a:stretch>
                  <a:fillRect b="-8163"/>
                </a:stretch>
              </a:blipFill>
            </p:spPr>
            <p:txBody>
              <a:bodyPr/>
              <a:lstStyle/>
              <a:p>
                <a:r>
                  <a:rPr lang="en-US">
                    <a:noFill/>
                  </a:rPr>
                  <a:t> </a:t>
                </a:r>
              </a:p>
            </p:txBody>
          </p:sp>
        </mc:Fallback>
      </mc:AlternateContent>
      <p:cxnSp>
        <p:nvCxnSpPr>
          <p:cNvPr id="146" name="Straight Arrow Connector 145"/>
          <p:cNvCxnSpPr>
            <a:stCxn id="144" idx="3"/>
          </p:cNvCxnSpPr>
          <p:nvPr/>
        </p:nvCxnSpPr>
        <p:spPr>
          <a:xfrm>
            <a:off x="5254082" y="3985327"/>
            <a:ext cx="24599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4768153" y="4824395"/>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48" name="TextBox 147"/>
              <p:cNvSpPr txBox="1"/>
              <p:nvPr/>
            </p:nvSpPr>
            <p:spPr>
              <a:xfrm>
                <a:off x="4795520" y="5111361"/>
                <a:ext cx="45878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1,1</m:t>
                      </m:r>
                    </m:oMath>
                  </m:oMathPara>
                </a14:m>
                <a:endParaRPr lang="en-US" sz="1350" baseline="-25000" dirty="0">
                  <a:solidFill>
                    <a:prstClr val="black"/>
                  </a:solidFill>
                </a:endParaRPr>
              </a:p>
            </p:txBody>
          </p:sp>
        </mc:Choice>
        <mc:Fallback xmlns="">
          <p:sp>
            <p:nvSpPr>
              <p:cNvPr id="148" name="TextBox 147"/>
              <p:cNvSpPr txBox="1">
                <a:spLocks noRot="1" noChangeAspect="1" noMove="1" noResize="1" noEditPoints="1" noAdjustHandles="1" noChangeArrowheads="1" noChangeShapeType="1" noTextEdit="1"/>
              </p:cNvSpPr>
              <p:nvPr/>
            </p:nvSpPr>
            <p:spPr>
              <a:xfrm>
                <a:off x="4795520" y="5111361"/>
                <a:ext cx="458780" cy="295274"/>
              </a:xfrm>
              <a:prstGeom prst="rect">
                <a:avLst/>
              </a:prstGeom>
              <a:blipFill rotWithShape="0">
                <a:blip r:embed="rId12"/>
                <a:stretch>
                  <a:fillRect b="-8163"/>
                </a:stretch>
              </a:blipFill>
            </p:spPr>
            <p:txBody>
              <a:bodyPr/>
              <a:lstStyle/>
              <a:p>
                <a:r>
                  <a:rPr lang="en-US">
                    <a:noFill/>
                  </a:rPr>
                  <a:t> </a:t>
                </a:r>
              </a:p>
            </p:txBody>
          </p:sp>
        </mc:Fallback>
      </mc:AlternateContent>
      <p:cxnSp>
        <p:nvCxnSpPr>
          <p:cNvPr id="149" name="Straight Arrow Connector 148"/>
          <p:cNvCxnSpPr>
            <a:stCxn id="147" idx="3"/>
          </p:cNvCxnSpPr>
          <p:nvPr/>
        </p:nvCxnSpPr>
        <p:spPr>
          <a:xfrm>
            <a:off x="5243291" y="4868924"/>
            <a:ext cx="246678" cy="12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4768832" y="5008878"/>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51" name="TextBox 150"/>
              <p:cNvSpPr txBox="1"/>
              <p:nvPr/>
            </p:nvSpPr>
            <p:spPr>
              <a:xfrm>
                <a:off x="4807830" y="4511442"/>
                <a:ext cx="44275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1,1</m:t>
                      </m:r>
                    </m:oMath>
                  </m:oMathPara>
                </a14:m>
                <a:endParaRPr lang="en-US" sz="1350" baseline="-25000" dirty="0">
                  <a:solidFill>
                    <a:prstClr val="black"/>
                  </a:solidFill>
                </a:endParaRPr>
              </a:p>
            </p:txBody>
          </p:sp>
        </mc:Choice>
        <mc:Fallback xmlns="">
          <p:sp>
            <p:nvSpPr>
              <p:cNvPr id="151" name="TextBox 150"/>
              <p:cNvSpPr txBox="1">
                <a:spLocks noRot="1" noChangeAspect="1" noMove="1" noResize="1" noEditPoints="1" noAdjustHandles="1" noChangeArrowheads="1" noChangeShapeType="1" noTextEdit="1"/>
              </p:cNvSpPr>
              <p:nvPr/>
            </p:nvSpPr>
            <p:spPr>
              <a:xfrm>
                <a:off x="4807830" y="4511442"/>
                <a:ext cx="442750" cy="295274"/>
              </a:xfrm>
              <a:prstGeom prst="rect">
                <a:avLst/>
              </a:prstGeom>
              <a:blipFill rotWithShape="0">
                <a:blip r:embed="rId20"/>
                <a:stretch>
                  <a:fillRect b="-8163"/>
                </a:stretch>
              </a:blipFill>
            </p:spPr>
            <p:txBody>
              <a:bodyPr/>
              <a:lstStyle/>
              <a:p>
                <a:r>
                  <a:rPr lang="en-US">
                    <a:noFill/>
                  </a:rPr>
                  <a:t> </a:t>
                </a:r>
              </a:p>
            </p:txBody>
          </p:sp>
        </mc:Fallback>
      </mc:AlternateContent>
      <p:cxnSp>
        <p:nvCxnSpPr>
          <p:cNvPr id="152" name="Straight Arrow Connector 151"/>
          <p:cNvCxnSpPr>
            <a:stCxn id="150" idx="3"/>
          </p:cNvCxnSpPr>
          <p:nvPr/>
        </p:nvCxnSpPr>
        <p:spPr>
          <a:xfrm>
            <a:off x="5243971" y="5053407"/>
            <a:ext cx="24599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3" name="TextBox 152"/>
              <p:cNvSpPr txBox="1"/>
              <p:nvPr/>
            </p:nvSpPr>
            <p:spPr>
              <a:xfrm>
                <a:off x="5524434" y="4286247"/>
                <a:ext cx="45878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1,2</m:t>
                      </m:r>
                    </m:oMath>
                  </m:oMathPara>
                </a14:m>
                <a:endParaRPr lang="en-US" sz="1350" baseline="-25000" dirty="0">
                  <a:solidFill>
                    <a:prstClr val="black"/>
                  </a:solidFill>
                </a:endParaRPr>
              </a:p>
            </p:txBody>
          </p:sp>
        </mc:Choice>
        <mc:Fallback xmlns="">
          <p:sp>
            <p:nvSpPr>
              <p:cNvPr id="153" name="TextBox 152"/>
              <p:cNvSpPr txBox="1">
                <a:spLocks noRot="1" noChangeAspect="1" noMove="1" noResize="1" noEditPoints="1" noAdjustHandles="1" noChangeArrowheads="1" noChangeShapeType="1" noTextEdit="1"/>
              </p:cNvSpPr>
              <p:nvPr/>
            </p:nvSpPr>
            <p:spPr>
              <a:xfrm>
                <a:off x="5524434" y="4286247"/>
                <a:ext cx="458780" cy="295274"/>
              </a:xfrm>
              <a:prstGeom prst="rect">
                <a:avLst/>
              </a:prstGeom>
              <a:blipFill rotWithShape="0">
                <a:blip r:embed="rId21"/>
                <a:stretch>
                  <a:fillRect b="-8163"/>
                </a:stretch>
              </a:blipFill>
            </p:spPr>
            <p:txBody>
              <a:bodyPr/>
              <a:lstStyle/>
              <a:p>
                <a:r>
                  <a:rPr lang="en-US">
                    <a:noFill/>
                  </a:rPr>
                  <a:t> </a:t>
                </a:r>
              </a:p>
            </p:txBody>
          </p:sp>
        </mc:Fallback>
      </mc:AlternateContent>
      <p:cxnSp>
        <p:nvCxnSpPr>
          <p:cNvPr id="157" name="Straight Connector 156"/>
          <p:cNvCxnSpPr>
            <a:endCxn id="130" idx="1"/>
          </p:cNvCxnSpPr>
          <p:nvPr/>
        </p:nvCxnSpPr>
        <p:spPr>
          <a:xfrm>
            <a:off x="4523974" y="2806439"/>
            <a:ext cx="24485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4528396" y="3985327"/>
            <a:ext cx="2362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528395" y="2990922"/>
            <a:ext cx="22552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4528395" y="4868924"/>
            <a:ext cx="22552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a:endCxn id="150" idx="1"/>
          </p:cNvCxnSpPr>
          <p:nvPr/>
        </p:nvCxnSpPr>
        <p:spPr>
          <a:xfrm>
            <a:off x="4523974" y="5053407"/>
            <a:ext cx="24485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4528396" y="3800844"/>
            <a:ext cx="23558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9" name="Rounded Rectangle 168"/>
          <p:cNvSpPr/>
          <p:nvPr/>
        </p:nvSpPr>
        <p:spPr>
          <a:xfrm>
            <a:off x="8020649" y="2734657"/>
            <a:ext cx="1257738" cy="316152"/>
          </a:xfrm>
          <a:prstGeom prst="roundRect">
            <a:avLst/>
          </a:prstGeom>
          <a:solidFill>
            <a:srgbClr val="FEFEC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rPr>
              <a:t>LSTM Layer </a:t>
            </a:r>
            <a:r>
              <a:rPr lang="en-US" sz="1350" i="1" dirty="0">
                <a:solidFill>
                  <a:prstClr val="black"/>
                </a:solidFill>
              </a:rPr>
              <a:t>n</a:t>
            </a:r>
          </a:p>
        </p:txBody>
      </p:sp>
      <p:sp>
        <p:nvSpPr>
          <p:cNvPr id="170" name="Rounded Rectangle 169"/>
          <p:cNvSpPr/>
          <p:nvPr/>
        </p:nvSpPr>
        <p:spPr>
          <a:xfrm>
            <a:off x="8016645" y="4815299"/>
            <a:ext cx="1261722" cy="304278"/>
          </a:xfrm>
          <a:prstGeom prst="roundRect">
            <a:avLst/>
          </a:prstGeom>
          <a:solidFill>
            <a:srgbClr val="C2FDAD"/>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rPr>
              <a:t>LSTM Layer 1</a:t>
            </a:r>
          </a:p>
        </p:txBody>
      </p:sp>
      <p:sp>
        <p:nvSpPr>
          <p:cNvPr id="171" name="Rounded Rectangle 170"/>
          <p:cNvSpPr/>
          <p:nvPr/>
        </p:nvSpPr>
        <p:spPr>
          <a:xfrm>
            <a:off x="8016645" y="3749494"/>
            <a:ext cx="1261722" cy="304278"/>
          </a:xfrm>
          <a:prstGeom prst="roundRect">
            <a:avLst/>
          </a:prstGeom>
          <a:solidFill>
            <a:srgbClr val="FFDD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rPr>
              <a:t>LSTM Layer 2</a:t>
            </a:r>
          </a:p>
        </p:txBody>
      </p:sp>
      <p:cxnSp>
        <p:nvCxnSpPr>
          <p:cNvPr id="172" name="Straight Arrow Connector 171"/>
          <p:cNvCxnSpPr>
            <a:stCxn id="170" idx="0"/>
          </p:cNvCxnSpPr>
          <p:nvPr/>
        </p:nvCxnSpPr>
        <p:spPr>
          <a:xfrm flipV="1">
            <a:off x="8647506" y="4099645"/>
            <a:ext cx="2012" cy="71565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endCxn id="169" idx="2"/>
          </p:cNvCxnSpPr>
          <p:nvPr/>
        </p:nvCxnSpPr>
        <p:spPr>
          <a:xfrm flipV="1">
            <a:off x="8647506" y="3050809"/>
            <a:ext cx="2013" cy="637358"/>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4" name="Rectangle 173"/>
          <p:cNvSpPr/>
          <p:nvPr/>
        </p:nvSpPr>
        <p:spPr>
          <a:xfrm>
            <a:off x="8406565" y="5428409"/>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75" name="Rectangle 174"/>
          <p:cNvSpPr/>
          <p:nvPr/>
        </p:nvSpPr>
        <p:spPr>
          <a:xfrm>
            <a:off x="8406565" y="4404362"/>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76" name="Rectangle 175"/>
          <p:cNvSpPr/>
          <p:nvPr/>
        </p:nvSpPr>
        <p:spPr>
          <a:xfrm>
            <a:off x="8413559" y="3378256"/>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77" name="Rectangle 176"/>
          <p:cNvSpPr/>
          <p:nvPr/>
        </p:nvSpPr>
        <p:spPr>
          <a:xfrm>
            <a:off x="8409936" y="2304394"/>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78" name="Rectangle 177"/>
          <p:cNvSpPr/>
          <p:nvPr/>
        </p:nvSpPr>
        <p:spPr>
          <a:xfrm>
            <a:off x="7292211" y="2761910"/>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79" name="TextBox 178"/>
              <p:cNvSpPr txBox="1"/>
              <p:nvPr/>
            </p:nvSpPr>
            <p:spPr>
              <a:xfrm>
                <a:off x="7273601" y="2992227"/>
                <a:ext cx="663002" cy="433773"/>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m:t>
                      </m:r>
                      <m:r>
                        <a:rPr lang="en-US" sz="1350" i="1" baseline="-25000" dirty="0">
                          <a:solidFill>
                            <a:prstClr val="black"/>
                          </a:solidFill>
                          <a:latin typeface="Cambria Math" panose="02040503050406030204" pitchFamily="18" charset="0"/>
                        </a:rPr>
                        <m:t>𝑚</m:t>
                      </m:r>
                      <m:r>
                        <m:rPr>
                          <m:nor/>
                        </m:rPr>
                        <a:rPr lang="en-US" sz="1350" baseline="-25000" dirty="0">
                          <a:solidFill>
                            <a:prstClr val="black"/>
                          </a:solidFill>
                        </a:rPr>
                        <m:t>−1</m:t>
                      </m:r>
                    </m:oMath>
                  </m:oMathPara>
                </a14:m>
                <a:endParaRPr lang="en-US" sz="1350" baseline="-25000" dirty="0">
                  <a:solidFill>
                    <a:prstClr val="black"/>
                  </a:solidFill>
                </a:endParaRPr>
              </a:p>
              <a:p>
                <a:pPr defTabSz="685800"/>
                <a:endParaRPr lang="en-US" sz="1350" baseline="-25000" dirty="0">
                  <a:solidFill>
                    <a:prstClr val="black"/>
                  </a:solidFill>
                </a:endParaRPr>
              </a:p>
            </p:txBody>
          </p:sp>
        </mc:Choice>
        <mc:Fallback xmlns="">
          <p:sp>
            <p:nvSpPr>
              <p:cNvPr id="179" name="TextBox 178"/>
              <p:cNvSpPr txBox="1">
                <a:spLocks noRot="1" noChangeAspect="1" noMove="1" noResize="1" noEditPoints="1" noAdjustHandles="1" noChangeArrowheads="1" noChangeShapeType="1" noTextEdit="1"/>
              </p:cNvSpPr>
              <p:nvPr/>
            </p:nvSpPr>
            <p:spPr>
              <a:xfrm>
                <a:off x="7273601" y="2992227"/>
                <a:ext cx="663002" cy="433773"/>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0" name="TextBox 179"/>
              <p:cNvSpPr txBox="1"/>
              <p:nvPr/>
            </p:nvSpPr>
            <p:spPr>
              <a:xfrm>
                <a:off x="7984387" y="2227437"/>
                <a:ext cx="549894" cy="433773"/>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m:t>
                      </m:r>
                      <m:r>
                        <a:rPr lang="en-US" sz="1350" i="1" baseline="-25000" dirty="0">
                          <a:solidFill>
                            <a:prstClr val="black"/>
                          </a:solidFill>
                          <a:latin typeface="Cambria Math" panose="02040503050406030204" pitchFamily="18" charset="0"/>
                        </a:rPr>
                        <m:t>𝑚</m:t>
                      </m:r>
                    </m:oMath>
                  </m:oMathPara>
                </a14:m>
                <a:endParaRPr lang="en-US" sz="1350" baseline="-25000" dirty="0">
                  <a:solidFill>
                    <a:prstClr val="black"/>
                  </a:solidFill>
                </a:endParaRPr>
              </a:p>
              <a:p>
                <a:pPr defTabSz="685800"/>
                <a:endParaRPr lang="en-US" sz="1350" baseline="-25000" dirty="0">
                  <a:solidFill>
                    <a:prstClr val="black"/>
                  </a:solidFill>
                </a:endParaRPr>
              </a:p>
            </p:txBody>
          </p:sp>
        </mc:Choice>
        <mc:Fallback xmlns="">
          <p:sp>
            <p:nvSpPr>
              <p:cNvPr id="180" name="TextBox 179"/>
              <p:cNvSpPr txBox="1">
                <a:spLocks noRot="1" noChangeAspect="1" noMove="1" noResize="1" noEditPoints="1" noAdjustHandles="1" noChangeArrowheads="1" noChangeShapeType="1" noTextEdit="1"/>
              </p:cNvSpPr>
              <p:nvPr/>
            </p:nvSpPr>
            <p:spPr>
              <a:xfrm>
                <a:off x="7984387" y="2227437"/>
                <a:ext cx="549894" cy="433773"/>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1" name="TextBox 180"/>
              <p:cNvSpPr txBox="1"/>
              <p:nvPr/>
            </p:nvSpPr>
            <p:spPr>
              <a:xfrm>
                <a:off x="8488897" y="5498701"/>
                <a:ext cx="374270" cy="295274"/>
              </a:xfrm>
              <a:prstGeom prst="rect">
                <a:avLst/>
              </a:prstGeom>
              <a:noFill/>
            </p:spPr>
            <p:txBody>
              <a:bodyPr wrap="none" rtlCol="0">
                <a:spAutoFit/>
              </a:bodyPr>
              <a:lstStyle/>
              <a:p>
                <a:pPr defTabSz="685800"/>
                <a14:m>
                  <m:oMath xmlns:m="http://schemas.openxmlformats.org/officeDocument/2006/math">
                    <m:r>
                      <a:rPr lang="en-US" sz="1350" i="1" dirty="0">
                        <a:solidFill>
                          <a:prstClr val="black"/>
                        </a:solidFill>
                        <a:latin typeface="Cambria Math" panose="02040503050406030204" pitchFamily="18" charset="0"/>
                      </a:rPr>
                      <m:t>𝑥</m:t>
                    </m:r>
                  </m:oMath>
                </a14:m>
                <a:r>
                  <a:rPr lang="en-US" sz="1350" baseline="-25000" dirty="0">
                    <a:solidFill>
                      <a:prstClr val="black"/>
                    </a:solidFill>
                  </a:rPr>
                  <a:t>m</a:t>
                </a:r>
              </a:p>
            </p:txBody>
          </p:sp>
        </mc:Choice>
        <mc:Fallback xmlns="">
          <p:sp>
            <p:nvSpPr>
              <p:cNvPr id="181" name="TextBox 180"/>
              <p:cNvSpPr txBox="1">
                <a:spLocks noRot="1" noChangeAspect="1" noMove="1" noResize="1" noEditPoints="1" noAdjustHandles="1" noChangeArrowheads="1" noChangeShapeType="1" noTextEdit="1"/>
              </p:cNvSpPr>
              <p:nvPr/>
            </p:nvSpPr>
            <p:spPr>
              <a:xfrm>
                <a:off x="8488897" y="5498701"/>
                <a:ext cx="374270" cy="295274"/>
              </a:xfrm>
              <a:prstGeom prst="rect">
                <a:avLst/>
              </a:prstGeom>
              <a:blipFill rotWithShape="0">
                <a:blip r:embed="rId24"/>
                <a:stretch>
                  <a:fillRect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2" name="TextBox 181"/>
              <p:cNvSpPr txBox="1"/>
              <p:nvPr/>
            </p:nvSpPr>
            <p:spPr>
              <a:xfrm>
                <a:off x="7758019" y="3314512"/>
                <a:ext cx="857960" cy="295274"/>
              </a:xfrm>
              <a:prstGeom prst="rect">
                <a:avLst/>
              </a:prstGeom>
              <a:noFill/>
            </p:spPr>
            <p:txBody>
              <a:bodyPr wrap="squar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m:rPr>
                          <m:nor/>
                        </m:rPr>
                        <a:rPr lang="en-US" sz="1350" baseline="-25000" dirty="0">
                          <a:solidFill>
                            <a:prstClr val="black"/>
                          </a:solidFill>
                        </a:rPr>
                        <m:t>−1</m:t>
                      </m:r>
                      <m:r>
                        <a:rPr lang="en-US" sz="1350" i="1" baseline="-25000" dirty="0">
                          <a:solidFill>
                            <a:prstClr val="black"/>
                          </a:solidFill>
                          <a:latin typeface="Cambria Math" panose="02040503050406030204" pitchFamily="18" charset="0"/>
                        </a:rPr>
                        <m:t>,</m:t>
                      </m:r>
                      <m:r>
                        <a:rPr lang="en-US" sz="1350" i="1" baseline="-25000" dirty="0">
                          <a:solidFill>
                            <a:prstClr val="black"/>
                          </a:solidFill>
                          <a:latin typeface="Cambria Math" panose="02040503050406030204" pitchFamily="18" charset="0"/>
                        </a:rPr>
                        <m:t>𝑚</m:t>
                      </m:r>
                    </m:oMath>
                  </m:oMathPara>
                </a14:m>
                <a:endParaRPr lang="en-US" sz="1350" baseline="-25000" dirty="0">
                  <a:solidFill>
                    <a:prstClr val="black"/>
                  </a:solidFill>
                </a:endParaRPr>
              </a:p>
            </p:txBody>
          </p:sp>
        </mc:Choice>
        <mc:Fallback xmlns="">
          <p:sp>
            <p:nvSpPr>
              <p:cNvPr id="182" name="TextBox 181"/>
              <p:cNvSpPr txBox="1">
                <a:spLocks noRot="1" noChangeAspect="1" noMove="1" noResize="1" noEditPoints="1" noAdjustHandles="1" noChangeArrowheads="1" noChangeShapeType="1" noTextEdit="1"/>
              </p:cNvSpPr>
              <p:nvPr/>
            </p:nvSpPr>
            <p:spPr>
              <a:xfrm>
                <a:off x="7758019" y="3314512"/>
                <a:ext cx="857960" cy="295274"/>
              </a:xfrm>
              <a:prstGeom prst="rect">
                <a:avLst/>
              </a:prstGeom>
              <a:blipFill rotWithShape="0">
                <a:blip r:embed="rId25"/>
                <a:stretch>
                  <a:fillRect b="-8333"/>
                </a:stretch>
              </a:blipFill>
            </p:spPr>
            <p:txBody>
              <a:bodyPr/>
              <a:lstStyle/>
              <a:p>
                <a:r>
                  <a:rPr lang="en-US">
                    <a:noFill/>
                  </a:rPr>
                  <a:t> </a:t>
                </a:r>
              </a:p>
            </p:txBody>
          </p:sp>
        </mc:Fallback>
      </mc:AlternateContent>
      <p:cxnSp>
        <p:nvCxnSpPr>
          <p:cNvPr id="183" name="Straight Arrow Connector 182"/>
          <p:cNvCxnSpPr>
            <a:stCxn id="169" idx="0"/>
            <a:endCxn id="177" idx="2"/>
          </p:cNvCxnSpPr>
          <p:nvPr/>
        </p:nvCxnSpPr>
        <p:spPr>
          <a:xfrm flipH="1" flipV="1">
            <a:off x="8647506" y="2393453"/>
            <a:ext cx="2013" cy="34120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74" idx="0"/>
          </p:cNvCxnSpPr>
          <p:nvPr/>
        </p:nvCxnSpPr>
        <p:spPr>
          <a:xfrm flipV="1">
            <a:off x="8644135" y="5150965"/>
            <a:ext cx="1" cy="27744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78" idx="3"/>
          </p:cNvCxnSpPr>
          <p:nvPr/>
        </p:nvCxnSpPr>
        <p:spPr>
          <a:xfrm>
            <a:off x="7767350" y="2806439"/>
            <a:ext cx="246677" cy="12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7292889" y="2946393"/>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87" name="TextBox 186"/>
              <p:cNvSpPr txBox="1"/>
              <p:nvPr/>
            </p:nvSpPr>
            <p:spPr>
              <a:xfrm>
                <a:off x="7299141" y="2451284"/>
                <a:ext cx="623632"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m:t>
                      </m:r>
                      <m:r>
                        <a:rPr lang="en-US" sz="1350" i="1" baseline="-25000" dirty="0">
                          <a:solidFill>
                            <a:prstClr val="black"/>
                          </a:solidFill>
                          <a:latin typeface="Cambria Math" panose="02040503050406030204" pitchFamily="18" charset="0"/>
                        </a:rPr>
                        <m:t>𝑚</m:t>
                      </m:r>
                      <m:r>
                        <m:rPr>
                          <m:nor/>
                        </m:rPr>
                        <a:rPr lang="en-US" sz="1350" baseline="-25000" dirty="0">
                          <a:solidFill>
                            <a:prstClr val="black"/>
                          </a:solidFill>
                        </a:rPr>
                        <m:t>−1</m:t>
                      </m:r>
                    </m:oMath>
                  </m:oMathPara>
                </a14:m>
                <a:endParaRPr lang="en-US" sz="1350" baseline="-25000" dirty="0">
                  <a:solidFill>
                    <a:prstClr val="black"/>
                  </a:solidFill>
                </a:endParaRPr>
              </a:p>
            </p:txBody>
          </p:sp>
        </mc:Choice>
        <mc:Fallback xmlns="">
          <p:sp>
            <p:nvSpPr>
              <p:cNvPr id="187" name="TextBox 186"/>
              <p:cNvSpPr txBox="1">
                <a:spLocks noRot="1" noChangeAspect="1" noMove="1" noResize="1" noEditPoints="1" noAdjustHandles="1" noChangeArrowheads="1" noChangeShapeType="1" noTextEdit="1"/>
              </p:cNvSpPr>
              <p:nvPr/>
            </p:nvSpPr>
            <p:spPr>
              <a:xfrm>
                <a:off x="7299141" y="2451284"/>
                <a:ext cx="623632" cy="295274"/>
              </a:xfrm>
              <a:prstGeom prst="rect">
                <a:avLst/>
              </a:prstGeom>
              <a:blipFill rotWithShape="0">
                <a:blip r:embed="rId26"/>
                <a:stretch>
                  <a:fillRect b="-8163"/>
                </a:stretch>
              </a:blipFill>
            </p:spPr>
            <p:txBody>
              <a:bodyPr/>
              <a:lstStyle/>
              <a:p>
                <a:r>
                  <a:rPr lang="en-US">
                    <a:noFill/>
                  </a:rPr>
                  <a:t> </a:t>
                </a:r>
              </a:p>
            </p:txBody>
          </p:sp>
        </mc:Fallback>
      </mc:AlternateContent>
      <p:cxnSp>
        <p:nvCxnSpPr>
          <p:cNvPr id="188" name="Straight Arrow Connector 187"/>
          <p:cNvCxnSpPr>
            <a:stCxn id="186" idx="3"/>
          </p:cNvCxnSpPr>
          <p:nvPr/>
        </p:nvCxnSpPr>
        <p:spPr>
          <a:xfrm>
            <a:off x="7768028" y="2990922"/>
            <a:ext cx="24599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188"/>
          <p:cNvSpPr/>
          <p:nvPr/>
        </p:nvSpPr>
        <p:spPr>
          <a:xfrm>
            <a:off x="7301643" y="3756315"/>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90" name="TextBox 189"/>
              <p:cNvSpPr txBox="1"/>
              <p:nvPr/>
            </p:nvSpPr>
            <p:spPr>
              <a:xfrm>
                <a:off x="7289029" y="4006661"/>
                <a:ext cx="63511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2,</m:t>
                      </m:r>
                      <m:r>
                        <a:rPr lang="en-US" sz="1350" i="1" baseline="-25000" dirty="0">
                          <a:solidFill>
                            <a:prstClr val="black"/>
                          </a:solidFill>
                          <a:latin typeface="Cambria Math" panose="02040503050406030204" pitchFamily="18" charset="0"/>
                        </a:rPr>
                        <m:t>𝑚</m:t>
                      </m:r>
                      <m:r>
                        <m:rPr>
                          <m:nor/>
                        </m:rPr>
                        <a:rPr lang="en-US" sz="1350" baseline="-25000" dirty="0">
                          <a:solidFill>
                            <a:prstClr val="black"/>
                          </a:solidFill>
                        </a:rPr>
                        <m:t>−1</m:t>
                      </m:r>
                    </m:oMath>
                  </m:oMathPara>
                </a14:m>
                <a:endParaRPr lang="en-US" sz="1350" baseline="-25000" dirty="0">
                  <a:solidFill>
                    <a:prstClr val="black"/>
                  </a:solidFill>
                </a:endParaRPr>
              </a:p>
            </p:txBody>
          </p:sp>
        </mc:Choice>
        <mc:Fallback xmlns="">
          <p:sp>
            <p:nvSpPr>
              <p:cNvPr id="190" name="TextBox 189"/>
              <p:cNvSpPr txBox="1">
                <a:spLocks noRot="1" noChangeAspect="1" noMove="1" noResize="1" noEditPoints="1" noAdjustHandles="1" noChangeArrowheads="1" noChangeShapeType="1" noTextEdit="1"/>
              </p:cNvSpPr>
              <p:nvPr/>
            </p:nvSpPr>
            <p:spPr>
              <a:xfrm>
                <a:off x="7289029" y="4006661"/>
                <a:ext cx="635110" cy="295274"/>
              </a:xfrm>
              <a:prstGeom prst="rect">
                <a:avLst/>
              </a:prstGeom>
              <a:blipFill rotWithShape="0">
                <a:blip r:embed="rId27"/>
                <a:stretch>
                  <a:fillRect b="-8163"/>
                </a:stretch>
              </a:blipFill>
            </p:spPr>
            <p:txBody>
              <a:bodyPr/>
              <a:lstStyle/>
              <a:p>
                <a:r>
                  <a:rPr lang="en-US">
                    <a:noFill/>
                  </a:rPr>
                  <a:t> </a:t>
                </a:r>
              </a:p>
            </p:txBody>
          </p:sp>
        </mc:Fallback>
      </mc:AlternateContent>
      <p:cxnSp>
        <p:nvCxnSpPr>
          <p:cNvPr id="191" name="Straight Arrow Connector 190"/>
          <p:cNvCxnSpPr>
            <a:stCxn id="189" idx="3"/>
          </p:cNvCxnSpPr>
          <p:nvPr/>
        </p:nvCxnSpPr>
        <p:spPr>
          <a:xfrm>
            <a:off x="7776781" y="3800844"/>
            <a:ext cx="246678" cy="12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a:xfrm>
            <a:off x="7302322" y="3940798"/>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93" name="TextBox 192"/>
              <p:cNvSpPr txBox="1"/>
              <p:nvPr/>
            </p:nvSpPr>
            <p:spPr>
              <a:xfrm>
                <a:off x="7265398" y="3464276"/>
                <a:ext cx="573940" cy="295274"/>
              </a:xfrm>
              <a:prstGeom prst="rect">
                <a:avLst/>
              </a:prstGeom>
              <a:noFill/>
            </p:spPr>
            <p:txBody>
              <a:bodyPr wrap="none" rtlCol="0">
                <a:spAutoFit/>
              </a:bodyPr>
              <a:lstStyle/>
              <a:p>
                <a:pPr defTabSz="685800"/>
                <a14:m>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2,</m:t>
                    </m:r>
                    <m:r>
                      <a:rPr lang="en-US" sz="1350" i="1" baseline="-25000" dirty="0">
                        <a:solidFill>
                          <a:prstClr val="black"/>
                        </a:solidFill>
                        <a:latin typeface="Cambria Math" panose="02040503050406030204" pitchFamily="18" charset="0"/>
                      </a:rPr>
                      <m:t>𝑚</m:t>
                    </m:r>
                  </m:oMath>
                </a14:m>
                <a:r>
                  <a:rPr lang="en-US" sz="1350" baseline="-25000" dirty="0">
                    <a:solidFill>
                      <a:prstClr val="black"/>
                    </a:solidFill>
                  </a:rPr>
                  <a:t>-1</a:t>
                </a:r>
              </a:p>
            </p:txBody>
          </p:sp>
        </mc:Choice>
        <mc:Fallback xmlns="">
          <p:sp>
            <p:nvSpPr>
              <p:cNvPr id="193" name="TextBox 192"/>
              <p:cNvSpPr txBox="1">
                <a:spLocks noRot="1" noChangeAspect="1" noMove="1" noResize="1" noEditPoints="1" noAdjustHandles="1" noChangeArrowheads="1" noChangeShapeType="1" noTextEdit="1"/>
              </p:cNvSpPr>
              <p:nvPr/>
            </p:nvSpPr>
            <p:spPr>
              <a:xfrm>
                <a:off x="7265398" y="3464276"/>
                <a:ext cx="573940" cy="295274"/>
              </a:xfrm>
              <a:prstGeom prst="rect">
                <a:avLst/>
              </a:prstGeom>
              <a:blipFill rotWithShape="0">
                <a:blip r:embed="rId28"/>
                <a:stretch>
                  <a:fillRect b="-16327"/>
                </a:stretch>
              </a:blipFill>
            </p:spPr>
            <p:txBody>
              <a:bodyPr/>
              <a:lstStyle/>
              <a:p>
                <a:r>
                  <a:rPr lang="en-US">
                    <a:noFill/>
                  </a:rPr>
                  <a:t> </a:t>
                </a:r>
              </a:p>
            </p:txBody>
          </p:sp>
        </mc:Fallback>
      </mc:AlternateContent>
      <p:cxnSp>
        <p:nvCxnSpPr>
          <p:cNvPr id="194" name="Straight Arrow Connector 193"/>
          <p:cNvCxnSpPr>
            <a:stCxn id="192" idx="3"/>
          </p:cNvCxnSpPr>
          <p:nvPr/>
        </p:nvCxnSpPr>
        <p:spPr>
          <a:xfrm>
            <a:off x="7777461" y="3985327"/>
            <a:ext cx="24599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194"/>
          <p:cNvSpPr/>
          <p:nvPr/>
        </p:nvSpPr>
        <p:spPr>
          <a:xfrm>
            <a:off x="7291532" y="4824395"/>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96" name="TextBox 195"/>
              <p:cNvSpPr txBox="1"/>
              <p:nvPr/>
            </p:nvSpPr>
            <p:spPr>
              <a:xfrm>
                <a:off x="7318899" y="5111361"/>
                <a:ext cx="63511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1,</m:t>
                      </m:r>
                      <m:r>
                        <a:rPr lang="en-US" sz="1350" i="1" baseline="-25000" dirty="0">
                          <a:solidFill>
                            <a:prstClr val="black"/>
                          </a:solidFill>
                          <a:latin typeface="Cambria Math" panose="02040503050406030204" pitchFamily="18" charset="0"/>
                        </a:rPr>
                        <m:t>𝑚</m:t>
                      </m:r>
                      <m:r>
                        <m:rPr>
                          <m:nor/>
                        </m:rPr>
                        <a:rPr lang="en-US" sz="1350" baseline="-25000" dirty="0">
                          <a:solidFill>
                            <a:prstClr val="black"/>
                          </a:solidFill>
                        </a:rPr>
                        <m:t>−1</m:t>
                      </m:r>
                    </m:oMath>
                  </m:oMathPara>
                </a14:m>
                <a:endParaRPr lang="en-US" sz="1350" baseline="-25000" dirty="0">
                  <a:solidFill>
                    <a:prstClr val="black"/>
                  </a:solidFill>
                </a:endParaRPr>
              </a:p>
            </p:txBody>
          </p:sp>
        </mc:Choice>
        <mc:Fallback xmlns="">
          <p:sp>
            <p:nvSpPr>
              <p:cNvPr id="196" name="TextBox 195"/>
              <p:cNvSpPr txBox="1">
                <a:spLocks noRot="1" noChangeAspect="1" noMove="1" noResize="1" noEditPoints="1" noAdjustHandles="1" noChangeArrowheads="1" noChangeShapeType="1" noTextEdit="1"/>
              </p:cNvSpPr>
              <p:nvPr/>
            </p:nvSpPr>
            <p:spPr>
              <a:xfrm>
                <a:off x="7318899" y="5111361"/>
                <a:ext cx="635110" cy="295274"/>
              </a:xfrm>
              <a:prstGeom prst="rect">
                <a:avLst/>
              </a:prstGeom>
              <a:blipFill rotWithShape="0">
                <a:blip r:embed="rId29"/>
                <a:stretch>
                  <a:fillRect b="-8163"/>
                </a:stretch>
              </a:blipFill>
            </p:spPr>
            <p:txBody>
              <a:bodyPr/>
              <a:lstStyle/>
              <a:p>
                <a:r>
                  <a:rPr lang="en-US">
                    <a:noFill/>
                  </a:rPr>
                  <a:t> </a:t>
                </a:r>
              </a:p>
            </p:txBody>
          </p:sp>
        </mc:Fallback>
      </mc:AlternateContent>
      <p:cxnSp>
        <p:nvCxnSpPr>
          <p:cNvPr id="197" name="Straight Arrow Connector 196"/>
          <p:cNvCxnSpPr>
            <a:stCxn id="195" idx="3"/>
          </p:cNvCxnSpPr>
          <p:nvPr/>
        </p:nvCxnSpPr>
        <p:spPr>
          <a:xfrm>
            <a:off x="7766671" y="4868924"/>
            <a:ext cx="246677" cy="127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8" name="Rectangle 197"/>
          <p:cNvSpPr/>
          <p:nvPr/>
        </p:nvSpPr>
        <p:spPr>
          <a:xfrm>
            <a:off x="7292211" y="5008878"/>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99" name="TextBox 198"/>
              <p:cNvSpPr txBox="1"/>
              <p:nvPr/>
            </p:nvSpPr>
            <p:spPr>
              <a:xfrm>
                <a:off x="7331209" y="4511442"/>
                <a:ext cx="619080"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1,</m:t>
                      </m:r>
                      <m:r>
                        <a:rPr lang="en-US" sz="1350" i="1" baseline="-25000" dirty="0">
                          <a:solidFill>
                            <a:prstClr val="black"/>
                          </a:solidFill>
                          <a:latin typeface="Cambria Math" panose="02040503050406030204" pitchFamily="18" charset="0"/>
                        </a:rPr>
                        <m:t>𝑚</m:t>
                      </m:r>
                      <m:r>
                        <m:rPr>
                          <m:nor/>
                        </m:rPr>
                        <a:rPr lang="en-US" sz="1350" baseline="-25000" dirty="0">
                          <a:solidFill>
                            <a:prstClr val="black"/>
                          </a:solidFill>
                        </a:rPr>
                        <m:t>−1</m:t>
                      </m:r>
                    </m:oMath>
                  </m:oMathPara>
                </a14:m>
                <a:endParaRPr lang="en-US" sz="1350" baseline="-25000" dirty="0">
                  <a:solidFill>
                    <a:prstClr val="black"/>
                  </a:solidFill>
                </a:endParaRPr>
              </a:p>
            </p:txBody>
          </p:sp>
        </mc:Choice>
        <mc:Fallback xmlns="">
          <p:sp>
            <p:nvSpPr>
              <p:cNvPr id="199" name="TextBox 198"/>
              <p:cNvSpPr txBox="1">
                <a:spLocks noRot="1" noChangeAspect="1" noMove="1" noResize="1" noEditPoints="1" noAdjustHandles="1" noChangeArrowheads="1" noChangeShapeType="1" noTextEdit="1"/>
              </p:cNvSpPr>
              <p:nvPr/>
            </p:nvSpPr>
            <p:spPr>
              <a:xfrm>
                <a:off x="7331209" y="4511442"/>
                <a:ext cx="619080" cy="295274"/>
              </a:xfrm>
              <a:prstGeom prst="rect">
                <a:avLst/>
              </a:prstGeom>
              <a:blipFill rotWithShape="0">
                <a:blip r:embed="rId30"/>
                <a:stretch>
                  <a:fillRect b="-8163"/>
                </a:stretch>
              </a:blipFill>
            </p:spPr>
            <p:txBody>
              <a:bodyPr/>
              <a:lstStyle/>
              <a:p>
                <a:r>
                  <a:rPr lang="en-US">
                    <a:noFill/>
                  </a:rPr>
                  <a:t> </a:t>
                </a:r>
              </a:p>
            </p:txBody>
          </p:sp>
        </mc:Fallback>
      </mc:AlternateContent>
      <p:cxnSp>
        <p:nvCxnSpPr>
          <p:cNvPr id="200" name="Straight Arrow Connector 199"/>
          <p:cNvCxnSpPr>
            <a:stCxn id="198" idx="3"/>
          </p:cNvCxnSpPr>
          <p:nvPr/>
        </p:nvCxnSpPr>
        <p:spPr>
          <a:xfrm>
            <a:off x="7767350" y="5053407"/>
            <a:ext cx="24599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1" name="TextBox 200"/>
              <p:cNvSpPr txBox="1"/>
              <p:nvPr/>
            </p:nvSpPr>
            <p:spPr>
              <a:xfrm>
                <a:off x="7987081" y="4324891"/>
                <a:ext cx="522644"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1,</m:t>
                      </m:r>
                      <m:r>
                        <a:rPr lang="en-US" sz="1350" i="1" baseline="-25000" dirty="0">
                          <a:solidFill>
                            <a:prstClr val="black"/>
                          </a:solidFill>
                          <a:latin typeface="Cambria Math" panose="02040503050406030204" pitchFamily="18" charset="0"/>
                        </a:rPr>
                        <m:t>𝑚</m:t>
                      </m:r>
                    </m:oMath>
                  </m:oMathPara>
                </a14:m>
                <a:endParaRPr lang="en-US" sz="1350" baseline="-25000" dirty="0">
                  <a:solidFill>
                    <a:prstClr val="black"/>
                  </a:solidFill>
                </a:endParaRPr>
              </a:p>
            </p:txBody>
          </p:sp>
        </mc:Choice>
        <mc:Fallback xmlns="">
          <p:sp>
            <p:nvSpPr>
              <p:cNvPr id="201" name="TextBox 200"/>
              <p:cNvSpPr txBox="1">
                <a:spLocks noRot="1" noChangeAspect="1" noMove="1" noResize="1" noEditPoints="1" noAdjustHandles="1" noChangeArrowheads="1" noChangeShapeType="1" noTextEdit="1"/>
              </p:cNvSpPr>
              <p:nvPr/>
            </p:nvSpPr>
            <p:spPr>
              <a:xfrm>
                <a:off x="7987081" y="4324891"/>
                <a:ext cx="522644" cy="295274"/>
              </a:xfrm>
              <a:prstGeom prst="rect">
                <a:avLst/>
              </a:prstGeom>
              <a:blipFill rotWithShape="0">
                <a:blip r:embed="rId31"/>
                <a:stretch>
                  <a:fillRect b="-8163"/>
                </a:stretch>
              </a:blipFill>
            </p:spPr>
            <p:txBody>
              <a:bodyPr/>
              <a:lstStyle/>
              <a:p>
                <a:r>
                  <a:rPr lang="en-US">
                    <a:noFill/>
                  </a:rPr>
                  <a:t> </a:t>
                </a:r>
              </a:p>
            </p:txBody>
          </p:sp>
        </mc:Fallback>
      </mc:AlternateContent>
      <p:cxnSp>
        <p:nvCxnSpPr>
          <p:cNvPr id="203" name="Straight Connector 202"/>
          <p:cNvCxnSpPr/>
          <p:nvPr/>
        </p:nvCxnSpPr>
        <p:spPr>
          <a:xfrm>
            <a:off x="6864622" y="2892733"/>
            <a:ext cx="388193" cy="0"/>
          </a:xfrm>
          <a:prstGeom prst="line">
            <a:avLst/>
          </a:prstGeom>
          <a:ln w="762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6864619" y="4926879"/>
            <a:ext cx="430178" cy="0"/>
          </a:xfrm>
          <a:prstGeom prst="line">
            <a:avLst/>
          </a:prstGeom>
          <a:ln w="762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875173" y="3907801"/>
            <a:ext cx="388193" cy="0"/>
          </a:xfrm>
          <a:prstGeom prst="line">
            <a:avLst/>
          </a:prstGeom>
          <a:ln w="76200">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9506120" y="2770700"/>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56" name="Rectangle 155"/>
          <p:cNvSpPr/>
          <p:nvPr/>
        </p:nvSpPr>
        <p:spPr>
          <a:xfrm>
            <a:off x="9506799" y="2955183"/>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58" name="Rectangle 157"/>
          <p:cNvSpPr/>
          <p:nvPr/>
        </p:nvSpPr>
        <p:spPr>
          <a:xfrm>
            <a:off x="9516231" y="3765106"/>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64" name="Rectangle 163"/>
          <p:cNvSpPr/>
          <p:nvPr/>
        </p:nvSpPr>
        <p:spPr>
          <a:xfrm>
            <a:off x="9516231" y="3949588"/>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165" name="TextBox 164"/>
              <p:cNvSpPr txBox="1"/>
              <p:nvPr/>
            </p:nvSpPr>
            <p:spPr>
              <a:xfrm>
                <a:off x="9468145" y="2439170"/>
                <a:ext cx="511166"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m:t>
                      </m:r>
                      <m:r>
                        <a:rPr lang="en-US" sz="1350" i="1" baseline="-25000" dirty="0">
                          <a:solidFill>
                            <a:prstClr val="black"/>
                          </a:solidFill>
                          <a:latin typeface="Cambria Math" panose="02040503050406030204" pitchFamily="18" charset="0"/>
                        </a:rPr>
                        <m:t>𝑚</m:t>
                      </m:r>
                    </m:oMath>
                  </m:oMathPara>
                </a14:m>
                <a:endParaRPr lang="en-US" sz="1350" baseline="-25000" dirty="0">
                  <a:solidFill>
                    <a:prstClr val="black"/>
                  </a:solidFill>
                </a:endParaRPr>
              </a:p>
            </p:txBody>
          </p:sp>
        </mc:Choice>
        <mc:Fallback xmlns="">
          <p:sp>
            <p:nvSpPr>
              <p:cNvPr id="165" name="TextBox 164"/>
              <p:cNvSpPr txBox="1">
                <a:spLocks noRot="1" noChangeAspect="1" noMove="1" noResize="1" noEditPoints="1" noAdjustHandles="1" noChangeArrowheads="1" noChangeShapeType="1" noTextEdit="1"/>
              </p:cNvSpPr>
              <p:nvPr/>
            </p:nvSpPr>
            <p:spPr>
              <a:xfrm>
                <a:off x="9468145" y="2439170"/>
                <a:ext cx="511166" cy="295274"/>
              </a:xfrm>
              <a:prstGeom prst="rect">
                <a:avLst/>
              </a:prstGeom>
              <a:blipFill rotWithShape="0">
                <a:blip r:embed="rId32"/>
                <a:stretch>
                  <a:fillRect b="-8163"/>
                </a:stretch>
              </a:blipFill>
            </p:spPr>
            <p:txBody>
              <a:bodyPr/>
              <a:lstStyle/>
              <a:p>
                <a:r>
                  <a:rPr lang="en-US">
                    <a:noFill/>
                  </a:rPr>
                  <a:t> </a:t>
                </a:r>
              </a:p>
            </p:txBody>
          </p:sp>
        </mc:Fallback>
      </mc:AlternateContent>
      <p:sp>
        <p:nvSpPr>
          <p:cNvPr id="166" name="Rectangle 165"/>
          <p:cNvSpPr/>
          <p:nvPr/>
        </p:nvSpPr>
        <p:spPr>
          <a:xfrm>
            <a:off x="9505441" y="4833185"/>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167" name="Rectangle 166"/>
          <p:cNvSpPr/>
          <p:nvPr/>
        </p:nvSpPr>
        <p:spPr>
          <a:xfrm>
            <a:off x="9506120" y="5017668"/>
            <a:ext cx="475138" cy="89058"/>
          </a:xfrm>
          <a:prstGeom prst="rect">
            <a:avLst/>
          </a:pr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mc:AlternateContent xmlns:mc="http://schemas.openxmlformats.org/markup-compatibility/2006" xmlns:a14="http://schemas.microsoft.com/office/drawing/2010/main">
        <mc:Choice Requires="a14">
          <p:sp>
            <p:nvSpPr>
              <p:cNvPr id="217" name="TextBox 216"/>
              <p:cNvSpPr txBox="1"/>
              <p:nvPr/>
            </p:nvSpPr>
            <p:spPr>
              <a:xfrm>
                <a:off x="9499797" y="3472416"/>
                <a:ext cx="506614"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2,</m:t>
                      </m:r>
                      <m:r>
                        <a:rPr lang="en-US" sz="1350" i="1" baseline="-25000" dirty="0">
                          <a:solidFill>
                            <a:prstClr val="black"/>
                          </a:solidFill>
                          <a:latin typeface="Cambria Math" panose="02040503050406030204" pitchFamily="18" charset="0"/>
                        </a:rPr>
                        <m:t>𝑚</m:t>
                      </m:r>
                    </m:oMath>
                  </m:oMathPara>
                </a14:m>
                <a:endParaRPr lang="en-US" sz="1350" baseline="-25000" dirty="0">
                  <a:solidFill>
                    <a:prstClr val="black"/>
                  </a:solidFill>
                </a:endParaRPr>
              </a:p>
            </p:txBody>
          </p:sp>
        </mc:Choice>
        <mc:Fallback xmlns="">
          <p:sp>
            <p:nvSpPr>
              <p:cNvPr id="217" name="TextBox 216"/>
              <p:cNvSpPr txBox="1">
                <a:spLocks noRot="1" noChangeAspect="1" noMove="1" noResize="1" noEditPoints="1" noAdjustHandles="1" noChangeArrowheads="1" noChangeShapeType="1" noTextEdit="1"/>
              </p:cNvSpPr>
              <p:nvPr/>
            </p:nvSpPr>
            <p:spPr>
              <a:xfrm>
                <a:off x="9499797" y="3472416"/>
                <a:ext cx="506614" cy="295274"/>
              </a:xfrm>
              <a:prstGeom prst="rect">
                <a:avLst/>
              </a:prstGeom>
              <a:blipFill rotWithShape="0">
                <a:blip r:embed="rId3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8" name="TextBox 217"/>
              <p:cNvSpPr txBox="1"/>
              <p:nvPr/>
            </p:nvSpPr>
            <p:spPr>
              <a:xfrm>
                <a:off x="9446380" y="4502223"/>
                <a:ext cx="506614"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𝑐</m:t>
                      </m:r>
                      <m:r>
                        <a:rPr lang="en-US" sz="1350" i="1" baseline="-25000" dirty="0">
                          <a:solidFill>
                            <a:prstClr val="black"/>
                          </a:solidFill>
                          <a:latin typeface="Cambria Math" panose="02040503050406030204" pitchFamily="18" charset="0"/>
                        </a:rPr>
                        <m:t>1,</m:t>
                      </m:r>
                      <m:r>
                        <a:rPr lang="en-US" sz="1350" i="1" baseline="-25000" dirty="0">
                          <a:solidFill>
                            <a:prstClr val="black"/>
                          </a:solidFill>
                          <a:latin typeface="Cambria Math" panose="02040503050406030204" pitchFamily="18" charset="0"/>
                        </a:rPr>
                        <m:t>𝑚</m:t>
                      </m:r>
                    </m:oMath>
                  </m:oMathPara>
                </a14:m>
                <a:endParaRPr lang="en-US" sz="1350" baseline="-25000" dirty="0">
                  <a:solidFill>
                    <a:prstClr val="black"/>
                  </a:solidFill>
                </a:endParaRPr>
              </a:p>
            </p:txBody>
          </p:sp>
        </mc:Choice>
        <mc:Fallback xmlns="">
          <p:sp>
            <p:nvSpPr>
              <p:cNvPr id="218" name="TextBox 217"/>
              <p:cNvSpPr txBox="1">
                <a:spLocks noRot="1" noChangeAspect="1" noMove="1" noResize="1" noEditPoints="1" noAdjustHandles="1" noChangeArrowheads="1" noChangeShapeType="1" noTextEdit="1"/>
              </p:cNvSpPr>
              <p:nvPr/>
            </p:nvSpPr>
            <p:spPr>
              <a:xfrm>
                <a:off x="9446380" y="4502223"/>
                <a:ext cx="506614" cy="295274"/>
              </a:xfrm>
              <a:prstGeom prst="rect">
                <a:avLst/>
              </a:prstGeom>
              <a:blipFill rotWithShape="0">
                <a:blip r:embed="rId34"/>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p:cNvSpPr txBox="1"/>
              <p:nvPr/>
            </p:nvSpPr>
            <p:spPr>
              <a:xfrm>
                <a:off x="9318500" y="4053408"/>
                <a:ext cx="849018" cy="295274"/>
              </a:xfrm>
              <a:prstGeom prst="rect">
                <a:avLst/>
              </a:prstGeom>
              <a:noFill/>
              <a:ln>
                <a:noFill/>
              </a:ln>
            </p:spPr>
            <p:txBody>
              <a:bodyPr wrap="squar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m:rPr>
                          <m:nor/>
                        </m:rPr>
                        <a:rPr lang="en-US" sz="1350" baseline="-25000" dirty="0">
                          <a:solidFill>
                            <a:prstClr val="black"/>
                          </a:solidFill>
                        </a:rPr>
                        <m:t>−1</m:t>
                      </m:r>
                      <m:r>
                        <a:rPr lang="en-US" sz="1350" i="1" baseline="-25000" dirty="0">
                          <a:solidFill>
                            <a:prstClr val="black"/>
                          </a:solidFill>
                          <a:latin typeface="Cambria Math" panose="02040503050406030204" pitchFamily="18" charset="0"/>
                        </a:rPr>
                        <m:t>,</m:t>
                      </m:r>
                      <m:r>
                        <a:rPr lang="en-US" sz="1350" i="1" baseline="-25000" dirty="0">
                          <a:solidFill>
                            <a:prstClr val="black"/>
                          </a:solidFill>
                          <a:latin typeface="Cambria Math" panose="02040503050406030204" pitchFamily="18" charset="0"/>
                        </a:rPr>
                        <m:t>𝑚</m:t>
                      </m:r>
                    </m:oMath>
                  </m:oMathPara>
                </a14:m>
                <a:endParaRPr lang="en-US" sz="1350" baseline="-25000" dirty="0">
                  <a:solidFill>
                    <a:prstClr val="black"/>
                  </a:solidFill>
                </a:endParaRPr>
              </a:p>
            </p:txBody>
          </p:sp>
        </mc:Choice>
        <mc:Fallback xmlns="">
          <p:sp>
            <p:nvSpPr>
              <p:cNvPr id="219" name="TextBox 218"/>
              <p:cNvSpPr txBox="1">
                <a:spLocks noRot="1" noChangeAspect="1" noMove="1" noResize="1" noEditPoints="1" noAdjustHandles="1" noChangeArrowheads="1" noChangeShapeType="1" noTextEdit="1"/>
              </p:cNvSpPr>
              <p:nvPr/>
            </p:nvSpPr>
            <p:spPr>
              <a:xfrm>
                <a:off x="9318500" y="4053408"/>
                <a:ext cx="849018" cy="295274"/>
              </a:xfrm>
              <a:prstGeom prst="rect">
                <a:avLst/>
              </a:prstGeom>
              <a:blipFill rotWithShape="0">
                <a:blip r:embed="rId35"/>
                <a:stretch>
                  <a:fillRect b="-833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0" name="TextBox 219"/>
              <p:cNvSpPr txBox="1"/>
              <p:nvPr/>
            </p:nvSpPr>
            <p:spPr>
              <a:xfrm>
                <a:off x="9515345" y="5146641"/>
                <a:ext cx="522644" cy="295274"/>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1,</m:t>
                      </m:r>
                      <m:r>
                        <a:rPr lang="en-US" sz="1350" i="1" baseline="-25000" dirty="0">
                          <a:solidFill>
                            <a:prstClr val="black"/>
                          </a:solidFill>
                          <a:latin typeface="Cambria Math" panose="02040503050406030204" pitchFamily="18" charset="0"/>
                        </a:rPr>
                        <m:t>𝑚</m:t>
                      </m:r>
                    </m:oMath>
                  </m:oMathPara>
                </a14:m>
                <a:endParaRPr lang="en-US" sz="1350" baseline="-25000" dirty="0">
                  <a:solidFill>
                    <a:prstClr val="black"/>
                  </a:solidFill>
                </a:endParaRPr>
              </a:p>
            </p:txBody>
          </p:sp>
        </mc:Choice>
        <mc:Fallback xmlns="">
          <p:sp>
            <p:nvSpPr>
              <p:cNvPr id="220" name="TextBox 219"/>
              <p:cNvSpPr txBox="1">
                <a:spLocks noRot="1" noChangeAspect="1" noMove="1" noResize="1" noEditPoints="1" noAdjustHandles="1" noChangeArrowheads="1" noChangeShapeType="1" noTextEdit="1"/>
              </p:cNvSpPr>
              <p:nvPr/>
            </p:nvSpPr>
            <p:spPr>
              <a:xfrm>
                <a:off x="9515345" y="5146641"/>
                <a:ext cx="522644" cy="295274"/>
              </a:xfrm>
              <a:prstGeom prst="rect">
                <a:avLst/>
              </a:prstGeom>
              <a:blipFill rotWithShape="0">
                <a:blip r:embed="rId31"/>
                <a:stretch>
                  <a:fillRect b="-8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p:cNvSpPr txBox="1"/>
              <p:nvPr/>
            </p:nvSpPr>
            <p:spPr>
              <a:xfrm>
                <a:off x="9501861" y="3048510"/>
                <a:ext cx="549894" cy="433773"/>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h</m:t>
                      </m:r>
                      <m:r>
                        <a:rPr lang="en-US" sz="1350" i="1" baseline="-25000" dirty="0">
                          <a:solidFill>
                            <a:prstClr val="black"/>
                          </a:solidFill>
                          <a:latin typeface="Cambria Math" panose="02040503050406030204" pitchFamily="18" charset="0"/>
                        </a:rPr>
                        <m:t>𝑛</m:t>
                      </m:r>
                      <m:r>
                        <a:rPr lang="en-US" sz="1350" i="1" baseline="-25000" dirty="0">
                          <a:solidFill>
                            <a:prstClr val="black"/>
                          </a:solidFill>
                          <a:latin typeface="Cambria Math" panose="02040503050406030204" pitchFamily="18" charset="0"/>
                        </a:rPr>
                        <m:t>,</m:t>
                      </m:r>
                      <m:r>
                        <a:rPr lang="en-US" sz="1350" i="1" baseline="-25000" dirty="0">
                          <a:solidFill>
                            <a:prstClr val="black"/>
                          </a:solidFill>
                          <a:latin typeface="Cambria Math" panose="02040503050406030204" pitchFamily="18" charset="0"/>
                        </a:rPr>
                        <m:t>𝑚</m:t>
                      </m:r>
                    </m:oMath>
                  </m:oMathPara>
                </a14:m>
                <a:endParaRPr lang="en-US" sz="1350" baseline="-25000" dirty="0">
                  <a:solidFill>
                    <a:prstClr val="black"/>
                  </a:solidFill>
                </a:endParaRPr>
              </a:p>
              <a:p>
                <a:pPr defTabSz="685800"/>
                <a:endParaRPr lang="en-US" sz="1350" baseline="-25000" dirty="0">
                  <a:solidFill>
                    <a:prstClr val="black"/>
                  </a:solidFill>
                </a:endParaRPr>
              </a:p>
            </p:txBody>
          </p:sp>
        </mc:Choice>
        <mc:Fallback xmlns="">
          <p:sp>
            <p:nvSpPr>
              <p:cNvPr id="221" name="TextBox 220"/>
              <p:cNvSpPr txBox="1">
                <a:spLocks noRot="1" noChangeAspect="1" noMove="1" noResize="1" noEditPoints="1" noAdjustHandles="1" noChangeArrowheads="1" noChangeShapeType="1" noTextEdit="1"/>
              </p:cNvSpPr>
              <p:nvPr/>
            </p:nvSpPr>
            <p:spPr>
              <a:xfrm>
                <a:off x="9501861" y="3048510"/>
                <a:ext cx="549894" cy="433773"/>
              </a:xfrm>
              <a:prstGeom prst="rect">
                <a:avLst/>
              </a:prstGeom>
              <a:blipFill rotWithShape="0">
                <a:blip r:embed="rId36"/>
                <a:stretch>
                  <a:fillRect/>
                </a:stretch>
              </a:blipFill>
            </p:spPr>
            <p:txBody>
              <a:bodyPr/>
              <a:lstStyle/>
              <a:p>
                <a:r>
                  <a:rPr lang="en-US">
                    <a:noFill/>
                  </a:rPr>
                  <a:t> </a:t>
                </a:r>
              </a:p>
            </p:txBody>
          </p:sp>
        </mc:Fallback>
      </mc:AlternateContent>
      <p:cxnSp>
        <p:nvCxnSpPr>
          <p:cNvPr id="222" name="Straight Arrow Connector 221"/>
          <p:cNvCxnSpPr>
            <a:endCxn id="155" idx="1"/>
          </p:cNvCxnSpPr>
          <p:nvPr/>
        </p:nvCxnSpPr>
        <p:spPr>
          <a:xfrm>
            <a:off x="9297952" y="2815229"/>
            <a:ext cx="20816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endCxn id="156" idx="1"/>
          </p:cNvCxnSpPr>
          <p:nvPr/>
        </p:nvCxnSpPr>
        <p:spPr>
          <a:xfrm>
            <a:off x="9298631" y="2999712"/>
            <a:ext cx="20816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endCxn id="158" idx="1"/>
          </p:cNvCxnSpPr>
          <p:nvPr/>
        </p:nvCxnSpPr>
        <p:spPr>
          <a:xfrm>
            <a:off x="9307385" y="3809635"/>
            <a:ext cx="208847"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endCxn id="164" idx="1"/>
          </p:cNvCxnSpPr>
          <p:nvPr/>
        </p:nvCxnSpPr>
        <p:spPr>
          <a:xfrm>
            <a:off x="9308065" y="3994117"/>
            <a:ext cx="208167"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endCxn id="166" idx="1"/>
          </p:cNvCxnSpPr>
          <p:nvPr/>
        </p:nvCxnSpPr>
        <p:spPr>
          <a:xfrm>
            <a:off x="9297273" y="4877714"/>
            <a:ext cx="20816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endCxn id="167" idx="1"/>
          </p:cNvCxnSpPr>
          <p:nvPr/>
        </p:nvCxnSpPr>
        <p:spPr>
          <a:xfrm>
            <a:off x="9297952" y="5062197"/>
            <a:ext cx="20816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Stacked LSTM</a:t>
            </a:r>
            <a:endParaRPr lang="en-US" dirty="0"/>
          </a:p>
        </p:txBody>
      </p:sp>
      <p:sp>
        <p:nvSpPr>
          <p:cNvPr id="2" name="Slide Number Placeholder 1"/>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4246569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Results: DNN-</a:t>
            </a:r>
            <a:r>
              <a:rPr lang="en-US" dirty="0" err="1" smtClean="0"/>
              <a:t>diag</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051" y="2339455"/>
            <a:ext cx="5983949" cy="337433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68409"/>
            <a:ext cx="6108735" cy="2335694"/>
          </a:xfrm>
          <a:prstGeom prst="rect">
            <a:avLst/>
          </a:prstGeom>
        </p:spPr>
      </p:pic>
    </p:spTree>
    <p:extLst>
      <p:ext uri="{BB962C8B-B14F-4D97-AF65-F5344CB8AC3E}">
        <p14:creationId xmlns:p14="http://schemas.microsoft.com/office/powerpoint/2010/main" val="2320853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 Glance</a:t>
            </a:r>
            <a:endParaRPr lang="en-US" dirty="0"/>
          </a:p>
        </p:txBody>
      </p:sp>
      <p:sp>
        <p:nvSpPr>
          <p:cNvPr id="4" name="Vertical Scroll 3"/>
          <p:cNvSpPr/>
          <p:nvPr/>
        </p:nvSpPr>
        <p:spPr>
          <a:xfrm>
            <a:off x="553789" y="2846231"/>
            <a:ext cx="669702" cy="669701"/>
          </a:xfrm>
          <a:prstGeom prst="verticalScroll">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file</a:t>
            </a:r>
            <a:endParaRPr lang="en-US" sz="1200" dirty="0"/>
          </a:p>
        </p:txBody>
      </p:sp>
      <p:sp>
        <p:nvSpPr>
          <p:cNvPr id="5" name="Vertical Scroll 4"/>
          <p:cNvSpPr/>
          <p:nvPr/>
        </p:nvSpPr>
        <p:spPr>
          <a:xfrm>
            <a:off x="1388768" y="2831205"/>
            <a:ext cx="669702" cy="669701"/>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email</a:t>
            </a:r>
            <a:endParaRPr lang="en-US" sz="1000" dirty="0"/>
          </a:p>
        </p:txBody>
      </p:sp>
      <p:sp>
        <p:nvSpPr>
          <p:cNvPr id="6" name="Vertical Scroll 5"/>
          <p:cNvSpPr/>
          <p:nvPr/>
        </p:nvSpPr>
        <p:spPr>
          <a:xfrm>
            <a:off x="2223747" y="2831204"/>
            <a:ext cx="669702" cy="66970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http</a:t>
            </a:r>
            <a:endParaRPr lang="en-US" sz="1200" dirty="0"/>
          </a:p>
        </p:txBody>
      </p:sp>
      <p:sp>
        <p:nvSpPr>
          <p:cNvPr id="7" name="Vertical Scroll 6"/>
          <p:cNvSpPr/>
          <p:nvPr/>
        </p:nvSpPr>
        <p:spPr>
          <a:xfrm>
            <a:off x="3058726" y="2818325"/>
            <a:ext cx="669702" cy="66970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http</a:t>
            </a:r>
            <a:endParaRPr lang="en-US" sz="1200" dirty="0"/>
          </a:p>
        </p:txBody>
      </p:sp>
      <p:sp>
        <p:nvSpPr>
          <p:cNvPr id="8" name="Vertical Scroll 7"/>
          <p:cNvSpPr/>
          <p:nvPr/>
        </p:nvSpPr>
        <p:spPr>
          <a:xfrm>
            <a:off x="3893705" y="2803299"/>
            <a:ext cx="669702" cy="669701"/>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email</a:t>
            </a:r>
            <a:endParaRPr lang="en-US" sz="1000" dirty="0"/>
          </a:p>
        </p:txBody>
      </p:sp>
      <p:sp>
        <p:nvSpPr>
          <p:cNvPr id="10" name="Right Arrow 9"/>
          <p:cNvSpPr/>
          <p:nvPr/>
        </p:nvSpPr>
        <p:spPr>
          <a:xfrm>
            <a:off x="5035641" y="2831204"/>
            <a:ext cx="811369" cy="641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30346" y="2803298"/>
            <a:ext cx="2395470" cy="669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Extractor</a:t>
            </a:r>
            <a:endParaRPr lang="en-US" dirty="0"/>
          </a:p>
        </p:txBody>
      </p:sp>
      <p:sp>
        <p:nvSpPr>
          <p:cNvPr id="13" name="Right Arrow 12"/>
          <p:cNvSpPr/>
          <p:nvPr/>
        </p:nvSpPr>
        <p:spPr>
          <a:xfrm>
            <a:off x="8809152" y="2817250"/>
            <a:ext cx="811369" cy="641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878096" y="2665927"/>
            <a:ext cx="193183" cy="9659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p:nvSpPr>
        <p:spPr>
          <a:xfrm>
            <a:off x="10232262" y="2665926"/>
            <a:ext cx="193183" cy="9659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10586428" y="2663777"/>
            <a:ext cx="193183" cy="9659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p:cNvSpPr/>
          <p:nvPr/>
        </p:nvSpPr>
        <p:spPr>
          <a:xfrm>
            <a:off x="10947040" y="2663777"/>
            <a:ext cx="193183" cy="965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17"/>
          <p:cNvSpPr txBox="1"/>
          <p:nvPr/>
        </p:nvSpPr>
        <p:spPr>
          <a:xfrm>
            <a:off x="2128310" y="2294445"/>
            <a:ext cx="1600118" cy="369332"/>
          </a:xfrm>
          <a:prstGeom prst="rect">
            <a:avLst/>
          </a:prstGeom>
          <a:noFill/>
        </p:spPr>
        <p:txBody>
          <a:bodyPr wrap="none" rtlCol="0">
            <a:spAutoFit/>
          </a:bodyPr>
          <a:lstStyle/>
          <a:p>
            <a:r>
              <a:rPr lang="en-US" dirty="0" smtClean="0"/>
              <a:t>Raw “Events”</a:t>
            </a:r>
            <a:endParaRPr lang="en-US" dirty="0"/>
          </a:p>
        </p:txBody>
      </p:sp>
      <p:sp>
        <p:nvSpPr>
          <p:cNvPr id="19" name="TextBox 18"/>
          <p:cNvSpPr txBox="1"/>
          <p:nvPr/>
        </p:nvSpPr>
        <p:spPr>
          <a:xfrm>
            <a:off x="4563103" y="2817250"/>
            <a:ext cx="429926" cy="492443"/>
          </a:xfrm>
          <a:prstGeom prst="rect">
            <a:avLst/>
          </a:prstGeom>
          <a:noFill/>
        </p:spPr>
        <p:txBody>
          <a:bodyPr wrap="none" rtlCol="0">
            <a:spAutoFit/>
          </a:bodyPr>
          <a:lstStyle/>
          <a:p>
            <a:r>
              <a:rPr lang="en-US" sz="2600" dirty="0" smtClean="0"/>
              <a:t>…</a:t>
            </a:r>
            <a:endParaRPr lang="en-US" sz="2600" dirty="0"/>
          </a:p>
        </p:txBody>
      </p:sp>
      <p:sp>
        <p:nvSpPr>
          <p:cNvPr id="20" name="TextBox 19"/>
          <p:cNvSpPr txBox="1"/>
          <p:nvPr/>
        </p:nvSpPr>
        <p:spPr>
          <a:xfrm>
            <a:off x="11548054" y="2817250"/>
            <a:ext cx="429926" cy="492443"/>
          </a:xfrm>
          <a:prstGeom prst="rect">
            <a:avLst/>
          </a:prstGeom>
          <a:noFill/>
        </p:spPr>
        <p:txBody>
          <a:bodyPr wrap="none" rtlCol="0">
            <a:spAutoFit/>
          </a:bodyPr>
          <a:lstStyle/>
          <a:p>
            <a:r>
              <a:rPr lang="en-US" sz="2600" dirty="0" smtClean="0"/>
              <a:t>…</a:t>
            </a:r>
            <a:endParaRPr lang="en-US" sz="2600" dirty="0"/>
          </a:p>
        </p:txBody>
      </p:sp>
      <p:sp>
        <p:nvSpPr>
          <p:cNvPr id="21" name="TextBox 20"/>
          <p:cNvSpPr txBox="1"/>
          <p:nvPr/>
        </p:nvSpPr>
        <p:spPr>
          <a:xfrm>
            <a:off x="9677589" y="2294445"/>
            <a:ext cx="1817677" cy="369332"/>
          </a:xfrm>
          <a:prstGeom prst="rect">
            <a:avLst/>
          </a:prstGeom>
          <a:noFill/>
        </p:spPr>
        <p:txBody>
          <a:bodyPr wrap="none" rtlCol="0">
            <a:spAutoFit/>
          </a:bodyPr>
          <a:lstStyle/>
          <a:p>
            <a:r>
              <a:rPr lang="en-US" dirty="0" smtClean="0"/>
              <a:t>Feature Vectors</a:t>
            </a:r>
            <a:endParaRPr lang="en-US" dirty="0"/>
          </a:p>
        </p:txBody>
      </p:sp>
      <p:sp>
        <p:nvSpPr>
          <p:cNvPr id="22" name="Rectangle 21"/>
          <p:cNvSpPr/>
          <p:nvPr/>
        </p:nvSpPr>
        <p:spPr>
          <a:xfrm>
            <a:off x="9913663" y="4787846"/>
            <a:ext cx="1345528" cy="1333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Batcher / Dispatcher</a:t>
            </a:r>
            <a:endParaRPr lang="en-US" dirty="0"/>
          </a:p>
        </p:txBody>
      </p:sp>
      <p:sp>
        <p:nvSpPr>
          <p:cNvPr id="23" name="Right Arrow 22"/>
          <p:cNvSpPr/>
          <p:nvPr/>
        </p:nvSpPr>
        <p:spPr>
          <a:xfrm rot="5400000">
            <a:off x="10147468" y="3888932"/>
            <a:ext cx="811369" cy="641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278741" y="4615514"/>
            <a:ext cx="1481071" cy="1505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a:t>
            </a:r>
          </a:p>
          <a:p>
            <a:pPr algn="ctr"/>
            <a:r>
              <a:rPr lang="en-US" dirty="0" smtClean="0"/>
              <a:t>Network</a:t>
            </a:r>
            <a:endParaRPr lang="en-US" dirty="0"/>
          </a:p>
        </p:txBody>
      </p:sp>
      <p:sp>
        <p:nvSpPr>
          <p:cNvPr id="30" name="Right Arrow 29"/>
          <p:cNvSpPr/>
          <p:nvPr/>
        </p:nvSpPr>
        <p:spPr>
          <a:xfrm rot="10800000">
            <a:off x="6234364" y="5159657"/>
            <a:ext cx="945407" cy="337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10800000">
            <a:off x="8858783" y="5181306"/>
            <a:ext cx="945407" cy="337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65866" y="5041128"/>
            <a:ext cx="526171" cy="53130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 name="Oval 37"/>
          <p:cNvSpPr/>
          <p:nvPr/>
        </p:nvSpPr>
        <p:spPr>
          <a:xfrm>
            <a:off x="4785631" y="5032521"/>
            <a:ext cx="526171" cy="53130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Oval 38"/>
          <p:cNvSpPr/>
          <p:nvPr/>
        </p:nvSpPr>
        <p:spPr>
          <a:xfrm>
            <a:off x="4106153" y="5041128"/>
            <a:ext cx="526171" cy="53130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Oval 39"/>
          <p:cNvSpPr/>
          <p:nvPr/>
        </p:nvSpPr>
        <p:spPr>
          <a:xfrm>
            <a:off x="2483125" y="5032520"/>
            <a:ext cx="526171" cy="531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xplosion 1 40"/>
          <p:cNvSpPr/>
          <p:nvPr/>
        </p:nvSpPr>
        <p:spPr>
          <a:xfrm>
            <a:off x="3164746" y="4863723"/>
            <a:ext cx="785957" cy="929606"/>
          </a:xfrm>
          <a:prstGeom prst="irregularSeal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TextBox 41"/>
          <p:cNvSpPr txBox="1"/>
          <p:nvPr/>
        </p:nvSpPr>
        <p:spPr>
          <a:xfrm>
            <a:off x="1893301" y="4928307"/>
            <a:ext cx="429926" cy="492443"/>
          </a:xfrm>
          <a:prstGeom prst="rect">
            <a:avLst/>
          </a:prstGeom>
          <a:noFill/>
        </p:spPr>
        <p:txBody>
          <a:bodyPr wrap="none" rtlCol="0">
            <a:spAutoFit/>
          </a:bodyPr>
          <a:lstStyle/>
          <a:p>
            <a:r>
              <a:rPr lang="en-US" sz="2600" dirty="0" smtClean="0"/>
              <a:t>…</a:t>
            </a:r>
            <a:endParaRPr lang="en-US" sz="2600" dirty="0"/>
          </a:p>
        </p:txBody>
      </p:sp>
      <p:sp>
        <p:nvSpPr>
          <p:cNvPr id="43" name="TextBox 42"/>
          <p:cNvSpPr txBox="1"/>
          <p:nvPr/>
        </p:nvSpPr>
        <p:spPr>
          <a:xfrm>
            <a:off x="3332317" y="5755771"/>
            <a:ext cx="1792478" cy="369332"/>
          </a:xfrm>
          <a:prstGeom prst="rect">
            <a:avLst/>
          </a:prstGeom>
          <a:noFill/>
        </p:spPr>
        <p:txBody>
          <a:bodyPr wrap="none" rtlCol="0">
            <a:spAutoFit/>
          </a:bodyPr>
          <a:lstStyle/>
          <a:p>
            <a:r>
              <a:rPr lang="en-US" dirty="0" smtClean="0"/>
              <a:t>Anomaly Scores</a:t>
            </a:r>
            <a:endParaRPr lang="en-US" dirty="0"/>
          </a:p>
        </p:txBody>
      </p:sp>
      <p:sp>
        <p:nvSpPr>
          <p:cNvPr id="44" name="Rectangle 43"/>
          <p:cNvSpPr/>
          <p:nvPr/>
        </p:nvSpPr>
        <p:spPr>
          <a:xfrm>
            <a:off x="11307652" y="2663777"/>
            <a:ext cx="193183" cy="96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6D22F896-40B5-4ADD-8801-0D06FADFA095}" type="slidenum">
              <a:rPr lang="en-US" smtClean="0"/>
              <a:t>4</a:t>
            </a:fld>
            <a:endParaRPr lang="en-US" dirty="0"/>
          </a:p>
        </p:txBody>
      </p:sp>
    </p:spTree>
    <p:custDataLst>
      <p:tags r:id="rId1"/>
    </p:custDataLst>
    <p:extLst>
      <p:ext uri="{BB962C8B-B14F-4D97-AF65-F5344CB8AC3E}">
        <p14:creationId xmlns:p14="http://schemas.microsoft.com/office/powerpoint/2010/main" val="3776548107"/>
      </p:ext>
    </p:extLst>
  </p:cSld>
  <p:clrMapOvr>
    <a:masterClrMapping/>
  </p:clrMapOvr>
  <mc:AlternateContent xmlns:mc="http://schemas.openxmlformats.org/markup-compatibility/2006" xmlns:p14="http://schemas.microsoft.com/office/powerpoint/2010/main">
    <mc:Choice Requires="p14">
      <p:transition spd="slow" p14:dur="2000" advTm="79307"/>
    </mc:Choice>
    <mc:Fallback xmlns="">
      <p:transition spd="slow" advTm="7930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b="1" u="sng" dirty="0" smtClean="0"/>
              <a:t>Data processing and feature extraction</a:t>
            </a:r>
          </a:p>
          <a:p>
            <a:r>
              <a:rPr lang="en-US" dirty="0" smtClean="0"/>
              <a:t>Deep learning architectures</a:t>
            </a:r>
          </a:p>
          <a:p>
            <a:r>
              <a:rPr lang="en-US" dirty="0" smtClean="0"/>
              <a:t>Experiments and results</a:t>
            </a:r>
          </a:p>
          <a:p>
            <a:r>
              <a:rPr lang="en-US" dirty="0" smtClean="0"/>
              <a:t>Takeaways and Continuing work</a:t>
            </a:r>
            <a:endParaRPr lang="en-US" dirty="0"/>
          </a:p>
        </p:txBody>
      </p:sp>
      <p:sp>
        <p:nvSpPr>
          <p:cNvPr id="4" name="Vertical Scroll 3"/>
          <p:cNvSpPr/>
          <p:nvPr/>
        </p:nvSpPr>
        <p:spPr>
          <a:xfrm>
            <a:off x="408015" y="5653285"/>
            <a:ext cx="669702" cy="669701"/>
          </a:xfrm>
          <a:prstGeom prst="verticalScroll">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file</a:t>
            </a:r>
            <a:endParaRPr lang="en-US" sz="1200" dirty="0"/>
          </a:p>
        </p:txBody>
      </p:sp>
      <p:sp>
        <p:nvSpPr>
          <p:cNvPr id="5" name="Vertical Scroll 4"/>
          <p:cNvSpPr/>
          <p:nvPr/>
        </p:nvSpPr>
        <p:spPr>
          <a:xfrm>
            <a:off x="1242994" y="5638259"/>
            <a:ext cx="669702" cy="669701"/>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email</a:t>
            </a:r>
            <a:endParaRPr lang="en-US" sz="1000" dirty="0"/>
          </a:p>
        </p:txBody>
      </p:sp>
      <p:sp>
        <p:nvSpPr>
          <p:cNvPr id="6" name="Vertical Scroll 5"/>
          <p:cNvSpPr/>
          <p:nvPr/>
        </p:nvSpPr>
        <p:spPr>
          <a:xfrm>
            <a:off x="2077973" y="5638258"/>
            <a:ext cx="669702" cy="66970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http</a:t>
            </a:r>
            <a:endParaRPr lang="en-US" sz="1200" dirty="0"/>
          </a:p>
        </p:txBody>
      </p:sp>
      <p:sp>
        <p:nvSpPr>
          <p:cNvPr id="7" name="Vertical Scroll 6"/>
          <p:cNvSpPr/>
          <p:nvPr/>
        </p:nvSpPr>
        <p:spPr>
          <a:xfrm>
            <a:off x="2912952" y="5625379"/>
            <a:ext cx="669702" cy="66970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http</a:t>
            </a:r>
            <a:endParaRPr lang="en-US" sz="1200" dirty="0"/>
          </a:p>
        </p:txBody>
      </p:sp>
      <p:sp>
        <p:nvSpPr>
          <p:cNvPr id="8" name="Vertical Scroll 7"/>
          <p:cNvSpPr/>
          <p:nvPr/>
        </p:nvSpPr>
        <p:spPr>
          <a:xfrm>
            <a:off x="3747931" y="5610353"/>
            <a:ext cx="669702" cy="669701"/>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email</a:t>
            </a:r>
            <a:endParaRPr lang="en-US" sz="1000" dirty="0"/>
          </a:p>
        </p:txBody>
      </p:sp>
      <p:sp>
        <p:nvSpPr>
          <p:cNvPr id="9" name="Right Arrow 8"/>
          <p:cNvSpPr/>
          <p:nvPr/>
        </p:nvSpPr>
        <p:spPr>
          <a:xfrm>
            <a:off x="4889867" y="5638258"/>
            <a:ext cx="811369" cy="641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984572" y="5610352"/>
            <a:ext cx="2395470" cy="669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Extractor</a:t>
            </a:r>
            <a:endParaRPr lang="en-US" dirty="0"/>
          </a:p>
        </p:txBody>
      </p:sp>
      <p:sp>
        <p:nvSpPr>
          <p:cNvPr id="11" name="Right Arrow 10"/>
          <p:cNvSpPr/>
          <p:nvPr/>
        </p:nvSpPr>
        <p:spPr>
          <a:xfrm>
            <a:off x="8663378" y="5624304"/>
            <a:ext cx="811369" cy="641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32322" y="5472981"/>
            <a:ext cx="193183" cy="9659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p:cNvSpPr/>
          <p:nvPr/>
        </p:nvSpPr>
        <p:spPr>
          <a:xfrm>
            <a:off x="10086488" y="5472980"/>
            <a:ext cx="193183" cy="9659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ectangle 13"/>
          <p:cNvSpPr/>
          <p:nvPr/>
        </p:nvSpPr>
        <p:spPr>
          <a:xfrm>
            <a:off x="10440654" y="5470831"/>
            <a:ext cx="193183" cy="9659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p:cNvSpPr/>
          <p:nvPr/>
        </p:nvSpPr>
        <p:spPr>
          <a:xfrm>
            <a:off x="10801266" y="5470831"/>
            <a:ext cx="193183" cy="9659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TextBox 15"/>
          <p:cNvSpPr txBox="1"/>
          <p:nvPr/>
        </p:nvSpPr>
        <p:spPr>
          <a:xfrm>
            <a:off x="4417329" y="5624304"/>
            <a:ext cx="429926" cy="492443"/>
          </a:xfrm>
          <a:prstGeom prst="rect">
            <a:avLst/>
          </a:prstGeom>
          <a:noFill/>
        </p:spPr>
        <p:txBody>
          <a:bodyPr wrap="none" rtlCol="0">
            <a:spAutoFit/>
          </a:bodyPr>
          <a:lstStyle/>
          <a:p>
            <a:r>
              <a:rPr lang="en-US" sz="2600" dirty="0" smtClean="0"/>
              <a:t>…</a:t>
            </a:r>
            <a:endParaRPr lang="en-US" sz="2600" dirty="0"/>
          </a:p>
        </p:txBody>
      </p:sp>
      <p:sp>
        <p:nvSpPr>
          <p:cNvPr id="17" name="TextBox 16"/>
          <p:cNvSpPr txBox="1"/>
          <p:nvPr/>
        </p:nvSpPr>
        <p:spPr>
          <a:xfrm>
            <a:off x="11402280" y="5624304"/>
            <a:ext cx="429926" cy="492443"/>
          </a:xfrm>
          <a:prstGeom prst="rect">
            <a:avLst/>
          </a:prstGeom>
          <a:noFill/>
        </p:spPr>
        <p:txBody>
          <a:bodyPr wrap="none" rtlCol="0">
            <a:spAutoFit/>
          </a:bodyPr>
          <a:lstStyle/>
          <a:p>
            <a:r>
              <a:rPr lang="en-US" sz="2600" dirty="0" smtClean="0"/>
              <a:t>…</a:t>
            </a:r>
            <a:endParaRPr lang="en-US" sz="2600" dirty="0"/>
          </a:p>
        </p:txBody>
      </p:sp>
      <p:sp>
        <p:nvSpPr>
          <p:cNvPr id="18" name="Rectangle 17"/>
          <p:cNvSpPr/>
          <p:nvPr/>
        </p:nvSpPr>
        <p:spPr>
          <a:xfrm>
            <a:off x="11161878" y="5470831"/>
            <a:ext cx="193183" cy="96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lide Number Placeholder 18"/>
          <p:cNvSpPr>
            <a:spLocks noGrp="1"/>
          </p:cNvSpPr>
          <p:nvPr>
            <p:ph type="sldNum" sz="quarter" idx="12"/>
          </p:nvPr>
        </p:nvSpPr>
        <p:spPr/>
        <p:txBody>
          <a:bodyPr/>
          <a:lstStyle/>
          <a:p>
            <a:fld id="{6D22F896-40B5-4ADD-8801-0D06FADFA095}" type="slidenum">
              <a:rPr lang="en-US" smtClean="0"/>
              <a:t>5</a:t>
            </a:fld>
            <a:endParaRPr lang="en-US" dirty="0"/>
          </a:p>
        </p:txBody>
      </p:sp>
    </p:spTree>
    <p:custDataLst>
      <p:tags r:id="rId1"/>
    </p:custDataLst>
    <p:extLst>
      <p:ext uri="{BB962C8B-B14F-4D97-AF65-F5344CB8AC3E}">
        <p14:creationId xmlns:p14="http://schemas.microsoft.com/office/powerpoint/2010/main" val="2448873309"/>
      </p:ext>
    </p:extLst>
  </p:cSld>
  <p:clrMapOvr>
    <a:masterClrMapping/>
  </p:clrMapOvr>
  <mc:AlternateContent xmlns:mc="http://schemas.openxmlformats.org/markup-compatibility/2006" xmlns:p14="http://schemas.microsoft.com/office/powerpoint/2010/main">
    <mc:Choice Requires="p14">
      <p:transition spd="slow" p14:dur="2000" advTm="28647"/>
    </mc:Choice>
    <mc:Fallback xmlns="">
      <p:transition spd="slow" advTm="2864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a:xfrm>
            <a:off x="680321" y="2336873"/>
            <a:ext cx="9613861" cy="4051048"/>
          </a:xfrm>
        </p:spPr>
        <p:txBody>
          <a:bodyPr>
            <a:normAutofit/>
          </a:bodyPr>
          <a:lstStyle/>
          <a:p>
            <a:r>
              <a:rPr lang="en-US" dirty="0" smtClean="0"/>
              <a:t>CERT Insider Threat (version 6.2)</a:t>
            </a:r>
          </a:p>
          <a:p>
            <a:pPr lvl="1">
              <a:buFont typeface="Wingdings" panose="05000000000000000000" pitchFamily="2" charset="2"/>
              <a:buChar char="v"/>
            </a:pPr>
            <a:r>
              <a:rPr lang="en-US" dirty="0" smtClean="0"/>
              <a:t>Synthetic data generated according to sophisticated user </a:t>
            </a:r>
            <a:r>
              <a:rPr lang="en-US" dirty="0" smtClean="0"/>
              <a:t>model</a:t>
            </a:r>
            <a:endParaRPr lang="en-US" dirty="0" smtClean="0"/>
          </a:p>
          <a:p>
            <a:pPr lvl="1">
              <a:buFont typeface="Wingdings" panose="05000000000000000000" pitchFamily="2" charset="2"/>
              <a:buChar char="v"/>
            </a:pPr>
            <a:r>
              <a:rPr lang="en-US" dirty="0"/>
              <a:t>516 days, 135 million events </a:t>
            </a:r>
            <a:r>
              <a:rPr lang="en-US" dirty="0" smtClean="0"/>
              <a:t>total</a:t>
            </a:r>
          </a:p>
          <a:p>
            <a:pPr lvl="1">
              <a:buFont typeface="Wingdings" panose="05000000000000000000" pitchFamily="2" charset="2"/>
              <a:buChar char="v"/>
            </a:pPr>
            <a:r>
              <a:rPr lang="en-US" dirty="0"/>
              <a:t>Email, web, logon, file and device usage events</a:t>
            </a:r>
            <a:endParaRPr lang="en-US" dirty="0" smtClean="0"/>
          </a:p>
          <a:p>
            <a:pPr lvl="1">
              <a:buFont typeface="Wingdings" panose="05000000000000000000" pitchFamily="2" charset="2"/>
              <a:buChar char="v"/>
            </a:pPr>
            <a:r>
              <a:rPr lang="en-US" dirty="0" smtClean="0"/>
              <a:t>5 bad actors produce 470 threat events</a:t>
            </a:r>
            <a:endParaRPr lang="en-US" dirty="0"/>
          </a:p>
          <a:p>
            <a:pPr lvl="1">
              <a:buFont typeface="Wingdings" panose="05000000000000000000" pitchFamily="2" charset="2"/>
              <a:buChar char="v"/>
            </a:pPr>
            <a:r>
              <a:rPr lang="en-US" dirty="0" smtClean="0"/>
              <a:t>Accompanying user meta data (role, project, team, …)</a:t>
            </a:r>
          </a:p>
        </p:txBody>
      </p:sp>
      <p:sp>
        <p:nvSpPr>
          <p:cNvPr id="4" name="Vertical Scroll 3"/>
          <p:cNvSpPr/>
          <p:nvPr/>
        </p:nvSpPr>
        <p:spPr>
          <a:xfrm>
            <a:off x="3488641" y="5080868"/>
            <a:ext cx="669702" cy="669701"/>
          </a:xfrm>
          <a:prstGeom prst="verticalScroll">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smtClean="0"/>
              <a:t>file</a:t>
            </a:r>
            <a:endParaRPr lang="en-US" sz="1200" dirty="0"/>
          </a:p>
        </p:txBody>
      </p:sp>
      <p:sp>
        <p:nvSpPr>
          <p:cNvPr id="5" name="Vertical Scroll 4"/>
          <p:cNvSpPr/>
          <p:nvPr/>
        </p:nvSpPr>
        <p:spPr>
          <a:xfrm>
            <a:off x="4323620" y="5065842"/>
            <a:ext cx="669702" cy="669701"/>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email</a:t>
            </a:r>
            <a:endParaRPr lang="en-US" sz="1000" dirty="0"/>
          </a:p>
        </p:txBody>
      </p:sp>
      <p:sp>
        <p:nvSpPr>
          <p:cNvPr id="6" name="Vertical Scroll 5"/>
          <p:cNvSpPr/>
          <p:nvPr/>
        </p:nvSpPr>
        <p:spPr>
          <a:xfrm>
            <a:off x="5158599" y="5065841"/>
            <a:ext cx="669702" cy="66970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http</a:t>
            </a:r>
            <a:endParaRPr lang="en-US" sz="1200" dirty="0"/>
          </a:p>
        </p:txBody>
      </p:sp>
      <p:sp>
        <p:nvSpPr>
          <p:cNvPr id="7" name="Vertical Scroll 6"/>
          <p:cNvSpPr/>
          <p:nvPr/>
        </p:nvSpPr>
        <p:spPr>
          <a:xfrm>
            <a:off x="5993578" y="5052962"/>
            <a:ext cx="669702" cy="66970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http</a:t>
            </a:r>
            <a:endParaRPr lang="en-US" sz="1200" dirty="0"/>
          </a:p>
        </p:txBody>
      </p:sp>
      <p:sp>
        <p:nvSpPr>
          <p:cNvPr id="8" name="Vertical Scroll 7"/>
          <p:cNvSpPr/>
          <p:nvPr/>
        </p:nvSpPr>
        <p:spPr>
          <a:xfrm>
            <a:off x="6828557" y="5037936"/>
            <a:ext cx="669702" cy="669701"/>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t>email</a:t>
            </a:r>
            <a:endParaRPr lang="en-US" sz="1000" dirty="0"/>
          </a:p>
        </p:txBody>
      </p:sp>
      <p:sp>
        <p:nvSpPr>
          <p:cNvPr id="9" name="TextBox 8"/>
          <p:cNvSpPr txBox="1"/>
          <p:nvPr/>
        </p:nvSpPr>
        <p:spPr>
          <a:xfrm>
            <a:off x="7497955" y="5051887"/>
            <a:ext cx="429926" cy="492443"/>
          </a:xfrm>
          <a:prstGeom prst="rect">
            <a:avLst/>
          </a:prstGeom>
          <a:noFill/>
        </p:spPr>
        <p:txBody>
          <a:bodyPr wrap="none" rtlCol="0">
            <a:spAutoFit/>
          </a:bodyPr>
          <a:lstStyle/>
          <a:p>
            <a:r>
              <a:rPr lang="en-US" sz="2600" dirty="0" smtClean="0"/>
              <a:t>…</a:t>
            </a:r>
            <a:endParaRPr lang="en-US" sz="2600" dirty="0"/>
          </a:p>
        </p:txBody>
      </p:sp>
      <p:sp>
        <p:nvSpPr>
          <p:cNvPr id="16" name="Slide Number Placeholder 15"/>
          <p:cNvSpPr>
            <a:spLocks noGrp="1"/>
          </p:cNvSpPr>
          <p:nvPr>
            <p:ph type="sldNum" sz="quarter" idx="12"/>
          </p:nvPr>
        </p:nvSpPr>
        <p:spPr/>
        <p:txBody>
          <a:bodyPr/>
          <a:lstStyle/>
          <a:p>
            <a:fld id="{6D22F896-40B5-4ADD-8801-0D06FADFA095}" type="slidenum">
              <a:rPr lang="en-US" smtClean="0"/>
              <a:t>6</a:t>
            </a:fld>
            <a:endParaRPr lang="en-US" dirty="0"/>
          </a:p>
        </p:txBody>
      </p:sp>
    </p:spTree>
    <p:custDataLst>
      <p:tags r:id="rId1"/>
    </p:custDataLst>
    <p:extLst>
      <p:ext uri="{BB962C8B-B14F-4D97-AF65-F5344CB8AC3E}">
        <p14:creationId xmlns:p14="http://schemas.microsoft.com/office/powerpoint/2010/main" val="2390183545"/>
      </p:ext>
    </p:extLst>
  </p:cSld>
  <p:clrMapOvr>
    <a:masterClrMapping/>
  </p:clrMapOvr>
  <mc:AlternateContent xmlns:mc="http://schemas.openxmlformats.org/markup-compatibility/2006" xmlns:p14="http://schemas.microsoft.com/office/powerpoint/2010/main">
    <mc:Choice Requires="p14">
      <p:transition spd="slow" p14:dur="2000" advTm="113995"/>
    </mc:Choice>
    <mc:Fallback xmlns="">
      <p:transition spd="slow" advTm="11399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 Example Log Line</a:t>
            </a:r>
            <a:endParaRPr lang="en-US" dirty="0"/>
          </a:p>
        </p:txBody>
      </p:sp>
      <p:sp>
        <p:nvSpPr>
          <p:cNvPr id="4" name="Vertical Scroll 3"/>
          <p:cNvSpPr/>
          <p:nvPr/>
        </p:nvSpPr>
        <p:spPr>
          <a:xfrm>
            <a:off x="1811942" y="3626802"/>
            <a:ext cx="1345473" cy="1071154"/>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Ema</a:t>
            </a:r>
            <a:r>
              <a:rPr lang="en-US" b="1" dirty="0" smtClean="0"/>
              <a:t>il</a:t>
            </a:r>
          </a:p>
          <a:p>
            <a:pPr algn="ctr"/>
            <a:r>
              <a:rPr lang="en-US" dirty="0" smtClean="0"/>
              <a:t>Event</a:t>
            </a:r>
            <a:endParaRPr lang="en-US" dirty="0"/>
          </a:p>
        </p:txBody>
      </p:sp>
      <p:sp>
        <p:nvSpPr>
          <p:cNvPr id="5" name="Equal 4"/>
          <p:cNvSpPr/>
          <p:nvPr/>
        </p:nvSpPr>
        <p:spPr>
          <a:xfrm>
            <a:off x="3472921" y="3874996"/>
            <a:ext cx="783772" cy="574765"/>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56948579"/>
              </p:ext>
            </p:extLst>
          </p:nvPr>
        </p:nvGraphicFramePr>
        <p:xfrm>
          <a:off x="4681356" y="2498623"/>
          <a:ext cx="4995818" cy="3775528"/>
        </p:xfrm>
        <a:graphic>
          <a:graphicData uri="http://schemas.openxmlformats.org/drawingml/2006/table">
            <a:tbl>
              <a:tblPr firstRow="1" bandRow="1">
                <a:tableStyleId>{5940675A-B579-460E-94D1-54222C63F5DA}</a:tableStyleId>
              </a:tblPr>
              <a:tblGrid>
                <a:gridCol w="1717041"/>
                <a:gridCol w="3278777"/>
              </a:tblGrid>
              <a:tr h="313142">
                <a:tc>
                  <a:txBody>
                    <a:bodyPr/>
                    <a:lstStyle/>
                    <a:p>
                      <a:r>
                        <a:rPr lang="en-US" sz="1400" dirty="0" smtClean="0"/>
                        <a:t>Event ID</a:t>
                      </a:r>
                      <a:endParaRPr lang="en-US" sz="1400" dirty="0"/>
                    </a:p>
                  </a:txBody>
                  <a:tcPr/>
                </a:tc>
                <a:tc>
                  <a:txBody>
                    <a:bodyPr/>
                    <a:lstStyle/>
                    <a:p>
                      <a:r>
                        <a:rPr lang="en-US" sz="1400" dirty="0" smtClean="0"/>
                        <a:t>I102-B4EB49RW-7379WSQW</a:t>
                      </a:r>
                      <a:endParaRPr lang="en-US" sz="1400" dirty="0"/>
                    </a:p>
                  </a:txBody>
                  <a:tcPr/>
                </a:tc>
              </a:tr>
              <a:tr h="330966">
                <a:tc>
                  <a:txBody>
                    <a:bodyPr/>
                    <a:lstStyle/>
                    <a:p>
                      <a:r>
                        <a:rPr lang="en-US" sz="1400" dirty="0" smtClean="0"/>
                        <a:t>Date</a:t>
                      </a:r>
                      <a:endParaRPr lang="en-US" sz="1400" dirty="0"/>
                    </a:p>
                  </a:txBody>
                  <a:tcPr/>
                </a:tc>
                <a:tc>
                  <a:txBody>
                    <a:bodyPr/>
                    <a:lstStyle/>
                    <a:p>
                      <a:r>
                        <a:rPr lang="en-US" sz="1400" dirty="0" smtClean="0"/>
                        <a:t>1/2/2010</a:t>
                      </a:r>
                      <a:r>
                        <a:rPr lang="en-US" sz="1400" baseline="0" dirty="0" smtClean="0"/>
                        <a:t> 6:36:41</a:t>
                      </a:r>
                      <a:endParaRPr lang="en-US" sz="1400" dirty="0"/>
                    </a:p>
                  </a:txBody>
                  <a:tcPr/>
                </a:tc>
              </a:tr>
              <a:tr h="313142">
                <a:tc>
                  <a:txBody>
                    <a:bodyPr/>
                    <a:lstStyle/>
                    <a:p>
                      <a:r>
                        <a:rPr lang="en-US" sz="1400" dirty="0" smtClean="0"/>
                        <a:t>User</a:t>
                      </a:r>
                      <a:endParaRPr lang="en-US" sz="1400" dirty="0"/>
                    </a:p>
                  </a:txBody>
                  <a:tcPr/>
                </a:tc>
                <a:tc>
                  <a:txBody>
                    <a:bodyPr/>
                    <a:lstStyle/>
                    <a:p>
                      <a:r>
                        <a:rPr lang="en-US" sz="1400" dirty="0" smtClean="0"/>
                        <a:t>HDB1666</a:t>
                      </a:r>
                      <a:endParaRPr lang="en-US" sz="1400" dirty="0"/>
                    </a:p>
                  </a:txBody>
                  <a:tcPr/>
                </a:tc>
              </a:tr>
              <a:tr h="313142">
                <a:tc>
                  <a:txBody>
                    <a:bodyPr/>
                    <a:lstStyle/>
                    <a:p>
                      <a:r>
                        <a:rPr lang="en-US" sz="1400" dirty="0" smtClean="0"/>
                        <a:t>PC</a:t>
                      </a:r>
                      <a:endParaRPr lang="en-US" sz="1400" dirty="0"/>
                    </a:p>
                  </a:txBody>
                  <a:tcPr/>
                </a:tc>
                <a:tc>
                  <a:txBody>
                    <a:bodyPr/>
                    <a:lstStyle/>
                    <a:p>
                      <a:r>
                        <a:rPr lang="en-US" sz="1400" dirty="0" smtClean="0"/>
                        <a:t>PC-6793</a:t>
                      </a:r>
                      <a:endParaRPr lang="en-US" sz="1400" dirty="0"/>
                    </a:p>
                  </a:txBody>
                  <a:tcPr/>
                </a:tc>
              </a:tr>
              <a:tr h="313142">
                <a:tc>
                  <a:txBody>
                    <a:bodyPr/>
                    <a:lstStyle/>
                    <a:p>
                      <a:r>
                        <a:rPr lang="en-US" sz="1400" dirty="0" smtClean="0"/>
                        <a:t>To</a:t>
                      </a:r>
                    </a:p>
                  </a:txBody>
                  <a:tcPr/>
                </a:tc>
                <a:tc>
                  <a:txBody>
                    <a:bodyPr/>
                    <a:lstStyle/>
                    <a:p>
                      <a:r>
                        <a:rPr lang="en-US" sz="1400" dirty="0" smtClean="0"/>
                        <a:t>Louis.Bernard.Garza@dtaa.com</a:t>
                      </a:r>
                      <a:endParaRPr lang="en-US" sz="1400" dirty="0"/>
                    </a:p>
                  </a:txBody>
                  <a:tcPr/>
                </a:tc>
              </a:tr>
              <a:tr h="313142">
                <a:tc>
                  <a:txBody>
                    <a:bodyPr/>
                    <a:lstStyle/>
                    <a:p>
                      <a:r>
                        <a:rPr lang="en-US" sz="1400" dirty="0" smtClean="0"/>
                        <a:t>CC</a:t>
                      </a:r>
                      <a:endParaRPr lang="en-US" sz="1400" dirty="0"/>
                    </a:p>
                  </a:txBody>
                  <a:tcPr/>
                </a:tc>
                <a:tc>
                  <a:txBody>
                    <a:bodyPr/>
                    <a:lstStyle/>
                    <a:p>
                      <a:r>
                        <a:rPr lang="en-US" sz="1400" dirty="0" smtClean="0"/>
                        <a:t>Emery.Ali.Holloway@dtaa.com</a:t>
                      </a:r>
                      <a:endParaRPr lang="en-US" sz="1400" dirty="0"/>
                    </a:p>
                  </a:txBody>
                  <a:tcPr/>
                </a:tc>
              </a:tr>
              <a:tr h="313142">
                <a:tc>
                  <a:txBody>
                    <a:bodyPr/>
                    <a:lstStyle/>
                    <a:p>
                      <a:r>
                        <a:rPr lang="en-US" sz="1400" dirty="0" smtClean="0"/>
                        <a:t>BCC</a:t>
                      </a:r>
                      <a:endParaRPr lang="en-US" sz="1400" dirty="0"/>
                    </a:p>
                  </a:txBody>
                  <a:tcPr/>
                </a:tc>
                <a:tc>
                  <a:txBody>
                    <a:bodyPr/>
                    <a:lstStyle/>
                    <a:p>
                      <a:r>
                        <a:rPr lang="en-US" sz="1400" dirty="0" smtClean="0"/>
                        <a:t>Hector.Donovan.Bray@dtaa.com</a:t>
                      </a:r>
                      <a:endParaRPr lang="en-US" sz="1400" dirty="0"/>
                    </a:p>
                  </a:txBody>
                  <a:tcPr/>
                </a:tc>
              </a:tr>
              <a:tr h="313142">
                <a:tc>
                  <a:txBody>
                    <a:bodyPr/>
                    <a:lstStyle/>
                    <a:p>
                      <a:r>
                        <a:rPr lang="en-US" sz="1400" dirty="0" smtClean="0"/>
                        <a:t>From</a:t>
                      </a:r>
                      <a:endParaRPr lang="en-US" sz="1400" dirty="0"/>
                    </a:p>
                  </a:txBody>
                  <a:tcPr/>
                </a:tc>
                <a:tc>
                  <a:txBody>
                    <a:bodyPr/>
                    <a:lstStyle/>
                    <a:p>
                      <a:r>
                        <a:rPr lang="en-US" sz="1400" dirty="0" smtClean="0"/>
                        <a:t>Hector.Donovan.Bray@dtaa.com</a:t>
                      </a:r>
                      <a:endParaRPr lang="en-US" sz="1400" dirty="0"/>
                    </a:p>
                  </a:txBody>
                  <a:tcPr/>
                </a:tc>
              </a:tr>
              <a:tr h="313142">
                <a:tc>
                  <a:txBody>
                    <a:bodyPr/>
                    <a:lstStyle/>
                    <a:p>
                      <a:r>
                        <a:rPr lang="en-US" sz="1400" dirty="0" smtClean="0"/>
                        <a:t>Activity</a:t>
                      </a:r>
                      <a:endParaRPr lang="en-US" sz="1400" dirty="0"/>
                    </a:p>
                  </a:txBody>
                  <a:tcPr/>
                </a:tc>
                <a:tc>
                  <a:txBody>
                    <a:bodyPr/>
                    <a:lstStyle/>
                    <a:p>
                      <a:r>
                        <a:rPr lang="en-US" sz="1400" dirty="0" smtClean="0"/>
                        <a:t>Send</a:t>
                      </a:r>
                      <a:endParaRPr lang="en-US" sz="1400" dirty="0"/>
                    </a:p>
                  </a:txBody>
                  <a:tcPr/>
                </a:tc>
              </a:tr>
              <a:tr h="313142">
                <a:tc>
                  <a:txBody>
                    <a:bodyPr/>
                    <a:lstStyle/>
                    <a:p>
                      <a:r>
                        <a:rPr lang="en-US" sz="1400" dirty="0" smtClean="0"/>
                        <a:t>Size</a:t>
                      </a:r>
                      <a:endParaRPr lang="en-US" sz="1400" dirty="0"/>
                    </a:p>
                  </a:txBody>
                  <a:tcPr/>
                </a:tc>
                <a:tc>
                  <a:txBody>
                    <a:bodyPr/>
                    <a:lstStyle/>
                    <a:p>
                      <a:r>
                        <a:rPr lang="en-US" sz="1400" dirty="0" smtClean="0"/>
                        <a:t>45659</a:t>
                      </a:r>
                      <a:endParaRPr lang="en-US" sz="1400" dirty="0"/>
                    </a:p>
                  </a:txBody>
                  <a:tcPr/>
                </a:tc>
              </a:tr>
              <a:tr h="313142">
                <a:tc>
                  <a:txBody>
                    <a:bodyPr/>
                    <a:lstStyle/>
                    <a:p>
                      <a:r>
                        <a:rPr lang="en-US" sz="1400" dirty="0" smtClean="0"/>
                        <a:t>Attachments</a:t>
                      </a:r>
                      <a:endParaRPr lang="en-US" sz="1400" dirty="0"/>
                    </a:p>
                  </a:txBody>
                  <a:tcPr/>
                </a:tc>
                <a:tc>
                  <a:txBody>
                    <a:bodyPr/>
                    <a:lstStyle/>
                    <a:p>
                      <a:r>
                        <a:rPr lang="en-US" sz="1400" dirty="0" smtClean="0"/>
                        <a:t>&lt;none&gt;</a:t>
                      </a:r>
                      <a:endParaRPr lang="en-US" sz="1400" dirty="0"/>
                    </a:p>
                  </a:txBody>
                  <a:tcPr/>
                </a:tc>
              </a:tr>
              <a:tr h="313142">
                <a:tc>
                  <a:txBody>
                    <a:bodyPr/>
                    <a:lstStyle/>
                    <a:p>
                      <a:r>
                        <a:rPr lang="en-US" sz="1400" dirty="0" smtClean="0"/>
                        <a:t>Content</a:t>
                      </a:r>
                      <a:endParaRPr lang="en-US" sz="1400" dirty="0"/>
                    </a:p>
                  </a:txBody>
                  <a:tcPr/>
                </a:tc>
                <a:tc>
                  <a:txBody>
                    <a:bodyPr/>
                    <a:lstStyle/>
                    <a:p>
                      <a:r>
                        <a:rPr lang="en-US" sz="1400" dirty="0" smtClean="0"/>
                        <a:t>Now Sylvia, the</a:t>
                      </a:r>
                      <a:r>
                        <a:rPr lang="en-US" sz="1400" baseline="0" dirty="0" smtClean="0"/>
                        <a:t> object …</a:t>
                      </a:r>
                      <a:endParaRPr lang="en-US" sz="1400" dirty="0"/>
                    </a:p>
                  </a:txBody>
                  <a:tcPr/>
                </a:tc>
              </a:tr>
            </a:tbl>
          </a:graphicData>
        </a:graphic>
      </p:graphicFrame>
      <p:sp>
        <p:nvSpPr>
          <p:cNvPr id="7" name="Slide Number Placeholder 6"/>
          <p:cNvSpPr>
            <a:spLocks noGrp="1"/>
          </p:cNvSpPr>
          <p:nvPr>
            <p:ph type="sldNum" sz="quarter" idx="12"/>
          </p:nvPr>
        </p:nvSpPr>
        <p:spPr/>
        <p:txBody>
          <a:bodyPr/>
          <a:lstStyle/>
          <a:p>
            <a:fld id="{6D22F896-40B5-4ADD-8801-0D06FADFA095}" type="slidenum">
              <a:rPr lang="en-US" smtClean="0"/>
              <a:t>7</a:t>
            </a:fld>
            <a:endParaRPr lang="en-US" dirty="0"/>
          </a:p>
        </p:txBody>
      </p:sp>
    </p:spTree>
    <p:custDataLst>
      <p:tags r:id="rId1"/>
    </p:custDataLst>
    <p:extLst>
      <p:ext uri="{BB962C8B-B14F-4D97-AF65-F5344CB8AC3E}">
        <p14:creationId xmlns:p14="http://schemas.microsoft.com/office/powerpoint/2010/main" val="2038730834"/>
      </p:ext>
    </p:extLst>
  </p:cSld>
  <p:clrMapOvr>
    <a:masterClrMapping/>
  </p:clrMapOvr>
  <mc:AlternateContent xmlns:mc="http://schemas.openxmlformats.org/markup-compatibility/2006" xmlns:p14="http://schemas.microsoft.com/office/powerpoint/2010/main">
    <mc:Choice Requires="p14">
      <p:transition spd="slow" p14:dur="2000" advTm="85700"/>
    </mc:Choice>
    <mc:Fallback xmlns="">
      <p:transition spd="slow" advTm="857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Feature Vector</a:t>
            </a:r>
            <a:endParaRPr lang="en-US" dirty="0"/>
          </a:p>
        </p:txBody>
      </p:sp>
      <p:sp>
        <p:nvSpPr>
          <p:cNvPr id="3" name="Content Placeholder 2"/>
          <p:cNvSpPr>
            <a:spLocks noGrp="1"/>
          </p:cNvSpPr>
          <p:nvPr>
            <p:ph idx="1"/>
          </p:nvPr>
        </p:nvSpPr>
        <p:spPr>
          <a:xfrm>
            <a:off x="680322" y="2336873"/>
            <a:ext cx="10588692" cy="1243511"/>
          </a:xfrm>
        </p:spPr>
        <p:txBody>
          <a:bodyPr>
            <a:normAutofit/>
          </a:bodyPr>
          <a:lstStyle/>
          <a:p>
            <a:r>
              <a:rPr lang="en-US" sz="2000" dirty="0" smtClean="0"/>
              <a:t>For each user, aggregate their events over a window of time (e.g. one day)</a:t>
            </a:r>
          </a:p>
          <a:p>
            <a:r>
              <a:rPr lang="en-US" sz="2000" dirty="0" smtClean="0"/>
              <a:t>Example feature vector:</a:t>
            </a:r>
            <a:endParaRPr lang="en-US" sz="2000" dirty="0"/>
          </a:p>
        </p:txBody>
      </p:sp>
      <p:graphicFrame>
        <p:nvGraphicFramePr>
          <p:cNvPr id="32" name="Table 31"/>
          <p:cNvGraphicFramePr>
            <a:graphicFrameLocks noGrp="1"/>
          </p:cNvGraphicFramePr>
          <p:nvPr>
            <p:extLst>
              <p:ext uri="{D42A27DB-BD31-4B8C-83A1-F6EECF244321}">
                <p14:modId xmlns:p14="http://schemas.microsoft.com/office/powerpoint/2010/main" val="853690357"/>
              </p:ext>
            </p:extLst>
          </p:nvPr>
        </p:nvGraphicFramePr>
        <p:xfrm>
          <a:off x="3744687" y="4176915"/>
          <a:ext cx="7744803" cy="370840"/>
        </p:xfrm>
        <a:graphic>
          <a:graphicData uri="http://schemas.openxmlformats.org/drawingml/2006/table">
            <a:tbl>
              <a:tblPr firstRow="1" bandRow="1">
                <a:tableStyleId>{21E4AEA4-8DFA-4A89-87EB-49C32662AFE0}</a:tableStyleId>
              </a:tblPr>
              <a:tblGrid>
                <a:gridCol w="704073"/>
                <a:gridCol w="704073"/>
                <a:gridCol w="704073"/>
                <a:gridCol w="704073"/>
                <a:gridCol w="704073"/>
                <a:gridCol w="704073"/>
                <a:gridCol w="704073"/>
                <a:gridCol w="704073"/>
                <a:gridCol w="704073"/>
                <a:gridCol w="704073"/>
                <a:gridCol w="704073"/>
              </a:tblGrid>
              <a:tr h="370840">
                <a:tc>
                  <a:txBody>
                    <a:bodyPr/>
                    <a:lstStyle/>
                    <a:p>
                      <a:r>
                        <a:rPr lang="en-US" dirty="0" smtClean="0"/>
                        <a:t>19</a:t>
                      </a:r>
                      <a:endParaRPr lang="en-US" dirty="0"/>
                    </a:p>
                  </a:txBody>
                  <a:tcPr/>
                </a:tc>
                <a:tc>
                  <a:txBody>
                    <a:bodyPr/>
                    <a:lstStyle/>
                    <a:p>
                      <a:r>
                        <a:rPr lang="en-US" dirty="0" smtClean="0"/>
                        <a:t>3</a:t>
                      </a:r>
                      <a:endParaRPr lang="en-US" dirty="0"/>
                    </a:p>
                  </a:txBody>
                  <a:tcPr/>
                </a:tc>
                <a:tc>
                  <a:txBody>
                    <a:bodyPr/>
                    <a:lstStyle/>
                    <a:p>
                      <a:r>
                        <a:rPr lang="en-US" dirty="0" smtClean="0"/>
                        <a:t>281</a:t>
                      </a:r>
                      <a:endParaRPr lang="en-US" dirty="0"/>
                    </a:p>
                  </a:txBody>
                  <a:tcPr/>
                </a:tc>
                <a:tc>
                  <a:txBody>
                    <a:bodyPr/>
                    <a:lstStyle/>
                    <a:p>
                      <a:r>
                        <a:rPr lang="en-US" dirty="0" smtClean="0"/>
                        <a:t>…</a:t>
                      </a:r>
                      <a:endParaRPr lang="en-US" dirty="0"/>
                    </a:p>
                  </a:txBody>
                  <a:tcPr/>
                </a:tc>
                <a:tc>
                  <a:txBody>
                    <a:bodyPr/>
                    <a:lstStyle/>
                    <a:p>
                      <a:r>
                        <a:rPr lang="en-US" dirty="0" smtClean="0"/>
                        <a:t>8</a:t>
                      </a:r>
                      <a:endParaRPr lang="en-US" dirty="0"/>
                    </a:p>
                  </a:txBody>
                  <a:tcPr/>
                </a:tc>
                <a:tc>
                  <a:txBody>
                    <a:bodyPr/>
                    <a:lstStyle/>
                    <a:p>
                      <a:r>
                        <a:rPr lang="en-US" dirty="0" smtClean="0"/>
                        <a:t>23</a:t>
                      </a:r>
                      <a:endParaRPr lang="en-US" dirty="0"/>
                    </a:p>
                  </a:txBody>
                  <a:tcPr>
                    <a:solidFill>
                      <a:schemeClr val="bg2"/>
                    </a:solidFill>
                  </a:tcPr>
                </a:tc>
                <a:tc>
                  <a:txBody>
                    <a:bodyPr/>
                    <a:lstStyle/>
                    <a:p>
                      <a:r>
                        <a:rPr lang="en-US" dirty="0" smtClean="0"/>
                        <a:t>47</a:t>
                      </a:r>
                      <a:endParaRPr lang="en-US" dirty="0"/>
                    </a:p>
                  </a:txBody>
                  <a:tcPr>
                    <a:solidFill>
                      <a:schemeClr val="bg2"/>
                    </a:solidFill>
                  </a:tcPr>
                </a:tc>
                <a:tc>
                  <a:txBody>
                    <a:bodyPr/>
                    <a:lstStyle/>
                    <a:p>
                      <a:r>
                        <a:rPr lang="en-US" dirty="0" smtClean="0"/>
                        <a:t>29</a:t>
                      </a:r>
                      <a:endParaRPr lang="en-US" dirty="0"/>
                    </a:p>
                  </a:txBody>
                  <a:tcPr>
                    <a:solidFill>
                      <a:schemeClr val="bg2"/>
                    </a:solidFill>
                  </a:tcPr>
                </a:tc>
                <a:tc>
                  <a:txBody>
                    <a:bodyPr/>
                    <a:lstStyle/>
                    <a:p>
                      <a:r>
                        <a:rPr lang="en-US" dirty="0" smtClean="0"/>
                        <a:t>35</a:t>
                      </a:r>
                      <a:endParaRPr lang="en-US" dirty="0"/>
                    </a:p>
                  </a:txBody>
                  <a:tcPr>
                    <a:solidFill>
                      <a:schemeClr val="bg2"/>
                    </a:solidFill>
                  </a:tcPr>
                </a:tc>
                <a:tc>
                  <a:txBody>
                    <a:bodyPr/>
                    <a:lstStyle/>
                    <a:p>
                      <a:r>
                        <a:rPr lang="en-US" dirty="0" smtClean="0"/>
                        <a:t>…</a:t>
                      </a:r>
                      <a:endParaRPr lang="en-US" dirty="0"/>
                    </a:p>
                  </a:txBody>
                  <a:tcPr>
                    <a:solidFill>
                      <a:schemeClr val="bg2"/>
                    </a:solidFill>
                  </a:tcPr>
                </a:tc>
                <a:tc>
                  <a:txBody>
                    <a:bodyPr/>
                    <a:lstStyle/>
                    <a:p>
                      <a:r>
                        <a:rPr lang="en-US" dirty="0" smtClean="0"/>
                        <a:t>8</a:t>
                      </a:r>
                      <a:endParaRPr lang="en-US" dirty="0"/>
                    </a:p>
                  </a:txBody>
                  <a:tcPr>
                    <a:solidFill>
                      <a:schemeClr val="bg2"/>
                    </a:solidFill>
                  </a:tcPr>
                </a:tc>
              </a:tr>
            </a:tbl>
          </a:graphicData>
        </a:graphic>
      </p:graphicFrame>
      <mc:AlternateContent xmlns:mc="http://schemas.openxmlformats.org/markup-compatibility/2006" xmlns:a14="http://schemas.microsoft.com/office/drawing/2010/main">
        <mc:Choice Requires="a14">
          <p:sp>
            <p:nvSpPr>
              <p:cNvPr id="33" name="Rectangle 32"/>
              <p:cNvSpPr/>
              <p:nvPr/>
            </p:nvSpPr>
            <p:spPr>
              <a:xfrm>
                <a:off x="2820198" y="4133352"/>
                <a:ext cx="845424" cy="492443"/>
              </a:xfrm>
              <a:prstGeom prst="rect">
                <a:avLst/>
              </a:prstGeom>
            </p:spPr>
            <p:txBody>
              <a:bodyPr wrap="none">
                <a:spAutoFit/>
              </a:bodyPr>
              <a:lstStyle/>
              <a:p>
                <a14:m>
                  <m:oMath xmlns:m="http://schemas.openxmlformats.org/officeDocument/2006/math">
                    <m:sSub>
                      <m:sSubPr>
                        <m:ctrlPr>
                          <a:rPr lang="en-US" sz="2600" i="1" smtClean="0">
                            <a:latin typeface="Cambria Math" panose="02040503050406030204" pitchFamily="18" charset="0"/>
                          </a:rPr>
                        </m:ctrlPr>
                      </m:sSubPr>
                      <m:e>
                        <m:r>
                          <a:rPr lang="en-US" sz="2600" i="1">
                            <a:latin typeface="Cambria Math" panose="02040503050406030204" pitchFamily="18" charset="0"/>
                          </a:rPr>
                          <m:t>𝑥</m:t>
                        </m:r>
                        <m:r>
                          <a:rPr lang="en-US" sz="2600" i="1" baseline="-25000">
                            <a:latin typeface="Cambria Math" panose="02040503050406030204" pitchFamily="18" charset="0"/>
                          </a:rPr>
                          <m:t>𝑡</m:t>
                        </m:r>
                      </m:e>
                      <m:sub>
                        <m:r>
                          <a:rPr lang="en-US" sz="2600" b="0" i="1" baseline="50000" smtClean="0">
                            <a:latin typeface="Cambria Math" panose="02040503050406030204" pitchFamily="18" charset="0"/>
                          </a:rPr>
                          <m:t>𝑢</m:t>
                        </m:r>
                      </m:sub>
                    </m:sSub>
                  </m:oMath>
                </a14:m>
                <a:r>
                  <a:rPr lang="en-US" sz="2600" dirty="0"/>
                  <a:t> =</a:t>
                </a:r>
              </a:p>
            </p:txBody>
          </p:sp>
        </mc:Choice>
        <mc:Fallback xmlns="">
          <p:sp>
            <p:nvSpPr>
              <p:cNvPr id="33" name="Rectangle 32"/>
              <p:cNvSpPr>
                <a:spLocks noRot="1" noChangeAspect="1" noMove="1" noResize="1" noEditPoints="1" noAdjustHandles="1" noChangeArrowheads="1" noChangeShapeType="1" noTextEdit="1"/>
              </p:cNvSpPr>
              <p:nvPr/>
            </p:nvSpPr>
            <p:spPr>
              <a:xfrm>
                <a:off x="2820198" y="4133352"/>
                <a:ext cx="845424" cy="492443"/>
              </a:xfrm>
              <a:prstGeom prst="rect">
                <a:avLst/>
              </a:prstGeom>
              <a:blipFill rotWithShape="0">
                <a:blip r:embed="rId4"/>
                <a:stretch>
                  <a:fillRect t="-11111" r="-12319" b="-30864"/>
                </a:stretch>
              </a:blipFill>
            </p:spPr>
            <p:txBody>
              <a:bodyPr/>
              <a:lstStyle/>
              <a:p>
                <a:r>
                  <a:rPr lang="en-US">
                    <a:noFill/>
                  </a:rPr>
                  <a:t> </a:t>
                </a:r>
              </a:p>
            </p:txBody>
          </p:sp>
        </mc:Fallback>
      </mc:AlternateContent>
      <p:sp>
        <p:nvSpPr>
          <p:cNvPr id="34" name="TextBox 33"/>
          <p:cNvSpPr txBox="1"/>
          <p:nvPr/>
        </p:nvSpPr>
        <p:spPr>
          <a:xfrm>
            <a:off x="2471555" y="6298410"/>
            <a:ext cx="2893997" cy="369332"/>
          </a:xfrm>
          <a:prstGeom prst="rect">
            <a:avLst/>
          </a:prstGeom>
          <a:noFill/>
        </p:spPr>
        <p:txBody>
          <a:bodyPr wrap="none" rtlCol="0">
            <a:spAutoFit/>
          </a:bodyPr>
          <a:lstStyle/>
          <a:p>
            <a:r>
              <a:rPr lang="en-US" dirty="0" smtClean="0"/>
              <a:t>Role=“</a:t>
            </a:r>
            <a:r>
              <a:rPr lang="en-US" dirty="0" err="1" smtClean="0"/>
              <a:t>ComputerScientist</a:t>
            </a:r>
            <a:r>
              <a:rPr lang="en-US" dirty="0" smtClean="0"/>
              <a:t>”</a:t>
            </a:r>
            <a:endParaRPr lang="en-US" dirty="0"/>
          </a:p>
        </p:txBody>
      </p:sp>
      <p:cxnSp>
        <p:nvCxnSpPr>
          <p:cNvPr id="36" name="Straight Arrow Connector 35"/>
          <p:cNvCxnSpPr/>
          <p:nvPr/>
        </p:nvCxnSpPr>
        <p:spPr>
          <a:xfrm flipV="1">
            <a:off x="3133213" y="4696863"/>
            <a:ext cx="856175" cy="1582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3946189" y="5062370"/>
            <a:ext cx="1419363" cy="369332"/>
          </a:xfrm>
          <a:prstGeom prst="rect">
            <a:avLst/>
          </a:prstGeom>
          <a:noFill/>
        </p:spPr>
        <p:txBody>
          <a:bodyPr wrap="none" rtlCol="0">
            <a:spAutoFit/>
          </a:bodyPr>
          <a:lstStyle/>
          <a:p>
            <a:r>
              <a:rPr lang="en-US" dirty="0" smtClean="0"/>
              <a:t>Project=“3”</a:t>
            </a:r>
            <a:endParaRPr lang="en-US" dirty="0"/>
          </a:p>
        </p:txBody>
      </p:sp>
      <p:cxnSp>
        <p:nvCxnSpPr>
          <p:cNvPr id="41" name="Straight Arrow Connector 40"/>
          <p:cNvCxnSpPr>
            <a:stCxn id="40" idx="0"/>
          </p:cNvCxnSpPr>
          <p:nvPr/>
        </p:nvCxnSpPr>
        <p:spPr>
          <a:xfrm flipV="1">
            <a:off x="4655871" y="4651007"/>
            <a:ext cx="85008" cy="411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470868" y="5859620"/>
            <a:ext cx="3507820" cy="369332"/>
          </a:xfrm>
          <a:prstGeom prst="rect">
            <a:avLst/>
          </a:prstGeom>
          <a:noFill/>
        </p:spPr>
        <p:txBody>
          <a:bodyPr wrap="none" rtlCol="0">
            <a:spAutoFit/>
          </a:bodyPr>
          <a:lstStyle/>
          <a:p>
            <a:r>
              <a:rPr lang="en-US" dirty="0" smtClean="0"/>
              <a:t>Team=“Systems Engineering 20”</a:t>
            </a:r>
            <a:endParaRPr lang="en-US" dirty="0"/>
          </a:p>
        </p:txBody>
      </p:sp>
      <p:cxnSp>
        <p:nvCxnSpPr>
          <p:cNvPr id="45" name="Straight Arrow Connector 44"/>
          <p:cNvCxnSpPr/>
          <p:nvPr/>
        </p:nvCxnSpPr>
        <p:spPr>
          <a:xfrm flipH="1" flipV="1">
            <a:off x="5495140" y="4713093"/>
            <a:ext cx="63866" cy="1149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722299" y="5431702"/>
            <a:ext cx="2884764" cy="369332"/>
          </a:xfrm>
          <a:prstGeom prst="rect">
            <a:avLst/>
          </a:prstGeom>
          <a:noFill/>
        </p:spPr>
        <p:txBody>
          <a:bodyPr wrap="none" rtlCol="0">
            <a:spAutoFit/>
          </a:bodyPr>
          <a:lstStyle/>
          <a:p>
            <a:r>
              <a:rPr lang="en-US" dirty="0" smtClean="0"/>
              <a:t>Supervisor=“Carter Wells”</a:t>
            </a:r>
            <a:endParaRPr lang="en-US" dirty="0"/>
          </a:p>
        </p:txBody>
      </p:sp>
      <p:cxnSp>
        <p:nvCxnSpPr>
          <p:cNvPr id="49" name="Straight Arrow Connector 48"/>
          <p:cNvCxnSpPr/>
          <p:nvPr/>
        </p:nvCxnSpPr>
        <p:spPr>
          <a:xfrm flipV="1">
            <a:off x="6490905" y="4695987"/>
            <a:ext cx="216194" cy="735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Left Brace 53"/>
          <p:cNvSpPr/>
          <p:nvPr/>
        </p:nvSpPr>
        <p:spPr>
          <a:xfrm rot="5400000">
            <a:off x="5283866" y="2059335"/>
            <a:ext cx="464648" cy="3543004"/>
          </a:xfrm>
          <a:prstGeom prst="leftBrace">
            <a:avLst>
              <a:gd name="adj1" fmla="val 8333"/>
              <a:gd name="adj2" fmla="val 5060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Left Brace 54"/>
          <p:cNvSpPr/>
          <p:nvPr/>
        </p:nvSpPr>
        <p:spPr>
          <a:xfrm rot="5400000">
            <a:off x="9156267" y="1729938"/>
            <a:ext cx="464648" cy="4201797"/>
          </a:xfrm>
          <a:prstGeom prst="leftBrace">
            <a:avLst>
              <a:gd name="adj1" fmla="val 8333"/>
              <a:gd name="adj2" fmla="val 5060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Rectangle 55"/>
          <p:cNvSpPr/>
          <p:nvPr/>
        </p:nvSpPr>
        <p:spPr>
          <a:xfrm>
            <a:off x="8935393" y="3231180"/>
            <a:ext cx="883575" cy="369332"/>
          </a:xfrm>
          <a:prstGeom prst="rect">
            <a:avLst/>
          </a:prstGeom>
        </p:spPr>
        <p:txBody>
          <a:bodyPr wrap="none">
            <a:spAutoFit/>
          </a:bodyPr>
          <a:lstStyle/>
          <a:p>
            <a:r>
              <a:rPr lang="en-US" dirty="0" smtClean="0"/>
              <a:t>Counts</a:t>
            </a:r>
            <a:endParaRPr lang="en-US" dirty="0"/>
          </a:p>
        </p:txBody>
      </p:sp>
      <p:sp>
        <p:nvSpPr>
          <p:cNvPr id="57" name="Rectangle 56"/>
          <p:cNvSpPr/>
          <p:nvPr/>
        </p:nvSpPr>
        <p:spPr>
          <a:xfrm>
            <a:off x="4792843" y="3194452"/>
            <a:ext cx="1359668" cy="369332"/>
          </a:xfrm>
          <a:prstGeom prst="rect">
            <a:avLst/>
          </a:prstGeom>
        </p:spPr>
        <p:txBody>
          <a:bodyPr wrap="none">
            <a:spAutoFit/>
          </a:bodyPr>
          <a:lstStyle/>
          <a:p>
            <a:r>
              <a:rPr lang="en-US" dirty="0" smtClean="0"/>
              <a:t>Categorical</a:t>
            </a:r>
            <a:endParaRPr lang="en-US" dirty="0"/>
          </a:p>
        </p:txBody>
      </p:sp>
      <p:sp>
        <p:nvSpPr>
          <p:cNvPr id="58" name="TextBox 57"/>
          <p:cNvSpPr txBox="1"/>
          <p:nvPr/>
        </p:nvSpPr>
        <p:spPr>
          <a:xfrm>
            <a:off x="5948280" y="6328898"/>
            <a:ext cx="2385653" cy="369332"/>
          </a:xfrm>
          <a:prstGeom prst="rect">
            <a:avLst/>
          </a:prstGeom>
          <a:noFill/>
        </p:spPr>
        <p:txBody>
          <a:bodyPr wrap="none" rtlCol="0">
            <a:spAutoFit/>
          </a:bodyPr>
          <a:lstStyle/>
          <a:p>
            <a:r>
              <a:rPr lang="en-US" dirty="0" smtClean="0"/>
              <a:t># Emails Sent w/ Att.</a:t>
            </a:r>
            <a:endParaRPr lang="en-US" dirty="0"/>
          </a:p>
        </p:txBody>
      </p:sp>
      <p:cxnSp>
        <p:nvCxnSpPr>
          <p:cNvPr id="59" name="Straight Arrow Connector 58"/>
          <p:cNvCxnSpPr/>
          <p:nvPr/>
        </p:nvCxnSpPr>
        <p:spPr>
          <a:xfrm flipV="1">
            <a:off x="7335777" y="4713093"/>
            <a:ext cx="243895" cy="1585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7677554" y="5905060"/>
            <a:ext cx="2385653" cy="369332"/>
          </a:xfrm>
          <a:prstGeom prst="rect">
            <a:avLst/>
          </a:prstGeom>
          <a:noFill/>
        </p:spPr>
        <p:txBody>
          <a:bodyPr wrap="square" rtlCol="0">
            <a:spAutoFit/>
          </a:bodyPr>
          <a:lstStyle/>
          <a:p>
            <a:r>
              <a:rPr lang="en-US" dirty="0" smtClean="0"/>
              <a:t># Webpages Visited</a:t>
            </a:r>
            <a:endParaRPr lang="en-US" dirty="0"/>
          </a:p>
        </p:txBody>
      </p:sp>
      <p:cxnSp>
        <p:nvCxnSpPr>
          <p:cNvPr id="63" name="Straight Arrow Connector 62"/>
          <p:cNvCxnSpPr/>
          <p:nvPr/>
        </p:nvCxnSpPr>
        <p:spPr>
          <a:xfrm flipH="1" flipV="1">
            <a:off x="8333933" y="4651007"/>
            <a:ext cx="270593" cy="1254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8657375" y="5547448"/>
            <a:ext cx="2385653" cy="369332"/>
          </a:xfrm>
          <a:prstGeom prst="rect">
            <a:avLst/>
          </a:prstGeom>
          <a:noFill/>
        </p:spPr>
        <p:txBody>
          <a:bodyPr wrap="square" rtlCol="0">
            <a:spAutoFit/>
          </a:bodyPr>
          <a:lstStyle/>
          <a:p>
            <a:r>
              <a:rPr lang="en-US" dirty="0" smtClean="0"/>
              <a:t># Logons</a:t>
            </a:r>
            <a:endParaRPr lang="en-US" dirty="0"/>
          </a:p>
        </p:txBody>
      </p:sp>
      <p:cxnSp>
        <p:nvCxnSpPr>
          <p:cNvPr id="68" name="Straight Arrow Connector 67"/>
          <p:cNvCxnSpPr/>
          <p:nvPr/>
        </p:nvCxnSpPr>
        <p:spPr>
          <a:xfrm flipH="1" flipV="1">
            <a:off x="9097945" y="4695987"/>
            <a:ext cx="85774" cy="802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9376767" y="6277632"/>
            <a:ext cx="2385653" cy="369332"/>
          </a:xfrm>
          <a:prstGeom prst="rect">
            <a:avLst/>
          </a:prstGeom>
          <a:noFill/>
        </p:spPr>
        <p:txBody>
          <a:bodyPr wrap="square" rtlCol="0">
            <a:spAutoFit/>
          </a:bodyPr>
          <a:lstStyle/>
          <a:p>
            <a:r>
              <a:rPr lang="en-US" dirty="0" smtClean="0"/>
              <a:t># File Writes</a:t>
            </a:r>
            <a:endParaRPr lang="en-US" dirty="0"/>
          </a:p>
        </p:txBody>
      </p:sp>
      <p:cxnSp>
        <p:nvCxnSpPr>
          <p:cNvPr id="72" name="Straight Arrow Connector 71"/>
          <p:cNvCxnSpPr/>
          <p:nvPr/>
        </p:nvCxnSpPr>
        <p:spPr>
          <a:xfrm flipH="1" flipV="1">
            <a:off x="9688051" y="4695987"/>
            <a:ext cx="215060" cy="153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10577288" y="5635199"/>
            <a:ext cx="1667044" cy="646331"/>
          </a:xfrm>
          <a:prstGeom prst="rect">
            <a:avLst/>
          </a:prstGeom>
          <a:noFill/>
        </p:spPr>
        <p:txBody>
          <a:bodyPr wrap="square" rtlCol="0">
            <a:spAutoFit/>
          </a:bodyPr>
          <a:lstStyle/>
          <a:p>
            <a:r>
              <a:rPr lang="en-US" dirty="0" smtClean="0"/>
              <a:t># Web Downloads</a:t>
            </a:r>
            <a:endParaRPr lang="en-US" dirty="0"/>
          </a:p>
        </p:txBody>
      </p:sp>
      <p:cxnSp>
        <p:nvCxnSpPr>
          <p:cNvPr id="75" name="Straight Arrow Connector 74"/>
          <p:cNvCxnSpPr/>
          <p:nvPr/>
        </p:nvCxnSpPr>
        <p:spPr>
          <a:xfrm flipV="1">
            <a:off x="11099415" y="4711139"/>
            <a:ext cx="43042" cy="832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Vertical Scroll 27"/>
          <p:cNvSpPr/>
          <p:nvPr/>
        </p:nvSpPr>
        <p:spPr>
          <a:xfrm>
            <a:off x="324206" y="6231272"/>
            <a:ext cx="672887" cy="345635"/>
          </a:xfrm>
          <a:prstGeom prst="vertic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p:sp>
        <p:nvSpPr>
          <p:cNvPr id="29" name="Vertical Scroll 28"/>
          <p:cNvSpPr/>
          <p:nvPr/>
        </p:nvSpPr>
        <p:spPr>
          <a:xfrm>
            <a:off x="334401" y="5692662"/>
            <a:ext cx="672887" cy="345635"/>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file</a:t>
            </a:r>
            <a:endParaRPr lang="en-US" sz="1400" dirty="0"/>
          </a:p>
        </p:txBody>
      </p:sp>
      <p:sp>
        <p:nvSpPr>
          <p:cNvPr id="30" name="Vertical Scroll 29"/>
          <p:cNvSpPr/>
          <p:nvPr/>
        </p:nvSpPr>
        <p:spPr>
          <a:xfrm>
            <a:off x="330284" y="5102603"/>
            <a:ext cx="672887" cy="345635"/>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email</a:t>
            </a:r>
            <a:endParaRPr lang="en-US" sz="1200" dirty="0"/>
          </a:p>
        </p:txBody>
      </p:sp>
      <p:sp>
        <p:nvSpPr>
          <p:cNvPr id="31" name="Vertical Scroll 30"/>
          <p:cNvSpPr/>
          <p:nvPr/>
        </p:nvSpPr>
        <p:spPr>
          <a:xfrm>
            <a:off x="323217" y="4533707"/>
            <a:ext cx="672887" cy="345635"/>
          </a:xfrm>
          <a:prstGeom prst="verticalScrol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dirty="0"/>
          </a:p>
        </p:txBody>
      </p:sp>
      <p:sp>
        <p:nvSpPr>
          <p:cNvPr id="35" name="Vertical Scroll 34"/>
          <p:cNvSpPr/>
          <p:nvPr/>
        </p:nvSpPr>
        <p:spPr>
          <a:xfrm>
            <a:off x="368207" y="3860394"/>
            <a:ext cx="672887" cy="364759"/>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http</a:t>
            </a:r>
            <a:endParaRPr lang="en-US" sz="1400" dirty="0"/>
          </a:p>
        </p:txBody>
      </p:sp>
      <p:sp>
        <p:nvSpPr>
          <p:cNvPr id="37" name="Vertical Scroll 36"/>
          <p:cNvSpPr/>
          <p:nvPr/>
        </p:nvSpPr>
        <p:spPr>
          <a:xfrm>
            <a:off x="554060" y="3912435"/>
            <a:ext cx="672887" cy="364759"/>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http</a:t>
            </a:r>
            <a:endParaRPr lang="en-US" sz="1400" dirty="0"/>
          </a:p>
        </p:txBody>
      </p:sp>
      <p:sp>
        <p:nvSpPr>
          <p:cNvPr id="38" name="Vertical Scroll 37"/>
          <p:cNvSpPr/>
          <p:nvPr/>
        </p:nvSpPr>
        <p:spPr>
          <a:xfrm>
            <a:off x="706460" y="3953325"/>
            <a:ext cx="672887" cy="364759"/>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http</a:t>
            </a:r>
            <a:endParaRPr lang="en-US" sz="1400" dirty="0"/>
          </a:p>
        </p:txBody>
      </p:sp>
      <p:sp>
        <p:nvSpPr>
          <p:cNvPr id="39" name="Vertical Scroll 38"/>
          <p:cNvSpPr/>
          <p:nvPr/>
        </p:nvSpPr>
        <p:spPr>
          <a:xfrm>
            <a:off x="858860" y="3994215"/>
            <a:ext cx="672887" cy="364759"/>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http</a:t>
            </a:r>
            <a:endParaRPr lang="en-US" sz="1400" dirty="0"/>
          </a:p>
        </p:txBody>
      </p:sp>
      <p:sp>
        <p:nvSpPr>
          <p:cNvPr id="42" name="Vertical Scroll 41"/>
          <p:cNvSpPr/>
          <p:nvPr/>
        </p:nvSpPr>
        <p:spPr>
          <a:xfrm>
            <a:off x="1011260" y="4035105"/>
            <a:ext cx="672887" cy="364759"/>
          </a:xfrm>
          <a:prstGeom prst="verticalScroll">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smtClean="0"/>
              <a:t>http</a:t>
            </a:r>
            <a:endParaRPr lang="en-US" sz="1400" dirty="0"/>
          </a:p>
        </p:txBody>
      </p:sp>
      <p:sp>
        <p:nvSpPr>
          <p:cNvPr id="43" name="Vertical Scroll 42"/>
          <p:cNvSpPr/>
          <p:nvPr/>
        </p:nvSpPr>
        <p:spPr>
          <a:xfrm>
            <a:off x="524118" y="4574716"/>
            <a:ext cx="672887" cy="345635"/>
          </a:xfrm>
          <a:prstGeom prst="verticalScrol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00" dirty="0" smtClean="0"/>
              <a:t>logon</a:t>
            </a:r>
            <a:endParaRPr lang="en-US" sz="1300" dirty="0"/>
          </a:p>
        </p:txBody>
      </p:sp>
      <p:sp>
        <p:nvSpPr>
          <p:cNvPr id="46" name="Vertical Scroll 45"/>
          <p:cNvSpPr/>
          <p:nvPr/>
        </p:nvSpPr>
        <p:spPr>
          <a:xfrm>
            <a:off x="486801" y="5733552"/>
            <a:ext cx="672887" cy="345635"/>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file</a:t>
            </a:r>
            <a:endParaRPr lang="en-US" sz="1400" dirty="0"/>
          </a:p>
        </p:txBody>
      </p:sp>
      <p:sp>
        <p:nvSpPr>
          <p:cNvPr id="47" name="Vertical Scroll 46"/>
          <p:cNvSpPr/>
          <p:nvPr/>
        </p:nvSpPr>
        <p:spPr>
          <a:xfrm>
            <a:off x="482684" y="5143493"/>
            <a:ext cx="672887" cy="345635"/>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email</a:t>
            </a:r>
            <a:endParaRPr lang="en-US" sz="1200" dirty="0"/>
          </a:p>
        </p:txBody>
      </p:sp>
      <p:sp>
        <p:nvSpPr>
          <p:cNvPr id="50" name="Vertical Scroll 49"/>
          <p:cNvSpPr/>
          <p:nvPr/>
        </p:nvSpPr>
        <p:spPr>
          <a:xfrm>
            <a:off x="635084" y="5184383"/>
            <a:ext cx="672887" cy="345635"/>
          </a:xfrm>
          <a:prstGeom prst="vertic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email</a:t>
            </a:r>
            <a:endParaRPr lang="en-US" sz="1200" dirty="0"/>
          </a:p>
        </p:txBody>
      </p:sp>
      <p:sp>
        <p:nvSpPr>
          <p:cNvPr id="51" name="Vertical Scroll 50"/>
          <p:cNvSpPr/>
          <p:nvPr/>
        </p:nvSpPr>
        <p:spPr>
          <a:xfrm>
            <a:off x="467597" y="6273679"/>
            <a:ext cx="672887" cy="345635"/>
          </a:xfrm>
          <a:prstGeom prst="vertic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400" dirty="0"/>
          </a:p>
        </p:txBody>
      </p:sp>
      <p:sp>
        <p:nvSpPr>
          <p:cNvPr id="52" name="Vertical Scroll 51"/>
          <p:cNvSpPr/>
          <p:nvPr/>
        </p:nvSpPr>
        <p:spPr>
          <a:xfrm>
            <a:off x="629006" y="6324201"/>
            <a:ext cx="672887" cy="345635"/>
          </a:xfrm>
          <a:prstGeom prst="vertic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smtClean="0"/>
              <a:t>device</a:t>
            </a:r>
            <a:endParaRPr lang="en-US" sz="1000"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custDataLst>
      <p:tags r:id="rId1"/>
    </p:custDataLst>
    <p:extLst>
      <p:ext uri="{BB962C8B-B14F-4D97-AF65-F5344CB8AC3E}">
        <p14:creationId xmlns:p14="http://schemas.microsoft.com/office/powerpoint/2010/main" val="2061614530"/>
      </p:ext>
    </p:extLst>
  </p:cSld>
  <p:clrMapOvr>
    <a:masterClrMapping/>
  </p:clrMapOvr>
  <mc:AlternateContent xmlns:mc="http://schemas.openxmlformats.org/markup-compatibility/2006" xmlns:p14="http://schemas.microsoft.com/office/powerpoint/2010/main">
    <mc:Choice Requires="p14">
      <p:transition spd="slow" p14:dur="2000" advTm="63853"/>
    </mc:Choice>
    <mc:Fallback xmlns="">
      <p:transition spd="slow" advTm="6385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 Aggregated Features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33" y="2159817"/>
            <a:ext cx="8038715" cy="4521777"/>
          </a:xfrm>
          <a:prstGeom prst="rect">
            <a:avLst/>
          </a:prstGeom>
        </p:spPr>
      </p:pic>
      <p:sp>
        <p:nvSpPr>
          <p:cNvPr id="5" name="TextBox 4"/>
          <p:cNvSpPr txBox="1"/>
          <p:nvPr/>
        </p:nvSpPr>
        <p:spPr>
          <a:xfrm>
            <a:off x="8583077" y="3497375"/>
            <a:ext cx="3422210" cy="646331"/>
          </a:xfrm>
          <a:prstGeom prst="rect">
            <a:avLst/>
          </a:prstGeom>
          <a:noFill/>
        </p:spPr>
        <p:txBody>
          <a:bodyPr wrap="square" rtlCol="0">
            <a:spAutoFit/>
          </a:bodyPr>
          <a:lstStyle/>
          <a:p>
            <a:r>
              <a:rPr lang="en-US" dirty="0" smtClean="0"/>
              <a:t>Enumeration of 408 counted </a:t>
            </a:r>
          </a:p>
          <a:p>
            <a:r>
              <a:rPr lang="en-US" dirty="0" smtClean="0"/>
              <a:t>“</a:t>
            </a:r>
            <a:r>
              <a:rPr lang="en-US" dirty="0" smtClean="0"/>
              <a:t>activities</a:t>
            </a:r>
            <a:r>
              <a:rPr lang="en-US" dirty="0" smtClean="0"/>
              <a: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898425913"/>
      </p:ext>
    </p:extLst>
  </p:cSld>
  <p:clrMapOvr>
    <a:masterClrMapping/>
  </p:clrMapOvr>
  <mc:AlternateContent xmlns:mc="http://schemas.openxmlformats.org/markup-compatibility/2006" xmlns:p14="http://schemas.microsoft.com/office/powerpoint/2010/main">
    <mc:Choice Requires="p14">
      <p:transition spd="slow" p14:dur="2000" advTm="52934"/>
    </mc:Choice>
    <mc:Fallback xmlns="">
      <p:transition spd="slow" advTm="52934"/>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5.5|7.2|0.2|0.3|0.3|0.4|3.6|12.3|7.5|0.6|4.1|2.8|0.7|2.5|19.8"/>
</p:tagLst>
</file>

<file path=ppt/tags/tag10.xml><?xml version="1.0" encoding="utf-8"?>
<p:tagLst xmlns:a="http://schemas.openxmlformats.org/drawingml/2006/main" xmlns:r="http://schemas.openxmlformats.org/officeDocument/2006/relationships" xmlns:p="http://schemas.openxmlformats.org/presentationml/2006/main">
  <p:tag name="TIMING" val="|41.4"/>
</p:tagLst>
</file>

<file path=ppt/tags/tag11.xml><?xml version="1.0" encoding="utf-8"?>
<p:tagLst xmlns:a="http://schemas.openxmlformats.org/drawingml/2006/main" xmlns:r="http://schemas.openxmlformats.org/officeDocument/2006/relationships" xmlns:p="http://schemas.openxmlformats.org/presentationml/2006/main">
  <p:tag name="TIMING" val="|24.9|24.6|0.8|7.5|0.3|15.8|0.3|9.9|0.5"/>
</p:tagLst>
</file>

<file path=ppt/tags/tag12.xml><?xml version="1.0" encoding="utf-8"?>
<p:tagLst xmlns:a="http://schemas.openxmlformats.org/drawingml/2006/main" xmlns:r="http://schemas.openxmlformats.org/officeDocument/2006/relationships" xmlns:p="http://schemas.openxmlformats.org/presentationml/2006/main">
  <p:tag name="TIMING" val="|19.9|59.5"/>
</p:tagLst>
</file>

<file path=ppt/tags/tag13.xml><?xml version="1.0" encoding="utf-8"?>
<p:tagLst xmlns:a="http://schemas.openxmlformats.org/drawingml/2006/main" xmlns:r="http://schemas.openxmlformats.org/officeDocument/2006/relationships" xmlns:p="http://schemas.openxmlformats.org/presentationml/2006/main">
  <p:tag name="TIMING" val="|49.6|13.7|16.9"/>
</p:tagLst>
</file>

<file path=ppt/tags/tag14.xml><?xml version="1.0" encoding="utf-8"?>
<p:tagLst xmlns:a="http://schemas.openxmlformats.org/drawingml/2006/main" xmlns:r="http://schemas.openxmlformats.org/officeDocument/2006/relationships" xmlns:p="http://schemas.openxmlformats.org/presentationml/2006/main">
  <p:tag name="TIMING" val="|4.3|15.8|22.8|0.5|19.8|4.8|10.3|0.3|13.6|3|0.3|15.4|23.1|1.8"/>
</p:tagLst>
</file>

<file path=ppt/tags/tag15.xml><?xml version="1.0" encoding="utf-8"?>
<p:tagLst xmlns:a="http://schemas.openxmlformats.org/drawingml/2006/main" xmlns:r="http://schemas.openxmlformats.org/officeDocument/2006/relationships" xmlns:p="http://schemas.openxmlformats.org/presentationml/2006/main">
  <p:tag name="TIMING" val="|10.1|37"/>
</p:tagLst>
</file>

<file path=ppt/tags/tag16.xml><?xml version="1.0" encoding="utf-8"?>
<p:tagLst xmlns:a="http://schemas.openxmlformats.org/drawingml/2006/main" xmlns:r="http://schemas.openxmlformats.org/officeDocument/2006/relationships" xmlns:p="http://schemas.openxmlformats.org/presentationml/2006/main">
  <p:tag name="TIMING" val="|5.3|21.5|52.2"/>
</p:tagLst>
</file>

<file path=ppt/tags/tag17.xml><?xml version="1.0" encoding="utf-8"?>
<p:tagLst xmlns:a="http://schemas.openxmlformats.org/drawingml/2006/main" xmlns:r="http://schemas.openxmlformats.org/officeDocument/2006/relationships" xmlns:p="http://schemas.openxmlformats.org/presentationml/2006/main">
  <p:tag name="TIMING" val="|0"/>
</p:tagLst>
</file>

<file path=ppt/tags/tag18.xml><?xml version="1.0" encoding="utf-8"?>
<p:tagLst xmlns:a="http://schemas.openxmlformats.org/drawingml/2006/main" xmlns:r="http://schemas.openxmlformats.org/officeDocument/2006/relationships" xmlns:p="http://schemas.openxmlformats.org/presentationml/2006/main">
  <p:tag name="TIMING" val="|49.8|97.7|2.1"/>
</p:tagLst>
</file>

<file path=ppt/tags/tag19.xml><?xml version="1.0" encoding="utf-8"?>
<p:tagLst xmlns:a="http://schemas.openxmlformats.org/drawingml/2006/main" xmlns:r="http://schemas.openxmlformats.org/officeDocument/2006/relationships" xmlns:p="http://schemas.openxmlformats.org/presentationml/2006/main">
  <p:tag name="TIMING" val="|1"/>
</p:tagLst>
</file>

<file path=ppt/tags/tag2.xml><?xml version="1.0" encoding="utf-8"?>
<p:tagLst xmlns:a="http://schemas.openxmlformats.org/drawingml/2006/main" xmlns:r="http://schemas.openxmlformats.org/officeDocument/2006/relationships" xmlns:p="http://schemas.openxmlformats.org/presentationml/2006/main">
  <p:tag name="TIMING" val="|2.7"/>
</p:tagLst>
</file>

<file path=ppt/tags/tag20.xml><?xml version="1.0" encoding="utf-8"?>
<p:tagLst xmlns:a="http://schemas.openxmlformats.org/drawingml/2006/main" xmlns:r="http://schemas.openxmlformats.org/officeDocument/2006/relationships" xmlns:p="http://schemas.openxmlformats.org/presentationml/2006/main">
  <p:tag name="TIMING" val="|1.3|16.3|7.4|35"/>
</p:tagLst>
</file>

<file path=ppt/tags/tag3.xml><?xml version="1.0" encoding="utf-8"?>
<p:tagLst xmlns:a="http://schemas.openxmlformats.org/drawingml/2006/main" xmlns:r="http://schemas.openxmlformats.org/officeDocument/2006/relationships" xmlns:p="http://schemas.openxmlformats.org/presentationml/2006/main">
  <p:tag name="TIMING" val="|101.8"/>
</p:tagLst>
</file>

<file path=ppt/tags/tag4.xml><?xml version="1.0" encoding="utf-8"?>
<p:tagLst xmlns:a="http://schemas.openxmlformats.org/drawingml/2006/main" xmlns:r="http://schemas.openxmlformats.org/officeDocument/2006/relationships" xmlns:p="http://schemas.openxmlformats.org/presentationml/2006/main">
  <p:tag name="TIMING" val="|47.2"/>
</p:tagLst>
</file>

<file path=ppt/tags/tag5.xml><?xml version="1.0" encoding="utf-8"?>
<p:tagLst xmlns:a="http://schemas.openxmlformats.org/drawingml/2006/main" xmlns:r="http://schemas.openxmlformats.org/officeDocument/2006/relationships" xmlns:p="http://schemas.openxmlformats.org/presentationml/2006/main">
  <p:tag name="TIMING" val="|15|17|3.4|1.1|1.2|19.1|0.4|1.8|0.8|0.7|0.7"/>
</p:tagLst>
</file>

<file path=ppt/tags/tag6.xml><?xml version="1.0" encoding="utf-8"?>
<p:tagLst xmlns:a="http://schemas.openxmlformats.org/drawingml/2006/main" xmlns:r="http://schemas.openxmlformats.org/officeDocument/2006/relationships" xmlns:p="http://schemas.openxmlformats.org/presentationml/2006/main">
  <p:tag name="TIMING" val="|17.3|0.9|3.5|1.7|0.6|4.2|0.5|0.8"/>
</p:tagLst>
</file>

<file path=ppt/tags/tag7.xml><?xml version="1.0" encoding="utf-8"?>
<p:tagLst xmlns:a="http://schemas.openxmlformats.org/drawingml/2006/main" xmlns:r="http://schemas.openxmlformats.org/officeDocument/2006/relationships" xmlns:p="http://schemas.openxmlformats.org/presentationml/2006/main">
  <p:tag name="TIMING" val="|18.4"/>
</p:tagLst>
</file>

<file path=ppt/tags/tag8.xml><?xml version="1.0" encoding="utf-8"?>
<p:tagLst xmlns:a="http://schemas.openxmlformats.org/drawingml/2006/main" xmlns:r="http://schemas.openxmlformats.org/officeDocument/2006/relationships" xmlns:p="http://schemas.openxmlformats.org/presentationml/2006/main">
  <p:tag name="TIMING" val="|21.4|31.9"/>
</p:tagLst>
</file>

<file path=ppt/tags/tag9.xml><?xml version="1.0" encoding="utf-8"?>
<p:tagLst xmlns:a="http://schemas.openxmlformats.org/drawingml/2006/main" xmlns:r="http://schemas.openxmlformats.org/officeDocument/2006/relationships" xmlns:p="http://schemas.openxmlformats.org/presentationml/2006/main">
  <p:tag name="TIMING" val="|29.6|32.5|1.5|68"/>
</p:tagLst>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PNNL Platinum Theme">
  <a:themeElements>
    <a:clrScheme name="PNNL v1">
      <a:dk1>
        <a:srgbClr val="707276"/>
      </a:dk1>
      <a:lt1>
        <a:srgbClr val="FFFFFF"/>
      </a:lt1>
      <a:dk2>
        <a:srgbClr val="D57500"/>
      </a:dk2>
      <a:lt2>
        <a:srgbClr val="B2B3B5"/>
      </a:lt2>
      <a:accent1>
        <a:srgbClr val="A83C0F"/>
      </a:accent1>
      <a:accent2>
        <a:srgbClr val="242424"/>
      </a:accent2>
      <a:accent3>
        <a:srgbClr val="F1AB00"/>
      </a:accent3>
      <a:accent4>
        <a:srgbClr val="007229"/>
      </a:accent4>
      <a:accent5>
        <a:srgbClr val="C10435"/>
      </a:accent5>
      <a:accent6>
        <a:srgbClr val="007FAC"/>
      </a:accent6>
      <a:hlink>
        <a:srgbClr val="003698"/>
      </a:hlink>
      <a:folHlink>
        <a:srgbClr val="8A075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14991</TotalTime>
  <Words>3753</Words>
  <Application>Microsoft Office PowerPoint</Application>
  <PresentationFormat>Widescreen</PresentationFormat>
  <Paragraphs>790</Paragraphs>
  <Slides>37</Slides>
  <Notes>29</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7" baseType="lpstr">
      <vt:lpstr>Algerian</vt:lpstr>
      <vt:lpstr>Aparajita</vt:lpstr>
      <vt:lpstr>Arial</vt:lpstr>
      <vt:lpstr>Calibri</vt:lpstr>
      <vt:lpstr>Cambria Math</vt:lpstr>
      <vt:lpstr>Trebuchet MS</vt:lpstr>
      <vt:lpstr>Wingdings</vt:lpstr>
      <vt:lpstr>Berlin</vt:lpstr>
      <vt:lpstr>PNNL Platinum Theme</vt:lpstr>
      <vt:lpstr>Microsoft Equation 3.0</vt:lpstr>
      <vt:lpstr>Deep Learning  for Unsupervised Insider Threat Detection in Structured Cybersecurity Data Streams</vt:lpstr>
      <vt:lpstr>Motivation</vt:lpstr>
      <vt:lpstr>Approach Constraints</vt:lpstr>
      <vt:lpstr>System at a Glance</vt:lpstr>
      <vt:lpstr>Outline</vt:lpstr>
      <vt:lpstr>Data Sources</vt:lpstr>
      <vt:lpstr>CERT: Example Log Line</vt:lpstr>
      <vt:lpstr>Aggregate Feature Vector</vt:lpstr>
      <vt:lpstr>CERT Aggregated Features</vt:lpstr>
      <vt:lpstr>Eventwise Feature Vectors</vt:lpstr>
      <vt:lpstr>Outline</vt:lpstr>
      <vt:lpstr>Deep Neural Network Autoencoder</vt:lpstr>
      <vt:lpstr>Deep Learning Architectures</vt:lpstr>
      <vt:lpstr>(Unrolled) Deep Recurrent Neural Networks</vt:lpstr>
      <vt:lpstr>RNN Model Overview</vt:lpstr>
      <vt:lpstr>Next Step Vs Autoencoder</vt:lpstr>
      <vt:lpstr>Concurrent training on multiple sequences</vt:lpstr>
      <vt:lpstr>Predicting Structured Events</vt:lpstr>
      <vt:lpstr>Predicting Structured Events</vt:lpstr>
      <vt:lpstr>Predicting Structured Events</vt:lpstr>
      <vt:lpstr>Predicting Structured Events: MVN</vt:lpstr>
      <vt:lpstr>Training and Anomaly Detecition</vt:lpstr>
      <vt:lpstr>Outline</vt:lpstr>
      <vt:lpstr>Experiment Setup</vt:lpstr>
      <vt:lpstr>Evaluation Criteria</vt:lpstr>
      <vt:lpstr>Model configuration comparisons</vt:lpstr>
      <vt:lpstr>Baseline Models</vt:lpstr>
      <vt:lpstr>Dnn vs Rnn vs Baselines</vt:lpstr>
      <vt:lpstr>Best results: DNN-diag</vt:lpstr>
      <vt:lpstr>Interpretable Assessments</vt:lpstr>
      <vt:lpstr>Outline</vt:lpstr>
      <vt:lpstr>Takeaways</vt:lpstr>
      <vt:lpstr>Continuing Work</vt:lpstr>
      <vt:lpstr>Thank you</vt:lpstr>
      <vt:lpstr>Inside an LSTM Layer</vt:lpstr>
      <vt:lpstr>Stacked LSTM</vt:lpstr>
      <vt:lpstr>Best Results: DNN-diag</vt:lpstr>
    </vt:vector>
  </TitlesOfParts>
  <Company>PNNL IM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Unsupervised Anomaly Detection in Streaming Cybersecurity Data</dc:title>
  <dc:creator>Hutchinson, Brian J</dc:creator>
  <cp:lastModifiedBy>Aaron Tuor</cp:lastModifiedBy>
  <cp:revision>490</cp:revision>
  <dcterms:created xsi:type="dcterms:W3CDTF">2016-07-29T18:20:09Z</dcterms:created>
  <dcterms:modified xsi:type="dcterms:W3CDTF">2017-01-19T08:03:35Z</dcterms:modified>
</cp:coreProperties>
</file>