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96" r:id="rId3"/>
    <p:sldId id="304" r:id="rId4"/>
    <p:sldId id="30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2" autoAdjust="0"/>
    <p:restoredTop sz="86869" autoAdjust="0"/>
  </p:normalViewPr>
  <p:slideViewPr>
    <p:cSldViewPr snapToGrid="0">
      <p:cViewPr varScale="1">
        <p:scale>
          <a:sx n="62" d="100"/>
          <a:sy n="62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38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715" y="4942840"/>
            <a:ext cx="11153775" cy="854710"/>
          </a:xfrm>
        </p:spPr>
        <p:txBody>
          <a:bodyPr>
            <a:normAutofit/>
          </a:bodyPr>
          <a:lstStyle/>
          <a:p>
            <a:pPr algn="ctr"/>
            <a:r>
              <a:rPr lang="x-none" altLang="en-US" sz="2200">
                <a:latin typeface="+mn-ea"/>
                <a:sym typeface="+mn-ea"/>
              </a:rPr>
              <a:t>Jiechao Cheng, Rui Ren </a:t>
            </a:r>
          </a:p>
          <a:p>
            <a:pPr algn="ctr"/>
            <a:r>
              <a:rPr lang="x-none" altLang="en-US" sz="1800">
                <a:latin typeface="+mn-ea"/>
                <a:sym typeface="+mn-ea"/>
              </a:rPr>
              <a:t>jetrobert19@gmail.com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550" y="1355725"/>
            <a:ext cx="11280775" cy="2088515"/>
          </a:xfrm>
        </p:spPr>
        <p:txBody>
          <a:bodyPr>
            <a:normAutofit/>
          </a:bodyPr>
          <a:lstStyle/>
          <a:p>
            <a:pPr algn="ctr"/>
            <a:r>
              <a:rPr lang="x-none" altLang="en-US" sz="4800">
                <a:latin typeface="+mn-ea"/>
              </a:rPr>
              <a:t>Deep Convolutional Neural Networks for Anomaly Event Classification on Distributed Systems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810" y="1394460"/>
            <a:ext cx="11153775" cy="5159375"/>
          </a:xfrm>
        </p:spPr>
        <p:txBody>
          <a:bodyPr>
            <a:normAutofit/>
          </a:bodyPr>
          <a:lstStyle/>
          <a:p>
            <a:pPr algn="l"/>
            <a:r>
              <a:rPr lang="x-none" altLang="en-US" sz="2000" b="1" dirty="0">
                <a:latin typeface="+mn-ea"/>
                <a:sym typeface="+mn-ea"/>
              </a:rPr>
              <a:t>Background:</a:t>
            </a:r>
          </a:p>
          <a:p>
            <a:pPr algn="l"/>
            <a:r>
              <a:rPr lang="x-none" altLang="en-US" sz="2000" dirty="0">
                <a:latin typeface="+mn-ea"/>
                <a:sym typeface="+mn-ea"/>
              </a:rPr>
              <a:t>Anomaly classification facilitates the anomaly detection of system operations and states, which including system events like unauthorized access or unexpected data wrote in the system. </a:t>
            </a:r>
          </a:p>
          <a:p>
            <a:pPr algn="l"/>
            <a:endParaRPr lang="x-none" altLang="en-US" sz="2000" dirty="0">
              <a:latin typeface="+mn-ea"/>
              <a:sym typeface="+mn-ea"/>
            </a:endParaRPr>
          </a:p>
          <a:p>
            <a:pPr algn="l"/>
            <a:r>
              <a:rPr lang="x-none" altLang="en-US" sz="2000" b="1" dirty="0">
                <a:latin typeface="+mn-ea"/>
                <a:sym typeface="+mn-ea"/>
              </a:rPr>
              <a:t>Motivative:</a:t>
            </a:r>
            <a:r>
              <a:rPr lang="x-none" altLang="en-US" sz="2000" dirty="0">
                <a:latin typeface="+mn-ea"/>
                <a:sym typeface="+mn-ea"/>
              </a:rPr>
              <a:t> </a:t>
            </a:r>
          </a:p>
          <a:p>
            <a:pPr algn="l"/>
            <a:r>
              <a:rPr lang="x-none" altLang="en-US" sz="2000" dirty="0">
                <a:latin typeface="+mn-ea"/>
                <a:sym typeface="+mn-ea"/>
              </a:rPr>
              <a:t>Effectively categorize the records of abnormal operations, which can indicate problems of an application or server.</a:t>
            </a:r>
          </a:p>
          <a:p>
            <a:pPr algn="l"/>
            <a:endParaRPr lang="x-none" altLang="en-US" sz="2000" b="1" dirty="0">
              <a:latin typeface="+mn-ea"/>
              <a:sym typeface="+mn-ea"/>
            </a:endParaRPr>
          </a:p>
          <a:p>
            <a:pPr algn="l"/>
            <a:r>
              <a:rPr lang="x-none" altLang="en-US" sz="2000" b="1" dirty="0">
                <a:latin typeface="+mn-ea"/>
                <a:sym typeface="+mn-ea"/>
              </a:rPr>
              <a:t>Method:</a:t>
            </a:r>
          </a:p>
          <a:p>
            <a:pPr algn="l"/>
            <a:r>
              <a:rPr lang="en-US" altLang="en-US" sz="2000" dirty="0">
                <a:latin typeface="+mn-ea"/>
                <a:sym typeface="+mn-ea"/>
              </a:rPr>
              <a:t>W</a:t>
            </a:r>
            <a:r>
              <a:rPr lang="x-none" altLang="en-US" sz="2000" dirty="0" smtClean="0">
                <a:latin typeface="+mn-ea"/>
                <a:sym typeface="+mn-ea"/>
              </a:rPr>
              <a:t>e </a:t>
            </a:r>
            <a:r>
              <a:rPr lang="x-none" altLang="en-US" sz="2000" dirty="0">
                <a:latin typeface="+mn-ea"/>
                <a:sym typeface="+mn-ea"/>
              </a:rPr>
              <a:t>employ </a:t>
            </a:r>
            <a:r>
              <a:rPr lang="en-US" altLang="en-US" sz="2000" dirty="0" smtClean="0">
                <a:latin typeface="+mn-ea"/>
                <a:sym typeface="+mn-ea"/>
              </a:rPr>
              <a:t>d</a:t>
            </a:r>
            <a:r>
              <a:rPr lang="x-none" altLang="en-US" sz="2000" dirty="0" smtClean="0">
                <a:latin typeface="+mn-ea"/>
                <a:sym typeface="+mn-ea"/>
              </a:rPr>
              <a:t>eep </a:t>
            </a:r>
            <a:r>
              <a:rPr lang="x-none" altLang="en-US" sz="2000" dirty="0">
                <a:latin typeface="+mn-ea"/>
                <a:sym typeface="+mn-ea"/>
              </a:rPr>
              <a:t>CNN architectures to build data-driven models for automated classification and predictions of the anomaly events detected from distributed system.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95" y="376555"/>
            <a:ext cx="9144000" cy="838835"/>
          </a:xfrm>
        </p:spPr>
        <p:txBody>
          <a:bodyPr>
            <a:normAutofit/>
          </a:bodyPr>
          <a:lstStyle/>
          <a:p>
            <a:pPr algn="l"/>
            <a:r>
              <a:rPr lang="x-none" altLang="en-US" sz="4400">
                <a:latin typeface="+mn-ea"/>
              </a:rPr>
              <a:t>Outline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810" y="1394460"/>
            <a:ext cx="11153775" cy="5159375"/>
          </a:xfrm>
        </p:spPr>
        <p:txBody>
          <a:bodyPr>
            <a:normAutofit fontScale="97500" lnSpcReduction="10000"/>
          </a:bodyPr>
          <a:lstStyle/>
          <a:p>
            <a:pPr algn="l"/>
            <a:r>
              <a:rPr lang="x-none" altLang="en-US" sz="2000" b="1" dirty="0">
                <a:latin typeface="+mn-ea"/>
                <a:sym typeface="+mn-ea"/>
              </a:rPr>
              <a:t>Dataset:</a:t>
            </a:r>
          </a:p>
          <a:p>
            <a:pPr algn="l"/>
            <a:r>
              <a:rPr lang="x-none" altLang="en-US" sz="2000" dirty="0">
                <a:latin typeface="+mn-ea"/>
                <a:sym typeface="+mn-ea"/>
              </a:rPr>
              <a:t>Hundreds of thousands of event-wise text logs spanning a period of a couple of months with consecutive days, preprocess, convert to </a:t>
            </a:r>
            <a:r>
              <a:rPr lang="x-none" altLang="en-US" sz="2000" dirty="0" smtClean="0">
                <a:latin typeface="+mn-ea"/>
                <a:sym typeface="+mn-ea"/>
              </a:rPr>
              <a:t>numerical </a:t>
            </a:r>
            <a:r>
              <a:rPr lang="x-none" altLang="en-US" sz="2000" dirty="0">
                <a:latin typeface="+mn-ea"/>
                <a:sym typeface="+mn-ea"/>
              </a:rPr>
              <a:t>event-wise features, then normalize, as the input fed to the neural network.</a:t>
            </a:r>
          </a:p>
          <a:p>
            <a:pPr algn="l"/>
            <a:endParaRPr lang="x-none" altLang="en-US" sz="2000" dirty="0">
              <a:latin typeface="+mn-ea"/>
              <a:sym typeface="+mn-ea"/>
            </a:endParaRPr>
          </a:p>
          <a:p>
            <a:pPr algn="l"/>
            <a:r>
              <a:rPr lang="x-none" altLang="en-US" sz="2000" dirty="0">
                <a:latin typeface="+mn-ea"/>
                <a:sym typeface="+mn-ea"/>
              </a:rPr>
              <a:t>Totally 14 different classes of anomaly events </a:t>
            </a:r>
            <a:r>
              <a:rPr lang="x-none" altLang="en-US" sz="2000" dirty="0" smtClean="0">
                <a:latin typeface="+mn-ea"/>
                <a:sym typeface="+mn-ea"/>
              </a:rPr>
              <a:t>(</a:t>
            </a:r>
            <a:r>
              <a:rPr lang="en-US" altLang="en-US" sz="2000" dirty="0" err="1" smtClean="0">
                <a:latin typeface="+mn-ea"/>
                <a:sym typeface="+mn-ea"/>
              </a:rPr>
              <a:t>e.g</a:t>
            </a:r>
            <a:r>
              <a:rPr lang="x-none" altLang="en-US" sz="2000" dirty="0" smtClean="0">
                <a:latin typeface="+mn-ea"/>
                <a:sym typeface="+mn-ea"/>
              </a:rPr>
              <a:t>., </a:t>
            </a:r>
            <a:r>
              <a:rPr lang="x-none" altLang="en-US" sz="2000" dirty="0">
                <a:latin typeface="+mn-ea"/>
                <a:sym typeface="+mn-ea"/>
              </a:rPr>
              <a:t>network, database, memory, driver, security, disk).</a:t>
            </a:r>
          </a:p>
          <a:p>
            <a:pPr algn="l"/>
            <a:endParaRPr lang="x-none" altLang="en-US" sz="2000" dirty="0">
              <a:latin typeface="+mn-ea"/>
              <a:sym typeface="+mn-ea"/>
            </a:endParaRPr>
          </a:p>
          <a:p>
            <a:pPr algn="l"/>
            <a:r>
              <a:rPr lang="x-none" altLang="en-US" sz="2000" b="1" dirty="0">
                <a:latin typeface="+mn-ea"/>
                <a:sym typeface="+mn-ea"/>
              </a:rPr>
              <a:t>Model Implementation:</a:t>
            </a:r>
          </a:p>
          <a:p>
            <a:pPr algn="l"/>
            <a:r>
              <a:rPr lang="x-none" altLang="en-US" sz="2000" dirty="0">
                <a:latin typeface="+mn-ea"/>
                <a:sym typeface="+mn-ea"/>
              </a:rPr>
              <a:t>conv-layer + fully-conn layer </a:t>
            </a:r>
            <a:r>
              <a:rPr lang="x-none" altLang="en-US" sz="2000" dirty="0" smtClean="0">
                <a:latin typeface="+mn-ea"/>
                <a:sym typeface="+mn-ea"/>
              </a:rPr>
              <a:t>(</a:t>
            </a:r>
            <a:r>
              <a:rPr lang="en-US" altLang="en-US" sz="2000" dirty="0" smtClean="0">
                <a:latin typeface="+mn-ea"/>
                <a:sym typeface="+mn-ea"/>
              </a:rPr>
              <a:t>e</a:t>
            </a:r>
            <a:r>
              <a:rPr lang="x-none" altLang="en-US" sz="2000" dirty="0" smtClean="0">
                <a:latin typeface="+mn-ea"/>
                <a:sym typeface="+mn-ea"/>
              </a:rPr>
              <a:t>.</a:t>
            </a:r>
            <a:r>
              <a:rPr lang="en-US" altLang="en-US" sz="2000" dirty="0" smtClean="0">
                <a:latin typeface="+mn-ea"/>
                <a:sym typeface="+mn-ea"/>
              </a:rPr>
              <a:t>g</a:t>
            </a:r>
            <a:r>
              <a:rPr lang="x-none" altLang="en-US" sz="2000" dirty="0" smtClean="0">
                <a:latin typeface="+mn-ea"/>
                <a:sym typeface="+mn-ea"/>
              </a:rPr>
              <a:t>., </a:t>
            </a:r>
            <a:r>
              <a:rPr lang="x-none" altLang="en-US" sz="2000" dirty="0">
                <a:latin typeface="+mn-ea"/>
                <a:sym typeface="+mn-ea"/>
              </a:rPr>
              <a:t>2+1, 3+2, 5+3), inspired by LeNet, AlexNet and VGG-16 </a:t>
            </a:r>
          </a:p>
          <a:p>
            <a:pPr algn="l"/>
            <a:r>
              <a:rPr lang="x-none" altLang="en-US" sz="2000" dirty="0">
                <a:latin typeface="+mn-ea"/>
                <a:sym typeface="+mn-ea"/>
              </a:rPr>
              <a:t>Hyper-parameter</a:t>
            </a:r>
          </a:p>
          <a:p>
            <a:pPr algn="l"/>
            <a:r>
              <a:rPr lang="x-none" altLang="en-US" sz="2000" dirty="0">
                <a:latin typeface="+mn-ea"/>
                <a:sym typeface="+mn-ea"/>
              </a:rPr>
              <a:t>    learning rate: 0.1~0.0001    |    hidden layer size: 16~128    |    dropout: 0.25~1.0</a:t>
            </a:r>
          </a:p>
          <a:p>
            <a:pPr algn="l"/>
            <a:endParaRPr lang="x-none" altLang="en-US" sz="2000" dirty="0">
              <a:latin typeface="+mn-ea"/>
              <a:sym typeface="+mn-ea"/>
            </a:endParaRPr>
          </a:p>
          <a:p>
            <a:pPr algn="l"/>
            <a:r>
              <a:rPr lang="x-none" altLang="en-US" sz="2000" b="1" dirty="0">
                <a:latin typeface="+mn-ea"/>
                <a:sym typeface="+mn-ea"/>
              </a:rPr>
              <a:t>Evaluation Metrics:</a:t>
            </a:r>
          </a:p>
          <a:p>
            <a:pPr algn="l"/>
            <a:r>
              <a:rPr lang="x-none" altLang="en-US" sz="2000" dirty="0">
                <a:latin typeface="+mn-ea"/>
                <a:sym typeface="+mn-ea"/>
              </a:rPr>
              <a:t>Best accuracy, recall, precision, f1-score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95" y="376555"/>
            <a:ext cx="9144000" cy="838835"/>
          </a:xfrm>
        </p:spPr>
        <p:txBody>
          <a:bodyPr>
            <a:normAutofit/>
          </a:bodyPr>
          <a:lstStyle/>
          <a:p>
            <a:pPr algn="l"/>
            <a:r>
              <a:rPr lang="x-none" altLang="en-US" sz="4400">
                <a:latin typeface="+mn-ea"/>
              </a:rPr>
              <a:t>Outline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810" y="1394460"/>
            <a:ext cx="11153775" cy="5159375"/>
          </a:xfrm>
        </p:spPr>
        <p:txBody>
          <a:bodyPr>
            <a:normAutofit/>
          </a:bodyPr>
          <a:lstStyle/>
          <a:p>
            <a:pPr algn="ctr"/>
            <a:endParaRPr lang="x-none" altLang="en-US" sz="2000">
              <a:latin typeface="+mn-ea"/>
              <a:sym typeface="+mn-ea"/>
            </a:endParaRPr>
          </a:p>
          <a:p>
            <a:pPr algn="ctr"/>
            <a:endParaRPr lang="x-none" altLang="en-US" sz="2000">
              <a:latin typeface="+mn-ea"/>
              <a:sym typeface="+mn-ea"/>
            </a:endParaRPr>
          </a:p>
          <a:p>
            <a:pPr algn="ctr"/>
            <a:endParaRPr lang="x-none" altLang="en-US" sz="2000">
              <a:latin typeface="+mn-ea"/>
              <a:sym typeface="+mn-ea"/>
            </a:endParaRPr>
          </a:p>
          <a:p>
            <a:pPr algn="ctr"/>
            <a:endParaRPr lang="x-none" altLang="en-US" sz="2000">
              <a:latin typeface="+mn-ea"/>
              <a:sym typeface="+mn-ea"/>
            </a:endParaRPr>
          </a:p>
          <a:p>
            <a:pPr algn="ctr"/>
            <a:endParaRPr lang="x-none" altLang="en-US" sz="2000">
              <a:latin typeface="+mn-ea"/>
              <a:sym typeface="+mn-ea"/>
            </a:endParaRPr>
          </a:p>
          <a:p>
            <a:pPr algn="ctr"/>
            <a:endParaRPr lang="x-none" altLang="en-US" sz="2000">
              <a:latin typeface="+mn-ea"/>
              <a:sym typeface="+mn-ea"/>
            </a:endParaRPr>
          </a:p>
          <a:p>
            <a:pPr algn="ctr"/>
            <a:endParaRPr lang="x-none" altLang="en-US" sz="2000">
              <a:latin typeface="+mn-ea"/>
              <a:sym typeface="+mn-ea"/>
            </a:endParaRPr>
          </a:p>
          <a:p>
            <a:pPr algn="ctr"/>
            <a:endParaRPr lang="x-none" altLang="en-US" sz="2000">
              <a:latin typeface="+mn-ea"/>
              <a:sym typeface="+mn-ea"/>
            </a:endParaRPr>
          </a:p>
          <a:p>
            <a:pPr algn="ctr"/>
            <a:endParaRPr lang="x-none" altLang="en-US" sz="2000">
              <a:latin typeface="+mn-ea"/>
              <a:sym typeface="+mn-ea"/>
            </a:endParaRPr>
          </a:p>
          <a:p>
            <a:pPr algn="ctr"/>
            <a:endParaRPr lang="x-none" altLang="en-US" sz="2000">
              <a:latin typeface="+mn-ea"/>
              <a:sym typeface="+mn-ea"/>
            </a:endParaRPr>
          </a:p>
          <a:p>
            <a:pPr algn="ctr"/>
            <a:endParaRPr lang="x-none" altLang="en-US" sz="2000">
              <a:latin typeface="+mn-ea"/>
              <a:sym typeface="+mn-ea"/>
            </a:endParaRPr>
          </a:p>
          <a:p>
            <a:pPr algn="ctr"/>
            <a:r>
              <a:rPr lang="x-none" altLang="en-US" sz="2000">
                <a:latin typeface="+mn-ea"/>
                <a:sym typeface="+mn-ea"/>
              </a:rPr>
              <a:t>Macroarchitecture of VGG-16 (Fig. from Davi Frossard)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95" y="376555"/>
            <a:ext cx="9144000" cy="838835"/>
          </a:xfrm>
        </p:spPr>
        <p:txBody>
          <a:bodyPr>
            <a:normAutofit/>
          </a:bodyPr>
          <a:lstStyle/>
          <a:p>
            <a:pPr algn="l"/>
            <a:r>
              <a:rPr lang="x-none" altLang="en-US" sz="4400">
                <a:latin typeface="+mn-ea"/>
              </a:rPr>
              <a:t>Outline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025" y="1323340"/>
            <a:ext cx="7472680" cy="4387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221</Words>
  <Application>Microsoft Office PowerPoint</Application>
  <PresentationFormat>宽屏</PresentationFormat>
  <Paragraphs>38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Deep Convolutional Neural Networks for Anomaly Event Classification on Distributed Systems</vt:lpstr>
      <vt:lpstr>Outline</vt:lpstr>
      <vt:lpstr>Outline</vt:lpstr>
      <vt:lpstr>Outline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stephen</dc:creator>
  <cp:lastModifiedBy>Stephen Cheng</cp:lastModifiedBy>
  <cp:revision>216</cp:revision>
  <dcterms:created xsi:type="dcterms:W3CDTF">2017-09-13T03:41:42Z</dcterms:created>
  <dcterms:modified xsi:type="dcterms:W3CDTF">2017-09-24T13:07:09Z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