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70" r:id="rId6"/>
    <p:sldId id="271" r:id="rId7"/>
    <p:sldId id="272" r:id="rId8"/>
    <p:sldId id="263" r:id="rId9"/>
    <p:sldId id="264" r:id="rId10"/>
    <p:sldId id="265" r:id="rId11"/>
    <p:sldId id="266" r:id="rId12"/>
    <p:sldId id="268" r:id="rId13"/>
    <p:sldId id="269"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9EF29-530D-4572-B98F-6A8A3B317830}" v="1120" dt="2022-03-29T14:20:56.120"/>
    <p1510:client id="{27A0159D-3FE1-48F7-9F4F-7A5A78ACF485}" v="2" dt="2022-03-28T06:13:46.430"/>
    <p1510:client id="{5DC1DAA0-FF97-4784-B6AC-8660551DD279}" v="2" dt="2022-03-27T17:16:36.407"/>
    <p1510:client id="{9E3A563E-9102-49FD-AA7B-20ED657D8430}" v="149" dt="2022-03-27T17:56:09.353"/>
    <p1510:client id="{B9F21A6E-C71A-46D6-81E7-0785C3189BB6}" v="22" dt="2022-03-27T18:57:59.972"/>
    <p1510:client id="{C0281761-7F9A-4862-ACDA-2D6BDE1A0A7C}" v="2" dt="2022-03-27T17:18:53.708"/>
    <p1510:client id="{FF35D173-4835-4615-AE9A-C8906BFD8686}" v="13" dt="2022-03-28T07:24:59.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72327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88653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89895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07082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363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58734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398120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196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3362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9110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63961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7687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1488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0902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7120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91495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12453104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hyperlink" Target="https://insights.stackoverflow.com/survey/2020" TargetMode="Externa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ensorflow.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ensorflow/models.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8888/"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A3FF5C-75BF-4EBB-C323-57AA6FEB67D0}"/>
              </a:ext>
            </a:extLst>
          </p:cNvPr>
          <p:cNvSpPr txBox="1"/>
          <p:nvPr/>
        </p:nvSpPr>
        <p:spPr>
          <a:xfrm>
            <a:off x="379369" y="313887"/>
            <a:ext cx="116384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Calibri"/>
                <a:cs typeface="Calibri"/>
              </a:rPr>
              <a:t>Machine Learning with </a:t>
            </a:r>
            <a:r>
              <a:rPr lang="en-US" sz="3600" err="1">
                <a:latin typeface="Calibri"/>
                <a:cs typeface="Calibri"/>
              </a:rPr>
              <a:t>TensorFLow</a:t>
            </a:r>
            <a:r>
              <a:rPr lang="en-US" sz="3600">
                <a:latin typeface="Calibri"/>
                <a:cs typeface="Calibri"/>
              </a:rPr>
              <a:t> Object Detection running on Docker</a:t>
            </a:r>
          </a:p>
        </p:txBody>
      </p:sp>
      <p:pic>
        <p:nvPicPr>
          <p:cNvPr id="4" name="Picture 4">
            <a:extLst>
              <a:ext uri="{FF2B5EF4-FFF2-40B4-BE49-F238E27FC236}">
                <a16:creationId xmlns:a16="http://schemas.microsoft.com/office/drawing/2014/main" id="{CA0D6304-F38D-0705-EFEF-A8D07C6D0DFF}"/>
              </a:ext>
            </a:extLst>
          </p:cNvPr>
          <p:cNvPicPr>
            <a:picLocks noChangeAspect="1"/>
          </p:cNvPicPr>
          <p:nvPr/>
        </p:nvPicPr>
        <p:blipFill>
          <a:blip r:embed="rId2"/>
          <a:stretch>
            <a:fillRect/>
          </a:stretch>
        </p:blipFill>
        <p:spPr>
          <a:xfrm>
            <a:off x="4350301" y="2022652"/>
            <a:ext cx="6529482" cy="3674792"/>
          </a:xfrm>
          <a:prstGeom prst="rect">
            <a:avLst/>
          </a:prstGeom>
        </p:spPr>
      </p:pic>
      <p:pic>
        <p:nvPicPr>
          <p:cNvPr id="5" name="Picture 5">
            <a:extLst>
              <a:ext uri="{FF2B5EF4-FFF2-40B4-BE49-F238E27FC236}">
                <a16:creationId xmlns:a16="http://schemas.microsoft.com/office/drawing/2014/main" id="{AD6667CA-92D8-36E6-6EA2-BCB820442159}"/>
              </a:ext>
            </a:extLst>
          </p:cNvPr>
          <p:cNvPicPr>
            <a:picLocks noChangeAspect="1"/>
          </p:cNvPicPr>
          <p:nvPr/>
        </p:nvPicPr>
        <p:blipFill>
          <a:blip r:embed="rId3"/>
          <a:stretch>
            <a:fillRect/>
          </a:stretch>
        </p:blipFill>
        <p:spPr>
          <a:xfrm>
            <a:off x="765716" y="2048108"/>
            <a:ext cx="3272882" cy="363529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6">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8" name="Straight Connector 87">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el 1">
            <a:extLst>
              <a:ext uri="{FF2B5EF4-FFF2-40B4-BE49-F238E27FC236}">
                <a16:creationId xmlns:a16="http://schemas.microsoft.com/office/drawing/2014/main" id="{7791C533-3046-6AFC-955A-0B1B22E8A611}"/>
              </a:ext>
            </a:extLst>
          </p:cNvPr>
          <p:cNvSpPr>
            <a:spLocks noGrp="1"/>
          </p:cNvSpPr>
          <p:nvPr/>
        </p:nvSpPr>
        <p:spPr>
          <a:xfrm>
            <a:off x="677334" y="609600"/>
            <a:ext cx="8589411" cy="544286"/>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defTabSz="457200">
              <a:spcAft>
                <a:spcPts val="600"/>
              </a:spcAft>
            </a:pPr>
            <a:r>
              <a:rPr lang="en-US">
                <a:ea typeface="+mj-lt"/>
                <a:cs typeface="+mj-lt"/>
              </a:rPr>
              <a:t>Object Detection API Demo</a:t>
            </a:r>
          </a:p>
        </p:txBody>
      </p:sp>
      <p:sp>
        <p:nvSpPr>
          <p:cNvPr id="5" name="Rechteck 4">
            <a:extLst>
              <a:ext uri="{FF2B5EF4-FFF2-40B4-BE49-F238E27FC236}">
                <a16:creationId xmlns:a16="http://schemas.microsoft.com/office/drawing/2014/main" id="{4ABC65FE-BDA6-99B2-9F5A-862021A0F8A0}"/>
              </a:ext>
            </a:extLst>
          </p:cNvPr>
          <p:cNvSpPr/>
          <p:nvPr/>
        </p:nvSpPr>
        <p:spPr>
          <a:xfrm>
            <a:off x="-268612" y="-268612"/>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66978" rtl="0" eaLnBrk="1" fontAlgn="auto" latinLnBrk="0" hangingPunct="1">
              <a:lnSpc>
                <a:spcPct val="100000"/>
              </a:lnSpc>
              <a:spcBef>
                <a:spcPts val="0"/>
              </a:spcBef>
              <a:spcAft>
                <a:spcPts val="600"/>
              </a:spcAft>
              <a:buClrTx/>
              <a:buSzTx/>
              <a:buFontTx/>
              <a:buNone/>
              <a:tabLst/>
              <a:defRPr/>
            </a:pPr>
            <a:r>
              <a:rPr kumimoji="0" lang="de-DE" sz="106"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54455816</a:t>
            </a:r>
          </a:p>
        </p:txBody>
      </p:sp>
      <p:pic>
        <p:nvPicPr>
          <p:cNvPr id="2" name="Picture 6" descr="A picture containing text&#10;&#10;Description automatically generated">
            <a:extLst>
              <a:ext uri="{FF2B5EF4-FFF2-40B4-BE49-F238E27FC236}">
                <a16:creationId xmlns:a16="http://schemas.microsoft.com/office/drawing/2014/main" id="{4D239A61-3436-74E0-0069-9CEBF90709D8}"/>
              </a:ext>
            </a:extLst>
          </p:cNvPr>
          <p:cNvPicPr>
            <a:picLocks noChangeAspect="1"/>
          </p:cNvPicPr>
          <p:nvPr/>
        </p:nvPicPr>
        <p:blipFill>
          <a:blip r:embed="rId2"/>
          <a:stretch>
            <a:fillRect/>
          </a:stretch>
        </p:blipFill>
        <p:spPr>
          <a:xfrm>
            <a:off x="661937" y="1388139"/>
            <a:ext cx="5188857" cy="1905073"/>
          </a:xfrm>
          <a:prstGeom prst="rect">
            <a:avLst/>
          </a:prstGeom>
        </p:spPr>
      </p:pic>
      <p:sp>
        <p:nvSpPr>
          <p:cNvPr id="7" name="TextBox 6">
            <a:extLst>
              <a:ext uri="{FF2B5EF4-FFF2-40B4-BE49-F238E27FC236}">
                <a16:creationId xmlns:a16="http://schemas.microsoft.com/office/drawing/2014/main" id="{7417B1B8-0247-78B8-A2AF-D135219FD02C}"/>
              </a:ext>
            </a:extLst>
          </p:cNvPr>
          <p:cNvSpPr txBox="1"/>
          <p:nvPr/>
        </p:nvSpPr>
        <p:spPr>
          <a:xfrm>
            <a:off x="248096" y="4137555"/>
            <a:ext cx="274301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92929"/>
                </a:solidFill>
                <a:latin typeface="sohne"/>
              </a:rPr>
              <a:t>Run the object detection from the menu “Cell → Run all”</a:t>
            </a:r>
          </a:p>
        </p:txBody>
      </p:sp>
      <p:pic>
        <p:nvPicPr>
          <p:cNvPr id="8" name="Picture 9" descr="Graphical user interface, text, application, email&#10;&#10;Description automatically generated">
            <a:extLst>
              <a:ext uri="{FF2B5EF4-FFF2-40B4-BE49-F238E27FC236}">
                <a16:creationId xmlns:a16="http://schemas.microsoft.com/office/drawing/2014/main" id="{3AC2A4EC-5B4F-276D-456D-71E31A33C7E9}"/>
              </a:ext>
            </a:extLst>
          </p:cNvPr>
          <p:cNvPicPr>
            <a:picLocks noChangeAspect="1"/>
          </p:cNvPicPr>
          <p:nvPr/>
        </p:nvPicPr>
        <p:blipFill>
          <a:blip r:embed="rId3"/>
          <a:stretch>
            <a:fillRect/>
          </a:stretch>
        </p:blipFill>
        <p:spPr>
          <a:xfrm>
            <a:off x="3255874" y="2758705"/>
            <a:ext cx="6008914" cy="3678863"/>
          </a:xfrm>
          <a:prstGeom prst="rect">
            <a:avLst/>
          </a:prstGeom>
        </p:spPr>
      </p:pic>
    </p:spTree>
    <p:extLst>
      <p:ext uri="{BB962C8B-B14F-4D97-AF65-F5344CB8AC3E}">
        <p14:creationId xmlns:p14="http://schemas.microsoft.com/office/powerpoint/2010/main" val="20430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6">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8" name="Straight Connector 87">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el 1">
            <a:extLst>
              <a:ext uri="{FF2B5EF4-FFF2-40B4-BE49-F238E27FC236}">
                <a16:creationId xmlns:a16="http://schemas.microsoft.com/office/drawing/2014/main" id="{7791C533-3046-6AFC-955A-0B1B22E8A611}"/>
              </a:ext>
            </a:extLst>
          </p:cNvPr>
          <p:cNvSpPr>
            <a:spLocks noGrp="1"/>
          </p:cNvSpPr>
          <p:nvPr/>
        </p:nvSpPr>
        <p:spPr>
          <a:xfrm>
            <a:off x="793448" y="435429"/>
            <a:ext cx="8589411" cy="544286"/>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defTabSz="457200"/>
            <a:r>
              <a:rPr lang="en-US" b="1"/>
              <a:t>Results of the object detection</a:t>
            </a:r>
            <a:endParaRPr lang="en-US"/>
          </a:p>
        </p:txBody>
      </p:sp>
      <p:sp>
        <p:nvSpPr>
          <p:cNvPr id="5" name="Rechteck 4">
            <a:extLst>
              <a:ext uri="{FF2B5EF4-FFF2-40B4-BE49-F238E27FC236}">
                <a16:creationId xmlns:a16="http://schemas.microsoft.com/office/drawing/2014/main" id="{4ABC65FE-BDA6-99B2-9F5A-862021A0F8A0}"/>
              </a:ext>
            </a:extLst>
          </p:cNvPr>
          <p:cNvSpPr/>
          <p:nvPr/>
        </p:nvSpPr>
        <p:spPr>
          <a:xfrm>
            <a:off x="-268612" y="-268612"/>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66978" rtl="0" eaLnBrk="1" fontAlgn="auto" latinLnBrk="0" hangingPunct="1">
              <a:lnSpc>
                <a:spcPct val="100000"/>
              </a:lnSpc>
              <a:spcBef>
                <a:spcPts val="0"/>
              </a:spcBef>
              <a:spcAft>
                <a:spcPts val="600"/>
              </a:spcAft>
              <a:buClrTx/>
              <a:buSzTx/>
              <a:buFontTx/>
              <a:buNone/>
              <a:tabLst/>
              <a:defRPr/>
            </a:pPr>
            <a:r>
              <a:rPr kumimoji="0" lang="de-DE" sz="106"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54455816</a:t>
            </a:r>
          </a:p>
        </p:txBody>
      </p:sp>
      <p:pic>
        <p:nvPicPr>
          <p:cNvPr id="6" name="Picture 8">
            <a:extLst>
              <a:ext uri="{FF2B5EF4-FFF2-40B4-BE49-F238E27FC236}">
                <a16:creationId xmlns:a16="http://schemas.microsoft.com/office/drawing/2014/main" id="{24197EFD-F6CC-D833-AB16-853A2552B118}"/>
              </a:ext>
            </a:extLst>
          </p:cNvPr>
          <p:cNvPicPr>
            <a:picLocks noChangeAspect="1"/>
          </p:cNvPicPr>
          <p:nvPr/>
        </p:nvPicPr>
        <p:blipFill>
          <a:blip r:embed="rId2"/>
          <a:stretch>
            <a:fillRect/>
          </a:stretch>
        </p:blipFill>
        <p:spPr>
          <a:xfrm>
            <a:off x="718457" y="1154538"/>
            <a:ext cx="5493657" cy="3794179"/>
          </a:xfrm>
          <a:prstGeom prst="rect">
            <a:avLst/>
          </a:prstGeom>
        </p:spPr>
      </p:pic>
      <p:pic>
        <p:nvPicPr>
          <p:cNvPr id="9" name="Picture 9" descr="Graphical user interface, text, application&#10;&#10;Description automatically generated">
            <a:extLst>
              <a:ext uri="{FF2B5EF4-FFF2-40B4-BE49-F238E27FC236}">
                <a16:creationId xmlns:a16="http://schemas.microsoft.com/office/drawing/2014/main" id="{64B61BA9-5B42-41EF-6BAA-D2E995C12C3E}"/>
              </a:ext>
            </a:extLst>
          </p:cNvPr>
          <p:cNvPicPr>
            <a:picLocks noChangeAspect="1"/>
          </p:cNvPicPr>
          <p:nvPr/>
        </p:nvPicPr>
        <p:blipFill>
          <a:blip r:embed="rId3"/>
          <a:stretch>
            <a:fillRect/>
          </a:stretch>
        </p:blipFill>
        <p:spPr>
          <a:xfrm>
            <a:off x="5776686" y="1713593"/>
            <a:ext cx="6306457" cy="4620985"/>
          </a:xfrm>
          <a:prstGeom prst="rect">
            <a:avLst/>
          </a:prstGeom>
        </p:spPr>
      </p:pic>
    </p:spTree>
    <p:extLst>
      <p:ext uri="{BB962C8B-B14F-4D97-AF65-F5344CB8AC3E}">
        <p14:creationId xmlns:p14="http://schemas.microsoft.com/office/powerpoint/2010/main" val="355603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6">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8" name="Straight Connector 87">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el 1">
            <a:extLst>
              <a:ext uri="{FF2B5EF4-FFF2-40B4-BE49-F238E27FC236}">
                <a16:creationId xmlns:a16="http://schemas.microsoft.com/office/drawing/2014/main" id="{7791C533-3046-6AFC-955A-0B1B22E8A611}"/>
              </a:ext>
            </a:extLst>
          </p:cNvPr>
          <p:cNvSpPr>
            <a:spLocks noGrp="1"/>
          </p:cNvSpPr>
          <p:nvPr/>
        </p:nvSpPr>
        <p:spPr>
          <a:xfrm>
            <a:off x="793448" y="435429"/>
            <a:ext cx="8589411" cy="544286"/>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defTabSz="457200"/>
            <a:r>
              <a:rPr lang="en-US" b="1">
                <a:solidFill>
                  <a:schemeClr val="accent1"/>
                </a:solidFill>
              </a:rPr>
              <a:t>Stop the TensorFlow Docker container</a:t>
            </a:r>
            <a:endParaRPr lang="en-US">
              <a:solidFill>
                <a:schemeClr val="accent1"/>
              </a:solidFill>
            </a:endParaRPr>
          </a:p>
        </p:txBody>
      </p:sp>
      <p:sp>
        <p:nvSpPr>
          <p:cNvPr id="5" name="Rechteck 4">
            <a:extLst>
              <a:ext uri="{FF2B5EF4-FFF2-40B4-BE49-F238E27FC236}">
                <a16:creationId xmlns:a16="http://schemas.microsoft.com/office/drawing/2014/main" id="{4ABC65FE-BDA6-99B2-9F5A-862021A0F8A0}"/>
              </a:ext>
            </a:extLst>
          </p:cNvPr>
          <p:cNvSpPr/>
          <p:nvPr/>
        </p:nvSpPr>
        <p:spPr>
          <a:xfrm>
            <a:off x="-268612" y="-268612"/>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66978" rtl="0" eaLnBrk="1" fontAlgn="auto" latinLnBrk="0" hangingPunct="1">
              <a:lnSpc>
                <a:spcPct val="100000"/>
              </a:lnSpc>
              <a:spcBef>
                <a:spcPts val="0"/>
              </a:spcBef>
              <a:spcAft>
                <a:spcPts val="600"/>
              </a:spcAft>
              <a:buClrTx/>
              <a:buSzTx/>
              <a:buFontTx/>
              <a:buNone/>
              <a:tabLst/>
              <a:defRPr/>
            </a:pPr>
            <a:r>
              <a:rPr kumimoji="0" lang="de-DE" sz="106"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54455816</a:t>
            </a:r>
          </a:p>
        </p:txBody>
      </p:sp>
      <p:sp>
        <p:nvSpPr>
          <p:cNvPr id="2" name="TextBox 1">
            <a:extLst>
              <a:ext uri="{FF2B5EF4-FFF2-40B4-BE49-F238E27FC236}">
                <a16:creationId xmlns:a16="http://schemas.microsoft.com/office/drawing/2014/main" id="{CEB53530-36CE-F08F-5506-D49594462194}"/>
              </a:ext>
            </a:extLst>
          </p:cNvPr>
          <p:cNvSpPr txBox="1"/>
          <p:nvPr/>
        </p:nvSpPr>
        <p:spPr>
          <a:xfrm>
            <a:off x="2569029" y="2090057"/>
            <a:ext cx="53630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292929"/>
                </a:solidFill>
                <a:latin typeface="Calibri"/>
                <a:cs typeface="Calibri"/>
              </a:rPr>
              <a:t>docker rm -f </a:t>
            </a:r>
            <a:r>
              <a:rPr lang="en-US" sz="3600" err="1">
                <a:solidFill>
                  <a:srgbClr val="292929"/>
                </a:solidFill>
                <a:latin typeface="Calibri"/>
                <a:cs typeface="Calibri"/>
              </a:rPr>
              <a:t>tensorflow</a:t>
            </a:r>
            <a:endParaRPr lang="en-US" sz="3600">
              <a:latin typeface="Calibri"/>
              <a:cs typeface="Calibri"/>
            </a:endParaRPr>
          </a:p>
        </p:txBody>
      </p:sp>
    </p:spTree>
    <p:extLst>
      <p:ext uri="{BB962C8B-B14F-4D97-AF65-F5344CB8AC3E}">
        <p14:creationId xmlns:p14="http://schemas.microsoft.com/office/powerpoint/2010/main" val="145600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6">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8" name="Straight Connector 87">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el 1">
            <a:extLst>
              <a:ext uri="{FF2B5EF4-FFF2-40B4-BE49-F238E27FC236}">
                <a16:creationId xmlns:a16="http://schemas.microsoft.com/office/drawing/2014/main" id="{7791C533-3046-6AFC-955A-0B1B22E8A611}"/>
              </a:ext>
            </a:extLst>
          </p:cNvPr>
          <p:cNvSpPr>
            <a:spLocks noGrp="1"/>
          </p:cNvSpPr>
          <p:nvPr/>
        </p:nvSpPr>
        <p:spPr>
          <a:xfrm>
            <a:off x="793448" y="435429"/>
            <a:ext cx="8589411" cy="544286"/>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defTabSz="457200"/>
            <a:r>
              <a:rPr lang="en-US" b="1"/>
              <a:t>Conclusion</a:t>
            </a:r>
            <a:endParaRPr lang="en-US"/>
          </a:p>
        </p:txBody>
      </p:sp>
      <p:sp>
        <p:nvSpPr>
          <p:cNvPr id="5" name="Rechteck 4">
            <a:extLst>
              <a:ext uri="{FF2B5EF4-FFF2-40B4-BE49-F238E27FC236}">
                <a16:creationId xmlns:a16="http://schemas.microsoft.com/office/drawing/2014/main" id="{4ABC65FE-BDA6-99B2-9F5A-862021A0F8A0}"/>
              </a:ext>
            </a:extLst>
          </p:cNvPr>
          <p:cNvSpPr/>
          <p:nvPr/>
        </p:nvSpPr>
        <p:spPr>
          <a:xfrm>
            <a:off x="-268612" y="-268612"/>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66978" rtl="0" eaLnBrk="1" fontAlgn="auto" latinLnBrk="0" hangingPunct="1">
              <a:lnSpc>
                <a:spcPct val="100000"/>
              </a:lnSpc>
              <a:spcBef>
                <a:spcPts val="0"/>
              </a:spcBef>
              <a:spcAft>
                <a:spcPts val="600"/>
              </a:spcAft>
              <a:buClrTx/>
              <a:buSzTx/>
              <a:buFontTx/>
              <a:buNone/>
              <a:tabLst/>
              <a:defRPr/>
            </a:pPr>
            <a:r>
              <a:rPr kumimoji="0" lang="de-DE" sz="106"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54455816</a:t>
            </a:r>
          </a:p>
        </p:txBody>
      </p:sp>
      <p:sp>
        <p:nvSpPr>
          <p:cNvPr id="4" name="TextBox 3">
            <a:extLst>
              <a:ext uri="{FF2B5EF4-FFF2-40B4-BE49-F238E27FC236}">
                <a16:creationId xmlns:a16="http://schemas.microsoft.com/office/drawing/2014/main" id="{9550CB0A-F22C-41B7-BA02-830A80AC2C84}"/>
              </a:ext>
            </a:extLst>
          </p:cNvPr>
          <p:cNvSpPr txBox="1"/>
          <p:nvPr/>
        </p:nvSpPr>
        <p:spPr>
          <a:xfrm>
            <a:off x="4884057" y="2016204"/>
            <a:ext cx="5479142"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292929"/>
                </a:solidFill>
                <a:latin typeface="Calibri"/>
                <a:cs typeface="Calibri"/>
              </a:rPr>
              <a:t>Why TensorFlow?</a:t>
            </a:r>
            <a:endParaRPr lang="en-US" sz="2000" b="1">
              <a:latin typeface="Calibri"/>
              <a:cs typeface="Calibri"/>
            </a:endParaRPr>
          </a:p>
          <a:p>
            <a:r>
              <a:rPr lang="en-US" sz="2000">
                <a:latin typeface="Calibri"/>
                <a:ea typeface="+mn-lt"/>
                <a:cs typeface="+mn-lt"/>
              </a:rPr>
              <a:t>TensorFlow supports various platforms for deploying ML models, be it desktop, mobile, web, or even cloud. Models can be trained using different programming languages like Python, JavaScript, or Swift.</a:t>
            </a:r>
            <a:endParaRPr lang="en-US">
              <a:latin typeface="Calibri"/>
              <a:ea typeface="+mn-lt"/>
              <a:cs typeface="+mn-lt"/>
            </a:endParaRPr>
          </a:p>
          <a:p>
            <a:endParaRPr lang="en-US" sz="2000">
              <a:solidFill>
                <a:srgbClr val="292929"/>
              </a:solidFill>
              <a:latin typeface="Calibri"/>
              <a:cs typeface="Calibri"/>
            </a:endParaRPr>
          </a:p>
          <a:p>
            <a:r>
              <a:rPr lang="en-US" sz="2000">
                <a:solidFill>
                  <a:srgbClr val="292929"/>
                </a:solidFill>
                <a:latin typeface="Calibri"/>
                <a:cs typeface="Calibri"/>
              </a:rPr>
              <a:t>As per the </a:t>
            </a:r>
            <a:r>
              <a:rPr lang="en-US" sz="2000" err="1">
                <a:solidFill>
                  <a:srgbClr val="292929"/>
                </a:solidFill>
                <a:latin typeface="Calibri"/>
                <a:cs typeface="Calibri"/>
              </a:rPr>
              <a:t>StackOverflow</a:t>
            </a:r>
            <a:r>
              <a:rPr lang="en-US" sz="2000">
                <a:solidFill>
                  <a:srgbClr val="292929"/>
                </a:solidFill>
                <a:latin typeface="Calibri"/>
                <a:cs typeface="Calibri"/>
              </a:rPr>
              <a:t> </a:t>
            </a:r>
            <a:r>
              <a:rPr lang="en-US" sz="2000">
                <a:solidFill>
                  <a:srgbClr val="292929"/>
                </a:solidFill>
                <a:latin typeface="Calibri"/>
                <a:cs typeface="Calibri"/>
                <a:hlinkClick r:id="rId2"/>
              </a:rPr>
              <a:t>Developers Survey 2020</a:t>
            </a:r>
            <a:r>
              <a:rPr lang="en-US" sz="2000">
                <a:solidFill>
                  <a:srgbClr val="292929"/>
                </a:solidFill>
                <a:latin typeface="Calibri"/>
                <a:cs typeface="Calibri"/>
              </a:rPr>
              <a:t>, TensorFlow is one of the most popular frameworks among developers. Around 65% of the surveyed respondents have expressed their interest in continuing to develop models using TensorFlow. Also, with Google’s support, the library will be enhanced regularly to fulfill the growing needs of developers.</a:t>
            </a:r>
          </a:p>
        </p:txBody>
      </p:sp>
      <p:sp>
        <p:nvSpPr>
          <p:cNvPr id="6" name="TextBox 5">
            <a:extLst>
              <a:ext uri="{FF2B5EF4-FFF2-40B4-BE49-F238E27FC236}">
                <a16:creationId xmlns:a16="http://schemas.microsoft.com/office/drawing/2014/main" id="{EC136B2E-2B5D-1634-7CAC-764D96CE0D9A}"/>
              </a:ext>
            </a:extLst>
          </p:cNvPr>
          <p:cNvSpPr txBox="1"/>
          <p:nvPr/>
        </p:nvSpPr>
        <p:spPr>
          <a:xfrm>
            <a:off x="580572" y="1088570"/>
            <a:ext cx="4093029"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292929"/>
                </a:solidFill>
                <a:latin typeface="Calibri"/>
                <a:cs typeface="Calibri"/>
              </a:rPr>
              <a:t>Why Docker?</a:t>
            </a:r>
          </a:p>
          <a:p>
            <a:r>
              <a:rPr lang="en-US" sz="2000" b="1">
                <a:solidFill>
                  <a:srgbClr val="292929"/>
                </a:solidFill>
                <a:latin typeface="Calibri"/>
                <a:cs typeface="Calibri"/>
                <a:hlinkClick r:id="rId3"/>
              </a:rPr>
              <a:t>Docker</a:t>
            </a:r>
            <a:r>
              <a:rPr lang="en-US" sz="2000">
                <a:solidFill>
                  <a:srgbClr val="292929"/>
                </a:solidFill>
                <a:latin typeface="Calibri"/>
                <a:cs typeface="Calibri"/>
              </a:rPr>
              <a:t> is my </a:t>
            </a:r>
            <a:r>
              <a:rPr lang="en-US" sz="2000" err="1">
                <a:solidFill>
                  <a:srgbClr val="292929"/>
                </a:solidFill>
                <a:latin typeface="Calibri"/>
                <a:cs typeface="Calibri"/>
              </a:rPr>
              <a:t>favourite</a:t>
            </a:r>
            <a:r>
              <a:rPr lang="en-US" sz="2000">
                <a:solidFill>
                  <a:srgbClr val="292929"/>
                </a:solidFill>
                <a:latin typeface="Calibri"/>
                <a:cs typeface="Calibri"/>
              </a:rPr>
              <a:t> </a:t>
            </a:r>
            <a:r>
              <a:rPr lang="en-US" sz="2000" err="1">
                <a:solidFill>
                  <a:srgbClr val="292929"/>
                </a:solidFill>
                <a:latin typeface="Calibri"/>
                <a:cs typeface="Calibri"/>
              </a:rPr>
              <a:t>containerisation</a:t>
            </a:r>
            <a:r>
              <a:rPr lang="en-US" sz="2000">
                <a:solidFill>
                  <a:srgbClr val="292929"/>
                </a:solidFill>
                <a:latin typeface="Calibri"/>
                <a:cs typeface="Calibri"/>
              </a:rPr>
              <a:t> platform. Why? Docker provides a way to run applications securely isolated in a container, packaged with all its dependencies and libraries which are required for the application to run. Please refer to my other Docker blogs for more learning on Docker.</a:t>
            </a:r>
          </a:p>
        </p:txBody>
      </p:sp>
      <p:pic>
        <p:nvPicPr>
          <p:cNvPr id="7" name="Picture 7" descr="Logo, company name&#10;&#10;Description automatically generated">
            <a:extLst>
              <a:ext uri="{FF2B5EF4-FFF2-40B4-BE49-F238E27FC236}">
                <a16:creationId xmlns:a16="http://schemas.microsoft.com/office/drawing/2014/main" id="{5E067D95-04D4-1120-2BDD-4327F8724C51}"/>
              </a:ext>
            </a:extLst>
          </p:cNvPr>
          <p:cNvPicPr>
            <a:picLocks noChangeAspect="1"/>
          </p:cNvPicPr>
          <p:nvPr/>
        </p:nvPicPr>
        <p:blipFill>
          <a:blip r:embed="rId4"/>
          <a:stretch>
            <a:fillRect/>
          </a:stretch>
        </p:blipFill>
        <p:spPr>
          <a:xfrm>
            <a:off x="870856" y="4367927"/>
            <a:ext cx="2699658" cy="2157119"/>
          </a:xfrm>
          <a:prstGeom prst="rect">
            <a:avLst/>
          </a:prstGeom>
        </p:spPr>
      </p:pic>
      <p:pic>
        <p:nvPicPr>
          <p:cNvPr id="9" name="Picture 9" descr="Logo&#10;&#10;Description automatically generated">
            <a:extLst>
              <a:ext uri="{FF2B5EF4-FFF2-40B4-BE49-F238E27FC236}">
                <a16:creationId xmlns:a16="http://schemas.microsoft.com/office/drawing/2014/main" id="{16CA17AC-C39C-B88B-CF72-608EE14B6875}"/>
              </a:ext>
            </a:extLst>
          </p:cNvPr>
          <p:cNvPicPr>
            <a:picLocks noChangeAspect="1"/>
          </p:cNvPicPr>
          <p:nvPr/>
        </p:nvPicPr>
        <p:blipFill>
          <a:blip r:embed="rId5"/>
          <a:stretch>
            <a:fillRect/>
          </a:stretch>
        </p:blipFill>
        <p:spPr>
          <a:xfrm>
            <a:off x="5718628" y="47035"/>
            <a:ext cx="2975428" cy="1900790"/>
          </a:xfrm>
          <a:prstGeom prst="rect">
            <a:avLst/>
          </a:prstGeom>
        </p:spPr>
      </p:pic>
    </p:spTree>
    <p:extLst>
      <p:ext uri="{BB962C8B-B14F-4D97-AF65-F5344CB8AC3E}">
        <p14:creationId xmlns:p14="http://schemas.microsoft.com/office/powerpoint/2010/main" val="404409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6" name="Straight Connector 25">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el 1">
            <a:extLst>
              <a:ext uri="{FF2B5EF4-FFF2-40B4-BE49-F238E27FC236}">
                <a16:creationId xmlns:a16="http://schemas.microsoft.com/office/drawing/2014/main" id="{7791C533-3046-6AFC-955A-0B1B22E8A611}"/>
              </a:ext>
            </a:extLst>
          </p:cNvPr>
          <p:cNvSpPr>
            <a:spLocks noGrp="1"/>
          </p:cNvSpPr>
          <p:nvPr/>
        </p:nvSpPr>
        <p:spPr>
          <a:xfrm>
            <a:off x="1764055" y="1166262"/>
            <a:ext cx="3367359" cy="522472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defTabSz="457200"/>
            <a:r>
              <a:rPr lang="en-US" b="1">
                <a:solidFill>
                  <a:schemeClr val="accent1"/>
                </a:solidFill>
                <a:ea typeface="+mj-lt"/>
                <a:cs typeface="+mj-lt"/>
              </a:rPr>
              <a:t>Questions</a:t>
            </a:r>
            <a:endParaRPr lang="en-US"/>
          </a:p>
          <a:p>
            <a:pPr defTabSz="457200">
              <a:spcAft>
                <a:spcPts val="600"/>
              </a:spcAft>
            </a:pPr>
            <a:endParaRPr lang="en-US">
              <a:solidFill>
                <a:schemeClr val="accent1"/>
              </a:solidFill>
            </a:endParaRPr>
          </a:p>
        </p:txBody>
      </p:sp>
      <p:sp>
        <p:nvSpPr>
          <p:cNvPr id="5" name="Rechteck 4">
            <a:extLst>
              <a:ext uri="{FF2B5EF4-FFF2-40B4-BE49-F238E27FC236}">
                <a16:creationId xmlns:a16="http://schemas.microsoft.com/office/drawing/2014/main" id="{4ABC65FE-BDA6-99B2-9F5A-862021A0F8A0}"/>
              </a:ext>
            </a:extLst>
          </p:cNvPr>
          <p:cNvSpPr/>
          <p:nvPr/>
        </p:nvSpPr>
        <p:spPr>
          <a:xfrm>
            <a:off x="-268612" y="-268612"/>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66978" rtl="0" eaLnBrk="1" fontAlgn="auto" latinLnBrk="0" hangingPunct="1">
              <a:lnSpc>
                <a:spcPct val="100000"/>
              </a:lnSpc>
              <a:spcBef>
                <a:spcPts val="0"/>
              </a:spcBef>
              <a:spcAft>
                <a:spcPts val="600"/>
              </a:spcAft>
              <a:buClrTx/>
              <a:buSzTx/>
              <a:buFontTx/>
              <a:buNone/>
              <a:tabLst/>
              <a:defRPr/>
            </a:pPr>
            <a:r>
              <a:rPr kumimoji="0" lang="de-DE" sz="106"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54455816</a:t>
            </a:r>
          </a:p>
        </p:txBody>
      </p:sp>
    </p:spTree>
    <p:extLst>
      <p:ext uri="{BB962C8B-B14F-4D97-AF65-F5344CB8AC3E}">
        <p14:creationId xmlns:p14="http://schemas.microsoft.com/office/powerpoint/2010/main" val="108610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7791C533-3046-6AFC-955A-0B1B22E8A611}"/>
              </a:ext>
            </a:extLst>
          </p:cNvPr>
          <p:cNvSpPr>
            <a:spLocks noGrp="1"/>
          </p:cNvSpPr>
          <p:nvPr/>
        </p:nvSpPr>
        <p:spPr>
          <a:xfrm>
            <a:off x="324000" y="252000"/>
            <a:ext cx="10872000" cy="50400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r>
              <a:rPr lang="hu-HU" err="1">
                <a:latin typeface="Calibri"/>
                <a:cs typeface="Calibri"/>
              </a:rPr>
              <a:t>About</a:t>
            </a:r>
            <a:r>
              <a:rPr lang="hu-HU">
                <a:latin typeface="Calibri"/>
                <a:cs typeface="Calibri"/>
              </a:rPr>
              <a:t> </a:t>
            </a:r>
            <a:r>
              <a:rPr lang="hu-HU" err="1">
                <a:latin typeface="Calibri"/>
                <a:cs typeface="Calibri"/>
              </a:rPr>
              <a:t>the</a:t>
            </a:r>
            <a:r>
              <a:rPr lang="hu-HU">
                <a:latin typeface="Calibri"/>
                <a:cs typeface="Calibri"/>
              </a:rPr>
              <a:t> </a:t>
            </a:r>
            <a:r>
              <a:rPr lang="hu-HU" err="1">
                <a:latin typeface="Calibri"/>
                <a:cs typeface="Calibri"/>
              </a:rPr>
              <a:t>Speaker</a:t>
            </a:r>
            <a:endParaRPr lang="en-US">
              <a:latin typeface="Calibri"/>
              <a:cs typeface="Calibri"/>
            </a:endParaRPr>
          </a:p>
        </p:txBody>
      </p:sp>
      <p:sp>
        <p:nvSpPr>
          <p:cNvPr id="4" name="Textplatzhalter 2">
            <a:extLst>
              <a:ext uri="{FF2B5EF4-FFF2-40B4-BE49-F238E27FC236}">
                <a16:creationId xmlns:a16="http://schemas.microsoft.com/office/drawing/2014/main" id="{DA238C3E-ECA0-96CE-AB40-C944EF14F341}"/>
              </a:ext>
            </a:extLst>
          </p:cNvPr>
          <p:cNvSpPr txBox="1">
            <a:spLocks/>
          </p:cNvSpPr>
          <p:nvPr/>
        </p:nvSpPr>
        <p:spPr>
          <a:xfrm>
            <a:off x="477804" y="3133404"/>
            <a:ext cx="2364377" cy="1012191"/>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sz="1600" err="1">
                <a:latin typeface="Calibri"/>
                <a:cs typeface="Calibri"/>
              </a:rPr>
              <a:t>Yeluri</a:t>
            </a:r>
            <a:r>
              <a:rPr lang="hu-HU" sz="1600">
                <a:latin typeface="Calibri"/>
                <a:cs typeface="Calibri"/>
              </a:rPr>
              <a:t>, </a:t>
            </a:r>
            <a:r>
              <a:rPr lang="hu-HU" sz="1600" err="1">
                <a:latin typeface="Calibri"/>
                <a:cs typeface="Calibri"/>
              </a:rPr>
              <a:t>Madhu</a:t>
            </a:r>
            <a:r>
              <a:rPr lang="hu-HU" sz="1600">
                <a:latin typeface="Calibri"/>
                <a:cs typeface="Calibri"/>
              </a:rPr>
              <a:t> </a:t>
            </a:r>
            <a:r>
              <a:rPr lang="hu-HU" sz="1600" err="1">
                <a:latin typeface="Calibri"/>
                <a:cs typeface="Calibri"/>
              </a:rPr>
              <a:t>Kumar</a:t>
            </a:r>
            <a:endParaRPr lang="hu-HU" sz="1600">
              <a:latin typeface="Calibri"/>
              <a:cs typeface="Calibri"/>
            </a:endParaRPr>
          </a:p>
          <a:p>
            <a:r>
              <a:rPr lang="de-DE" sz="1600" err="1">
                <a:latin typeface="Calibri"/>
                <a:cs typeface="Calibri"/>
              </a:rPr>
              <a:t>Principal</a:t>
            </a:r>
            <a:r>
              <a:rPr lang="de-DE" sz="1600">
                <a:latin typeface="Calibri"/>
                <a:cs typeface="Calibri"/>
              </a:rPr>
              <a:t> Cloud </a:t>
            </a:r>
            <a:r>
              <a:rPr lang="hu-HU" sz="1600" err="1">
                <a:latin typeface="Calibri"/>
                <a:cs typeface="Calibri"/>
              </a:rPr>
              <a:t>Architect</a:t>
            </a:r>
            <a:r>
              <a:rPr lang="hu-HU" sz="1600">
                <a:latin typeface="Calibri"/>
                <a:cs typeface="Calibri"/>
              </a:rPr>
              <a:t> @ T-Systems International</a:t>
            </a:r>
          </a:p>
          <a:p>
            <a:r>
              <a:rPr lang="hu-HU" sz="1600">
                <a:latin typeface="Calibri"/>
                <a:cs typeface="Calibri"/>
              </a:rPr>
              <a:t>Budapest, Hungary</a:t>
            </a:r>
          </a:p>
        </p:txBody>
      </p:sp>
      <p:sp>
        <p:nvSpPr>
          <p:cNvPr id="5" name="Rechteck 4">
            <a:extLst>
              <a:ext uri="{FF2B5EF4-FFF2-40B4-BE49-F238E27FC236}">
                <a16:creationId xmlns:a16="http://schemas.microsoft.com/office/drawing/2014/main" id="{4ABC65FE-BDA6-99B2-9F5A-862021A0F8A0}"/>
              </a:ext>
            </a:extLst>
          </p:cNvPr>
          <p:cNvSpPr/>
          <p:nvPr/>
        </p:nvSpPr>
        <p:spPr>
          <a:xfrm>
            <a:off x="-268612" y="-268612"/>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66978" rtl="0" eaLnBrk="1" fontAlgn="auto" latinLnBrk="0" hangingPunct="1">
              <a:lnSpc>
                <a:spcPct val="100000"/>
              </a:lnSpc>
              <a:spcBef>
                <a:spcPts val="0"/>
              </a:spcBef>
              <a:spcAft>
                <a:spcPts val="0"/>
              </a:spcAft>
              <a:buClrTx/>
              <a:buSzTx/>
              <a:buFontTx/>
              <a:buNone/>
              <a:tabLst/>
              <a:defRPr/>
            </a:pPr>
            <a:r>
              <a:rPr kumimoji="0" lang="de-DE" sz="106"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54455816</a:t>
            </a:r>
          </a:p>
        </p:txBody>
      </p:sp>
      <p:pic>
        <p:nvPicPr>
          <p:cNvPr id="8" name="Picture 7">
            <a:extLst>
              <a:ext uri="{FF2B5EF4-FFF2-40B4-BE49-F238E27FC236}">
                <a16:creationId xmlns:a16="http://schemas.microsoft.com/office/drawing/2014/main" id="{3A805307-2ECD-F69B-AD8C-3289A3EBF6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363" y="1057143"/>
            <a:ext cx="1950354" cy="1928920"/>
          </a:xfrm>
          <a:prstGeom prst="rect">
            <a:avLst/>
          </a:prstGeom>
        </p:spPr>
      </p:pic>
      <p:sp>
        <p:nvSpPr>
          <p:cNvPr id="9" name="Rechteck 5">
            <a:extLst>
              <a:ext uri="{FF2B5EF4-FFF2-40B4-BE49-F238E27FC236}">
                <a16:creationId xmlns:a16="http://schemas.microsoft.com/office/drawing/2014/main" id="{114C6899-A87B-D07D-0EA2-1310A78B31E0}"/>
              </a:ext>
            </a:extLst>
          </p:cNvPr>
          <p:cNvSpPr>
            <a:spLocks/>
          </p:cNvSpPr>
          <p:nvPr/>
        </p:nvSpPr>
        <p:spPr>
          <a:xfrm>
            <a:off x="2796900" y="1005482"/>
            <a:ext cx="9130160" cy="5045676"/>
          </a:xfrm>
          <a:prstGeom prst="rect">
            <a:avLst/>
          </a:prstGeom>
          <a:solidFill>
            <a:srgbClr val="B3B3B3">
              <a:alpha val="30000"/>
            </a:srgbClr>
          </a:solidFill>
          <a:ln>
            <a:solidFill>
              <a:schemeClr val="bg2">
                <a:lumMod val="90000"/>
              </a:schemeClr>
            </a:solidFill>
          </a:ln>
        </p:spPr>
        <p:txBody>
          <a:bodyPr wrap="square" lIns="91440" tIns="45720" rIns="91440" bIns="4572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4150" marR="0" lvl="1" indent="-180975" algn="l" defTabSz="966978" rtl="0" eaLnBrk="1" fontAlgn="auto" latinLnBrk="0" hangingPunct="1">
              <a:lnSpc>
                <a:spcPct val="100000"/>
              </a:lnSpc>
              <a:spcBef>
                <a:spcPts val="0"/>
              </a:spcBef>
              <a:spcAft>
                <a:spcPts val="635"/>
              </a:spcAft>
              <a:buClr>
                <a:srgbClr val="00337F"/>
              </a:buClr>
              <a:buSzPct val="100000"/>
              <a:buFont typeface="Wingdings" panose="05000000000000000000" pitchFamily="2" charset="2"/>
              <a:buChar char="§"/>
              <a:tabLst/>
              <a:defRPr/>
            </a:pPr>
            <a:r>
              <a:rPr kumimoji="0" lang="hu-HU" i="0" u="none" strike="noStrike" kern="1200" cap="none" spc="0" normalizeH="0" noProof="0" err="1">
                <a:ln>
                  <a:noFill/>
                </a:ln>
                <a:effectLst/>
                <a:uLnTx/>
                <a:uFillTx/>
                <a:latin typeface="Calibri"/>
                <a:cs typeface="Arial"/>
                <a:sym typeface="Arial" panose="020B0604020202020204" pitchFamily="34" charset="0"/>
              </a:rPr>
              <a:t>Yeluri</a:t>
            </a:r>
            <a:r>
              <a:rPr kumimoji="0" lang="hu-HU" i="0" u="none" strike="noStrike" kern="1200" cap="none" spc="0" normalizeH="0" noProof="0">
                <a:ln>
                  <a:noFill/>
                </a:ln>
                <a:effectLst/>
                <a:uLnTx/>
                <a:uFillTx/>
                <a:latin typeface="Calibri"/>
                <a:cs typeface="Arial"/>
                <a:sym typeface="Arial" panose="020B0604020202020204" pitchFamily="34" charset="0"/>
              </a:rPr>
              <a:t>, </a:t>
            </a:r>
            <a:r>
              <a:rPr kumimoji="0" lang="hu-HU" i="0" u="none" strike="noStrike" kern="1200" cap="none" spc="0" normalizeH="0" noProof="0" err="1">
                <a:ln>
                  <a:noFill/>
                </a:ln>
                <a:effectLst/>
                <a:uLnTx/>
                <a:uFillTx/>
                <a:latin typeface="Calibri"/>
                <a:cs typeface="Arial"/>
                <a:sym typeface="Arial" panose="020B0604020202020204" pitchFamily="34" charset="0"/>
              </a:rPr>
              <a:t>Madhu</a:t>
            </a:r>
            <a:r>
              <a:rPr kumimoji="0" lang="hu-HU" i="0" u="none" strike="noStrike" kern="1200" cap="none" spc="0" normalizeH="0" noProof="0">
                <a:ln>
                  <a:noFill/>
                </a:ln>
                <a:effectLst/>
                <a:uLnTx/>
                <a:uFillTx/>
                <a:latin typeface="Calibri"/>
                <a:cs typeface="Arial"/>
                <a:sym typeface="Arial" panose="020B0604020202020204" pitchFamily="34" charset="0"/>
              </a:rPr>
              <a:t> </a:t>
            </a:r>
            <a:r>
              <a:rPr kumimoji="0" lang="hu-HU" i="0" u="none" strike="noStrike" kern="1200" cap="none" spc="0" normalizeH="0" noProof="0" err="1">
                <a:ln>
                  <a:noFill/>
                </a:ln>
                <a:effectLst/>
                <a:uLnTx/>
                <a:uFillTx/>
                <a:latin typeface="Calibri"/>
                <a:cs typeface="Arial"/>
                <a:sym typeface="Arial" panose="020B0604020202020204" pitchFamily="34" charset="0"/>
              </a:rPr>
              <a:t>Kumar</a:t>
            </a:r>
            <a:endParaRPr lang="hu-HU" i="0" u="none" strike="noStrike" kern="1200" cap="none" spc="0" normalizeH="0" noProof="0">
              <a:ln>
                <a:noFill/>
              </a:ln>
              <a:effectLst/>
              <a:uLnTx/>
              <a:uFillTx/>
              <a:latin typeface="Calibri"/>
              <a:cs typeface="Arial"/>
            </a:endParaRPr>
          </a:p>
          <a:p>
            <a:pPr marL="3175" lvl="1" defTabSz="966978">
              <a:spcAft>
                <a:spcPts val="635"/>
              </a:spcAft>
              <a:defRPr/>
            </a:pPr>
            <a:endParaRPr lang="hu-HU">
              <a:latin typeface="Calibri"/>
              <a:ea typeface="+mn-lt"/>
              <a:cs typeface="Arial"/>
            </a:endParaRPr>
          </a:p>
          <a:p>
            <a:pPr marL="3175" lvl="1" defTabSz="966978">
              <a:spcAft>
                <a:spcPts val="635"/>
              </a:spcAft>
              <a:defRPr/>
            </a:pPr>
            <a:endParaRPr lang="hu-HU">
              <a:latin typeface="Calibri"/>
              <a:ea typeface="+mn-lt"/>
              <a:cs typeface="Arial"/>
            </a:endParaRPr>
          </a:p>
          <a:p>
            <a:pPr marL="184150" lvl="1" indent="-180975" defTabSz="966978">
              <a:spcAft>
                <a:spcPts val="635"/>
              </a:spcAft>
              <a:buClr>
                <a:srgbClr val="00337F"/>
              </a:buClr>
              <a:buSzPct val="100000"/>
              <a:buFont typeface="Wingdings" panose="05000000000000000000" pitchFamily="2" charset="2"/>
              <a:buChar char="§"/>
              <a:defRPr/>
            </a:pPr>
            <a:r>
              <a:rPr lang="hu-HU" err="1">
                <a:latin typeface="Calibri"/>
                <a:ea typeface="+mn-lt"/>
                <a:cs typeface="+mn-lt"/>
                <a:sym typeface="Arial" panose="020B0604020202020204" pitchFamily="34" charset="0"/>
              </a:rPr>
              <a:t>Madhu</a:t>
            </a:r>
            <a:r>
              <a:rPr lang="hu-HU">
                <a:latin typeface="Calibri"/>
                <a:ea typeface="+mn-lt"/>
                <a:cs typeface="+mn-lt"/>
                <a:sym typeface="Arial" panose="020B0604020202020204" pitchFamily="34" charset="0"/>
              </a:rPr>
              <a:t> is a </a:t>
            </a:r>
            <a:r>
              <a:rPr lang="hu-HU" err="1">
                <a:latin typeface="Calibri"/>
                <a:ea typeface="+mn-lt"/>
                <a:cs typeface="+mn-lt"/>
                <a:sym typeface="Arial" panose="020B0604020202020204" pitchFamily="34" charset="0"/>
              </a:rPr>
              <a:t>qualified</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Principal</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Cloud</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Architect</a:t>
            </a:r>
            <a:r>
              <a:rPr lang="hu-HU">
                <a:latin typeface="Calibri"/>
                <a:ea typeface="+mn-lt"/>
                <a:cs typeface="+mn-lt"/>
                <a:sym typeface="Arial" panose="020B0604020202020204" pitchFamily="34" charset="0"/>
              </a:rPr>
              <a:t> and </a:t>
            </a:r>
            <a:r>
              <a:rPr lang="hu-HU" err="1">
                <a:latin typeface="Calibri"/>
                <a:ea typeface="+mn-lt"/>
                <a:cs typeface="+mn-lt"/>
                <a:sym typeface="Arial" panose="020B0604020202020204" pitchFamily="34" charset="0"/>
              </a:rPr>
              <a:t>Senior</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DevSecOps</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Consultant</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with</a:t>
            </a:r>
            <a:r>
              <a:rPr lang="hu-HU">
                <a:latin typeface="Calibri"/>
                <a:ea typeface="+mn-lt"/>
                <a:cs typeface="+mn-lt"/>
                <a:sym typeface="Arial" panose="020B0604020202020204" pitchFamily="34" charset="0"/>
              </a:rPr>
              <a:t> over 21 </a:t>
            </a:r>
            <a:r>
              <a:rPr lang="hu-HU" err="1">
                <a:latin typeface="Calibri"/>
                <a:ea typeface="+mn-lt"/>
                <a:cs typeface="+mn-lt"/>
                <a:sym typeface="Arial" panose="020B0604020202020204" pitchFamily="34" charset="0"/>
              </a:rPr>
              <a:t>years</a:t>
            </a:r>
            <a:r>
              <a:rPr lang="hu-HU">
                <a:latin typeface="Calibri"/>
                <a:ea typeface="+mn-lt"/>
                <a:cs typeface="+mn-lt"/>
                <a:sym typeface="Arial" panose="020B0604020202020204" pitchFamily="34" charset="0"/>
              </a:rPr>
              <a:t> of IT </a:t>
            </a:r>
            <a:r>
              <a:rPr lang="hu-HU" err="1">
                <a:latin typeface="Calibri"/>
                <a:ea typeface="+mn-lt"/>
                <a:cs typeface="+mn-lt"/>
                <a:sym typeface="Arial" panose="020B0604020202020204" pitchFamily="34" charset="0"/>
              </a:rPr>
              <a:t>experience</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working</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across</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multiple</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regions</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including</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Asia</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Middle</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East</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the</a:t>
            </a:r>
            <a:r>
              <a:rPr lang="hu-HU">
                <a:latin typeface="Calibri"/>
                <a:ea typeface="+mn-lt"/>
                <a:cs typeface="+mn-lt"/>
                <a:sym typeface="Arial" panose="020B0604020202020204" pitchFamily="34" charset="0"/>
              </a:rPr>
              <a:t> US, Europe and </a:t>
            </a:r>
            <a:r>
              <a:rPr lang="hu-HU" err="1">
                <a:latin typeface="Calibri"/>
                <a:ea typeface="+mn-lt"/>
                <a:cs typeface="+mn-lt"/>
                <a:sym typeface="Arial" panose="020B0604020202020204" pitchFamily="34" charset="0"/>
              </a:rPr>
              <a:t>the</a:t>
            </a:r>
            <a:r>
              <a:rPr lang="hu-HU">
                <a:latin typeface="Calibri"/>
                <a:ea typeface="+mn-lt"/>
                <a:cs typeface="+mn-lt"/>
                <a:sym typeface="Arial" panose="020B0604020202020204" pitchFamily="34" charset="0"/>
              </a:rPr>
              <a:t> UK. He is </a:t>
            </a:r>
            <a:r>
              <a:rPr lang="hu-HU" err="1">
                <a:latin typeface="Calibri"/>
                <a:ea typeface="+mn-lt"/>
                <a:cs typeface="+mn-lt"/>
                <a:sym typeface="Arial" panose="020B0604020202020204" pitchFamily="34" charset="0"/>
              </a:rPr>
              <a:t>helping</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many</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customers</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transform</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their</a:t>
            </a:r>
            <a:r>
              <a:rPr lang="hu-HU">
                <a:latin typeface="Calibri"/>
                <a:ea typeface="+mn-lt"/>
                <a:cs typeface="+mn-lt"/>
                <a:sym typeface="Arial" panose="020B0604020202020204" pitchFamily="34" charset="0"/>
              </a:rPr>
              <a:t> business </a:t>
            </a:r>
            <a:r>
              <a:rPr lang="hu-HU" err="1">
                <a:latin typeface="Calibri"/>
                <a:ea typeface="+mn-lt"/>
                <a:cs typeface="+mn-lt"/>
                <a:sym typeface="Arial" panose="020B0604020202020204" pitchFamily="34" charset="0"/>
              </a:rPr>
              <a:t>using</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the</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cloud</a:t>
            </a:r>
            <a:r>
              <a:rPr lang="hu-HU">
                <a:latin typeface="Calibri"/>
                <a:ea typeface="+mn-lt"/>
                <a:cs typeface="+mn-lt"/>
                <a:sym typeface="Arial" panose="020B0604020202020204" pitchFamily="34" charset="0"/>
              </a:rPr>
              <a:t>. He is </a:t>
            </a:r>
            <a:r>
              <a:rPr lang="hu-HU" err="1">
                <a:latin typeface="Calibri"/>
                <a:ea typeface="+mn-lt"/>
                <a:cs typeface="+mn-lt"/>
                <a:sym typeface="Arial" panose="020B0604020202020204" pitchFamily="34" charset="0"/>
              </a:rPr>
              <a:t>leading</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diverse</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teams</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to</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driving</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change</a:t>
            </a:r>
            <a:r>
              <a:rPr lang="hu-HU">
                <a:latin typeface="Calibri"/>
                <a:ea typeface="+mn-lt"/>
                <a:cs typeface="+mn-lt"/>
                <a:sym typeface="Arial" panose="020B0604020202020204" pitchFamily="34" charset="0"/>
              </a:rPr>
              <a:t> and </a:t>
            </a:r>
            <a:r>
              <a:rPr lang="hu-HU" err="1">
                <a:latin typeface="Calibri"/>
                <a:ea typeface="+mn-lt"/>
                <a:cs typeface="+mn-lt"/>
                <a:sym typeface="Arial" panose="020B0604020202020204" pitchFamily="34" charset="0"/>
              </a:rPr>
              <a:t>deliver</a:t>
            </a:r>
            <a:r>
              <a:rPr lang="hu-HU">
                <a:latin typeface="Calibri"/>
                <a:ea typeface="+mn-lt"/>
                <a:cs typeface="+mn-lt"/>
                <a:sym typeface="Arial" panose="020B0604020202020204" pitchFamily="34" charset="0"/>
              </a:rPr>
              <a:t> business </a:t>
            </a:r>
            <a:r>
              <a:rPr lang="hu-HU" err="1">
                <a:latin typeface="Calibri"/>
                <a:ea typeface="+mn-lt"/>
                <a:cs typeface="+mn-lt"/>
                <a:sym typeface="Arial" panose="020B0604020202020204" pitchFamily="34" charset="0"/>
              </a:rPr>
              <a:t>value</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at</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scale</a:t>
            </a:r>
            <a:r>
              <a:rPr lang="hu-HU">
                <a:latin typeface="Calibri"/>
                <a:ea typeface="+mn-lt"/>
                <a:cs typeface="+mn-lt"/>
                <a:sym typeface="Arial" panose="020B0604020202020204" pitchFamily="34" charset="0"/>
              </a:rPr>
              <a:t>. </a:t>
            </a:r>
            <a:br>
              <a:rPr lang="hu-HU">
                <a:latin typeface="Calibri"/>
                <a:ea typeface="+mn-lt"/>
                <a:cs typeface="+mn-lt"/>
              </a:rPr>
            </a:br>
            <a:endParaRPr lang="hu-HU">
              <a:latin typeface="Calibri"/>
              <a:ea typeface="+mn-lt"/>
              <a:cs typeface="+mn-lt"/>
            </a:endParaRPr>
          </a:p>
          <a:p>
            <a:pPr marL="184150" lvl="1" indent="-180975" defTabSz="966978">
              <a:spcAft>
                <a:spcPts val="635"/>
              </a:spcAft>
              <a:buClr>
                <a:srgbClr val="00337F"/>
              </a:buClr>
              <a:buSzPct val="100000"/>
              <a:buFont typeface="Wingdings" panose="05000000000000000000" pitchFamily="2" charset="2"/>
              <a:buChar char="§"/>
              <a:defRPr/>
            </a:pPr>
            <a:endParaRPr lang="hu-HU">
              <a:latin typeface="Calibri"/>
              <a:ea typeface="+mn-lt"/>
              <a:cs typeface="+mn-lt"/>
              <a:sym typeface="Arial" panose="020B0604020202020204" pitchFamily="34" charset="0"/>
            </a:endParaRPr>
          </a:p>
          <a:p>
            <a:pPr marL="184150" lvl="1" indent="-180975" defTabSz="966978">
              <a:spcAft>
                <a:spcPts val="635"/>
              </a:spcAft>
              <a:buClr>
                <a:srgbClr val="00337F"/>
              </a:buClr>
              <a:buSzPct val="100000"/>
              <a:buFont typeface="Wingdings" panose="05000000000000000000" pitchFamily="2" charset="2"/>
              <a:buChar char="§"/>
              <a:defRPr/>
            </a:pPr>
            <a:r>
              <a:rPr lang="hu-HU">
                <a:latin typeface="Calibri"/>
                <a:ea typeface="+mn-lt"/>
                <a:cs typeface="+mn-lt"/>
                <a:sym typeface="Arial" panose="020B0604020202020204" pitchFamily="34" charset="0"/>
              </a:rPr>
              <a:t>A </a:t>
            </a:r>
            <a:r>
              <a:rPr lang="hu-HU" err="1">
                <a:latin typeface="Calibri"/>
                <a:ea typeface="+mn-lt"/>
                <a:cs typeface="+mn-lt"/>
                <a:sym typeface="Arial" panose="020B0604020202020204" pitchFamily="34" charset="0"/>
              </a:rPr>
              <a:t>certified</a:t>
            </a:r>
            <a:r>
              <a:rPr lang="hu-HU">
                <a:latin typeface="Calibri"/>
                <a:ea typeface="+mn-lt"/>
                <a:cs typeface="+mn-lt"/>
                <a:sym typeface="Arial" panose="020B0604020202020204" pitchFamily="34" charset="0"/>
              </a:rPr>
              <a:t> Amazon Web </a:t>
            </a:r>
            <a:r>
              <a:rPr lang="hu-HU" err="1">
                <a:latin typeface="Calibri"/>
                <a:ea typeface="+mn-lt"/>
                <a:cs typeface="+mn-lt"/>
                <a:sym typeface="Arial" panose="020B0604020202020204" pitchFamily="34" charset="0"/>
              </a:rPr>
              <a:t>Services</a:t>
            </a:r>
            <a:r>
              <a:rPr lang="hu-HU">
                <a:latin typeface="Calibri"/>
                <a:ea typeface="+mn-lt"/>
                <a:cs typeface="+mn-lt"/>
                <a:sym typeface="Arial" panose="020B0604020202020204" pitchFamily="34" charset="0"/>
              </a:rPr>
              <a:t> (AWS) </a:t>
            </a:r>
            <a:r>
              <a:rPr lang="hu-HU" err="1">
                <a:latin typeface="Calibri"/>
                <a:ea typeface="+mn-lt"/>
                <a:cs typeface="+mn-lt"/>
                <a:sym typeface="Arial" panose="020B0604020202020204" pitchFamily="34" charset="0"/>
              </a:rPr>
              <a:t>Solution</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Architect</a:t>
            </a:r>
            <a:r>
              <a:rPr lang="hu-HU">
                <a:latin typeface="Calibri"/>
                <a:ea typeface="+mn-lt"/>
                <a:cs typeface="+mn-lt"/>
                <a:sym typeface="Arial" panose="020B0604020202020204" pitchFamily="34" charset="0"/>
              </a:rPr>
              <a:t> and </a:t>
            </a:r>
            <a:r>
              <a:rPr lang="hu-HU" err="1">
                <a:latin typeface="Calibri"/>
                <a:ea typeface="+mn-lt"/>
                <a:cs typeface="+mn-lt"/>
                <a:sym typeface="Arial" panose="020B0604020202020204" pitchFamily="34" charset="0"/>
              </a:rPr>
              <a:t>Security</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Specialist</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Product</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Owner</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for</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Container</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services</a:t>
            </a:r>
            <a:r>
              <a:rPr lang="hu-HU">
                <a:latin typeface="Calibri"/>
                <a:ea typeface="+mn-lt"/>
                <a:cs typeface="+mn-lt"/>
                <a:sym typeface="Arial" panose="020B0604020202020204" pitchFamily="34" charset="0"/>
              </a:rPr>
              <a:t> (Docker, K8s, AWS ECS and EKS). He has </a:t>
            </a:r>
            <a:r>
              <a:rPr lang="hu-HU" err="1">
                <a:latin typeface="Calibri"/>
                <a:ea typeface="+mn-lt"/>
                <a:cs typeface="+mn-lt"/>
                <a:sym typeface="Arial" panose="020B0604020202020204" pitchFamily="34" charset="0"/>
              </a:rPr>
              <a:t>worked</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with</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many</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Cloud</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Partners</a:t>
            </a:r>
            <a:r>
              <a:rPr lang="hu-HU">
                <a:latin typeface="Calibri"/>
                <a:ea typeface="+mn-lt"/>
                <a:cs typeface="+mn-lt"/>
                <a:sym typeface="Arial" panose="020B0604020202020204" pitchFamily="34" charset="0"/>
              </a:rPr>
              <a:t>/</a:t>
            </a:r>
            <a:r>
              <a:rPr lang="hu-HU" err="1">
                <a:latin typeface="Calibri"/>
                <a:ea typeface="+mn-lt"/>
                <a:cs typeface="+mn-lt"/>
                <a:sym typeface="Arial" panose="020B0604020202020204" pitchFamily="34" charset="0"/>
              </a:rPr>
              <a:t>Providers</a:t>
            </a:r>
            <a:r>
              <a:rPr lang="hu-HU">
                <a:latin typeface="Calibri"/>
                <a:ea typeface="+mn-lt"/>
                <a:cs typeface="+mn-lt"/>
                <a:sym typeface="Arial" panose="020B0604020202020204" pitchFamily="34" charset="0"/>
              </a:rPr>
              <a:t> (AWS, </a:t>
            </a:r>
            <a:r>
              <a:rPr lang="hu-HU" err="1">
                <a:latin typeface="Calibri"/>
                <a:ea typeface="+mn-lt"/>
                <a:cs typeface="+mn-lt"/>
                <a:sym typeface="Arial" panose="020B0604020202020204" pitchFamily="34" charset="0"/>
              </a:rPr>
              <a:t>Rackspace</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Wipro</a:t>
            </a:r>
            <a:r>
              <a:rPr lang="hu-HU">
                <a:latin typeface="Calibri"/>
                <a:ea typeface="+mn-lt"/>
                <a:cs typeface="+mn-lt"/>
                <a:sym typeface="Arial" panose="020B0604020202020204" pitchFamily="34" charset="0"/>
              </a:rPr>
              <a:t>, Google, Oracle, </a:t>
            </a:r>
            <a:r>
              <a:rPr lang="hu-HU" err="1">
                <a:latin typeface="Calibri"/>
                <a:ea typeface="+mn-lt"/>
                <a:cs typeface="+mn-lt"/>
                <a:sym typeface="Arial" panose="020B0604020202020204" pitchFamily="34" charset="0"/>
              </a:rPr>
              <a:t>Azure</a:t>
            </a:r>
            <a:r>
              <a:rPr lang="hu-HU">
                <a:latin typeface="Calibri"/>
                <a:ea typeface="+mn-lt"/>
                <a:cs typeface="+mn-lt"/>
                <a:sym typeface="Arial" panose="020B0604020202020204" pitchFamily="34" charset="0"/>
              </a:rPr>
              <a:t>, IBM and Vodafone) and </a:t>
            </a:r>
            <a:r>
              <a:rPr lang="hu-HU" err="1">
                <a:latin typeface="Calibri"/>
                <a:ea typeface="+mn-lt"/>
                <a:cs typeface="+mn-lt"/>
                <a:sym typeface="Arial" panose="020B0604020202020204" pitchFamily="34" charset="0"/>
              </a:rPr>
              <a:t>successfully</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managed</a:t>
            </a:r>
            <a:r>
              <a:rPr lang="hu-HU">
                <a:latin typeface="Calibri"/>
                <a:ea typeface="+mn-lt"/>
                <a:cs typeface="+mn-lt"/>
                <a:sym typeface="Arial" panose="020B0604020202020204" pitchFamily="34" charset="0"/>
              </a:rPr>
              <a:t> and </a:t>
            </a:r>
            <a:r>
              <a:rPr lang="hu-HU" err="1">
                <a:latin typeface="Calibri"/>
                <a:ea typeface="+mn-lt"/>
                <a:cs typeface="+mn-lt"/>
                <a:sym typeface="Arial" panose="020B0604020202020204" pitchFamily="34" charset="0"/>
              </a:rPr>
              <a:t>implemented</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multiple</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Cloud</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migration</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projects</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replacing</a:t>
            </a:r>
            <a:r>
              <a:rPr lang="hu-HU">
                <a:latin typeface="Calibri"/>
                <a:ea typeface="+mn-lt"/>
                <a:cs typeface="+mn-lt"/>
                <a:sym typeface="Arial" panose="020B0604020202020204" pitchFamily="34" charset="0"/>
              </a:rPr>
              <a:t> business-</a:t>
            </a:r>
            <a:r>
              <a:rPr lang="hu-HU" err="1">
                <a:latin typeface="Calibri"/>
                <a:ea typeface="+mn-lt"/>
                <a:cs typeface="+mn-lt"/>
                <a:sym typeface="Arial" panose="020B0604020202020204" pitchFamily="34" charset="0"/>
              </a:rPr>
              <a:t>critical</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core</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legacy</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systems</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across</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the</a:t>
            </a:r>
            <a:r>
              <a:rPr lang="hu-HU">
                <a:latin typeface="Calibri"/>
                <a:ea typeface="+mn-lt"/>
                <a:cs typeface="+mn-lt"/>
                <a:sym typeface="Arial" panose="020B0604020202020204" pitchFamily="34" charset="0"/>
              </a:rPr>
              <a:t> Telecom, Financial, Banking, </a:t>
            </a:r>
            <a:r>
              <a:rPr lang="hu-HU" err="1">
                <a:latin typeface="Calibri"/>
                <a:ea typeface="+mn-lt"/>
                <a:cs typeface="+mn-lt"/>
                <a:sym typeface="Arial" panose="020B0604020202020204" pitchFamily="34" charset="0"/>
              </a:rPr>
              <a:t>Insurance</a:t>
            </a:r>
            <a:r>
              <a:rPr lang="hu-HU">
                <a:latin typeface="Calibri"/>
                <a:ea typeface="+mn-lt"/>
                <a:cs typeface="+mn-lt"/>
                <a:sym typeface="Arial" panose="020B0604020202020204" pitchFamily="34" charset="0"/>
              </a:rPr>
              <a:t>, </a:t>
            </a:r>
            <a:r>
              <a:rPr lang="hu-HU" err="1">
                <a:latin typeface="Calibri"/>
                <a:ea typeface="+mn-lt"/>
                <a:cs typeface="+mn-lt"/>
                <a:sym typeface="Arial" panose="020B0604020202020204" pitchFamily="34" charset="0"/>
              </a:rPr>
              <a:t>Retail</a:t>
            </a:r>
            <a:r>
              <a:rPr lang="hu-HU">
                <a:latin typeface="Calibri"/>
                <a:ea typeface="+mn-lt"/>
                <a:cs typeface="+mn-lt"/>
                <a:sym typeface="Arial" panose="020B0604020202020204" pitchFamily="34" charset="0"/>
              </a:rPr>
              <a:t>, and </a:t>
            </a:r>
            <a:r>
              <a:rPr lang="hu-HU" err="1">
                <a:latin typeface="Calibri"/>
                <a:ea typeface="+mn-lt"/>
                <a:cs typeface="+mn-lt"/>
                <a:sym typeface="Arial" panose="020B0604020202020204" pitchFamily="34" charset="0"/>
              </a:rPr>
              <a:t>Government</a:t>
            </a:r>
            <a:r>
              <a:rPr lang="hu-HU">
                <a:latin typeface="Calibri"/>
                <a:ea typeface="+mn-lt"/>
                <a:cs typeface="+mn-lt"/>
                <a:sym typeface="Arial" panose="020B0604020202020204" pitchFamily="34" charset="0"/>
              </a:rPr>
              <a:t> sectors.</a:t>
            </a:r>
            <a:br>
              <a:rPr lang="hu-HU">
                <a:ea typeface="+mn-lt"/>
                <a:cs typeface="+mn-lt"/>
              </a:rPr>
            </a:br>
            <a:endParaRPr lang="hu-HU" sz="2000" i="0" u="none" strike="noStrike" kern="1200" cap="none" spc="0" normalizeH="0" baseline="0" noProof="0">
              <a:ln>
                <a:noFill/>
              </a:ln>
              <a:effectLst/>
              <a:uLnTx/>
              <a:uFillTx/>
              <a:ea typeface="+mn-lt"/>
              <a:cs typeface="+mn-lt"/>
            </a:endParaRPr>
          </a:p>
        </p:txBody>
      </p:sp>
      <p:pic>
        <p:nvPicPr>
          <p:cNvPr id="11" name="Picture 11" descr="Qr code&#10;&#10;Description automatically generated">
            <a:extLst>
              <a:ext uri="{FF2B5EF4-FFF2-40B4-BE49-F238E27FC236}">
                <a16:creationId xmlns:a16="http://schemas.microsoft.com/office/drawing/2014/main" id="{4C0AACF9-6686-B33D-2904-A5052AB77C34}"/>
              </a:ext>
            </a:extLst>
          </p:cNvPr>
          <p:cNvPicPr>
            <a:picLocks noChangeAspect="1"/>
          </p:cNvPicPr>
          <p:nvPr/>
        </p:nvPicPr>
        <p:blipFill>
          <a:blip r:embed="rId3"/>
          <a:stretch>
            <a:fillRect/>
          </a:stretch>
        </p:blipFill>
        <p:spPr>
          <a:xfrm>
            <a:off x="520485" y="4295492"/>
            <a:ext cx="1884336" cy="2235780"/>
          </a:xfrm>
          <a:prstGeom prst="rect">
            <a:avLst/>
          </a:prstGeom>
        </p:spPr>
      </p:pic>
      <p:pic>
        <p:nvPicPr>
          <p:cNvPr id="12" name="Picture 12" descr="A picture containing logo&#10;&#10;Description automatically generated">
            <a:extLst>
              <a:ext uri="{FF2B5EF4-FFF2-40B4-BE49-F238E27FC236}">
                <a16:creationId xmlns:a16="http://schemas.microsoft.com/office/drawing/2014/main" id="{CF62BC48-8B31-E2B6-3CB7-F824EF41B872}"/>
              </a:ext>
            </a:extLst>
          </p:cNvPr>
          <p:cNvPicPr>
            <a:picLocks noChangeAspect="1"/>
          </p:cNvPicPr>
          <p:nvPr/>
        </p:nvPicPr>
        <p:blipFill>
          <a:blip r:embed="rId4"/>
          <a:stretch>
            <a:fillRect/>
          </a:stretch>
        </p:blipFill>
        <p:spPr>
          <a:xfrm>
            <a:off x="9038095" y="1097151"/>
            <a:ext cx="2743200" cy="685800"/>
          </a:xfrm>
          <a:prstGeom prst="rect">
            <a:avLst/>
          </a:prstGeom>
        </p:spPr>
      </p:pic>
    </p:spTree>
    <p:extLst>
      <p:ext uri="{BB962C8B-B14F-4D97-AF65-F5344CB8AC3E}">
        <p14:creationId xmlns:p14="http://schemas.microsoft.com/office/powerpoint/2010/main" val="56857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6" name="Straight Connector 25">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el 1">
            <a:extLst>
              <a:ext uri="{FF2B5EF4-FFF2-40B4-BE49-F238E27FC236}">
                <a16:creationId xmlns:a16="http://schemas.microsoft.com/office/drawing/2014/main" id="{7791C533-3046-6AFC-955A-0B1B22E8A611}"/>
              </a:ext>
            </a:extLst>
          </p:cNvPr>
          <p:cNvSpPr>
            <a:spLocks noGrp="1"/>
          </p:cNvSpPr>
          <p:nvPr/>
        </p:nvSpPr>
        <p:spPr>
          <a:xfrm>
            <a:off x="643467" y="816638"/>
            <a:ext cx="3367359" cy="522472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defTabSz="457200">
              <a:spcAft>
                <a:spcPts val="600"/>
              </a:spcAft>
            </a:pPr>
            <a:r>
              <a:rPr lang="en-US">
                <a:solidFill>
                  <a:schemeClr val="accent1"/>
                </a:solidFill>
              </a:rPr>
              <a:t>Agenda</a:t>
            </a:r>
          </a:p>
        </p:txBody>
      </p:sp>
      <p:sp>
        <p:nvSpPr>
          <p:cNvPr id="9" name="Rechteck 5">
            <a:extLst>
              <a:ext uri="{FF2B5EF4-FFF2-40B4-BE49-F238E27FC236}">
                <a16:creationId xmlns:a16="http://schemas.microsoft.com/office/drawing/2014/main" id="{114C6899-A87B-D07D-0EA2-1310A78B31E0}"/>
              </a:ext>
            </a:extLst>
          </p:cNvPr>
          <p:cNvSpPr>
            <a:spLocks/>
          </p:cNvSpPr>
          <p:nvPr/>
        </p:nvSpPr>
        <p:spPr>
          <a:xfrm>
            <a:off x="4654295" y="816638"/>
            <a:ext cx="4619706" cy="5224724"/>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4150" lvl="1" indent="-180975" defTabSz="457200">
              <a:lnSpc>
                <a:spcPct val="90000"/>
              </a:lnSpc>
              <a:spcBef>
                <a:spcPts val="1000"/>
              </a:spcBef>
              <a:buClr>
                <a:schemeClr val="accent1"/>
              </a:buClr>
              <a:buSzPct val="80000"/>
              <a:buFont typeface="Wingdings 3" charset="2"/>
              <a:buChar char=""/>
              <a:defRPr/>
            </a:pPr>
            <a:r>
              <a:rPr lang="en-US" sz="1500">
                <a:solidFill>
                  <a:schemeClr val="tx1">
                    <a:lumMod val="75000"/>
                    <a:lumOff val="25000"/>
                  </a:schemeClr>
                </a:solidFill>
              </a:rPr>
              <a:t>Surprising Facts about Docker Adoption</a:t>
            </a:r>
          </a:p>
          <a:p>
            <a:pPr marL="184150" lvl="1" indent="-180975" defTabSz="457200">
              <a:lnSpc>
                <a:spcPct val="90000"/>
              </a:lnSpc>
              <a:spcBef>
                <a:spcPts val="1000"/>
              </a:spcBef>
              <a:buClr>
                <a:schemeClr val="accent1"/>
              </a:buClr>
              <a:buSzPct val="80000"/>
              <a:buFont typeface="Wingdings 3" charset="2"/>
              <a:buChar char=""/>
              <a:defRPr/>
            </a:pPr>
            <a:endParaRPr lang="en-US" sz="1500">
              <a:solidFill>
                <a:schemeClr val="tx1">
                  <a:lumMod val="75000"/>
                  <a:lumOff val="25000"/>
                </a:schemeClr>
              </a:solidFill>
            </a:endParaRPr>
          </a:p>
          <a:p>
            <a:pPr marL="184150" lvl="1" indent="-180975" defTabSz="457200">
              <a:lnSpc>
                <a:spcPct val="90000"/>
              </a:lnSpc>
              <a:spcBef>
                <a:spcPts val="1000"/>
              </a:spcBef>
              <a:buClr>
                <a:schemeClr val="accent1"/>
              </a:buClr>
              <a:buSzPct val="80000"/>
              <a:buFont typeface="Wingdings 3" charset="2"/>
              <a:buChar char=""/>
              <a:defRPr/>
            </a:pPr>
            <a:r>
              <a:rPr lang="en-US" sz="1500">
                <a:solidFill>
                  <a:schemeClr val="tx1">
                    <a:lumMod val="75000"/>
                    <a:lumOff val="25000"/>
                  </a:schemeClr>
                </a:solidFill>
              </a:rPr>
              <a:t>TensorFlow</a:t>
            </a:r>
          </a:p>
          <a:p>
            <a:pPr marL="184150" lvl="1" indent="-180975" defTabSz="457200">
              <a:lnSpc>
                <a:spcPct val="90000"/>
              </a:lnSpc>
              <a:spcBef>
                <a:spcPts val="1000"/>
              </a:spcBef>
              <a:buClr>
                <a:schemeClr val="accent1"/>
              </a:buClr>
              <a:buSzPct val="80000"/>
              <a:buFont typeface="Wingdings 3" charset="2"/>
              <a:buChar char=""/>
              <a:defRPr/>
            </a:pPr>
            <a:endParaRPr lang="en-US" sz="1500">
              <a:solidFill>
                <a:schemeClr val="tx1">
                  <a:lumMod val="75000"/>
                  <a:lumOff val="25000"/>
                </a:schemeClr>
              </a:solidFill>
            </a:endParaRPr>
          </a:p>
          <a:p>
            <a:pPr marL="184150" lvl="1" indent="-180975" defTabSz="457200">
              <a:lnSpc>
                <a:spcPct val="90000"/>
              </a:lnSpc>
              <a:spcBef>
                <a:spcPts val="1000"/>
              </a:spcBef>
              <a:buClr>
                <a:schemeClr val="accent1"/>
              </a:buClr>
              <a:buSzPct val="80000"/>
              <a:buFont typeface="Wingdings 3" charset="2"/>
              <a:buChar char=""/>
              <a:defRPr/>
            </a:pPr>
            <a:r>
              <a:rPr lang="en-US" sz="1500">
                <a:solidFill>
                  <a:schemeClr val="tx1">
                    <a:lumMod val="75000"/>
                    <a:lumOff val="25000"/>
                  </a:schemeClr>
                </a:solidFill>
              </a:rPr>
              <a:t>Create the Dockerfile</a:t>
            </a:r>
          </a:p>
          <a:p>
            <a:pPr marL="184150" lvl="1" indent="-180975" defTabSz="457200">
              <a:lnSpc>
                <a:spcPct val="90000"/>
              </a:lnSpc>
              <a:spcBef>
                <a:spcPts val="1000"/>
              </a:spcBef>
              <a:buClr>
                <a:schemeClr val="accent1"/>
              </a:buClr>
              <a:buSzPct val="80000"/>
              <a:buFont typeface="Wingdings 3" charset="2"/>
              <a:buChar char=""/>
              <a:defRPr/>
            </a:pPr>
            <a:endParaRPr lang="en-US" sz="1500">
              <a:solidFill>
                <a:schemeClr val="tx1">
                  <a:lumMod val="75000"/>
                  <a:lumOff val="25000"/>
                </a:schemeClr>
              </a:solidFill>
            </a:endParaRPr>
          </a:p>
          <a:p>
            <a:pPr marL="184150" lvl="1" indent="-180975" defTabSz="457200">
              <a:lnSpc>
                <a:spcPct val="90000"/>
              </a:lnSpc>
              <a:spcBef>
                <a:spcPts val="1000"/>
              </a:spcBef>
              <a:buClr>
                <a:schemeClr val="accent1"/>
              </a:buClr>
              <a:buSzPct val="80000"/>
              <a:buFont typeface="Wingdings 3" charset="2"/>
              <a:buChar char=""/>
              <a:defRPr/>
            </a:pPr>
            <a:r>
              <a:rPr lang="en-US" sz="1500">
                <a:solidFill>
                  <a:schemeClr val="tx1">
                    <a:lumMod val="75000"/>
                    <a:lumOff val="25000"/>
                  </a:schemeClr>
                </a:solidFill>
              </a:rPr>
              <a:t>Build the Dockerfile (Demo)</a:t>
            </a:r>
          </a:p>
          <a:p>
            <a:pPr marL="184150" lvl="1" indent="-180975" defTabSz="457200">
              <a:lnSpc>
                <a:spcPct val="90000"/>
              </a:lnSpc>
              <a:spcBef>
                <a:spcPts val="1000"/>
              </a:spcBef>
              <a:buClr>
                <a:schemeClr val="accent1"/>
              </a:buClr>
              <a:buSzPct val="80000"/>
              <a:buFont typeface="Wingdings 3" charset="2"/>
              <a:buChar char=""/>
              <a:defRPr/>
            </a:pPr>
            <a:endParaRPr lang="en-US" sz="1500">
              <a:solidFill>
                <a:schemeClr val="tx1">
                  <a:lumMod val="75000"/>
                  <a:lumOff val="25000"/>
                </a:schemeClr>
              </a:solidFill>
            </a:endParaRPr>
          </a:p>
          <a:p>
            <a:pPr marL="184150" lvl="1" indent="-180975" defTabSz="457200">
              <a:lnSpc>
                <a:spcPct val="90000"/>
              </a:lnSpc>
              <a:spcBef>
                <a:spcPts val="1000"/>
              </a:spcBef>
              <a:buClr>
                <a:schemeClr val="accent1"/>
              </a:buClr>
              <a:buSzPct val="80000"/>
              <a:buFont typeface="Wingdings 3" charset="2"/>
              <a:buChar char=""/>
              <a:defRPr/>
            </a:pPr>
            <a:r>
              <a:rPr lang="en-US" sz="1500">
                <a:solidFill>
                  <a:schemeClr val="tx1">
                    <a:lumMod val="75000"/>
                    <a:lumOff val="25000"/>
                  </a:schemeClr>
                </a:solidFill>
              </a:rPr>
              <a:t>Run the Docker Image (Demo)</a:t>
            </a:r>
          </a:p>
          <a:p>
            <a:pPr marL="184150" lvl="1" indent="-180975" defTabSz="457200">
              <a:lnSpc>
                <a:spcPct val="90000"/>
              </a:lnSpc>
              <a:spcBef>
                <a:spcPts val="1000"/>
              </a:spcBef>
              <a:buClr>
                <a:schemeClr val="accent1"/>
              </a:buClr>
              <a:buSzPct val="80000"/>
              <a:buFont typeface="Wingdings 3" charset="2"/>
              <a:buChar char=""/>
              <a:defRPr/>
            </a:pPr>
            <a:endParaRPr lang="en-US" sz="1500">
              <a:solidFill>
                <a:schemeClr val="tx1">
                  <a:lumMod val="75000"/>
                  <a:lumOff val="25000"/>
                </a:schemeClr>
              </a:solidFill>
            </a:endParaRPr>
          </a:p>
          <a:p>
            <a:pPr marL="184150" lvl="1" indent="-180975" defTabSz="457200">
              <a:lnSpc>
                <a:spcPct val="90000"/>
              </a:lnSpc>
              <a:spcBef>
                <a:spcPts val="1000"/>
              </a:spcBef>
              <a:buClr>
                <a:schemeClr val="accent1"/>
              </a:buClr>
              <a:buSzPct val="80000"/>
              <a:buFont typeface="Wingdings 3" charset="2"/>
              <a:buChar char=""/>
              <a:defRPr/>
            </a:pPr>
            <a:r>
              <a:rPr lang="en-US" sz="1500">
                <a:solidFill>
                  <a:schemeClr val="tx1">
                    <a:lumMod val="75000"/>
                    <a:lumOff val="25000"/>
                  </a:schemeClr>
                </a:solidFill>
              </a:rPr>
              <a:t>Object Detection API (Demo)</a:t>
            </a:r>
          </a:p>
          <a:p>
            <a:pPr marL="184150" lvl="1" indent="-180975" defTabSz="457200">
              <a:lnSpc>
                <a:spcPct val="90000"/>
              </a:lnSpc>
              <a:spcBef>
                <a:spcPts val="1000"/>
              </a:spcBef>
              <a:buClr>
                <a:schemeClr val="accent1"/>
              </a:buClr>
              <a:buSzPct val="80000"/>
              <a:buFont typeface="Wingdings 3" charset="2"/>
              <a:buChar char=""/>
              <a:defRPr/>
            </a:pPr>
            <a:endParaRPr lang="en-US" sz="1500">
              <a:solidFill>
                <a:schemeClr val="tx1">
                  <a:lumMod val="75000"/>
                  <a:lumOff val="25000"/>
                </a:schemeClr>
              </a:solidFill>
            </a:endParaRPr>
          </a:p>
          <a:p>
            <a:pPr marL="184150" lvl="1" indent="-180975" defTabSz="457200">
              <a:lnSpc>
                <a:spcPct val="90000"/>
              </a:lnSpc>
              <a:spcBef>
                <a:spcPts val="1000"/>
              </a:spcBef>
              <a:buClr>
                <a:schemeClr val="accent1"/>
              </a:buClr>
              <a:buSzPct val="80000"/>
              <a:buFont typeface="Wingdings 3" charset="2"/>
              <a:buChar char=""/>
              <a:defRPr/>
            </a:pPr>
            <a:r>
              <a:rPr lang="en-US" sz="1500">
                <a:solidFill>
                  <a:schemeClr val="tx1">
                    <a:lumMod val="75000"/>
                    <a:lumOff val="25000"/>
                  </a:schemeClr>
                </a:solidFill>
              </a:rPr>
              <a:t>Conclusion</a:t>
            </a:r>
          </a:p>
          <a:p>
            <a:pPr marL="184150" lvl="1" indent="-180975" defTabSz="457200">
              <a:lnSpc>
                <a:spcPct val="90000"/>
              </a:lnSpc>
              <a:spcBef>
                <a:spcPts val="1000"/>
              </a:spcBef>
              <a:buClr>
                <a:schemeClr val="accent1"/>
              </a:buClr>
              <a:buSzPct val="80000"/>
              <a:buFont typeface="Wingdings 3" charset="2"/>
              <a:buChar char=""/>
              <a:defRPr/>
            </a:pPr>
            <a:endParaRPr lang="en-US" sz="1500">
              <a:solidFill>
                <a:schemeClr val="tx1">
                  <a:lumMod val="75000"/>
                  <a:lumOff val="25000"/>
                </a:schemeClr>
              </a:solidFill>
            </a:endParaRPr>
          </a:p>
          <a:p>
            <a:pPr marL="184150" lvl="1" indent="-180975" defTabSz="457200">
              <a:lnSpc>
                <a:spcPct val="90000"/>
              </a:lnSpc>
              <a:spcBef>
                <a:spcPts val="1000"/>
              </a:spcBef>
              <a:buClr>
                <a:schemeClr val="accent1"/>
              </a:buClr>
              <a:buSzPct val="80000"/>
              <a:buFont typeface="Wingdings 3" charset="2"/>
              <a:buChar char=""/>
              <a:defRPr/>
            </a:pPr>
            <a:r>
              <a:rPr lang="en-US" sz="1500">
                <a:solidFill>
                  <a:schemeClr val="tx1">
                    <a:lumMod val="75000"/>
                    <a:lumOff val="25000"/>
                  </a:schemeClr>
                </a:solidFill>
              </a:rPr>
              <a:t>Questions</a:t>
            </a:r>
            <a:br>
              <a:rPr lang="en-US" sz="1500">
                <a:solidFill>
                  <a:schemeClr val="tx1">
                    <a:lumMod val="75000"/>
                    <a:lumOff val="25000"/>
                  </a:schemeClr>
                </a:solidFill>
                <a:sym typeface="Arial" panose="020B0604020202020204" pitchFamily="34" charset="0"/>
              </a:rPr>
            </a:br>
            <a:endParaRPr lang="en-US" sz="1500" i="0" u="none" strike="noStrike" cap="none" spc="0" normalizeH="0" baseline="0" noProof="0">
              <a:ln>
                <a:noFill/>
              </a:ln>
              <a:solidFill>
                <a:schemeClr val="tx1">
                  <a:lumMod val="75000"/>
                  <a:lumOff val="25000"/>
                </a:schemeClr>
              </a:solidFill>
              <a:effectLst/>
              <a:uLnTx/>
              <a:uFillTx/>
            </a:endParaRPr>
          </a:p>
        </p:txBody>
      </p:sp>
      <p:sp>
        <p:nvSpPr>
          <p:cNvPr id="5" name="Rechteck 4">
            <a:extLst>
              <a:ext uri="{FF2B5EF4-FFF2-40B4-BE49-F238E27FC236}">
                <a16:creationId xmlns:a16="http://schemas.microsoft.com/office/drawing/2014/main" id="{4ABC65FE-BDA6-99B2-9F5A-862021A0F8A0}"/>
              </a:ext>
            </a:extLst>
          </p:cNvPr>
          <p:cNvSpPr/>
          <p:nvPr/>
        </p:nvSpPr>
        <p:spPr>
          <a:xfrm>
            <a:off x="-268612" y="-268612"/>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66978" rtl="0" eaLnBrk="1" fontAlgn="auto" latinLnBrk="0" hangingPunct="1">
              <a:lnSpc>
                <a:spcPct val="100000"/>
              </a:lnSpc>
              <a:spcBef>
                <a:spcPts val="0"/>
              </a:spcBef>
              <a:spcAft>
                <a:spcPts val="600"/>
              </a:spcAft>
              <a:buClrTx/>
              <a:buSzTx/>
              <a:buFontTx/>
              <a:buNone/>
              <a:tabLst/>
              <a:defRPr/>
            </a:pPr>
            <a:r>
              <a:rPr kumimoji="0" lang="de-DE" sz="106"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54455816</a:t>
            </a:r>
          </a:p>
        </p:txBody>
      </p:sp>
    </p:spTree>
    <p:extLst>
      <p:ext uri="{BB962C8B-B14F-4D97-AF65-F5344CB8AC3E}">
        <p14:creationId xmlns:p14="http://schemas.microsoft.com/office/powerpoint/2010/main" val="15663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6" name="Straight Connector 25">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el 1">
            <a:extLst>
              <a:ext uri="{FF2B5EF4-FFF2-40B4-BE49-F238E27FC236}">
                <a16:creationId xmlns:a16="http://schemas.microsoft.com/office/drawing/2014/main" id="{7791C533-3046-6AFC-955A-0B1B22E8A611}"/>
              </a:ext>
            </a:extLst>
          </p:cNvPr>
          <p:cNvSpPr>
            <a:spLocks noGrp="1"/>
          </p:cNvSpPr>
          <p:nvPr/>
        </p:nvSpPr>
        <p:spPr>
          <a:xfrm>
            <a:off x="643467" y="816638"/>
            <a:ext cx="3367359" cy="522472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defTabSz="457200">
              <a:spcAft>
                <a:spcPts val="600"/>
              </a:spcAft>
            </a:pPr>
            <a:r>
              <a:rPr lang="en-US">
                <a:solidFill>
                  <a:schemeClr val="accent1"/>
                </a:solidFill>
              </a:rPr>
              <a:t>Surprising Facts about Docker Adoption</a:t>
            </a:r>
          </a:p>
        </p:txBody>
      </p:sp>
      <p:sp>
        <p:nvSpPr>
          <p:cNvPr id="9" name="Rechteck 5">
            <a:extLst>
              <a:ext uri="{FF2B5EF4-FFF2-40B4-BE49-F238E27FC236}">
                <a16:creationId xmlns:a16="http://schemas.microsoft.com/office/drawing/2014/main" id="{114C6899-A87B-D07D-0EA2-1310A78B31E0}"/>
              </a:ext>
            </a:extLst>
          </p:cNvPr>
          <p:cNvSpPr>
            <a:spLocks/>
          </p:cNvSpPr>
          <p:nvPr/>
        </p:nvSpPr>
        <p:spPr>
          <a:xfrm>
            <a:off x="4654295" y="816638"/>
            <a:ext cx="4619706" cy="5224724"/>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defTabSz="457200">
              <a:lnSpc>
                <a:spcPct val="90000"/>
              </a:lnSpc>
              <a:spcBef>
                <a:spcPts val="1000"/>
              </a:spcBef>
              <a:buClr>
                <a:schemeClr val="accent1"/>
              </a:buClr>
              <a:buSzPct val="80000"/>
              <a:buFont typeface="Wingdings 3" charset="2"/>
              <a:buChar char=""/>
              <a:defRPr/>
            </a:pPr>
            <a:endParaRPr lang="en-US" sz="1100" b="1" u="sng">
              <a:solidFill>
                <a:schemeClr val="tx1">
                  <a:lumMod val="75000"/>
                  <a:lumOff val="25000"/>
                </a:schemeClr>
              </a:solidFill>
            </a:endParaRPr>
          </a:p>
          <a:p>
            <a:pPr lvl="1" defTabSz="457200">
              <a:lnSpc>
                <a:spcPct val="90000"/>
              </a:lnSpc>
              <a:spcBef>
                <a:spcPts val="1000"/>
              </a:spcBef>
              <a:buClr>
                <a:schemeClr val="accent1"/>
              </a:buClr>
              <a:buSzPct val="80000"/>
              <a:buFont typeface="Wingdings 3" charset="2"/>
              <a:buChar char=""/>
              <a:defRPr/>
            </a:pPr>
            <a:endParaRPr lang="en-US" sz="1100">
              <a:solidFill>
                <a:schemeClr val="tx1">
                  <a:lumMod val="75000"/>
                  <a:lumOff val="25000"/>
                </a:schemeClr>
              </a:solidFill>
            </a:endParaRPr>
          </a:p>
          <a:p>
            <a:pPr marL="800100" lvl="1" indent="-342900"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Nearly One Quarter of Companies Have Adopted Docker</a:t>
            </a:r>
            <a:endParaRPr lang="en-US" sz="1400">
              <a:solidFill>
                <a:schemeClr val="tx1">
                  <a:lumMod val="75000"/>
                  <a:lumOff val="25000"/>
                </a:schemeClr>
              </a:solidFill>
              <a:latin typeface="Calibri"/>
              <a:cs typeface="Calibri"/>
            </a:endParaRPr>
          </a:p>
          <a:p>
            <a:pPr marL="800100" lvl="1" indent="-342900"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Docker Now Runs on More Than 20% of Hosts</a:t>
            </a:r>
          </a:p>
          <a:p>
            <a:pPr marL="800100" lvl="1" indent="-342900"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Docker Usage Rates Increase with Infrastructure Size</a:t>
            </a:r>
          </a:p>
          <a:p>
            <a:pPr marL="800100" lvl="1" indent="-342900"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Half of Docker Environments Are Orchestrated</a:t>
            </a:r>
          </a:p>
          <a:p>
            <a:pPr marL="800100" lvl="1" indent="-342900"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The Average Size of a Docker Deployment Has Grown 75% in One Year</a:t>
            </a:r>
          </a:p>
          <a:p>
            <a:pPr marL="800100" lvl="1" indent="-342900"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The Most Widely Used Images Are NGINX, Redis, and Postgres</a:t>
            </a:r>
          </a:p>
          <a:p>
            <a:pPr marL="800100" lvl="1" indent="-342900"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The Median Docker Organization Runs Eight Containers per Host</a:t>
            </a:r>
          </a:p>
          <a:p>
            <a:pPr marL="800100" lvl="1" indent="-342900"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Orchestrated Containers Churn 12x Faster</a:t>
            </a:r>
          </a:p>
          <a:p>
            <a:pPr marL="800100" lvl="1" indent="-342900" defTabSz="457200">
              <a:lnSpc>
                <a:spcPct val="90000"/>
              </a:lnSpc>
              <a:spcBef>
                <a:spcPts val="1000"/>
              </a:spcBef>
              <a:buClr>
                <a:schemeClr val="accent1"/>
              </a:buClr>
              <a:buSzPct val="80000"/>
              <a:buFont typeface="Wingdings 3" charset="2"/>
              <a:buChar char=""/>
              <a:defRPr/>
            </a:pPr>
            <a:endParaRPr lang="en-US" sz="1400" b="1">
              <a:solidFill>
                <a:schemeClr val="tx1">
                  <a:lumMod val="75000"/>
                  <a:lumOff val="25000"/>
                </a:schemeClr>
              </a:solidFill>
              <a:latin typeface="Calibri"/>
              <a:cs typeface="Calibri"/>
            </a:endParaRPr>
          </a:p>
          <a:p>
            <a:pPr marL="800100" lvl="1" indent="-342900" defTabSz="457200">
              <a:lnSpc>
                <a:spcPct val="90000"/>
              </a:lnSpc>
              <a:spcBef>
                <a:spcPts val="1000"/>
              </a:spcBef>
              <a:buClr>
                <a:schemeClr val="accent1"/>
              </a:buClr>
              <a:buSzPct val="80000"/>
              <a:buFont typeface="Wingdings 3" charset="2"/>
              <a:buChar char=""/>
              <a:defRPr/>
            </a:pPr>
            <a:endParaRPr lang="en-US" sz="1400" b="1">
              <a:solidFill>
                <a:schemeClr val="tx1">
                  <a:lumMod val="75000"/>
                  <a:lumOff val="25000"/>
                </a:schemeClr>
              </a:solidFill>
              <a:latin typeface="Calibri"/>
              <a:cs typeface="Calibri"/>
            </a:endParaRPr>
          </a:p>
          <a:p>
            <a:pPr defTabSz="457200">
              <a:lnSpc>
                <a:spcPct val="90000"/>
              </a:lnSpc>
              <a:spcBef>
                <a:spcPts val="1000"/>
              </a:spcBef>
              <a:buClr>
                <a:schemeClr val="accent1"/>
              </a:buClr>
              <a:buSzPct val="80000"/>
              <a:defRPr/>
            </a:pPr>
            <a:r>
              <a:rPr lang="en-US" sz="1400" b="1">
                <a:solidFill>
                  <a:schemeClr val="tx1">
                    <a:lumMod val="75000"/>
                    <a:lumOff val="25000"/>
                  </a:schemeClr>
                </a:solidFill>
                <a:latin typeface="Calibri"/>
                <a:cs typeface="Calibri"/>
              </a:rPr>
              <a:t>Source: </a:t>
            </a:r>
            <a:r>
              <a:rPr lang="en-US" sz="1400">
                <a:solidFill>
                  <a:schemeClr val="tx1">
                    <a:lumMod val="75000"/>
                    <a:lumOff val="25000"/>
                  </a:schemeClr>
                </a:solidFill>
                <a:latin typeface="Calibri"/>
                <a:cs typeface="Calibri"/>
              </a:rPr>
              <a:t>https://www.datadoghq.com/docker-adoption</a:t>
            </a:r>
            <a:endParaRPr lang="en-US" sz="1400" b="1" i="0" u="none" strike="noStrike" cap="none" spc="0" normalizeH="0" baseline="0" noProof="0">
              <a:ln>
                <a:noFill/>
              </a:ln>
              <a:solidFill>
                <a:schemeClr val="tx1">
                  <a:lumMod val="75000"/>
                  <a:lumOff val="25000"/>
                </a:schemeClr>
              </a:solidFill>
              <a:effectLst/>
              <a:uLnTx/>
              <a:uFillTx/>
              <a:latin typeface="Calibri"/>
              <a:cs typeface="Calibri"/>
            </a:endParaRPr>
          </a:p>
          <a:p>
            <a:pPr marL="800100" lvl="1" indent="-342900" defTabSz="457200">
              <a:lnSpc>
                <a:spcPct val="90000"/>
              </a:lnSpc>
              <a:spcBef>
                <a:spcPts val="1000"/>
              </a:spcBef>
              <a:buClr>
                <a:schemeClr val="accent1"/>
              </a:buClr>
              <a:buSzPct val="80000"/>
              <a:buFont typeface="Wingdings 3" charset="2"/>
              <a:buChar char=""/>
              <a:defRPr/>
            </a:pPr>
            <a:endParaRPr lang="en-US" sz="1100" b="1">
              <a:solidFill>
                <a:schemeClr val="tx1">
                  <a:lumMod val="75000"/>
                  <a:lumOff val="25000"/>
                </a:schemeClr>
              </a:solidFill>
            </a:endParaRPr>
          </a:p>
          <a:p>
            <a:pPr marL="3175" lvl="1" defTabSz="457200">
              <a:lnSpc>
                <a:spcPct val="90000"/>
              </a:lnSpc>
              <a:spcBef>
                <a:spcPts val="1000"/>
              </a:spcBef>
              <a:buClr>
                <a:schemeClr val="accent1"/>
              </a:buClr>
              <a:buSzPct val="80000"/>
              <a:buFont typeface="Wingdings 3" charset="2"/>
              <a:buChar char=""/>
              <a:defRPr/>
            </a:pPr>
            <a:endParaRPr lang="en-US" sz="1100">
              <a:solidFill>
                <a:schemeClr val="tx1">
                  <a:lumMod val="75000"/>
                  <a:lumOff val="25000"/>
                </a:schemeClr>
              </a:solidFill>
            </a:endParaRPr>
          </a:p>
        </p:txBody>
      </p:sp>
      <p:sp>
        <p:nvSpPr>
          <p:cNvPr id="5" name="Rechteck 4">
            <a:extLst>
              <a:ext uri="{FF2B5EF4-FFF2-40B4-BE49-F238E27FC236}">
                <a16:creationId xmlns:a16="http://schemas.microsoft.com/office/drawing/2014/main" id="{4ABC65FE-BDA6-99B2-9F5A-862021A0F8A0}"/>
              </a:ext>
            </a:extLst>
          </p:cNvPr>
          <p:cNvSpPr/>
          <p:nvPr/>
        </p:nvSpPr>
        <p:spPr>
          <a:xfrm>
            <a:off x="-268612" y="-268612"/>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66978" rtl="0" eaLnBrk="1" fontAlgn="auto" latinLnBrk="0" hangingPunct="1">
              <a:lnSpc>
                <a:spcPct val="100000"/>
              </a:lnSpc>
              <a:spcBef>
                <a:spcPts val="0"/>
              </a:spcBef>
              <a:spcAft>
                <a:spcPts val="600"/>
              </a:spcAft>
              <a:buClrTx/>
              <a:buSzTx/>
              <a:buFontTx/>
              <a:buNone/>
              <a:tabLst/>
              <a:defRPr/>
            </a:pPr>
            <a:r>
              <a:rPr kumimoji="0" lang="de-DE" sz="106"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54455816</a:t>
            </a:r>
          </a:p>
        </p:txBody>
      </p:sp>
    </p:spTree>
    <p:extLst>
      <p:ext uri="{BB962C8B-B14F-4D97-AF65-F5344CB8AC3E}">
        <p14:creationId xmlns:p14="http://schemas.microsoft.com/office/powerpoint/2010/main" val="42452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6" name="Straight Connector 25">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el 1">
            <a:extLst>
              <a:ext uri="{FF2B5EF4-FFF2-40B4-BE49-F238E27FC236}">
                <a16:creationId xmlns:a16="http://schemas.microsoft.com/office/drawing/2014/main" id="{7791C533-3046-6AFC-955A-0B1B22E8A611}"/>
              </a:ext>
            </a:extLst>
          </p:cNvPr>
          <p:cNvSpPr>
            <a:spLocks noGrp="1"/>
          </p:cNvSpPr>
          <p:nvPr/>
        </p:nvSpPr>
        <p:spPr>
          <a:xfrm>
            <a:off x="643467" y="816638"/>
            <a:ext cx="3367359" cy="522472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defTabSz="457200">
              <a:spcAft>
                <a:spcPts val="600"/>
              </a:spcAft>
            </a:pPr>
            <a:r>
              <a:rPr lang="en-US">
                <a:solidFill>
                  <a:schemeClr val="accent1"/>
                </a:solidFill>
              </a:rPr>
              <a:t>TensorFlow</a:t>
            </a:r>
          </a:p>
        </p:txBody>
      </p:sp>
      <p:sp>
        <p:nvSpPr>
          <p:cNvPr id="9" name="Rechteck 5">
            <a:extLst>
              <a:ext uri="{FF2B5EF4-FFF2-40B4-BE49-F238E27FC236}">
                <a16:creationId xmlns:a16="http://schemas.microsoft.com/office/drawing/2014/main" id="{114C6899-A87B-D07D-0EA2-1310A78B31E0}"/>
              </a:ext>
            </a:extLst>
          </p:cNvPr>
          <p:cNvSpPr>
            <a:spLocks/>
          </p:cNvSpPr>
          <p:nvPr/>
        </p:nvSpPr>
        <p:spPr>
          <a:xfrm>
            <a:off x="3920174" y="816638"/>
            <a:ext cx="5353827" cy="5224724"/>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defTabSz="457200">
              <a:spcBef>
                <a:spcPts val="1000"/>
              </a:spcBef>
              <a:buClr>
                <a:schemeClr val="accent1"/>
              </a:buClr>
              <a:buSzPct val="80000"/>
              <a:buFont typeface="Wingdings 3" charset="2"/>
              <a:buChar char=""/>
              <a:defRPr/>
            </a:pPr>
            <a:endParaRPr lang="en-US" b="1" u="sng">
              <a:solidFill>
                <a:schemeClr val="tx1">
                  <a:lumMod val="75000"/>
                  <a:lumOff val="25000"/>
                </a:schemeClr>
              </a:solidFill>
            </a:endParaRPr>
          </a:p>
          <a:p>
            <a:pPr lvl="1" defTabSz="457200">
              <a:spcBef>
                <a:spcPts val="1000"/>
              </a:spcBef>
              <a:buClr>
                <a:schemeClr val="accent1"/>
              </a:buClr>
              <a:buSzPct val="80000"/>
              <a:buFont typeface="Wingdings 3" charset="2"/>
              <a:buChar char=""/>
              <a:defRPr/>
            </a:pPr>
            <a:r>
              <a:rPr lang="en-US" b="1" u="sng">
                <a:solidFill>
                  <a:schemeClr val="tx1">
                    <a:lumMod val="75000"/>
                    <a:lumOff val="25000"/>
                  </a:schemeClr>
                </a:solidFill>
                <a:latin typeface="Calibri"/>
                <a:cs typeface="Calibri"/>
                <a:hlinkClick r:id="rId2">
                  <a:extLst>
                    <a:ext uri="{A12FA001-AC4F-418D-AE19-62706E023703}">
                      <ahyp:hlinkClr xmlns:ahyp="http://schemas.microsoft.com/office/drawing/2018/hyperlinkcolor" val="tx"/>
                    </a:ext>
                  </a:extLst>
                </a:hlinkClick>
              </a:rPr>
              <a:t>TensorFlow</a:t>
            </a:r>
            <a:r>
              <a:rPr lang="en-US">
                <a:solidFill>
                  <a:schemeClr val="tx1">
                    <a:lumMod val="75000"/>
                    <a:lumOff val="25000"/>
                  </a:schemeClr>
                </a:solidFill>
                <a:latin typeface="Calibri"/>
                <a:cs typeface="Calibri"/>
              </a:rPr>
              <a:t> is a free and open-source software library for machine learning and artificial intelligence. It can be used across a range of tasks but has a particular focus on training and inference of deep neural networks.</a:t>
            </a:r>
          </a:p>
          <a:p>
            <a:pPr lvl="1" defTabSz="457200">
              <a:spcBef>
                <a:spcPts val="1000"/>
              </a:spcBef>
              <a:buClr>
                <a:schemeClr val="accent1"/>
              </a:buClr>
              <a:buSzPct val="80000"/>
              <a:buFont typeface="Wingdings 3" charset="2"/>
              <a:buChar char=""/>
              <a:defRPr/>
            </a:pPr>
            <a:endParaRPr lang="en-US">
              <a:solidFill>
                <a:schemeClr val="tx1">
                  <a:lumMod val="75000"/>
                  <a:lumOff val="25000"/>
                </a:schemeClr>
              </a:solidFill>
              <a:latin typeface="Calibri"/>
              <a:cs typeface="Calibri"/>
            </a:endParaRPr>
          </a:p>
          <a:p>
            <a:pPr lvl="1" defTabSz="457200">
              <a:spcBef>
                <a:spcPts val="1000"/>
              </a:spcBef>
              <a:buClr>
                <a:schemeClr val="accent1"/>
              </a:buClr>
              <a:buSzPct val="80000"/>
              <a:buFont typeface="Wingdings 3" charset="2"/>
              <a:buChar char=""/>
              <a:defRPr/>
            </a:pPr>
            <a:r>
              <a:rPr lang="en-US">
                <a:solidFill>
                  <a:schemeClr val="tx1">
                    <a:lumMod val="75000"/>
                    <a:lumOff val="25000"/>
                  </a:schemeClr>
                </a:solidFill>
                <a:latin typeface="Calibri"/>
                <a:cs typeface="Calibri"/>
              </a:rPr>
              <a:t>TensorFlow was developed by the Google Brain team for internal Google use in research and production. The initial version was released under the Apache License 2.0 in 2015. Google released the updated version of TensorFlow, named TensorFlow 2.0, in September 2019.</a:t>
            </a:r>
          </a:p>
          <a:p>
            <a:pPr marL="3175" lvl="1" defTabSz="457200">
              <a:spcBef>
                <a:spcPts val="1000"/>
              </a:spcBef>
              <a:buClr>
                <a:schemeClr val="accent1"/>
              </a:buClr>
              <a:buSzPct val="80000"/>
              <a:buFont typeface="Wingdings 3" charset="2"/>
              <a:buChar char=""/>
              <a:defRPr/>
            </a:pPr>
            <a:endParaRPr lang="en-US" i="0" u="none" strike="noStrike" cap="none" spc="0" normalizeH="0" baseline="0" noProof="0">
              <a:ln>
                <a:noFill/>
              </a:ln>
              <a:solidFill>
                <a:schemeClr val="tx1">
                  <a:lumMod val="75000"/>
                  <a:lumOff val="25000"/>
                </a:schemeClr>
              </a:solidFill>
              <a:effectLst/>
              <a:uLnTx/>
              <a:uFillTx/>
            </a:endParaRPr>
          </a:p>
        </p:txBody>
      </p:sp>
      <p:sp>
        <p:nvSpPr>
          <p:cNvPr id="5" name="Rechteck 4">
            <a:extLst>
              <a:ext uri="{FF2B5EF4-FFF2-40B4-BE49-F238E27FC236}">
                <a16:creationId xmlns:a16="http://schemas.microsoft.com/office/drawing/2014/main" id="{4ABC65FE-BDA6-99B2-9F5A-862021A0F8A0}"/>
              </a:ext>
            </a:extLst>
          </p:cNvPr>
          <p:cNvSpPr/>
          <p:nvPr/>
        </p:nvSpPr>
        <p:spPr>
          <a:xfrm>
            <a:off x="-268612" y="-268612"/>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66978" rtl="0" eaLnBrk="1" fontAlgn="auto" latinLnBrk="0" hangingPunct="1">
              <a:lnSpc>
                <a:spcPct val="100000"/>
              </a:lnSpc>
              <a:spcBef>
                <a:spcPts val="0"/>
              </a:spcBef>
              <a:spcAft>
                <a:spcPts val="600"/>
              </a:spcAft>
              <a:buClrTx/>
              <a:buSzTx/>
              <a:buFontTx/>
              <a:buNone/>
              <a:tabLst/>
              <a:defRPr/>
            </a:pPr>
            <a:r>
              <a:rPr kumimoji="0" lang="de-DE" sz="106"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54455816</a:t>
            </a:r>
          </a:p>
        </p:txBody>
      </p:sp>
    </p:spTree>
    <p:extLst>
      <p:ext uri="{BB962C8B-B14F-4D97-AF65-F5344CB8AC3E}">
        <p14:creationId xmlns:p14="http://schemas.microsoft.com/office/powerpoint/2010/main" val="343533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6" name="Straight Connector 25">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el 1">
            <a:extLst>
              <a:ext uri="{FF2B5EF4-FFF2-40B4-BE49-F238E27FC236}">
                <a16:creationId xmlns:a16="http://schemas.microsoft.com/office/drawing/2014/main" id="{7791C533-3046-6AFC-955A-0B1B22E8A611}"/>
              </a:ext>
            </a:extLst>
          </p:cNvPr>
          <p:cNvSpPr>
            <a:spLocks noGrp="1"/>
          </p:cNvSpPr>
          <p:nvPr/>
        </p:nvSpPr>
        <p:spPr>
          <a:xfrm>
            <a:off x="643467" y="816638"/>
            <a:ext cx="3367359" cy="522472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defTabSz="457200"/>
            <a:r>
              <a:rPr lang="en-US" b="1">
                <a:solidFill>
                  <a:schemeClr val="accent1"/>
                </a:solidFill>
                <a:ea typeface="+mj-lt"/>
                <a:cs typeface="+mj-lt"/>
              </a:rPr>
              <a:t>Create the </a:t>
            </a:r>
            <a:r>
              <a:rPr lang="en-US" b="1" err="1">
                <a:solidFill>
                  <a:schemeClr val="accent1"/>
                </a:solidFill>
                <a:ea typeface="+mj-lt"/>
                <a:cs typeface="+mj-lt"/>
              </a:rPr>
              <a:t>Dockerfile</a:t>
            </a:r>
            <a:endParaRPr lang="en-US" err="1">
              <a:solidFill>
                <a:schemeClr val="accent1"/>
              </a:solidFill>
              <a:ea typeface="+mj-lt"/>
              <a:cs typeface="+mj-lt"/>
            </a:endParaRPr>
          </a:p>
          <a:p>
            <a:pPr defTabSz="457200">
              <a:spcAft>
                <a:spcPts val="600"/>
              </a:spcAft>
            </a:pPr>
            <a:endParaRPr lang="en-US">
              <a:solidFill>
                <a:schemeClr val="accent1"/>
              </a:solidFill>
            </a:endParaRPr>
          </a:p>
        </p:txBody>
      </p:sp>
      <p:sp>
        <p:nvSpPr>
          <p:cNvPr id="5" name="Rechteck 4">
            <a:extLst>
              <a:ext uri="{FF2B5EF4-FFF2-40B4-BE49-F238E27FC236}">
                <a16:creationId xmlns:a16="http://schemas.microsoft.com/office/drawing/2014/main" id="{4ABC65FE-BDA6-99B2-9F5A-862021A0F8A0}"/>
              </a:ext>
            </a:extLst>
          </p:cNvPr>
          <p:cNvSpPr/>
          <p:nvPr/>
        </p:nvSpPr>
        <p:spPr>
          <a:xfrm>
            <a:off x="-268612" y="-268612"/>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66978" rtl="0" eaLnBrk="1" fontAlgn="auto" latinLnBrk="0" hangingPunct="1">
              <a:lnSpc>
                <a:spcPct val="100000"/>
              </a:lnSpc>
              <a:spcBef>
                <a:spcPts val="0"/>
              </a:spcBef>
              <a:spcAft>
                <a:spcPts val="600"/>
              </a:spcAft>
              <a:buClrTx/>
              <a:buSzTx/>
              <a:buFontTx/>
              <a:buNone/>
              <a:tabLst/>
              <a:defRPr/>
            </a:pPr>
            <a:r>
              <a:rPr kumimoji="0" lang="de-DE" sz="106"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54455816</a:t>
            </a:r>
          </a:p>
        </p:txBody>
      </p:sp>
      <p:sp>
        <p:nvSpPr>
          <p:cNvPr id="2" name="Rechteck 5">
            <a:extLst>
              <a:ext uri="{FF2B5EF4-FFF2-40B4-BE49-F238E27FC236}">
                <a16:creationId xmlns:a16="http://schemas.microsoft.com/office/drawing/2014/main" id="{05DA3FC7-5787-4737-4324-ADE6ED2BE955}"/>
              </a:ext>
            </a:extLst>
          </p:cNvPr>
          <p:cNvSpPr>
            <a:spLocks/>
          </p:cNvSpPr>
          <p:nvPr/>
        </p:nvSpPr>
        <p:spPr>
          <a:xfrm>
            <a:off x="4097916" y="202190"/>
            <a:ext cx="6906181" cy="6446345"/>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defTabSz="457200">
              <a:lnSpc>
                <a:spcPct val="90000"/>
              </a:lnSpc>
              <a:spcBef>
                <a:spcPts val="1000"/>
              </a:spcBef>
              <a:buClr>
                <a:schemeClr val="accent1"/>
              </a:buClr>
              <a:buSzPct val="80000"/>
              <a:buFont typeface="Wingdings 3" charset="2"/>
              <a:buChar char=""/>
              <a:defRPr/>
            </a:pPr>
            <a:endParaRPr lang="en-US" sz="1400" b="1" u="sng">
              <a:solidFill>
                <a:schemeClr val="tx1">
                  <a:lumMod val="75000"/>
                  <a:lumOff val="25000"/>
                </a:schemeClr>
              </a:solidFill>
              <a:latin typeface="Calibri"/>
              <a:cs typeface="Calibri"/>
            </a:endParaRPr>
          </a:p>
          <a:p>
            <a:pPr lvl="1"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FROM</a:t>
            </a:r>
            <a:r>
              <a:rPr lang="en-US" sz="1400">
                <a:solidFill>
                  <a:schemeClr val="tx1">
                    <a:lumMod val="75000"/>
                    <a:lumOff val="25000"/>
                  </a:schemeClr>
                </a:solidFill>
                <a:latin typeface="Calibri"/>
                <a:cs typeface="Calibri"/>
              </a:rPr>
              <a:t> "</a:t>
            </a:r>
            <a:r>
              <a:rPr lang="en-US" sz="1400" err="1">
                <a:solidFill>
                  <a:schemeClr val="tx1">
                    <a:lumMod val="75000"/>
                    <a:lumOff val="25000"/>
                  </a:schemeClr>
                </a:solidFill>
                <a:latin typeface="Calibri"/>
                <a:cs typeface="Calibri"/>
              </a:rPr>
              <a:t>ubuntu:bionic</a:t>
            </a:r>
            <a:r>
              <a:rPr lang="en-US" sz="1400">
                <a:solidFill>
                  <a:schemeClr val="tx1">
                    <a:lumMod val="75000"/>
                    <a:lumOff val="25000"/>
                  </a:schemeClr>
                </a:solidFill>
                <a:latin typeface="Calibri"/>
                <a:cs typeface="Calibri"/>
              </a:rPr>
              <a:t>"</a:t>
            </a:r>
          </a:p>
          <a:p>
            <a:pPr lvl="1"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RUN</a:t>
            </a:r>
            <a:r>
              <a:rPr lang="en-US" sz="1400">
                <a:solidFill>
                  <a:schemeClr val="tx1">
                    <a:lumMod val="75000"/>
                    <a:lumOff val="25000"/>
                  </a:schemeClr>
                </a:solidFill>
                <a:latin typeface="Calibri"/>
                <a:cs typeface="Calibri"/>
              </a:rPr>
              <a:t> apt-get update &amp;&amp; yes | apt-get upgrade</a:t>
            </a:r>
          </a:p>
          <a:p>
            <a:pPr lvl="1"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RUN</a:t>
            </a:r>
            <a:r>
              <a:rPr lang="en-US" sz="1400">
                <a:solidFill>
                  <a:schemeClr val="tx1">
                    <a:lumMod val="75000"/>
                    <a:lumOff val="25000"/>
                  </a:schemeClr>
                </a:solidFill>
                <a:latin typeface="Calibri"/>
                <a:cs typeface="Calibri"/>
              </a:rPr>
              <a:t> </a:t>
            </a:r>
            <a:r>
              <a:rPr lang="en-US" sz="1400" err="1">
                <a:solidFill>
                  <a:schemeClr val="tx1">
                    <a:lumMod val="75000"/>
                    <a:lumOff val="25000"/>
                  </a:schemeClr>
                </a:solidFill>
                <a:latin typeface="Calibri"/>
                <a:cs typeface="Calibri"/>
              </a:rPr>
              <a:t>mkdir</a:t>
            </a:r>
            <a:r>
              <a:rPr lang="en-US" sz="1400">
                <a:solidFill>
                  <a:schemeClr val="tx1">
                    <a:lumMod val="75000"/>
                    <a:lumOff val="25000"/>
                  </a:schemeClr>
                </a:solidFill>
                <a:latin typeface="Calibri"/>
                <a:cs typeface="Calibri"/>
              </a:rPr>
              <a:t> -p /</a:t>
            </a:r>
            <a:r>
              <a:rPr lang="en-US" sz="1400" err="1">
                <a:solidFill>
                  <a:schemeClr val="tx1">
                    <a:lumMod val="75000"/>
                    <a:lumOff val="25000"/>
                  </a:schemeClr>
                </a:solidFill>
                <a:latin typeface="Calibri"/>
                <a:cs typeface="Calibri"/>
              </a:rPr>
              <a:t>tensorflow</a:t>
            </a:r>
            <a:r>
              <a:rPr lang="en-US" sz="1400">
                <a:solidFill>
                  <a:schemeClr val="tx1">
                    <a:lumMod val="75000"/>
                    <a:lumOff val="25000"/>
                  </a:schemeClr>
                </a:solidFill>
                <a:latin typeface="Calibri"/>
                <a:cs typeface="Calibri"/>
              </a:rPr>
              <a:t>/models</a:t>
            </a:r>
            <a:endParaRPr lang="en-US">
              <a:solidFill>
                <a:schemeClr val="tx1">
                  <a:lumMod val="75000"/>
                  <a:lumOff val="25000"/>
                </a:schemeClr>
              </a:solidFill>
            </a:endParaRPr>
          </a:p>
          <a:p>
            <a:pPr lvl="1"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RUN</a:t>
            </a:r>
            <a:r>
              <a:rPr lang="en-US" sz="1400">
                <a:solidFill>
                  <a:schemeClr val="tx1">
                    <a:lumMod val="75000"/>
                    <a:lumOff val="25000"/>
                  </a:schemeClr>
                </a:solidFill>
                <a:latin typeface="Calibri"/>
                <a:cs typeface="Calibri"/>
              </a:rPr>
              <a:t> apt-get install -y git python-pip</a:t>
            </a:r>
            <a:endParaRPr lang="en-US">
              <a:solidFill>
                <a:schemeClr val="tx1">
                  <a:lumMod val="75000"/>
                  <a:lumOff val="25000"/>
                </a:schemeClr>
              </a:solidFill>
            </a:endParaRPr>
          </a:p>
          <a:p>
            <a:pPr lvl="1" defTabSz="457200">
              <a:lnSpc>
                <a:spcPct val="90000"/>
              </a:lnSpc>
              <a:spcBef>
                <a:spcPts val="1000"/>
              </a:spcBef>
              <a:buClr>
                <a:schemeClr val="accent1"/>
              </a:buClr>
              <a:buSzPct val="80000"/>
              <a:buFont typeface="Wingdings 3" charset="2"/>
              <a:buChar char=""/>
              <a:defRPr/>
            </a:pPr>
            <a:r>
              <a:rPr lang="en-US" sz="1400">
                <a:solidFill>
                  <a:schemeClr val="tx1">
                    <a:lumMod val="75000"/>
                    <a:lumOff val="25000"/>
                  </a:schemeClr>
                </a:solidFill>
                <a:latin typeface="Calibri"/>
                <a:cs typeface="Calibri"/>
              </a:rPr>
              <a:t>RUN pip install --upgrade pip</a:t>
            </a:r>
            <a:endParaRPr lang="en-US">
              <a:solidFill>
                <a:schemeClr val="tx1">
                  <a:lumMod val="75000"/>
                  <a:lumOff val="25000"/>
                </a:schemeClr>
              </a:solidFill>
            </a:endParaRPr>
          </a:p>
          <a:p>
            <a:pPr lvl="1"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RUN</a:t>
            </a:r>
            <a:r>
              <a:rPr lang="en-US" sz="1400">
                <a:solidFill>
                  <a:schemeClr val="tx1">
                    <a:lumMod val="75000"/>
                    <a:lumOff val="25000"/>
                  </a:schemeClr>
                </a:solidFill>
                <a:latin typeface="Calibri"/>
                <a:cs typeface="Calibri"/>
              </a:rPr>
              <a:t> pip install </a:t>
            </a:r>
            <a:r>
              <a:rPr lang="en-US" sz="1400" err="1">
                <a:solidFill>
                  <a:schemeClr val="tx1">
                    <a:lumMod val="75000"/>
                    <a:lumOff val="25000"/>
                  </a:schemeClr>
                </a:solidFill>
                <a:latin typeface="Calibri"/>
                <a:cs typeface="Calibri"/>
              </a:rPr>
              <a:t>tensorflow</a:t>
            </a:r>
            <a:endParaRPr lang="en-US" sz="1400">
              <a:solidFill>
                <a:schemeClr val="tx1">
                  <a:lumMod val="75000"/>
                  <a:lumOff val="25000"/>
                </a:schemeClr>
              </a:solidFill>
              <a:latin typeface="Calibri"/>
              <a:cs typeface="Calibri"/>
            </a:endParaRPr>
          </a:p>
          <a:p>
            <a:pPr lvl="1"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RUN</a:t>
            </a:r>
            <a:r>
              <a:rPr lang="en-US" sz="1400">
                <a:solidFill>
                  <a:schemeClr val="tx1">
                    <a:lumMod val="75000"/>
                    <a:lumOff val="25000"/>
                  </a:schemeClr>
                </a:solidFill>
                <a:latin typeface="Calibri"/>
                <a:cs typeface="Calibri"/>
              </a:rPr>
              <a:t> apt-get install -y </a:t>
            </a:r>
            <a:r>
              <a:rPr lang="en-US" sz="1400" err="1">
                <a:solidFill>
                  <a:schemeClr val="tx1">
                    <a:lumMod val="75000"/>
                    <a:lumOff val="25000"/>
                  </a:schemeClr>
                </a:solidFill>
                <a:latin typeface="Calibri"/>
                <a:cs typeface="Calibri"/>
              </a:rPr>
              <a:t>protobuf</a:t>
            </a:r>
            <a:r>
              <a:rPr lang="en-US" sz="1400">
                <a:solidFill>
                  <a:schemeClr val="tx1">
                    <a:lumMod val="75000"/>
                    <a:lumOff val="25000"/>
                  </a:schemeClr>
                </a:solidFill>
                <a:latin typeface="Calibri"/>
                <a:cs typeface="Calibri"/>
              </a:rPr>
              <a:t>-compiler python-</a:t>
            </a:r>
            <a:r>
              <a:rPr lang="en-US" sz="1400" err="1">
                <a:solidFill>
                  <a:schemeClr val="tx1">
                    <a:lumMod val="75000"/>
                    <a:lumOff val="25000"/>
                  </a:schemeClr>
                </a:solidFill>
                <a:latin typeface="Calibri"/>
                <a:cs typeface="Calibri"/>
              </a:rPr>
              <a:t>pil</a:t>
            </a:r>
            <a:r>
              <a:rPr lang="en-US" sz="1400">
                <a:solidFill>
                  <a:schemeClr val="tx1">
                    <a:lumMod val="75000"/>
                    <a:lumOff val="25000"/>
                  </a:schemeClr>
                </a:solidFill>
                <a:latin typeface="Calibri"/>
                <a:cs typeface="Calibri"/>
              </a:rPr>
              <a:t> python-</a:t>
            </a:r>
            <a:r>
              <a:rPr lang="en-US" sz="1400" err="1">
                <a:solidFill>
                  <a:schemeClr val="tx1">
                    <a:lumMod val="75000"/>
                    <a:lumOff val="25000"/>
                  </a:schemeClr>
                </a:solidFill>
                <a:latin typeface="Calibri"/>
                <a:cs typeface="Calibri"/>
              </a:rPr>
              <a:t>lxml</a:t>
            </a:r>
            <a:endParaRPr lang="en-US" sz="1400">
              <a:solidFill>
                <a:schemeClr val="tx1">
                  <a:lumMod val="75000"/>
                  <a:lumOff val="25000"/>
                </a:schemeClr>
              </a:solidFill>
              <a:latin typeface="Calibri"/>
              <a:cs typeface="Calibri"/>
            </a:endParaRPr>
          </a:p>
          <a:p>
            <a:pPr lvl="1"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RUN</a:t>
            </a:r>
            <a:r>
              <a:rPr lang="en-US" sz="1400">
                <a:solidFill>
                  <a:schemeClr val="tx1">
                    <a:lumMod val="75000"/>
                    <a:lumOff val="25000"/>
                  </a:schemeClr>
                </a:solidFill>
                <a:latin typeface="Calibri"/>
                <a:cs typeface="Calibri"/>
              </a:rPr>
              <a:t> pip install </a:t>
            </a:r>
            <a:r>
              <a:rPr lang="en-US" sz="1400" err="1">
                <a:solidFill>
                  <a:schemeClr val="tx1">
                    <a:lumMod val="75000"/>
                    <a:lumOff val="25000"/>
                  </a:schemeClr>
                </a:solidFill>
                <a:latin typeface="Calibri"/>
                <a:cs typeface="Calibri"/>
              </a:rPr>
              <a:t>jupyter</a:t>
            </a:r>
            <a:endParaRPr lang="en-US" sz="1400">
              <a:solidFill>
                <a:schemeClr val="tx1">
                  <a:lumMod val="75000"/>
                  <a:lumOff val="25000"/>
                </a:schemeClr>
              </a:solidFill>
              <a:latin typeface="Calibri"/>
              <a:cs typeface="Calibri"/>
            </a:endParaRPr>
          </a:p>
          <a:p>
            <a:pPr lvl="1" defTabSz="457200">
              <a:lnSpc>
                <a:spcPct val="90000"/>
              </a:lnSpc>
              <a:spcBef>
                <a:spcPts val="1000"/>
              </a:spcBef>
              <a:buClr>
                <a:schemeClr val="accent1"/>
              </a:buClr>
              <a:buSzPct val="80000"/>
              <a:buFont typeface="Wingdings 3" charset="2"/>
              <a:buChar char=""/>
              <a:defRPr/>
            </a:pPr>
            <a:r>
              <a:rPr lang="en-US" sz="1400">
                <a:solidFill>
                  <a:schemeClr val="tx1">
                    <a:lumMod val="75000"/>
                    <a:lumOff val="25000"/>
                  </a:schemeClr>
                </a:solidFill>
                <a:latin typeface="Calibri"/>
                <a:cs typeface="Calibri"/>
              </a:rPr>
              <a:t>RUN pip install matplotlib</a:t>
            </a:r>
            <a:endParaRPr lang="en-US">
              <a:solidFill>
                <a:schemeClr val="tx1">
                  <a:lumMod val="75000"/>
                  <a:lumOff val="25000"/>
                </a:schemeClr>
              </a:solidFill>
            </a:endParaRPr>
          </a:p>
          <a:p>
            <a:pPr lvl="1"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RUN</a:t>
            </a:r>
            <a:r>
              <a:rPr lang="en-US" sz="1400">
                <a:solidFill>
                  <a:schemeClr val="tx1">
                    <a:lumMod val="75000"/>
                    <a:lumOff val="25000"/>
                  </a:schemeClr>
                </a:solidFill>
                <a:latin typeface="Calibri"/>
                <a:cs typeface="Calibri"/>
              </a:rPr>
              <a:t> git clone </a:t>
            </a:r>
            <a:r>
              <a:rPr lang="en-US" sz="1400" u="sng">
                <a:solidFill>
                  <a:schemeClr val="tx1">
                    <a:lumMod val="75000"/>
                    <a:lumOff val="25000"/>
                  </a:schemeClr>
                </a:solidFill>
                <a:latin typeface="Calibri"/>
                <a:cs typeface="Calibri"/>
                <a:hlinkClick r:id="rId2">
                  <a:extLst>
                    <a:ext uri="{A12FA001-AC4F-418D-AE19-62706E023703}">
                      <ahyp:hlinkClr xmlns:ahyp="http://schemas.microsoft.com/office/drawing/2018/hyperlinkcolor" val="tx"/>
                    </a:ext>
                  </a:extLst>
                </a:hlinkClick>
              </a:rPr>
              <a:t>https://github.com/tensorflow/models.git</a:t>
            </a:r>
            <a:r>
              <a:rPr lang="en-US" sz="1400">
                <a:solidFill>
                  <a:schemeClr val="tx1">
                    <a:lumMod val="75000"/>
                    <a:lumOff val="25000"/>
                  </a:schemeClr>
                </a:solidFill>
                <a:latin typeface="Calibri"/>
                <a:cs typeface="Calibri"/>
              </a:rPr>
              <a:t> /</a:t>
            </a:r>
            <a:r>
              <a:rPr lang="en-US" sz="1400" err="1">
                <a:solidFill>
                  <a:schemeClr val="tx1">
                    <a:lumMod val="75000"/>
                    <a:lumOff val="25000"/>
                  </a:schemeClr>
                </a:solidFill>
                <a:latin typeface="Calibri"/>
                <a:cs typeface="Calibri"/>
              </a:rPr>
              <a:t>tensorflow</a:t>
            </a:r>
            <a:r>
              <a:rPr lang="en-US" sz="1400">
                <a:solidFill>
                  <a:schemeClr val="tx1">
                    <a:lumMod val="75000"/>
                    <a:lumOff val="25000"/>
                  </a:schemeClr>
                </a:solidFill>
                <a:latin typeface="Calibri"/>
                <a:cs typeface="Calibri"/>
              </a:rPr>
              <a:t>/models</a:t>
            </a:r>
          </a:p>
          <a:p>
            <a:pPr lvl="1"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WORKDIR</a:t>
            </a:r>
            <a:r>
              <a:rPr lang="en-US" sz="1400">
                <a:solidFill>
                  <a:schemeClr val="tx1">
                    <a:lumMod val="75000"/>
                    <a:lumOff val="25000"/>
                  </a:schemeClr>
                </a:solidFill>
                <a:latin typeface="Calibri"/>
                <a:cs typeface="Calibri"/>
              </a:rPr>
              <a:t> /</a:t>
            </a:r>
            <a:r>
              <a:rPr lang="en-US" sz="1400" err="1">
                <a:solidFill>
                  <a:schemeClr val="tx1">
                    <a:lumMod val="75000"/>
                    <a:lumOff val="25000"/>
                  </a:schemeClr>
                </a:solidFill>
                <a:latin typeface="Calibri"/>
                <a:cs typeface="Calibri"/>
              </a:rPr>
              <a:t>tensorflow</a:t>
            </a:r>
            <a:r>
              <a:rPr lang="en-US" sz="1400">
                <a:solidFill>
                  <a:schemeClr val="tx1">
                    <a:lumMod val="75000"/>
                    <a:lumOff val="25000"/>
                  </a:schemeClr>
                </a:solidFill>
                <a:latin typeface="Calibri"/>
                <a:cs typeface="Calibri"/>
              </a:rPr>
              <a:t>/models/research</a:t>
            </a:r>
          </a:p>
          <a:p>
            <a:pPr lvl="1"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RUN</a:t>
            </a:r>
            <a:r>
              <a:rPr lang="en-US" sz="1400">
                <a:solidFill>
                  <a:schemeClr val="tx1">
                    <a:lumMod val="75000"/>
                    <a:lumOff val="25000"/>
                  </a:schemeClr>
                </a:solidFill>
                <a:latin typeface="Calibri"/>
                <a:cs typeface="Calibri"/>
              </a:rPr>
              <a:t> </a:t>
            </a:r>
            <a:r>
              <a:rPr lang="en-US" sz="1400" err="1">
                <a:solidFill>
                  <a:schemeClr val="tx1">
                    <a:lumMod val="75000"/>
                    <a:lumOff val="25000"/>
                  </a:schemeClr>
                </a:solidFill>
                <a:latin typeface="Calibri"/>
                <a:cs typeface="Calibri"/>
              </a:rPr>
              <a:t>protoc</a:t>
            </a:r>
            <a:r>
              <a:rPr lang="en-US" sz="1400">
                <a:solidFill>
                  <a:schemeClr val="tx1">
                    <a:lumMod val="75000"/>
                    <a:lumOff val="25000"/>
                  </a:schemeClr>
                </a:solidFill>
                <a:latin typeface="Calibri"/>
                <a:cs typeface="Calibri"/>
              </a:rPr>
              <a:t> </a:t>
            </a:r>
            <a:r>
              <a:rPr lang="en-US" sz="1400" err="1">
                <a:solidFill>
                  <a:schemeClr val="tx1">
                    <a:lumMod val="75000"/>
                    <a:lumOff val="25000"/>
                  </a:schemeClr>
                </a:solidFill>
                <a:latin typeface="Calibri"/>
                <a:cs typeface="Calibri"/>
              </a:rPr>
              <a:t>object_detection</a:t>
            </a:r>
            <a:r>
              <a:rPr lang="en-US" sz="1400">
                <a:solidFill>
                  <a:schemeClr val="tx1">
                    <a:lumMod val="75000"/>
                    <a:lumOff val="25000"/>
                  </a:schemeClr>
                </a:solidFill>
                <a:latin typeface="Calibri"/>
                <a:cs typeface="Calibri"/>
              </a:rPr>
              <a:t>/protos/*.proto --</a:t>
            </a:r>
            <a:r>
              <a:rPr lang="en-US" sz="1400" err="1">
                <a:solidFill>
                  <a:schemeClr val="tx1">
                    <a:lumMod val="75000"/>
                    <a:lumOff val="25000"/>
                  </a:schemeClr>
                </a:solidFill>
                <a:latin typeface="Calibri"/>
                <a:cs typeface="Calibri"/>
              </a:rPr>
              <a:t>python_out</a:t>
            </a:r>
            <a:r>
              <a:rPr lang="en-US" sz="1400">
                <a:solidFill>
                  <a:schemeClr val="tx1">
                    <a:lumMod val="75000"/>
                    <a:lumOff val="25000"/>
                  </a:schemeClr>
                </a:solidFill>
                <a:latin typeface="Calibri"/>
                <a:cs typeface="Calibri"/>
              </a:rPr>
              <a:t>=.</a:t>
            </a:r>
            <a:br>
              <a:rPr lang="en-US" sz="1400">
                <a:latin typeface="Calibri"/>
              </a:rPr>
            </a:br>
            <a:r>
              <a:rPr lang="en-US" sz="1400">
                <a:solidFill>
                  <a:schemeClr val="tx1">
                    <a:lumMod val="75000"/>
                    <a:lumOff val="25000"/>
                  </a:schemeClr>
                </a:solidFill>
                <a:latin typeface="Calibri"/>
                <a:cs typeface="Calibri"/>
              </a:rPr>
              <a:t>RUN export PYTHONPATH=$PYTHONPATH:`</a:t>
            </a:r>
            <a:r>
              <a:rPr lang="en-US" sz="1400" err="1">
                <a:solidFill>
                  <a:schemeClr val="tx1">
                    <a:lumMod val="75000"/>
                    <a:lumOff val="25000"/>
                  </a:schemeClr>
                </a:solidFill>
                <a:latin typeface="Calibri"/>
                <a:cs typeface="Calibri"/>
              </a:rPr>
              <a:t>pwd</a:t>
            </a:r>
            <a:r>
              <a:rPr lang="en-US" sz="1400">
                <a:solidFill>
                  <a:schemeClr val="tx1">
                    <a:lumMod val="75000"/>
                    <a:lumOff val="25000"/>
                  </a:schemeClr>
                </a:solidFill>
                <a:latin typeface="Calibri"/>
                <a:cs typeface="Calibri"/>
              </a:rPr>
              <a:t>`:`</a:t>
            </a:r>
            <a:r>
              <a:rPr lang="en-US" sz="1400" err="1">
                <a:solidFill>
                  <a:schemeClr val="tx1">
                    <a:lumMod val="75000"/>
                    <a:lumOff val="25000"/>
                  </a:schemeClr>
                </a:solidFill>
                <a:latin typeface="Calibri"/>
                <a:cs typeface="Calibri"/>
              </a:rPr>
              <a:t>pwd</a:t>
            </a:r>
            <a:r>
              <a:rPr lang="en-US" sz="1400">
                <a:solidFill>
                  <a:schemeClr val="tx1">
                    <a:lumMod val="75000"/>
                    <a:lumOff val="25000"/>
                  </a:schemeClr>
                </a:solidFill>
                <a:latin typeface="Calibri"/>
                <a:cs typeface="Calibri"/>
              </a:rPr>
              <a:t>`/slim</a:t>
            </a:r>
          </a:p>
          <a:p>
            <a:pPr lvl="1"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RUN</a:t>
            </a:r>
            <a:r>
              <a:rPr lang="en-US" sz="1400">
                <a:solidFill>
                  <a:schemeClr val="tx1">
                    <a:lumMod val="75000"/>
                    <a:lumOff val="25000"/>
                  </a:schemeClr>
                </a:solidFill>
                <a:latin typeface="Calibri"/>
                <a:cs typeface="Calibri"/>
              </a:rPr>
              <a:t> </a:t>
            </a:r>
            <a:r>
              <a:rPr lang="en-US" sz="1400" err="1">
                <a:solidFill>
                  <a:schemeClr val="tx1">
                    <a:lumMod val="75000"/>
                    <a:lumOff val="25000"/>
                  </a:schemeClr>
                </a:solidFill>
                <a:latin typeface="Calibri"/>
                <a:cs typeface="Calibri"/>
              </a:rPr>
              <a:t>jupyter</a:t>
            </a:r>
            <a:r>
              <a:rPr lang="en-US" sz="1400">
                <a:solidFill>
                  <a:schemeClr val="tx1">
                    <a:lumMod val="75000"/>
                    <a:lumOff val="25000"/>
                  </a:schemeClr>
                </a:solidFill>
                <a:latin typeface="Calibri"/>
                <a:cs typeface="Calibri"/>
              </a:rPr>
              <a:t> notebook --generate-config --allow-root</a:t>
            </a:r>
          </a:p>
          <a:p>
            <a:pPr lvl="1" defTabSz="457200">
              <a:lnSpc>
                <a:spcPct val="90000"/>
              </a:lnSpc>
              <a:spcBef>
                <a:spcPts val="1000"/>
              </a:spcBef>
              <a:buClr>
                <a:schemeClr val="accent1"/>
              </a:buClr>
              <a:buSzPct val="80000"/>
              <a:buFont typeface="Wingdings 3" charset="2"/>
              <a:buChar char=""/>
              <a:defRPr/>
            </a:pPr>
            <a:r>
              <a:rPr lang="en-US" sz="1400">
                <a:solidFill>
                  <a:schemeClr val="tx1">
                    <a:lumMod val="75000"/>
                    <a:lumOff val="25000"/>
                  </a:schemeClr>
                </a:solidFill>
                <a:latin typeface="Calibri"/>
                <a:cs typeface="Calibri"/>
              </a:rPr>
              <a:t>RUN echo "</a:t>
            </a:r>
            <a:r>
              <a:rPr lang="en-US" sz="1400" err="1">
                <a:solidFill>
                  <a:schemeClr val="tx1">
                    <a:lumMod val="75000"/>
                    <a:lumOff val="25000"/>
                  </a:schemeClr>
                </a:solidFill>
                <a:latin typeface="Calibri"/>
                <a:cs typeface="Calibri"/>
              </a:rPr>
              <a:t>c.NotebookApp.password</a:t>
            </a:r>
            <a:r>
              <a:rPr lang="en-US" sz="1400">
                <a:solidFill>
                  <a:schemeClr val="tx1">
                    <a:lumMod val="75000"/>
                    <a:lumOff val="25000"/>
                  </a:schemeClr>
                </a:solidFill>
                <a:latin typeface="Calibri"/>
                <a:cs typeface="Calibri"/>
              </a:rPr>
              <a:t> = u'sha1:6a3f528eec40:6e896b6e4828f525a6e20e5411cd1c8075d68619'" &gt;&gt; /root/.jupyter/jupyter_notebook_config.py</a:t>
            </a:r>
            <a:endParaRPr lang="en-US">
              <a:solidFill>
                <a:schemeClr val="tx1">
                  <a:lumMod val="75000"/>
                  <a:lumOff val="25000"/>
                </a:schemeClr>
              </a:solidFill>
            </a:endParaRPr>
          </a:p>
          <a:p>
            <a:pPr lvl="1"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EXPOSE</a:t>
            </a:r>
            <a:r>
              <a:rPr lang="en-US" sz="1400">
                <a:solidFill>
                  <a:schemeClr val="tx1">
                    <a:lumMod val="75000"/>
                    <a:lumOff val="25000"/>
                  </a:schemeClr>
                </a:solidFill>
                <a:latin typeface="Calibri"/>
                <a:cs typeface="Calibri"/>
              </a:rPr>
              <a:t> 8888</a:t>
            </a:r>
          </a:p>
          <a:p>
            <a:pPr lvl="1" defTabSz="457200">
              <a:lnSpc>
                <a:spcPct val="90000"/>
              </a:lnSpc>
              <a:spcBef>
                <a:spcPts val="1000"/>
              </a:spcBef>
              <a:buClr>
                <a:schemeClr val="accent1"/>
              </a:buClr>
              <a:buSzPct val="80000"/>
              <a:buFont typeface="Wingdings 3" charset="2"/>
              <a:buChar char=""/>
              <a:defRPr/>
            </a:pPr>
            <a:r>
              <a:rPr lang="en-US" sz="1400" b="1">
                <a:solidFill>
                  <a:schemeClr val="tx1">
                    <a:lumMod val="75000"/>
                    <a:lumOff val="25000"/>
                  </a:schemeClr>
                </a:solidFill>
                <a:latin typeface="Calibri"/>
                <a:cs typeface="Calibri"/>
              </a:rPr>
              <a:t>CMD</a:t>
            </a:r>
            <a:r>
              <a:rPr lang="en-US" sz="1400">
                <a:solidFill>
                  <a:schemeClr val="tx1">
                    <a:lumMod val="75000"/>
                    <a:lumOff val="25000"/>
                  </a:schemeClr>
                </a:solidFill>
                <a:latin typeface="Calibri"/>
                <a:cs typeface="Calibri"/>
              </a:rPr>
              <a:t> ["</a:t>
            </a:r>
            <a:r>
              <a:rPr lang="en-US" sz="1400" err="1">
                <a:solidFill>
                  <a:schemeClr val="tx1">
                    <a:lumMod val="75000"/>
                    <a:lumOff val="25000"/>
                  </a:schemeClr>
                </a:solidFill>
                <a:latin typeface="Calibri"/>
                <a:cs typeface="Calibri"/>
              </a:rPr>
              <a:t>jupyter</a:t>
            </a:r>
            <a:r>
              <a:rPr lang="en-US" sz="1400">
                <a:solidFill>
                  <a:schemeClr val="tx1">
                    <a:lumMod val="75000"/>
                    <a:lumOff val="25000"/>
                  </a:schemeClr>
                </a:solidFill>
                <a:latin typeface="Calibri"/>
                <a:cs typeface="Calibri"/>
              </a:rPr>
              <a:t>", "notebook", "--allow-root", "--notebook-</a:t>
            </a:r>
            <a:r>
              <a:rPr lang="en-US" sz="1400" err="1">
                <a:solidFill>
                  <a:schemeClr val="tx1">
                    <a:lumMod val="75000"/>
                    <a:lumOff val="25000"/>
                  </a:schemeClr>
                </a:solidFill>
                <a:latin typeface="Calibri"/>
                <a:cs typeface="Calibri"/>
              </a:rPr>
              <a:t>dir</a:t>
            </a:r>
            <a:r>
              <a:rPr lang="en-US" sz="1400">
                <a:solidFill>
                  <a:schemeClr val="tx1">
                    <a:lumMod val="75000"/>
                    <a:lumOff val="25000"/>
                  </a:schemeClr>
                </a:solidFill>
                <a:latin typeface="Calibri"/>
                <a:cs typeface="Calibri"/>
              </a:rPr>
              <a:t>=/</a:t>
            </a:r>
            <a:r>
              <a:rPr lang="en-US" sz="1400" err="1">
                <a:solidFill>
                  <a:schemeClr val="tx1">
                    <a:lumMod val="75000"/>
                    <a:lumOff val="25000"/>
                  </a:schemeClr>
                </a:solidFill>
                <a:latin typeface="Calibri"/>
                <a:cs typeface="Calibri"/>
              </a:rPr>
              <a:t>tensorflow</a:t>
            </a:r>
            <a:r>
              <a:rPr lang="en-US" sz="1400">
                <a:solidFill>
                  <a:schemeClr val="tx1">
                    <a:lumMod val="75000"/>
                    <a:lumOff val="25000"/>
                  </a:schemeClr>
                </a:solidFill>
                <a:latin typeface="Calibri"/>
                <a:cs typeface="Calibri"/>
              </a:rPr>
              <a:t>/models/research/</a:t>
            </a:r>
            <a:r>
              <a:rPr lang="en-US" sz="1400" err="1">
                <a:solidFill>
                  <a:schemeClr val="tx1">
                    <a:lumMod val="75000"/>
                    <a:lumOff val="25000"/>
                  </a:schemeClr>
                </a:solidFill>
                <a:latin typeface="Calibri"/>
                <a:cs typeface="Calibri"/>
              </a:rPr>
              <a:t>object_detection</a:t>
            </a:r>
            <a:r>
              <a:rPr lang="en-US" sz="1400">
                <a:solidFill>
                  <a:schemeClr val="tx1">
                    <a:lumMod val="75000"/>
                    <a:lumOff val="25000"/>
                  </a:schemeClr>
                </a:solidFill>
                <a:latin typeface="Calibri"/>
                <a:cs typeface="Calibri"/>
              </a:rPr>
              <a:t>", "--</a:t>
            </a:r>
            <a:r>
              <a:rPr lang="en-US" sz="1400" err="1">
                <a:solidFill>
                  <a:schemeClr val="tx1">
                    <a:lumMod val="75000"/>
                    <a:lumOff val="25000"/>
                  </a:schemeClr>
                </a:solidFill>
                <a:latin typeface="Calibri"/>
                <a:cs typeface="Calibri"/>
              </a:rPr>
              <a:t>ip</a:t>
            </a:r>
            <a:r>
              <a:rPr lang="en-US" sz="1400">
                <a:solidFill>
                  <a:schemeClr val="tx1">
                    <a:lumMod val="75000"/>
                    <a:lumOff val="25000"/>
                  </a:schemeClr>
                </a:solidFill>
                <a:latin typeface="Calibri"/>
                <a:cs typeface="Calibri"/>
              </a:rPr>
              <a:t>=0.0.0.0", "--port=8888", "--no-browser"]</a:t>
            </a:r>
          </a:p>
          <a:p>
            <a:pPr marL="3175" lvl="1" defTabSz="457200">
              <a:lnSpc>
                <a:spcPct val="90000"/>
              </a:lnSpc>
              <a:spcBef>
                <a:spcPts val="1000"/>
              </a:spcBef>
              <a:buClr>
                <a:schemeClr val="accent1"/>
              </a:buClr>
              <a:buSzPct val="80000"/>
              <a:buFont typeface="Wingdings 3" charset="2"/>
              <a:buChar char=""/>
              <a:defRPr/>
            </a:pPr>
            <a:endParaRPr lang="en-US" sz="1400" i="0" u="none" strike="noStrike" cap="none" spc="0" normalizeH="0" baseline="0" noProof="0">
              <a:ln>
                <a:noFill/>
              </a:ln>
              <a:solidFill>
                <a:schemeClr val="tx1">
                  <a:lumMod val="75000"/>
                  <a:lumOff val="25000"/>
                </a:schemeClr>
              </a:solidFill>
              <a:effectLst/>
              <a:uLnTx/>
              <a:uFillTx/>
            </a:endParaRPr>
          </a:p>
        </p:txBody>
      </p:sp>
    </p:spTree>
    <p:extLst>
      <p:ext uri="{BB962C8B-B14F-4D97-AF65-F5344CB8AC3E}">
        <p14:creationId xmlns:p14="http://schemas.microsoft.com/office/powerpoint/2010/main" val="259536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6" name="Straight Connector 25">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el 1">
            <a:extLst>
              <a:ext uri="{FF2B5EF4-FFF2-40B4-BE49-F238E27FC236}">
                <a16:creationId xmlns:a16="http://schemas.microsoft.com/office/drawing/2014/main" id="{7791C533-3046-6AFC-955A-0B1B22E8A611}"/>
              </a:ext>
            </a:extLst>
          </p:cNvPr>
          <p:cNvSpPr>
            <a:spLocks noGrp="1"/>
          </p:cNvSpPr>
          <p:nvPr/>
        </p:nvSpPr>
        <p:spPr>
          <a:xfrm>
            <a:off x="1764055" y="1166262"/>
            <a:ext cx="3367359" cy="522472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defTabSz="457200"/>
            <a:r>
              <a:rPr lang="en-US" b="1">
                <a:solidFill>
                  <a:schemeClr val="accent1"/>
                </a:solidFill>
                <a:ea typeface="+mj-lt"/>
                <a:cs typeface="+mj-lt"/>
              </a:rPr>
              <a:t>Demo</a:t>
            </a:r>
            <a:endParaRPr lang="en-US"/>
          </a:p>
          <a:p>
            <a:pPr defTabSz="457200">
              <a:spcAft>
                <a:spcPts val="600"/>
              </a:spcAft>
            </a:pPr>
            <a:endParaRPr lang="en-US">
              <a:solidFill>
                <a:schemeClr val="accent1"/>
              </a:solidFill>
            </a:endParaRPr>
          </a:p>
        </p:txBody>
      </p:sp>
      <p:sp>
        <p:nvSpPr>
          <p:cNvPr id="5" name="Rechteck 4">
            <a:extLst>
              <a:ext uri="{FF2B5EF4-FFF2-40B4-BE49-F238E27FC236}">
                <a16:creationId xmlns:a16="http://schemas.microsoft.com/office/drawing/2014/main" id="{4ABC65FE-BDA6-99B2-9F5A-862021A0F8A0}"/>
              </a:ext>
            </a:extLst>
          </p:cNvPr>
          <p:cNvSpPr/>
          <p:nvPr/>
        </p:nvSpPr>
        <p:spPr>
          <a:xfrm>
            <a:off x="-268612" y="-268612"/>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66978" rtl="0" eaLnBrk="1" fontAlgn="auto" latinLnBrk="0" hangingPunct="1">
              <a:lnSpc>
                <a:spcPct val="100000"/>
              </a:lnSpc>
              <a:spcBef>
                <a:spcPts val="0"/>
              </a:spcBef>
              <a:spcAft>
                <a:spcPts val="600"/>
              </a:spcAft>
              <a:buClrTx/>
              <a:buSzTx/>
              <a:buFontTx/>
              <a:buNone/>
              <a:tabLst/>
              <a:defRPr/>
            </a:pPr>
            <a:r>
              <a:rPr kumimoji="0" lang="de-DE" sz="106"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54455816</a:t>
            </a:r>
          </a:p>
        </p:txBody>
      </p:sp>
    </p:spTree>
    <p:extLst>
      <p:ext uri="{BB962C8B-B14F-4D97-AF65-F5344CB8AC3E}">
        <p14:creationId xmlns:p14="http://schemas.microsoft.com/office/powerpoint/2010/main" val="351947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 name="Group 4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0" name="Straight Connector 4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el 1">
            <a:extLst>
              <a:ext uri="{FF2B5EF4-FFF2-40B4-BE49-F238E27FC236}">
                <a16:creationId xmlns:a16="http://schemas.microsoft.com/office/drawing/2014/main" id="{7791C533-3046-6AFC-955A-0B1B22E8A611}"/>
              </a:ext>
            </a:extLst>
          </p:cNvPr>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defTabSz="457200">
              <a:spcAft>
                <a:spcPts val="600"/>
              </a:spcAft>
            </a:pPr>
            <a:r>
              <a:rPr lang="en-US" b="1">
                <a:solidFill>
                  <a:schemeClr val="accent1"/>
                </a:solidFill>
              </a:rPr>
              <a:t>Build the Docker image</a:t>
            </a:r>
          </a:p>
        </p:txBody>
      </p:sp>
      <p:pic>
        <p:nvPicPr>
          <p:cNvPr id="2" name="Picture 3" descr="Graphical user interface, text, application&#10;&#10;Description automatically generated">
            <a:extLst>
              <a:ext uri="{FF2B5EF4-FFF2-40B4-BE49-F238E27FC236}">
                <a16:creationId xmlns:a16="http://schemas.microsoft.com/office/drawing/2014/main" id="{63FE25A1-1307-EACD-7342-D30CC43BA3FD}"/>
              </a:ext>
            </a:extLst>
          </p:cNvPr>
          <p:cNvPicPr>
            <a:picLocks noChangeAspect="1"/>
          </p:cNvPicPr>
          <p:nvPr/>
        </p:nvPicPr>
        <p:blipFill rotWithShape="1">
          <a:blip r:embed="rId2"/>
          <a:srcRect r="64727" b="-1"/>
          <a:stretch/>
        </p:blipFill>
        <p:spPr>
          <a:xfrm>
            <a:off x="679588" y="1266702"/>
            <a:ext cx="7068546" cy="5059309"/>
          </a:xfrm>
          <a:prstGeom prst="rect">
            <a:avLst/>
          </a:prstGeom>
        </p:spPr>
      </p:pic>
      <p:sp>
        <p:nvSpPr>
          <p:cNvPr id="9" name="Rechteck 5">
            <a:extLst>
              <a:ext uri="{FF2B5EF4-FFF2-40B4-BE49-F238E27FC236}">
                <a16:creationId xmlns:a16="http://schemas.microsoft.com/office/drawing/2014/main" id="{114C6899-A87B-D07D-0EA2-1310A78B31E0}"/>
              </a:ext>
            </a:extLst>
          </p:cNvPr>
          <p:cNvSpPr>
            <a:spLocks/>
          </p:cNvSpPr>
          <p:nvPr/>
        </p:nvSpPr>
        <p:spPr>
          <a:xfrm>
            <a:off x="7381239" y="2697618"/>
            <a:ext cx="4131870" cy="1253688"/>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defTabSz="457200">
              <a:spcBef>
                <a:spcPts val="1000"/>
              </a:spcBef>
              <a:buClr>
                <a:schemeClr val="accent1"/>
              </a:buClr>
              <a:buSzPct val="80000"/>
              <a:buFont typeface="Wingdings 3" charset="2"/>
              <a:buChar char=""/>
              <a:defRPr/>
            </a:pPr>
            <a:r>
              <a:rPr lang="en-US" sz="2000" b="1">
                <a:solidFill>
                  <a:schemeClr val="tx1">
                    <a:lumMod val="75000"/>
                    <a:lumOff val="25000"/>
                  </a:schemeClr>
                </a:solidFill>
                <a:latin typeface="Calibri"/>
                <a:cs typeface="Calibri"/>
              </a:rPr>
              <a:t>Build the Docker image</a:t>
            </a:r>
            <a:endParaRPr lang="en-US" sz="2000">
              <a:solidFill>
                <a:schemeClr val="tx1">
                  <a:lumMod val="75000"/>
                  <a:lumOff val="25000"/>
                </a:schemeClr>
              </a:solidFill>
              <a:latin typeface="Calibri"/>
              <a:cs typeface="Calibri"/>
            </a:endParaRPr>
          </a:p>
          <a:p>
            <a:pPr lvl="1" defTabSz="457200">
              <a:spcBef>
                <a:spcPts val="1000"/>
              </a:spcBef>
              <a:buClr>
                <a:schemeClr val="accent1"/>
              </a:buClr>
              <a:buSzPct val="80000"/>
              <a:buFont typeface="Wingdings 3" charset="2"/>
              <a:buChar char=""/>
              <a:defRPr/>
            </a:pPr>
            <a:r>
              <a:rPr lang="en-US" sz="2000">
                <a:solidFill>
                  <a:schemeClr val="tx1">
                    <a:lumMod val="75000"/>
                    <a:lumOff val="25000"/>
                  </a:schemeClr>
                </a:solidFill>
                <a:latin typeface="Calibri"/>
                <a:cs typeface="Calibri"/>
              </a:rPr>
              <a:t>docker build -t </a:t>
            </a:r>
            <a:r>
              <a:rPr lang="en-US" sz="2000" err="1">
                <a:solidFill>
                  <a:schemeClr val="tx1">
                    <a:lumMod val="75000"/>
                    <a:lumOff val="25000"/>
                  </a:schemeClr>
                </a:solidFill>
                <a:latin typeface="Calibri"/>
                <a:cs typeface="Calibri"/>
              </a:rPr>
              <a:t>tensorflow</a:t>
            </a:r>
            <a:r>
              <a:rPr lang="en-US" sz="2000">
                <a:solidFill>
                  <a:schemeClr val="tx1">
                    <a:lumMod val="75000"/>
                    <a:lumOff val="25000"/>
                  </a:schemeClr>
                </a:solidFill>
                <a:latin typeface="Calibri"/>
                <a:cs typeface="Calibri"/>
              </a:rPr>
              <a:t> .</a:t>
            </a:r>
          </a:p>
          <a:p>
            <a:pPr lvl="1" defTabSz="457200">
              <a:spcBef>
                <a:spcPts val="1000"/>
              </a:spcBef>
              <a:buClr>
                <a:schemeClr val="accent1"/>
              </a:buClr>
              <a:buSzPct val="80000"/>
              <a:buFont typeface="Wingdings 3" charset="2"/>
              <a:buChar char=""/>
              <a:defRPr/>
            </a:pPr>
            <a:endParaRPr lang="en-US" sz="1500" b="1" u="sng">
              <a:solidFill>
                <a:schemeClr val="tx1">
                  <a:lumMod val="75000"/>
                  <a:lumOff val="25000"/>
                </a:schemeClr>
              </a:solidFill>
            </a:endParaRPr>
          </a:p>
          <a:p>
            <a:pPr lvl="1" defTabSz="457200">
              <a:spcBef>
                <a:spcPts val="1000"/>
              </a:spcBef>
              <a:buClr>
                <a:schemeClr val="accent1"/>
              </a:buClr>
              <a:buSzPct val="80000"/>
              <a:buFont typeface="Wingdings 3" charset="2"/>
              <a:buChar char=""/>
              <a:defRPr/>
            </a:pPr>
            <a:endParaRPr lang="en-US" sz="1500">
              <a:solidFill>
                <a:schemeClr val="tx1">
                  <a:lumMod val="75000"/>
                  <a:lumOff val="25000"/>
                </a:schemeClr>
              </a:solidFill>
            </a:endParaRPr>
          </a:p>
          <a:p>
            <a:pPr marL="3175" lvl="1" defTabSz="457200">
              <a:spcBef>
                <a:spcPts val="1000"/>
              </a:spcBef>
              <a:buClr>
                <a:schemeClr val="accent1"/>
              </a:buClr>
              <a:buSzPct val="80000"/>
              <a:buFont typeface="Wingdings 3" charset="2"/>
              <a:buChar char=""/>
              <a:defRPr/>
            </a:pPr>
            <a:endParaRPr lang="en-US" sz="1500">
              <a:solidFill>
                <a:schemeClr val="tx1">
                  <a:lumMod val="75000"/>
                  <a:lumOff val="25000"/>
                </a:schemeClr>
              </a:solidFill>
            </a:endParaRPr>
          </a:p>
        </p:txBody>
      </p:sp>
      <p:sp>
        <p:nvSpPr>
          <p:cNvPr id="5" name="Rechteck 4">
            <a:extLst>
              <a:ext uri="{FF2B5EF4-FFF2-40B4-BE49-F238E27FC236}">
                <a16:creationId xmlns:a16="http://schemas.microsoft.com/office/drawing/2014/main" id="{4ABC65FE-BDA6-99B2-9F5A-862021A0F8A0}"/>
              </a:ext>
            </a:extLst>
          </p:cNvPr>
          <p:cNvSpPr/>
          <p:nvPr/>
        </p:nvSpPr>
        <p:spPr>
          <a:xfrm>
            <a:off x="-268612" y="-268612"/>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66978" rtl="0" eaLnBrk="1" fontAlgn="auto" latinLnBrk="0" hangingPunct="1">
              <a:lnSpc>
                <a:spcPct val="100000"/>
              </a:lnSpc>
              <a:spcBef>
                <a:spcPts val="0"/>
              </a:spcBef>
              <a:spcAft>
                <a:spcPts val="600"/>
              </a:spcAft>
              <a:buClrTx/>
              <a:buSzTx/>
              <a:buFontTx/>
              <a:buNone/>
              <a:tabLst/>
              <a:defRPr/>
            </a:pPr>
            <a:r>
              <a:rPr kumimoji="0" lang="de-DE" sz="106"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54455816</a:t>
            </a:r>
          </a:p>
        </p:txBody>
      </p:sp>
    </p:spTree>
    <p:extLst>
      <p:ext uri="{BB962C8B-B14F-4D97-AF65-F5344CB8AC3E}">
        <p14:creationId xmlns:p14="http://schemas.microsoft.com/office/powerpoint/2010/main" val="192559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6">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8" name="Straight Connector 87">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el 1">
            <a:extLst>
              <a:ext uri="{FF2B5EF4-FFF2-40B4-BE49-F238E27FC236}">
                <a16:creationId xmlns:a16="http://schemas.microsoft.com/office/drawing/2014/main" id="{7791C533-3046-6AFC-955A-0B1B22E8A611}"/>
              </a:ext>
            </a:extLst>
          </p:cNvPr>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defTabSz="457200">
              <a:spcAft>
                <a:spcPts val="600"/>
              </a:spcAft>
            </a:pPr>
            <a:r>
              <a:rPr lang="en-US" b="1" dirty="0">
                <a:solidFill>
                  <a:schemeClr val="accent1"/>
                </a:solidFill>
              </a:rPr>
              <a:t>Run the Docker Image</a:t>
            </a:r>
            <a:endParaRPr lang="en-US" dirty="0">
              <a:solidFill>
                <a:schemeClr val="accent1"/>
              </a:solidFill>
            </a:endParaRPr>
          </a:p>
        </p:txBody>
      </p:sp>
      <p:sp>
        <p:nvSpPr>
          <p:cNvPr id="9" name="Rechteck 5">
            <a:extLst>
              <a:ext uri="{FF2B5EF4-FFF2-40B4-BE49-F238E27FC236}">
                <a16:creationId xmlns:a16="http://schemas.microsoft.com/office/drawing/2014/main" id="{114C6899-A87B-D07D-0EA2-1310A78B31E0}"/>
              </a:ext>
            </a:extLst>
          </p:cNvPr>
          <p:cNvSpPr>
            <a:spLocks/>
          </p:cNvSpPr>
          <p:nvPr/>
        </p:nvSpPr>
        <p:spPr>
          <a:xfrm>
            <a:off x="677334" y="2160589"/>
            <a:ext cx="3957349" cy="3749323"/>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spcBef>
                <a:spcPts val="1000"/>
              </a:spcBef>
              <a:buClr>
                <a:schemeClr val="accent1"/>
              </a:buClr>
              <a:buSzPct val="80000"/>
              <a:buFont typeface="Wingdings 3" charset="2"/>
              <a:buChar char=""/>
              <a:defRPr/>
            </a:pPr>
            <a:r>
              <a:rPr lang="en-US" b="1">
                <a:solidFill>
                  <a:schemeClr val="tx1">
                    <a:lumMod val="75000"/>
                    <a:lumOff val="25000"/>
                  </a:schemeClr>
                </a:solidFill>
              </a:rPr>
              <a:t>Run the Docker container</a:t>
            </a:r>
            <a:endParaRPr lang="en-US">
              <a:solidFill>
                <a:schemeClr val="tx1">
                  <a:lumMod val="75000"/>
                  <a:lumOff val="25000"/>
                </a:schemeClr>
              </a:solidFill>
            </a:endParaRPr>
          </a:p>
          <a:p>
            <a:pPr lvl="1" defTabSz="457200">
              <a:spcBef>
                <a:spcPts val="1000"/>
              </a:spcBef>
              <a:buClr>
                <a:schemeClr val="accent1"/>
              </a:buClr>
              <a:buSzPct val="80000"/>
              <a:buFont typeface="Wingdings 3" charset="2"/>
              <a:buChar char=""/>
              <a:defRPr/>
            </a:pPr>
            <a:r>
              <a:rPr lang="en-US">
                <a:solidFill>
                  <a:schemeClr val="tx1">
                    <a:lumMod val="75000"/>
                    <a:lumOff val="25000"/>
                  </a:schemeClr>
                </a:solidFill>
              </a:rPr>
              <a:t>docker run --rm --name </a:t>
            </a:r>
            <a:r>
              <a:rPr lang="en-US" err="1">
                <a:solidFill>
                  <a:schemeClr val="tx1">
                    <a:lumMod val="75000"/>
                    <a:lumOff val="25000"/>
                  </a:schemeClr>
                </a:solidFill>
              </a:rPr>
              <a:t>tensorflow</a:t>
            </a:r>
            <a:r>
              <a:rPr lang="en-US">
                <a:solidFill>
                  <a:schemeClr val="tx1">
                    <a:lumMod val="75000"/>
                    <a:lumOff val="25000"/>
                  </a:schemeClr>
                </a:solidFill>
              </a:rPr>
              <a:t> -p 8888:8888 -d </a:t>
            </a:r>
            <a:r>
              <a:rPr lang="en-US" err="1">
                <a:solidFill>
                  <a:schemeClr val="tx1">
                    <a:lumMod val="75000"/>
                    <a:lumOff val="25000"/>
                  </a:schemeClr>
                </a:solidFill>
              </a:rPr>
              <a:t>tensorflow</a:t>
            </a:r>
          </a:p>
          <a:p>
            <a:pPr lvl="1" defTabSz="457200">
              <a:spcBef>
                <a:spcPts val="1000"/>
              </a:spcBef>
              <a:buClr>
                <a:srgbClr val="90C226"/>
              </a:buClr>
              <a:buSzPct val="80000"/>
              <a:buFont typeface="Wingdings 3" charset="2"/>
              <a:buChar char=""/>
              <a:defRPr/>
            </a:pPr>
            <a:endParaRPr lang="en-US">
              <a:solidFill>
                <a:schemeClr val="tx1">
                  <a:lumMod val="75000"/>
                  <a:lumOff val="25000"/>
                </a:schemeClr>
              </a:solidFill>
              <a:ea typeface="+mn-lt"/>
              <a:cs typeface="+mn-lt"/>
            </a:endParaRPr>
          </a:p>
          <a:p>
            <a:pPr marL="285750" indent="-285750" defTabSz="457200">
              <a:spcBef>
                <a:spcPts val="1000"/>
              </a:spcBef>
              <a:buClr>
                <a:srgbClr val="90C226"/>
              </a:buClr>
              <a:buSzPct val="80000"/>
              <a:buFont typeface="'Wingdings 3',Sans-Serif" charset="2"/>
              <a:buChar char=""/>
              <a:defRPr/>
            </a:pPr>
            <a:r>
              <a:rPr lang="en-US" b="1">
                <a:solidFill>
                  <a:schemeClr val="tx1">
                    <a:lumMod val="75000"/>
                    <a:lumOff val="25000"/>
                  </a:schemeClr>
                </a:solidFill>
                <a:ea typeface="+mn-lt"/>
                <a:cs typeface="+mn-lt"/>
              </a:rPr>
              <a:t>Run the Docker container</a:t>
            </a:r>
            <a:endParaRPr lang="en-US">
              <a:solidFill>
                <a:schemeClr val="tx1">
                  <a:lumMod val="75000"/>
                  <a:lumOff val="25000"/>
                </a:schemeClr>
              </a:solidFill>
              <a:ea typeface="+mn-lt"/>
              <a:cs typeface="+mn-lt"/>
            </a:endParaRPr>
          </a:p>
          <a:p>
            <a:pPr lvl="1" defTabSz="457200">
              <a:spcBef>
                <a:spcPts val="1000"/>
              </a:spcBef>
              <a:buClr>
                <a:schemeClr val="accent1"/>
              </a:buClr>
              <a:buSzPct val="80000"/>
              <a:buFont typeface="Wingdings 3" charset="2"/>
              <a:buChar char=""/>
              <a:defRPr/>
            </a:pPr>
            <a:r>
              <a:rPr lang="en-US">
                <a:solidFill>
                  <a:schemeClr val="tx1">
                    <a:lumMod val="75000"/>
                    <a:lumOff val="25000"/>
                  </a:schemeClr>
                </a:solidFill>
              </a:rPr>
              <a:t>Open </a:t>
            </a:r>
            <a:r>
              <a:rPr lang="en-US" u="sng">
                <a:solidFill>
                  <a:schemeClr val="tx1">
                    <a:lumMod val="75000"/>
                    <a:lumOff val="25000"/>
                  </a:schemeClr>
                </a:solidFill>
                <a:hlinkClick r:id="rId2"/>
              </a:rPr>
              <a:t>http://localhost:8888</a:t>
            </a:r>
            <a:endParaRPr lang="en-US">
              <a:solidFill>
                <a:schemeClr val="tx1">
                  <a:lumMod val="75000"/>
                  <a:lumOff val="25000"/>
                </a:schemeClr>
              </a:solidFill>
            </a:endParaRPr>
          </a:p>
          <a:p>
            <a:pPr lvl="1" defTabSz="457200">
              <a:spcBef>
                <a:spcPts val="1000"/>
              </a:spcBef>
              <a:buClr>
                <a:schemeClr val="accent1"/>
              </a:buClr>
              <a:buSzPct val="80000"/>
              <a:buFont typeface="Wingdings 3" charset="2"/>
              <a:buChar char=""/>
              <a:defRPr/>
            </a:pPr>
            <a:endParaRPr lang="en-US" b="1">
              <a:solidFill>
                <a:schemeClr val="tx1">
                  <a:lumMod val="75000"/>
                  <a:lumOff val="25000"/>
                </a:schemeClr>
              </a:solidFill>
            </a:endParaRPr>
          </a:p>
          <a:p>
            <a:pPr lvl="1" defTabSz="457200">
              <a:spcBef>
                <a:spcPts val="1000"/>
              </a:spcBef>
              <a:buClr>
                <a:schemeClr val="accent1"/>
              </a:buClr>
              <a:buSzPct val="80000"/>
              <a:buFont typeface="Wingdings 3" charset="2"/>
              <a:buChar char=""/>
              <a:defRPr/>
            </a:pPr>
            <a:endParaRPr lang="en-US" b="1" u="sng">
              <a:solidFill>
                <a:schemeClr val="tx1">
                  <a:lumMod val="75000"/>
                  <a:lumOff val="25000"/>
                </a:schemeClr>
              </a:solidFill>
            </a:endParaRPr>
          </a:p>
          <a:p>
            <a:pPr lvl="1" defTabSz="457200">
              <a:spcBef>
                <a:spcPts val="1000"/>
              </a:spcBef>
              <a:buClr>
                <a:schemeClr val="accent1"/>
              </a:buClr>
              <a:buSzPct val="80000"/>
              <a:buFont typeface="Wingdings 3" charset="2"/>
              <a:buChar char=""/>
              <a:defRPr/>
            </a:pPr>
            <a:endParaRPr lang="en-US">
              <a:solidFill>
                <a:schemeClr val="tx1">
                  <a:lumMod val="75000"/>
                  <a:lumOff val="25000"/>
                </a:schemeClr>
              </a:solidFill>
            </a:endParaRPr>
          </a:p>
          <a:p>
            <a:pPr marL="3175" lvl="1" defTabSz="457200">
              <a:spcBef>
                <a:spcPts val="1000"/>
              </a:spcBef>
              <a:buClr>
                <a:schemeClr val="accent1"/>
              </a:buClr>
              <a:buSzPct val="80000"/>
              <a:buFont typeface="Wingdings 3" charset="2"/>
              <a:buChar char=""/>
              <a:defRPr/>
            </a:pPr>
            <a:endParaRPr lang="en-US">
              <a:solidFill>
                <a:schemeClr val="tx1">
                  <a:lumMod val="75000"/>
                  <a:lumOff val="25000"/>
                </a:schemeClr>
              </a:solidFill>
            </a:endParaRPr>
          </a:p>
        </p:txBody>
      </p:sp>
      <p:pic>
        <p:nvPicPr>
          <p:cNvPr id="4" name="Picture 5" descr="Graphical user interface, application&#10;&#10;Description automatically generated">
            <a:extLst>
              <a:ext uri="{FF2B5EF4-FFF2-40B4-BE49-F238E27FC236}">
                <a16:creationId xmlns:a16="http://schemas.microsoft.com/office/drawing/2014/main" id="{546001BD-8BF7-D91C-FEA7-12C098B1E1A7}"/>
              </a:ext>
            </a:extLst>
          </p:cNvPr>
          <p:cNvPicPr>
            <a:picLocks noChangeAspect="1"/>
          </p:cNvPicPr>
          <p:nvPr/>
        </p:nvPicPr>
        <p:blipFill>
          <a:blip r:embed="rId3"/>
          <a:stretch>
            <a:fillRect/>
          </a:stretch>
        </p:blipFill>
        <p:spPr>
          <a:xfrm>
            <a:off x="5059709" y="1165102"/>
            <a:ext cx="4204989" cy="1356108"/>
          </a:xfrm>
          <a:prstGeom prst="rect">
            <a:avLst/>
          </a:prstGeom>
        </p:spPr>
      </p:pic>
      <p:sp>
        <p:nvSpPr>
          <p:cNvPr id="5" name="Rechteck 4">
            <a:extLst>
              <a:ext uri="{FF2B5EF4-FFF2-40B4-BE49-F238E27FC236}">
                <a16:creationId xmlns:a16="http://schemas.microsoft.com/office/drawing/2014/main" id="{4ABC65FE-BDA6-99B2-9F5A-862021A0F8A0}"/>
              </a:ext>
            </a:extLst>
          </p:cNvPr>
          <p:cNvSpPr/>
          <p:nvPr/>
        </p:nvSpPr>
        <p:spPr>
          <a:xfrm>
            <a:off x="-268612" y="-268612"/>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66978" rtl="0" eaLnBrk="1" fontAlgn="auto" latinLnBrk="0" hangingPunct="1">
              <a:lnSpc>
                <a:spcPct val="100000"/>
              </a:lnSpc>
              <a:spcBef>
                <a:spcPts val="0"/>
              </a:spcBef>
              <a:spcAft>
                <a:spcPts val="600"/>
              </a:spcAft>
              <a:buClrTx/>
              <a:buSzTx/>
              <a:buFontTx/>
              <a:buNone/>
              <a:tabLst/>
              <a:defRPr/>
            </a:pPr>
            <a:r>
              <a:rPr kumimoji="0" lang="de-DE" sz="106"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54455816</a:t>
            </a:r>
          </a:p>
        </p:txBody>
      </p:sp>
      <p:pic>
        <p:nvPicPr>
          <p:cNvPr id="6" name="Picture 6" descr="Graphical user interface, application&#10;&#10;Description automatically generated">
            <a:extLst>
              <a:ext uri="{FF2B5EF4-FFF2-40B4-BE49-F238E27FC236}">
                <a16:creationId xmlns:a16="http://schemas.microsoft.com/office/drawing/2014/main" id="{FDD0A275-311D-8F0F-6DDF-CD98AE58CB4C}"/>
              </a:ext>
            </a:extLst>
          </p:cNvPr>
          <p:cNvPicPr>
            <a:picLocks noChangeAspect="1"/>
          </p:cNvPicPr>
          <p:nvPr/>
        </p:nvPicPr>
        <p:blipFill>
          <a:blip r:embed="rId4"/>
          <a:stretch>
            <a:fillRect/>
          </a:stretch>
        </p:blipFill>
        <p:spPr>
          <a:xfrm>
            <a:off x="4593771" y="2685142"/>
            <a:ext cx="5138057" cy="3302000"/>
          </a:xfrm>
          <a:prstGeom prst="rect">
            <a:avLst/>
          </a:prstGeom>
        </p:spPr>
      </p:pic>
    </p:spTree>
    <p:extLst>
      <p:ext uri="{BB962C8B-B14F-4D97-AF65-F5344CB8AC3E}">
        <p14:creationId xmlns:p14="http://schemas.microsoft.com/office/powerpoint/2010/main" val="40474341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2022-03-27T17:15:40Z</dcterms:created>
  <dcterms:modified xsi:type="dcterms:W3CDTF">2022-03-31T17:57:37Z</dcterms:modified>
</cp:coreProperties>
</file>