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44"/>
  </p:notesMasterIdLst>
  <p:sldIdLst>
    <p:sldId id="256" r:id="rId5"/>
    <p:sldId id="257" r:id="rId6"/>
    <p:sldId id="260" r:id="rId7"/>
    <p:sldId id="263" r:id="rId8"/>
    <p:sldId id="271" r:id="rId9"/>
    <p:sldId id="277" r:id="rId10"/>
    <p:sldId id="272" r:id="rId11"/>
    <p:sldId id="309" r:id="rId12"/>
    <p:sldId id="311" r:id="rId13"/>
    <p:sldId id="316" r:id="rId14"/>
    <p:sldId id="318" r:id="rId15"/>
    <p:sldId id="319" r:id="rId16"/>
    <p:sldId id="312" r:id="rId17"/>
    <p:sldId id="265" r:id="rId18"/>
    <p:sldId id="273" r:id="rId19"/>
    <p:sldId id="274" r:id="rId20"/>
    <p:sldId id="275" r:id="rId21"/>
    <p:sldId id="278" r:id="rId22"/>
    <p:sldId id="276" r:id="rId23"/>
    <p:sldId id="283" r:id="rId24"/>
    <p:sldId id="294" r:id="rId25"/>
    <p:sldId id="300" r:id="rId26"/>
    <p:sldId id="261" r:id="rId27"/>
    <p:sldId id="293" r:id="rId28"/>
    <p:sldId id="291" r:id="rId29"/>
    <p:sldId id="292" r:id="rId30"/>
    <p:sldId id="305" r:id="rId31"/>
    <p:sldId id="307" r:id="rId32"/>
    <p:sldId id="303" r:id="rId33"/>
    <p:sldId id="301" r:id="rId34"/>
    <p:sldId id="266" r:id="rId35"/>
    <p:sldId id="280" r:id="rId36"/>
    <p:sldId id="313" r:id="rId37"/>
    <p:sldId id="279" r:id="rId38"/>
    <p:sldId id="281" r:id="rId39"/>
    <p:sldId id="282" r:id="rId40"/>
    <p:sldId id="314" r:id="rId41"/>
    <p:sldId id="268" r:id="rId42"/>
    <p:sldId id="30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256"/>
            <p14:sldId id="257"/>
            <p14:sldId id="260"/>
            <p14:sldId id="263"/>
            <p14:sldId id="271"/>
            <p14:sldId id="277"/>
            <p14:sldId id="272"/>
            <p14:sldId id="309"/>
            <p14:sldId id="311"/>
            <p14:sldId id="316"/>
            <p14:sldId id="318"/>
            <p14:sldId id="319"/>
            <p14:sldId id="312"/>
            <p14:sldId id="265"/>
            <p14:sldId id="273"/>
            <p14:sldId id="274"/>
            <p14:sldId id="275"/>
            <p14:sldId id="278"/>
            <p14:sldId id="276"/>
            <p14:sldId id="283"/>
            <p14:sldId id="294"/>
            <p14:sldId id="300"/>
            <p14:sldId id="261"/>
            <p14:sldId id="293"/>
            <p14:sldId id="291"/>
            <p14:sldId id="292"/>
            <p14:sldId id="305"/>
            <p14:sldId id="307"/>
            <p14:sldId id="303"/>
            <p14:sldId id="301"/>
            <p14:sldId id="266"/>
            <p14:sldId id="280"/>
            <p14:sldId id="313"/>
            <p14:sldId id="279"/>
            <p14:sldId id="281"/>
            <p14:sldId id="282"/>
            <p14:sldId id="314"/>
            <p14:sldId id="268"/>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C91"/>
    <a:srgbClr val="F8F8F8"/>
    <a:srgbClr val="D2D2D2"/>
    <a:srgbClr val="511C74"/>
    <a:srgbClr val="E2068C"/>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15" autoAdjust="0"/>
    <p:restoredTop sz="96374" autoAdjust="0"/>
  </p:normalViewPr>
  <p:slideViewPr>
    <p:cSldViewPr snapToGrid="0">
      <p:cViewPr varScale="1">
        <p:scale>
          <a:sx n="125" d="100"/>
          <a:sy n="125"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2BB98C-8F13-4D8A-AE3D-E1433C2E55AB}" type="doc">
      <dgm:prSet loTypeId="urn:microsoft.com/office/officeart/2005/8/layout/process1" loCatId="process" qsTypeId="urn:microsoft.com/office/officeart/2005/8/quickstyle/simple4" qsCatId="simple" csTypeId="urn:microsoft.com/office/officeart/2005/8/colors/accent1_2" csCatId="accent1" phldr="1"/>
      <dgm:spPr/>
    </dgm:pt>
    <dgm:pt modelId="{024967FE-514E-4D78-826E-03FB67B5E606}">
      <dgm:prSet phldrT="[Text]"/>
      <dgm:spPr>
        <a:solidFill>
          <a:srgbClr val="2E3C7E"/>
        </a:solidFill>
        <a:ln>
          <a:solidFill>
            <a:srgbClr val="2E3C7E"/>
          </a:solidFill>
        </a:ln>
      </dgm:spPr>
      <dgm:t>
        <a:bodyPr/>
        <a:lstStyle/>
        <a:p>
          <a:r>
            <a:rPr lang="en-US" dirty="0">
              <a:latin typeface="Segoe UI" panose="020B0502040204020203" pitchFamily="34" charset="0"/>
              <a:cs typeface="Segoe UI" panose="020B0502040204020203" pitchFamily="34" charset="0"/>
            </a:rPr>
            <a:t>Given</a:t>
          </a:r>
        </a:p>
      </dgm:t>
    </dgm:pt>
    <dgm:pt modelId="{DC5B09A9-396F-481A-A08F-8C43C7374935}" type="parTrans" cxnId="{A797A97B-7032-464B-805A-3A601A3D837B}">
      <dgm:prSet/>
      <dgm:spPr/>
      <dgm:t>
        <a:bodyPr/>
        <a:lstStyle/>
        <a:p>
          <a:endParaRPr lang="en-US"/>
        </a:p>
      </dgm:t>
    </dgm:pt>
    <dgm:pt modelId="{EB8C88F5-A321-4ECB-B6BD-85BB9DA3F8A5}" type="sibTrans" cxnId="{A797A97B-7032-464B-805A-3A601A3D837B}">
      <dgm:prSet/>
      <dgm:spPr/>
      <dgm:t>
        <a:bodyPr/>
        <a:lstStyle/>
        <a:p>
          <a:endParaRPr lang="en-US"/>
        </a:p>
      </dgm:t>
    </dgm:pt>
    <dgm:pt modelId="{62CAD713-9070-4392-B8A5-745F5490E5A8}">
      <dgm:prSet phldrT="[Text]"/>
      <dgm:spPr>
        <a:solidFill>
          <a:srgbClr val="2E3C7E"/>
        </a:solidFill>
        <a:ln>
          <a:solidFill>
            <a:srgbClr val="2E3C7E"/>
          </a:solidFill>
        </a:ln>
      </dgm:spPr>
      <dgm:t>
        <a:bodyPr/>
        <a:lstStyle/>
        <a:p>
          <a:r>
            <a:rPr lang="en-US" dirty="0">
              <a:latin typeface="Segoe UI" panose="020B0502040204020203" pitchFamily="34" charset="0"/>
              <a:cs typeface="Segoe UI" panose="020B0502040204020203" pitchFamily="34" charset="0"/>
            </a:rPr>
            <a:t>When</a:t>
          </a:r>
        </a:p>
      </dgm:t>
    </dgm:pt>
    <dgm:pt modelId="{B7038191-462A-43A4-ABE7-DA2B5A6875A6}" type="parTrans" cxnId="{2B13EDD1-E708-4505-A91E-062F5C8BE688}">
      <dgm:prSet/>
      <dgm:spPr/>
      <dgm:t>
        <a:bodyPr/>
        <a:lstStyle/>
        <a:p>
          <a:endParaRPr lang="en-US"/>
        </a:p>
      </dgm:t>
    </dgm:pt>
    <dgm:pt modelId="{CCDD66D0-CDD4-405A-A08D-DA5CF0AA2107}" type="sibTrans" cxnId="{2B13EDD1-E708-4505-A91E-062F5C8BE688}">
      <dgm:prSet/>
      <dgm:spPr/>
      <dgm:t>
        <a:bodyPr/>
        <a:lstStyle/>
        <a:p>
          <a:endParaRPr lang="en-US"/>
        </a:p>
      </dgm:t>
    </dgm:pt>
    <dgm:pt modelId="{070A581B-49B9-41AB-ABD5-F6C81DC79E2E}">
      <dgm:prSet phldrT="[Text]"/>
      <dgm:spPr>
        <a:solidFill>
          <a:srgbClr val="2E3C7E"/>
        </a:solidFill>
        <a:ln>
          <a:solidFill>
            <a:srgbClr val="2E3C7E"/>
          </a:solidFill>
        </a:ln>
      </dgm:spPr>
      <dgm:t>
        <a:bodyPr/>
        <a:lstStyle/>
        <a:p>
          <a:r>
            <a:rPr lang="en-US" dirty="0">
              <a:latin typeface="Segoe UI" panose="020B0502040204020203" pitchFamily="34" charset="0"/>
              <a:cs typeface="Segoe UI" panose="020B0502040204020203" pitchFamily="34" charset="0"/>
            </a:rPr>
            <a:t>Then</a:t>
          </a:r>
        </a:p>
      </dgm:t>
    </dgm:pt>
    <dgm:pt modelId="{551B10FF-273F-471A-AD1A-F3B23695041B}" type="parTrans" cxnId="{1B847DBC-C4F7-47BD-9352-B7606E4ED46D}">
      <dgm:prSet/>
      <dgm:spPr/>
      <dgm:t>
        <a:bodyPr/>
        <a:lstStyle/>
        <a:p>
          <a:endParaRPr lang="en-US"/>
        </a:p>
      </dgm:t>
    </dgm:pt>
    <dgm:pt modelId="{8CE498B2-9278-4FAA-BEF8-21EEA2C553BE}" type="sibTrans" cxnId="{1B847DBC-C4F7-47BD-9352-B7606E4ED46D}">
      <dgm:prSet/>
      <dgm:spPr/>
      <dgm:t>
        <a:bodyPr/>
        <a:lstStyle/>
        <a:p>
          <a:endParaRPr lang="en-US"/>
        </a:p>
      </dgm:t>
    </dgm:pt>
    <dgm:pt modelId="{DD4C1199-55B9-4863-A29B-D6CE1F8537FA}" type="pres">
      <dgm:prSet presAssocID="{7B2BB98C-8F13-4D8A-AE3D-E1433C2E55AB}" presName="Name0" presStyleCnt="0">
        <dgm:presLayoutVars>
          <dgm:dir/>
          <dgm:resizeHandles val="exact"/>
        </dgm:presLayoutVars>
      </dgm:prSet>
      <dgm:spPr/>
    </dgm:pt>
    <dgm:pt modelId="{88038438-ADFE-445E-93D6-49A35C3FBF3D}" type="pres">
      <dgm:prSet presAssocID="{024967FE-514E-4D78-826E-03FB67B5E606}" presName="node" presStyleLbl="node1" presStyleIdx="0" presStyleCnt="3" custLinFactNeighborX="-1395" custLinFactNeighborY="5208">
        <dgm:presLayoutVars>
          <dgm:bulletEnabled val="1"/>
        </dgm:presLayoutVars>
      </dgm:prSet>
      <dgm:spPr/>
    </dgm:pt>
    <dgm:pt modelId="{37776C3E-F44D-4D9C-978B-C913E370BE17}" type="pres">
      <dgm:prSet presAssocID="{EB8C88F5-A321-4ECB-B6BD-85BB9DA3F8A5}" presName="sibTrans" presStyleLbl="sibTrans2D1" presStyleIdx="0" presStyleCnt="2"/>
      <dgm:spPr/>
    </dgm:pt>
    <dgm:pt modelId="{1FB17689-1F03-4067-8497-9E3551F64E09}" type="pres">
      <dgm:prSet presAssocID="{EB8C88F5-A321-4ECB-B6BD-85BB9DA3F8A5}" presName="connectorText" presStyleLbl="sibTrans2D1" presStyleIdx="0" presStyleCnt="2"/>
      <dgm:spPr/>
    </dgm:pt>
    <dgm:pt modelId="{8F2EE501-3941-40FE-A899-38EB416865AF}" type="pres">
      <dgm:prSet presAssocID="{62CAD713-9070-4392-B8A5-745F5490E5A8}" presName="node" presStyleLbl="node1" presStyleIdx="1" presStyleCnt="3">
        <dgm:presLayoutVars>
          <dgm:bulletEnabled val="1"/>
        </dgm:presLayoutVars>
      </dgm:prSet>
      <dgm:spPr/>
    </dgm:pt>
    <dgm:pt modelId="{16A4374D-29CD-4FAB-92A7-D23B23D043D3}" type="pres">
      <dgm:prSet presAssocID="{CCDD66D0-CDD4-405A-A08D-DA5CF0AA2107}" presName="sibTrans" presStyleLbl="sibTrans2D1" presStyleIdx="1" presStyleCnt="2"/>
      <dgm:spPr/>
    </dgm:pt>
    <dgm:pt modelId="{D4A85A31-9B86-49DA-9270-D99BC06D651C}" type="pres">
      <dgm:prSet presAssocID="{CCDD66D0-CDD4-405A-A08D-DA5CF0AA2107}" presName="connectorText" presStyleLbl="sibTrans2D1" presStyleIdx="1" presStyleCnt="2"/>
      <dgm:spPr/>
    </dgm:pt>
    <dgm:pt modelId="{9D09DF85-AD73-4036-BBFF-3B87D250BA4C}" type="pres">
      <dgm:prSet presAssocID="{070A581B-49B9-41AB-ABD5-F6C81DC79E2E}" presName="node" presStyleLbl="node1" presStyleIdx="2" presStyleCnt="3">
        <dgm:presLayoutVars>
          <dgm:bulletEnabled val="1"/>
        </dgm:presLayoutVars>
      </dgm:prSet>
      <dgm:spPr/>
    </dgm:pt>
  </dgm:ptLst>
  <dgm:cxnLst>
    <dgm:cxn modelId="{25243C36-59D6-4D94-9104-E373C4CC6374}" type="presOf" srcId="{024967FE-514E-4D78-826E-03FB67B5E606}" destId="{88038438-ADFE-445E-93D6-49A35C3FBF3D}" srcOrd="0" destOrd="0" presId="urn:microsoft.com/office/officeart/2005/8/layout/process1"/>
    <dgm:cxn modelId="{9E07CD5C-266B-4D02-BCA8-957DB9523688}" type="presOf" srcId="{7B2BB98C-8F13-4D8A-AE3D-E1433C2E55AB}" destId="{DD4C1199-55B9-4863-A29B-D6CE1F8537FA}" srcOrd="0" destOrd="0" presId="urn:microsoft.com/office/officeart/2005/8/layout/process1"/>
    <dgm:cxn modelId="{FEEA2068-131C-489D-9749-D6742F913D5F}" type="presOf" srcId="{EB8C88F5-A321-4ECB-B6BD-85BB9DA3F8A5}" destId="{37776C3E-F44D-4D9C-978B-C913E370BE17}" srcOrd="0" destOrd="0" presId="urn:microsoft.com/office/officeart/2005/8/layout/process1"/>
    <dgm:cxn modelId="{C96C014E-389E-4B9D-B08F-5615003CAAAA}" type="presOf" srcId="{CCDD66D0-CDD4-405A-A08D-DA5CF0AA2107}" destId="{D4A85A31-9B86-49DA-9270-D99BC06D651C}" srcOrd="1" destOrd="0" presId="urn:microsoft.com/office/officeart/2005/8/layout/process1"/>
    <dgm:cxn modelId="{02977177-703E-481C-B4F1-98ACFB5A2A2F}" type="presOf" srcId="{62CAD713-9070-4392-B8A5-745F5490E5A8}" destId="{8F2EE501-3941-40FE-A899-38EB416865AF}" srcOrd="0" destOrd="0" presId="urn:microsoft.com/office/officeart/2005/8/layout/process1"/>
    <dgm:cxn modelId="{A797A97B-7032-464B-805A-3A601A3D837B}" srcId="{7B2BB98C-8F13-4D8A-AE3D-E1433C2E55AB}" destId="{024967FE-514E-4D78-826E-03FB67B5E606}" srcOrd="0" destOrd="0" parTransId="{DC5B09A9-396F-481A-A08F-8C43C7374935}" sibTransId="{EB8C88F5-A321-4ECB-B6BD-85BB9DA3F8A5}"/>
    <dgm:cxn modelId="{9D69FD86-5D30-4EEE-8334-D0B31417DCC6}" type="presOf" srcId="{070A581B-49B9-41AB-ABD5-F6C81DC79E2E}" destId="{9D09DF85-AD73-4036-BBFF-3B87D250BA4C}" srcOrd="0" destOrd="0" presId="urn:microsoft.com/office/officeart/2005/8/layout/process1"/>
    <dgm:cxn modelId="{1B847DBC-C4F7-47BD-9352-B7606E4ED46D}" srcId="{7B2BB98C-8F13-4D8A-AE3D-E1433C2E55AB}" destId="{070A581B-49B9-41AB-ABD5-F6C81DC79E2E}" srcOrd="2" destOrd="0" parTransId="{551B10FF-273F-471A-AD1A-F3B23695041B}" sibTransId="{8CE498B2-9278-4FAA-BEF8-21EEA2C553BE}"/>
    <dgm:cxn modelId="{4ABAF8BD-3078-42E0-BA40-951AE1E06924}" type="presOf" srcId="{EB8C88F5-A321-4ECB-B6BD-85BB9DA3F8A5}" destId="{1FB17689-1F03-4067-8497-9E3551F64E09}" srcOrd="1" destOrd="0" presId="urn:microsoft.com/office/officeart/2005/8/layout/process1"/>
    <dgm:cxn modelId="{2B13EDD1-E708-4505-A91E-062F5C8BE688}" srcId="{7B2BB98C-8F13-4D8A-AE3D-E1433C2E55AB}" destId="{62CAD713-9070-4392-B8A5-745F5490E5A8}" srcOrd="1" destOrd="0" parTransId="{B7038191-462A-43A4-ABE7-DA2B5A6875A6}" sibTransId="{CCDD66D0-CDD4-405A-A08D-DA5CF0AA2107}"/>
    <dgm:cxn modelId="{314079F3-0A81-44C3-9DCD-AEC581D59A00}" type="presOf" srcId="{CCDD66D0-CDD4-405A-A08D-DA5CF0AA2107}" destId="{16A4374D-29CD-4FAB-92A7-D23B23D043D3}" srcOrd="0" destOrd="0" presId="urn:microsoft.com/office/officeart/2005/8/layout/process1"/>
    <dgm:cxn modelId="{EC46E26E-1B13-4F74-BDDF-6A2DEAD09EBB}" type="presParOf" srcId="{DD4C1199-55B9-4863-A29B-D6CE1F8537FA}" destId="{88038438-ADFE-445E-93D6-49A35C3FBF3D}" srcOrd="0" destOrd="0" presId="urn:microsoft.com/office/officeart/2005/8/layout/process1"/>
    <dgm:cxn modelId="{73D45CD7-ACA0-47B4-A646-5E663ECDDA1B}" type="presParOf" srcId="{DD4C1199-55B9-4863-A29B-D6CE1F8537FA}" destId="{37776C3E-F44D-4D9C-978B-C913E370BE17}" srcOrd="1" destOrd="0" presId="urn:microsoft.com/office/officeart/2005/8/layout/process1"/>
    <dgm:cxn modelId="{B69D690F-9FD7-4F18-9483-E5011D109244}" type="presParOf" srcId="{37776C3E-F44D-4D9C-978B-C913E370BE17}" destId="{1FB17689-1F03-4067-8497-9E3551F64E09}" srcOrd="0" destOrd="0" presId="urn:microsoft.com/office/officeart/2005/8/layout/process1"/>
    <dgm:cxn modelId="{2CAB8F36-FD48-4252-AB17-92CFFEC4637D}" type="presParOf" srcId="{DD4C1199-55B9-4863-A29B-D6CE1F8537FA}" destId="{8F2EE501-3941-40FE-A899-38EB416865AF}" srcOrd="2" destOrd="0" presId="urn:microsoft.com/office/officeart/2005/8/layout/process1"/>
    <dgm:cxn modelId="{A42C787B-1657-41FD-A354-9338AB03DF6B}" type="presParOf" srcId="{DD4C1199-55B9-4863-A29B-D6CE1F8537FA}" destId="{16A4374D-29CD-4FAB-92A7-D23B23D043D3}" srcOrd="3" destOrd="0" presId="urn:microsoft.com/office/officeart/2005/8/layout/process1"/>
    <dgm:cxn modelId="{023C21D8-7C6D-4763-9442-6008F5340050}" type="presParOf" srcId="{16A4374D-29CD-4FAB-92A7-D23B23D043D3}" destId="{D4A85A31-9B86-49DA-9270-D99BC06D651C}" srcOrd="0" destOrd="0" presId="urn:microsoft.com/office/officeart/2005/8/layout/process1"/>
    <dgm:cxn modelId="{13D15604-E245-4F05-BCCE-990D147BD7D8}" type="presParOf" srcId="{DD4C1199-55B9-4863-A29B-D6CE1F8537FA}" destId="{9D09DF85-AD73-4036-BBFF-3B87D250BA4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38438-ADFE-445E-93D6-49A35C3FBF3D}">
      <dsp:nvSpPr>
        <dsp:cNvPr id="0" name=""/>
        <dsp:cNvSpPr/>
      </dsp:nvSpPr>
      <dsp:spPr>
        <a:xfrm>
          <a:off x="0" y="481254"/>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Given</a:t>
          </a:r>
        </a:p>
      </dsp:txBody>
      <dsp:txXfrm>
        <a:off x="17709" y="498963"/>
        <a:ext cx="972286" cy="569204"/>
      </dsp:txXfrm>
    </dsp:sp>
    <dsp:sp modelId="{37776C3E-F44D-4D9C-978B-C913E370BE17}">
      <dsp:nvSpPr>
        <dsp:cNvPr id="0" name=""/>
        <dsp:cNvSpPr/>
      </dsp:nvSpPr>
      <dsp:spPr>
        <a:xfrm rot="21523465">
          <a:off x="1109291" y="642730"/>
          <a:ext cx="215473" cy="2499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09299" y="693432"/>
        <a:ext cx="150831" cy="149946"/>
      </dsp:txXfrm>
    </dsp:sp>
    <dsp:sp modelId="{8F2EE501-3941-40FE-A899-38EB416865AF}">
      <dsp:nvSpPr>
        <dsp:cNvPr id="0" name=""/>
        <dsp:cNvSpPr/>
      </dsp:nvSpPr>
      <dsp:spPr>
        <a:xfrm>
          <a:off x="1414157" y="449765"/>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When</a:t>
          </a:r>
        </a:p>
      </dsp:txBody>
      <dsp:txXfrm>
        <a:off x="1431866" y="467474"/>
        <a:ext cx="972286" cy="569204"/>
      </dsp:txXfrm>
    </dsp:sp>
    <dsp:sp modelId="{16A4374D-29CD-4FAB-92A7-D23B23D043D3}">
      <dsp:nvSpPr>
        <dsp:cNvPr id="0" name=""/>
        <dsp:cNvSpPr/>
      </dsp:nvSpPr>
      <dsp:spPr>
        <a:xfrm>
          <a:off x="2522632" y="627121"/>
          <a:ext cx="213633" cy="2499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522632" y="677103"/>
        <a:ext cx="149543" cy="149946"/>
      </dsp:txXfrm>
    </dsp:sp>
    <dsp:sp modelId="{9D09DF85-AD73-4036-BBFF-3B87D250BA4C}">
      <dsp:nvSpPr>
        <dsp:cNvPr id="0" name=""/>
        <dsp:cNvSpPr/>
      </dsp:nvSpPr>
      <dsp:spPr>
        <a:xfrm>
          <a:off x="2824944" y="449765"/>
          <a:ext cx="1007704" cy="604622"/>
        </a:xfrm>
        <a:prstGeom prst="roundRect">
          <a:avLst>
            <a:gd name="adj" fmla="val 10000"/>
          </a:avLst>
        </a:prstGeom>
        <a:solidFill>
          <a:srgbClr val="2E3C7E"/>
        </a:solidFill>
        <a:ln>
          <a:solidFill>
            <a:srgbClr val="2E3C7E"/>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Then</a:t>
          </a:r>
        </a:p>
      </dsp:txBody>
      <dsp:txXfrm>
        <a:off x="2842653" y="467474"/>
        <a:ext cx="972286" cy="56920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4:14:12.822"/>
    </inkml:context>
    <inkml:brush xml:id="br0">
      <inkml:brushProperty name="width" value="0.1" units="cm"/>
      <inkml:brushProperty name="height" value="0.1" units="cm"/>
      <inkml:brushProperty name="color" value="#6A2C91"/>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4:14:12.823"/>
    </inkml:context>
    <inkml:brush xml:id="br0">
      <inkml:brushProperty name="width" value="0.1" units="cm"/>
      <inkml:brushProperty name="height" value="0.1" units="cm"/>
      <inkml:brushProperty name="color" value="#6A2C91"/>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1T14:14:12.824"/>
    </inkml:context>
    <inkml:brush xml:id="br0">
      <inkml:brushProperty name="width" value="0.1" units="cm"/>
      <inkml:brushProperty name="height" value="0.1" units="cm"/>
      <inkml:brushProperty name="color" value="#6A2C91"/>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3/16/2020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Using this type of architecture will enable you to work with unit testing.</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3841859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237147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343578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functionalities already covered by unit tests</a:t>
            </a:r>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2597220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Iapp.Flash</a:t>
            </a:r>
            <a:endParaRPr lang="en-US" dirty="0"/>
          </a:p>
        </p:txBody>
      </p:sp>
    </p:spTree>
    <p:extLst>
      <p:ext uri="{BB962C8B-B14F-4D97-AF65-F5344CB8AC3E}">
        <p14:creationId xmlns:p14="http://schemas.microsoft.com/office/powerpoint/2010/main" val="1423675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Iapp.Flash</a:t>
            </a:r>
            <a:endParaRPr lang="en-US" dirty="0"/>
          </a:p>
        </p:txBody>
      </p:sp>
    </p:spTree>
    <p:extLst>
      <p:ext uri="{BB962C8B-B14F-4D97-AF65-F5344CB8AC3E}">
        <p14:creationId xmlns:p14="http://schemas.microsoft.com/office/powerpoint/2010/main" val="97001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23</a:t>
            </a:fld>
            <a:endParaRPr lang="en-US"/>
          </a:p>
        </p:txBody>
      </p:sp>
    </p:spTree>
    <p:extLst>
      <p:ext uri="{BB962C8B-B14F-4D97-AF65-F5344CB8AC3E}">
        <p14:creationId xmlns:p14="http://schemas.microsoft.com/office/powerpoint/2010/main" val="1117941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a:latin typeface="Open Sans" panose="020B0606030504020204"/>
              </a:rPr>
              <a:t>(for example: the keyboard pops on the screen, an input text is always empty, </a:t>
            </a:r>
          </a:p>
          <a:p>
            <a:r>
              <a:rPr lang="en-US" i="1" dirty="0">
                <a:latin typeface="Open Sans" panose="020B0606030504020204"/>
              </a:rPr>
              <a:t>the keyboard disappears or hides a part of the screen which contains the ‘Login’ button, </a:t>
            </a:r>
          </a:p>
          <a:p>
            <a:r>
              <a:rPr lang="en-US" i="1" dirty="0">
                <a:latin typeface="Open Sans" panose="020B0606030504020204"/>
              </a:rPr>
              <a:t>the popup is shown and is completely loaded)</a:t>
            </a:r>
          </a:p>
          <a:p>
            <a:endParaRPr lang="en-US" dirty="0"/>
          </a:p>
          <a:p>
            <a:endParaRPr lang="en-US" dirty="0"/>
          </a:p>
        </p:txBody>
      </p:sp>
    </p:spTree>
    <p:extLst>
      <p:ext uri="{BB962C8B-B14F-4D97-AF65-F5344CB8AC3E}">
        <p14:creationId xmlns:p14="http://schemas.microsoft.com/office/powerpoint/2010/main" val="625748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25</a:t>
            </a:fld>
            <a:endParaRPr lang="en-US"/>
          </a:p>
        </p:txBody>
      </p:sp>
    </p:spTree>
    <p:extLst>
      <p:ext uri="{BB962C8B-B14F-4D97-AF65-F5344CB8AC3E}">
        <p14:creationId xmlns:p14="http://schemas.microsoft.com/office/powerpoint/2010/main" val="1358189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26</a:t>
            </a:fld>
            <a:endParaRPr lang="en-US"/>
          </a:p>
        </p:txBody>
      </p:sp>
    </p:spTree>
    <p:extLst>
      <p:ext uri="{BB962C8B-B14F-4D97-AF65-F5344CB8AC3E}">
        <p14:creationId xmlns:p14="http://schemas.microsoft.com/office/powerpoint/2010/main" val="143365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Sometimes it is necessary to pause test execution while waiting for the user interface to update while a long running action is in progress. </a:t>
            </a:r>
            <a:r>
              <a:rPr lang="en-US" dirty="0" err="1">
                <a:latin typeface="Segoe UI" panose="020B0502040204020203" pitchFamily="34" charset="0"/>
                <a:cs typeface="Segoe UI" panose="020B0502040204020203" pitchFamily="34" charset="0"/>
              </a:rPr>
              <a:t>UITest</a:t>
            </a:r>
            <a:r>
              <a:rPr lang="en-US" dirty="0">
                <a:latin typeface="Segoe UI" panose="020B0502040204020203" pitchFamily="34" charset="0"/>
                <a:cs typeface="Segoe UI" panose="020B0502040204020203" pitchFamily="34" charset="0"/>
              </a:rPr>
              <a:t> provides two API's to address these concerns: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May happen that the element you want to interact to, is down in the page, away from your viewport so a scrolling action must be performed.</a:t>
            </a:r>
          </a:p>
          <a:p>
            <a:endParaRPr lang="en-US"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905713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latin typeface="Segoe UI" panose="020B0502040204020203" pitchFamily="34" charset="0"/>
                <a:cs typeface="Segoe UI" panose="020B0502040204020203" pitchFamily="34" charset="0"/>
              </a:rPr>
              <a:t>UITest</a:t>
            </a:r>
            <a:r>
              <a:rPr lang="en-US" dirty="0">
                <a:latin typeface="Segoe UI" panose="020B0502040204020203" pitchFamily="34" charset="0"/>
                <a:cs typeface="Segoe UI" panose="020B0502040204020203" pitchFamily="34" charset="0"/>
              </a:rPr>
              <a:t> provides a very large number of APIs to simulate gestures or interactions with the device. E.g.:</a:t>
            </a:r>
          </a:p>
          <a:p>
            <a:endParaRPr lang="en-US" dirty="0"/>
          </a:p>
        </p:txBody>
      </p:sp>
    </p:spTree>
    <p:extLst>
      <p:ext uri="{BB962C8B-B14F-4D97-AF65-F5344CB8AC3E}">
        <p14:creationId xmlns:p14="http://schemas.microsoft.com/office/powerpoint/2010/main" val="4114742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0362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solidFill>
                  <a:srgbClr val="008000"/>
                </a:solidFill>
                <a:latin typeface="Consolas" panose="020B0609020204030204" pitchFamily="49" charset="0"/>
              </a:rPr>
              <a:t>toQuery</a:t>
            </a:r>
            <a:r>
              <a:rPr lang="en-US" sz="1200" dirty="0">
                <a:solidFill>
                  <a:srgbClr val="008000"/>
                </a:solidFill>
                <a:latin typeface="Consolas" panose="020B0609020204030204" pitchFamily="49" charset="0"/>
              </a:rPr>
              <a:t> – this is a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web query that will locate a DOM element in the web view.</a:t>
            </a:r>
          </a:p>
          <a:p>
            <a:r>
              <a:rPr lang="en-US" sz="1200" dirty="0">
                <a:solidFill>
                  <a:srgbClr val="008000"/>
                </a:solidFill>
                <a:latin typeface="Consolas" panose="020B0609020204030204" pitchFamily="49" charset="0"/>
              </a:rPr>
              <a:t>    </a:t>
            </a:r>
            <a:r>
              <a:rPr lang="en-US" sz="1200" dirty="0" err="1">
                <a:solidFill>
                  <a:srgbClr val="008000"/>
                </a:solidFill>
                <a:latin typeface="Consolas" panose="020B0609020204030204" pitchFamily="49" charset="0"/>
              </a:rPr>
              <a:t>withinMarked</a:t>
            </a:r>
            <a:r>
              <a:rPr lang="en-US" sz="1200" dirty="0">
                <a:solidFill>
                  <a:srgbClr val="008000"/>
                </a:solidFill>
                <a:latin typeface="Consolas" panose="020B0609020204030204" pitchFamily="49" charset="0"/>
              </a:rPr>
              <a:t> – this is a string that will located the web view on the screen. This parameter is optional if there is only one web view on the screen. This string will used by </a:t>
            </a:r>
            <a:r>
              <a:rPr lang="en-US" sz="1200" dirty="0" err="1">
                <a:solidFill>
                  <a:srgbClr val="008000"/>
                </a:solidFill>
                <a:latin typeface="Consolas" panose="020B0609020204030204" pitchFamily="49" charset="0"/>
              </a:rPr>
              <a:t>IApp.Marked</a:t>
            </a:r>
            <a:r>
              <a:rPr lang="en-US" sz="1200" dirty="0">
                <a:solidFill>
                  <a:srgbClr val="008000"/>
                </a:solidFill>
                <a:latin typeface="Consolas" panose="020B0609020204030204" pitchFamily="49" charset="0"/>
              </a:rPr>
              <a:t> to locate the web view on the screen.</a:t>
            </a:r>
          </a:p>
          <a:p>
            <a:r>
              <a:rPr lang="en-US" sz="1200" dirty="0">
                <a:solidFill>
                  <a:srgbClr val="008000"/>
                </a:solidFill>
                <a:latin typeface="Consolas" panose="020B0609020204030204" pitchFamily="49" charset="0"/>
              </a:rPr>
              <a:t>    strategy – this optional parameter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how to scroll within the web view. </a:t>
            </a:r>
            <a:r>
              <a:rPr lang="en-US" sz="1200" dirty="0" err="1">
                <a:solidFill>
                  <a:srgbClr val="008000"/>
                </a:solidFill>
                <a:latin typeface="Consolas" panose="020B0609020204030204" pitchFamily="49" charset="0"/>
              </a:rPr>
              <a:t>ScrollStrategy.Gesture</a:t>
            </a:r>
            <a:r>
              <a:rPr lang="en-US" sz="1200" dirty="0">
                <a:solidFill>
                  <a:srgbClr val="008000"/>
                </a:solidFill>
                <a:latin typeface="Consolas" panose="020B0609020204030204" pitchFamily="49" charset="0"/>
              </a:rPr>
              <a:t> will try to emulate how a user would scroll, by dragging the screen. </a:t>
            </a:r>
            <a:r>
              <a:rPr lang="en-US" sz="1200" dirty="0" err="1">
                <a:solidFill>
                  <a:srgbClr val="008000"/>
                </a:solidFill>
                <a:latin typeface="Consolas" panose="020B0609020204030204" pitchFamily="49" charset="0"/>
              </a:rPr>
              <a:t>ScrollStrategy.Programatic</a:t>
            </a:r>
            <a:r>
              <a:rPr lang="en-US" sz="1200" dirty="0">
                <a:solidFill>
                  <a:srgbClr val="008000"/>
                </a:solidFill>
                <a:latin typeface="Consolas" panose="020B0609020204030204" pitchFamily="49" charset="0"/>
              </a:rPr>
              <a:t> frees up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scroll in the quickest way possible. </a:t>
            </a:r>
            <a:r>
              <a:rPr lang="en-US" sz="1200" dirty="0" err="1">
                <a:solidFill>
                  <a:srgbClr val="008000"/>
                </a:solidFill>
                <a:latin typeface="Consolas" panose="020B0609020204030204" pitchFamily="49" charset="0"/>
              </a:rPr>
              <a:t>ScrollStrategy.Auto</a:t>
            </a:r>
            <a:r>
              <a:rPr lang="en-US" sz="1200" dirty="0">
                <a:solidFill>
                  <a:srgbClr val="008000"/>
                </a:solidFill>
                <a:latin typeface="Consolas" panose="020B0609020204030204" pitchFamily="49" charset="0"/>
              </a:rPr>
              <a:t> tells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to use any combination of Gesture and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 to scroll (with a preference to </a:t>
            </a:r>
            <a:r>
              <a:rPr lang="en-US" sz="1200" dirty="0" err="1">
                <a:solidFill>
                  <a:srgbClr val="008000"/>
                </a:solidFill>
                <a:latin typeface="Consolas" panose="020B0609020204030204" pitchFamily="49" charset="0"/>
              </a:rPr>
              <a:t>Programatic</a:t>
            </a:r>
            <a:r>
              <a:rPr lang="en-US" sz="1200" dirty="0">
                <a:solidFill>
                  <a:srgbClr val="008000"/>
                </a:solidFill>
                <a:latin typeface="Consolas" panose="020B0609020204030204" pitchFamily="49" charset="0"/>
              </a:rPr>
              <a:t>).</a:t>
            </a:r>
          </a:p>
          <a:p>
            <a:r>
              <a:rPr lang="en-US" sz="1200" dirty="0">
                <a:solidFill>
                  <a:srgbClr val="008000"/>
                </a:solidFill>
                <a:latin typeface="Consolas" panose="020B0609020204030204" pitchFamily="49" charset="0"/>
              </a:rPr>
              <a:t>    timeout – an optional parameter that specifies how long </a:t>
            </a:r>
            <a:r>
              <a:rPr lang="en-US" sz="1200" dirty="0" err="1">
                <a:solidFill>
                  <a:srgbClr val="008000"/>
                </a:solidFill>
                <a:latin typeface="Consolas" panose="020B0609020204030204" pitchFamily="49" charset="0"/>
              </a:rPr>
              <a:t>UITest</a:t>
            </a:r>
            <a:r>
              <a:rPr lang="en-US" sz="1200" dirty="0">
                <a:solidFill>
                  <a:srgbClr val="008000"/>
                </a:solidFill>
                <a:latin typeface="Consolas" panose="020B0609020204030204" pitchFamily="49" charset="0"/>
              </a:rPr>
              <a:t> should wait before timing out the query.</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30</a:t>
            </a:fld>
            <a:endParaRPr lang="en-US"/>
          </a:p>
        </p:txBody>
      </p:sp>
    </p:spTree>
    <p:extLst>
      <p:ext uri="{BB962C8B-B14F-4D97-AF65-F5344CB8AC3E}">
        <p14:creationId xmlns:p14="http://schemas.microsoft.com/office/powerpoint/2010/main" val="3651022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31</a:t>
            </a:fld>
            <a:endParaRPr lang="en-US"/>
          </a:p>
        </p:txBody>
      </p:sp>
    </p:spTree>
    <p:extLst>
      <p:ext uri="{BB962C8B-B14F-4D97-AF65-F5344CB8AC3E}">
        <p14:creationId xmlns:p14="http://schemas.microsoft.com/office/powerpoint/2010/main" val="2855002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38</a:t>
            </a:fld>
            <a:endParaRPr lang="en-US"/>
          </a:p>
        </p:txBody>
      </p:sp>
    </p:spTree>
    <p:extLst>
      <p:ext uri="{BB962C8B-B14F-4D97-AF65-F5344CB8AC3E}">
        <p14:creationId xmlns:p14="http://schemas.microsoft.com/office/powerpoint/2010/main" val="64640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18249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a:solidFill>
                  <a:srgbClr val="511C74"/>
                </a:solidFill>
              </a:rPr>
              <a:t>Model-View-</a:t>
            </a:r>
            <a:r>
              <a:rPr lang="en-US" dirty="0" err="1">
                <a:solidFill>
                  <a:srgbClr val="511C74"/>
                </a:solidFill>
              </a:rPr>
              <a:t>ViewModel</a:t>
            </a:r>
            <a:r>
              <a:rPr lang="en-US" dirty="0">
                <a:solidFill>
                  <a:srgbClr val="511C74"/>
                </a:solidFill>
              </a:rPr>
              <a:t> </a:t>
            </a:r>
            <a:r>
              <a:rPr lang="en-US" dirty="0"/>
              <a:t>(</a:t>
            </a:r>
            <a:r>
              <a:rPr lang="en-US" dirty="0">
                <a:solidFill>
                  <a:srgbClr val="511C74"/>
                </a:solidFill>
              </a:rPr>
              <a:t>MVVM</a:t>
            </a:r>
            <a:r>
              <a:rPr lang="en-US" dirty="0"/>
              <a:t>) pattern helps to cleanly separate the business and presentation logic of an application from its user interface (UI). </a:t>
            </a:r>
          </a:p>
          <a:p>
            <a:endParaRPr lang="en-US" dirty="0"/>
          </a:p>
          <a:p>
            <a:r>
              <a:rPr lang="en-US" dirty="0"/>
              <a:t>Maintaining a </a:t>
            </a:r>
            <a:r>
              <a:rPr lang="en-US" b="1" dirty="0">
                <a:solidFill>
                  <a:srgbClr val="511C74"/>
                </a:solidFill>
              </a:rPr>
              <a:t>clean separation </a:t>
            </a:r>
            <a:r>
              <a:rPr lang="en-US" dirty="0"/>
              <a:t>between application logic and the UI helps to address numerous development issues and can make an application easier to test, maintain, and evolve. It can also greatly improve code re-use opportunities and allows developers and UI designers to more easily collaborate when developing their respective parts of an app.</a:t>
            </a:r>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246679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pattern used for unit and </a:t>
            </a:r>
            <a:r>
              <a:rPr lang="en-US" dirty="0" err="1"/>
              <a:t>ui</a:t>
            </a:r>
            <a:r>
              <a:rPr lang="en-US" dirty="0"/>
              <a:t> testing</a:t>
            </a:r>
          </a:p>
        </p:txBody>
      </p:sp>
      <p:sp>
        <p:nvSpPr>
          <p:cNvPr id="4" name="Slide Number Placeholder 3"/>
          <p:cNvSpPr>
            <a:spLocks noGrp="1"/>
          </p:cNvSpPr>
          <p:nvPr>
            <p:ph type="sldNum" sz="quarter" idx="5"/>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3593828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6434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testing has the greatest effect on code quality when it's an integral part of the software development workflow. As soon as a method has been written, unit tests should be written that verify the behavior of the method in response to standard, boundary, and incorrect cases of input data, and that check any explicit or implicit assumptions made by the code. Alternatively, with test driven development, unit tests are written before the code. In this scenario, unit tests act as both design documentation and functional specifications.</a:t>
            </a:r>
          </a:p>
          <a:p>
            <a:endParaRPr lang="en-US" dirty="0"/>
          </a:p>
          <a:p>
            <a:r>
              <a:rPr lang="en-US" dirty="0"/>
              <a:t>Testing models and view models from MVVM applications is identical to testing any other classes, and the same tools and techniques – such as unit testing and mocking, can be used. </a:t>
            </a:r>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200582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879614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emf"/><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4" name="Picture 3" descr="A picture containing toy&#10;&#10;Description automatically generated">
            <a:extLst>
              <a:ext uri="{FF2B5EF4-FFF2-40B4-BE49-F238E27FC236}">
                <a16:creationId xmlns:a16="http://schemas.microsoft.com/office/drawing/2014/main" id="{27FF44A5-ACC0-4545-847A-736836DC8D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25"/>
            <a:ext cx="12192000" cy="6381750"/>
          </a:xfrm>
          <a:prstGeom prst="rect">
            <a:avLst/>
          </a:prstGeom>
        </p:spPr>
      </p:pic>
      <p:pic>
        <p:nvPicPr>
          <p:cNvPr id="19" name="Picture 18"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2" name="TextBox 1">
            <a:extLst>
              <a:ext uri="{FF2B5EF4-FFF2-40B4-BE49-F238E27FC236}">
                <a16:creationId xmlns:a16="http://schemas.microsoft.com/office/drawing/2014/main" id="{6E3E4BBD-D484-4B33-8113-1E7DD1741B22}"/>
              </a:ext>
            </a:extLst>
          </p:cNvPr>
          <p:cNvSpPr txBox="1"/>
          <p:nvPr userDrawn="1"/>
        </p:nvSpPr>
        <p:spPr>
          <a:xfrm>
            <a:off x="8229601" y="5855677"/>
            <a:ext cx="3217984" cy="627864"/>
          </a:xfrm>
          <a:prstGeom prst="rect">
            <a:avLst/>
          </a:prstGeom>
          <a:solidFill>
            <a:srgbClr val="E2068C"/>
          </a:solidFill>
        </p:spPr>
        <p:txBody>
          <a:bodyPr wrap="square" lIns="182880" tIns="146304" rIns="182880" bIns="146304" rtlCol="0">
            <a:spAutoFit/>
          </a:bodyPr>
          <a:lstStyle/>
          <a:p>
            <a:pPr algn="ctr">
              <a:lnSpc>
                <a:spcPct val="90000"/>
              </a:lnSpc>
              <a:spcAft>
                <a:spcPts val="600"/>
              </a:spcAft>
            </a:pPr>
            <a:r>
              <a:rPr lang="en-US" sz="2400" dirty="0">
                <a:solidFill>
                  <a:schemeClr val="bg1"/>
                </a:solidFill>
              </a:rPr>
              <a:t>focus.dotnetconf.net </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F1B1AD35-0AC9-4C4F-A8A0-6A4FFCCADDDB}"/>
              </a:ext>
            </a:extLst>
          </p:cNvPr>
          <p:cNvSpPr>
            <a:spLocks noGrp="1"/>
          </p:cNvSpPr>
          <p:nvPr>
            <p:ph type="body" sz="quarter" idx="10" hasCustomPrompt="1"/>
          </p:nvPr>
        </p:nvSpPr>
        <p:spPr>
          <a:xfrm>
            <a:off x="269240" y="1424641"/>
            <a:ext cx="11402732" cy="627864"/>
          </a:xfrm>
        </p:spPr>
        <p:txBody>
          <a:bodyPr/>
          <a:lstStyle>
            <a:lvl1pPr marL="0" indent="0">
              <a:buNone/>
              <a:defRPr sz="3200" b="0" baseline="0">
                <a:latin typeface="Consolas" panose="020B0609020204030204" pitchFamily="49" charset="0"/>
              </a:defRPr>
            </a:lvl1pPr>
          </a:lstStyle>
          <a:p>
            <a:pPr lvl="0"/>
            <a:r>
              <a:rPr lang="en-US" baseline="0" dirty="0">
                <a:latin typeface="Consolas" panose="020B0609020204030204" pitchFamily="49" charset="0"/>
              </a:rPr>
              <a:t>Code Sample</a:t>
            </a:r>
            <a:endParaRPr lang="en-US" dirty="0"/>
          </a:p>
        </p:txBody>
      </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tx2">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69140" cy="6858000"/>
          </a:xfrm>
          <a:prstGeom prst="rect">
            <a:avLst/>
          </a:prstGeom>
        </p:spPr>
      </p:pic>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40530FF-6770-4409-BDBA-FCA646E58757}"/>
              </a:ext>
            </a:extLst>
          </p:cNvPr>
          <p:cNvSpPr>
            <a:spLocks noGrp="1"/>
          </p:cNvSpPr>
          <p:nvPr>
            <p:ph type="sldNum" sz="quarter" idx="10"/>
          </p:nvPr>
        </p:nvSpPr>
        <p:spPr>
          <a:ln/>
        </p:spPr>
        <p:txBody>
          <a:bodyPr/>
          <a:lstStyle>
            <a:lvl1pPr>
              <a:defRPr/>
            </a:lvl1pPr>
          </a:lstStyle>
          <a:p>
            <a:pPr>
              <a:defRPr/>
            </a:pPr>
            <a:fld id="{3A04B7E0-E790-458A-8C54-7B33058E0678}" type="slidenum">
              <a:rPr lang="en-US" altLang="en-US"/>
              <a:pPr>
                <a:defRPr/>
              </a:pPr>
              <a:t>‹#›</a:t>
            </a:fld>
            <a:endParaRPr lang="en-US" altLang="en-US"/>
          </a:p>
        </p:txBody>
      </p:sp>
    </p:spTree>
    <p:extLst>
      <p:ext uri="{BB962C8B-B14F-4D97-AF65-F5344CB8AC3E}">
        <p14:creationId xmlns:p14="http://schemas.microsoft.com/office/powerpoint/2010/main" val="1917642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rgbClr val="511C7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dirty="0"/>
              <a:t>Presentation title</a:t>
            </a:r>
          </a:p>
        </p:txBody>
      </p:sp>
      <p:sp>
        <p:nvSpPr>
          <p:cNvPr id="14" name="Text Placeholder 4"/>
          <p:cNvSpPr>
            <a:spLocks noGrp="1"/>
          </p:cNvSpPr>
          <p:nvPr>
            <p:ph type="body" sz="quarter" idx="12" hasCustomPrompt="1"/>
          </p:nvPr>
        </p:nvSpPr>
        <p:spPr>
          <a:xfrm>
            <a:off x="543147" y="3821145"/>
            <a:ext cx="9074088"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4" name="Picture 3" descr="A picture containing drawing&#10;&#10;Description automatically generated">
            <a:extLst>
              <a:ext uri="{FF2B5EF4-FFF2-40B4-BE49-F238E27FC236}">
                <a16:creationId xmlns:a16="http://schemas.microsoft.com/office/drawing/2014/main" id="{B4D6D714-CC0F-4981-AA10-4A0F79020F2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748865" y="4011354"/>
            <a:ext cx="599437" cy="533999"/>
          </a:xfrm>
          <a:prstGeom prst="rect">
            <a:avLst/>
          </a:prstGeom>
        </p:spPr>
      </p:pic>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4" r:id="rId9"/>
    <p:sldLayoutId id="2147483752" r:id="rId10"/>
    <p:sldLayoutId id="2147483753" r:id="rId11"/>
    <p:sldLayoutId id="2147483728" r:id="rId12"/>
    <p:sldLayoutId id="2147483726" r:id="rId13"/>
    <p:sldLayoutId id="2147483754" r:id="rId14"/>
    <p:sldLayoutId id="2147483755"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37.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33.png"/><Relationship Id="rId11" Type="http://schemas.openxmlformats.org/officeDocument/2006/relationships/customXml" Target="../ink/ink3.xml"/><Relationship Id="rId5" Type="http://schemas.openxmlformats.org/officeDocument/2006/relationships/image" Target="../media/image32.png"/><Relationship Id="rId15" Type="http://schemas.openxmlformats.org/officeDocument/2006/relationships/image" Target="../media/image39.png"/><Relationship Id="rId10" Type="http://schemas.openxmlformats.org/officeDocument/2006/relationships/customXml" Target="../ink/ink2.xml"/><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3474-F966-416C-AE92-E74983029D50}"/>
              </a:ext>
            </a:extLst>
          </p:cNvPr>
          <p:cNvSpPr>
            <a:spLocks noGrp="1"/>
          </p:cNvSpPr>
          <p:nvPr>
            <p:ph type="title"/>
          </p:nvPr>
        </p:nvSpPr>
        <p:spPr>
          <a:xfrm>
            <a:off x="268080" y="250778"/>
            <a:ext cx="11655840" cy="899665"/>
          </a:xfrm>
        </p:spPr>
        <p:txBody>
          <a:bodyPr/>
          <a:lstStyle/>
          <a:p>
            <a:r>
              <a:rPr lang="en-US" dirty="0"/>
              <a:t>Unit Test Frameworks</a:t>
            </a:r>
          </a:p>
        </p:txBody>
      </p:sp>
      <p:pic>
        <p:nvPicPr>
          <p:cNvPr id="6" name="Picture 5">
            <a:extLst>
              <a:ext uri="{FF2B5EF4-FFF2-40B4-BE49-F238E27FC236}">
                <a16:creationId xmlns:a16="http://schemas.microsoft.com/office/drawing/2014/main" id="{AA5364DB-3D3F-49BB-BCED-67CBA7751F26}"/>
              </a:ext>
            </a:extLst>
          </p:cNvPr>
          <p:cNvPicPr>
            <a:picLocks noChangeAspect="1"/>
          </p:cNvPicPr>
          <p:nvPr/>
        </p:nvPicPr>
        <p:blipFill>
          <a:blip r:embed="rId3"/>
          <a:stretch>
            <a:fillRect/>
          </a:stretch>
        </p:blipFill>
        <p:spPr>
          <a:xfrm>
            <a:off x="6930170" y="2377109"/>
            <a:ext cx="1109918" cy="1427037"/>
          </a:xfrm>
          <a:prstGeom prst="rect">
            <a:avLst/>
          </a:prstGeom>
        </p:spPr>
      </p:pic>
      <p:sp>
        <p:nvSpPr>
          <p:cNvPr id="11" name="TextBox 10">
            <a:extLst>
              <a:ext uri="{FF2B5EF4-FFF2-40B4-BE49-F238E27FC236}">
                <a16:creationId xmlns:a16="http://schemas.microsoft.com/office/drawing/2014/main" id="{D0FAE5F1-B7D9-4EC1-AECE-573CCF185CEF}"/>
              </a:ext>
            </a:extLst>
          </p:cNvPr>
          <p:cNvSpPr txBox="1"/>
          <p:nvPr/>
        </p:nvSpPr>
        <p:spPr>
          <a:xfrm>
            <a:off x="207120" y="1100363"/>
            <a:ext cx="11592994"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t>Testing view models from </a:t>
            </a:r>
            <a:r>
              <a:rPr lang="en-US" sz="2400" dirty="0">
                <a:solidFill>
                  <a:srgbClr val="6A2C91"/>
                </a:solidFill>
              </a:rPr>
              <a:t>MVVM</a:t>
            </a:r>
            <a:r>
              <a:rPr lang="en-US" sz="2400" dirty="0"/>
              <a:t> applications is identical to testing any other classes and many .NET and </a:t>
            </a:r>
            <a:r>
              <a:rPr lang="en-US" sz="2400" dirty="0" err="1"/>
              <a:t>c#</a:t>
            </a:r>
            <a:r>
              <a:rPr lang="en-US" sz="2400" dirty="0"/>
              <a:t> Frameworks can be used.</a:t>
            </a:r>
            <a:endParaRPr lang="en-US" sz="2400" dirty="0">
              <a:gradFill>
                <a:gsLst>
                  <a:gs pos="2917">
                    <a:schemeClr val="tx1"/>
                  </a:gs>
                  <a:gs pos="30000">
                    <a:schemeClr val="tx1"/>
                  </a:gs>
                </a:gsLst>
                <a:lin ang="5400000" scaled="0"/>
              </a:gradFill>
            </a:endParaRPr>
          </a:p>
        </p:txBody>
      </p:sp>
      <p:sp>
        <p:nvSpPr>
          <p:cNvPr id="12" name="TextBox 11">
            <a:extLst>
              <a:ext uri="{FF2B5EF4-FFF2-40B4-BE49-F238E27FC236}">
                <a16:creationId xmlns:a16="http://schemas.microsoft.com/office/drawing/2014/main" id="{1238FF32-F695-4436-B0B5-53F8A3F43E74}"/>
              </a:ext>
            </a:extLst>
          </p:cNvPr>
          <p:cNvSpPr txBox="1"/>
          <p:nvPr/>
        </p:nvSpPr>
        <p:spPr>
          <a:xfrm>
            <a:off x="8376796" y="2776695"/>
            <a:ext cx="1109919"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nUnit</a:t>
            </a:r>
            <a:endParaRPr lang="en-US" sz="2400" dirty="0">
              <a:gradFill>
                <a:gsLst>
                  <a:gs pos="2917">
                    <a:schemeClr val="tx1"/>
                  </a:gs>
                  <a:gs pos="30000">
                    <a:schemeClr val="tx1"/>
                  </a:gs>
                </a:gsLst>
                <a:lin ang="5400000" scaled="0"/>
              </a:gradFill>
            </a:endParaRPr>
          </a:p>
        </p:txBody>
      </p:sp>
      <p:sp>
        <p:nvSpPr>
          <p:cNvPr id="13" name="TextBox 12">
            <a:extLst>
              <a:ext uri="{FF2B5EF4-FFF2-40B4-BE49-F238E27FC236}">
                <a16:creationId xmlns:a16="http://schemas.microsoft.com/office/drawing/2014/main" id="{5E668C1D-D6C3-4F73-B092-5211A4B695AA}"/>
              </a:ext>
            </a:extLst>
          </p:cNvPr>
          <p:cNvSpPr txBox="1"/>
          <p:nvPr/>
        </p:nvSpPr>
        <p:spPr>
          <a:xfrm>
            <a:off x="8345921" y="3905658"/>
            <a:ext cx="15828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xUnit.net</a:t>
            </a:r>
          </a:p>
        </p:txBody>
      </p:sp>
      <p:sp>
        <p:nvSpPr>
          <p:cNvPr id="14" name="TextBox 13">
            <a:extLst>
              <a:ext uri="{FF2B5EF4-FFF2-40B4-BE49-F238E27FC236}">
                <a16:creationId xmlns:a16="http://schemas.microsoft.com/office/drawing/2014/main" id="{C132A361-0346-4257-BC6F-A0686651B92A}"/>
              </a:ext>
            </a:extLst>
          </p:cNvPr>
          <p:cNvSpPr txBox="1"/>
          <p:nvPr/>
        </p:nvSpPr>
        <p:spPr>
          <a:xfrm>
            <a:off x="8376796" y="5129773"/>
            <a:ext cx="1244059" cy="627864"/>
          </a:xfrm>
          <a:prstGeom prst="rect">
            <a:avLst/>
          </a:prstGeom>
          <a:noFill/>
        </p:spPr>
        <p:txBody>
          <a:bodyPr wrap="non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VSTest</a:t>
            </a:r>
            <a:endParaRPr lang="en-US" sz="2400" dirty="0">
              <a:gradFill>
                <a:gsLst>
                  <a:gs pos="2917">
                    <a:schemeClr val="tx1"/>
                  </a:gs>
                  <a:gs pos="30000">
                    <a:schemeClr val="tx1"/>
                  </a:gs>
                </a:gsLst>
                <a:lin ang="5400000" scaled="0"/>
              </a:gradFill>
            </a:endParaRPr>
          </a:p>
        </p:txBody>
      </p:sp>
      <p:pic>
        <p:nvPicPr>
          <p:cNvPr id="15" name="Picture 14">
            <a:extLst>
              <a:ext uri="{FF2B5EF4-FFF2-40B4-BE49-F238E27FC236}">
                <a16:creationId xmlns:a16="http://schemas.microsoft.com/office/drawing/2014/main" id="{ED89CD07-E1C4-4691-87B1-FC6E75910D03}"/>
              </a:ext>
            </a:extLst>
          </p:cNvPr>
          <p:cNvPicPr>
            <a:picLocks noChangeAspect="1"/>
          </p:cNvPicPr>
          <p:nvPr/>
        </p:nvPicPr>
        <p:blipFill>
          <a:blip r:embed="rId4"/>
          <a:stretch>
            <a:fillRect/>
          </a:stretch>
        </p:blipFill>
        <p:spPr>
          <a:xfrm>
            <a:off x="268080" y="3090628"/>
            <a:ext cx="4204063" cy="1856794"/>
          </a:xfrm>
          <a:prstGeom prst="rect">
            <a:avLst/>
          </a:prstGeom>
        </p:spPr>
      </p:pic>
      <p:pic>
        <p:nvPicPr>
          <p:cNvPr id="22" name="Picture 21">
            <a:extLst>
              <a:ext uri="{FF2B5EF4-FFF2-40B4-BE49-F238E27FC236}">
                <a16:creationId xmlns:a16="http://schemas.microsoft.com/office/drawing/2014/main" id="{3F5DEEA5-B020-4F0A-A4E3-9CAC815F647A}"/>
              </a:ext>
            </a:extLst>
          </p:cNvPr>
          <p:cNvPicPr>
            <a:picLocks noChangeAspect="1"/>
          </p:cNvPicPr>
          <p:nvPr/>
        </p:nvPicPr>
        <p:blipFill>
          <a:blip r:embed="rId5"/>
          <a:stretch>
            <a:fillRect/>
          </a:stretch>
        </p:blipFill>
        <p:spPr>
          <a:xfrm>
            <a:off x="6930170" y="4990059"/>
            <a:ext cx="1181100" cy="1066800"/>
          </a:xfrm>
          <a:prstGeom prst="rect">
            <a:avLst/>
          </a:prstGeom>
        </p:spPr>
      </p:pic>
      <p:pic>
        <p:nvPicPr>
          <p:cNvPr id="23" name="Picture 22">
            <a:extLst>
              <a:ext uri="{FF2B5EF4-FFF2-40B4-BE49-F238E27FC236}">
                <a16:creationId xmlns:a16="http://schemas.microsoft.com/office/drawing/2014/main" id="{90311C10-B0F6-40C5-8B6E-94C0DDB4115A}"/>
              </a:ext>
            </a:extLst>
          </p:cNvPr>
          <p:cNvPicPr>
            <a:picLocks noChangeAspect="1"/>
          </p:cNvPicPr>
          <p:nvPr/>
        </p:nvPicPr>
        <p:blipFill>
          <a:blip r:embed="rId6"/>
          <a:stretch>
            <a:fillRect/>
          </a:stretch>
        </p:blipFill>
        <p:spPr>
          <a:xfrm>
            <a:off x="6930170" y="3695175"/>
            <a:ext cx="1181100" cy="1066800"/>
          </a:xfrm>
          <a:prstGeom prst="rect">
            <a:avLst/>
          </a:prstGeom>
        </p:spPr>
      </p:pic>
    </p:spTree>
    <p:extLst>
      <p:ext uri="{BB962C8B-B14F-4D97-AF65-F5344CB8AC3E}">
        <p14:creationId xmlns:p14="http://schemas.microsoft.com/office/powerpoint/2010/main" val="13326461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6013BC-18BD-41CB-9448-C852E53FFF10}"/>
              </a:ext>
            </a:extLst>
          </p:cNvPr>
          <p:cNvSpPr>
            <a:spLocks noGrp="1"/>
          </p:cNvSpPr>
          <p:nvPr>
            <p:ph type="body" sz="quarter" idx="10"/>
          </p:nvPr>
        </p:nvSpPr>
        <p:spPr>
          <a:xfrm>
            <a:off x="271557" y="1617421"/>
            <a:ext cx="11653523" cy="4431983"/>
          </a:xfrm>
        </p:spPr>
        <p:txBody>
          <a:bodyPr/>
          <a:lstStyle/>
          <a:p>
            <a:pPr marL="0" indent="0">
              <a:buNone/>
            </a:pPr>
            <a:r>
              <a:rPr lang="en-US" sz="2400" dirty="0">
                <a:latin typeface="+mn-lt"/>
              </a:rPr>
              <a:t>Use a </a:t>
            </a:r>
            <a:r>
              <a:rPr lang="en-US" sz="2400" dirty="0">
                <a:solidFill>
                  <a:srgbClr val="6A2C91"/>
                </a:solidFill>
                <a:latin typeface="+mn-lt"/>
              </a:rPr>
              <a:t>mock </a:t>
            </a:r>
            <a:r>
              <a:rPr lang="en-US" sz="2400" dirty="0">
                <a:latin typeface="+mn-lt"/>
              </a:rPr>
              <a:t>(or </a:t>
            </a:r>
            <a:r>
              <a:rPr lang="en-US" sz="2400" dirty="0" err="1">
                <a:latin typeface="+mn-lt"/>
              </a:rPr>
              <a:t>moq</a:t>
            </a:r>
            <a:r>
              <a:rPr lang="en-US" sz="2400" dirty="0">
                <a:latin typeface="+mn-lt"/>
              </a:rPr>
              <a:t>) service to create instances of your interfaces.</a:t>
            </a:r>
          </a:p>
          <a:p>
            <a:pPr marL="0" indent="0">
              <a:buNone/>
            </a:pPr>
            <a:endParaRPr lang="en-US" sz="2400" dirty="0">
              <a:latin typeface="+mn-lt"/>
            </a:endParaRPr>
          </a:p>
          <a:p>
            <a:pPr marL="0" indent="0">
              <a:buNone/>
            </a:pPr>
            <a:r>
              <a:rPr lang="en-US" sz="2400" dirty="0">
                <a:latin typeface="+mn-lt"/>
              </a:rPr>
              <a:t>When unit testing a Xamarin.Forms view model, don’t focus on things like </a:t>
            </a:r>
            <a:r>
              <a:rPr lang="en-US" sz="2400" dirty="0">
                <a:solidFill>
                  <a:srgbClr val="6A2C91"/>
                </a:solidFill>
                <a:latin typeface="+mn-lt"/>
              </a:rPr>
              <a:t>Bindings</a:t>
            </a:r>
            <a:r>
              <a:rPr lang="en-US" sz="2400" dirty="0">
                <a:latin typeface="+mn-lt"/>
              </a:rPr>
              <a:t>, </a:t>
            </a:r>
            <a:r>
              <a:rPr lang="en-US" sz="2400" dirty="0">
                <a:solidFill>
                  <a:srgbClr val="6A2C91"/>
                </a:solidFill>
                <a:latin typeface="+mn-lt"/>
              </a:rPr>
              <a:t>JSON parsers, Plugins </a:t>
            </a:r>
            <a:r>
              <a:rPr lang="en-US" sz="2400" dirty="0">
                <a:latin typeface="+mn-lt"/>
              </a:rPr>
              <a:t>or purely Xamarin.Forms </a:t>
            </a:r>
            <a:r>
              <a:rPr lang="en-US" sz="2400" dirty="0">
                <a:solidFill>
                  <a:srgbClr val="6A2C91"/>
                </a:solidFill>
                <a:latin typeface="+mn-lt"/>
              </a:rPr>
              <a:t>features</a:t>
            </a:r>
            <a:r>
              <a:rPr lang="en-US" sz="2400" dirty="0">
                <a:latin typeface="+mn-lt"/>
              </a:rPr>
              <a:t> as they are tested by the </a:t>
            </a:r>
            <a:r>
              <a:rPr lang="en-US" sz="2400" dirty="0" err="1">
                <a:latin typeface="+mn-lt"/>
              </a:rPr>
              <a:t>Xamarin.Teams</a:t>
            </a:r>
            <a:r>
              <a:rPr lang="en-US" sz="2400" dirty="0">
                <a:latin typeface="+mn-lt"/>
              </a:rPr>
              <a:t>.</a:t>
            </a:r>
          </a:p>
          <a:p>
            <a:pPr marL="0" indent="0">
              <a:buNone/>
            </a:pPr>
            <a:endParaRPr lang="en-US" sz="2400" dirty="0">
              <a:latin typeface="+mn-lt"/>
            </a:endParaRPr>
          </a:p>
          <a:p>
            <a:pPr marL="0" indent="0">
              <a:buNone/>
            </a:pPr>
            <a:r>
              <a:rPr lang="en-US" sz="2400" dirty="0">
                <a:latin typeface="+mn-lt"/>
              </a:rPr>
              <a:t>Test your commands and logic from view models.</a:t>
            </a:r>
          </a:p>
          <a:p>
            <a:pPr marL="0" indent="0">
              <a:buNone/>
            </a:pPr>
            <a:endParaRPr lang="en-US" sz="2400" dirty="0">
              <a:latin typeface="+mn-lt"/>
            </a:endParaRPr>
          </a:p>
          <a:p>
            <a:pPr marL="0" indent="0">
              <a:buNone/>
            </a:pPr>
            <a:r>
              <a:rPr lang="en-US" sz="2400" dirty="0">
                <a:latin typeface="+mn-lt"/>
              </a:rPr>
              <a:t>Based on the selected framework, use the proper </a:t>
            </a:r>
            <a:r>
              <a:rPr lang="en-US" sz="2400" dirty="0">
                <a:solidFill>
                  <a:srgbClr val="6A2C91"/>
                </a:solidFill>
                <a:latin typeface="+mn-lt"/>
              </a:rPr>
              <a:t>test decorations</a:t>
            </a:r>
            <a:r>
              <a:rPr lang="en-US" sz="2400" dirty="0">
                <a:latin typeface="+mn-lt"/>
              </a:rPr>
              <a:t>. </a:t>
            </a:r>
          </a:p>
          <a:p>
            <a:pPr marL="0" indent="0">
              <a:buNone/>
            </a:pPr>
            <a:endParaRPr lang="en-US" sz="2400" dirty="0">
              <a:latin typeface="+mn-lt"/>
            </a:endParaRPr>
          </a:p>
          <a:p>
            <a:pPr marL="0" indent="0">
              <a:buNone/>
            </a:pPr>
            <a:r>
              <a:rPr lang="en-US" sz="2400" dirty="0" err="1">
                <a:solidFill>
                  <a:srgbClr val="6A2C91"/>
                </a:solidFill>
                <a:latin typeface="+mn-lt"/>
              </a:rPr>
              <a:t>IntelliTest</a:t>
            </a:r>
            <a:r>
              <a:rPr lang="en-US" sz="2400" dirty="0">
                <a:latin typeface="+mn-lt"/>
              </a:rPr>
              <a:t> can help you!</a:t>
            </a:r>
          </a:p>
        </p:txBody>
      </p:sp>
      <p:sp>
        <p:nvSpPr>
          <p:cNvPr id="3" name="Title 2">
            <a:extLst>
              <a:ext uri="{FF2B5EF4-FFF2-40B4-BE49-F238E27FC236}">
                <a16:creationId xmlns:a16="http://schemas.microsoft.com/office/drawing/2014/main" id="{ED970AFC-0E23-44AD-B90C-C612C5A2ADA0}"/>
              </a:ext>
            </a:extLst>
          </p:cNvPr>
          <p:cNvSpPr>
            <a:spLocks noGrp="1"/>
          </p:cNvSpPr>
          <p:nvPr>
            <p:ph type="title"/>
          </p:nvPr>
        </p:nvSpPr>
        <p:spPr/>
        <p:txBody>
          <a:bodyPr/>
          <a:lstStyle/>
          <a:p>
            <a:r>
              <a:rPr lang="en-US" dirty="0"/>
              <a:t>Unit test your own code</a:t>
            </a:r>
          </a:p>
        </p:txBody>
      </p:sp>
    </p:spTree>
    <p:extLst>
      <p:ext uri="{BB962C8B-B14F-4D97-AF65-F5344CB8AC3E}">
        <p14:creationId xmlns:p14="http://schemas.microsoft.com/office/powerpoint/2010/main" val="10619409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6013BC-18BD-41CB-9448-C852E53FFF10}"/>
              </a:ext>
            </a:extLst>
          </p:cNvPr>
          <p:cNvSpPr>
            <a:spLocks noGrp="1"/>
          </p:cNvSpPr>
          <p:nvPr>
            <p:ph type="body" sz="quarter" idx="10"/>
          </p:nvPr>
        </p:nvSpPr>
        <p:spPr>
          <a:xfrm>
            <a:off x="269239" y="1189177"/>
            <a:ext cx="11653523" cy="1994392"/>
          </a:xfrm>
        </p:spPr>
        <p:txBody>
          <a:bodyPr/>
          <a:lstStyle/>
          <a:p>
            <a:pPr marL="0" indent="0">
              <a:buNone/>
            </a:pPr>
            <a:r>
              <a:rPr lang="en-US" sz="2400" dirty="0">
                <a:latin typeface="+mn-lt"/>
              </a:rPr>
              <a:t>In your Unit Test project, you can add any plugin or </a:t>
            </a:r>
            <a:r>
              <a:rPr lang="en-US" sz="2400" dirty="0" err="1">
                <a:latin typeface="+mn-lt"/>
              </a:rPr>
              <a:t>nuget</a:t>
            </a:r>
            <a:r>
              <a:rPr lang="en-US" sz="2400" dirty="0">
                <a:latin typeface="+mn-lt"/>
              </a:rPr>
              <a:t> package you might use in your app and even </a:t>
            </a:r>
            <a:r>
              <a:rPr lang="en-US" sz="2400" dirty="0" err="1">
                <a:latin typeface="+mn-lt"/>
              </a:rPr>
              <a:t>Xamarin.Essentials</a:t>
            </a:r>
            <a:r>
              <a:rPr lang="en-US" sz="2400" dirty="0">
                <a:latin typeface="+mn-lt"/>
              </a:rPr>
              <a:t>.</a:t>
            </a:r>
          </a:p>
          <a:p>
            <a:pPr marL="0" indent="0">
              <a:buNone/>
            </a:pPr>
            <a:endParaRPr lang="en-US" sz="2400" dirty="0">
              <a:latin typeface="+mn-lt"/>
            </a:endParaRPr>
          </a:p>
          <a:p>
            <a:pPr marL="0" indent="0">
              <a:buNone/>
            </a:pPr>
            <a:r>
              <a:rPr lang="en-US" sz="2400" dirty="0">
                <a:latin typeface="+mn-lt"/>
              </a:rPr>
              <a:t>Creating your own </a:t>
            </a:r>
            <a:r>
              <a:rPr lang="en-US" sz="2400" dirty="0" err="1">
                <a:latin typeface="+mn-lt"/>
              </a:rPr>
              <a:t>IXamarinEssentials</a:t>
            </a:r>
            <a:r>
              <a:rPr lang="en-US" sz="2400" dirty="0">
                <a:latin typeface="+mn-lt"/>
              </a:rPr>
              <a:t>, and exposing only the methods and properties you would like to use, gives more flexibility. </a:t>
            </a:r>
          </a:p>
        </p:txBody>
      </p:sp>
      <p:sp>
        <p:nvSpPr>
          <p:cNvPr id="3" name="Title 2">
            <a:extLst>
              <a:ext uri="{FF2B5EF4-FFF2-40B4-BE49-F238E27FC236}">
                <a16:creationId xmlns:a16="http://schemas.microsoft.com/office/drawing/2014/main" id="{ED970AFC-0E23-44AD-B90C-C612C5A2ADA0}"/>
              </a:ext>
            </a:extLst>
          </p:cNvPr>
          <p:cNvSpPr>
            <a:spLocks noGrp="1"/>
          </p:cNvSpPr>
          <p:nvPr>
            <p:ph type="title"/>
          </p:nvPr>
        </p:nvSpPr>
        <p:spPr/>
        <p:txBody>
          <a:bodyPr/>
          <a:lstStyle/>
          <a:p>
            <a:r>
              <a:rPr lang="en-US" dirty="0"/>
              <a:t>Interface everything</a:t>
            </a:r>
          </a:p>
        </p:txBody>
      </p:sp>
      <p:sp>
        <p:nvSpPr>
          <p:cNvPr id="42" name="TextBox 41">
            <a:extLst>
              <a:ext uri="{FF2B5EF4-FFF2-40B4-BE49-F238E27FC236}">
                <a16:creationId xmlns:a16="http://schemas.microsoft.com/office/drawing/2014/main" id="{4E57941B-04A9-44A0-AD7F-6F040F7FDD52}"/>
              </a:ext>
            </a:extLst>
          </p:cNvPr>
          <p:cNvSpPr txBox="1"/>
          <p:nvPr/>
        </p:nvSpPr>
        <p:spPr>
          <a:xfrm>
            <a:off x="1140797" y="3429000"/>
            <a:ext cx="9910405" cy="3311676"/>
          </a:xfrm>
          <a:prstGeom prst="rect">
            <a:avLst/>
          </a:prstGeom>
          <a:noFill/>
        </p:spPr>
        <p:txBody>
          <a:bodyPr wrap="none" lIns="182880" tIns="146304" rIns="182880" bIns="146304" rtlCol="0">
            <a:spAutoFit/>
          </a:bodyPr>
          <a:lstStyle/>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MockConnectivity</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IConnectivity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IsConnected</a:t>
            </a:r>
            <a:r>
              <a:rPr lang="en-US" sz="1400" dirty="0">
                <a:solidFill>
                  <a:srgbClr val="000000"/>
                </a:solidFill>
                <a:latin typeface="Consolas" panose="020B0609020204030204" pitchFamily="49" charset="0"/>
              </a:rPr>
              <a:t> =&gt;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IEnumerable</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ConnectionType</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ConnectionTypes</a:t>
            </a:r>
            <a:r>
              <a:rPr lang="en-US" sz="1400" dirty="0">
                <a:solidFill>
                  <a:srgbClr val="000000"/>
                </a:solidFill>
                <a:latin typeface="Consolas" panose="020B0609020204030204" pitchFamily="49" charset="0"/>
              </a:rPr>
              <a:t> =&gt;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ConnectionType.WiFi</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IEnumerable</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ulong</a:t>
            </a:r>
            <a:r>
              <a:rPr lang="en-US" sz="1400" dirty="0">
                <a:solidFill>
                  <a:srgbClr val="000000"/>
                </a:solidFill>
                <a:latin typeface="Consolas" panose="020B0609020204030204" pitchFamily="49" charset="0"/>
              </a:rPr>
              <a:t>&gt; Bandwidths =&gt;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 (</a:t>
            </a:r>
            <a:r>
              <a:rPr lang="en-US" sz="1400" dirty="0" err="1">
                <a:solidFill>
                  <a:srgbClr val="0000FF"/>
                </a:solidFill>
                <a:latin typeface="Consolas" panose="020B0609020204030204" pitchFamily="49" charset="0"/>
              </a:rPr>
              <a:t>ulong</a:t>
            </a:r>
            <a:r>
              <a:rPr lang="en-US" sz="1400" dirty="0">
                <a:solidFill>
                  <a:srgbClr val="000000"/>
                </a:solidFill>
                <a:latin typeface="Consolas" panose="020B0609020204030204" pitchFamily="49" charset="0"/>
              </a:rPr>
              <a:t>)4000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event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ConnectivityChangedEventHandler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ConnectivityChanged</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event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ConnectivityTypeChangedEventHandler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ConnectivityTypeChanged</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US" sz="1400" dirty="0">
              <a:gradFill>
                <a:gsLst>
                  <a:gs pos="2917">
                    <a:schemeClr val="tx1"/>
                  </a:gs>
                  <a:gs pos="30000">
                    <a:schemeClr val="tx1"/>
                  </a:gs>
                </a:gsLst>
                <a:lin ang="5400000" scaled="0"/>
              </a:gradFill>
              <a:latin typeface="Consolas" panose="020B0609020204030204" pitchFamily="49" charset="0"/>
            </a:endParaRPr>
          </a:p>
        </p:txBody>
      </p:sp>
      <p:sp>
        <p:nvSpPr>
          <p:cNvPr id="43" name="TextBox 42">
            <a:extLst>
              <a:ext uri="{FF2B5EF4-FFF2-40B4-BE49-F238E27FC236}">
                <a16:creationId xmlns:a16="http://schemas.microsoft.com/office/drawing/2014/main" id="{2FDA584A-4384-4250-8ECA-31267DC66914}"/>
              </a:ext>
            </a:extLst>
          </p:cNvPr>
          <p:cNvSpPr txBox="1"/>
          <p:nvPr/>
        </p:nvSpPr>
        <p:spPr>
          <a:xfrm>
            <a:off x="266921" y="3094193"/>
            <a:ext cx="954428"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Sample</a:t>
            </a:r>
            <a:endParaRPr lang="en-US" sz="2400" i="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261874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p:txBody>
          <a:bodyPr/>
          <a:lstStyle/>
          <a:p>
            <a:r>
              <a:rPr lang="en-US" dirty="0"/>
              <a:t>Demo</a:t>
            </a:r>
          </a:p>
        </p:txBody>
      </p:sp>
      <p:pic>
        <p:nvPicPr>
          <p:cNvPr id="3" name="Picture 2" descr="A close up of a logo&#10;&#10;Description generated with very high confidence">
            <a:extLst>
              <a:ext uri="{FF2B5EF4-FFF2-40B4-BE49-F238E27FC236}">
                <a16:creationId xmlns:a16="http://schemas.microsoft.com/office/drawing/2014/main" id="{E2BB8624-51E9-4E06-97EC-4F1A20924003}"/>
              </a:ext>
            </a:extLst>
          </p:cNvPr>
          <p:cNvPicPr>
            <a:picLocks noChangeAspect="1"/>
          </p:cNvPicPr>
          <p:nvPr/>
        </p:nvPicPr>
        <p:blipFill>
          <a:blip r:embed="rId3"/>
          <a:stretch>
            <a:fillRect/>
          </a:stretch>
        </p:blipFill>
        <p:spPr>
          <a:xfrm>
            <a:off x="10287797" y="5171364"/>
            <a:ext cx="449690" cy="449690"/>
          </a:xfrm>
          <a:prstGeom prst="rect">
            <a:avLst/>
          </a:prstGeom>
        </p:spPr>
      </p:pic>
    </p:spTree>
    <p:extLst>
      <p:ext uri="{BB962C8B-B14F-4D97-AF65-F5344CB8AC3E}">
        <p14:creationId xmlns:p14="http://schemas.microsoft.com/office/powerpoint/2010/main" val="35804955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UI Testing</a:t>
            </a:r>
          </a:p>
        </p:txBody>
      </p:sp>
    </p:spTree>
    <p:extLst>
      <p:ext uri="{BB962C8B-B14F-4D97-AF65-F5344CB8AC3E}">
        <p14:creationId xmlns:p14="http://schemas.microsoft.com/office/powerpoint/2010/main" val="22878008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8">
            <a:extLst>
              <a:ext uri="{FF2B5EF4-FFF2-40B4-BE49-F238E27FC236}">
                <a16:creationId xmlns:a16="http://schemas.microsoft.com/office/drawing/2014/main" id="{CA3F60C7-BA1F-497A-B0EA-15AE171C5E0E}"/>
              </a:ext>
            </a:extLst>
          </p:cNvPr>
          <p:cNvSpPr txBox="1"/>
          <p:nvPr/>
        </p:nvSpPr>
        <p:spPr>
          <a:xfrm>
            <a:off x="2442916" y="2326996"/>
            <a:ext cx="7306167" cy="1877437"/>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sz="2800" dirty="0">
                <a:solidFill>
                  <a:schemeClr val="bg1"/>
                </a:solidFill>
                <a:latin typeface="Segoe UI" panose="020B0502040204020203" pitchFamily="34" charset="0"/>
                <a:cs typeface="Segoe UI" panose="020B0502040204020203" pitchFamily="34" charset="0"/>
              </a:rPr>
              <a:t>Since the testing at </a:t>
            </a:r>
            <a:r>
              <a:rPr lang="en-US" sz="2800" b="1" dirty="0">
                <a:solidFill>
                  <a:schemeClr val="bg1"/>
                </a:solidFill>
                <a:latin typeface="Segoe UI" panose="020B0502040204020203" pitchFamily="34" charset="0"/>
                <a:cs typeface="Segoe UI" panose="020B0502040204020203" pitchFamily="34" charset="0"/>
              </a:rPr>
              <a:t>UI level </a:t>
            </a:r>
            <a:r>
              <a:rPr lang="en-US" sz="2800" dirty="0">
                <a:solidFill>
                  <a:schemeClr val="bg1"/>
                </a:solidFill>
                <a:latin typeface="Segoe UI" panose="020B0502040204020203" pitchFamily="34" charset="0"/>
                <a:cs typeface="Segoe UI" panose="020B0502040204020203" pitchFamily="34" charset="0"/>
              </a:rPr>
              <a:t>is so </a:t>
            </a:r>
            <a:r>
              <a:rPr lang="en-US" sz="2800" b="1" dirty="0">
                <a:solidFill>
                  <a:schemeClr val="bg1"/>
                </a:solidFill>
                <a:latin typeface="Segoe UI" panose="020B0502040204020203" pitchFamily="34" charset="0"/>
                <a:cs typeface="Segoe UI" panose="020B0502040204020203" pitchFamily="34" charset="0"/>
              </a:rPr>
              <a:t>fragile</a:t>
            </a:r>
            <a:r>
              <a:rPr lang="en-US" sz="2800" dirty="0">
                <a:solidFill>
                  <a:schemeClr val="bg1"/>
                </a:solidFill>
                <a:latin typeface="Segoe UI" panose="020B0502040204020203" pitchFamily="34" charset="0"/>
                <a:cs typeface="Segoe UI" panose="020B0502040204020203" pitchFamily="34" charset="0"/>
              </a:rPr>
              <a:t>,</a:t>
            </a:r>
          </a:p>
          <a:p>
            <a:r>
              <a:rPr lang="en-US" sz="2800" dirty="0">
                <a:solidFill>
                  <a:schemeClr val="bg1"/>
                </a:solidFill>
                <a:latin typeface="Segoe UI" panose="020B0502040204020203" pitchFamily="34" charset="0"/>
                <a:cs typeface="Segoe UI" panose="020B0502040204020203" pitchFamily="34" charset="0"/>
              </a:rPr>
              <a:t>it is recommended to </a:t>
            </a:r>
            <a:r>
              <a:rPr lang="en-US" sz="3200" b="1" dirty="0">
                <a:solidFill>
                  <a:schemeClr val="bg1"/>
                </a:solidFill>
                <a:latin typeface="Segoe UI" panose="020B0502040204020203" pitchFamily="34" charset="0"/>
                <a:cs typeface="Segoe UI" panose="020B0502040204020203" pitchFamily="34" charset="0"/>
              </a:rPr>
              <a:t>focus</a:t>
            </a:r>
            <a:r>
              <a:rPr lang="en-US" sz="2800" dirty="0">
                <a:solidFill>
                  <a:schemeClr val="bg1"/>
                </a:solidFill>
                <a:latin typeface="Segoe UI" panose="020B0502040204020203" pitchFamily="34" charset="0"/>
                <a:cs typeface="Segoe UI" panose="020B0502040204020203" pitchFamily="34" charset="0"/>
              </a:rPr>
              <a:t> on these tests </a:t>
            </a:r>
          </a:p>
          <a:p>
            <a:r>
              <a:rPr lang="en-US" sz="2800" dirty="0">
                <a:solidFill>
                  <a:schemeClr val="bg1"/>
                </a:solidFill>
                <a:latin typeface="Segoe UI" panose="020B0502040204020203" pitchFamily="34" charset="0"/>
                <a:cs typeface="Segoe UI" panose="020B0502040204020203" pitchFamily="34" charset="0"/>
              </a:rPr>
              <a:t>to only verify ‘</a:t>
            </a:r>
            <a:r>
              <a:rPr lang="en-US" sz="2800" b="1" dirty="0">
                <a:solidFill>
                  <a:schemeClr val="bg1"/>
                </a:solidFill>
                <a:latin typeface="Segoe UI" panose="020B0502040204020203" pitchFamily="34" charset="0"/>
                <a:cs typeface="Segoe UI" panose="020B0502040204020203" pitchFamily="34" charset="0"/>
              </a:rPr>
              <a:t>UI flow &amp; interactions</a:t>
            </a:r>
            <a:r>
              <a:rPr lang="en-US" sz="2800" dirty="0">
                <a:solidFill>
                  <a:schemeClr val="bg1"/>
                </a:solidFill>
                <a:latin typeface="Segoe UI" panose="020B0502040204020203" pitchFamily="34" charset="0"/>
                <a:cs typeface="Segoe UI" panose="020B0502040204020203" pitchFamily="34" charset="0"/>
              </a:rPr>
              <a:t>’ </a:t>
            </a:r>
          </a:p>
          <a:p>
            <a:r>
              <a:rPr lang="en-US" sz="2800" dirty="0">
                <a:solidFill>
                  <a:schemeClr val="bg1"/>
                </a:solidFill>
                <a:latin typeface="Segoe UI" panose="020B0502040204020203" pitchFamily="34" charset="0"/>
                <a:cs typeface="Segoe UI" panose="020B0502040204020203" pitchFamily="34" charset="0"/>
              </a:rPr>
              <a:t>without looking into the system functionality.</a:t>
            </a:r>
          </a:p>
        </p:txBody>
      </p:sp>
    </p:spTree>
    <p:extLst>
      <p:ext uri="{BB962C8B-B14F-4D97-AF65-F5344CB8AC3E}">
        <p14:creationId xmlns:p14="http://schemas.microsoft.com/office/powerpoint/2010/main" val="3968221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a:extLst>
              <a:ext uri="{FF2B5EF4-FFF2-40B4-BE49-F238E27FC236}">
                <a16:creationId xmlns:a16="http://schemas.microsoft.com/office/drawing/2014/main" id="{CA3F60C7-BA1F-497A-B0EA-15AE171C5E0E}"/>
              </a:ext>
            </a:extLst>
          </p:cNvPr>
          <p:cNvSpPr txBox="1"/>
          <p:nvPr/>
        </p:nvSpPr>
        <p:spPr>
          <a:xfrm>
            <a:off x="744052" y="1197620"/>
            <a:ext cx="8649606" cy="446276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sz="2800" b="1" dirty="0">
                <a:solidFill>
                  <a:srgbClr val="511C74"/>
                </a:solidFill>
                <a:latin typeface="Segoe UI" panose="020B0502040204020203" pitchFamily="34" charset="0"/>
                <a:cs typeface="Segoe UI" panose="020B0502040204020203" pitchFamily="34" charset="0"/>
              </a:rPr>
              <a:t>How would you test UI manually?</a:t>
            </a:r>
            <a:br>
              <a:rPr lang="en-US" sz="2800" dirty="0">
                <a:latin typeface="Segoe UI" panose="020B0502040204020203" pitchFamily="34" charset="0"/>
                <a:cs typeface="Segoe UI" panose="020B0502040204020203" pitchFamily="34" charset="0"/>
              </a:rPr>
            </a:br>
            <a:endParaRPr lang="en-US" sz="2800" dirty="0">
              <a:latin typeface="Segoe UI" panose="020B0502040204020203" pitchFamily="34" charset="0"/>
              <a:cs typeface="Segoe UI" panose="020B0502040204020203" pitchFamily="34" charset="0"/>
            </a:endParaRPr>
          </a:p>
          <a:p>
            <a:r>
              <a:rPr lang="en-US" sz="1600" i="1" dirty="0">
                <a:latin typeface="Segoe UI" panose="020B0502040204020203" pitchFamily="34" charset="0"/>
                <a:cs typeface="Segoe UI" panose="020B0502040204020203" pitchFamily="34" charset="0"/>
              </a:rPr>
              <a:t>E.g.: </a:t>
            </a:r>
            <a:r>
              <a:rPr lang="en-US" sz="1600" i="1" u="sng" dirty="0">
                <a:latin typeface="Segoe UI" panose="020B0502040204020203" pitchFamily="34" charset="0"/>
                <a:cs typeface="Segoe UI" panose="020B0502040204020203" pitchFamily="34" charset="0"/>
              </a:rPr>
              <a:t>login</a:t>
            </a:r>
            <a:r>
              <a:rPr lang="en-US" sz="1600" i="1" dirty="0">
                <a:latin typeface="Segoe UI" panose="020B0502040204020203" pitchFamily="34" charset="0"/>
                <a:cs typeface="Segoe UI" panose="020B0502040204020203" pitchFamily="34" charset="0"/>
              </a:rPr>
              <a:t>.</a:t>
            </a:r>
          </a:p>
          <a:p>
            <a:endParaRPr lang="en-US" sz="1600" i="1" dirty="0">
              <a:latin typeface="Segoe UI" panose="020B0502040204020203" pitchFamily="34" charset="0"/>
              <a:cs typeface="Segoe UI" panose="020B0502040204020203" pitchFamily="34" charset="0"/>
            </a:endParaRPr>
          </a:p>
          <a:p>
            <a:pPr marL="342900" indent="-342900">
              <a:buAutoNum type="arabicPeriod"/>
            </a:pPr>
            <a:r>
              <a:rPr lang="en-US" sz="1600" i="1" dirty="0">
                <a:latin typeface="Segoe UI" panose="020B0502040204020203" pitchFamily="34" charset="0"/>
                <a:cs typeface="Segoe UI" panose="020B0502040204020203" pitchFamily="34" charset="0"/>
              </a:rPr>
              <a:t>Enter username and password</a:t>
            </a:r>
          </a:p>
          <a:p>
            <a:pPr marL="342900" indent="-342900">
              <a:buAutoNum type="arabicPeriod"/>
            </a:pPr>
            <a:r>
              <a:rPr lang="en-US" sz="1600" i="1" dirty="0">
                <a:latin typeface="Segoe UI" panose="020B0502040204020203" pitchFamily="34" charset="0"/>
                <a:cs typeface="Segoe UI" panose="020B0502040204020203" pitchFamily="34" charset="0"/>
              </a:rPr>
              <a:t>Tap Login</a:t>
            </a:r>
          </a:p>
          <a:p>
            <a:pPr marL="342900" indent="-342900">
              <a:buAutoNum type="arabicPeriod"/>
            </a:pPr>
            <a:r>
              <a:rPr lang="en-US" sz="1600" i="1" dirty="0">
                <a:latin typeface="Segoe UI" panose="020B0502040204020203" pitchFamily="34" charset="0"/>
                <a:cs typeface="Segoe UI" panose="020B0502040204020203" pitchFamily="34" charset="0"/>
              </a:rPr>
              <a:t>Locate the username field -&gt; interaction: type your name into the field</a:t>
            </a:r>
          </a:p>
          <a:p>
            <a:pPr marL="342900" indent="-342900">
              <a:buAutoNum type="arabicPeriod"/>
            </a:pPr>
            <a:r>
              <a:rPr lang="en-US" sz="1600" i="1" dirty="0">
                <a:latin typeface="Segoe UI" panose="020B0502040204020203" pitchFamily="34" charset="0"/>
                <a:cs typeface="Segoe UI" panose="020B0502040204020203" pitchFamily="34" charset="0"/>
              </a:rPr>
              <a:t>Repeat for the password</a:t>
            </a:r>
          </a:p>
          <a:p>
            <a:pPr marL="342900" indent="-342900">
              <a:buAutoNum type="arabicPeriod"/>
            </a:pPr>
            <a:r>
              <a:rPr lang="en-US" sz="1600" i="1" dirty="0">
                <a:latin typeface="Segoe UI" panose="020B0502040204020203" pitchFamily="34" charset="0"/>
                <a:cs typeface="Segoe UI" panose="020B0502040204020203" pitchFamily="34" charset="0"/>
              </a:rPr>
              <a:t>Locate and tap the Sign In button</a:t>
            </a:r>
          </a:p>
          <a:p>
            <a:pPr marL="342900" indent="-342900">
              <a:buAutoNum type="arabicPeriod"/>
            </a:pPr>
            <a:r>
              <a:rPr lang="en-US" sz="1600" i="1" dirty="0">
                <a:latin typeface="Segoe UI" panose="020B0502040204020203" pitchFamily="34" charset="0"/>
                <a:cs typeface="Segoe UI" panose="020B0502040204020203" pitchFamily="34" charset="0"/>
              </a:rPr>
              <a:t>Ensure you have logged in</a:t>
            </a:r>
          </a:p>
          <a:p>
            <a:endParaRPr lang="en-US" sz="1600" i="1" dirty="0">
              <a:latin typeface="Segoe UI" panose="020B0502040204020203" pitchFamily="34" charset="0"/>
              <a:cs typeface="Segoe UI" panose="020B0502040204020203" pitchFamily="34" charset="0"/>
            </a:endParaRPr>
          </a:p>
          <a:p>
            <a:br>
              <a:rPr lang="en-US" sz="2800" dirty="0">
                <a:latin typeface="Segoe UI" panose="020B0502040204020203" pitchFamily="34" charset="0"/>
                <a:cs typeface="Segoe UI" panose="020B0502040204020203" pitchFamily="34" charset="0"/>
              </a:rPr>
            </a:br>
            <a:br>
              <a:rPr lang="en-US" sz="2800" dirty="0">
                <a:latin typeface="Segoe UI" panose="020B0502040204020203" pitchFamily="34" charset="0"/>
                <a:cs typeface="Segoe UI" panose="020B0502040204020203" pitchFamily="34" charset="0"/>
              </a:rPr>
            </a:br>
            <a:endParaRPr lang="en-US" sz="2800" dirty="0">
              <a:solidFill>
                <a:schemeClr val="tx1"/>
              </a:solidFill>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5998C19-563D-498A-8DB0-2895EBE9D3C4}"/>
              </a:ext>
            </a:extLst>
          </p:cNvPr>
          <p:cNvPicPr>
            <a:picLocks noChangeAspect="1"/>
          </p:cNvPicPr>
          <p:nvPr/>
        </p:nvPicPr>
        <p:blipFill>
          <a:blip r:embed="rId2"/>
          <a:stretch>
            <a:fillRect/>
          </a:stretch>
        </p:blipFill>
        <p:spPr>
          <a:xfrm>
            <a:off x="8905875" y="1221730"/>
            <a:ext cx="2133600" cy="4438650"/>
          </a:xfrm>
          <a:prstGeom prst="rect">
            <a:avLst/>
          </a:prstGeom>
        </p:spPr>
      </p:pic>
    </p:spTree>
    <p:extLst>
      <p:ext uri="{BB962C8B-B14F-4D97-AF65-F5344CB8AC3E}">
        <p14:creationId xmlns:p14="http://schemas.microsoft.com/office/powerpoint/2010/main" val="3848539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8">
            <a:extLst>
              <a:ext uri="{FF2B5EF4-FFF2-40B4-BE49-F238E27FC236}">
                <a16:creationId xmlns:a16="http://schemas.microsoft.com/office/drawing/2014/main" id="{CA3F60C7-BA1F-497A-B0EA-15AE171C5E0E}"/>
              </a:ext>
            </a:extLst>
          </p:cNvPr>
          <p:cNvSpPr txBox="1"/>
          <p:nvPr/>
        </p:nvSpPr>
        <p:spPr>
          <a:xfrm>
            <a:off x="3943351" y="1092740"/>
            <a:ext cx="7391400" cy="289310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br>
              <a:rPr lang="en-US" dirty="0">
                <a:latin typeface="Segoe UI" panose="020B0502040204020203" pitchFamily="34" charset="0"/>
                <a:cs typeface="Segoe UI" panose="020B0502040204020203" pitchFamily="34" charset="0"/>
              </a:rPr>
            </a:br>
            <a:r>
              <a:rPr lang="en-US" sz="2800" dirty="0">
                <a:latin typeface="Segoe UI" panose="020B0502040204020203" pitchFamily="34" charset="0"/>
                <a:cs typeface="Segoe UI" panose="020B0502040204020203" pitchFamily="34" charset="0"/>
              </a:rPr>
              <a:t>The two main tasks that you do manually are:</a:t>
            </a:r>
            <a:br>
              <a:rPr lang="en-US" sz="28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Locate the element you want and</a:t>
            </a:r>
          </a:p>
          <a:p>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Interact with it</a:t>
            </a:r>
          </a:p>
          <a:p>
            <a:br>
              <a:rPr lang="en-US" sz="2800" dirty="0">
                <a:latin typeface="Segoe UI" panose="020B0502040204020203" pitchFamily="34" charset="0"/>
                <a:cs typeface="Segoe UI" panose="020B0502040204020203" pitchFamily="34" charset="0"/>
              </a:rPr>
            </a:br>
            <a:endParaRPr lang="en-US" sz="2800" dirty="0">
              <a:solidFill>
                <a:schemeClr val="tx1"/>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71D5CDBA-D843-420A-A484-320E798B0B5F}"/>
              </a:ext>
            </a:extLst>
          </p:cNvPr>
          <p:cNvSpPr/>
          <p:nvPr/>
        </p:nvSpPr>
        <p:spPr>
          <a:xfrm>
            <a:off x="4591051" y="4642787"/>
            <a:ext cx="6096000" cy="892552"/>
          </a:xfrm>
          <a:prstGeom prst="rect">
            <a:avLst/>
          </a:prstGeom>
        </p:spPr>
        <p:txBody>
          <a:bodyPr>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algn="ctr"/>
            <a:r>
              <a:rPr lang="en-US" sz="2400" dirty="0">
                <a:latin typeface="Segoe UI" panose="020B0502040204020203" pitchFamily="34" charset="0"/>
                <a:cs typeface="Segoe UI" panose="020B0502040204020203" pitchFamily="34" charset="0"/>
              </a:rPr>
              <a:t>You will do the </a:t>
            </a:r>
            <a:r>
              <a:rPr lang="en-US" sz="2800" dirty="0">
                <a:solidFill>
                  <a:srgbClr val="511C74"/>
                </a:solidFill>
                <a:latin typeface="Segoe UI" panose="020B0502040204020203" pitchFamily="34" charset="0"/>
                <a:cs typeface="Segoe UI" panose="020B0502040204020203" pitchFamily="34" charset="0"/>
              </a:rPr>
              <a:t>same</a:t>
            </a:r>
            <a:r>
              <a:rPr lang="en-US" sz="2400" dirty="0">
                <a:latin typeface="Segoe UI" panose="020B0502040204020203" pitchFamily="34" charset="0"/>
                <a:cs typeface="Segoe UI" panose="020B0502040204020203" pitchFamily="34" charset="0"/>
              </a:rPr>
              <a:t> in your automated  UI Test!</a:t>
            </a:r>
            <a:endParaRPr lang="en-US" sz="2400" dirty="0"/>
          </a:p>
        </p:txBody>
      </p:sp>
      <p:sp>
        <p:nvSpPr>
          <p:cNvPr id="4" name="Arrow: Right 3">
            <a:extLst>
              <a:ext uri="{FF2B5EF4-FFF2-40B4-BE49-F238E27FC236}">
                <a16:creationId xmlns:a16="http://schemas.microsoft.com/office/drawing/2014/main" id="{041CD50C-DAB0-46C5-81FD-D0A75B54D839}"/>
              </a:ext>
            </a:extLst>
          </p:cNvPr>
          <p:cNvSpPr/>
          <p:nvPr/>
        </p:nvSpPr>
        <p:spPr>
          <a:xfrm rot="5400000">
            <a:off x="7141300" y="3978479"/>
            <a:ext cx="995500" cy="3331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1pPr>
            <a:lvl2pPr marL="4572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2pPr>
            <a:lvl3pPr marL="9144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3pPr>
            <a:lvl4pPr marL="13716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4pPr>
            <a:lvl5pPr marL="18288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5pPr>
            <a:lvl6pPr marL="2286000" algn="l" defTabSz="914400" rtl="0" eaLnBrk="1" latinLnBrk="0" hangingPunct="1">
              <a:defRPr kern="1200">
                <a:solidFill>
                  <a:schemeClr val="lt1"/>
                </a:solidFill>
                <a:latin typeface="+mn-lt"/>
                <a:ea typeface="+mn-ea"/>
                <a:cs typeface="+mn-cs"/>
                <a:sym typeface="Calibri" panose="020F0502020204030204" pitchFamily="34" charset="0"/>
              </a:defRPr>
            </a:lvl6pPr>
            <a:lvl7pPr marL="2743200" algn="l" defTabSz="914400" rtl="0" eaLnBrk="1" latinLnBrk="0" hangingPunct="1">
              <a:defRPr kern="1200">
                <a:solidFill>
                  <a:schemeClr val="lt1"/>
                </a:solidFill>
                <a:latin typeface="+mn-lt"/>
                <a:ea typeface="+mn-ea"/>
                <a:cs typeface="+mn-cs"/>
                <a:sym typeface="Calibri" panose="020F0502020204030204" pitchFamily="34" charset="0"/>
              </a:defRPr>
            </a:lvl7pPr>
            <a:lvl8pPr marL="3200400" algn="l" defTabSz="914400" rtl="0" eaLnBrk="1" latinLnBrk="0" hangingPunct="1">
              <a:defRPr kern="1200">
                <a:solidFill>
                  <a:schemeClr val="lt1"/>
                </a:solidFill>
                <a:latin typeface="+mn-lt"/>
                <a:ea typeface="+mn-ea"/>
                <a:cs typeface="+mn-cs"/>
                <a:sym typeface="Calibri" panose="020F0502020204030204" pitchFamily="34" charset="0"/>
              </a:defRPr>
            </a:lvl8pPr>
            <a:lvl9pPr marL="3657600" algn="l" defTabSz="914400" rtl="0" eaLnBrk="1" latinLnBrk="0" hangingPunct="1">
              <a:defRPr kern="1200">
                <a:solidFill>
                  <a:schemeClr val="lt1"/>
                </a:solidFill>
                <a:latin typeface="+mn-lt"/>
                <a:ea typeface="+mn-ea"/>
                <a:cs typeface="+mn-cs"/>
                <a:sym typeface="Calibri" panose="020F0502020204030204" pitchFamily="34" charset="0"/>
              </a:defRPr>
            </a:lvl9pPr>
          </a:lstStyle>
          <a:p>
            <a:pPr algn="ctr"/>
            <a:endParaRPr lang="en-US"/>
          </a:p>
        </p:txBody>
      </p:sp>
      <p:sp>
        <p:nvSpPr>
          <p:cNvPr id="6" name="Rectangle 5">
            <a:extLst>
              <a:ext uri="{FF2B5EF4-FFF2-40B4-BE49-F238E27FC236}">
                <a16:creationId xmlns:a16="http://schemas.microsoft.com/office/drawing/2014/main" id="{9BA24A91-AD2E-4855-BC99-F12393C231F5}"/>
              </a:ext>
            </a:extLst>
          </p:cNvPr>
          <p:cNvSpPr/>
          <p:nvPr/>
        </p:nvSpPr>
        <p:spPr bwMode="auto">
          <a:xfrm>
            <a:off x="4413478" y="2780511"/>
            <a:ext cx="148703" cy="246221"/>
          </a:xfrm>
          <a:prstGeom prst="rect">
            <a:avLst/>
          </a:prstGeom>
          <a:solidFill>
            <a:schemeClr val="accent1"/>
          </a:solidFill>
          <a:ln w="25400" cap="flat" cmpd="sng" algn="ctr">
            <a:solidFill>
              <a:schemeClr val="accent1"/>
            </a:solid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eaLnBrk="1"/>
            <a:r>
              <a:rPr lang="en-US" sz="1000" dirty="0">
                <a:solidFill>
                  <a:schemeClr val="bg1"/>
                </a:solidFill>
              </a:rPr>
              <a:t>2</a:t>
            </a:r>
          </a:p>
        </p:txBody>
      </p:sp>
      <p:sp>
        <p:nvSpPr>
          <p:cNvPr id="7" name="Rectangle 6">
            <a:extLst>
              <a:ext uri="{FF2B5EF4-FFF2-40B4-BE49-F238E27FC236}">
                <a16:creationId xmlns:a16="http://schemas.microsoft.com/office/drawing/2014/main" id="{DD2C3ED8-7152-4CFE-A4BE-5FFC69E30377}"/>
              </a:ext>
            </a:extLst>
          </p:cNvPr>
          <p:cNvSpPr/>
          <p:nvPr/>
        </p:nvSpPr>
        <p:spPr bwMode="auto">
          <a:xfrm>
            <a:off x="4409780" y="2174370"/>
            <a:ext cx="152401" cy="246221"/>
          </a:xfrm>
          <a:prstGeom prst="rect">
            <a:avLst/>
          </a:prstGeom>
          <a:solidFill>
            <a:schemeClr val="accent1"/>
          </a:solidFill>
          <a:ln w="25400" cap="flat" cmpd="sng" algn="ctr">
            <a:solidFill>
              <a:schemeClr val="accent1"/>
            </a:solidFill>
            <a:prstDash val="solid"/>
            <a:round/>
            <a:headEnd type="none" w="med" len="med"/>
            <a:tailEnd type="none" w="med" len="med"/>
          </a:ln>
          <a:effectLst/>
          <a:extLst/>
        </p:spPr>
        <p:txBody>
          <a:bodyPr vert="horz" wrap="square" lIns="45720" tIns="45720" rIns="45720" bIns="45720" numCol="1" rtlCol="0" anchor="ctr" anchorCtr="0" compatLnSpc="1">
            <a:prstTxWarp prst="textNoShape">
              <a:avLst/>
            </a:prstTxWarp>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eaLnBrk="1"/>
            <a:r>
              <a:rPr lang="en-US" sz="1000" dirty="0">
                <a:solidFill>
                  <a:schemeClr val="bg1"/>
                </a:solidFill>
              </a:rPr>
              <a:t>1</a:t>
            </a:r>
          </a:p>
        </p:txBody>
      </p:sp>
      <p:pic>
        <p:nvPicPr>
          <p:cNvPr id="8" name="Picture 7">
            <a:extLst>
              <a:ext uri="{FF2B5EF4-FFF2-40B4-BE49-F238E27FC236}">
                <a16:creationId xmlns:a16="http://schemas.microsoft.com/office/drawing/2014/main" id="{FDF4990C-FB11-4862-8D6B-FC32A75ECB89}"/>
              </a:ext>
            </a:extLst>
          </p:cNvPr>
          <p:cNvPicPr>
            <a:picLocks noChangeAspect="1"/>
          </p:cNvPicPr>
          <p:nvPr/>
        </p:nvPicPr>
        <p:blipFill>
          <a:blip r:embed="rId2"/>
          <a:stretch>
            <a:fillRect/>
          </a:stretch>
        </p:blipFill>
        <p:spPr>
          <a:xfrm>
            <a:off x="722501" y="821859"/>
            <a:ext cx="2506436" cy="5214282"/>
          </a:xfrm>
          <a:prstGeom prst="rect">
            <a:avLst/>
          </a:prstGeom>
        </p:spPr>
      </p:pic>
    </p:spTree>
    <p:extLst>
      <p:ext uri="{BB962C8B-B14F-4D97-AF65-F5344CB8AC3E}">
        <p14:creationId xmlns:p14="http://schemas.microsoft.com/office/powerpoint/2010/main" val="33762579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0A6A24-4A00-4B2E-98B1-AC99AFFE92B1}"/>
              </a:ext>
            </a:extLst>
          </p:cNvPr>
          <p:cNvSpPr/>
          <p:nvPr/>
        </p:nvSpPr>
        <p:spPr>
          <a:xfrm>
            <a:off x="677421" y="2447641"/>
            <a:ext cx="7829982" cy="1962717"/>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Verify your views and controls on the screen</a:t>
            </a:r>
          </a:p>
          <a:p>
            <a:pPr>
              <a:lnSpc>
                <a:spcPct val="107000"/>
              </a:lnSpc>
              <a:spcAft>
                <a:spcPts val="800"/>
              </a:spcAft>
            </a:pPr>
            <a:endParaRPr lang="en-US"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Check for navigation between pages </a:t>
            </a:r>
          </a:p>
          <a:p>
            <a:pPr>
              <a:lnSpc>
                <a:spcPct val="107000"/>
              </a:lnSpc>
              <a:spcAft>
                <a:spcPts val="800"/>
              </a:spcAft>
            </a:pPr>
            <a:endParaRPr lang="en-US"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Interact with ‘live’ elements like buttons, checkboxes, switches or tabs </a:t>
            </a:r>
          </a:p>
        </p:txBody>
      </p:sp>
      <p:sp>
        <p:nvSpPr>
          <p:cNvPr id="3" name="TextBox 1">
            <a:extLst>
              <a:ext uri="{FF2B5EF4-FFF2-40B4-BE49-F238E27FC236}">
                <a16:creationId xmlns:a16="http://schemas.microsoft.com/office/drawing/2014/main" id="{975B4A8A-1363-4978-A42B-F811F44C65AD}"/>
              </a:ext>
            </a:extLst>
          </p:cNvPr>
          <p:cNvSpPr txBox="1"/>
          <p:nvPr/>
        </p:nvSpPr>
        <p:spPr>
          <a:xfrm>
            <a:off x="275083" y="418242"/>
            <a:ext cx="7341764" cy="523220"/>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sz="2800" dirty="0">
                <a:solidFill>
                  <a:srgbClr val="511C74"/>
                </a:solidFill>
                <a:latin typeface="Segoe UI" panose="020B0502040204020203" pitchFamily="34" charset="0"/>
                <a:cs typeface="Segoe UI" panose="020B0502040204020203" pitchFamily="34" charset="0"/>
              </a:rPr>
              <a:t> What should you UI Test for?</a:t>
            </a:r>
          </a:p>
        </p:txBody>
      </p:sp>
      <p:pic>
        <p:nvPicPr>
          <p:cNvPr id="5" name="Picture 4">
            <a:extLst>
              <a:ext uri="{FF2B5EF4-FFF2-40B4-BE49-F238E27FC236}">
                <a16:creationId xmlns:a16="http://schemas.microsoft.com/office/drawing/2014/main" id="{513B3849-F3D4-4638-90A5-6A5D0949686E}"/>
              </a:ext>
            </a:extLst>
          </p:cNvPr>
          <p:cNvPicPr>
            <a:picLocks noChangeAspect="1"/>
          </p:cNvPicPr>
          <p:nvPr/>
        </p:nvPicPr>
        <p:blipFill>
          <a:blip r:embed="rId2"/>
          <a:stretch>
            <a:fillRect/>
          </a:stretch>
        </p:blipFill>
        <p:spPr>
          <a:xfrm>
            <a:off x="9188577" y="1657349"/>
            <a:ext cx="1733550" cy="3543300"/>
          </a:xfrm>
          <a:prstGeom prst="rect">
            <a:avLst/>
          </a:prstGeom>
        </p:spPr>
      </p:pic>
    </p:spTree>
    <p:extLst>
      <p:ext uri="{BB962C8B-B14F-4D97-AF65-F5344CB8AC3E}">
        <p14:creationId xmlns:p14="http://schemas.microsoft.com/office/powerpoint/2010/main" val="33965332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7BE29F6-140C-4A24-911A-B22C851752F2}"/>
              </a:ext>
            </a:extLst>
          </p:cNvPr>
          <p:cNvPicPr>
            <a:picLocks noChangeAspect="1"/>
          </p:cNvPicPr>
          <p:nvPr/>
        </p:nvPicPr>
        <p:blipFill>
          <a:blip r:embed="rId2"/>
          <a:stretch>
            <a:fillRect/>
          </a:stretch>
        </p:blipFill>
        <p:spPr>
          <a:xfrm>
            <a:off x="532893" y="3429000"/>
            <a:ext cx="1894544" cy="1831692"/>
          </a:xfrm>
          <a:prstGeom prst="rect">
            <a:avLst/>
          </a:prstGeom>
          <a:ln>
            <a:noFill/>
          </a:ln>
          <a:effectLst>
            <a:outerShdw blurRad="292100" dist="139700" dir="2700000" algn="tl" rotWithShape="0">
              <a:srgbClr val="333333">
                <a:alpha val="65000"/>
              </a:srgbClr>
            </a:outerShdw>
          </a:effectLst>
        </p:spPr>
      </p:pic>
      <p:sp>
        <p:nvSpPr>
          <p:cNvPr id="2" name="TextBox 6">
            <a:extLst>
              <a:ext uri="{FF2B5EF4-FFF2-40B4-BE49-F238E27FC236}">
                <a16:creationId xmlns:a16="http://schemas.microsoft.com/office/drawing/2014/main" id="{BE21BAC4-4924-498F-B63B-B1E6A36EECDE}"/>
              </a:ext>
            </a:extLst>
          </p:cNvPr>
          <p:cNvSpPr txBox="1"/>
          <p:nvPr/>
        </p:nvSpPr>
        <p:spPr>
          <a:xfrm>
            <a:off x="331395" y="1468210"/>
            <a:ext cx="7473755"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dirty="0">
                <a:latin typeface="Segoe UI" panose="020B0502040204020203" pitchFamily="34" charset="0"/>
                <a:cs typeface="Segoe UI" panose="020B0502040204020203" pitchFamily="34" charset="0"/>
              </a:rPr>
              <a:t>This process allows you to write tests in a </a:t>
            </a:r>
            <a:r>
              <a:rPr lang="en-US" i="1" dirty="0">
                <a:latin typeface="Segoe UI" panose="020B0502040204020203" pitchFamily="34" charset="0"/>
                <a:cs typeface="Segoe UI" panose="020B0502040204020203" pitchFamily="34" charset="0"/>
              </a:rPr>
              <a:t>non-technical language </a:t>
            </a:r>
            <a:r>
              <a:rPr lang="en-US" dirty="0">
                <a:latin typeface="Segoe UI" panose="020B0502040204020203" pitchFamily="34" charset="0"/>
                <a:cs typeface="Segoe UI" panose="020B0502040204020203" pitchFamily="34" charset="0"/>
              </a:rPr>
              <a:t>that everyone can understand (e.g. a domain-specific language like </a:t>
            </a:r>
            <a:r>
              <a:rPr lang="en-US" i="1" dirty="0">
                <a:latin typeface="Segoe UI" panose="020B0502040204020203" pitchFamily="34" charset="0"/>
                <a:cs typeface="Segoe UI" panose="020B0502040204020203" pitchFamily="34" charset="0"/>
              </a:rPr>
              <a:t>Gherkin</a:t>
            </a:r>
            <a:r>
              <a:rPr lang="en-US" dirty="0">
                <a:latin typeface="Segoe UI" panose="020B0502040204020203" pitchFamily="34" charset="0"/>
                <a:cs typeface="Segoe UI" panose="020B0502040204020203" pitchFamily="34" charset="0"/>
              </a:rPr>
              <a:t>). </a:t>
            </a:r>
          </a:p>
          <a:p>
            <a:r>
              <a:rPr lang="en-US" dirty="0">
                <a:latin typeface="Segoe UI" panose="020B0502040204020203" pitchFamily="34" charset="0"/>
                <a:cs typeface="Segoe UI" panose="020B0502040204020203" pitchFamily="34" charset="0"/>
              </a:rPr>
              <a:t>BDD forms an approach for building a </a:t>
            </a:r>
            <a:r>
              <a:rPr lang="en-US" b="1" dirty="0">
                <a:solidFill>
                  <a:srgbClr val="511C74"/>
                </a:solidFill>
                <a:latin typeface="Segoe UI" panose="020B0502040204020203" pitchFamily="34" charset="0"/>
                <a:cs typeface="Segoe UI" panose="020B0502040204020203" pitchFamily="34" charset="0"/>
              </a:rPr>
              <a:t>shared understanding</a:t>
            </a:r>
            <a:r>
              <a:rPr lang="en-US" dirty="0">
                <a:latin typeface="Segoe UI" panose="020B0502040204020203" pitchFamily="34" charset="0"/>
                <a:cs typeface="Segoe UI" panose="020B0502040204020203" pitchFamily="34" charset="0"/>
              </a:rPr>
              <a:t> on what kind of software to build </a:t>
            </a:r>
            <a:r>
              <a:rPr lang="en-US" b="1" dirty="0">
                <a:solidFill>
                  <a:srgbClr val="511C74"/>
                </a:solidFill>
                <a:latin typeface="Segoe UI" panose="020B0502040204020203" pitchFamily="34" charset="0"/>
                <a:cs typeface="Segoe UI" panose="020B0502040204020203" pitchFamily="34" charset="0"/>
              </a:rPr>
              <a:t>by discussing examples</a:t>
            </a:r>
            <a:r>
              <a:rPr lang="en-US" b="1" dirty="0">
                <a:solidFill>
                  <a:srgbClr val="C00000"/>
                </a:solidFill>
                <a:latin typeface="Segoe UI" panose="020B0502040204020203" pitchFamily="34" charset="0"/>
                <a:cs typeface="Segoe UI" panose="020B0502040204020203" pitchFamily="34" charset="0"/>
              </a:rPr>
              <a:t>.</a:t>
            </a:r>
            <a:endParaRPr lang="en-US" dirty="0">
              <a:solidFill>
                <a:srgbClr val="C00000"/>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2071C180-8868-4C91-8EF6-F49189BB47F0}"/>
              </a:ext>
            </a:extLst>
          </p:cNvPr>
          <p:cNvSpPr/>
          <p:nvPr/>
        </p:nvSpPr>
        <p:spPr>
          <a:xfrm>
            <a:off x="331395" y="997289"/>
            <a:ext cx="3214854"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dirty="0">
                <a:solidFill>
                  <a:srgbClr val="511C74"/>
                </a:solidFill>
                <a:latin typeface="Segoe UI" panose="020B0502040204020203" pitchFamily="34" charset="0"/>
                <a:cs typeface="Segoe UI" panose="020B0502040204020203" pitchFamily="34" charset="0"/>
              </a:rPr>
              <a:t>Behavior Driven Development</a:t>
            </a:r>
          </a:p>
        </p:txBody>
      </p:sp>
      <p:graphicFrame>
        <p:nvGraphicFramePr>
          <p:cNvPr id="4" name="Diagram 3">
            <a:extLst>
              <a:ext uri="{FF2B5EF4-FFF2-40B4-BE49-F238E27FC236}">
                <a16:creationId xmlns:a16="http://schemas.microsoft.com/office/drawing/2014/main" id="{CF8CBCD3-1572-4509-9217-D5C22B2EC6E7}"/>
              </a:ext>
            </a:extLst>
          </p:cNvPr>
          <p:cNvGraphicFramePr/>
          <p:nvPr>
            <p:extLst>
              <p:ext uri="{D42A27DB-BD31-4B8C-83A1-F6EECF244321}">
                <p14:modId xmlns:p14="http://schemas.microsoft.com/office/powerpoint/2010/main" val="2976461577"/>
              </p:ext>
            </p:extLst>
          </p:nvPr>
        </p:nvGraphicFramePr>
        <p:xfrm>
          <a:off x="7886207" y="529388"/>
          <a:ext cx="3836020" cy="1504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12">
            <a:extLst>
              <a:ext uri="{FF2B5EF4-FFF2-40B4-BE49-F238E27FC236}">
                <a16:creationId xmlns:a16="http://schemas.microsoft.com/office/drawing/2014/main" id="{B0F1E497-9A61-49B0-AE1A-8AD5C211333F}"/>
              </a:ext>
            </a:extLst>
          </p:cNvPr>
          <p:cNvSpPr txBox="1"/>
          <p:nvPr/>
        </p:nvSpPr>
        <p:spPr>
          <a:xfrm>
            <a:off x="578316" y="3675574"/>
            <a:ext cx="1803699" cy="923330"/>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dirty="0">
                <a:latin typeface="Forte" panose="03060902040502070203" pitchFamily="66" charset="0"/>
              </a:rPr>
              <a:t>As a [role]</a:t>
            </a:r>
          </a:p>
          <a:p>
            <a:r>
              <a:rPr lang="en-US" dirty="0">
                <a:latin typeface="Forte" panose="03060902040502070203" pitchFamily="66" charset="0"/>
              </a:rPr>
              <a:t>I want [feature]</a:t>
            </a:r>
          </a:p>
          <a:p>
            <a:r>
              <a:rPr lang="en-US" dirty="0">
                <a:latin typeface="Forte" panose="03060902040502070203" pitchFamily="66" charset="0"/>
              </a:rPr>
              <a:t>So that [benefit]</a:t>
            </a:r>
          </a:p>
        </p:txBody>
      </p:sp>
      <p:sp>
        <p:nvSpPr>
          <p:cNvPr id="6" name="Rectangle 5">
            <a:extLst>
              <a:ext uri="{FF2B5EF4-FFF2-40B4-BE49-F238E27FC236}">
                <a16:creationId xmlns:a16="http://schemas.microsoft.com/office/drawing/2014/main" id="{D6B83678-2764-45FC-A1F0-235F65836C23}"/>
              </a:ext>
            </a:extLst>
          </p:cNvPr>
          <p:cNvSpPr>
            <a:spLocks noChangeArrowheads="1"/>
          </p:cNvSpPr>
          <p:nvPr/>
        </p:nvSpPr>
        <p:spPr bwMode="auto">
          <a:xfrm>
            <a:off x="2899273" y="3203039"/>
            <a:ext cx="4143580" cy="24622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As a</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registered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want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 be able to login,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so that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can see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Scenario 1:</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User is able to log in.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Given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that I am a registered 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enter the username ‘Codrina’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password ‘ladybug’,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should see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first screen of the app.</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TextBox 15">
            <a:extLst>
              <a:ext uri="{FF2B5EF4-FFF2-40B4-BE49-F238E27FC236}">
                <a16:creationId xmlns:a16="http://schemas.microsoft.com/office/drawing/2014/main" id="{E11BA5EA-42D7-46FA-AF05-36EFD948ADBB}"/>
              </a:ext>
            </a:extLst>
          </p:cNvPr>
          <p:cNvSpPr txBox="1"/>
          <p:nvPr/>
        </p:nvSpPr>
        <p:spPr>
          <a:xfrm>
            <a:off x="331395" y="2528617"/>
            <a:ext cx="920445" cy="646331"/>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lvl="1"/>
            <a:endParaRPr lang="en-US" dirty="0"/>
          </a:p>
          <a:p>
            <a:r>
              <a:rPr lang="en-US" i="1" dirty="0">
                <a:latin typeface="Segoe UI" panose="020B0502040204020203" pitchFamily="34" charset="0"/>
                <a:cs typeface="Segoe UI" panose="020B0502040204020203" pitchFamily="34" charset="0"/>
              </a:rPr>
              <a:t>Sample</a:t>
            </a:r>
          </a:p>
        </p:txBody>
      </p:sp>
      <p:sp>
        <p:nvSpPr>
          <p:cNvPr id="9" name="TextBox 1">
            <a:extLst>
              <a:ext uri="{FF2B5EF4-FFF2-40B4-BE49-F238E27FC236}">
                <a16:creationId xmlns:a16="http://schemas.microsoft.com/office/drawing/2014/main" id="{700A79EE-DD9C-41FF-9DBD-6129B109C344}"/>
              </a:ext>
            </a:extLst>
          </p:cNvPr>
          <p:cNvSpPr txBox="1"/>
          <p:nvPr/>
        </p:nvSpPr>
        <p:spPr>
          <a:xfrm>
            <a:off x="230288" y="256575"/>
            <a:ext cx="3319178" cy="646331"/>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sz="3600" dirty="0">
                <a:latin typeface="Segoe UI" panose="020B0502040204020203" pitchFamily="34" charset="0"/>
                <a:cs typeface="Segoe UI" panose="020B0502040204020203" pitchFamily="34" charset="0"/>
              </a:rPr>
              <a:t> BDD Approach</a:t>
            </a:r>
          </a:p>
        </p:txBody>
      </p:sp>
      <p:pic>
        <p:nvPicPr>
          <p:cNvPr id="11" name="Picture 10">
            <a:extLst>
              <a:ext uri="{FF2B5EF4-FFF2-40B4-BE49-F238E27FC236}">
                <a16:creationId xmlns:a16="http://schemas.microsoft.com/office/drawing/2014/main" id="{28E722AB-F623-485B-B37A-B33BD206E7EC}"/>
              </a:ext>
            </a:extLst>
          </p:cNvPr>
          <p:cNvPicPr>
            <a:picLocks noChangeAspect="1"/>
          </p:cNvPicPr>
          <p:nvPr/>
        </p:nvPicPr>
        <p:blipFill>
          <a:blip r:embed="rId8"/>
          <a:stretch>
            <a:fillRect/>
          </a:stretch>
        </p:blipFill>
        <p:spPr>
          <a:xfrm>
            <a:off x="8949451" y="2207278"/>
            <a:ext cx="1709531" cy="3556435"/>
          </a:xfrm>
          <a:prstGeom prst="rect">
            <a:avLst/>
          </a:prstGeom>
        </p:spPr>
      </p:pic>
    </p:spTree>
    <p:extLst>
      <p:ext uri="{BB962C8B-B14F-4D97-AF65-F5344CB8AC3E}">
        <p14:creationId xmlns:p14="http://schemas.microsoft.com/office/powerpoint/2010/main" val="4544042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dirty="0"/>
              <a:t>Testing your Xamarin Apps</a:t>
            </a:r>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a:xfrm>
            <a:off x="543146" y="3874213"/>
            <a:ext cx="9074088" cy="1327798"/>
          </a:xfrm>
        </p:spPr>
        <p:txBody>
          <a:bodyPr/>
          <a:lstStyle/>
          <a:p>
            <a:r>
              <a:rPr lang="en-US" dirty="0"/>
              <a:t>Codrina Merigo </a:t>
            </a:r>
          </a:p>
          <a:p>
            <a:r>
              <a:rPr lang="en-US" sz="2000" dirty="0"/>
              <a:t>Software Engineer </a:t>
            </a:r>
          </a:p>
          <a:p>
            <a:r>
              <a:rPr lang="en-US" sz="2000" dirty="0"/>
              <a:t>Fresenius Medical Care</a:t>
            </a:r>
          </a:p>
          <a:p>
            <a:endParaRPr lang="en-US" dirty="0"/>
          </a:p>
        </p:txBody>
      </p:sp>
    </p:spTree>
    <p:extLst>
      <p:ext uri="{BB962C8B-B14F-4D97-AF65-F5344CB8AC3E}">
        <p14:creationId xmlns:p14="http://schemas.microsoft.com/office/powerpoint/2010/main" val="4775044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8C96A-C941-475B-A08F-AB348D0469E5}"/>
              </a:ext>
            </a:extLst>
          </p:cNvPr>
          <p:cNvSpPr/>
          <p:nvPr/>
        </p:nvSpPr>
        <p:spPr>
          <a:xfrm>
            <a:off x="2758280" y="2247234"/>
            <a:ext cx="7566819" cy="2363532"/>
          </a:xfrm>
          <a:prstGeom prst="rect">
            <a:avLst/>
          </a:prstGeom>
        </p:spPr>
        <p:txBody>
          <a:bodyPr wrap="square">
            <a:spAutoFit/>
          </a:bodyPr>
          <a:lstStyle/>
          <a:p>
            <a:pPr>
              <a:lnSpc>
                <a:spcPct val="107000"/>
              </a:lnSpc>
              <a:spcAft>
                <a:spcPts val="800"/>
              </a:spcAft>
            </a:pPr>
            <a:r>
              <a:rPr lang="en-US" sz="2800" dirty="0">
                <a:solidFill>
                  <a:schemeClr val="bg1"/>
                </a:solidFill>
                <a:latin typeface="Segoe UI" panose="020B0502040204020203" pitchFamily="34" charset="0"/>
                <a:ea typeface="Calibri" panose="020F0502020204030204" pitchFamily="34" charset="0"/>
                <a:cs typeface="Segoe UI" panose="020B0502040204020203" pitchFamily="34" charset="0"/>
              </a:rPr>
              <a:t>UI Automation is supposed to run </a:t>
            </a:r>
            <a:r>
              <a:rPr lang="en-US" sz="2800" b="1" dirty="0">
                <a:solidFill>
                  <a:schemeClr val="bg1"/>
                </a:solidFill>
                <a:latin typeface="Segoe UI" panose="020B0502040204020203" pitchFamily="34" charset="0"/>
                <a:ea typeface="Calibri" panose="020F0502020204030204" pitchFamily="34" charset="0"/>
                <a:cs typeface="Segoe UI" panose="020B0502040204020203" pitchFamily="34" charset="0"/>
              </a:rPr>
              <a:t>slow</a:t>
            </a:r>
            <a:r>
              <a:rPr lang="en-US" sz="2800" dirty="0">
                <a:solidFill>
                  <a:schemeClr val="bg1"/>
                </a:solidFill>
                <a:latin typeface="Segoe UI" panose="020B0502040204020203" pitchFamily="34" charset="0"/>
                <a:ea typeface="Calibri" panose="020F0502020204030204" pitchFamily="34" charset="0"/>
                <a:cs typeface="Segoe UI" panose="020B0502040204020203" pitchFamily="34" charset="0"/>
              </a:rPr>
              <a:t> in order to emulate an actual user interaction -  keep that in mind that sometimes we may wait for an element </a:t>
            </a:r>
            <a:r>
              <a:rPr lang="en-US" sz="2800" b="1" dirty="0">
                <a:solidFill>
                  <a:schemeClr val="bg1"/>
                </a:solidFill>
                <a:latin typeface="Segoe UI" panose="020B0502040204020203" pitchFamily="34" charset="0"/>
                <a:ea typeface="Calibri" panose="020F0502020204030204" pitchFamily="34" charset="0"/>
                <a:cs typeface="Segoe UI" panose="020B0502040204020203" pitchFamily="34" charset="0"/>
              </a:rPr>
              <a:t>to pop on </a:t>
            </a:r>
            <a:r>
              <a:rPr lang="en-US" sz="2800" dirty="0">
                <a:solidFill>
                  <a:schemeClr val="bg1"/>
                </a:solidFill>
                <a:latin typeface="Segoe UI" panose="020B0502040204020203" pitchFamily="34" charset="0"/>
                <a:ea typeface="Calibri" panose="020F0502020204030204" pitchFamily="34" charset="0"/>
                <a:cs typeface="Segoe UI" panose="020B0502040204020203" pitchFamily="34" charset="0"/>
              </a:rPr>
              <a:t>the screen before we verify if it </a:t>
            </a:r>
            <a:r>
              <a:rPr lang="en-US" sz="2800" b="1" dirty="0">
                <a:solidFill>
                  <a:schemeClr val="bg1"/>
                </a:solidFill>
                <a:latin typeface="Segoe UI" panose="020B0502040204020203" pitchFamily="34" charset="0"/>
                <a:ea typeface="Calibri" panose="020F0502020204030204" pitchFamily="34" charset="0"/>
                <a:cs typeface="Segoe UI" panose="020B0502040204020203" pitchFamily="34" charset="0"/>
              </a:rPr>
              <a:t>is actually on </a:t>
            </a:r>
            <a:r>
              <a:rPr lang="en-US" sz="2800" dirty="0">
                <a:solidFill>
                  <a:schemeClr val="bg1"/>
                </a:solidFill>
                <a:latin typeface="Segoe UI" panose="020B0502040204020203" pitchFamily="34" charset="0"/>
                <a:ea typeface="Calibri" panose="020F0502020204030204" pitchFamily="34" charset="0"/>
                <a:cs typeface="Segoe UI" panose="020B0502040204020203" pitchFamily="34" charset="0"/>
              </a:rPr>
              <a:t>the screen. </a:t>
            </a:r>
          </a:p>
        </p:txBody>
      </p:sp>
    </p:spTree>
    <p:extLst>
      <p:ext uri="{BB962C8B-B14F-4D97-AF65-F5344CB8AC3E}">
        <p14:creationId xmlns:p14="http://schemas.microsoft.com/office/powerpoint/2010/main" val="15093669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BE99210-0158-48F3-98CD-048EF50BAC4F}"/>
              </a:ext>
            </a:extLst>
          </p:cNvPr>
          <p:cNvSpPr/>
          <p:nvPr/>
        </p:nvSpPr>
        <p:spPr>
          <a:xfrm>
            <a:off x="9073229" y="4371585"/>
            <a:ext cx="2664570" cy="10825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i="1" dirty="0" err="1"/>
              <a:t>app.Flash</a:t>
            </a:r>
            <a:r>
              <a:rPr lang="en-US" i="1" dirty="0"/>
              <a:t>(e=&gt;</a:t>
            </a:r>
            <a:r>
              <a:rPr lang="en-US" i="1" dirty="0" err="1"/>
              <a:t>e.All</a:t>
            </a:r>
            <a:r>
              <a:rPr lang="en-US" i="1" dirty="0"/>
              <a:t>())</a:t>
            </a:r>
          </a:p>
        </p:txBody>
      </p:sp>
      <p:sp>
        <p:nvSpPr>
          <p:cNvPr id="6" name="Rectangle: Rounded Corners 5">
            <a:extLst>
              <a:ext uri="{FF2B5EF4-FFF2-40B4-BE49-F238E27FC236}">
                <a16:creationId xmlns:a16="http://schemas.microsoft.com/office/drawing/2014/main" id="{1DEA9185-44C4-4226-BB77-1F89BF6E1535}"/>
              </a:ext>
            </a:extLst>
          </p:cNvPr>
          <p:cNvSpPr/>
          <p:nvPr/>
        </p:nvSpPr>
        <p:spPr>
          <a:xfrm>
            <a:off x="9084578" y="1731550"/>
            <a:ext cx="2664570" cy="108256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7969C1B-607C-45B1-A518-82F77A8DFE7B}"/>
              </a:ext>
            </a:extLst>
          </p:cNvPr>
          <p:cNvSpPr txBox="1"/>
          <p:nvPr/>
        </p:nvSpPr>
        <p:spPr>
          <a:xfrm>
            <a:off x="206560" y="762000"/>
            <a:ext cx="11643359"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a:t>
            </a:r>
            <a:r>
              <a:rPr lang="en-US" b="1" dirty="0">
                <a:solidFill>
                  <a:srgbClr val="511C74"/>
                </a:solidFill>
                <a:latin typeface="Segoe UI" panose="020B0502040204020203" pitchFamily="34" charset="0"/>
                <a:cs typeface="Segoe UI" panose="020B0502040204020203" pitchFamily="34" charset="0"/>
              </a:rPr>
              <a:t>REPL</a:t>
            </a:r>
            <a:r>
              <a:rPr lang="en-US" dirty="0">
                <a:latin typeface="Segoe UI" panose="020B0502040204020203" pitchFamily="34" charset="0"/>
                <a:cs typeface="Segoe UI" panose="020B0502040204020203" pitchFamily="34" charset="0"/>
              </a:rPr>
              <a:t> is a console-like environment in which the developer enters expressions or commands. </a:t>
            </a:r>
          </a:p>
          <a:p>
            <a:r>
              <a:rPr lang="en-US" dirty="0">
                <a:latin typeface="Segoe UI" panose="020B0502040204020203" pitchFamily="34" charset="0"/>
                <a:cs typeface="Segoe UI" panose="020B0502040204020203" pitchFamily="34" charset="0"/>
              </a:rPr>
              <a:t>It will then evaluate those expressions and display the results to the user. </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247F03D0-8A13-45E6-A782-68CB9F1DD0B4}"/>
              </a:ext>
            </a:extLst>
          </p:cNvPr>
          <p:cNvPicPr>
            <a:picLocks noChangeAspect="1"/>
          </p:cNvPicPr>
          <p:nvPr/>
        </p:nvPicPr>
        <p:blipFill>
          <a:blip r:embed="rId3"/>
          <a:stretch>
            <a:fillRect/>
          </a:stretch>
        </p:blipFill>
        <p:spPr>
          <a:xfrm>
            <a:off x="381205" y="1750707"/>
            <a:ext cx="8517379" cy="3735693"/>
          </a:xfrm>
          <a:prstGeom prst="rect">
            <a:avLst/>
          </a:prstGeom>
        </p:spPr>
      </p:pic>
      <p:sp>
        <p:nvSpPr>
          <p:cNvPr id="11" name="Rectangle 10">
            <a:extLst>
              <a:ext uri="{FF2B5EF4-FFF2-40B4-BE49-F238E27FC236}">
                <a16:creationId xmlns:a16="http://schemas.microsoft.com/office/drawing/2014/main" id="{0BEED6A6-B733-4F1D-BA8A-337952508FBF}"/>
              </a:ext>
            </a:extLst>
          </p:cNvPr>
          <p:cNvSpPr/>
          <p:nvPr/>
        </p:nvSpPr>
        <p:spPr>
          <a:xfrm>
            <a:off x="9337826" y="1916162"/>
            <a:ext cx="2461708" cy="646331"/>
          </a:xfrm>
          <a:prstGeom prst="rect">
            <a:avLst/>
          </a:prstGeom>
          <a:effectLst>
            <a:softEdge rad="31750"/>
          </a:effectLst>
        </p:spPr>
        <p:txBody>
          <a:bodyPr wrap="square">
            <a:spAutoFit/>
          </a:bodyPr>
          <a:lstStyle/>
          <a:p>
            <a:r>
              <a:rPr lang="en-US" i="1" dirty="0">
                <a:solidFill>
                  <a:srgbClr val="000000"/>
                </a:solidFill>
                <a:latin typeface="Monaco"/>
              </a:rPr>
              <a:t>tree</a:t>
            </a:r>
          </a:p>
          <a:p>
            <a:r>
              <a:rPr lang="en-US" i="1" dirty="0" err="1">
                <a:solidFill>
                  <a:srgbClr val="000000"/>
                </a:solidFill>
                <a:latin typeface="Monaco"/>
              </a:rPr>
              <a:t>app.Query</a:t>
            </a:r>
            <a:r>
              <a:rPr lang="en-US" i="1" dirty="0">
                <a:solidFill>
                  <a:srgbClr val="000000"/>
                </a:solidFill>
                <a:latin typeface="Monaco"/>
              </a:rPr>
              <a:t>(e =&gt; </a:t>
            </a:r>
            <a:r>
              <a:rPr lang="en-US" i="1" dirty="0" err="1">
                <a:solidFill>
                  <a:srgbClr val="000000"/>
                </a:solidFill>
                <a:latin typeface="Monaco"/>
              </a:rPr>
              <a:t>e.All</a:t>
            </a:r>
            <a:r>
              <a:rPr lang="en-US" i="1" dirty="0">
                <a:solidFill>
                  <a:srgbClr val="000000"/>
                </a:solidFill>
                <a:latin typeface="Monaco"/>
              </a:rPr>
              <a:t>())</a:t>
            </a:r>
            <a:endParaRPr lang="en-US" i="1" dirty="0"/>
          </a:p>
        </p:txBody>
      </p:sp>
      <p:sp>
        <p:nvSpPr>
          <p:cNvPr id="2" name="TextBox 1">
            <a:extLst>
              <a:ext uri="{FF2B5EF4-FFF2-40B4-BE49-F238E27FC236}">
                <a16:creationId xmlns:a16="http://schemas.microsoft.com/office/drawing/2014/main" id="{55B5DAA7-6021-49B0-90CB-CC277BDF23BD}"/>
              </a:ext>
            </a:extLst>
          </p:cNvPr>
          <p:cNvSpPr txBox="1"/>
          <p:nvPr/>
        </p:nvSpPr>
        <p:spPr>
          <a:xfrm>
            <a:off x="76200" y="145687"/>
            <a:ext cx="4550476" cy="523220"/>
          </a:xfrm>
          <a:prstGeom prst="rect">
            <a:avLst/>
          </a:prstGeom>
          <a:noFill/>
        </p:spPr>
        <p:txBody>
          <a:bodyPr wrap="none" rtlCol="0">
            <a:spAutoFit/>
          </a:bodyPr>
          <a:lstStyle/>
          <a:p>
            <a:r>
              <a:rPr lang="en-US" sz="2800" b="1" dirty="0">
                <a:latin typeface="Segoe UI" panose="020B0502040204020203" pitchFamily="34" charset="0"/>
                <a:cs typeface="Segoe UI" panose="020B0502040204020203" pitchFamily="34" charset="0"/>
              </a:rPr>
              <a:t> </a:t>
            </a:r>
            <a:r>
              <a:rPr lang="en-US" sz="2800" b="1" dirty="0" err="1">
                <a:latin typeface="+mj-lt"/>
                <a:cs typeface="Segoe UI" panose="020B0502040204020203" pitchFamily="34" charset="0"/>
              </a:rPr>
              <a:t>Repl</a:t>
            </a:r>
            <a:r>
              <a:rPr lang="en-US" sz="2800" b="1" dirty="0">
                <a:latin typeface="+mj-lt"/>
                <a:cs typeface="Segoe UI" panose="020B0502040204020203" pitchFamily="34" charset="0"/>
              </a:rPr>
              <a:t>() - read-eval-print-loop</a:t>
            </a:r>
          </a:p>
        </p:txBody>
      </p:sp>
    </p:spTree>
    <p:extLst>
      <p:ext uri="{BB962C8B-B14F-4D97-AF65-F5344CB8AC3E}">
        <p14:creationId xmlns:p14="http://schemas.microsoft.com/office/powerpoint/2010/main" val="3509071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53F683-CC75-40F6-8100-FB3F04667A0B}"/>
              </a:ext>
            </a:extLst>
          </p:cNvPr>
          <p:cNvSpPr txBox="1"/>
          <p:nvPr/>
        </p:nvSpPr>
        <p:spPr>
          <a:xfrm>
            <a:off x="3072936" y="2331928"/>
            <a:ext cx="6265583" cy="2677656"/>
          </a:xfrm>
          <a:prstGeom prst="rect">
            <a:avLst/>
          </a:prstGeom>
          <a:noFill/>
        </p:spPr>
        <p:txBody>
          <a:bodyPr wrap="square" rtlCol="0">
            <a:spAutoFit/>
          </a:bodyPr>
          <a:lstStyle/>
          <a:p>
            <a:r>
              <a:rPr lang="en-US" sz="2800" dirty="0">
                <a:solidFill>
                  <a:schemeClr val="bg1"/>
                </a:solidFill>
                <a:latin typeface="Open Sans"/>
              </a:rPr>
              <a:t>The REPL is helpful when creating </a:t>
            </a:r>
            <a:r>
              <a:rPr lang="en-US" sz="2800" dirty="0" err="1">
                <a:solidFill>
                  <a:schemeClr val="bg1"/>
                </a:solidFill>
                <a:latin typeface="Open Sans"/>
              </a:rPr>
              <a:t>UITests</a:t>
            </a:r>
            <a:r>
              <a:rPr lang="en-US" sz="2800" dirty="0">
                <a:solidFill>
                  <a:schemeClr val="bg1"/>
                </a:solidFill>
                <a:latin typeface="Open Sans"/>
              </a:rPr>
              <a:t> as it allows us to </a:t>
            </a:r>
            <a:r>
              <a:rPr lang="en-US" sz="2800" b="1" dirty="0">
                <a:solidFill>
                  <a:schemeClr val="bg1"/>
                </a:solidFill>
                <a:latin typeface="Open Sans"/>
              </a:rPr>
              <a:t>explore the user interface </a:t>
            </a:r>
            <a:r>
              <a:rPr lang="en-US" sz="2800" dirty="0">
                <a:solidFill>
                  <a:schemeClr val="bg1"/>
                </a:solidFill>
                <a:latin typeface="Open Sans"/>
              </a:rPr>
              <a:t>and create the queries and statements so that the test may interact with the application.</a:t>
            </a:r>
          </a:p>
          <a:p>
            <a:endParaRPr lang="en-US" sz="2800" dirty="0">
              <a:solidFill>
                <a:schemeClr val="bg1"/>
              </a:solidFill>
            </a:endParaRPr>
          </a:p>
        </p:txBody>
      </p:sp>
    </p:spTree>
    <p:extLst>
      <p:ext uri="{BB962C8B-B14F-4D97-AF65-F5344CB8AC3E}">
        <p14:creationId xmlns:p14="http://schemas.microsoft.com/office/powerpoint/2010/main" val="11682980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p:txBody>
          <a:bodyPr/>
          <a:lstStyle/>
          <a:p>
            <a:r>
              <a:rPr lang="en-US" dirty="0"/>
              <a:t>Demo</a:t>
            </a:r>
          </a:p>
        </p:txBody>
      </p:sp>
      <p:pic>
        <p:nvPicPr>
          <p:cNvPr id="3" name="Picture 2" descr="A close up of a logo&#10;&#10;Description generated with very high confidence">
            <a:extLst>
              <a:ext uri="{FF2B5EF4-FFF2-40B4-BE49-F238E27FC236}">
                <a16:creationId xmlns:a16="http://schemas.microsoft.com/office/drawing/2014/main" id="{E2BB8624-51E9-4E06-97EC-4F1A20924003}"/>
              </a:ext>
            </a:extLst>
          </p:cNvPr>
          <p:cNvPicPr>
            <a:picLocks noChangeAspect="1"/>
          </p:cNvPicPr>
          <p:nvPr/>
        </p:nvPicPr>
        <p:blipFill>
          <a:blip r:embed="rId3"/>
          <a:stretch>
            <a:fillRect/>
          </a:stretch>
        </p:blipFill>
        <p:spPr>
          <a:xfrm>
            <a:off x="10287797" y="5171364"/>
            <a:ext cx="449690" cy="449690"/>
          </a:xfrm>
          <a:prstGeom prst="rect">
            <a:avLst/>
          </a:prstGeom>
        </p:spPr>
      </p:pic>
    </p:spTree>
    <p:extLst>
      <p:ext uri="{BB962C8B-B14F-4D97-AF65-F5344CB8AC3E}">
        <p14:creationId xmlns:p14="http://schemas.microsoft.com/office/powerpoint/2010/main" val="28590711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0A6A24-4A00-4B2E-98B1-AC99AFFE92B1}"/>
              </a:ext>
            </a:extLst>
          </p:cNvPr>
          <p:cNvSpPr/>
          <p:nvPr/>
        </p:nvSpPr>
        <p:spPr>
          <a:xfrm>
            <a:off x="364274" y="1190348"/>
            <a:ext cx="9240644" cy="2431307"/>
          </a:xfrm>
          <a:prstGeom prst="rect">
            <a:avLst/>
          </a:prstGeom>
        </p:spPr>
        <p:txBody>
          <a:bodyPr wrap="square">
            <a:spAutoFit/>
          </a:bodyPr>
          <a:lstStyle/>
          <a:p>
            <a:pPr>
              <a:lnSpc>
                <a:spcPct val="107000"/>
              </a:lnSpc>
              <a:spcAft>
                <a:spcPts val="800"/>
              </a:spcAft>
            </a:pPr>
            <a:r>
              <a:rPr lang="en-US" dirty="0">
                <a:latin typeface="Segoe UI" panose="020B0502040204020203" pitchFamily="34" charset="0"/>
                <a:ea typeface="Calibri" panose="020F0502020204030204" pitchFamily="34" charset="0"/>
                <a:cs typeface="Segoe UI" panose="020B0502040204020203" pitchFamily="34" charset="0"/>
              </a:rPr>
              <a:t> In order to </a:t>
            </a:r>
            <a:r>
              <a:rPr lang="en-US" i="1" dirty="0">
                <a:latin typeface="Segoe UI" panose="020B0502040204020203" pitchFamily="34" charset="0"/>
                <a:ea typeface="Calibri" panose="020F0502020204030204" pitchFamily="34" charset="0"/>
                <a:cs typeface="Segoe UI" panose="020B0502040204020203" pitchFamily="34" charset="0"/>
              </a:rPr>
              <a:t>identify</a:t>
            </a:r>
            <a:r>
              <a:rPr lang="en-US" dirty="0">
                <a:latin typeface="Segoe UI" panose="020B0502040204020203" pitchFamily="34" charset="0"/>
                <a:ea typeface="Calibri" panose="020F0502020204030204" pitchFamily="34" charset="0"/>
                <a:cs typeface="Segoe UI" panose="020B0502040204020203" pitchFamily="34" charset="0"/>
              </a:rPr>
              <a:t> a control on the screen, each control needs an unique identifier called </a:t>
            </a:r>
            <a:r>
              <a:rPr lang="en-US" b="1" dirty="0">
                <a:solidFill>
                  <a:srgbClr val="511C74"/>
                </a:solidFill>
                <a:latin typeface="Segoe UI" panose="020B0502040204020203" pitchFamily="34" charset="0"/>
                <a:ea typeface="Calibri" panose="020F0502020204030204" pitchFamily="34" charset="0"/>
                <a:cs typeface="Segoe UI" panose="020B0502040204020203" pitchFamily="34" charset="0"/>
              </a:rPr>
              <a:t>AutomationId</a:t>
            </a:r>
            <a:r>
              <a:rPr lang="en-US" b="1" dirty="0">
                <a:latin typeface="Segoe UI" panose="020B0502040204020203" pitchFamily="34" charset="0"/>
                <a:ea typeface="Calibri" panose="020F0502020204030204" pitchFamily="34" charset="0"/>
                <a:cs typeface="Segoe UI" panose="020B0502040204020203" pitchFamily="34" charset="0"/>
              </a:rPr>
              <a:t> </a:t>
            </a:r>
            <a:r>
              <a:rPr lang="en-US" dirty="0">
                <a:latin typeface="Segoe UI" panose="020B0502040204020203" pitchFamily="34" charset="0"/>
                <a:ea typeface="Calibri" panose="020F0502020204030204" pitchFamily="34" charset="0"/>
                <a:cs typeface="Segoe UI" panose="020B0502040204020203" pitchFamily="34" charset="0"/>
              </a:rPr>
              <a:t>set to the visual element, for example:</a:t>
            </a:r>
          </a:p>
          <a:p>
            <a:pPr>
              <a:lnSpc>
                <a:spcPct val="107000"/>
              </a:lnSpc>
              <a:spcAft>
                <a:spcPts val="800"/>
              </a:spcAft>
            </a:pP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&lt;Label </a:t>
            </a:r>
            <a:r>
              <a:rPr lang="en-US" sz="1400" dirty="0">
                <a:solidFill>
                  <a:srgbClr val="0451A5"/>
                </a:solidFill>
                <a:latin typeface="Consolas" panose="020B0609020204030204" pitchFamily="49" charset="0"/>
                <a:ea typeface="Calibri" panose="020F0502020204030204" pitchFamily="34" charset="0"/>
                <a:cs typeface="Times New Roman" panose="02020603050405020304" pitchFamily="18" charset="0"/>
              </a:rPr>
              <a:t>x:Name</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"label1"</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451A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AutomationId</a:t>
            </a:r>
            <a:r>
              <a:rPr lang="en-US" sz="1400" dirty="0">
                <a:solidFill>
                  <a:srgbClr val="0101FD"/>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"MyLabel"</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451A5"/>
                </a:solidFill>
                <a:latin typeface="Consolas" panose="020B0609020204030204" pitchFamily="49" charset="0"/>
                <a:ea typeface="Calibri" panose="020F0502020204030204" pitchFamily="34" charset="0"/>
                <a:cs typeface="Times New Roman" panose="02020603050405020304" pitchFamily="18" charset="0"/>
              </a:rPr>
              <a:t>Text</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"Hello, Xamarin.Forms!"</a:t>
            </a:r>
            <a:r>
              <a:rPr lang="en-US" sz="1400" dirty="0">
                <a:solidFill>
                  <a:srgbClr val="0101FD"/>
                </a:solidFill>
                <a:latin typeface="Consolas" panose="020B0609020204030204" pitchFamily="49" charset="0"/>
                <a:ea typeface="Calibri" panose="020F0502020204030204" pitchFamily="34" charset="0"/>
                <a:cs typeface="Times New Roman" panose="02020603050405020304" pitchFamily="18" charset="0"/>
              </a:rPr>
              <a:t> /&gt;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a typeface="Calibri" panose="020F0502020204030204" pitchFamily="34" charset="0"/>
                <a:cs typeface="Times New Roman" panose="02020603050405020304" pitchFamily="18" charset="0"/>
              </a:rPr>
              <a:t> Or</a:t>
            </a:r>
          </a:p>
          <a:p>
            <a:pPr>
              <a:lnSpc>
                <a:spcPct val="107000"/>
              </a:lnSpc>
            </a:pPr>
            <a:r>
              <a:rPr lang="en-US" sz="1400" dirty="0">
                <a:solidFill>
                  <a:srgbClr val="0101FD"/>
                </a:solidFill>
                <a:latin typeface="Consolas" panose="020B0609020204030204" pitchFamily="49" charset="0"/>
                <a:ea typeface="Times New Roman" panose="02020603050405020304" pitchFamily="18" charset="0"/>
                <a:cs typeface="Times New Roman" panose="02020603050405020304" pitchFamily="18" charset="0"/>
              </a:rPr>
              <a:t>var</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label1 = </a:t>
            </a:r>
            <a:r>
              <a:rPr lang="en-US" sz="1400" dirty="0">
                <a:solidFill>
                  <a:srgbClr val="0101FD"/>
                </a:solidFill>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Label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Text = </a:t>
            </a:r>
            <a:r>
              <a:rPr lang="en-US" sz="1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"Hello, Xamarin.Forms!"</a:t>
            </a: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AutomationId = </a:t>
            </a:r>
            <a:r>
              <a:rPr lang="en-US" sz="14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"MyLabel"</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5823E20B-EF7A-4BB0-B8DB-30E349CA48C4}"/>
              </a:ext>
            </a:extLst>
          </p:cNvPr>
          <p:cNvSpPr/>
          <p:nvPr/>
        </p:nvSpPr>
        <p:spPr>
          <a:xfrm>
            <a:off x="412596" y="3983145"/>
            <a:ext cx="9144000" cy="646331"/>
          </a:xfrm>
          <a:prstGeom prst="rect">
            <a:avLst/>
          </a:prstGeom>
        </p:spPr>
        <p:txBody>
          <a:bodyPr wrap="square">
            <a:spAutoFit/>
          </a:bodyPr>
          <a:lstStyle/>
          <a:p>
            <a:endParaRPr lang="en-US" dirty="0">
              <a:solidFill>
                <a:srgbClr val="2E3C7E"/>
              </a:solidFill>
              <a:latin typeface="Open Sans" panose="020B0606030504020204"/>
            </a:endParaRPr>
          </a:p>
          <a:p>
            <a:endParaRPr lang="en-US" dirty="0">
              <a:latin typeface="Open Sans" panose="020B0606030504020204"/>
            </a:endParaRPr>
          </a:p>
        </p:txBody>
      </p:sp>
      <p:sp>
        <p:nvSpPr>
          <p:cNvPr id="10" name="Rectangle 9">
            <a:extLst>
              <a:ext uri="{FF2B5EF4-FFF2-40B4-BE49-F238E27FC236}">
                <a16:creationId xmlns:a16="http://schemas.microsoft.com/office/drawing/2014/main" id="{9763EDE7-1B8D-438C-9DCB-9A4807C7D99B}"/>
              </a:ext>
            </a:extLst>
          </p:cNvPr>
          <p:cNvSpPr/>
          <p:nvPr/>
        </p:nvSpPr>
        <p:spPr>
          <a:xfrm>
            <a:off x="1828800" y="4109500"/>
            <a:ext cx="8714306" cy="954107"/>
          </a:xfrm>
          <a:prstGeom prst="rect">
            <a:avLst/>
          </a:prstGeom>
        </p:spPr>
        <p:txBody>
          <a:bodyPr wrap="square">
            <a:spAutoFit/>
          </a:bodyPr>
          <a:lstStyle/>
          <a:p>
            <a:pPr algn="ctr"/>
            <a:r>
              <a:rPr lang="en-US" sz="2800" dirty="0">
                <a:latin typeface="Segoe UI" panose="020B0502040204020203" pitchFamily="34" charset="0"/>
                <a:cs typeface="Segoe UI" panose="020B0502040204020203" pitchFamily="34" charset="0"/>
              </a:rPr>
              <a:t>It’s important also to write every single action and </a:t>
            </a:r>
          </a:p>
          <a:p>
            <a:pPr algn="ctr"/>
            <a:r>
              <a:rPr lang="en-US" sz="2800" b="1" dirty="0">
                <a:solidFill>
                  <a:srgbClr val="511C74"/>
                </a:solidFill>
                <a:latin typeface="Segoe UI" panose="020B0502040204020203" pitchFamily="34" charset="0"/>
                <a:cs typeface="Segoe UI" panose="020B0502040204020203" pitchFamily="34" charset="0"/>
              </a:rPr>
              <a:t>not take anything for granted</a:t>
            </a:r>
            <a:r>
              <a:rPr lang="en-US" sz="2800" dirty="0">
                <a:solidFill>
                  <a:srgbClr val="511C74"/>
                </a:solidFill>
                <a:latin typeface="Segoe UI" panose="020B0502040204020203" pitchFamily="34" charset="0"/>
                <a:cs typeface="Segoe UI" panose="020B0502040204020203" pitchFamily="34" charset="0"/>
              </a:rPr>
              <a:t> </a:t>
            </a:r>
          </a:p>
        </p:txBody>
      </p:sp>
      <p:sp>
        <p:nvSpPr>
          <p:cNvPr id="2" name="TextBox 1">
            <a:extLst>
              <a:ext uri="{FF2B5EF4-FFF2-40B4-BE49-F238E27FC236}">
                <a16:creationId xmlns:a16="http://schemas.microsoft.com/office/drawing/2014/main" id="{975B4A8A-1363-4978-A42B-F811F44C65AD}"/>
              </a:ext>
            </a:extLst>
          </p:cNvPr>
          <p:cNvSpPr txBox="1"/>
          <p:nvPr/>
        </p:nvSpPr>
        <p:spPr>
          <a:xfrm>
            <a:off x="234694" y="307053"/>
            <a:ext cx="3786614" cy="523220"/>
          </a:xfrm>
          <a:prstGeom prst="rect">
            <a:avLst/>
          </a:prstGeom>
          <a:noFill/>
        </p:spPr>
        <p:txBody>
          <a:bodyPr wrap="none" rtlCol="0">
            <a:spAutoFit/>
          </a:bodyPr>
          <a:lstStyle/>
          <a:p>
            <a:r>
              <a:rPr lang="en-US" sz="2800" dirty="0">
                <a:solidFill>
                  <a:schemeClr val="tx1"/>
                </a:solidFill>
                <a:latin typeface="+mj-lt"/>
                <a:cs typeface="Segoe UI" panose="020B0502040204020203" pitchFamily="34" charset="0"/>
              </a:rPr>
              <a:t> Meet the AutomationId</a:t>
            </a:r>
          </a:p>
        </p:txBody>
      </p:sp>
    </p:spTree>
    <p:extLst>
      <p:ext uri="{BB962C8B-B14F-4D97-AF65-F5344CB8AC3E}">
        <p14:creationId xmlns:p14="http://schemas.microsoft.com/office/powerpoint/2010/main" val="32084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76F2606-A2BD-4BD3-97F0-B9C6DCA4028A}"/>
              </a:ext>
            </a:extLst>
          </p:cNvPr>
          <p:cNvSpPr txBox="1"/>
          <p:nvPr/>
        </p:nvSpPr>
        <p:spPr>
          <a:xfrm>
            <a:off x="269678" y="874622"/>
            <a:ext cx="1082348" cy="369332"/>
          </a:xfrm>
          <a:prstGeom prst="rect">
            <a:avLst/>
          </a:prstGeom>
          <a:noFill/>
        </p:spPr>
        <p:txBody>
          <a:bodyPr wrap="none" rtlCol="0">
            <a:spAutoFit/>
          </a:bodyPr>
          <a:lstStyle/>
          <a:p>
            <a:r>
              <a:rPr lang="en-US" i="1" dirty="0"/>
              <a:t>Samples</a:t>
            </a:r>
          </a:p>
        </p:txBody>
      </p:sp>
      <p:sp>
        <p:nvSpPr>
          <p:cNvPr id="10" name="TextBox 9">
            <a:extLst>
              <a:ext uri="{FF2B5EF4-FFF2-40B4-BE49-F238E27FC236}">
                <a16:creationId xmlns:a16="http://schemas.microsoft.com/office/drawing/2014/main" id="{D0F6B7E2-8E85-4F5C-B6F1-DBE526B879C8}"/>
              </a:ext>
            </a:extLst>
          </p:cNvPr>
          <p:cNvSpPr txBox="1"/>
          <p:nvPr/>
        </p:nvSpPr>
        <p:spPr>
          <a:xfrm>
            <a:off x="381000" y="1252495"/>
            <a:ext cx="10972800" cy="5078313"/>
          </a:xfrm>
          <a:prstGeom prst="rect">
            <a:avLst/>
          </a:prstGeom>
          <a:noFill/>
        </p:spPr>
        <p:txBody>
          <a:bodyPr wrap="square" rtlCol="0">
            <a:spAutoFit/>
          </a:bodyPr>
          <a:lstStyle/>
          <a:p>
            <a:r>
              <a:rPr lang="en-US" dirty="0">
                <a:solidFill>
                  <a:srgbClr val="008000"/>
                </a:solidFill>
                <a:latin typeface="Consolas" panose="020B0609020204030204" pitchFamily="49" charset="0"/>
              </a:rPr>
              <a:t>//label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myLabel</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app.Query</a:t>
            </a:r>
            <a:r>
              <a:rPr lang="en-US" dirty="0">
                <a:solidFill>
                  <a:srgbClr val="000000"/>
                </a:solidFill>
                <a:latin typeface="Consolas" panose="020B0609020204030204" pitchFamily="49" charset="0"/>
              </a:rPr>
              <a:t>(e =&gt; </a:t>
            </a:r>
            <a:r>
              <a:rPr lang="en-US" dirty="0" err="1">
                <a:solidFill>
                  <a:srgbClr val="000000"/>
                </a:solidFill>
                <a:latin typeface="Consolas" panose="020B0609020204030204" pitchFamily="49" charset="0"/>
              </a:rPr>
              <a:t>e.Marked</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rgbClr val="000000"/>
                </a:solidFill>
                <a:latin typeface="Consolas" panose="020B0609020204030204" pitchFamily="49" charset="0"/>
              </a:rPr>
              <a:t>)).Any();</a:t>
            </a:r>
          </a:p>
          <a:p>
            <a:r>
              <a:rPr lang="en-US" dirty="0" err="1">
                <a:solidFill>
                  <a:srgbClr val="000000"/>
                </a:solidFill>
                <a:latin typeface="Consolas" panose="020B0609020204030204" pitchFamily="49" charset="0"/>
              </a:rPr>
              <a:t>app.Tap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//swipe gestures</a:t>
            </a:r>
          </a:p>
          <a:p>
            <a:r>
              <a:rPr lang="en-US" dirty="0" err="1">
                <a:solidFill>
                  <a:srgbClr val="000000"/>
                </a:solidFill>
                <a:latin typeface="Consolas" panose="020B0609020204030204" pitchFamily="49" charset="0"/>
              </a:rPr>
              <a:t>app.SwipeLeftToRight</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//entry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app.Tap</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MyEntry</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app.EnterText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Constants.Value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app.DismissKeyboard</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//inside </a:t>
            </a:r>
            <a:r>
              <a:rPr lang="en-US" dirty="0" err="1">
                <a:solidFill>
                  <a:srgbClr val="008000"/>
                </a:solidFill>
                <a:latin typeface="Consolas" panose="020B0609020204030204" pitchFamily="49" charset="0"/>
              </a:rPr>
              <a:t>webview</a:t>
            </a:r>
            <a:endParaRPr lang="en-US" dirty="0">
              <a:solidFill>
                <a:srgbClr val="008000"/>
              </a:solidFill>
              <a:latin typeface="Consolas" panose="020B0609020204030204" pitchFamily="49" charset="0"/>
            </a:endParaRPr>
          </a:p>
          <a:p>
            <a:r>
              <a:rPr lang="en-US" dirty="0">
                <a:solidFill>
                  <a:srgbClr val="008000"/>
                </a:solidFill>
                <a:latin typeface="Consolas" panose="020B0609020204030204" pitchFamily="49" charset="0"/>
              </a:rPr>
              <a:t>/*through Safari for iOS and through Chrome for Android use the browser developer tools to visually identify the elements inside the DOM.*/</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app.Tap</a:t>
            </a:r>
            <a:r>
              <a:rPr lang="en-US" dirty="0">
                <a:latin typeface="Consolas" panose="020B0609020204030204" pitchFamily="49" charset="0"/>
              </a:rPr>
              <a:t>(c =&gt; </a:t>
            </a:r>
            <a:r>
              <a:rPr lang="en-US" dirty="0" err="1">
                <a:latin typeface="Consolas" panose="020B0609020204030204" pitchFamily="49" charset="0"/>
              </a:rPr>
              <a:t>c.WebView</a:t>
            </a:r>
            <a:r>
              <a:rPr lang="en-US" dirty="0">
                <a:latin typeface="Consolas" panose="020B0609020204030204" pitchFamily="49" charset="0"/>
              </a:rPr>
              <a:t>().</a:t>
            </a:r>
            <a:r>
              <a:rPr lang="en-US" dirty="0" err="1">
                <a:latin typeface="Consolas" panose="020B0609020204030204" pitchFamily="49" charset="0"/>
              </a:rPr>
              <a:t>Css</a:t>
            </a:r>
            <a:r>
              <a:rPr lang="en-US" dirty="0">
                <a:latin typeface="Consolas" panose="020B0609020204030204" pitchFamily="49" charset="0"/>
              </a:rPr>
              <a:t>(</a:t>
            </a:r>
            <a:r>
              <a:rPr lang="en-US" dirty="0">
                <a:solidFill>
                  <a:srgbClr val="A31515"/>
                </a:solidFill>
                <a:latin typeface="Consolas" panose="020B0609020204030204" pitchFamily="49" charset="0"/>
              </a:rPr>
              <a:t>"#element"</a:t>
            </a:r>
            <a:r>
              <a:rPr lang="en-US" dirty="0">
                <a:latin typeface="Consolas" panose="020B0609020204030204" pitchFamily="49" charset="0"/>
              </a:rPr>
              <a:t>));</a:t>
            </a: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5824030" cy="584775"/>
          </a:xfrm>
          <a:prstGeom prst="rect">
            <a:avLst/>
          </a:prstGeom>
          <a:noFill/>
        </p:spPr>
        <p:txBody>
          <a:bodyPr wrap="none" rtlCol="0">
            <a:spAutoFit/>
          </a:bodyPr>
          <a:lstStyle/>
          <a:p>
            <a:r>
              <a:rPr lang="en-US" sz="3200" dirty="0">
                <a:latin typeface="+mj-lt"/>
                <a:cs typeface="Segoe UI" panose="020B0502040204020203" pitchFamily="34" charset="0"/>
              </a:rPr>
              <a:t>Queries inside and outside </a:t>
            </a:r>
            <a:r>
              <a:rPr lang="en-US" sz="3200" dirty="0" err="1">
                <a:latin typeface="+mj-lt"/>
                <a:cs typeface="Segoe UI" panose="020B0502040204020203" pitchFamily="34" charset="0"/>
              </a:rPr>
              <a:t>Repl</a:t>
            </a:r>
            <a:r>
              <a:rPr lang="en-US" sz="3200" dirty="0">
                <a:latin typeface="+mj-lt"/>
                <a:cs typeface="Segoe UI" panose="020B0502040204020203" pitchFamily="34" charset="0"/>
              </a:rPr>
              <a:t>()</a:t>
            </a:r>
          </a:p>
        </p:txBody>
      </p:sp>
    </p:spTree>
    <p:extLst>
      <p:ext uri="{BB962C8B-B14F-4D97-AF65-F5344CB8AC3E}">
        <p14:creationId xmlns:p14="http://schemas.microsoft.com/office/powerpoint/2010/main" val="1856226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p:txBody>
          <a:bodyPr/>
          <a:lstStyle/>
          <a:p>
            <a:r>
              <a:rPr lang="en-US" dirty="0"/>
              <a:t>Demo</a:t>
            </a:r>
          </a:p>
        </p:txBody>
      </p:sp>
      <p:pic>
        <p:nvPicPr>
          <p:cNvPr id="3" name="Picture 2" descr="A close up of a logo&#10;&#10;Description generated with very high confidence">
            <a:extLst>
              <a:ext uri="{FF2B5EF4-FFF2-40B4-BE49-F238E27FC236}">
                <a16:creationId xmlns:a16="http://schemas.microsoft.com/office/drawing/2014/main" id="{E2BB8624-51E9-4E06-97EC-4F1A20924003}"/>
              </a:ext>
            </a:extLst>
          </p:cNvPr>
          <p:cNvPicPr>
            <a:picLocks noChangeAspect="1"/>
          </p:cNvPicPr>
          <p:nvPr/>
        </p:nvPicPr>
        <p:blipFill>
          <a:blip r:embed="rId3"/>
          <a:stretch>
            <a:fillRect/>
          </a:stretch>
        </p:blipFill>
        <p:spPr>
          <a:xfrm>
            <a:off x="10287797" y="5171364"/>
            <a:ext cx="449690" cy="449690"/>
          </a:xfrm>
          <a:prstGeom prst="rect">
            <a:avLst/>
          </a:prstGeom>
        </p:spPr>
      </p:pic>
    </p:spTree>
    <p:extLst>
      <p:ext uri="{BB962C8B-B14F-4D97-AF65-F5344CB8AC3E}">
        <p14:creationId xmlns:p14="http://schemas.microsoft.com/office/powerpoint/2010/main" val="32477203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F6B7E2-8E85-4F5C-B6F1-DBE526B879C8}"/>
              </a:ext>
            </a:extLst>
          </p:cNvPr>
          <p:cNvSpPr txBox="1"/>
          <p:nvPr/>
        </p:nvSpPr>
        <p:spPr>
          <a:xfrm>
            <a:off x="428624" y="1991945"/>
            <a:ext cx="5372100" cy="3293209"/>
          </a:xfrm>
          <a:prstGeom prst="rect">
            <a:avLst/>
          </a:prstGeom>
          <a:noFill/>
        </p:spPr>
        <p:txBody>
          <a:bodyPr wrap="square" rtlCol="0">
            <a:spAutoFit/>
          </a:bodyPr>
          <a:lstStyle/>
          <a:p>
            <a:r>
              <a:rPr lang="en-US" sz="2800" dirty="0">
                <a:solidFill>
                  <a:srgbClr val="6A2C91"/>
                </a:solidFill>
                <a:latin typeface="Segoe UI" panose="020B0502040204020203" pitchFamily="34" charset="0"/>
                <a:cs typeface="Segoe UI" panose="020B0502040204020203" pitchFamily="34" charset="0"/>
              </a:rPr>
              <a:t>Waiting</a:t>
            </a:r>
            <a:r>
              <a:rPr lang="en-US" dirty="0">
                <a:latin typeface="Segoe UI" panose="020B0502040204020203" pitchFamily="34" charset="0"/>
                <a:cs typeface="Segoe UI" panose="020B0502040204020203" pitchFamily="34" charset="0"/>
              </a:rPr>
              <a:t> </a:t>
            </a:r>
          </a:p>
          <a:p>
            <a:endParaRPr lang="en-US" dirty="0">
              <a:solidFill>
                <a:schemeClr val="tx1"/>
              </a:solidFill>
              <a:latin typeface="Segoe UI" panose="020B0502040204020203" pitchFamily="34" charset="0"/>
              <a:cs typeface="Segoe UI" panose="020B0502040204020203" pitchFamily="34" charset="0"/>
            </a:endParaRPr>
          </a:p>
          <a:p>
            <a:r>
              <a:rPr lang="en-US" dirty="0">
                <a:solidFill>
                  <a:schemeClr val="tx1"/>
                </a:solidFill>
                <a:latin typeface="Consolas" panose="020B0609020204030204" pitchFamily="49" charset="0"/>
              </a:rPr>
              <a:t>    </a:t>
            </a:r>
            <a:r>
              <a:rPr lang="en-US" i="1" dirty="0" err="1">
                <a:solidFill>
                  <a:schemeClr val="tx1"/>
                </a:solidFill>
                <a:latin typeface="Consolas" panose="020B0609020204030204" pitchFamily="49" charset="0"/>
              </a:rPr>
              <a:t>IApp.WaitForElement</a:t>
            </a:r>
            <a:endParaRPr lang="en-US" i="1" dirty="0">
              <a:solidFill>
                <a:schemeClr val="tx1"/>
              </a:solidFill>
              <a:latin typeface="Consolas" panose="020B0609020204030204" pitchFamily="49" charset="0"/>
            </a:endParaRPr>
          </a:p>
          <a:p>
            <a:r>
              <a:rPr lang="en-US" i="1" dirty="0">
                <a:solidFill>
                  <a:schemeClr val="tx1"/>
                </a:solidFill>
                <a:latin typeface="Consolas" panose="020B0609020204030204" pitchFamily="49" charset="0"/>
              </a:rPr>
              <a:t>    </a:t>
            </a:r>
            <a:r>
              <a:rPr lang="en-US" i="1" dirty="0" err="1">
                <a:solidFill>
                  <a:schemeClr val="tx1"/>
                </a:solidFill>
                <a:latin typeface="Consolas" panose="020B0609020204030204" pitchFamily="49" charset="0"/>
              </a:rPr>
              <a:t>IApp.WaitForNoElement</a:t>
            </a:r>
            <a:endParaRPr lang="en-US" i="1"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r>
              <a:rPr lang="en-US" dirty="0" err="1">
                <a:solidFill>
                  <a:schemeClr val="tx1"/>
                </a:solidFill>
                <a:latin typeface="Consolas" panose="020B0609020204030204" pitchFamily="49" charset="0"/>
              </a:rPr>
              <a:t>app.WaitForElement</a:t>
            </a:r>
            <a:r>
              <a:rPr lang="en-US" dirty="0">
                <a:solidFill>
                  <a:schemeClr val="tx1"/>
                </a:solidFill>
                <a:latin typeface="Consolas" panose="020B0609020204030204" pitchFamily="49" charset="0"/>
              </a:rPr>
              <a:t>(c=&gt;</a:t>
            </a:r>
            <a:r>
              <a:rPr lang="en-US" dirty="0" err="1">
                <a:solidFill>
                  <a:schemeClr val="tx1"/>
                </a:solidFill>
                <a:latin typeface="Consolas" panose="020B0609020204030204" pitchFamily="49" charset="0"/>
              </a:rPr>
              <a:t>c.Marked</a:t>
            </a:r>
            <a:r>
              <a:rPr lang="en-US" dirty="0">
                <a:solidFill>
                  <a:schemeClr val="tx1"/>
                </a:solidFill>
                <a:latin typeface="Consolas" panose="020B0609020204030204" pitchFamily="49" charset="0"/>
              </a:rPr>
              <a:t>(</a:t>
            </a:r>
            <a:r>
              <a:rPr lang="en-US" dirty="0">
                <a:solidFill>
                  <a:srgbClr val="A31515"/>
                </a:solidFill>
                <a:latin typeface="Consolas" panose="020B0609020204030204" pitchFamily="49" charset="0"/>
              </a:rPr>
              <a:t>”MyLabel”</a:t>
            </a:r>
            <a:r>
              <a:rPr lang="en-US" dirty="0">
                <a:solidFill>
                  <a:schemeClr val="tx1"/>
                </a:solidFill>
                <a:latin typeface="Consolas" panose="020B0609020204030204" pitchFamily="49" charset="0"/>
              </a:rPr>
              <a:t>),</a:t>
            </a:r>
            <a:r>
              <a:rPr lang="en-US" dirty="0">
                <a:solidFill>
                  <a:srgbClr val="C00000"/>
                </a:solidFill>
                <a:latin typeface="Consolas" panose="020B0609020204030204" pitchFamily="49" charset="0"/>
              </a:rPr>
              <a:t>“Did not see MyLabel</a:t>
            </a:r>
            <a:r>
              <a:rPr lang="en-US" dirty="0">
                <a:solidFill>
                  <a:srgbClr val="A31515"/>
                </a:solidFill>
                <a:latin typeface="Consolas" panose="020B0609020204030204" pitchFamily="49" charset="0"/>
              </a:rPr>
              <a:t>”</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new</a:t>
            </a:r>
            <a:r>
              <a:rPr lang="en-US" dirty="0">
                <a:latin typeface="Consolas" panose="020B0609020204030204" pitchFamily="49" charset="0"/>
              </a:rPr>
              <a:t> </a:t>
            </a:r>
            <a:r>
              <a:rPr lang="en-US" dirty="0" err="1">
                <a:solidFill>
                  <a:schemeClr val="tx1"/>
                </a:solidFill>
                <a:latin typeface="Consolas" panose="020B0609020204030204" pitchFamily="49" charset="0"/>
              </a:rPr>
              <a:t>TimeSpan</a:t>
            </a:r>
            <a:r>
              <a:rPr lang="en-US" dirty="0">
                <a:solidFill>
                  <a:schemeClr val="tx1"/>
                </a:solidFill>
                <a:latin typeface="Consolas" panose="020B0609020204030204" pitchFamily="49" charset="0"/>
              </a:rPr>
              <a:t>(0,0,0,90,0));</a:t>
            </a:r>
          </a:p>
          <a:p>
            <a:endParaRPr lang="en-US" dirty="0">
              <a:solidFill>
                <a:srgbClr val="000000"/>
              </a:solidFill>
              <a:latin typeface="Consolas" panose="020B0609020204030204" pitchFamily="49" charset="0"/>
            </a:endParaRPr>
          </a:p>
          <a:p>
            <a:endParaRPr lang="en-US" dirty="0">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4474302" cy="584775"/>
          </a:xfrm>
          <a:prstGeom prst="rect">
            <a:avLst/>
          </a:prstGeom>
          <a:noFill/>
        </p:spPr>
        <p:txBody>
          <a:bodyPr wrap="none" rtlCol="0">
            <a:spAutoFit/>
          </a:bodyPr>
          <a:lstStyle/>
          <a:p>
            <a:r>
              <a:rPr lang="en-US" sz="3200" dirty="0">
                <a:latin typeface="+mj-lt"/>
                <a:cs typeface="Segoe UI" panose="020B0502040204020203" pitchFamily="34" charset="0"/>
              </a:rPr>
              <a:t>Interacting with elements</a:t>
            </a:r>
          </a:p>
        </p:txBody>
      </p:sp>
      <p:sp>
        <p:nvSpPr>
          <p:cNvPr id="2" name="TextBox 1">
            <a:extLst>
              <a:ext uri="{FF2B5EF4-FFF2-40B4-BE49-F238E27FC236}">
                <a16:creationId xmlns:a16="http://schemas.microsoft.com/office/drawing/2014/main" id="{161C612E-20D5-42E2-917C-640C18ADC97E}"/>
              </a:ext>
            </a:extLst>
          </p:cNvPr>
          <p:cNvSpPr txBox="1"/>
          <p:nvPr/>
        </p:nvSpPr>
        <p:spPr>
          <a:xfrm>
            <a:off x="6299072" y="1909649"/>
            <a:ext cx="5791201" cy="2259080"/>
          </a:xfrm>
          <a:prstGeom prst="rect">
            <a:avLst/>
          </a:prstGeom>
          <a:noFill/>
        </p:spPr>
        <p:txBody>
          <a:bodyPr wrap="square" lIns="182880" tIns="146304" rIns="182880" bIns="146304" rtlCol="0">
            <a:spAutoFit/>
          </a:bodyPr>
          <a:lstStyle/>
          <a:p>
            <a:r>
              <a:rPr lang="en-US" sz="2800" dirty="0">
                <a:solidFill>
                  <a:srgbClr val="6A2C91"/>
                </a:solidFill>
                <a:latin typeface="Segoe UI" panose="020B0502040204020203" pitchFamily="34" charset="0"/>
                <a:cs typeface="Segoe UI" panose="020B0502040204020203" pitchFamily="34" charset="0"/>
              </a:rPr>
              <a:t>Scrolling</a:t>
            </a:r>
          </a:p>
          <a:p>
            <a:endParaRPr lang="en-US" sz="2400" dirty="0">
              <a:latin typeface="Consolas" panose="020B0609020204030204" pitchFamily="49" charset="0"/>
            </a:endParaRPr>
          </a:p>
          <a:p>
            <a:r>
              <a:rPr lang="en-US" i="1" dirty="0" err="1">
                <a:latin typeface="Consolas" panose="020B0609020204030204" pitchFamily="49" charset="0"/>
              </a:rPr>
              <a:t>IApp.ScrollDownTo</a:t>
            </a:r>
            <a:endParaRPr lang="en-US" i="1" dirty="0">
              <a:latin typeface="Consolas" panose="020B0609020204030204" pitchFamily="49" charset="0"/>
            </a:endParaRPr>
          </a:p>
          <a:p>
            <a:endParaRPr lang="en-US" i="1" dirty="0">
              <a:solidFill>
                <a:srgbClr val="008000"/>
              </a:solidFill>
              <a:latin typeface="Consolas" panose="020B0609020204030204" pitchFamily="49" charset="0"/>
            </a:endParaRPr>
          </a:p>
          <a:p>
            <a:r>
              <a:rPr lang="en-US" dirty="0" err="1">
                <a:latin typeface="Consolas" panose="020B0609020204030204" pitchFamily="49" charset="0"/>
              </a:rPr>
              <a:t>app.ScrollDownTo</a:t>
            </a:r>
            <a:r>
              <a:rPr lang="en-US" dirty="0">
                <a:latin typeface="Consolas" panose="020B0609020204030204" pitchFamily="49" charset="0"/>
              </a:rPr>
              <a:t>(c =&gt;</a:t>
            </a:r>
            <a:r>
              <a:rPr lang="en-US" dirty="0" err="1">
                <a:latin typeface="Consolas" panose="020B0609020204030204" pitchFamily="49" charset="0"/>
              </a:rPr>
              <a:t>e.Marked</a:t>
            </a:r>
            <a:r>
              <a:rPr lang="en-US" dirty="0">
                <a:latin typeface="Consolas" panose="020B0609020204030204" pitchFamily="49" charset="0"/>
              </a:rPr>
              <a:t>(</a:t>
            </a:r>
            <a:r>
              <a:rPr lang="en-US" dirty="0">
                <a:solidFill>
                  <a:srgbClr val="A31515"/>
                </a:solidFill>
                <a:latin typeface="Consolas" panose="020B0609020204030204" pitchFamily="49" charset="0"/>
              </a:rPr>
              <a:t>“MyLabel"</a:t>
            </a:r>
            <a:r>
              <a:rPr lang="en-US" dirty="0">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6538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F6B7E2-8E85-4F5C-B6F1-DBE526B879C8}"/>
              </a:ext>
            </a:extLst>
          </p:cNvPr>
          <p:cNvSpPr txBox="1"/>
          <p:nvPr/>
        </p:nvSpPr>
        <p:spPr>
          <a:xfrm>
            <a:off x="298093" y="905286"/>
            <a:ext cx="8074382" cy="4801314"/>
          </a:xfrm>
          <a:prstGeom prst="rect">
            <a:avLst/>
          </a:prstGeom>
          <a:noFill/>
        </p:spPr>
        <p:txBody>
          <a:bodyPr wrap="square" rtlCol="0">
            <a:spAutoFit/>
          </a:bodyPr>
          <a:lstStyle/>
          <a:p>
            <a:r>
              <a:rPr lang="en-US" dirty="0">
                <a:solidFill>
                  <a:srgbClr val="6A2C91"/>
                </a:solidFill>
                <a:latin typeface="Segoe UI" panose="020B0502040204020203" pitchFamily="34" charset="0"/>
                <a:cs typeface="Segoe UI" panose="020B0502040204020203" pitchFamily="34" charset="0"/>
              </a:rPr>
              <a:t>Gestures</a:t>
            </a:r>
          </a:p>
          <a:p>
            <a:endParaRPr lang="en-US" dirty="0">
              <a:latin typeface="Segoe UI" panose="020B0502040204020203" pitchFamily="34" charset="0"/>
              <a:cs typeface="Segoe UI" panose="020B0502040204020203" pitchFamily="34" charset="0"/>
            </a:endParaRPr>
          </a:p>
          <a:p>
            <a:pPr lvl="1"/>
            <a:r>
              <a:rPr lang="en-US" b="1" dirty="0" err="1">
                <a:latin typeface="Segoe UI" panose="020B0502040204020203" pitchFamily="34" charset="0"/>
                <a:cs typeface="Segoe UI" panose="020B0502040204020203" pitchFamily="34" charset="0"/>
              </a:rPr>
              <a:t>IApp.DoubleTap</a:t>
            </a:r>
            <a:r>
              <a:rPr lang="en-US" dirty="0">
                <a:latin typeface="Segoe UI" panose="020B0502040204020203" pitchFamily="34" charset="0"/>
                <a:cs typeface="Segoe UI" panose="020B0502040204020203" pitchFamily="34" charset="0"/>
              </a:rPr>
              <a:t> – Two quick taps on the first matched view.</a:t>
            </a:r>
          </a:p>
          <a:p>
            <a:pPr lvl="1"/>
            <a:r>
              <a:rPr lang="en-US" b="1" dirty="0" err="1">
                <a:latin typeface="Segoe UI" panose="020B0502040204020203" pitchFamily="34" charset="0"/>
                <a:cs typeface="Segoe UI" panose="020B0502040204020203" pitchFamily="34" charset="0"/>
              </a:rPr>
              <a:t>IApp.DragCoordinates</a:t>
            </a:r>
            <a:r>
              <a:rPr lang="en-US" dirty="0">
                <a:latin typeface="Segoe UI" panose="020B0502040204020203" pitchFamily="34" charset="0"/>
                <a:cs typeface="Segoe UI" panose="020B0502040204020203" pitchFamily="34" charset="0"/>
              </a:rPr>
              <a:t> – Continuous drag between two points.</a:t>
            </a:r>
          </a:p>
          <a:p>
            <a:pPr lvl="1"/>
            <a:r>
              <a:rPr lang="en-US" b="1" dirty="0" err="1">
                <a:latin typeface="Segoe UI" panose="020B0502040204020203" pitchFamily="34" charset="0"/>
                <a:cs typeface="Segoe UI" panose="020B0502040204020203" pitchFamily="34" charset="0"/>
              </a:rPr>
              <a:t>IApp.PinchToZoomIn</a:t>
            </a:r>
            <a:r>
              <a:rPr lang="en-US" dirty="0">
                <a:latin typeface="Segoe UI" panose="020B0502040204020203" pitchFamily="34" charset="0"/>
                <a:cs typeface="Segoe UI" panose="020B0502040204020203" pitchFamily="34" charset="0"/>
              </a:rPr>
              <a:t> – Pinch gesture on the matched view to zoom in.</a:t>
            </a:r>
          </a:p>
          <a:p>
            <a:pPr lvl="1"/>
            <a:r>
              <a:rPr lang="en-US" b="1" dirty="0" err="1">
                <a:latin typeface="Segoe UI" panose="020B0502040204020203" pitchFamily="34" charset="0"/>
                <a:cs typeface="Segoe UI" panose="020B0502040204020203" pitchFamily="34" charset="0"/>
              </a:rPr>
              <a:t>IApp.PinchToZoomOut</a:t>
            </a:r>
            <a:r>
              <a:rPr lang="en-US" dirty="0">
                <a:latin typeface="Segoe UI" panose="020B0502040204020203" pitchFamily="34" charset="0"/>
                <a:cs typeface="Segoe UI" panose="020B0502040204020203" pitchFamily="34" charset="0"/>
              </a:rPr>
              <a:t> – Pinch gesture on the matched view to zoom out.</a:t>
            </a:r>
          </a:p>
          <a:p>
            <a:pPr lvl="1"/>
            <a:r>
              <a:rPr lang="en-US" b="1" dirty="0" err="1">
                <a:latin typeface="Segoe UI" panose="020B0502040204020203" pitchFamily="34" charset="0"/>
                <a:cs typeface="Segoe UI" panose="020B0502040204020203" pitchFamily="34" charset="0"/>
              </a:rPr>
              <a:t>IApp.ScrollUp</a:t>
            </a:r>
            <a:r>
              <a:rPr lang="en-US" dirty="0">
                <a:latin typeface="Segoe UI" panose="020B0502040204020203" pitchFamily="34" charset="0"/>
                <a:cs typeface="Segoe UI" panose="020B0502040204020203" pitchFamily="34" charset="0"/>
              </a:rPr>
              <a:t> / </a:t>
            </a:r>
            <a:r>
              <a:rPr lang="en-US" b="1" dirty="0" err="1">
                <a:latin typeface="Segoe UI" panose="020B0502040204020203" pitchFamily="34" charset="0"/>
                <a:cs typeface="Segoe UI" panose="020B0502040204020203" pitchFamily="34" charset="0"/>
              </a:rPr>
              <a:t>IApp.ScrollDown</a:t>
            </a:r>
            <a:r>
              <a:rPr lang="en-US" dirty="0">
                <a:latin typeface="Segoe UI" panose="020B0502040204020203" pitchFamily="34" charset="0"/>
                <a:cs typeface="Segoe UI" panose="020B0502040204020203" pitchFamily="34" charset="0"/>
              </a:rPr>
              <a:t> – Touch gesture that scrolls down or up.</a:t>
            </a:r>
          </a:p>
          <a:p>
            <a:pPr lvl="1"/>
            <a:r>
              <a:rPr lang="en-US" b="1" dirty="0" err="1">
                <a:latin typeface="Segoe UI" panose="020B0502040204020203" pitchFamily="34" charset="0"/>
                <a:cs typeface="Segoe UI" panose="020B0502040204020203" pitchFamily="34" charset="0"/>
              </a:rPr>
              <a:t>IApp.SwipeLeftToRight</a:t>
            </a:r>
            <a:r>
              <a:rPr lang="en-US" dirty="0">
                <a:latin typeface="Segoe UI" panose="020B0502040204020203" pitchFamily="34" charset="0"/>
                <a:cs typeface="Segoe UI" panose="020B0502040204020203" pitchFamily="34" charset="0"/>
              </a:rPr>
              <a:t> / </a:t>
            </a:r>
            <a:r>
              <a:rPr lang="en-US" b="1" dirty="0" err="1">
                <a:latin typeface="Segoe UI" panose="020B0502040204020203" pitchFamily="34" charset="0"/>
                <a:cs typeface="Segoe UI" panose="020B0502040204020203" pitchFamily="34" charset="0"/>
              </a:rPr>
              <a:t>IApp.RightToLeft</a:t>
            </a:r>
            <a:r>
              <a:rPr lang="en-US" dirty="0">
                <a:latin typeface="Segoe UI" panose="020B0502040204020203" pitchFamily="34" charset="0"/>
                <a:cs typeface="Segoe UI" panose="020B0502040204020203" pitchFamily="34" charset="0"/>
              </a:rPr>
              <a:t> – Left-to-right or right-to-left gesture swipe.</a:t>
            </a:r>
          </a:p>
          <a:p>
            <a:pPr lvl="1"/>
            <a:r>
              <a:rPr lang="en-US" b="1" dirty="0" err="1">
                <a:latin typeface="Segoe UI" panose="020B0502040204020203" pitchFamily="34" charset="0"/>
                <a:cs typeface="Segoe UI" panose="020B0502040204020203" pitchFamily="34" charset="0"/>
              </a:rPr>
              <a:t>IApp.Tap</a:t>
            </a:r>
            <a:r>
              <a:rPr lang="en-US" dirty="0">
                <a:latin typeface="Segoe UI" panose="020B0502040204020203" pitchFamily="34" charset="0"/>
                <a:cs typeface="Segoe UI" panose="020B0502040204020203" pitchFamily="34" charset="0"/>
              </a:rPr>
              <a:t> – Taps the first matched element.</a:t>
            </a:r>
          </a:p>
          <a:p>
            <a:pPr lvl="1"/>
            <a:r>
              <a:rPr lang="en-US" b="1" dirty="0" err="1">
                <a:latin typeface="Segoe UI" panose="020B0502040204020203" pitchFamily="34" charset="0"/>
                <a:cs typeface="Segoe UI" panose="020B0502040204020203" pitchFamily="34" charset="0"/>
              </a:rPr>
              <a:t>IApp.TouchAndHold</a:t>
            </a:r>
            <a:r>
              <a:rPr lang="en-US" dirty="0">
                <a:latin typeface="Segoe UI" panose="020B0502040204020203" pitchFamily="34" charset="0"/>
                <a:cs typeface="Segoe UI" panose="020B0502040204020203" pitchFamily="34" charset="0"/>
              </a:rPr>
              <a:t> – Continuously touches the view.</a:t>
            </a:r>
          </a:p>
          <a:p>
            <a:endParaRPr lang="en-US" dirty="0">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latin typeface="Consolas" panose="020B0609020204030204" pitchFamily="49" charset="0"/>
              </a:rPr>
              <a:t>app.DoubleTap</a:t>
            </a:r>
            <a:r>
              <a:rPr lang="en-US" dirty="0">
                <a:latin typeface="Consolas" panose="020B0609020204030204" pitchFamily="49" charset="0"/>
              </a:rPr>
              <a:t>(c=&gt;</a:t>
            </a:r>
            <a:r>
              <a:rPr lang="en-US" dirty="0" err="1">
                <a:latin typeface="Consolas" panose="020B0609020204030204" pitchFamily="49" charset="0"/>
              </a:rPr>
              <a:t>c.Marked</a:t>
            </a:r>
            <a:r>
              <a:rPr lang="en-US" dirty="0">
                <a:latin typeface="Consolas" panose="020B0609020204030204" pitchFamily="49" charset="0"/>
              </a:rPr>
              <a:t> (</a:t>
            </a:r>
            <a:r>
              <a:rPr lang="en-US" dirty="0">
                <a:solidFill>
                  <a:srgbClr val="A31515"/>
                </a:solidFill>
                <a:latin typeface="Consolas" panose="020B0609020204030204" pitchFamily="49" charset="0"/>
              </a:rPr>
              <a:t>“MyLabel"</a:t>
            </a:r>
            <a:r>
              <a:rPr lang="en-US" dirty="0">
                <a:latin typeface="Consolas" panose="020B0609020204030204" pitchFamily="49" charset="0"/>
              </a:rPr>
              <a:t>));</a:t>
            </a:r>
            <a:endParaRPr lang="en-US" dirty="0">
              <a:solidFill>
                <a:srgbClr val="000000"/>
              </a:solidFill>
              <a:latin typeface="Consolas" panose="020B0609020204030204" pitchFamily="49" charset="0"/>
            </a:endParaRPr>
          </a:p>
          <a:p>
            <a:endParaRPr lang="en-US" dirty="0"/>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3285708" cy="584775"/>
          </a:xfrm>
          <a:prstGeom prst="rect">
            <a:avLst/>
          </a:prstGeom>
          <a:noFill/>
        </p:spPr>
        <p:txBody>
          <a:bodyPr wrap="none" rtlCol="0">
            <a:spAutoFit/>
          </a:bodyPr>
          <a:lstStyle/>
          <a:p>
            <a:r>
              <a:rPr lang="en-US" sz="3200" b="1" dirty="0">
                <a:latin typeface="+mj-lt"/>
                <a:cs typeface="Segoe UI" panose="020B0502040204020203" pitchFamily="34" charset="0"/>
              </a:rPr>
              <a:t>Impersonate user</a:t>
            </a:r>
            <a:r>
              <a:rPr lang="en-US" sz="3200" dirty="0">
                <a:latin typeface="+mj-lt"/>
                <a:cs typeface="Segoe UI" panose="020B0502040204020203" pitchFamily="34" charset="0"/>
              </a:rPr>
              <a:t> </a:t>
            </a:r>
          </a:p>
        </p:txBody>
      </p:sp>
      <p:pic>
        <p:nvPicPr>
          <p:cNvPr id="4" name="Picture 3">
            <a:extLst>
              <a:ext uri="{FF2B5EF4-FFF2-40B4-BE49-F238E27FC236}">
                <a16:creationId xmlns:a16="http://schemas.microsoft.com/office/drawing/2014/main" id="{93AB5D9B-DACF-4874-846A-C25997CD480D}"/>
              </a:ext>
            </a:extLst>
          </p:cNvPr>
          <p:cNvPicPr>
            <a:picLocks noChangeAspect="1"/>
          </p:cNvPicPr>
          <p:nvPr/>
        </p:nvPicPr>
        <p:blipFill>
          <a:blip r:embed="rId3"/>
          <a:stretch>
            <a:fillRect/>
          </a:stretch>
        </p:blipFill>
        <p:spPr>
          <a:xfrm>
            <a:off x="8350607" y="1724793"/>
            <a:ext cx="3543300" cy="3162300"/>
          </a:xfrm>
          <a:prstGeom prst="rect">
            <a:avLst/>
          </a:prstGeom>
        </p:spPr>
      </p:pic>
    </p:spTree>
    <p:extLst>
      <p:ext uri="{BB962C8B-B14F-4D97-AF65-F5344CB8AC3E}">
        <p14:creationId xmlns:p14="http://schemas.microsoft.com/office/powerpoint/2010/main" val="183087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F6B7E2-8E85-4F5C-B6F1-DBE526B879C8}"/>
              </a:ext>
            </a:extLst>
          </p:cNvPr>
          <p:cNvSpPr txBox="1"/>
          <p:nvPr/>
        </p:nvSpPr>
        <p:spPr>
          <a:xfrm>
            <a:off x="456438" y="1997839"/>
            <a:ext cx="7448550" cy="286232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any time, in your </a:t>
            </a:r>
            <a:r>
              <a:rPr lang="en-US" dirty="0" err="1">
                <a:latin typeface="Segoe UI" panose="020B0502040204020203" pitchFamily="34" charset="0"/>
                <a:cs typeface="Segoe UI" panose="020B0502040204020203" pitchFamily="34" charset="0"/>
              </a:rPr>
              <a:t>ui</a:t>
            </a:r>
            <a:r>
              <a:rPr lang="en-US" dirty="0">
                <a:latin typeface="Segoe UI" panose="020B0502040204020203" pitchFamily="34" charset="0"/>
                <a:cs typeface="Segoe UI" panose="020B0502040204020203" pitchFamily="34" charset="0"/>
              </a:rPr>
              <a:t> test, you can take a screenshot of the current view for further checks or you might want to take a screenshot if a test is not passing.</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Screenshots saved with </a:t>
            </a:r>
            <a:r>
              <a:rPr lang="en-US" b="1" dirty="0" err="1">
                <a:latin typeface="Segoe UI" panose="020B0502040204020203" pitchFamily="34" charset="0"/>
                <a:cs typeface="Segoe UI" panose="020B0502040204020203" pitchFamily="34" charset="0"/>
              </a:rPr>
              <a:t>App.Screenshot</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are located in your test project's directory: </a:t>
            </a:r>
            <a:r>
              <a:rPr lang="en-US" dirty="0" err="1">
                <a:latin typeface="Segoe UI" panose="020B0502040204020203" pitchFamily="34" charset="0"/>
                <a:cs typeface="Segoe UI" panose="020B0502040204020203" pitchFamily="34" charset="0"/>
              </a:rPr>
              <a:t>MyTestProject</a:t>
            </a:r>
            <a:r>
              <a:rPr lang="en-US" dirty="0">
                <a:latin typeface="Segoe UI" panose="020B0502040204020203" pitchFamily="34" charset="0"/>
                <a:cs typeface="Segoe UI" panose="020B0502040204020203" pitchFamily="34" charset="0"/>
              </a:rPr>
              <a:t>"\bin\Debug folder</a:t>
            </a:r>
          </a:p>
          <a:p>
            <a:endParaRPr lang="en-US" dirty="0">
              <a:solidFill>
                <a:srgbClr val="000000"/>
              </a:solidFill>
              <a:latin typeface="Consolas" panose="020B0609020204030204" pitchFamily="49" charset="0"/>
            </a:endParaRPr>
          </a:p>
          <a:p>
            <a:r>
              <a:rPr lang="en-US" dirty="0" err="1">
                <a:latin typeface="Consolas" panose="020B0609020204030204" pitchFamily="49" charset="0"/>
              </a:rPr>
              <a:t>app.Screenshot</a:t>
            </a:r>
            <a:r>
              <a:rPr lang="en-US" dirty="0">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MyScreenshot</a:t>
            </a:r>
            <a:r>
              <a:rPr lang="en-US" dirty="0">
                <a:solidFill>
                  <a:srgbClr val="A31515"/>
                </a:solidFill>
                <a:latin typeface="Consolas" panose="020B0609020204030204" pitchFamily="49" charset="0"/>
              </a:rPr>
              <a:t>"</a:t>
            </a:r>
            <a:r>
              <a:rPr lang="en-US" dirty="0">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rPr>
              <a:t>Useful to track broken UI from failed tests or for quality reports.</a:t>
            </a:r>
          </a:p>
        </p:txBody>
      </p:sp>
      <p:sp>
        <p:nvSpPr>
          <p:cNvPr id="3" name="TextBox 2">
            <a:extLst>
              <a:ext uri="{FF2B5EF4-FFF2-40B4-BE49-F238E27FC236}">
                <a16:creationId xmlns:a16="http://schemas.microsoft.com/office/drawing/2014/main" id="{7CAAA5D5-61E8-4032-9059-A6E782DC9D89}"/>
              </a:ext>
            </a:extLst>
          </p:cNvPr>
          <p:cNvSpPr txBox="1"/>
          <p:nvPr/>
        </p:nvSpPr>
        <p:spPr>
          <a:xfrm>
            <a:off x="269678" y="121393"/>
            <a:ext cx="2337307" cy="584775"/>
          </a:xfrm>
          <a:prstGeom prst="rect">
            <a:avLst/>
          </a:prstGeom>
          <a:noFill/>
        </p:spPr>
        <p:txBody>
          <a:bodyPr wrap="none" rtlCol="0">
            <a:spAutoFit/>
          </a:bodyPr>
          <a:lstStyle/>
          <a:p>
            <a:r>
              <a:rPr lang="en-US" sz="3200" b="1" dirty="0">
                <a:latin typeface="+mj-lt"/>
                <a:cs typeface="Segoe UI" panose="020B0502040204020203" pitchFamily="34" charset="0"/>
              </a:rPr>
              <a:t>Screenshots</a:t>
            </a:r>
            <a:r>
              <a:rPr lang="en-US" sz="3200" dirty="0">
                <a:latin typeface="+mj-lt"/>
                <a:cs typeface="Segoe UI" panose="020B0502040204020203" pitchFamily="34" charset="0"/>
              </a:rPr>
              <a:t> </a:t>
            </a:r>
          </a:p>
        </p:txBody>
      </p:sp>
      <p:pic>
        <p:nvPicPr>
          <p:cNvPr id="2" name="Picture 1">
            <a:extLst>
              <a:ext uri="{FF2B5EF4-FFF2-40B4-BE49-F238E27FC236}">
                <a16:creationId xmlns:a16="http://schemas.microsoft.com/office/drawing/2014/main" id="{5E0E7B70-0759-44B6-BB44-5714494AFA8A}"/>
              </a:ext>
            </a:extLst>
          </p:cNvPr>
          <p:cNvPicPr>
            <a:picLocks noChangeAspect="1"/>
          </p:cNvPicPr>
          <p:nvPr/>
        </p:nvPicPr>
        <p:blipFill>
          <a:blip r:embed="rId3"/>
          <a:stretch>
            <a:fillRect/>
          </a:stretch>
        </p:blipFill>
        <p:spPr>
          <a:xfrm>
            <a:off x="9019413" y="1571625"/>
            <a:ext cx="2247900" cy="3714750"/>
          </a:xfrm>
          <a:prstGeom prst="rect">
            <a:avLst/>
          </a:prstGeom>
        </p:spPr>
      </p:pic>
    </p:spTree>
    <p:extLst>
      <p:ext uri="{BB962C8B-B14F-4D97-AF65-F5344CB8AC3E}">
        <p14:creationId xmlns:p14="http://schemas.microsoft.com/office/powerpoint/2010/main" val="285328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Intro</a:t>
            </a:r>
          </a:p>
        </p:txBody>
      </p:sp>
    </p:spTree>
    <p:extLst>
      <p:ext uri="{BB962C8B-B14F-4D97-AF65-F5344CB8AC3E}">
        <p14:creationId xmlns:p14="http://schemas.microsoft.com/office/powerpoint/2010/main" val="38696746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E8C96A-C941-475B-A08F-AB348D0469E5}"/>
              </a:ext>
            </a:extLst>
          </p:cNvPr>
          <p:cNvSpPr/>
          <p:nvPr/>
        </p:nvSpPr>
        <p:spPr>
          <a:xfrm>
            <a:off x="2819400" y="2558142"/>
            <a:ext cx="6553200" cy="1902509"/>
          </a:xfrm>
          <a:prstGeom prst="rect">
            <a:avLst/>
          </a:prstGeom>
        </p:spPr>
        <p:txBody>
          <a:bodyPr wrap="square" anchor="ctr" anchorCtr="0">
            <a:spAutoFit/>
          </a:bodyPr>
          <a:lstStyle/>
          <a:p>
            <a:pPr>
              <a:lnSpc>
                <a:spcPct val="107000"/>
              </a:lnSpc>
              <a:spcAft>
                <a:spcPts val="800"/>
              </a:spcAft>
            </a:pPr>
            <a:r>
              <a:rPr lang="en-US" sz="2800" dirty="0">
                <a:solidFill>
                  <a:schemeClr val="bg1"/>
                </a:solidFill>
                <a:latin typeface="Segoe UI" panose="020B0502040204020203" pitchFamily="34" charset="0"/>
                <a:ea typeface="Calibri" panose="020F0502020204030204" pitchFamily="34" charset="0"/>
                <a:cs typeface="Segoe UI" panose="020B0502040204020203" pitchFamily="34" charset="0"/>
              </a:rPr>
              <a:t>Writing the test in </a:t>
            </a:r>
            <a:r>
              <a:rPr lang="en-US" sz="2800" b="1" dirty="0">
                <a:solidFill>
                  <a:schemeClr val="bg1"/>
                </a:solidFill>
                <a:latin typeface="Segoe UI" panose="020B0502040204020203" pitchFamily="34" charset="0"/>
                <a:ea typeface="Calibri" panose="020F0502020204030204" pitchFamily="34" charset="0"/>
                <a:cs typeface="Segoe UI" panose="020B0502040204020203" pitchFamily="34" charset="0"/>
              </a:rPr>
              <a:t>natural language </a:t>
            </a:r>
            <a:r>
              <a:rPr lang="en-US" sz="2800" dirty="0">
                <a:solidFill>
                  <a:schemeClr val="bg1"/>
                </a:solidFill>
                <a:latin typeface="Segoe UI" panose="020B0502040204020203" pitchFamily="34" charset="0"/>
                <a:ea typeface="Calibri" panose="020F0502020204030204" pitchFamily="34" charset="0"/>
                <a:cs typeface="Segoe UI" panose="020B0502040204020203" pitchFamily="34" charset="0"/>
              </a:rPr>
              <a:t>and </a:t>
            </a:r>
            <a:r>
              <a:rPr lang="en-US" sz="2800" b="1" dirty="0">
                <a:solidFill>
                  <a:schemeClr val="bg1"/>
                </a:solidFill>
                <a:latin typeface="Segoe UI" panose="020B0502040204020203" pitchFamily="34" charset="0"/>
                <a:ea typeface="Calibri" panose="020F0502020204030204" pitchFamily="34" charset="0"/>
                <a:cs typeface="Segoe UI" panose="020B0502040204020203" pitchFamily="34" charset="0"/>
              </a:rPr>
              <a:t>performing them manually </a:t>
            </a:r>
            <a:r>
              <a:rPr lang="en-US" sz="2800" dirty="0">
                <a:solidFill>
                  <a:schemeClr val="bg1"/>
                </a:solidFill>
                <a:latin typeface="Segoe UI" panose="020B0502040204020203" pitchFamily="34" charset="0"/>
                <a:ea typeface="Calibri" panose="020F0502020204030204" pitchFamily="34" charset="0"/>
                <a:cs typeface="Segoe UI" panose="020B0502040204020203" pitchFamily="34" charset="0"/>
              </a:rPr>
              <a:t>before coding them can help you write complete automated tests.</a:t>
            </a:r>
          </a:p>
        </p:txBody>
      </p:sp>
    </p:spTree>
    <p:extLst>
      <p:ext uri="{BB962C8B-B14F-4D97-AF65-F5344CB8AC3E}">
        <p14:creationId xmlns:p14="http://schemas.microsoft.com/office/powerpoint/2010/main" val="3087032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Running your tests</a:t>
            </a:r>
          </a:p>
        </p:txBody>
      </p:sp>
    </p:spTree>
    <p:extLst>
      <p:ext uri="{BB962C8B-B14F-4D97-AF65-F5344CB8AC3E}">
        <p14:creationId xmlns:p14="http://schemas.microsoft.com/office/powerpoint/2010/main" val="15079614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1087-9652-4676-8A62-B0D6FF61D09A}"/>
              </a:ext>
            </a:extLst>
          </p:cNvPr>
          <p:cNvSpPr>
            <a:spLocks noGrp="1"/>
          </p:cNvSpPr>
          <p:nvPr>
            <p:ph type="title"/>
          </p:nvPr>
        </p:nvSpPr>
        <p:spPr>
          <a:xfrm>
            <a:off x="92365" y="233816"/>
            <a:ext cx="11655840" cy="899665"/>
          </a:xfrm>
        </p:spPr>
        <p:txBody>
          <a:bodyPr/>
          <a:lstStyle/>
          <a:p>
            <a:r>
              <a:rPr lang="en-US" sz="4800" dirty="0"/>
              <a:t> Add your Unit Tests to your DevOps pipeline</a:t>
            </a:r>
            <a:endParaRPr lang="en-US" dirty="0"/>
          </a:p>
        </p:txBody>
      </p:sp>
      <p:pic>
        <p:nvPicPr>
          <p:cNvPr id="3" name="Picture 2">
            <a:extLst>
              <a:ext uri="{FF2B5EF4-FFF2-40B4-BE49-F238E27FC236}">
                <a16:creationId xmlns:a16="http://schemas.microsoft.com/office/drawing/2014/main" id="{E2EB2F67-4296-47B6-8A37-91BE4E3D3D4C}"/>
              </a:ext>
            </a:extLst>
          </p:cNvPr>
          <p:cNvPicPr>
            <a:picLocks noChangeAspect="1"/>
          </p:cNvPicPr>
          <p:nvPr/>
        </p:nvPicPr>
        <p:blipFill>
          <a:blip r:embed="rId2"/>
          <a:stretch>
            <a:fillRect/>
          </a:stretch>
        </p:blipFill>
        <p:spPr>
          <a:xfrm>
            <a:off x="7191375" y="1466358"/>
            <a:ext cx="4244443" cy="4176713"/>
          </a:xfrm>
          <a:prstGeom prst="rect">
            <a:avLst/>
          </a:prstGeom>
        </p:spPr>
      </p:pic>
      <p:pic>
        <p:nvPicPr>
          <p:cNvPr id="4" name="Picture 3">
            <a:extLst>
              <a:ext uri="{FF2B5EF4-FFF2-40B4-BE49-F238E27FC236}">
                <a16:creationId xmlns:a16="http://schemas.microsoft.com/office/drawing/2014/main" id="{17B93016-3454-41A1-93D3-05F88B361DAC}"/>
              </a:ext>
            </a:extLst>
          </p:cNvPr>
          <p:cNvPicPr>
            <a:picLocks noChangeAspect="1"/>
          </p:cNvPicPr>
          <p:nvPr/>
        </p:nvPicPr>
        <p:blipFill>
          <a:blip r:embed="rId3"/>
          <a:stretch>
            <a:fillRect/>
          </a:stretch>
        </p:blipFill>
        <p:spPr>
          <a:xfrm>
            <a:off x="624762" y="1133481"/>
            <a:ext cx="3613390" cy="4846426"/>
          </a:xfrm>
          <a:prstGeom prst="rect">
            <a:avLst/>
          </a:prstGeom>
        </p:spPr>
      </p:pic>
    </p:spTree>
    <p:extLst>
      <p:ext uri="{BB962C8B-B14F-4D97-AF65-F5344CB8AC3E}">
        <p14:creationId xmlns:p14="http://schemas.microsoft.com/office/powerpoint/2010/main" val="10560955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5A8B-8F35-448B-988D-43A53DCEEC34}"/>
              </a:ext>
            </a:extLst>
          </p:cNvPr>
          <p:cNvSpPr>
            <a:spLocks noGrp="1"/>
          </p:cNvSpPr>
          <p:nvPr>
            <p:ph type="title"/>
          </p:nvPr>
        </p:nvSpPr>
        <p:spPr/>
        <p:txBody>
          <a:bodyPr/>
          <a:lstStyle/>
          <a:p>
            <a:r>
              <a:rPr lang="en-US" sz="4800" dirty="0"/>
              <a:t>DevOps Test Reports</a:t>
            </a:r>
            <a:br>
              <a:rPr lang="en-US" sz="4800" dirty="0"/>
            </a:br>
            <a:endParaRPr lang="en-US" dirty="0"/>
          </a:p>
        </p:txBody>
      </p:sp>
      <p:pic>
        <p:nvPicPr>
          <p:cNvPr id="3" name="Picture 2">
            <a:extLst>
              <a:ext uri="{FF2B5EF4-FFF2-40B4-BE49-F238E27FC236}">
                <a16:creationId xmlns:a16="http://schemas.microsoft.com/office/drawing/2014/main" id="{EF763604-66E8-4274-B823-CF1F3F66ACC4}"/>
              </a:ext>
            </a:extLst>
          </p:cNvPr>
          <p:cNvPicPr>
            <a:picLocks noChangeAspect="1"/>
          </p:cNvPicPr>
          <p:nvPr/>
        </p:nvPicPr>
        <p:blipFill>
          <a:blip r:embed="rId2"/>
          <a:stretch>
            <a:fillRect/>
          </a:stretch>
        </p:blipFill>
        <p:spPr>
          <a:xfrm>
            <a:off x="929173" y="1310069"/>
            <a:ext cx="10333653" cy="4507368"/>
          </a:xfrm>
          <a:prstGeom prst="rect">
            <a:avLst/>
          </a:prstGeom>
        </p:spPr>
      </p:pic>
      <p:sp>
        <p:nvSpPr>
          <p:cNvPr id="4" name="TextBox 3">
            <a:extLst>
              <a:ext uri="{FF2B5EF4-FFF2-40B4-BE49-F238E27FC236}">
                <a16:creationId xmlns:a16="http://schemas.microsoft.com/office/drawing/2014/main" id="{99E40182-ABC5-4383-BFFC-9EE1C621BEF3}"/>
              </a:ext>
            </a:extLst>
          </p:cNvPr>
          <p:cNvSpPr txBox="1"/>
          <p:nvPr/>
        </p:nvSpPr>
        <p:spPr>
          <a:xfrm>
            <a:off x="269240" y="6176074"/>
            <a:ext cx="3889904" cy="392415"/>
          </a:xfrm>
          <a:prstGeom prst="rect">
            <a:avLst/>
          </a:prstGeom>
          <a:noFill/>
        </p:spPr>
        <p:txBody>
          <a:bodyPr wrap="square" lIns="182880" tIns="146304" rIns="182880" bIns="146304" rtlCol="0">
            <a:spAutoFit/>
          </a:bodyPr>
          <a:lstStyle/>
          <a:p>
            <a:pPr algn="dist">
              <a:lnSpc>
                <a:spcPct val="90000"/>
              </a:lnSpc>
              <a:spcAft>
                <a:spcPts val="600"/>
              </a:spcAft>
            </a:pPr>
            <a:r>
              <a:rPr lang="en-US" sz="700" dirty="0">
                <a:gradFill>
                  <a:gsLst>
                    <a:gs pos="2917">
                      <a:schemeClr val="tx1"/>
                    </a:gs>
                    <a:gs pos="30000">
                      <a:schemeClr val="tx1"/>
                    </a:gs>
                  </a:gsLst>
                  <a:lin ang="5400000" scaled="0"/>
                </a:gradFill>
              </a:rPr>
              <a:t>https://dev.azure.com/xamarin/public/_test/analytics?definitionId=7&amp;contextType=build</a:t>
            </a:r>
          </a:p>
        </p:txBody>
      </p:sp>
    </p:spTree>
    <p:extLst>
      <p:ext uri="{BB962C8B-B14F-4D97-AF65-F5344CB8AC3E}">
        <p14:creationId xmlns:p14="http://schemas.microsoft.com/office/powerpoint/2010/main" val="2452208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1087-9652-4676-8A62-B0D6FF61D09A}"/>
              </a:ext>
            </a:extLst>
          </p:cNvPr>
          <p:cNvSpPr>
            <a:spLocks noGrp="1"/>
          </p:cNvSpPr>
          <p:nvPr>
            <p:ph type="title"/>
          </p:nvPr>
        </p:nvSpPr>
        <p:spPr>
          <a:xfrm>
            <a:off x="92365" y="233816"/>
            <a:ext cx="11655840" cy="899665"/>
          </a:xfrm>
        </p:spPr>
        <p:txBody>
          <a:bodyPr/>
          <a:lstStyle/>
          <a:p>
            <a:r>
              <a:rPr lang="en-US" sz="4800" dirty="0"/>
              <a:t> Run your UI tests on App Center Test Cloud</a:t>
            </a:r>
            <a:endParaRPr lang="en-US" dirty="0"/>
          </a:p>
        </p:txBody>
      </p:sp>
      <p:sp>
        <p:nvSpPr>
          <p:cNvPr id="6" name="Rectangle 5">
            <a:extLst>
              <a:ext uri="{FF2B5EF4-FFF2-40B4-BE49-F238E27FC236}">
                <a16:creationId xmlns:a16="http://schemas.microsoft.com/office/drawing/2014/main" id="{C69CC114-5BC3-46B1-9F70-E911CB91779C}"/>
              </a:ext>
            </a:extLst>
          </p:cNvPr>
          <p:cNvSpPr/>
          <p:nvPr/>
        </p:nvSpPr>
        <p:spPr>
          <a:xfrm>
            <a:off x="5286233" y="3662406"/>
            <a:ext cx="1201156" cy="5939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25CFC3BF-B026-4A99-94F8-26ECBEF23324}"/>
              </a:ext>
            </a:extLst>
          </p:cNvPr>
          <p:cNvSpPr/>
          <p:nvPr/>
        </p:nvSpPr>
        <p:spPr>
          <a:xfrm>
            <a:off x="160229" y="3289717"/>
            <a:ext cx="2559147" cy="13190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32206B28-E116-4F9B-8F3C-13C16C750DFD}"/>
              </a:ext>
            </a:extLst>
          </p:cNvPr>
          <p:cNvPicPr>
            <a:picLocks noChangeAspect="1"/>
          </p:cNvPicPr>
          <p:nvPr/>
        </p:nvPicPr>
        <p:blipFill>
          <a:blip r:embed="rId2"/>
          <a:stretch>
            <a:fillRect/>
          </a:stretch>
        </p:blipFill>
        <p:spPr>
          <a:xfrm>
            <a:off x="226300" y="1461450"/>
            <a:ext cx="1471447" cy="1030013"/>
          </a:xfrm>
          <a:prstGeom prst="rect">
            <a:avLst/>
          </a:prstGeom>
        </p:spPr>
      </p:pic>
      <p:sp>
        <p:nvSpPr>
          <p:cNvPr id="11" name="CasellaDiTesto 8">
            <a:extLst>
              <a:ext uri="{FF2B5EF4-FFF2-40B4-BE49-F238E27FC236}">
                <a16:creationId xmlns:a16="http://schemas.microsoft.com/office/drawing/2014/main" id="{C5B58525-1903-4F4A-B3A6-DB4884A780B0}"/>
              </a:ext>
            </a:extLst>
          </p:cNvPr>
          <p:cNvSpPr txBox="1"/>
          <p:nvPr/>
        </p:nvSpPr>
        <p:spPr>
          <a:xfrm>
            <a:off x="5641333" y="3692238"/>
            <a:ext cx="123723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100" dirty="0" err="1">
                <a:latin typeface="Open Sans" panose="020B0606030504020204"/>
                <a:cs typeface="Arial"/>
              </a:rPr>
              <a:t>appCenter</a:t>
            </a:r>
            <a:r>
              <a:rPr lang="it-IT" sz="1100" dirty="0">
                <a:latin typeface="Open Sans" panose="020B0606030504020204"/>
                <a:cs typeface="Arial"/>
              </a:rPr>
              <a:t> </a:t>
            </a:r>
          </a:p>
          <a:p>
            <a:r>
              <a:rPr lang="it-IT" sz="1100" dirty="0" err="1">
                <a:latin typeface="Open Sans" panose="020B0606030504020204"/>
                <a:cs typeface="Arial"/>
              </a:rPr>
              <a:t>Validation</a:t>
            </a:r>
            <a:endParaRPr lang="it-IT" sz="1100" dirty="0">
              <a:latin typeface="Open Sans" panose="020B0606030504020204"/>
              <a:cs typeface="Arial"/>
            </a:endParaRPr>
          </a:p>
        </p:txBody>
      </p:sp>
      <p:sp>
        <p:nvSpPr>
          <p:cNvPr id="12" name="Rettangolo 9">
            <a:extLst>
              <a:ext uri="{FF2B5EF4-FFF2-40B4-BE49-F238E27FC236}">
                <a16:creationId xmlns:a16="http://schemas.microsoft.com/office/drawing/2014/main" id="{3AB42195-B66D-4133-92A0-E50438DDE8B2}"/>
              </a:ext>
            </a:extLst>
          </p:cNvPr>
          <p:cNvSpPr/>
          <p:nvPr/>
        </p:nvSpPr>
        <p:spPr>
          <a:xfrm>
            <a:off x="2858308" y="3659224"/>
            <a:ext cx="2222120" cy="60434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r"/>
            <a:r>
              <a:rPr lang="it-IT" sz="1050" dirty="0">
                <a:latin typeface="Open Sans" panose="020B0606030504020204"/>
                <a:cs typeface="Arial"/>
              </a:rPr>
              <a:t>        Upload package and UI Test </a:t>
            </a:r>
          </a:p>
          <a:p>
            <a:pPr algn="r"/>
            <a:r>
              <a:rPr lang="it-IT" sz="1050" dirty="0">
                <a:latin typeface="Open Sans" panose="020B0606030504020204"/>
                <a:cs typeface="Arial"/>
              </a:rPr>
              <a:t>using </a:t>
            </a:r>
            <a:r>
              <a:rPr lang="it-IT" sz="1050" b="1" i="1" dirty="0">
                <a:latin typeface="Open Sans" panose="020B0606030504020204"/>
                <a:cs typeface="Arial"/>
              </a:rPr>
              <a:t>nodeJs</a:t>
            </a:r>
            <a:r>
              <a:rPr lang="it-IT" sz="1050" dirty="0">
                <a:latin typeface="Open Sans" panose="020B0606030504020204"/>
                <a:cs typeface="Arial"/>
              </a:rPr>
              <a:t> and following </a:t>
            </a:r>
          </a:p>
          <a:p>
            <a:pPr algn="r"/>
            <a:r>
              <a:rPr lang="it-IT" sz="1050" dirty="0">
                <a:latin typeface="Open Sans" panose="020B0606030504020204"/>
                <a:cs typeface="Arial"/>
              </a:rPr>
              <a:t>app center instruction</a:t>
            </a:r>
          </a:p>
        </p:txBody>
      </p:sp>
      <p:sp>
        <p:nvSpPr>
          <p:cNvPr id="13" name="Rettangolo 12">
            <a:extLst>
              <a:ext uri="{FF2B5EF4-FFF2-40B4-BE49-F238E27FC236}">
                <a16:creationId xmlns:a16="http://schemas.microsoft.com/office/drawing/2014/main" id="{21817F9B-152D-4A78-80EF-5A97B8FCC821}"/>
              </a:ext>
            </a:extLst>
          </p:cNvPr>
          <p:cNvSpPr/>
          <p:nvPr/>
        </p:nvSpPr>
        <p:spPr>
          <a:xfrm>
            <a:off x="6762303" y="3665399"/>
            <a:ext cx="1042807" cy="6043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100" dirty="0">
                <a:latin typeface="Open Sans"/>
                <a:cs typeface="Arial"/>
              </a:rPr>
              <a:t>     Wait for</a:t>
            </a:r>
          </a:p>
          <a:p>
            <a:pPr algn="ctr"/>
            <a:r>
              <a:rPr lang="it-IT" sz="1100" dirty="0">
                <a:latin typeface="Open Sans"/>
                <a:cs typeface="Arial"/>
              </a:rPr>
              <a:t>      devices</a:t>
            </a:r>
          </a:p>
        </p:txBody>
      </p:sp>
      <p:sp>
        <p:nvSpPr>
          <p:cNvPr id="14" name="Rettangolo 13">
            <a:extLst>
              <a:ext uri="{FF2B5EF4-FFF2-40B4-BE49-F238E27FC236}">
                <a16:creationId xmlns:a16="http://schemas.microsoft.com/office/drawing/2014/main" id="{E13FEF48-BB7C-437A-A1B9-BF1CC952E539}"/>
              </a:ext>
            </a:extLst>
          </p:cNvPr>
          <p:cNvSpPr/>
          <p:nvPr/>
        </p:nvSpPr>
        <p:spPr>
          <a:xfrm>
            <a:off x="8197036" y="2792239"/>
            <a:ext cx="1681875"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sz="1100" dirty="0" err="1">
                <a:latin typeface="Open Sans"/>
                <a:cs typeface="Arial"/>
              </a:rPr>
              <a:t>Run</a:t>
            </a:r>
            <a:r>
              <a:rPr lang="it-IT" sz="1100" dirty="0">
                <a:latin typeface="Open Sans"/>
                <a:cs typeface="Arial"/>
              </a:rPr>
              <a:t> on first device  </a:t>
            </a:r>
            <a:r>
              <a:rPr lang="it-IT" sz="1100" dirty="0" err="1">
                <a:latin typeface="Open Sans"/>
                <a:cs typeface="Arial"/>
              </a:rPr>
              <a:t>when</a:t>
            </a:r>
            <a:r>
              <a:rPr lang="it-IT" sz="1100" dirty="0">
                <a:latin typeface="Open Sans"/>
                <a:cs typeface="Arial"/>
              </a:rPr>
              <a:t> ready</a:t>
            </a:r>
          </a:p>
        </p:txBody>
      </p:sp>
      <p:sp>
        <p:nvSpPr>
          <p:cNvPr id="15" name="Rettangolo 14">
            <a:extLst>
              <a:ext uri="{FF2B5EF4-FFF2-40B4-BE49-F238E27FC236}">
                <a16:creationId xmlns:a16="http://schemas.microsoft.com/office/drawing/2014/main" id="{704ECE97-3659-45CF-A189-696DFC7194F1}"/>
              </a:ext>
            </a:extLst>
          </p:cNvPr>
          <p:cNvSpPr/>
          <p:nvPr/>
        </p:nvSpPr>
        <p:spPr>
          <a:xfrm>
            <a:off x="8210234" y="3697519"/>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endParaRPr lang="it-IT" sz="1100" dirty="0">
              <a:ea typeface="+mn-lt"/>
              <a:cs typeface="+mn-lt"/>
            </a:endParaRPr>
          </a:p>
          <a:p>
            <a:pPr algn="ctr"/>
            <a:endParaRPr lang="it-IT" sz="1100" dirty="0">
              <a:ea typeface="+mn-lt"/>
              <a:cs typeface="+mn-lt"/>
            </a:endParaRPr>
          </a:p>
          <a:p>
            <a:pPr algn="ctr"/>
            <a:r>
              <a:rPr lang="it-IT" sz="1100" dirty="0" err="1">
                <a:latin typeface="Open Sans"/>
                <a:ea typeface="+mn-lt"/>
                <a:cs typeface="+mn-lt"/>
              </a:rPr>
              <a:t>Run</a:t>
            </a:r>
            <a:r>
              <a:rPr lang="it-IT" sz="1100" dirty="0">
                <a:latin typeface="Open Sans"/>
                <a:ea typeface="+mn-lt"/>
                <a:cs typeface="+mn-lt"/>
              </a:rPr>
              <a:t> on second device  </a:t>
            </a:r>
            <a:r>
              <a:rPr lang="it-IT" sz="1100" dirty="0" err="1">
                <a:latin typeface="Open Sans"/>
                <a:ea typeface="+mn-lt"/>
                <a:cs typeface="+mn-lt"/>
              </a:rPr>
              <a:t>when</a:t>
            </a:r>
            <a:r>
              <a:rPr lang="it-IT" sz="1100" dirty="0">
                <a:latin typeface="Open Sans"/>
                <a:ea typeface="+mn-lt"/>
                <a:cs typeface="+mn-lt"/>
              </a:rPr>
              <a:t> ready</a:t>
            </a:r>
            <a:endParaRPr lang="en-US" sz="1100" dirty="0">
              <a:latin typeface="Open Sans"/>
              <a:ea typeface="+mn-lt"/>
              <a:cs typeface="+mn-lt"/>
            </a:endParaRPr>
          </a:p>
          <a:p>
            <a:pPr algn="ctr"/>
            <a:endParaRPr lang="it-IT" sz="1100" dirty="0">
              <a:ea typeface="+mn-lt"/>
              <a:cs typeface="+mn-lt"/>
            </a:endParaRPr>
          </a:p>
          <a:p>
            <a:pPr algn="ctr"/>
            <a:endParaRPr lang="it-IT" sz="1100" dirty="0">
              <a:ea typeface="+mn-lt"/>
              <a:cs typeface="+mn-lt"/>
            </a:endParaRPr>
          </a:p>
          <a:p>
            <a:pPr algn="ctr"/>
            <a:endParaRPr lang="en-US" sz="1100" dirty="0">
              <a:ea typeface="+mn-lt"/>
              <a:cs typeface="+mn-lt"/>
            </a:endParaRPr>
          </a:p>
        </p:txBody>
      </p:sp>
      <p:sp>
        <p:nvSpPr>
          <p:cNvPr id="16" name="Rettangolo 18">
            <a:extLst>
              <a:ext uri="{FF2B5EF4-FFF2-40B4-BE49-F238E27FC236}">
                <a16:creationId xmlns:a16="http://schemas.microsoft.com/office/drawing/2014/main" id="{11F1F331-3E9F-4833-85A5-E711220025BB}"/>
              </a:ext>
            </a:extLst>
          </p:cNvPr>
          <p:cNvSpPr/>
          <p:nvPr/>
        </p:nvSpPr>
        <p:spPr>
          <a:xfrm>
            <a:off x="8214822" y="5632480"/>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endParaRPr lang="it-IT" sz="1100" dirty="0">
              <a:cs typeface="Arial"/>
            </a:endParaRPr>
          </a:p>
          <a:p>
            <a:pPr algn="ctr"/>
            <a:r>
              <a:rPr lang="it-IT" sz="1100" dirty="0" err="1">
                <a:latin typeface="Open Sans"/>
                <a:cs typeface="Arial"/>
              </a:rPr>
              <a:t>Run</a:t>
            </a:r>
            <a:r>
              <a:rPr lang="it-IT" sz="1100" dirty="0">
                <a:latin typeface="Open Sans"/>
                <a:cs typeface="Arial"/>
              </a:rPr>
              <a:t> on </a:t>
            </a:r>
            <a:r>
              <a:rPr lang="it-IT" sz="1100" dirty="0" err="1">
                <a:latin typeface="Open Sans"/>
                <a:cs typeface="Arial"/>
              </a:rPr>
              <a:t>nth</a:t>
            </a:r>
            <a:r>
              <a:rPr lang="it-IT" sz="1100" dirty="0">
                <a:latin typeface="Open Sans"/>
                <a:cs typeface="Arial"/>
              </a:rPr>
              <a:t> device  </a:t>
            </a:r>
            <a:r>
              <a:rPr lang="it-IT" sz="1100" dirty="0" err="1">
                <a:latin typeface="Open Sans"/>
                <a:cs typeface="Arial"/>
              </a:rPr>
              <a:t>when</a:t>
            </a:r>
            <a:r>
              <a:rPr lang="it-IT" sz="1100" dirty="0">
                <a:latin typeface="Open Sans"/>
                <a:cs typeface="Arial"/>
              </a:rPr>
              <a:t> ready</a:t>
            </a:r>
            <a:endParaRPr lang="en-US" sz="1100" dirty="0">
              <a:latin typeface="Open Sans"/>
              <a:ea typeface="+mn-lt"/>
              <a:cs typeface="+mn-lt"/>
            </a:endParaRPr>
          </a:p>
          <a:p>
            <a:pPr algn="ctr"/>
            <a:endParaRPr lang="it-IT" sz="1100" dirty="0">
              <a:latin typeface="Open Sans"/>
              <a:ea typeface="+mn-lt"/>
              <a:cs typeface="+mn-lt"/>
            </a:endParaRPr>
          </a:p>
          <a:p>
            <a:pPr algn="ctr"/>
            <a:endParaRPr lang="it-IT" sz="1100" dirty="0">
              <a:cs typeface="Arial"/>
            </a:endParaRPr>
          </a:p>
        </p:txBody>
      </p:sp>
      <p:sp>
        <p:nvSpPr>
          <p:cNvPr id="17" name="Rettangolo 19">
            <a:extLst>
              <a:ext uri="{FF2B5EF4-FFF2-40B4-BE49-F238E27FC236}">
                <a16:creationId xmlns:a16="http://schemas.microsoft.com/office/drawing/2014/main" id="{E48CF7ED-3AF7-476E-8778-960049EA1C3A}"/>
              </a:ext>
            </a:extLst>
          </p:cNvPr>
          <p:cNvSpPr/>
          <p:nvPr/>
        </p:nvSpPr>
        <p:spPr>
          <a:xfrm>
            <a:off x="10453510" y="3692238"/>
            <a:ext cx="1653008"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latin typeface="Open Sans"/>
              <a:cs typeface="Arial"/>
            </a:endParaRPr>
          </a:p>
        </p:txBody>
      </p:sp>
      <p:cxnSp>
        <p:nvCxnSpPr>
          <p:cNvPr id="18" name="Straight Arrow Connector 17">
            <a:extLst>
              <a:ext uri="{FF2B5EF4-FFF2-40B4-BE49-F238E27FC236}">
                <a16:creationId xmlns:a16="http://schemas.microsoft.com/office/drawing/2014/main" id="{0F6D1E98-0F11-434D-A790-703494C4E874}"/>
              </a:ext>
            </a:extLst>
          </p:cNvPr>
          <p:cNvCxnSpPr>
            <a:cxnSpLocks/>
            <a:stCxn id="12" idx="3"/>
            <a:endCxn id="6" idx="1"/>
          </p:cNvCxnSpPr>
          <p:nvPr/>
        </p:nvCxnSpPr>
        <p:spPr>
          <a:xfrm flipV="1">
            <a:off x="5080428" y="3959376"/>
            <a:ext cx="205805" cy="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A5D77FB-71E6-481F-BE46-4AD1EF03797F}"/>
              </a:ext>
            </a:extLst>
          </p:cNvPr>
          <p:cNvCxnSpPr>
            <a:cxnSpLocks/>
            <a:endCxn id="13" idx="1"/>
          </p:cNvCxnSpPr>
          <p:nvPr/>
        </p:nvCxnSpPr>
        <p:spPr>
          <a:xfrm>
            <a:off x="6493938" y="3967571"/>
            <a:ext cx="2683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F37814-4760-4947-B9CA-46B97A72A796}"/>
              </a:ext>
            </a:extLst>
          </p:cNvPr>
          <p:cNvCxnSpPr>
            <a:cxnSpLocks/>
            <a:stCxn id="13" idx="3"/>
            <a:endCxn id="14" idx="1"/>
          </p:cNvCxnSpPr>
          <p:nvPr/>
        </p:nvCxnSpPr>
        <p:spPr>
          <a:xfrm flipV="1">
            <a:off x="7805110" y="3059377"/>
            <a:ext cx="391926" cy="908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8B05AE-5A40-4812-BD26-FAA7171DCB22}"/>
              </a:ext>
            </a:extLst>
          </p:cNvPr>
          <p:cNvCxnSpPr>
            <a:cxnSpLocks/>
            <a:stCxn id="13" idx="3"/>
            <a:endCxn id="15" idx="1"/>
          </p:cNvCxnSpPr>
          <p:nvPr/>
        </p:nvCxnSpPr>
        <p:spPr>
          <a:xfrm flipV="1">
            <a:off x="7805110" y="3964657"/>
            <a:ext cx="405124" cy="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A06B9E-972D-4E99-8DB0-BF7D9A7DE958}"/>
              </a:ext>
            </a:extLst>
          </p:cNvPr>
          <p:cNvCxnSpPr>
            <a:cxnSpLocks/>
            <a:stCxn id="13" idx="3"/>
            <a:endCxn id="16" idx="1"/>
          </p:cNvCxnSpPr>
          <p:nvPr/>
        </p:nvCxnSpPr>
        <p:spPr>
          <a:xfrm>
            <a:off x="7805110" y="3967571"/>
            <a:ext cx="409712" cy="1932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6D88962-1948-4A89-878F-C7FD75D55A60}"/>
              </a:ext>
            </a:extLst>
          </p:cNvPr>
          <p:cNvCxnSpPr>
            <a:cxnSpLocks/>
            <a:stCxn id="14" idx="3"/>
            <a:endCxn id="17" idx="1"/>
          </p:cNvCxnSpPr>
          <p:nvPr/>
        </p:nvCxnSpPr>
        <p:spPr>
          <a:xfrm>
            <a:off x="9878911" y="3059377"/>
            <a:ext cx="574599" cy="89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74EF4B-5E46-45BF-8AE0-F24556E24C12}"/>
              </a:ext>
            </a:extLst>
          </p:cNvPr>
          <p:cNvCxnSpPr>
            <a:cxnSpLocks/>
            <a:stCxn id="16" idx="3"/>
            <a:endCxn id="17" idx="1"/>
          </p:cNvCxnSpPr>
          <p:nvPr/>
        </p:nvCxnSpPr>
        <p:spPr>
          <a:xfrm flipV="1">
            <a:off x="9904422" y="3959376"/>
            <a:ext cx="549088" cy="1940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5A7CB12-7C43-4132-B9F5-A426C1BF381E}"/>
              </a:ext>
            </a:extLst>
          </p:cNvPr>
          <p:cNvSpPr txBox="1"/>
          <p:nvPr/>
        </p:nvSpPr>
        <p:spPr>
          <a:xfrm>
            <a:off x="337952" y="3050458"/>
            <a:ext cx="2149948" cy="261610"/>
          </a:xfrm>
          <a:prstGeom prst="rect">
            <a:avLst/>
          </a:prstGeom>
          <a:noFill/>
        </p:spPr>
        <p:txBody>
          <a:bodyPr wrap="none" rtlCol="0">
            <a:spAutoFit/>
          </a:bodyPr>
          <a:lstStyle/>
          <a:p>
            <a:r>
              <a:rPr lang="en-US" sz="1100" dirty="0">
                <a:latin typeface="Open Sans"/>
              </a:rPr>
              <a:t>Configure your run by selecting</a:t>
            </a:r>
          </a:p>
        </p:txBody>
      </p:sp>
      <p:cxnSp>
        <p:nvCxnSpPr>
          <p:cNvPr id="27" name="Straight Arrow Connector 26">
            <a:extLst>
              <a:ext uri="{FF2B5EF4-FFF2-40B4-BE49-F238E27FC236}">
                <a16:creationId xmlns:a16="http://schemas.microsoft.com/office/drawing/2014/main" id="{1F7CCFA1-C58E-4B31-8733-028B7C72EFFD}"/>
              </a:ext>
            </a:extLst>
          </p:cNvPr>
          <p:cNvCxnSpPr>
            <a:cxnSpLocks/>
            <a:stCxn id="7" idx="3"/>
            <a:endCxn id="12" idx="1"/>
          </p:cNvCxnSpPr>
          <p:nvPr/>
        </p:nvCxnSpPr>
        <p:spPr>
          <a:xfrm>
            <a:off x="2719376" y="3949225"/>
            <a:ext cx="138932" cy="12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4AA787FC-65C1-4FBB-A072-0A989A695B4A}"/>
              </a:ext>
            </a:extLst>
          </p:cNvPr>
          <p:cNvPicPr>
            <a:picLocks noChangeAspect="1"/>
          </p:cNvPicPr>
          <p:nvPr/>
        </p:nvPicPr>
        <p:blipFill>
          <a:blip r:embed="rId3"/>
          <a:stretch>
            <a:fillRect/>
          </a:stretch>
        </p:blipFill>
        <p:spPr>
          <a:xfrm>
            <a:off x="182513" y="3354646"/>
            <a:ext cx="360379" cy="283444"/>
          </a:xfrm>
          <a:prstGeom prst="rect">
            <a:avLst/>
          </a:prstGeom>
        </p:spPr>
      </p:pic>
      <p:pic>
        <p:nvPicPr>
          <p:cNvPr id="29" name="Picture 28">
            <a:extLst>
              <a:ext uri="{FF2B5EF4-FFF2-40B4-BE49-F238E27FC236}">
                <a16:creationId xmlns:a16="http://schemas.microsoft.com/office/drawing/2014/main" id="{1534D389-D31B-47B1-AD11-AE0B98204D5F}"/>
              </a:ext>
            </a:extLst>
          </p:cNvPr>
          <p:cNvPicPr>
            <a:picLocks noChangeAspect="1"/>
          </p:cNvPicPr>
          <p:nvPr/>
        </p:nvPicPr>
        <p:blipFill>
          <a:blip r:embed="rId4"/>
          <a:stretch>
            <a:fillRect/>
          </a:stretch>
        </p:blipFill>
        <p:spPr>
          <a:xfrm>
            <a:off x="2973104" y="3795133"/>
            <a:ext cx="333319" cy="246903"/>
          </a:xfrm>
          <a:prstGeom prst="rect">
            <a:avLst/>
          </a:prstGeom>
        </p:spPr>
      </p:pic>
      <p:pic>
        <p:nvPicPr>
          <p:cNvPr id="30" name="Picture 29">
            <a:extLst>
              <a:ext uri="{FF2B5EF4-FFF2-40B4-BE49-F238E27FC236}">
                <a16:creationId xmlns:a16="http://schemas.microsoft.com/office/drawing/2014/main" id="{D39D351B-CD73-4EDC-BC5B-6E0DEF115543}"/>
              </a:ext>
            </a:extLst>
          </p:cNvPr>
          <p:cNvPicPr>
            <a:picLocks noChangeAspect="1"/>
          </p:cNvPicPr>
          <p:nvPr/>
        </p:nvPicPr>
        <p:blipFill>
          <a:blip r:embed="rId5"/>
          <a:stretch>
            <a:fillRect/>
          </a:stretch>
        </p:blipFill>
        <p:spPr>
          <a:xfrm>
            <a:off x="5303339" y="3760511"/>
            <a:ext cx="321507" cy="316148"/>
          </a:xfrm>
          <a:prstGeom prst="rect">
            <a:avLst/>
          </a:prstGeom>
        </p:spPr>
      </p:pic>
      <p:pic>
        <p:nvPicPr>
          <p:cNvPr id="31" name="Picture 30">
            <a:extLst>
              <a:ext uri="{FF2B5EF4-FFF2-40B4-BE49-F238E27FC236}">
                <a16:creationId xmlns:a16="http://schemas.microsoft.com/office/drawing/2014/main" id="{7685DBD0-2BB9-46D6-B799-354949139AB7}"/>
              </a:ext>
            </a:extLst>
          </p:cNvPr>
          <p:cNvPicPr>
            <a:picLocks noChangeAspect="1"/>
          </p:cNvPicPr>
          <p:nvPr/>
        </p:nvPicPr>
        <p:blipFill>
          <a:blip r:embed="rId6"/>
          <a:stretch>
            <a:fillRect/>
          </a:stretch>
        </p:blipFill>
        <p:spPr>
          <a:xfrm>
            <a:off x="6800948" y="3826388"/>
            <a:ext cx="243435" cy="265975"/>
          </a:xfrm>
          <a:prstGeom prst="rect">
            <a:avLst/>
          </a:prstGeom>
        </p:spPr>
      </p:pic>
      <p:pic>
        <p:nvPicPr>
          <p:cNvPr id="32" name="Picture 31">
            <a:extLst>
              <a:ext uri="{FF2B5EF4-FFF2-40B4-BE49-F238E27FC236}">
                <a16:creationId xmlns:a16="http://schemas.microsoft.com/office/drawing/2014/main" id="{9770B5C9-740A-488F-AB6F-CCC585E50A8B}"/>
              </a:ext>
            </a:extLst>
          </p:cNvPr>
          <p:cNvPicPr>
            <a:picLocks noChangeAspect="1"/>
          </p:cNvPicPr>
          <p:nvPr/>
        </p:nvPicPr>
        <p:blipFill>
          <a:blip r:embed="rId7"/>
          <a:stretch>
            <a:fillRect/>
          </a:stretch>
        </p:blipFill>
        <p:spPr>
          <a:xfrm>
            <a:off x="8244563" y="3706614"/>
            <a:ext cx="241670" cy="284825"/>
          </a:xfrm>
          <a:prstGeom prst="rect">
            <a:avLst/>
          </a:prstGeom>
        </p:spPr>
      </p:pic>
      <p:pic>
        <p:nvPicPr>
          <p:cNvPr id="33" name="Picture 32">
            <a:extLst>
              <a:ext uri="{FF2B5EF4-FFF2-40B4-BE49-F238E27FC236}">
                <a16:creationId xmlns:a16="http://schemas.microsoft.com/office/drawing/2014/main" id="{6C452094-3153-4054-991B-D56F985AE0CF}"/>
              </a:ext>
            </a:extLst>
          </p:cNvPr>
          <p:cNvPicPr>
            <a:picLocks noChangeAspect="1"/>
          </p:cNvPicPr>
          <p:nvPr/>
        </p:nvPicPr>
        <p:blipFill>
          <a:blip r:embed="rId7"/>
          <a:stretch>
            <a:fillRect/>
          </a:stretch>
        </p:blipFill>
        <p:spPr>
          <a:xfrm>
            <a:off x="8266532" y="4577868"/>
            <a:ext cx="262654" cy="282758"/>
          </a:xfrm>
          <a:prstGeom prst="rect">
            <a:avLst/>
          </a:prstGeom>
        </p:spPr>
      </p:pic>
      <p:sp>
        <p:nvSpPr>
          <p:cNvPr id="34" name="TextBox 33">
            <a:extLst>
              <a:ext uri="{FF2B5EF4-FFF2-40B4-BE49-F238E27FC236}">
                <a16:creationId xmlns:a16="http://schemas.microsoft.com/office/drawing/2014/main" id="{9B8DA60A-5B1B-451F-91C1-60539533E9EB}"/>
              </a:ext>
            </a:extLst>
          </p:cNvPr>
          <p:cNvSpPr txBox="1"/>
          <p:nvPr/>
        </p:nvSpPr>
        <p:spPr>
          <a:xfrm>
            <a:off x="10847652" y="3735341"/>
            <a:ext cx="1202017" cy="430887"/>
          </a:xfrm>
          <a:prstGeom prst="rect">
            <a:avLst/>
          </a:prstGeom>
          <a:noFill/>
        </p:spPr>
        <p:txBody>
          <a:bodyPr wrap="square" rtlCol="0">
            <a:spAutoFit/>
          </a:bodyPr>
          <a:lstStyle/>
          <a:p>
            <a:r>
              <a:rPr lang="en-US" sz="1100" dirty="0">
                <a:latin typeface="Open Sans" panose="020B0606030504020204"/>
              </a:rPr>
              <a:t>Generate report for results</a:t>
            </a:r>
          </a:p>
        </p:txBody>
      </p:sp>
      <mc:AlternateContent xmlns:mc="http://schemas.openxmlformats.org/markup-compatibility/2006">
        <mc:Choice xmlns:p14="http://schemas.microsoft.com/office/powerpoint/2010/main" Requires="p14">
          <p:contentPart p14:bwMode="auto" r:id="rId8">
            <p14:nvContentPartPr>
              <p14:cNvPr id="35" name="Ink 34">
                <a:extLst>
                  <a:ext uri="{FF2B5EF4-FFF2-40B4-BE49-F238E27FC236}">
                    <a16:creationId xmlns:a16="http://schemas.microsoft.com/office/drawing/2014/main" id="{7BCEFDEB-BC5C-4E3A-93C8-6D9DB129B9CC}"/>
                  </a:ext>
                </a:extLst>
              </p14:cNvPr>
              <p14:cNvContentPartPr/>
              <p14:nvPr/>
            </p14:nvContentPartPr>
            <p14:xfrm>
              <a:off x="9066986" y="5239342"/>
              <a:ext cx="360" cy="360"/>
            </p14:xfrm>
          </p:contentPart>
        </mc:Choice>
        <mc:Fallback>
          <p:pic>
            <p:nvPicPr>
              <p:cNvPr id="35" name="Ink 34">
                <a:extLst>
                  <a:ext uri="{FF2B5EF4-FFF2-40B4-BE49-F238E27FC236}">
                    <a16:creationId xmlns:a16="http://schemas.microsoft.com/office/drawing/2014/main" id="{7BCEFDEB-BC5C-4E3A-93C8-6D9DB129B9CC}"/>
                  </a:ext>
                </a:extLst>
              </p:cNvPr>
              <p:cNvPicPr/>
              <p:nvPr/>
            </p:nvPicPr>
            <p:blipFill>
              <a:blip r:embed="rId9"/>
              <a:stretch>
                <a:fillRect/>
              </a:stretch>
            </p:blipFill>
            <p:spPr>
              <a:xfrm>
                <a:off x="9048986" y="5221342"/>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3D0C9CCD-5D5F-4868-8F32-537E6E39C22F}"/>
                  </a:ext>
                </a:extLst>
              </p14:cNvPr>
              <p14:cNvContentPartPr/>
              <p14:nvPr/>
            </p14:nvContentPartPr>
            <p14:xfrm>
              <a:off x="9066986" y="5394937"/>
              <a:ext cx="360" cy="360"/>
            </p14:xfrm>
          </p:contentPart>
        </mc:Choice>
        <mc:Fallback>
          <p:pic>
            <p:nvPicPr>
              <p:cNvPr id="36" name="Ink 35">
                <a:extLst>
                  <a:ext uri="{FF2B5EF4-FFF2-40B4-BE49-F238E27FC236}">
                    <a16:creationId xmlns:a16="http://schemas.microsoft.com/office/drawing/2014/main" id="{3D0C9CCD-5D5F-4868-8F32-537E6E39C22F}"/>
                  </a:ext>
                </a:extLst>
              </p:cNvPr>
              <p:cNvPicPr/>
              <p:nvPr/>
            </p:nvPicPr>
            <p:blipFill>
              <a:blip r:embed="rId9"/>
              <a:stretch>
                <a:fillRect/>
              </a:stretch>
            </p:blipFill>
            <p:spPr>
              <a:xfrm>
                <a:off x="9048986" y="5376937"/>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7" name="Ink 36">
                <a:extLst>
                  <a:ext uri="{FF2B5EF4-FFF2-40B4-BE49-F238E27FC236}">
                    <a16:creationId xmlns:a16="http://schemas.microsoft.com/office/drawing/2014/main" id="{CF4B942E-08BD-45FD-9F7F-BAA3D3504B30}"/>
                  </a:ext>
                </a:extLst>
              </p14:cNvPr>
              <p14:cNvContentPartPr/>
              <p14:nvPr/>
            </p14:nvContentPartPr>
            <p14:xfrm>
              <a:off x="9066986" y="5516848"/>
              <a:ext cx="360" cy="360"/>
            </p14:xfrm>
          </p:contentPart>
        </mc:Choice>
        <mc:Fallback>
          <p:pic>
            <p:nvPicPr>
              <p:cNvPr id="37" name="Ink 36">
                <a:extLst>
                  <a:ext uri="{FF2B5EF4-FFF2-40B4-BE49-F238E27FC236}">
                    <a16:creationId xmlns:a16="http://schemas.microsoft.com/office/drawing/2014/main" id="{CF4B942E-08BD-45FD-9F7F-BAA3D3504B30}"/>
                  </a:ext>
                </a:extLst>
              </p:cNvPr>
              <p:cNvPicPr/>
              <p:nvPr/>
            </p:nvPicPr>
            <p:blipFill>
              <a:blip r:embed="rId9"/>
              <a:stretch>
                <a:fillRect/>
              </a:stretch>
            </p:blipFill>
            <p:spPr>
              <a:xfrm>
                <a:off x="9048986" y="5498848"/>
                <a:ext cx="36000" cy="36000"/>
              </a:xfrm>
              <a:prstGeom prst="rect">
                <a:avLst/>
              </a:prstGeom>
            </p:spPr>
          </p:pic>
        </mc:Fallback>
      </mc:AlternateContent>
      <p:sp>
        <p:nvSpPr>
          <p:cNvPr id="38" name="Rettangolo 14">
            <a:extLst>
              <a:ext uri="{FF2B5EF4-FFF2-40B4-BE49-F238E27FC236}">
                <a16:creationId xmlns:a16="http://schemas.microsoft.com/office/drawing/2014/main" id="{8B80FF1D-C192-43F3-AE8B-8DDD2735DACB}"/>
              </a:ext>
            </a:extLst>
          </p:cNvPr>
          <p:cNvSpPr/>
          <p:nvPr/>
        </p:nvSpPr>
        <p:spPr>
          <a:xfrm>
            <a:off x="8206977" y="4549436"/>
            <a:ext cx="1689600" cy="5342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it-IT" sz="1100" dirty="0">
              <a:ea typeface="+mn-lt"/>
              <a:cs typeface="+mn-lt"/>
            </a:endParaRPr>
          </a:p>
          <a:p>
            <a:pPr algn="ctr"/>
            <a:r>
              <a:rPr lang="it-IT" sz="1100" dirty="0">
                <a:latin typeface="Open Sans"/>
                <a:ea typeface="+mn-lt"/>
                <a:cs typeface="+mn-lt"/>
              </a:rPr>
              <a:t>Run on third device  when ready</a:t>
            </a:r>
            <a:endParaRPr lang="it-IT" sz="1100" dirty="0">
              <a:ea typeface="+mn-lt"/>
              <a:cs typeface="+mn-lt"/>
            </a:endParaRPr>
          </a:p>
          <a:p>
            <a:pPr algn="ctr"/>
            <a:endParaRPr lang="en-US" sz="1100" dirty="0">
              <a:ea typeface="+mn-lt"/>
              <a:cs typeface="+mn-lt"/>
            </a:endParaRPr>
          </a:p>
        </p:txBody>
      </p:sp>
      <p:pic>
        <p:nvPicPr>
          <p:cNvPr id="39" name="Picture 38">
            <a:extLst>
              <a:ext uri="{FF2B5EF4-FFF2-40B4-BE49-F238E27FC236}">
                <a16:creationId xmlns:a16="http://schemas.microsoft.com/office/drawing/2014/main" id="{F786561C-CA10-4776-9C1E-9D4FAF413866}"/>
              </a:ext>
            </a:extLst>
          </p:cNvPr>
          <p:cNvPicPr>
            <a:picLocks noChangeAspect="1"/>
          </p:cNvPicPr>
          <p:nvPr/>
        </p:nvPicPr>
        <p:blipFill>
          <a:blip r:embed="rId7"/>
          <a:stretch>
            <a:fillRect/>
          </a:stretch>
        </p:blipFill>
        <p:spPr>
          <a:xfrm>
            <a:off x="8264051" y="5653383"/>
            <a:ext cx="244865" cy="288591"/>
          </a:xfrm>
          <a:prstGeom prst="rect">
            <a:avLst/>
          </a:prstGeom>
        </p:spPr>
      </p:pic>
      <p:cxnSp>
        <p:nvCxnSpPr>
          <p:cNvPr id="40" name="Straight Arrow Connector 39">
            <a:extLst>
              <a:ext uri="{FF2B5EF4-FFF2-40B4-BE49-F238E27FC236}">
                <a16:creationId xmlns:a16="http://schemas.microsoft.com/office/drawing/2014/main" id="{E6103837-E19B-473E-8D0E-2DBF71D49F37}"/>
              </a:ext>
            </a:extLst>
          </p:cNvPr>
          <p:cNvCxnSpPr>
            <a:cxnSpLocks/>
            <a:stCxn id="13" idx="3"/>
            <a:endCxn id="38" idx="1"/>
          </p:cNvCxnSpPr>
          <p:nvPr/>
        </p:nvCxnSpPr>
        <p:spPr>
          <a:xfrm>
            <a:off x="7805110" y="3967571"/>
            <a:ext cx="401867" cy="84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EF937D-84E2-44BB-8415-BB32F5B3CA0F}"/>
              </a:ext>
            </a:extLst>
          </p:cNvPr>
          <p:cNvCxnSpPr>
            <a:cxnSpLocks/>
            <a:stCxn id="38" idx="3"/>
            <a:endCxn id="17" idx="1"/>
          </p:cNvCxnSpPr>
          <p:nvPr/>
        </p:nvCxnSpPr>
        <p:spPr>
          <a:xfrm flipV="1">
            <a:off x="9896577" y="3959376"/>
            <a:ext cx="556933" cy="85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738CB8E-812A-4A45-884D-C0946E246485}"/>
              </a:ext>
            </a:extLst>
          </p:cNvPr>
          <p:cNvPicPr>
            <a:picLocks noChangeAspect="1"/>
          </p:cNvPicPr>
          <p:nvPr/>
        </p:nvPicPr>
        <p:blipFill>
          <a:blip r:embed="rId12"/>
          <a:stretch>
            <a:fillRect/>
          </a:stretch>
        </p:blipFill>
        <p:spPr>
          <a:xfrm>
            <a:off x="10486003" y="3758021"/>
            <a:ext cx="304800" cy="342900"/>
          </a:xfrm>
          <a:prstGeom prst="rect">
            <a:avLst/>
          </a:prstGeom>
        </p:spPr>
      </p:pic>
      <p:cxnSp>
        <p:nvCxnSpPr>
          <p:cNvPr id="43" name="Straight Arrow Connector 42">
            <a:extLst>
              <a:ext uri="{FF2B5EF4-FFF2-40B4-BE49-F238E27FC236}">
                <a16:creationId xmlns:a16="http://schemas.microsoft.com/office/drawing/2014/main" id="{134716B5-FA20-48F7-B8A8-6CE35382BA0A}"/>
              </a:ext>
            </a:extLst>
          </p:cNvPr>
          <p:cNvCxnSpPr>
            <a:cxnSpLocks/>
            <a:stCxn id="15" idx="3"/>
            <a:endCxn id="17" idx="1"/>
          </p:cNvCxnSpPr>
          <p:nvPr/>
        </p:nvCxnSpPr>
        <p:spPr>
          <a:xfrm flipV="1">
            <a:off x="9899834" y="3959376"/>
            <a:ext cx="553676" cy="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CE622F2C-862A-476B-9B80-F7E162E1FC58}"/>
              </a:ext>
            </a:extLst>
          </p:cNvPr>
          <p:cNvPicPr>
            <a:picLocks noChangeAspect="1"/>
          </p:cNvPicPr>
          <p:nvPr/>
        </p:nvPicPr>
        <p:blipFill>
          <a:blip r:embed="rId7"/>
          <a:stretch>
            <a:fillRect/>
          </a:stretch>
        </p:blipFill>
        <p:spPr>
          <a:xfrm>
            <a:off x="8230853" y="4577868"/>
            <a:ext cx="241670" cy="284825"/>
          </a:xfrm>
          <a:prstGeom prst="rect">
            <a:avLst/>
          </a:prstGeom>
        </p:spPr>
      </p:pic>
      <p:pic>
        <p:nvPicPr>
          <p:cNvPr id="45" name="Picture 44">
            <a:extLst>
              <a:ext uri="{FF2B5EF4-FFF2-40B4-BE49-F238E27FC236}">
                <a16:creationId xmlns:a16="http://schemas.microsoft.com/office/drawing/2014/main" id="{60285E82-429C-4356-A5FC-105399B046D9}"/>
              </a:ext>
            </a:extLst>
          </p:cNvPr>
          <p:cNvPicPr>
            <a:picLocks noChangeAspect="1"/>
          </p:cNvPicPr>
          <p:nvPr/>
        </p:nvPicPr>
        <p:blipFill>
          <a:blip r:embed="rId7"/>
          <a:stretch>
            <a:fillRect/>
          </a:stretch>
        </p:blipFill>
        <p:spPr>
          <a:xfrm>
            <a:off x="8206977" y="2817642"/>
            <a:ext cx="241670" cy="284825"/>
          </a:xfrm>
          <a:prstGeom prst="rect">
            <a:avLst/>
          </a:prstGeom>
        </p:spPr>
      </p:pic>
      <p:pic>
        <p:nvPicPr>
          <p:cNvPr id="3" name="Picture 2">
            <a:extLst>
              <a:ext uri="{FF2B5EF4-FFF2-40B4-BE49-F238E27FC236}">
                <a16:creationId xmlns:a16="http://schemas.microsoft.com/office/drawing/2014/main" id="{71D8FDFF-9C6A-45D6-B4B1-5000EA19431D}"/>
              </a:ext>
            </a:extLst>
          </p:cNvPr>
          <p:cNvPicPr>
            <a:picLocks noChangeAspect="1"/>
          </p:cNvPicPr>
          <p:nvPr/>
        </p:nvPicPr>
        <p:blipFill>
          <a:blip r:embed="rId13"/>
          <a:stretch>
            <a:fillRect/>
          </a:stretch>
        </p:blipFill>
        <p:spPr>
          <a:xfrm>
            <a:off x="2028914" y="1729602"/>
            <a:ext cx="1200150" cy="666750"/>
          </a:xfrm>
          <a:prstGeom prst="rect">
            <a:avLst/>
          </a:prstGeom>
        </p:spPr>
      </p:pic>
      <p:pic>
        <p:nvPicPr>
          <p:cNvPr id="4" name="Picture 3">
            <a:extLst>
              <a:ext uri="{FF2B5EF4-FFF2-40B4-BE49-F238E27FC236}">
                <a16:creationId xmlns:a16="http://schemas.microsoft.com/office/drawing/2014/main" id="{36D09C80-3C3D-450E-8EA7-1E1D7993B64E}"/>
              </a:ext>
            </a:extLst>
          </p:cNvPr>
          <p:cNvPicPr>
            <a:picLocks noChangeAspect="1"/>
          </p:cNvPicPr>
          <p:nvPr/>
        </p:nvPicPr>
        <p:blipFill>
          <a:blip r:embed="rId14"/>
          <a:stretch>
            <a:fillRect/>
          </a:stretch>
        </p:blipFill>
        <p:spPr>
          <a:xfrm>
            <a:off x="3707568" y="1452144"/>
            <a:ext cx="6467475" cy="1228725"/>
          </a:xfrm>
          <a:prstGeom prst="rect">
            <a:avLst/>
          </a:prstGeom>
        </p:spPr>
      </p:pic>
      <p:pic>
        <p:nvPicPr>
          <p:cNvPr id="46" name="Picture 45">
            <a:extLst>
              <a:ext uri="{FF2B5EF4-FFF2-40B4-BE49-F238E27FC236}">
                <a16:creationId xmlns:a16="http://schemas.microsoft.com/office/drawing/2014/main" id="{FE4E89BE-4183-4B3A-A32E-49B519A580A2}"/>
              </a:ext>
            </a:extLst>
          </p:cNvPr>
          <p:cNvPicPr>
            <a:picLocks noChangeAspect="1"/>
          </p:cNvPicPr>
          <p:nvPr/>
        </p:nvPicPr>
        <p:blipFill>
          <a:blip r:embed="rId15"/>
          <a:stretch>
            <a:fillRect/>
          </a:stretch>
        </p:blipFill>
        <p:spPr>
          <a:xfrm>
            <a:off x="181340" y="3605171"/>
            <a:ext cx="2457450" cy="942975"/>
          </a:xfrm>
          <a:prstGeom prst="rect">
            <a:avLst/>
          </a:prstGeom>
        </p:spPr>
      </p:pic>
    </p:spTree>
    <p:extLst>
      <p:ext uri="{BB962C8B-B14F-4D97-AF65-F5344CB8AC3E}">
        <p14:creationId xmlns:p14="http://schemas.microsoft.com/office/powerpoint/2010/main" val="34692890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0C52-F1F2-4EE4-AB87-5D36FE322250}"/>
              </a:ext>
            </a:extLst>
          </p:cNvPr>
          <p:cNvSpPr>
            <a:spLocks noGrp="1"/>
          </p:cNvSpPr>
          <p:nvPr>
            <p:ph type="title"/>
          </p:nvPr>
        </p:nvSpPr>
        <p:spPr>
          <a:xfrm>
            <a:off x="238815" y="262189"/>
            <a:ext cx="11655840" cy="899665"/>
          </a:xfrm>
        </p:spPr>
        <p:txBody>
          <a:bodyPr/>
          <a:lstStyle/>
          <a:p>
            <a:r>
              <a:rPr lang="en-US" sz="4800" dirty="0"/>
              <a:t> Add UI Tests to DevOps using </a:t>
            </a:r>
            <a:r>
              <a:rPr lang="en-US" sz="4800" dirty="0" err="1"/>
              <a:t>AppCenter</a:t>
            </a:r>
            <a:br>
              <a:rPr lang="en-US" sz="4800" dirty="0"/>
            </a:br>
            <a:endParaRPr lang="en-US" dirty="0"/>
          </a:p>
        </p:txBody>
      </p:sp>
      <p:sp>
        <p:nvSpPr>
          <p:cNvPr id="4" name="Rectangle 7">
            <a:extLst>
              <a:ext uri="{FF2B5EF4-FFF2-40B4-BE49-F238E27FC236}">
                <a16:creationId xmlns:a16="http://schemas.microsoft.com/office/drawing/2014/main" id="{62DC515F-685C-4D6F-8DD1-9D1962CDFD4A}"/>
              </a:ext>
            </a:extLst>
          </p:cNvPr>
          <p:cNvSpPr>
            <a:spLocks noChangeArrowheads="1"/>
          </p:cNvSpPr>
          <p:nvPr/>
        </p:nvSpPr>
        <p:spPr bwMode="auto">
          <a:xfrm>
            <a:off x="-95527" y="-365969"/>
            <a:ext cx="1617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4F31E95-6ED6-4B68-B22C-234AD16DC2CE}"/>
              </a:ext>
            </a:extLst>
          </p:cNvPr>
          <p:cNvPicPr>
            <a:picLocks noChangeAspect="1"/>
          </p:cNvPicPr>
          <p:nvPr/>
        </p:nvPicPr>
        <p:blipFill>
          <a:blip r:embed="rId2"/>
          <a:stretch>
            <a:fillRect/>
          </a:stretch>
        </p:blipFill>
        <p:spPr>
          <a:xfrm>
            <a:off x="7815943" y="1246557"/>
            <a:ext cx="2695333" cy="5151631"/>
          </a:xfrm>
          <a:prstGeom prst="rect">
            <a:avLst/>
          </a:prstGeom>
        </p:spPr>
      </p:pic>
      <p:pic>
        <p:nvPicPr>
          <p:cNvPr id="6" name="Picture 5">
            <a:extLst>
              <a:ext uri="{FF2B5EF4-FFF2-40B4-BE49-F238E27FC236}">
                <a16:creationId xmlns:a16="http://schemas.microsoft.com/office/drawing/2014/main" id="{411418C1-998F-4C29-A5D1-904132742BAF}"/>
              </a:ext>
            </a:extLst>
          </p:cNvPr>
          <p:cNvPicPr>
            <a:picLocks noChangeAspect="1"/>
          </p:cNvPicPr>
          <p:nvPr/>
        </p:nvPicPr>
        <p:blipFill>
          <a:blip r:embed="rId3"/>
          <a:stretch>
            <a:fillRect/>
          </a:stretch>
        </p:blipFill>
        <p:spPr>
          <a:xfrm>
            <a:off x="1383175" y="2717373"/>
            <a:ext cx="1809616" cy="1713453"/>
          </a:xfrm>
          <a:prstGeom prst="rect">
            <a:avLst/>
          </a:prstGeom>
        </p:spPr>
      </p:pic>
      <p:sp>
        <p:nvSpPr>
          <p:cNvPr id="7" name="Rectangle 5">
            <a:extLst>
              <a:ext uri="{FF2B5EF4-FFF2-40B4-BE49-F238E27FC236}">
                <a16:creationId xmlns:a16="http://schemas.microsoft.com/office/drawing/2014/main" id="{38B86675-B679-44EE-BC6A-6EC92608E928}"/>
              </a:ext>
            </a:extLst>
          </p:cNvPr>
          <p:cNvSpPr>
            <a:spLocks noChangeArrowheads="1"/>
          </p:cNvSpPr>
          <p:nvPr/>
        </p:nvSpPr>
        <p:spPr bwMode="auto">
          <a:xfrm>
            <a:off x="1351198" y="4515464"/>
            <a:ext cx="2900762" cy="146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1" u="none" strike="noStrike" cap="none" normalizeH="0" baseline="0" dirty="0">
                <a:ln>
                  <a:noFill/>
                </a:ln>
                <a:effectLst/>
                <a:latin typeface="Open Sans"/>
              </a:rPr>
              <a:t>From app center you get:</a:t>
            </a:r>
            <a:endParaRPr lang="en-US" altLang="en-US" sz="1200" b="1" dirty="0">
              <a:solidFill>
                <a:srgbClr val="2E3C7E"/>
              </a:solidFill>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err="1">
                <a:ln>
                  <a:noFill/>
                </a:ln>
                <a:solidFill>
                  <a:srgbClr val="2E3C7E"/>
                </a:solidFill>
                <a:effectLst/>
                <a:latin typeface="Open Sans"/>
              </a:rPr>
              <a:t>appcenter</a:t>
            </a:r>
            <a:r>
              <a:rPr kumimoji="0" lang="en-US" altLang="en-US" sz="1100" b="1" i="0" u="none" strike="noStrike" cap="none" normalizeH="0" baseline="0" dirty="0">
                <a:ln>
                  <a:noFill/>
                </a:ln>
                <a:solidFill>
                  <a:srgbClr val="2E3C7E"/>
                </a:solidFill>
                <a:effectLst/>
                <a:latin typeface="Open Sans"/>
              </a:rPr>
              <a:t> test run </a:t>
            </a:r>
            <a:r>
              <a:rPr kumimoji="0" lang="en-US" altLang="en-US" sz="1100" b="1" i="0" u="none" strike="noStrike" cap="none" normalizeH="0" baseline="0" dirty="0" err="1">
                <a:ln>
                  <a:noFill/>
                </a:ln>
                <a:solidFill>
                  <a:srgbClr val="2E3C7E"/>
                </a:solidFill>
                <a:effectLst/>
                <a:latin typeface="Open Sans"/>
              </a:rPr>
              <a:t>uitest</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--app "</a:t>
            </a:r>
            <a:r>
              <a:rPr kumimoji="0" lang="en-US" altLang="en-US" sz="1100" b="1" i="0" u="none" strike="noStrike" cap="none" normalizeH="0" baseline="0" dirty="0" err="1">
                <a:ln>
                  <a:noFill/>
                </a:ln>
                <a:solidFill>
                  <a:srgbClr val="2E3C7E"/>
                </a:solidFill>
                <a:effectLst/>
                <a:highlight>
                  <a:srgbClr val="00FFFF"/>
                </a:highlight>
                <a:latin typeface="Open Sans"/>
              </a:rPr>
              <a:t>codrinamerigo</a:t>
            </a:r>
            <a:r>
              <a:rPr kumimoji="0" lang="en-US" altLang="en-US" sz="1100" b="1" i="0" u="none" strike="noStrike" cap="none" normalizeH="0" baseline="0" dirty="0">
                <a:ln>
                  <a:noFill/>
                </a:ln>
                <a:solidFill>
                  <a:srgbClr val="2E3C7E"/>
                </a:solidFill>
                <a:effectLst/>
                <a:highlight>
                  <a:srgbClr val="00FFFF"/>
                </a:highlight>
                <a:latin typeface="Open Sans"/>
              </a:rPr>
              <a:t>/</a:t>
            </a:r>
            <a:r>
              <a:rPr kumimoji="0" lang="en-US" altLang="en-US" sz="1100" b="1" i="0" u="none" strike="noStrike" cap="none" normalizeH="0" baseline="0" dirty="0" err="1">
                <a:ln>
                  <a:noFill/>
                </a:ln>
                <a:solidFill>
                  <a:srgbClr val="2E3C7E"/>
                </a:solidFill>
                <a:effectLst/>
                <a:highlight>
                  <a:srgbClr val="00FFFF"/>
                </a:highlight>
                <a:latin typeface="Open Sans"/>
              </a:rPr>
              <a:t>LadyBug</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--devices "</a:t>
            </a:r>
            <a:r>
              <a:rPr kumimoji="0" lang="en-US" altLang="en-US" sz="1100" b="1" i="0" u="none" strike="noStrike" cap="none" normalizeH="0" baseline="0" dirty="0" err="1">
                <a:ln>
                  <a:noFill/>
                </a:ln>
                <a:solidFill>
                  <a:srgbClr val="2E3C7E"/>
                </a:solidFill>
                <a:effectLst/>
                <a:highlight>
                  <a:srgbClr val="00FFFF"/>
                </a:highlight>
                <a:latin typeface="Open Sans"/>
              </a:rPr>
              <a:t>codrinamerigo</a:t>
            </a:r>
            <a:r>
              <a:rPr kumimoji="0" lang="en-US" altLang="en-US" sz="1100" b="1" i="0" u="none" strike="noStrike" cap="none" normalizeH="0" baseline="0" dirty="0">
                <a:ln>
                  <a:noFill/>
                </a:ln>
                <a:solidFill>
                  <a:srgbClr val="2E3C7E"/>
                </a:solidFill>
                <a:effectLst/>
                <a:highlight>
                  <a:srgbClr val="00FFFF"/>
                </a:highlight>
                <a:latin typeface="Open Sans"/>
              </a:rPr>
              <a:t>/android-test</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--app-path </a:t>
            </a:r>
            <a:r>
              <a:rPr kumimoji="0" lang="en-US" altLang="en-US" sz="1100" b="1" i="0" u="none" strike="noStrike" cap="none" normalizeH="0" baseline="0" dirty="0" err="1">
                <a:ln>
                  <a:noFill/>
                </a:ln>
                <a:solidFill>
                  <a:srgbClr val="2E3C7E"/>
                </a:solidFill>
                <a:effectLst/>
                <a:latin typeface="Open Sans"/>
              </a:rPr>
              <a:t>pathToFile.apk</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--test-series "master"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--locale "</a:t>
            </a:r>
            <a:r>
              <a:rPr kumimoji="0" lang="en-US" altLang="en-US" sz="1100" b="1" i="0" u="none" strike="noStrike" cap="none" normalizeH="0" baseline="0" dirty="0" err="1">
                <a:ln>
                  <a:noFill/>
                </a:ln>
                <a:solidFill>
                  <a:srgbClr val="2E3C7E"/>
                </a:solidFill>
                <a:effectLst/>
                <a:highlight>
                  <a:srgbClr val="00FFFF"/>
                </a:highlight>
                <a:latin typeface="Open Sans"/>
              </a:rPr>
              <a:t>en_US</a:t>
            </a:r>
            <a:r>
              <a:rPr kumimoji="0" lang="en-US" altLang="en-US" sz="1100" b="1" i="0" u="none" strike="noStrike" cap="none" normalizeH="0" baseline="0" dirty="0">
                <a:ln>
                  <a:noFill/>
                </a:ln>
                <a:solidFill>
                  <a:srgbClr val="2E3C7E"/>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2E3C7E"/>
                </a:solidFill>
                <a:effectLst/>
                <a:latin typeface="Open Sans"/>
              </a:rPr>
              <a:t>--build-</a:t>
            </a:r>
            <a:r>
              <a:rPr kumimoji="0" lang="en-US" altLang="en-US" sz="1100" b="1" i="0" u="none" strike="noStrike" cap="none" normalizeH="0" baseline="0" dirty="0" err="1">
                <a:ln>
                  <a:noFill/>
                </a:ln>
                <a:solidFill>
                  <a:srgbClr val="2E3C7E"/>
                </a:solidFill>
                <a:effectLst/>
                <a:latin typeface="Open Sans"/>
              </a:rPr>
              <a:t>dir</a:t>
            </a:r>
            <a:r>
              <a:rPr kumimoji="0" lang="en-US" altLang="en-US" sz="1100" b="1" i="0" u="none" strike="noStrike" cap="none" normalizeH="0" baseline="0" dirty="0">
                <a:ln>
                  <a:noFill/>
                </a:ln>
                <a:solidFill>
                  <a:srgbClr val="2E3C7E"/>
                </a:solidFill>
                <a:effectLst/>
                <a:latin typeface="Open Sans"/>
              </a:rPr>
              <a:t> </a:t>
            </a:r>
            <a:r>
              <a:rPr kumimoji="0" lang="en-US" altLang="en-US" sz="1100" b="1" i="0" u="none" strike="noStrike" cap="none" normalizeH="0" baseline="0" dirty="0" err="1">
                <a:ln>
                  <a:noFill/>
                </a:ln>
                <a:solidFill>
                  <a:srgbClr val="2E3C7E"/>
                </a:solidFill>
                <a:effectLst/>
                <a:latin typeface="Open Sans"/>
              </a:rPr>
              <a:t>pathToUITestBuildDir</a:t>
            </a:r>
            <a:r>
              <a:rPr kumimoji="0" lang="en-US" altLang="en-US" sz="1100" b="1" i="0" u="none" strike="noStrike" cap="none" normalizeH="0" baseline="0" dirty="0">
                <a:ln>
                  <a:noFill/>
                </a:ln>
                <a:solidFill>
                  <a:srgbClr val="2E3C7E"/>
                </a:solidFill>
                <a:effectLst/>
                <a:latin typeface="Open Sans"/>
              </a:rPr>
              <a:t> </a:t>
            </a:r>
          </a:p>
        </p:txBody>
      </p:sp>
      <p:pic>
        <p:nvPicPr>
          <p:cNvPr id="8" name="Picture 7">
            <a:extLst>
              <a:ext uri="{FF2B5EF4-FFF2-40B4-BE49-F238E27FC236}">
                <a16:creationId xmlns:a16="http://schemas.microsoft.com/office/drawing/2014/main" id="{4400AB5B-FB16-4857-8323-6C0745448B47}"/>
              </a:ext>
            </a:extLst>
          </p:cNvPr>
          <p:cNvPicPr>
            <a:picLocks noChangeAspect="1"/>
          </p:cNvPicPr>
          <p:nvPr/>
        </p:nvPicPr>
        <p:blipFill>
          <a:blip r:embed="rId4"/>
          <a:stretch>
            <a:fillRect/>
          </a:stretch>
        </p:blipFill>
        <p:spPr>
          <a:xfrm>
            <a:off x="269240" y="1316797"/>
            <a:ext cx="4668286" cy="646916"/>
          </a:xfrm>
          <a:prstGeom prst="rect">
            <a:avLst/>
          </a:prstGeom>
        </p:spPr>
      </p:pic>
      <p:pic>
        <p:nvPicPr>
          <p:cNvPr id="9" name="Picture 8">
            <a:extLst>
              <a:ext uri="{FF2B5EF4-FFF2-40B4-BE49-F238E27FC236}">
                <a16:creationId xmlns:a16="http://schemas.microsoft.com/office/drawing/2014/main" id="{16D54DC2-4C25-4354-A843-2B381E68EE89}"/>
              </a:ext>
            </a:extLst>
          </p:cNvPr>
          <p:cNvPicPr>
            <a:picLocks noChangeAspect="1"/>
          </p:cNvPicPr>
          <p:nvPr/>
        </p:nvPicPr>
        <p:blipFill>
          <a:blip r:embed="rId5"/>
          <a:stretch>
            <a:fillRect/>
          </a:stretch>
        </p:blipFill>
        <p:spPr>
          <a:xfrm>
            <a:off x="848204" y="2205728"/>
            <a:ext cx="2832446" cy="524527"/>
          </a:xfrm>
          <a:prstGeom prst="rect">
            <a:avLst/>
          </a:prstGeom>
        </p:spPr>
      </p:pic>
      <p:sp>
        <p:nvSpPr>
          <p:cNvPr id="10" name="TextBox 9">
            <a:extLst>
              <a:ext uri="{FF2B5EF4-FFF2-40B4-BE49-F238E27FC236}">
                <a16:creationId xmlns:a16="http://schemas.microsoft.com/office/drawing/2014/main" id="{780F2159-3075-42BF-A4B9-4C63D32BE6E9}"/>
              </a:ext>
            </a:extLst>
          </p:cNvPr>
          <p:cNvSpPr txBox="1"/>
          <p:nvPr/>
        </p:nvSpPr>
        <p:spPr>
          <a:xfrm>
            <a:off x="521162" y="1874548"/>
            <a:ext cx="2082221" cy="369332"/>
          </a:xfrm>
          <a:prstGeom prst="rect">
            <a:avLst/>
          </a:prstGeom>
          <a:noFill/>
        </p:spPr>
        <p:txBody>
          <a:bodyPr wrap="square" rtlCol="0">
            <a:spAutoFit/>
          </a:bodyPr>
          <a:lstStyle/>
          <a:p>
            <a:r>
              <a:rPr lang="en-US" dirty="0"/>
              <a:t>Enable task</a:t>
            </a:r>
          </a:p>
        </p:txBody>
      </p:sp>
    </p:spTree>
    <p:extLst>
      <p:ext uri="{BB962C8B-B14F-4D97-AF65-F5344CB8AC3E}">
        <p14:creationId xmlns:p14="http://schemas.microsoft.com/office/powerpoint/2010/main" val="9900916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5A8B-8F35-448B-988D-43A53DCEEC34}"/>
              </a:ext>
            </a:extLst>
          </p:cNvPr>
          <p:cNvSpPr>
            <a:spLocks noGrp="1"/>
          </p:cNvSpPr>
          <p:nvPr>
            <p:ph type="title"/>
          </p:nvPr>
        </p:nvSpPr>
        <p:spPr/>
        <p:txBody>
          <a:bodyPr/>
          <a:lstStyle/>
          <a:p>
            <a:r>
              <a:rPr lang="en-US" sz="4800" dirty="0"/>
              <a:t>App Center Test Cloud Reports</a:t>
            </a:r>
            <a:br>
              <a:rPr lang="en-US" sz="4800" dirty="0"/>
            </a:br>
            <a:endParaRPr lang="en-US" dirty="0"/>
          </a:p>
        </p:txBody>
      </p:sp>
      <p:pic>
        <p:nvPicPr>
          <p:cNvPr id="3" name="Picture 2">
            <a:extLst>
              <a:ext uri="{FF2B5EF4-FFF2-40B4-BE49-F238E27FC236}">
                <a16:creationId xmlns:a16="http://schemas.microsoft.com/office/drawing/2014/main" id="{3592ED7A-26CE-469D-A46B-4769BE6D3DB1}"/>
              </a:ext>
            </a:extLst>
          </p:cNvPr>
          <p:cNvPicPr>
            <a:picLocks noChangeAspect="1"/>
          </p:cNvPicPr>
          <p:nvPr/>
        </p:nvPicPr>
        <p:blipFill>
          <a:blip r:embed="rId2"/>
          <a:stretch>
            <a:fillRect/>
          </a:stretch>
        </p:blipFill>
        <p:spPr>
          <a:xfrm>
            <a:off x="5853025" y="4551501"/>
            <a:ext cx="6072055" cy="2040773"/>
          </a:xfrm>
          <a:prstGeom prst="rect">
            <a:avLst/>
          </a:prstGeom>
        </p:spPr>
      </p:pic>
      <p:pic>
        <p:nvPicPr>
          <p:cNvPr id="6" name="Picture 5">
            <a:extLst>
              <a:ext uri="{FF2B5EF4-FFF2-40B4-BE49-F238E27FC236}">
                <a16:creationId xmlns:a16="http://schemas.microsoft.com/office/drawing/2014/main" id="{40C6F211-C314-4E5D-8F83-7EEC92F6DAAC}"/>
              </a:ext>
            </a:extLst>
          </p:cNvPr>
          <p:cNvPicPr>
            <a:picLocks noChangeAspect="1"/>
          </p:cNvPicPr>
          <p:nvPr/>
        </p:nvPicPr>
        <p:blipFill>
          <a:blip r:embed="rId3"/>
          <a:stretch>
            <a:fillRect/>
          </a:stretch>
        </p:blipFill>
        <p:spPr>
          <a:xfrm>
            <a:off x="336042" y="1208226"/>
            <a:ext cx="6819900" cy="3343275"/>
          </a:xfrm>
          <a:prstGeom prst="rect">
            <a:avLst/>
          </a:prstGeom>
        </p:spPr>
      </p:pic>
    </p:spTree>
    <p:extLst>
      <p:ext uri="{BB962C8B-B14F-4D97-AF65-F5344CB8AC3E}">
        <p14:creationId xmlns:p14="http://schemas.microsoft.com/office/powerpoint/2010/main" val="3072595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34CA42-3FC3-48C5-9CBB-84F5C1CAC069}"/>
              </a:ext>
            </a:extLst>
          </p:cNvPr>
          <p:cNvSpPr txBox="1"/>
          <p:nvPr/>
        </p:nvSpPr>
        <p:spPr>
          <a:xfrm>
            <a:off x="4206240" y="3115068"/>
            <a:ext cx="323857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solidFill>
              </a:rPr>
              <a:t>Keep your tests alive!</a:t>
            </a:r>
          </a:p>
        </p:txBody>
      </p:sp>
    </p:spTree>
    <p:extLst>
      <p:ext uri="{BB962C8B-B14F-4D97-AF65-F5344CB8AC3E}">
        <p14:creationId xmlns:p14="http://schemas.microsoft.com/office/powerpoint/2010/main" val="25664925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3545443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B237AC-74D9-4B18-869C-8A55623ED3EF}"/>
              </a:ext>
            </a:extLst>
          </p:cNvPr>
          <p:cNvSpPr txBox="1"/>
          <p:nvPr/>
        </p:nvSpPr>
        <p:spPr>
          <a:xfrm>
            <a:off x="4587523" y="2948868"/>
            <a:ext cx="3016953" cy="960263"/>
          </a:xfrm>
          <a:prstGeom prst="rect">
            <a:avLst/>
          </a:prstGeom>
          <a:noFill/>
        </p:spPr>
        <p:txBody>
          <a:bodyPr wrap="square" lIns="182880" tIns="146304" rIns="182880" bIns="146304" rtlCol="0">
            <a:spAutoFit/>
          </a:bodyPr>
          <a:lstStyle/>
          <a:p>
            <a:pPr>
              <a:lnSpc>
                <a:spcPct val="90000"/>
              </a:lnSpc>
              <a:spcAft>
                <a:spcPts val="600"/>
              </a:spcAft>
            </a:pPr>
            <a:r>
              <a:rPr lang="en-US" sz="4800" dirty="0">
                <a:solidFill>
                  <a:schemeClr val="bg1"/>
                </a:solidFill>
                <a:latin typeface="+mj-lt"/>
              </a:rPr>
              <a:t>Thank you</a:t>
            </a:r>
          </a:p>
        </p:txBody>
      </p:sp>
      <p:pic>
        <p:nvPicPr>
          <p:cNvPr id="4" name="Picture 3" descr="A close up of a logo&#10;&#10;Description generated with very high confidence">
            <a:extLst>
              <a:ext uri="{FF2B5EF4-FFF2-40B4-BE49-F238E27FC236}">
                <a16:creationId xmlns:a16="http://schemas.microsoft.com/office/drawing/2014/main" id="{6E628A52-538F-4FD2-92C5-A2382B207693}"/>
              </a:ext>
            </a:extLst>
          </p:cNvPr>
          <p:cNvPicPr>
            <a:picLocks noChangeAspect="1"/>
          </p:cNvPicPr>
          <p:nvPr/>
        </p:nvPicPr>
        <p:blipFill>
          <a:blip r:embed="rId2"/>
          <a:stretch>
            <a:fillRect/>
          </a:stretch>
        </p:blipFill>
        <p:spPr>
          <a:xfrm>
            <a:off x="6508488" y="4267675"/>
            <a:ext cx="389669" cy="389669"/>
          </a:xfrm>
          <a:prstGeom prst="rect">
            <a:avLst/>
          </a:prstGeom>
        </p:spPr>
      </p:pic>
      <p:sp>
        <p:nvSpPr>
          <p:cNvPr id="5" name="TextBox 4">
            <a:extLst>
              <a:ext uri="{FF2B5EF4-FFF2-40B4-BE49-F238E27FC236}">
                <a16:creationId xmlns:a16="http://schemas.microsoft.com/office/drawing/2014/main" id="{3DB8C789-691C-42C0-B011-8D30ED74B36D}"/>
              </a:ext>
            </a:extLst>
          </p:cNvPr>
          <p:cNvSpPr txBox="1"/>
          <p:nvPr/>
        </p:nvSpPr>
        <p:spPr>
          <a:xfrm>
            <a:off x="5123722" y="4190126"/>
            <a:ext cx="1579600"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bg1"/>
                </a:solidFill>
              </a:rPr>
              <a:t>@_Codrina_</a:t>
            </a:r>
          </a:p>
        </p:txBody>
      </p:sp>
    </p:spTree>
    <p:extLst>
      <p:ext uri="{BB962C8B-B14F-4D97-AF65-F5344CB8AC3E}">
        <p14:creationId xmlns:p14="http://schemas.microsoft.com/office/powerpoint/2010/main" val="18320858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17D515-5C57-41D4-A785-FDBCB25DDA56}"/>
              </a:ext>
            </a:extLst>
          </p:cNvPr>
          <p:cNvPicPr>
            <a:picLocks noChangeAspect="1"/>
          </p:cNvPicPr>
          <p:nvPr/>
        </p:nvPicPr>
        <p:blipFill>
          <a:blip r:embed="rId3"/>
          <a:stretch>
            <a:fillRect/>
          </a:stretch>
        </p:blipFill>
        <p:spPr>
          <a:xfrm>
            <a:off x="147637" y="1618608"/>
            <a:ext cx="5019675" cy="3848100"/>
          </a:xfrm>
          <a:prstGeom prst="rect">
            <a:avLst/>
          </a:prstGeom>
        </p:spPr>
      </p:pic>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App Testing</a:t>
            </a:r>
          </a:p>
        </p:txBody>
      </p:sp>
      <p:sp>
        <p:nvSpPr>
          <p:cNvPr id="5" name="Content Placeholder 8">
            <a:extLst>
              <a:ext uri="{FF2B5EF4-FFF2-40B4-BE49-F238E27FC236}">
                <a16:creationId xmlns:a16="http://schemas.microsoft.com/office/drawing/2014/main" id="{424C05AF-C652-46C0-B595-9BE11035C799}"/>
              </a:ext>
            </a:extLst>
          </p:cNvPr>
          <p:cNvSpPr txBox="1">
            <a:spLocks/>
          </p:cNvSpPr>
          <p:nvPr/>
        </p:nvSpPr>
        <p:spPr>
          <a:xfrm>
            <a:off x="6262122" y="4495957"/>
            <a:ext cx="5233455" cy="1360809"/>
          </a:xfrm>
          <a:prstGeom prst="rect">
            <a:avLst/>
          </a:prstGeom>
        </p:spPr>
        <p:txBody>
          <a:bodyPr>
            <a:norm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marL="0" indent="0">
              <a:buNone/>
            </a:pPr>
            <a:r>
              <a:rPr lang="en-US" sz="1600" dirty="0">
                <a:solidFill>
                  <a:srgbClr val="511C74"/>
                </a:solidFill>
                <a:latin typeface="Segoe UI" panose="020B0502040204020203" pitchFamily="34" charset="0"/>
                <a:cs typeface="Segoe UI" panose="020B0502040204020203" pitchFamily="34" charset="0"/>
              </a:rPr>
              <a:t>Unit Tests </a:t>
            </a:r>
            <a:r>
              <a:rPr lang="en-US" sz="1600" dirty="0">
                <a:latin typeface="Segoe UI" panose="020B0502040204020203" pitchFamily="34" charset="0"/>
                <a:cs typeface="Segoe UI" panose="020B0502040204020203" pitchFamily="34" charset="0"/>
              </a:rPr>
              <a:t>are normally written by the </a:t>
            </a:r>
            <a:r>
              <a:rPr lang="en-US" sz="1600" i="1" dirty="0">
                <a:latin typeface="Segoe UI" panose="020B0502040204020203" pitchFamily="34" charset="0"/>
                <a:cs typeface="Segoe UI" panose="020B0502040204020203" pitchFamily="34" charset="0"/>
              </a:rPr>
              <a:t>developers</a:t>
            </a:r>
            <a:r>
              <a:rPr lang="en-US" sz="1600" dirty="0">
                <a:latin typeface="Segoe UI" panose="020B0502040204020203" pitchFamily="34" charset="0"/>
                <a:cs typeface="Segoe UI" panose="020B0502040204020203" pitchFamily="34" charset="0"/>
              </a:rPr>
              <a:t> who write test code to </a:t>
            </a:r>
            <a:r>
              <a:rPr lang="en-US" sz="1600" dirty="0">
                <a:solidFill>
                  <a:srgbClr val="511C74"/>
                </a:solidFill>
                <a:latin typeface="Segoe UI" panose="020B0502040204020203" pitchFamily="34" charset="0"/>
                <a:cs typeface="Segoe UI" panose="020B0502040204020203" pitchFamily="34" charset="0"/>
              </a:rPr>
              <a:t>verify</a:t>
            </a:r>
            <a:r>
              <a:rPr lang="en-US" sz="1600" dirty="0">
                <a:latin typeface="Segoe UI" panose="020B0502040204020203" pitchFamily="34" charset="0"/>
                <a:cs typeface="Segoe UI" panose="020B0502040204020203" pitchFamily="34" charset="0"/>
              </a:rPr>
              <a:t> the functionalities that were developed by them. </a:t>
            </a:r>
          </a:p>
          <a:p>
            <a:endParaRPr lang="en-US" sz="1600" dirty="0">
              <a:latin typeface="Segoe UI" panose="020B0502040204020203" pitchFamily="34" charset="0"/>
              <a:cs typeface="Segoe UI" panose="020B0502040204020203" pitchFamily="34" charset="0"/>
            </a:endParaRPr>
          </a:p>
        </p:txBody>
      </p:sp>
      <p:sp>
        <p:nvSpPr>
          <p:cNvPr id="6" name="TextBox 10">
            <a:extLst>
              <a:ext uri="{FF2B5EF4-FFF2-40B4-BE49-F238E27FC236}">
                <a16:creationId xmlns:a16="http://schemas.microsoft.com/office/drawing/2014/main" id="{8D13DBE2-28A7-405A-A65D-7D9AED83615B}"/>
              </a:ext>
            </a:extLst>
          </p:cNvPr>
          <p:cNvSpPr txBox="1"/>
          <p:nvPr/>
        </p:nvSpPr>
        <p:spPr>
          <a:xfrm>
            <a:off x="6262122" y="2238124"/>
            <a:ext cx="5369932" cy="1077218"/>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sz="1600" dirty="0">
                <a:solidFill>
                  <a:srgbClr val="6A2C91"/>
                </a:solidFill>
                <a:latin typeface="Segoe UI" panose="020B0502040204020203" pitchFamily="34" charset="0"/>
                <a:cs typeface="Segoe UI" panose="020B0502040204020203" pitchFamily="34" charset="0"/>
              </a:rPr>
              <a:t>UI Tests </a:t>
            </a:r>
            <a:r>
              <a:rPr lang="en-US" sz="1600" dirty="0">
                <a:latin typeface="Segoe UI" panose="020B0502040204020203" pitchFamily="34" charset="0"/>
                <a:cs typeface="Segoe UI" panose="020B0502040204020203" pitchFamily="34" charset="0"/>
              </a:rPr>
              <a:t>This is the layer where you would be testing</a:t>
            </a:r>
          </a:p>
          <a:p>
            <a:r>
              <a:rPr lang="en-US" sz="1600" dirty="0">
                <a:latin typeface="Segoe UI" panose="020B0502040204020203" pitchFamily="34" charset="0"/>
                <a:cs typeface="Segoe UI" panose="020B0502040204020203" pitchFamily="34" charset="0"/>
              </a:rPr>
              <a:t>the product more from an end-user’s perspective. </a:t>
            </a:r>
          </a:p>
          <a:p>
            <a:r>
              <a:rPr lang="en-US" sz="1600" dirty="0">
                <a:latin typeface="Segoe UI" panose="020B0502040204020203" pitchFamily="34" charset="0"/>
                <a:cs typeface="Segoe UI" panose="020B0502040204020203" pitchFamily="34" charset="0"/>
              </a:rPr>
              <a:t>Your top priority would be to ensure that ‘</a:t>
            </a:r>
            <a:r>
              <a:rPr lang="en-US" sz="1600" dirty="0">
                <a:solidFill>
                  <a:srgbClr val="511C74"/>
                </a:solidFill>
                <a:latin typeface="Segoe UI" panose="020B0502040204020203" pitchFamily="34" charset="0"/>
                <a:cs typeface="Segoe UI" panose="020B0502040204020203" pitchFamily="34" charset="0"/>
              </a:rPr>
              <a:t>UI Design Flow</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is in-line with the design requirements. </a:t>
            </a:r>
          </a:p>
        </p:txBody>
      </p:sp>
      <p:sp>
        <p:nvSpPr>
          <p:cNvPr id="7" name="Arrow: Right 6">
            <a:extLst>
              <a:ext uri="{FF2B5EF4-FFF2-40B4-BE49-F238E27FC236}">
                <a16:creationId xmlns:a16="http://schemas.microsoft.com/office/drawing/2014/main" id="{A31E5BA1-9000-422E-8C49-346AB361C24E}"/>
              </a:ext>
            </a:extLst>
          </p:cNvPr>
          <p:cNvSpPr/>
          <p:nvPr/>
        </p:nvSpPr>
        <p:spPr>
          <a:xfrm>
            <a:off x="4822370" y="4715692"/>
            <a:ext cx="1271269" cy="1474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1pPr>
            <a:lvl2pPr marL="4572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2pPr>
            <a:lvl3pPr marL="9144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3pPr>
            <a:lvl4pPr marL="13716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4pPr>
            <a:lvl5pPr marL="18288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5pPr>
            <a:lvl6pPr marL="2286000" algn="l" defTabSz="914400" rtl="0" eaLnBrk="1" latinLnBrk="0" hangingPunct="1">
              <a:defRPr kern="1200">
                <a:solidFill>
                  <a:schemeClr val="lt1"/>
                </a:solidFill>
                <a:latin typeface="+mn-lt"/>
                <a:ea typeface="+mn-ea"/>
                <a:cs typeface="+mn-cs"/>
                <a:sym typeface="Calibri" panose="020F0502020204030204" pitchFamily="34" charset="0"/>
              </a:defRPr>
            </a:lvl6pPr>
            <a:lvl7pPr marL="2743200" algn="l" defTabSz="914400" rtl="0" eaLnBrk="1" latinLnBrk="0" hangingPunct="1">
              <a:defRPr kern="1200">
                <a:solidFill>
                  <a:schemeClr val="lt1"/>
                </a:solidFill>
                <a:latin typeface="+mn-lt"/>
                <a:ea typeface="+mn-ea"/>
                <a:cs typeface="+mn-cs"/>
                <a:sym typeface="Calibri" panose="020F0502020204030204" pitchFamily="34" charset="0"/>
              </a:defRPr>
            </a:lvl7pPr>
            <a:lvl8pPr marL="3200400" algn="l" defTabSz="914400" rtl="0" eaLnBrk="1" latinLnBrk="0" hangingPunct="1">
              <a:defRPr kern="1200">
                <a:solidFill>
                  <a:schemeClr val="lt1"/>
                </a:solidFill>
                <a:latin typeface="+mn-lt"/>
                <a:ea typeface="+mn-ea"/>
                <a:cs typeface="+mn-cs"/>
                <a:sym typeface="Calibri" panose="020F0502020204030204" pitchFamily="34" charset="0"/>
              </a:defRPr>
            </a:lvl8pPr>
            <a:lvl9pPr marL="3657600" algn="l" defTabSz="914400" rtl="0" eaLnBrk="1" latinLnBrk="0" hangingPunct="1">
              <a:defRPr kern="1200">
                <a:solidFill>
                  <a:schemeClr val="lt1"/>
                </a:solidFill>
                <a:latin typeface="+mn-lt"/>
                <a:ea typeface="+mn-ea"/>
                <a:cs typeface="+mn-cs"/>
                <a:sym typeface="Calibri" panose="020F0502020204030204" pitchFamily="34" charset="0"/>
              </a:defRPr>
            </a:lvl9pPr>
          </a:lstStyle>
          <a:p>
            <a:pPr algn="ctr"/>
            <a:endParaRPr lang="en-US"/>
          </a:p>
        </p:txBody>
      </p:sp>
      <p:sp>
        <p:nvSpPr>
          <p:cNvPr id="8" name="Arrow: Right 7">
            <a:extLst>
              <a:ext uri="{FF2B5EF4-FFF2-40B4-BE49-F238E27FC236}">
                <a16:creationId xmlns:a16="http://schemas.microsoft.com/office/drawing/2014/main" id="{E05882B0-7495-4CC7-80D9-CAE96D541E62}"/>
              </a:ext>
            </a:extLst>
          </p:cNvPr>
          <p:cNvSpPr/>
          <p:nvPr/>
        </p:nvSpPr>
        <p:spPr>
          <a:xfrm>
            <a:off x="3836633" y="2776733"/>
            <a:ext cx="2289013" cy="148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1pPr>
            <a:lvl2pPr marL="4572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2pPr>
            <a:lvl3pPr marL="9144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3pPr>
            <a:lvl4pPr marL="13716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4pPr>
            <a:lvl5pPr marL="18288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5pPr>
            <a:lvl6pPr marL="2286000" algn="l" defTabSz="914400" rtl="0" eaLnBrk="1" latinLnBrk="0" hangingPunct="1">
              <a:defRPr kern="1200">
                <a:solidFill>
                  <a:schemeClr val="lt1"/>
                </a:solidFill>
                <a:latin typeface="+mn-lt"/>
                <a:ea typeface="+mn-ea"/>
                <a:cs typeface="+mn-cs"/>
                <a:sym typeface="Calibri" panose="020F0502020204030204" pitchFamily="34" charset="0"/>
              </a:defRPr>
            </a:lvl6pPr>
            <a:lvl7pPr marL="2743200" algn="l" defTabSz="914400" rtl="0" eaLnBrk="1" latinLnBrk="0" hangingPunct="1">
              <a:defRPr kern="1200">
                <a:solidFill>
                  <a:schemeClr val="lt1"/>
                </a:solidFill>
                <a:latin typeface="+mn-lt"/>
                <a:ea typeface="+mn-ea"/>
                <a:cs typeface="+mn-cs"/>
                <a:sym typeface="Calibri" panose="020F0502020204030204" pitchFamily="34" charset="0"/>
              </a:defRPr>
            </a:lvl7pPr>
            <a:lvl8pPr marL="3200400" algn="l" defTabSz="914400" rtl="0" eaLnBrk="1" latinLnBrk="0" hangingPunct="1">
              <a:defRPr kern="1200">
                <a:solidFill>
                  <a:schemeClr val="lt1"/>
                </a:solidFill>
                <a:latin typeface="+mn-lt"/>
                <a:ea typeface="+mn-ea"/>
                <a:cs typeface="+mn-cs"/>
                <a:sym typeface="Calibri" panose="020F0502020204030204" pitchFamily="34" charset="0"/>
              </a:defRPr>
            </a:lvl8pPr>
            <a:lvl9pPr marL="3657600" algn="l" defTabSz="914400" rtl="0" eaLnBrk="1" latinLnBrk="0" hangingPunct="1">
              <a:defRPr kern="1200">
                <a:solidFill>
                  <a:schemeClr val="lt1"/>
                </a:solidFill>
                <a:latin typeface="+mn-lt"/>
                <a:ea typeface="+mn-ea"/>
                <a:cs typeface="+mn-cs"/>
                <a:sym typeface="Calibri" panose="020F0502020204030204" pitchFamily="34" charset="0"/>
              </a:defRPr>
            </a:lvl9pPr>
          </a:lstStyle>
          <a:p>
            <a:pPr algn="ctr"/>
            <a:endParaRPr lang="en-US"/>
          </a:p>
        </p:txBody>
      </p:sp>
      <p:sp>
        <p:nvSpPr>
          <p:cNvPr id="9" name="TextBox 15">
            <a:extLst>
              <a:ext uri="{FF2B5EF4-FFF2-40B4-BE49-F238E27FC236}">
                <a16:creationId xmlns:a16="http://schemas.microsoft.com/office/drawing/2014/main" id="{117C8199-D8B5-40D1-9B56-EB4E4A5B9520}"/>
              </a:ext>
            </a:extLst>
          </p:cNvPr>
          <p:cNvSpPr txBox="1"/>
          <p:nvPr/>
        </p:nvSpPr>
        <p:spPr>
          <a:xfrm>
            <a:off x="6262122" y="3542658"/>
            <a:ext cx="4610365" cy="584775"/>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sz="1600" dirty="0">
                <a:solidFill>
                  <a:srgbClr val="511C74"/>
                </a:solidFill>
                <a:latin typeface="Segoe UI" panose="020B0502040204020203" pitchFamily="34" charset="0"/>
                <a:cs typeface="Segoe UI" panose="020B0502040204020203" pitchFamily="34" charset="0"/>
              </a:rPr>
              <a:t>Service Tests </a:t>
            </a:r>
            <a:r>
              <a:rPr lang="en-US" sz="1600" dirty="0">
                <a:latin typeface="Segoe UI" panose="020B0502040204020203" pitchFamily="34" charset="0"/>
                <a:cs typeface="Segoe UI" panose="020B0502040204020203" pitchFamily="34" charset="0"/>
              </a:rPr>
              <a:t>helps you ensure that the services </a:t>
            </a:r>
          </a:p>
          <a:p>
            <a:r>
              <a:rPr lang="en-US" sz="1600" dirty="0">
                <a:latin typeface="Segoe UI" panose="020B0502040204020203" pitchFamily="34" charset="0"/>
                <a:cs typeface="Segoe UI" panose="020B0502040204020203" pitchFamily="34" charset="0"/>
              </a:rPr>
              <a:t>are working properly and give you the right data.</a:t>
            </a:r>
          </a:p>
        </p:txBody>
      </p:sp>
      <p:sp>
        <p:nvSpPr>
          <p:cNvPr id="10" name="Arrow: Right 9">
            <a:extLst>
              <a:ext uri="{FF2B5EF4-FFF2-40B4-BE49-F238E27FC236}">
                <a16:creationId xmlns:a16="http://schemas.microsoft.com/office/drawing/2014/main" id="{8ACEBE01-6A02-4C09-B60D-0ECFD0980780}"/>
              </a:ext>
            </a:extLst>
          </p:cNvPr>
          <p:cNvSpPr/>
          <p:nvPr/>
        </p:nvSpPr>
        <p:spPr>
          <a:xfrm>
            <a:off x="4365172" y="3888339"/>
            <a:ext cx="1760474" cy="148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1pPr>
            <a:lvl2pPr marL="4572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2pPr>
            <a:lvl3pPr marL="9144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3pPr>
            <a:lvl4pPr marL="13716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4pPr>
            <a:lvl5pPr marL="1828800" algn="l" rtl="0" eaLnBrk="0" fontAlgn="base" hangingPunct="0">
              <a:spcBef>
                <a:spcPct val="0"/>
              </a:spcBef>
              <a:spcAft>
                <a:spcPct val="0"/>
              </a:spcAft>
              <a:defRPr kern="1200">
                <a:solidFill>
                  <a:schemeClr val="lt1"/>
                </a:solidFill>
                <a:latin typeface="+mn-lt"/>
                <a:ea typeface="+mn-ea"/>
                <a:cs typeface="+mn-cs"/>
                <a:sym typeface="Calibri" panose="020F0502020204030204" pitchFamily="34" charset="0"/>
              </a:defRPr>
            </a:lvl5pPr>
            <a:lvl6pPr marL="2286000" algn="l" defTabSz="914400" rtl="0" eaLnBrk="1" latinLnBrk="0" hangingPunct="1">
              <a:defRPr kern="1200">
                <a:solidFill>
                  <a:schemeClr val="lt1"/>
                </a:solidFill>
                <a:latin typeface="+mn-lt"/>
                <a:ea typeface="+mn-ea"/>
                <a:cs typeface="+mn-cs"/>
                <a:sym typeface="Calibri" panose="020F0502020204030204" pitchFamily="34" charset="0"/>
              </a:defRPr>
            </a:lvl6pPr>
            <a:lvl7pPr marL="2743200" algn="l" defTabSz="914400" rtl="0" eaLnBrk="1" latinLnBrk="0" hangingPunct="1">
              <a:defRPr kern="1200">
                <a:solidFill>
                  <a:schemeClr val="lt1"/>
                </a:solidFill>
                <a:latin typeface="+mn-lt"/>
                <a:ea typeface="+mn-ea"/>
                <a:cs typeface="+mn-cs"/>
                <a:sym typeface="Calibri" panose="020F0502020204030204" pitchFamily="34" charset="0"/>
              </a:defRPr>
            </a:lvl7pPr>
            <a:lvl8pPr marL="3200400" algn="l" defTabSz="914400" rtl="0" eaLnBrk="1" latinLnBrk="0" hangingPunct="1">
              <a:defRPr kern="1200">
                <a:solidFill>
                  <a:schemeClr val="lt1"/>
                </a:solidFill>
                <a:latin typeface="+mn-lt"/>
                <a:ea typeface="+mn-ea"/>
                <a:cs typeface="+mn-cs"/>
                <a:sym typeface="Calibri" panose="020F0502020204030204" pitchFamily="34" charset="0"/>
              </a:defRPr>
            </a:lvl8pPr>
            <a:lvl9pPr marL="3657600" algn="l" defTabSz="914400" rtl="0" eaLnBrk="1" latinLnBrk="0" hangingPunct="1">
              <a:defRPr kern="1200">
                <a:solidFill>
                  <a:schemeClr val="lt1"/>
                </a:solidFill>
                <a:latin typeface="+mn-lt"/>
                <a:ea typeface="+mn-ea"/>
                <a:cs typeface="+mn-cs"/>
                <a:sym typeface="Calibri" panose="020F0502020204030204" pitchFamily="34" charset="0"/>
              </a:defRPr>
            </a:lvl9pPr>
          </a:lstStyle>
          <a:p>
            <a:pPr algn="ctr"/>
            <a:endParaRPr lang="en-US"/>
          </a:p>
        </p:txBody>
      </p:sp>
      <p:sp>
        <p:nvSpPr>
          <p:cNvPr id="11" name="TextBox 10">
            <a:extLst>
              <a:ext uri="{FF2B5EF4-FFF2-40B4-BE49-F238E27FC236}">
                <a16:creationId xmlns:a16="http://schemas.microsoft.com/office/drawing/2014/main" id="{C4B03A36-5DFF-498B-BE6A-766FCDCB36E5}"/>
              </a:ext>
            </a:extLst>
          </p:cNvPr>
          <p:cNvSpPr txBox="1"/>
          <p:nvPr/>
        </p:nvSpPr>
        <p:spPr>
          <a:xfrm>
            <a:off x="4511911" y="4271914"/>
            <a:ext cx="189218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511C74"/>
                </a:solidFill>
              </a:rPr>
              <a:t>ViewModel</a:t>
            </a:r>
          </a:p>
        </p:txBody>
      </p:sp>
      <p:sp>
        <p:nvSpPr>
          <p:cNvPr id="12" name="TextBox 11">
            <a:extLst>
              <a:ext uri="{FF2B5EF4-FFF2-40B4-BE49-F238E27FC236}">
                <a16:creationId xmlns:a16="http://schemas.microsoft.com/office/drawing/2014/main" id="{E06ED414-BEE4-4767-8D36-04A0DCBAE8FD}"/>
              </a:ext>
            </a:extLst>
          </p:cNvPr>
          <p:cNvSpPr txBox="1"/>
          <p:nvPr/>
        </p:nvSpPr>
        <p:spPr>
          <a:xfrm>
            <a:off x="4822370" y="2286800"/>
            <a:ext cx="1018549"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rgbClr val="511C74"/>
                </a:solidFill>
              </a:rPr>
              <a:t>View</a:t>
            </a:r>
          </a:p>
        </p:txBody>
      </p:sp>
    </p:spTree>
    <p:extLst>
      <p:ext uri="{BB962C8B-B14F-4D97-AF65-F5344CB8AC3E}">
        <p14:creationId xmlns:p14="http://schemas.microsoft.com/office/powerpoint/2010/main" val="1507861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altLang="en-US" sz="4800" dirty="0">
                <a:latin typeface="Segoe UI" panose="020B0502040204020203" pitchFamily="34" charset="0"/>
                <a:sym typeface="Segoe UI" panose="020B0502040204020203" pitchFamily="34" charset="0"/>
              </a:rPr>
              <a:t>FIRST Principles</a:t>
            </a:r>
          </a:p>
        </p:txBody>
      </p:sp>
      <p:sp>
        <p:nvSpPr>
          <p:cNvPr id="4" name="Rectangle 3">
            <a:extLst>
              <a:ext uri="{FF2B5EF4-FFF2-40B4-BE49-F238E27FC236}">
                <a16:creationId xmlns:a16="http://schemas.microsoft.com/office/drawing/2014/main" id="{EBB6E54A-937C-44BB-BFAF-2756103B7764}"/>
              </a:ext>
            </a:extLst>
          </p:cNvPr>
          <p:cNvSpPr/>
          <p:nvPr/>
        </p:nvSpPr>
        <p:spPr>
          <a:xfrm>
            <a:off x="1457875" y="2366465"/>
            <a:ext cx="10058400" cy="2125069"/>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pPr>
              <a:lnSpc>
                <a:spcPct val="107000"/>
              </a:lnSpc>
              <a:spcAft>
                <a:spcPts val="800"/>
              </a:spcAft>
            </a:pPr>
            <a:r>
              <a:rPr lang="en-US" sz="2000" dirty="0">
                <a:solidFill>
                  <a:srgbClr val="511C74"/>
                </a:solidFill>
                <a:latin typeface="Segoe UI" panose="020B0502040204020203" pitchFamily="34" charset="0"/>
                <a:cs typeface="Segoe UI" panose="020B0502040204020203" pitchFamily="34" charset="0"/>
              </a:rPr>
              <a:t>Fast</a:t>
            </a:r>
            <a:r>
              <a:rPr lang="en-US" sz="2000" dirty="0">
                <a:solidFill>
                  <a:schemeClr val="tx1"/>
                </a:solidFill>
                <a:latin typeface="Segoe UI" panose="020B0502040204020203" pitchFamily="34" charset="0"/>
                <a:cs typeface="Segoe UI" panose="020B0502040204020203" pitchFamily="34" charset="0"/>
              </a:rPr>
              <a:t> -  tests are slow but </a:t>
            </a:r>
            <a:r>
              <a:rPr lang="en-US" sz="2000" dirty="0" err="1">
                <a:solidFill>
                  <a:schemeClr val="tx1"/>
                </a:solidFill>
                <a:latin typeface="Segoe UI" panose="020B0502040204020203" pitchFamily="34" charset="0"/>
                <a:cs typeface="Segoe UI" panose="020B0502040204020203" pitchFamily="34" charset="0"/>
              </a:rPr>
              <a:t>devs</a:t>
            </a:r>
            <a:r>
              <a:rPr lang="en-US" sz="2000" dirty="0">
                <a:solidFill>
                  <a:schemeClr val="tx1"/>
                </a:solidFill>
                <a:latin typeface="Segoe UI" panose="020B0502040204020203" pitchFamily="34" charset="0"/>
                <a:cs typeface="Segoe UI" panose="020B0502040204020203" pitchFamily="34" charset="0"/>
              </a:rPr>
              <a:t> must try not to write them even slower  </a:t>
            </a:r>
          </a:p>
          <a:p>
            <a:pPr>
              <a:lnSpc>
                <a:spcPct val="107000"/>
              </a:lnSpc>
              <a:spcAft>
                <a:spcPts val="800"/>
              </a:spcAft>
            </a:pPr>
            <a:r>
              <a:rPr lang="en-US" sz="2000" dirty="0">
                <a:solidFill>
                  <a:srgbClr val="511C74"/>
                </a:solidFill>
                <a:latin typeface="Segoe UI" panose="020B0502040204020203" pitchFamily="34" charset="0"/>
                <a:cs typeface="Segoe UI" panose="020B0502040204020203" pitchFamily="34" charset="0"/>
              </a:rPr>
              <a:t>Independent</a:t>
            </a:r>
            <a:r>
              <a:rPr lang="en-US" sz="2000" b="1" dirty="0">
                <a:solidFill>
                  <a:schemeClr val="tx1"/>
                </a:solidFill>
                <a:latin typeface="Segoe UI" panose="020B0502040204020203" pitchFamily="34" charset="0"/>
                <a:cs typeface="Segoe UI" panose="020B0502040204020203" pitchFamily="34" charset="0"/>
              </a:rPr>
              <a:t> - </a:t>
            </a:r>
            <a:r>
              <a:rPr lang="en-US" sz="2000" dirty="0">
                <a:solidFill>
                  <a:schemeClr val="tx1"/>
                </a:solidFill>
                <a:latin typeface="Segoe UI" panose="020B0502040204020203" pitchFamily="34" charset="0"/>
                <a:cs typeface="Segoe UI" panose="020B0502040204020203" pitchFamily="34" charset="0"/>
              </a:rPr>
              <a:t>not use other tests</a:t>
            </a:r>
          </a:p>
          <a:p>
            <a:pPr>
              <a:lnSpc>
                <a:spcPct val="107000"/>
              </a:lnSpc>
              <a:spcAft>
                <a:spcPts val="800"/>
              </a:spcAft>
            </a:pPr>
            <a:r>
              <a:rPr lang="en-US" sz="2000" dirty="0">
                <a:solidFill>
                  <a:srgbClr val="511C74"/>
                </a:solidFill>
                <a:latin typeface="Segoe UI" panose="020B0502040204020203" pitchFamily="34" charset="0"/>
                <a:cs typeface="Segoe UI" panose="020B0502040204020203" pitchFamily="34" charset="0"/>
              </a:rPr>
              <a:t>Repeatable</a:t>
            </a:r>
            <a:r>
              <a:rPr lang="en-US" sz="2000" dirty="0">
                <a:solidFill>
                  <a:schemeClr val="tx1"/>
                </a:solidFill>
                <a:latin typeface="Segoe UI" panose="020B0502040204020203" pitchFamily="34" charset="0"/>
                <a:cs typeface="Segoe UI" panose="020B0502040204020203" pitchFamily="34" charset="0"/>
              </a:rPr>
              <a:t> - not use constants like access tokens</a:t>
            </a:r>
          </a:p>
          <a:p>
            <a:pPr>
              <a:lnSpc>
                <a:spcPct val="107000"/>
              </a:lnSpc>
              <a:spcAft>
                <a:spcPts val="800"/>
              </a:spcAft>
            </a:pPr>
            <a:r>
              <a:rPr lang="en-US" sz="2000" dirty="0">
                <a:solidFill>
                  <a:srgbClr val="511C74"/>
                </a:solidFill>
                <a:latin typeface="Segoe UI" panose="020B0502040204020203" pitchFamily="34" charset="0"/>
                <a:cs typeface="Segoe UI" panose="020B0502040204020203" pitchFamily="34" charset="0"/>
              </a:rPr>
              <a:t>Self-validating</a:t>
            </a:r>
            <a:r>
              <a:rPr lang="en-US" sz="2000" b="1" dirty="0">
                <a:solidFill>
                  <a:schemeClr val="tx1"/>
                </a:solidFill>
                <a:latin typeface="Segoe UI" panose="020B0502040204020203" pitchFamily="34" charset="0"/>
                <a:cs typeface="Segoe UI" panose="020B0502040204020203" pitchFamily="34" charset="0"/>
              </a:rPr>
              <a:t> - </a:t>
            </a:r>
            <a:r>
              <a:rPr lang="en-US" sz="2000" dirty="0">
                <a:solidFill>
                  <a:schemeClr val="tx1"/>
                </a:solidFill>
                <a:latin typeface="Segoe UI" panose="020B0502040204020203" pitchFamily="34" charset="0"/>
                <a:cs typeface="Segoe UI" panose="020B0502040204020203" pitchFamily="34" charset="0"/>
              </a:rPr>
              <a:t>by using asserts</a:t>
            </a:r>
          </a:p>
          <a:p>
            <a:pPr>
              <a:lnSpc>
                <a:spcPct val="107000"/>
              </a:lnSpc>
              <a:spcAft>
                <a:spcPts val="800"/>
              </a:spcAft>
            </a:pPr>
            <a:r>
              <a:rPr lang="en-US" sz="2000" dirty="0">
                <a:solidFill>
                  <a:srgbClr val="511C74"/>
                </a:solidFill>
                <a:latin typeface="Segoe UI" panose="020B0502040204020203" pitchFamily="34" charset="0"/>
                <a:cs typeface="Segoe UI" panose="020B0502040204020203" pitchFamily="34" charset="0"/>
              </a:rPr>
              <a:t>Timely</a:t>
            </a:r>
            <a:r>
              <a:rPr lang="en-US" sz="2000" dirty="0">
                <a:solidFill>
                  <a:schemeClr val="tx1"/>
                </a:solidFill>
                <a:latin typeface="Segoe UI" panose="020B0502040204020203" pitchFamily="34" charset="0"/>
                <a:cs typeface="Segoe UI" panose="020B0502040204020203" pitchFamily="34" charset="0"/>
              </a:rPr>
              <a:t> - try not to be very complicated, maybe an action can be split in multiple tests</a:t>
            </a:r>
          </a:p>
        </p:txBody>
      </p:sp>
    </p:spTree>
    <p:extLst>
      <p:ext uri="{BB962C8B-B14F-4D97-AF65-F5344CB8AC3E}">
        <p14:creationId xmlns:p14="http://schemas.microsoft.com/office/powerpoint/2010/main" val="31002409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47801C-52CE-4E5B-B10C-DB4866EEB07E}"/>
              </a:ext>
            </a:extLst>
          </p:cNvPr>
          <p:cNvSpPr>
            <a:spLocks noGrp="1"/>
          </p:cNvSpPr>
          <p:nvPr>
            <p:ph type="title"/>
          </p:nvPr>
        </p:nvSpPr>
        <p:spPr/>
        <p:txBody>
          <a:bodyPr/>
          <a:lstStyle/>
          <a:p>
            <a:r>
              <a:rPr lang="it-IT" sz="4800" dirty="0">
                <a:solidFill>
                  <a:schemeClr val="tx1"/>
                </a:solidFill>
                <a:latin typeface="Segoe UI" panose="020B0502040204020203" pitchFamily="34" charset="0"/>
              </a:rPr>
              <a:t>AAA Pattern</a:t>
            </a:r>
            <a:endParaRPr lang="en-US" dirty="0"/>
          </a:p>
        </p:txBody>
      </p:sp>
      <p:sp>
        <p:nvSpPr>
          <p:cNvPr id="4" name="TextBox 5">
            <a:extLst>
              <a:ext uri="{FF2B5EF4-FFF2-40B4-BE49-F238E27FC236}">
                <a16:creationId xmlns:a16="http://schemas.microsoft.com/office/drawing/2014/main" id="{4FD24501-61F8-4846-BB37-0DE3F9688745}"/>
              </a:ext>
            </a:extLst>
          </p:cNvPr>
          <p:cNvSpPr txBox="1"/>
          <p:nvPr/>
        </p:nvSpPr>
        <p:spPr>
          <a:xfrm>
            <a:off x="447721" y="1593145"/>
            <a:ext cx="872355" cy="369332"/>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i="1" dirty="0"/>
              <a:t>Sample</a:t>
            </a:r>
          </a:p>
        </p:txBody>
      </p:sp>
      <p:sp>
        <p:nvSpPr>
          <p:cNvPr id="5" name="TextBox 6">
            <a:extLst>
              <a:ext uri="{FF2B5EF4-FFF2-40B4-BE49-F238E27FC236}">
                <a16:creationId xmlns:a16="http://schemas.microsoft.com/office/drawing/2014/main" id="{F3E2E2B1-168C-4B46-8F39-6DE6C8A2AA3E}"/>
              </a:ext>
            </a:extLst>
          </p:cNvPr>
          <p:cNvSpPr txBox="1"/>
          <p:nvPr/>
        </p:nvSpPr>
        <p:spPr>
          <a:xfrm>
            <a:off x="343120" y="1121159"/>
            <a:ext cx="3301609" cy="523220"/>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r>
              <a:rPr lang="en-US" sz="2800" dirty="0">
                <a:solidFill>
                  <a:srgbClr val="511C74"/>
                </a:solidFill>
                <a:latin typeface="Segoe UI" panose="020B0502040204020203" pitchFamily="34" charset="0"/>
                <a:cs typeface="Segoe UI" panose="020B0502040204020203" pitchFamily="34" charset="0"/>
              </a:rPr>
              <a:t>Arrange, Act, Assert</a:t>
            </a:r>
          </a:p>
        </p:txBody>
      </p:sp>
      <p:sp>
        <p:nvSpPr>
          <p:cNvPr id="6" name="TextBox 7">
            <a:extLst>
              <a:ext uri="{FF2B5EF4-FFF2-40B4-BE49-F238E27FC236}">
                <a16:creationId xmlns:a16="http://schemas.microsoft.com/office/drawing/2014/main" id="{5692A300-67F0-4397-AE5C-0DEB9B2297C5}"/>
              </a:ext>
            </a:extLst>
          </p:cNvPr>
          <p:cNvSpPr txBox="1"/>
          <p:nvPr/>
        </p:nvSpPr>
        <p:spPr>
          <a:xfrm>
            <a:off x="447721" y="2048348"/>
            <a:ext cx="3983783" cy="1200329"/>
          </a:xfrm>
          <a:prstGeom prst="rect">
            <a:avLst/>
          </a:prstGeom>
          <a:ln>
            <a:solidFill>
              <a:srgbClr val="2E3C7E"/>
            </a:solidFill>
          </a:ln>
          <a:effectLst>
            <a:softEdge rad="12700"/>
          </a:effectLst>
        </p:spPr>
        <p:style>
          <a:lnRef idx="2">
            <a:schemeClr val="dk1"/>
          </a:lnRef>
          <a:fillRef idx="1">
            <a:schemeClr val="lt1"/>
          </a:fillRef>
          <a:effectRef idx="0">
            <a:schemeClr val="dk1"/>
          </a:effectRef>
          <a:fontRef idx="minor">
            <a:schemeClr val="dk1"/>
          </a:fontRef>
        </p:style>
        <p:txBody>
          <a:bodyPr wrap="none" rtlCol="0">
            <a:spAutoFit/>
          </a:bodyPr>
          <a:lstStyle>
            <a:defPPr>
              <a:defRPr lang="en-US"/>
            </a:defPPr>
            <a:lvl1pPr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1pPr>
            <a:lvl2pPr marL="4572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2pPr>
            <a:lvl3pPr marL="9144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3pPr>
            <a:lvl4pPr marL="13716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4pPr>
            <a:lvl5pPr marL="18288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5pPr>
            <a:lvl6pPr marL="2286000" algn="l" defTabSz="914400" rtl="0" eaLnBrk="1" latinLnBrk="0" hangingPunct="1">
              <a:defRPr kern="1200">
                <a:solidFill>
                  <a:schemeClr val="dk1"/>
                </a:solidFill>
                <a:latin typeface="+mn-lt"/>
                <a:ea typeface="+mn-ea"/>
                <a:cs typeface="+mn-cs"/>
                <a:sym typeface="Calibri" panose="020F0502020204030204" pitchFamily="34" charset="0"/>
              </a:defRPr>
            </a:lvl6pPr>
            <a:lvl7pPr marL="2743200" algn="l" defTabSz="914400" rtl="0" eaLnBrk="1" latinLnBrk="0" hangingPunct="1">
              <a:defRPr kern="1200">
                <a:solidFill>
                  <a:schemeClr val="dk1"/>
                </a:solidFill>
                <a:latin typeface="+mn-lt"/>
                <a:ea typeface="+mn-ea"/>
                <a:cs typeface="+mn-cs"/>
                <a:sym typeface="Calibri" panose="020F0502020204030204" pitchFamily="34" charset="0"/>
              </a:defRPr>
            </a:lvl7pPr>
            <a:lvl8pPr marL="3200400" algn="l" defTabSz="914400" rtl="0" eaLnBrk="1" latinLnBrk="0" hangingPunct="1">
              <a:defRPr kern="1200">
                <a:solidFill>
                  <a:schemeClr val="dk1"/>
                </a:solidFill>
                <a:latin typeface="+mn-lt"/>
                <a:ea typeface="+mn-ea"/>
                <a:cs typeface="+mn-cs"/>
                <a:sym typeface="Calibri" panose="020F0502020204030204" pitchFamily="34" charset="0"/>
              </a:defRPr>
            </a:lvl8pPr>
            <a:lvl9pPr marL="3657600" algn="l" defTabSz="914400" rtl="0" eaLnBrk="1" latinLnBrk="0" hangingPunct="1">
              <a:defRPr kern="1200">
                <a:solidFill>
                  <a:schemeClr val="dk1"/>
                </a:solidFill>
                <a:latin typeface="+mn-lt"/>
                <a:ea typeface="+mn-ea"/>
                <a:cs typeface="+mn-cs"/>
                <a:sym typeface="Calibri" panose="020F0502020204030204" pitchFamily="34" charset="0"/>
              </a:defRPr>
            </a:lvl9p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MySum(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a:t>
            </a:r>
          </a:p>
          <a:p>
            <a:r>
              <a:rPr lang="en-US" dirty="0">
                <a:solidFill>
                  <a:srgbClr val="000000"/>
                </a:solidFill>
                <a:latin typeface="Consolas" panose="020B0609020204030204" pitchFamily="49" charset="0"/>
              </a:rPr>
              <a:t>}</a:t>
            </a:r>
            <a:endParaRPr lang="en-US" dirty="0"/>
          </a:p>
        </p:txBody>
      </p:sp>
      <p:sp>
        <p:nvSpPr>
          <p:cNvPr id="7" name="Rectangle 6">
            <a:extLst>
              <a:ext uri="{FF2B5EF4-FFF2-40B4-BE49-F238E27FC236}">
                <a16:creationId xmlns:a16="http://schemas.microsoft.com/office/drawing/2014/main" id="{74ECA0CA-C6DD-4020-852B-D983DE11A5A9}"/>
              </a:ext>
            </a:extLst>
          </p:cNvPr>
          <p:cNvSpPr/>
          <p:nvPr/>
        </p:nvSpPr>
        <p:spPr>
          <a:xfrm>
            <a:off x="5557826" y="2007128"/>
            <a:ext cx="6096000" cy="4093428"/>
          </a:xfrm>
          <a:prstGeom prst="rect">
            <a:avLst/>
          </a:prstGeom>
          <a:ln>
            <a:solidFill>
              <a:srgbClr val="2E3C7E"/>
            </a:solidFill>
          </a:ln>
          <a:effectLst>
            <a:softEdge rad="12700"/>
          </a:effectLst>
        </p:spPr>
        <p:style>
          <a:lnRef idx="2">
            <a:schemeClr val="dk1"/>
          </a:lnRef>
          <a:fillRef idx="1">
            <a:schemeClr val="lt1"/>
          </a:fillRef>
          <a:effectRef idx="0">
            <a:schemeClr val="dk1"/>
          </a:effectRef>
          <a:fontRef idx="minor">
            <a:schemeClr val="dk1"/>
          </a:fontRef>
        </p:style>
        <p:txBody>
          <a:bodyPr wrap="square">
            <a:spAutoFit/>
          </a:bodyPr>
          <a:lstStyle>
            <a:defPPr>
              <a:defRPr lang="en-US"/>
            </a:defPPr>
            <a:lvl1pPr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1pPr>
            <a:lvl2pPr marL="4572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2pPr>
            <a:lvl3pPr marL="9144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3pPr>
            <a:lvl4pPr marL="13716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4pPr>
            <a:lvl5pPr marL="1828800" algn="l" rtl="0" eaLnBrk="0" fontAlgn="base" hangingPunct="0">
              <a:spcBef>
                <a:spcPct val="0"/>
              </a:spcBef>
              <a:spcAft>
                <a:spcPct val="0"/>
              </a:spcAft>
              <a:defRPr kern="1200">
                <a:solidFill>
                  <a:schemeClr val="dk1"/>
                </a:solidFill>
                <a:latin typeface="+mn-lt"/>
                <a:ea typeface="+mn-ea"/>
                <a:cs typeface="+mn-cs"/>
                <a:sym typeface="Calibri" panose="020F0502020204030204" pitchFamily="34" charset="0"/>
              </a:defRPr>
            </a:lvl5pPr>
            <a:lvl6pPr marL="2286000" algn="l" defTabSz="914400" rtl="0" eaLnBrk="1" latinLnBrk="0" hangingPunct="1">
              <a:defRPr kern="1200">
                <a:solidFill>
                  <a:schemeClr val="dk1"/>
                </a:solidFill>
                <a:latin typeface="+mn-lt"/>
                <a:ea typeface="+mn-ea"/>
                <a:cs typeface="+mn-cs"/>
                <a:sym typeface="Calibri" panose="020F0502020204030204" pitchFamily="34" charset="0"/>
              </a:defRPr>
            </a:lvl6pPr>
            <a:lvl7pPr marL="2743200" algn="l" defTabSz="914400" rtl="0" eaLnBrk="1" latinLnBrk="0" hangingPunct="1">
              <a:defRPr kern="1200">
                <a:solidFill>
                  <a:schemeClr val="dk1"/>
                </a:solidFill>
                <a:latin typeface="+mn-lt"/>
                <a:ea typeface="+mn-ea"/>
                <a:cs typeface="+mn-cs"/>
                <a:sym typeface="Calibri" panose="020F0502020204030204" pitchFamily="34" charset="0"/>
              </a:defRPr>
            </a:lvl7pPr>
            <a:lvl8pPr marL="3200400" algn="l" defTabSz="914400" rtl="0" eaLnBrk="1" latinLnBrk="0" hangingPunct="1">
              <a:defRPr kern="1200">
                <a:solidFill>
                  <a:schemeClr val="dk1"/>
                </a:solidFill>
                <a:latin typeface="+mn-lt"/>
                <a:ea typeface="+mn-ea"/>
                <a:cs typeface="+mn-cs"/>
                <a:sym typeface="Calibri" panose="020F0502020204030204" pitchFamily="34" charset="0"/>
              </a:defRPr>
            </a:lvl8pPr>
            <a:lvl9pPr marL="3657600" algn="l" defTabSz="914400" rtl="0" eaLnBrk="1" latinLnBrk="0" hangingPunct="1">
              <a:defRPr kern="1200">
                <a:solidFill>
                  <a:schemeClr val="dk1"/>
                </a:solidFill>
                <a:latin typeface="+mn-lt"/>
                <a:ea typeface="+mn-ea"/>
                <a:cs typeface="+mn-cs"/>
                <a:sym typeface="Calibri" panose="020F0502020204030204" pitchFamily="34" charset="0"/>
              </a:defRPr>
            </a:lvl9pPr>
          </a:lstStyle>
          <a:p>
            <a:r>
              <a:rPr lang="en-US" sz="2000" dirty="0">
                <a:solidFill>
                  <a:srgbClr val="000000"/>
                </a:solidFill>
                <a:latin typeface="Consolas" panose="020B0609020204030204" pitchFamily="49" charset="0"/>
              </a:rPr>
              <a:t>        [Test]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TestMySum()</a:t>
            </a:r>
          </a:p>
          <a:p>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Arrange</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 5;</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 7;</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Act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result = MySum(a, b);</a:t>
            </a:r>
          </a:p>
          <a:p>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Assert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chemeClr val="accent5">
                    <a:lumMod val="60000"/>
                    <a:lumOff val="40000"/>
                  </a:schemeClr>
                </a:solidFill>
                <a:latin typeface="Consolas" panose="020B0609020204030204" pitchFamily="49" charset="0"/>
              </a:rPr>
              <a:t>Assert</a:t>
            </a:r>
            <a:r>
              <a:rPr lang="en-US" sz="2000" dirty="0">
                <a:solidFill>
                  <a:srgbClr val="000000"/>
                </a:solidFill>
                <a:latin typeface="Consolas" panose="020B0609020204030204" pitchFamily="49" charset="0"/>
              </a:rPr>
              <a:t>.AreEqual(12, result);</a:t>
            </a:r>
          </a:p>
          <a:p>
            <a:r>
              <a:rPr lang="en-US" sz="2000" dirty="0">
                <a:solidFill>
                  <a:srgbClr val="000000"/>
                </a:solidFill>
                <a:latin typeface="Consolas" panose="020B0609020204030204" pitchFamily="49" charset="0"/>
              </a:rPr>
              <a:t>        }</a:t>
            </a:r>
            <a:endParaRPr lang="en-US" sz="2000" dirty="0"/>
          </a:p>
        </p:txBody>
      </p:sp>
    </p:spTree>
    <p:extLst>
      <p:ext uri="{BB962C8B-B14F-4D97-AF65-F5344CB8AC3E}">
        <p14:creationId xmlns:p14="http://schemas.microsoft.com/office/powerpoint/2010/main" val="23358558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Unit Testing</a:t>
            </a:r>
          </a:p>
        </p:txBody>
      </p:sp>
    </p:spTree>
    <p:extLst>
      <p:ext uri="{BB962C8B-B14F-4D97-AF65-F5344CB8AC3E}">
        <p14:creationId xmlns:p14="http://schemas.microsoft.com/office/powerpoint/2010/main" val="16731278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20C9C-CD2A-4B1A-B531-046AFAB5DC6F}"/>
              </a:ext>
            </a:extLst>
          </p:cNvPr>
          <p:cNvSpPr txBox="1"/>
          <p:nvPr/>
        </p:nvSpPr>
        <p:spPr>
          <a:xfrm>
            <a:off x="2428875" y="2284071"/>
            <a:ext cx="7334249" cy="2289858"/>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bg1"/>
                </a:solidFill>
              </a:rPr>
              <a:t>A unit test takes a </a:t>
            </a:r>
            <a:r>
              <a:rPr lang="en-US" sz="2400" b="1" dirty="0">
                <a:solidFill>
                  <a:schemeClr val="bg1"/>
                </a:solidFill>
              </a:rPr>
              <a:t>small unit of the app</a:t>
            </a:r>
            <a:r>
              <a:rPr lang="en-US" sz="2400" dirty="0">
                <a:solidFill>
                  <a:schemeClr val="bg1"/>
                </a:solidFill>
              </a:rPr>
              <a:t>, typically a method, isolates it from the remainder of the code, and verifies that it behaves as expected. Its goal is to check that each unit of </a:t>
            </a:r>
            <a:r>
              <a:rPr lang="en-US" sz="2400" b="1" dirty="0">
                <a:solidFill>
                  <a:schemeClr val="bg1"/>
                </a:solidFill>
              </a:rPr>
              <a:t>functionality</a:t>
            </a:r>
            <a:r>
              <a:rPr lang="en-US" sz="2400" dirty="0">
                <a:solidFill>
                  <a:schemeClr val="bg1"/>
                </a:solidFill>
              </a:rPr>
              <a:t> performs </a:t>
            </a:r>
            <a:r>
              <a:rPr lang="en-US" sz="2400" b="1" dirty="0">
                <a:solidFill>
                  <a:schemeClr val="bg1"/>
                </a:solidFill>
              </a:rPr>
              <a:t>as expected</a:t>
            </a:r>
            <a:r>
              <a:rPr lang="en-US" sz="2400" dirty="0">
                <a:solidFill>
                  <a:schemeClr val="bg1"/>
                </a:solidFill>
              </a:rPr>
              <a:t>, so that errors don't propagate throughout the app.</a:t>
            </a:r>
          </a:p>
        </p:txBody>
      </p:sp>
    </p:spTree>
    <p:extLst>
      <p:ext uri="{BB962C8B-B14F-4D97-AF65-F5344CB8AC3E}">
        <p14:creationId xmlns:p14="http://schemas.microsoft.com/office/powerpoint/2010/main" val="18850920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a:extLst>
              <a:ext uri="{FF2B5EF4-FFF2-40B4-BE49-F238E27FC236}">
                <a16:creationId xmlns:a16="http://schemas.microsoft.com/office/drawing/2014/main" id="{CA3F60C7-BA1F-497A-B0EA-15AE171C5E0E}"/>
              </a:ext>
            </a:extLst>
          </p:cNvPr>
          <p:cNvSpPr txBox="1"/>
          <p:nvPr/>
        </p:nvSpPr>
        <p:spPr>
          <a:xfrm>
            <a:off x="612752" y="1674673"/>
            <a:ext cx="7057232" cy="3508653"/>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marL="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marL="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marL="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a:lstStyle>
          <a:p>
            <a:endParaRPr lang="en-US" sz="2800" dirty="0">
              <a:latin typeface="+mn-lt"/>
              <a:cs typeface="Segoe UI" panose="020B0502040204020203" pitchFamily="34" charset="0"/>
            </a:endParaRPr>
          </a:p>
          <a:p>
            <a:r>
              <a:rPr lang="en-US" dirty="0">
                <a:latin typeface="+mn-lt"/>
              </a:rPr>
              <a:t>Test system functionalities</a:t>
            </a:r>
          </a:p>
          <a:p>
            <a:endParaRPr lang="en-US" dirty="0">
              <a:latin typeface="+mn-lt"/>
            </a:endParaRPr>
          </a:p>
          <a:p>
            <a:r>
              <a:rPr lang="en-US" dirty="0">
                <a:latin typeface="+mn-lt"/>
              </a:rPr>
              <a:t>Test small part of the application at once</a:t>
            </a:r>
          </a:p>
          <a:p>
            <a:endParaRPr lang="en-US" dirty="0">
              <a:latin typeface="+mn-lt"/>
            </a:endParaRPr>
          </a:p>
          <a:p>
            <a:r>
              <a:rPr lang="en-US" dirty="0">
                <a:latin typeface="+mn-lt"/>
              </a:rPr>
              <a:t>Identify and simplify architecture</a:t>
            </a:r>
          </a:p>
          <a:p>
            <a:endParaRPr lang="en-US" dirty="0">
              <a:latin typeface="+mn-lt"/>
            </a:endParaRPr>
          </a:p>
          <a:p>
            <a:r>
              <a:rPr lang="en-US" dirty="0">
                <a:latin typeface="+mn-lt"/>
              </a:rPr>
              <a:t>Identity bugs earlier</a:t>
            </a:r>
          </a:p>
          <a:p>
            <a:endParaRPr lang="en-US" dirty="0">
              <a:latin typeface="+mn-lt"/>
            </a:endParaRPr>
          </a:p>
          <a:p>
            <a:r>
              <a:rPr lang="en-US" dirty="0">
                <a:latin typeface="+mn-lt"/>
              </a:rPr>
              <a:t>Avoid regressions</a:t>
            </a:r>
            <a:br>
              <a:rPr lang="en-US" sz="2800" dirty="0">
                <a:latin typeface="+mn-lt"/>
                <a:cs typeface="Segoe UI" panose="020B0502040204020203" pitchFamily="34" charset="0"/>
              </a:rPr>
            </a:br>
            <a:endParaRPr lang="en-US" sz="2800" dirty="0">
              <a:solidFill>
                <a:schemeClr val="tx1"/>
              </a:solidFill>
              <a:latin typeface="+mn-lt"/>
              <a:cs typeface="Segoe UI" panose="020B0502040204020203" pitchFamily="34" charset="0"/>
            </a:endParaRPr>
          </a:p>
        </p:txBody>
      </p:sp>
      <p:sp>
        <p:nvSpPr>
          <p:cNvPr id="5" name="Title 4">
            <a:extLst>
              <a:ext uri="{FF2B5EF4-FFF2-40B4-BE49-F238E27FC236}">
                <a16:creationId xmlns:a16="http://schemas.microsoft.com/office/drawing/2014/main" id="{49FFA12D-4DE2-41BD-A66D-CCAE0A052EC5}"/>
              </a:ext>
            </a:extLst>
          </p:cNvPr>
          <p:cNvSpPr>
            <a:spLocks noGrp="1"/>
          </p:cNvSpPr>
          <p:nvPr>
            <p:ph type="title"/>
          </p:nvPr>
        </p:nvSpPr>
        <p:spPr/>
        <p:txBody>
          <a:bodyPr/>
          <a:lstStyle/>
          <a:p>
            <a:r>
              <a:rPr lang="en-US" dirty="0"/>
              <a:t>Why do we Unit Test?</a:t>
            </a:r>
          </a:p>
        </p:txBody>
      </p:sp>
      <p:pic>
        <p:nvPicPr>
          <p:cNvPr id="7" name="Picture 6">
            <a:extLst>
              <a:ext uri="{FF2B5EF4-FFF2-40B4-BE49-F238E27FC236}">
                <a16:creationId xmlns:a16="http://schemas.microsoft.com/office/drawing/2014/main" id="{0BC5068D-FE1D-4D2B-89AA-4E6027DB4726}"/>
              </a:ext>
            </a:extLst>
          </p:cNvPr>
          <p:cNvPicPr>
            <a:picLocks noChangeAspect="1"/>
          </p:cNvPicPr>
          <p:nvPr/>
        </p:nvPicPr>
        <p:blipFill>
          <a:blip r:embed="rId2"/>
          <a:stretch>
            <a:fillRect/>
          </a:stretch>
        </p:blipFill>
        <p:spPr>
          <a:xfrm>
            <a:off x="7746184" y="2057399"/>
            <a:ext cx="3533775" cy="2743200"/>
          </a:xfrm>
          <a:prstGeom prst="rect">
            <a:avLst/>
          </a:prstGeom>
        </p:spPr>
      </p:pic>
    </p:spTree>
    <p:extLst>
      <p:ext uri="{BB962C8B-B14F-4D97-AF65-F5344CB8AC3E}">
        <p14:creationId xmlns:p14="http://schemas.microsoft.com/office/powerpoint/2010/main" val="35974177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Dotnet_Template">
  <a:themeElements>
    <a:clrScheme name="Dotnet">
      <a:dk1>
        <a:srgbClr val="000000"/>
      </a:dk1>
      <a:lt1>
        <a:srgbClr val="FFFFFF"/>
      </a:lt1>
      <a:dk2>
        <a:srgbClr val="32145A"/>
      </a:dk2>
      <a:lt2>
        <a:srgbClr val="F2F2F2"/>
      </a:lt2>
      <a:accent1>
        <a:srgbClr val="512BD4"/>
      </a:accent1>
      <a:accent2>
        <a:srgbClr val="0078D7"/>
      </a:accent2>
      <a:accent3>
        <a:srgbClr val="008272"/>
      </a:accent3>
      <a:accent4>
        <a:srgbClr val="EE8716"/>
      </a:accent4>
      <a:accent5>
        <a:srgbClr val="737373"/>
      </a:accent5>
      <a:accent6>
        <a:srgbClr val="505050"/>
      </a:accent6>
      <a:hlink>
        <a:srgbClr val="EE8716"/>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1" ma:contentTypeDescription="Create a new document." ma:contentTypeScope="" ma:versionID="4679f38185fefde8b23806f702b522cc">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366371b317520ec9a5ad3c1303c823ef"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Props1.xml><?xml version="1.0" encoding="utf-8"?>
<ds:datastoreItem xmlns:ds="http://schemas.openxmlformats.org/officeDocument/2006/customXml" ds:itemID="{16E8CB18-CF19-487B-A6ED-834044BC8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3.xml><?xml version="1.0" encoding="utf-8"?>
<ds:datastoreItem xmlns:ds="http://schemas.openxmlformats.org/officeDocument/2006/customXml" ds:itemID="{D23E43D6-DB2F-4C33-A8C8-D28F777A5DE7}">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terms/"/>
    <ds:schemaRef ds:uri="http://schemas.microsoft.com/sharepoint/v3"/>
    <ds:schemaRef ds:uri="11245976-3b4d-4794-a754-317688483df2"/>
    <ds:schemaRef ds:uri="569b343d-e775-480b-9b2b-6a6986deb9b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1986</Words>
  <Application>Microsoft Office PowerPoint</Application>
  <PresentationFormat>Widescreen</PresentationFormat>
  <Paragraphs>299</Paragraphs>
  <Slides>39</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Monaco</vt:lpstr>
      <vt:lpstr>Open Sans</vt:lpstr>
      <vt:lpstr>Arial</vt:lpstr>
      <vt:lpstr>Calibri</vt:lpstr>
      <vt:lpstr>Consolas</vt:lpstr>
      <vt:lpstr>Courier New</vt:lpstr>
      <vt:lpstr>Forte</vt:lpstr>
      <vt:lpstr>Segoe UI</vt:lpstr>
      <vt:lpstr>Segoe UI Light</vt:lpstr>
      <vt:lpstr>Times New Roman</vt:lpstr>
      <vt:lpstr>Wingdings</vt:lpstr>
      <vt:lpstr>Dotnet_Template</vt:lpstr>
      <vt:lpstr>PowerPoint Presentation</vt:lpstr>
      <vt:lpstr>Testing your Xamarin Apps</vt:lpstr>
      <vt:lpstr>Intro</vt:lpstr>
      <vt:lpstr>App Testing</vt:lpstr>
      <vt:lpstr>FIRST Principles</vt:lpstr>
      <vt:lpstr>AAA Pattern</vt:lpstr>
      <vt:lpstr>Unit Testing</vt:lpstr>
      <vt:lpstr>PowerPoint Presentation</vt:lpstr>
      <vt:lpstr>Why do we Unit Test?</vt:lpstr>
      <vt:lpstr>Unit Test Frameworks</vt:lpstr>
      <vt:lpstr>Unit test your own code</vt:lpstr>
      <vt:lpstr>Interface everything</vt:lpstr>
      <vt:lpstr>Demo</vt:lpstr>
      <vt:lpstr>UI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PowerPoint Presentation</vt:lpstr>
      <vt:lpstr>PowerPoint Presentation</vt:lpstr>
      <vt:lpstr>Demo</vt:lpstr>
      <vt:lpstr>PowerPoint Presentation</vt:lpstr>
      <vt:lpstr>PowerPoint Presentation</vt:lpstr>
      <vt:lpstr>PowerPoint Presentation</vt:lpstr>
      <vt:lpstr>PowerPoint Presentation</vt:lpstr>
      <vt:lpstr>Running your tests</vt:lpstr>
      <vt:lpstr> Add your Unit Tests to your DevOps pipeline</vt:lpstr>
      <vt:lpstr>DevOps Test Reports </vt:lpstr>
      <vt:lpstr> Run your UI tests on App Center Test Cloud</vt:lpstr>
      <vt:lpstr> Add UI Tests to DevOps using AppCenter </vt:lpstr>
      <vt:lpstr>App Center Test Cloud Reports </vt:lpstr>
      <vt:lpstr>PowerPoint Presentation</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Massi</dc:creator>
  <cp:lastModifiedBy>Codrina Merigo</cp:lastModifiedBy>
  <cp:revision>60</cp:revision>
  <dcterms:created xsi:type="dcterms:W3CDTF">2018-01-09T22:22:16Z</dcterms:created>
  <dcterms:modified xsi:type="dcterms:W3CDTF">2020-03-23T17:45:17Z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