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5" r:id="rId2"/>
    <p:sldId id="328" r:id="rId3"/>
    <p:sldId id="326" r:id="rId4"/>
    <p:sldId id="335" r:id="rId5"/>
    <p:sldId id="329" r:id="rId6"/>
    <p:sldId id="330" r:id="rId7"/>
    <p:sldId id="331" r:id="rId8"/>
    <p:sldId id="332" r:id="rId9"/>
    <p:sldId id="333" r:id="rId10"/>
    <p:sldId id="334" r:id="rId11"/>
    <p:sldId id="261" r:id="rId12"/>
    <p:sldId id="338" r:id="rId13"/>
    <p:sldId id="336" r:id="rId14"/>
    <p:sldId id="337" r:id="rId15"/>
    <p:sldId id="3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19" autoAdjust="0"/>
  </p:normalViewPr>
  <p:slideViewPr>
    <p:cSldViewPr snapToGrid="0">
      <p:cViewPr varScale="1">
        <p:scale>
          <a:sx n="92" d="100"/>
          <a:sy n="92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ropbox\Documents\Personal\Presentations\grpc-perf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NZ" dirty="0">
                <a:solidFill>
                  <a:schemeClr val="tx2"/>
                </a:solidFill>
              </a:rPr>
              <a:t>JSON vs </a:t>
            </a:r>
            <a:r>
              <a:rPr lang="en-NZ" dirty="0" err="1">
                <a:solidFill>
                  <a:schemeClr val="tx2"/>
                </a:solidFill>
              </a:rPr>
              <a:t>Protobuf</a:t>
            </a:r>
            <a:r>
              <a:rPr lang="en-NZ" dirty="0">
                <a:solidFill>
                  <a:schemeClr val="tx2"/>
                </a:solidFill>
              </a:rPr>
              <a:t> </a:t>
            </a:r>
            <a:r>
              <a:rPr lang="en-NZ" baseline="0" dirty="0">
                <a:solidFill>
                  <a:schemeClr val="tx2"/>
                </a:solidFill>
              </a:rPr>
              <a:t>Size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JSON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20</c:v>
                </c:pt>
              </c:numCache>
            </c:numRef>
          </c:cat>
          <c:val>
            <c:numRef>
              <c:f>Sheet1!$B$3:$B$6</c:f>
              <c:numCache>
                <c:formatCode>General</c:formatCode>
                <c:ptCount val="4"/>
                <c:pt idx="0">
                  <c:v>102</c:v>
                </c:pt>
                <c:pt idx="1">
                  <c:v>133</c:v>
                </c:pt>
                <c:pt idx="2">
                  <c:v>396</c:v>
                </c:pt>
                <c:pt idx="3">
                  <c:v>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C-478E-AB4E-83A71440A6CC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Protobuf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Sheet1!$A$3:$A$6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20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25</c:v>
                </c:pt>
                <c:pt idx="1">
                  <c:v>37</c:v>
                </c:pt>
                <c:pt idx="2">
                  <c:v>133</c:v>
                </c:pt>
                <c:pt idx="3">
                  <c:v>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C-478E-AB4E-83A71440A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747061288"/>
        <c:axId val="747062600"/>
      </c:barChart>
      <c:catAx>
        <c:axId val="747061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dirty="0">
                    <a:solidFill>
                      <a:schemeClr val="tx2"/>
                    </a:solidFill>
                  </a:rPr>
                  <a:t>Serialized items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62600"/>
        <c:crosses val="autoZero"/>
        <c:auto val="1"/>
        <c:lblAlgn val="ctr"/>
        <c:lblOffset val="100"/>
        <c:noMultiLvlLbl val="0"/>
      </c:catAx>
      <c:valAx>
        <c:axId val="74706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NZ" dirty="0">
                    <a:solidFill>
                      <a:schemeClr val="tx2"/>
                    </a:solidFill>
                  </a:rPr>
                  <a:t>Size (bytes)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61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tx2"/>
                </a:solidFill>
              </a:rPr>
              <a:t>.NET </a:t>
            </a:r>
            <a:r>
              <a:rPr lang="en-US" sz="1600" dirty="0" err="1">
                <a:solidFill>
                  <a:schemeClr val="tx2"/>
                </a:solidFill>
              </a:rPr>
              <a:t>gRPC</a:t>
            </a:r>
            <a:r>
              <a:rPr lang="en-US" sz="1600" dirty="0">
                <a:solidFill>
                  <a:schemeClr val="tx2"/>
                </a:solidFill>
              </a:rPr>
              <a:t> server performance. 28 connections</a:t>
            </a:r>
          </a:p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Request/sec (higher is better)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Sheet1!$E$31</c:f>
              <c:strCache>
                <c:ptCount val="1"/>
                <c:pt idx="0">
                  <c:v>Requests/sec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BA-4FEA-85B2-1D72AD98AD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Sheet1!$D$32:$D$33</c:f>
              <c:strCache>
                <c:ptCount val="2"/>
                <c:pt idx="0">
                  <c:v>.NET Core 3.1 </c:v>
                </c:pt>
                <c:pt idx="1">
                  <c:v>.NET 5</c:v>
                </c:pt>
              </c:strCache>
            </c:strRef>
          </c:cat>
          <c:val>
            <c:numRef>
              <c:f>Sheet1!$E$32:$E$33</c:f>
              <c:numCache>
                <c:formatCode>#,##0</c:formatCode>
                <c:ptCount val="2"/>
                <c:pt idx="0">
                  <c:v>449664</c:v>
                </c:pt>
                <c:pt idx="1">
                  <c:v>745794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BA-4FEA-85B2-1D72AD98AD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599368"/>
        <c:axId val="699599696"/>
      </c:barChart>
      <c:catAx>
        <c:axId val="699599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599696"/>
        <c:crosses val="autoZero"/>
        <c:auto val="1"/>
        <c:lblAlgn val="ctr"/>
        <c:lblOffset val="100"/>
        <c:noMultiLvlLbl val="0"/>
      </c:catAx>
      <c:valAx>
        <c:axId val="69959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599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rpcdocs" TargetMode="Externa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ka.ms/grpcexampl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Microservices e</a:t>
            </a:r>
            <a:br>
              <a:rPr lang="it-IT" dirty="0"/>
            </a:br>
            <a:r>
              <a:rPr lang="it-IT" dirty="0"/>
              <a:t>gRPC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Sviluppo di un’architettura basata sui microservizi utilizzando gRPC, .NET5, Blazor e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8B9FF5-7DD4-432D-8D81-3ECEFFAC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Performance - .NET5 improvements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9F6D5-9628-4330-886C-6AB1AB9E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HTTP/2 riduce allocazioni server del </a:t>
            </a:r>
            <a:r>
              <a:rPr lang="it-IT" b="1" dirty="0"/>
              <a:t>92%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Compressione Hpack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Serializzazione Protobuf tramite </a:t>
            </a:r>
            <a:r>
              <a:rPr lang="it-IT" b="1" dirty="0"/>
              <a:t>Span&lt;T&gt;</a:t>
            </a:r>
            <a:endParaRPr lang="en-US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CB8170A-EEF4-475C-9413-F8BD3F483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431621"/>
              </p:ext>
            </p:extLst>
          </p:nvPr>
        </p:nvGraphicFramePr>
        <p:xfrm>
          <a:off x="1353962" y="3127045"/>
          <a:ext cx="5675487" cy="3293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AC190AF-B003-4164-8A87-1B9BA774583A}"/>
              </a:ext>
            </a:extLst>
          </p:cNvPr>
          <p:cNvSpPr txBox="1"/>
          <p:nvPr/>
        </p:nvSpPr>
        <p:spPr>
          <a:xfrm>
            <a:off x="7612980" y="4358441"/>
            <a:ext cx="3545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>
                <a:solidFill>
                  <a:schemeClr val="tx2"/>
                </a:solidFill>
              </a:rPr>
              <a:t>Server requests/sec </a:t>
            </a:r>
            <a:r>
              <a:rPr lang="en-NZ" sz="2400" dirty="0">
                <a:solidFill>
                  <a:srgbClr val="00B050"/>
                </a:solidFill>
              </a:rPr>
              <a:t>+65%</a:t>
            </a:r>
          </a:p>
          <a:p>
            <a:r>
              <a:rPr lang="en-NZ" sz="2400" dirty="0">
                <a:solidFill>
                  <a:schemeClr val="tx2"/>
                </a:solidFill>
              </a:rPr>
              <a:t>Client request/sec </a:t>
            </a:r>
            <a:r>
              <a:rPr lang="en-NZ" sz="2400" dirty="0">
                <a:solidFill>
                  <a:srgbClr val="00B050"/>
                </a:solidFill>
              </a:rPr>
              <a:t>+220%</a:t>
            </a:r>
          </a:p>
        </p:txBody>
      </p:sp>
    </p:spTree>
    <p:extLst>
      <p:ext uri="{BB962C8B-B14F-4D97-AF65-F5344CB8AC3E}">
        <p14:creationId xmlns:p14="http://schemas.microsoft.com/office/powerpoint/2010/main" val="143139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250" y="3703321"/>
            <a:ext cx="3619500" cy="970280"/>
          </a:xfrm>
        </p:spPr>
        <p:txBody>
          <a:bodyPr>
            <a:normAutofit fontScale="32500" lnSpcReduction="20000"/>
          </a:bodyPr>
          <a:lstStyle/>
          <a:p>
            <a:r>
              <a:rPr lang="en-US" sz="9600" dirty="0"/>
              <a:t>#CodeGen2021</a:t>
            </a:r>
          </a:p>
          <a:p>
            <a:r>
              <a:rPr lang="en-US" sz="9600" b="1" dirty="0"/>
              <a:t>DEMO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D91EC6E-71BD-41FD-ADF3-2C685E24317F}"/>
              </a:ext>
            </a:extLst>
          </p:cNvPr>
          <p:cNvSpPr txBox="1">
            <a:spLocks/>
          </p:cNvSpPr>
          <p:nvPr/>
        </p:nvSpPr>
        <p:spPr>
          <a:xfrm>
            <a:off x="314324" y="5441634"/>
            <a:ext cx="6715126" cy="9702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600" kern="1200">
                <a:solidFill>
                  <a:schemeClr val="bg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800" dirty="0"/>
              <a:t>Console app e Blazor/Angular con gRPC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8B9FF5-7DD4-432D-8D81-3ECEFFAC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gRPC web client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798864-D347-4CF6-97E0-E840BF8C287F}"/>
              </a:ext>
            </a:extLst>
          </p:cNvPr>
          <p:cNvSpPr/>
          <p:nvPr/>
        </p:nvSpPr>
        <p:spPr>
          <a:xfrm>
            <a:off x="922020" y="1351839"/>
            <a:ext cx="10618480" cy="2548151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7DC50-0A13-4094-A574-BDCB1EC72EE8}"/>
              </a:ext>
            </a:extLst>
          </p:cNvPr>
          <p:cNvSpPr/>
          <p:nvPr/>
        </p:nvSpPr>
        <p:spPr>
          <a:xfrm>
            <a:off x="922020" y="4132905"/>
            <a:ext cx="10618480" cy="2411733"/>
          </a:xfrm>
          <a:prstGeom prst="rect">
            <a:avLst/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C5051-2AA7-4721-BAD5-42C22BB023FB}"/>
              </a:ext>
            </a:extLst>
          </p:cNvPr>
          <p:cNvSpPr txBox="1"/>
          <p:nvPr/>
        </p:nvSpPr>
        <p:spPr>
          <a:xfrm>
            <a:off x="1248481" y="2113208"/>
            <a:ext cx="9326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Grpc.Net.Client.Web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Grpc.Net.ClientFactory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Grpc.Net.Client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Google.Protobuf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Grpc.Tools</a:t>
            </a:r>
            <a:endParaRPr lang="en-NZ" dirty="0">
              <a:solidFill>
                <a:schemeClr val="tx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73A0D-CAE3-4030-9C15-7090B721A127}"/>
              </a:ext>
            </a:extLst>
          </p:cNvPr>
          <p:cNvSpPr txBox="1"/>
          <p:nvPr/>
        </p:nvSpPr>
        <p:spPr>
          <a:xfrm>
            <a:off x="1248481" y="4834396"/>
            <a:ext cx="3466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@improbable-eng/grpc-web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google-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protobuf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grpc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protoc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ts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protoc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-gen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35289-2935-4613-8365-123E197070E4}"/>
              </a:ext>
            </a:extLst>
          </p:cNvPr>
          <p:cNvSpPr txBox="1"/>
          <p:nvPr/>
        </p:nvSpPr>
        <p:spPr>
          <a:xfrm>
            <a:off x="1248481" y="2744591"/>
            <a:ext cx="14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gRPCWeb</a:t>
            </a:r>
            <a:endParaRPr lang="en-NZ" dirty="0">
              <a:solidFill>
                <a:schemeClr val="tx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48533A-581A-40E2-962D-A4BC61509772}"/>
              </a:ext>
            </a:extLst>
          </p:cNvPr>
          <p:cNvSpPr txBox="1"/>
          <p:nvPr/>
        </p:nvSpPr>
        <p:spPr>
          <a:xfrm>
            <a:off x="1248481" y="3358648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CCFC4-D32F-4A81-83CE-F3C57B33A614}"/>
              </a:ext>
            </a:extLst>
          </p:cNvPr>
          <p:cNvSpPr txBox="1"/>
          <p:nvPr/>
        </p:nvSpPr>
        <p:spPr>
          <a:xfrm>
            <a:off x="4844436" y="4834396"/>
            <a:ext cx="6696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./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node_modules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protoc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protoc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/bin/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protoc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b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--plugin=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protoc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-gen-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ts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=./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node_modules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/.bin/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protoc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-gen-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ts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b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--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js_out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=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import_style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=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commonjs,binary:src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/app/proto </a:t>
            </a:r>
            <a:b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--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ts_out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=service=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true:src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/app/proto </a:t>
            </a:r>
            <a:b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-I ../protos/ ../protos/**/*.proto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947FCC-A206-4372-B96F-BCCB358033A8}"/>
              </a:ext>
            </a:extLst>
          </p:cNvPr>
          <p:cNvSpPr txBox="1"/>
          <p:nvPr/>
        </p:nvSpPr>
        <p:spPr>
          <a:xfrm>
            <a:off x="1248481" y="4238874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Angular / typescript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4CA9C5-E0D1-4CC3-BB76-0C8C0CB61ABF}"/>
              </a:ext>
            </a:extLst>
          </p:cNvPr>
          <p:cNvSpPr txBox="1"/>
          <p:nvPr/>
        </p:nvSpPr>
        <p:spPr>
          <a:xfrm>
            <a:off x="1248481" y="157186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Blazor</a:t>
            </a:r>
            <a:endParaRPr lang="en-NZ" dirty="0">
              <a:solidFill>
                <a:schemeClr val="tx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7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8B9FF5-7DD4-432D-8D81-3ECEFFAC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Risorse - Docs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56384-AC52-4E68-90C5-C08030B0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1340021"/>
            <a:ext cx="4362450" cy="5517980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67809DD-CA44-460E-9E8C-38F0DAB5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15" y="1345757"/>
            <a:ext cx="11028485" cy="537571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Tutorial 101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Creazione</a:t>
            </a:r>
            <a:r>
              <a:rPr lang="en-US" dirty="0"/>
              <a:t> </a:t>
            </a:r>
            <a:r>
              <a:rPr lang="en-US" dirty="0" err="1"/>
              <a:t>Chiamate</a:t>
            </a:r>
            <a:r>
              <a:rPr lang="en-US" dirty="0"/>
              <a:t> </a:t>
            </a:r>
            <a:r>
              <a:rPr lang="en-US" dirty="0" err="1"/>
              <a:t>servizi</a:t>
            </a:r>
            <a:r>
              <a:rPr lang="en-US" dirty="0"/>
              <a:t> </a:t>
            </a:r>
            <a:r>
              <a:rPr lang="en-US" dirty="0" err="1"/>
              <a:t>gRPC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Creazione</a:t>
            </a:r>
            <a:r>
              <a:rPr lang="en-US" dirty="0"/>
              <a:t> </a:t>
            </a:r>
            <a:r>
              <a:rPr lang="en-US" dirty="0" err="1"/>
              <a:t>messaggi</a:t>
            </a:r>
            <a:r>
              <a:rPr lang="en-US" dirty="0"/>
              <a:t> </a:t>
            </a:r>
            <a:r>
              <a:rPr lang="en-US" dirty="0" err="1"/>
              <a:t>Protobuf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Versionamento</a:t>
            </a:r>
            <a:r>
              <a:rPr lang="en-US" dirty="0"/>
              <a:t> </a:t>
            </a:r>
            <a:r>
              <a:rPr lang="en-US" dirty="0" err="1"/>
              <a:t>gRPC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gRPC</a:t>
            </a:r>
            <a:r>
              <a:rPr lang="en-US" dirty="0"/>
              <a:t> new browser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gRPC</a:t>
            </a:r>
            <a:r>
              <a:rPr lang="en-US" dirty="0"/>
              <a:t> e JSON Web APIs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Best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[…]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3"/>
              </a:rPr>
              <a:t>https://aka.ms/grpcdocs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0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8B9FF5-7DD4-432D-8D81-3ECEFFAC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67809DD-CA44-460E-9E8C-38F0DAB5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15" y="1345757"/>
            <a:ext cx="11028485" cy="53757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Segoe UI" panose="020B0502040204020203" pitchFamily="34" charset="0"/>
              </a:rPr>
              <a:t>Hello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Segoe UI" panose="020B0502040204020203" pitchFamily="34" charset="0"/>
              </a:rPr>
              <a:t>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Segoe UI" panose="020B0502040204020203" pitchFamily="34" charset="0"/>
              </a:rPr>
              <a:t>Certificate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Segoe UI" panose="020B0502040204020203" pitchFamily="34" charset="0"/>
              </a:rPr>
              <a:t>JWT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latin typeface="Segoe UI" panose="020B0502040204020203" pitchFamily="34" charset="0"/>
              </a:rPr>
              <a:t>OpenTelemetry</a:t>
            </a:r>
            <a:endParaRPr lang="en-US" sz="2400" b="0" i="0" u="none" strike="noStrike" baseline="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Segoe UI" panose="020B0502040204020203" pitchFamily="34" charset="0"/>
              </a:rPr>
              <a:t>Unix domain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Segoe UI" panose="020B0502040204020203" pitchFamily="34" charset="0"/>
              </a:rPr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Segoe UI" panose="020B0502040204020203" pitchFamily="34" charset="0"/>
              </a:rPr>
              <a:t>Cancellation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Segoe UI" panose="020B0502040204020203" pitchFamily="34" charset="0"/>
              </a:rPr>
              <a:t>And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2"/>
              </a:rPr>
              <a:t>https://aka.ms/grpcexamples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B05DD-2A0B-4FCC-86A6-44B3BC3CA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34"/>
          <a:stretch/>
        </p:blipFill>
        <p:spPr>
          <a:xfrm>
            <a:off x="7860882" y="1345757"/>
            <a:ext cx="4331118" cy="5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8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Morganpizzini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@morwalpiz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morganpizzini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8B9FF5-7DD4-432D-8D81-3ECEFFAC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9F6D5-9628-4330-886C-6AB1AB9E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gRPC ?!?!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Novità .NET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Risorse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1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21377-C167-4090-888E-8B3B877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Personal profile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6B36B-3ED8-4A3E-B589-4293362FE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@morwalpiz	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703B2D-75C4-479F-B27D-9C4CD58596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morganpizzini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21558-D274-44A1-9005-7C91C05F90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morganpizzini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302D06-8D79-4F3C-B332-A350A004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MORGAN PIZZINI</a:t>
            </a:r>
            <a:endParaRPr lang="en-US" dirty="0"/>
          </a:p>
        </p:txBody>
      </p:sp>
      <p:pic>
        <p:nvPicPr>
          <p:cNvPr id="3" name="Picture 2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5CF7983F-0842-49B5-A86C-54E930BB1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471738"/>
            <a:ext cx="2671762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#CodeGen2021</a:t>
            </a:r>
          </a:p>
        </p:txBody>
      </p:sp>
    </p:spTree>
    <p:extLst>
      <p:ext uri="{BB962C8B-B14F-4D97-AF65-F5344CB8AC3E}">
        <p14:creationId xmlns:p14="http://schemas.microsoft.com/office/powerpoint/2010/main" val="428828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8B9FF5-7DD4-432D-8D81-3ECEFFAC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gRPC ?!?!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9F6D5-9628-4330-886C-6AB1AB9E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Framework open source RPC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Cloud Native Computing Foundation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Costruito</a:t>
            </a:r>
            <a:r>
              <a:rPr lang="en-US" dirty="0"/>
              <a:t> sopra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HTTP/2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Protobuf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Principi</a:t>
            </a:r>
            <a:r>
              <a:rPr lang="en-US" dirty="0"/>
              <a:t> </a:t>
            </a:r>
            <a:r>
              <a:rPr lang="en-US" dirty="0" err="1"/>
              <a:t>guida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Cross platform</a:t>
            </a:r>
          </a:p>
        </p:txBody>
      </p:sp>
      <p:pic>
        <p:nvPicPr>
          <p:cNvPr id="4" name="Picture 4" descr="http2 logo">
            <a:extLst>
              <a:ext uri="{FF2B5EF4-FFF2-40B4-BE49-F238E27FC236}">
                <a16:creationId xmlns:a16="http://schemas.microsoft.com/office/drawing/2014/main" id="{F2EBEB2E-3D10-4241-B8B2-4B49AF6C7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651" y="3293030"/>
            <a:ext cx="980223" cy="98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F0CD1-926B-4D42-9FD1-B306973B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90" y="3429000"/>
            <a:ext cx="2138010" cy="703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CA0AD-0AAA-46EF-A770-53324C6660E4}"/>
              </a:ext>
            </a:extLst>
          </p:cNvPr>
          <p:cNvSpPr txBox="1"/>
          <p:nvPr/>
        </p:nvSpPr>
        <p:spPr>
          <a:xfrm>
            <a:off x="8858193" y="3469593"/>
            <a:ext cx="327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solidFill>
                  <a:schemeClr val="tx2"/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280C6-1327-428E-954C-94D7FE833823}"/>
              </a:ext>
            </a:extLst>
          </p:cNvPr>
          <p:cNvSpPr txBox="1"/>
          <p:nvPr/>
        </p:nvSpPr>
        <p:spPr>
          <a:xfrm>
            <a:off x="8888613" y="4313918"/>
            <a:ext cx="327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solidFill>
                  <a:schemeClr val="tx2"/>
                </a:solidFill>
              </a:rPr>
              <a:t>=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1BA7AA7-F6CA-4CDC-BA81-5871A770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05" y="4418983"/>
            <a:ext cx="1938929" cy="193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8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8B9FF5-7DD4-432D-8D81-3ECEFFAC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Remote Procedure Calls vs HTTP APIs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798864-D347-4CF6-97E0-E840BF8C287F}"/>
              </a:ext>
            </a:extLst>
          </p:cNvPr>
          <p:cNvSpPr/>
          <p:nvPr/>
        </p:nvSpPr>
        <p:spPr>
          <a:xfrm>
            <a:off x="922020" y="1660841"/>
            <a:ext cx="4899660" cy="2987360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7DC50-0A13-4094-A574-BDCB1EC72EE8}"/>
              </a:ext>
            </a:extLst>
          </p:cNvPr>
          <p:cNvSpPr/>
          <p:nvPr/>
        </p:nvSpPr>
        <p:spPr>
          <a:xfrm>
            <a:off x="6263640" y="1660839"/>
            <a:ext cx="4899660" cy="2987361"/>
          </a:xfrm>
          <a:prstGeom prst="rect">
            <a:avLst/>
          </a:prstGeom>
          <a:solidFill>
            <a:srgbClr val="92D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DB3B2F6-46E6-440C-95E7-054DB1DC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60" y="1814532"/>
            <a:ext cx="434340" cy="43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2C5051-2AA7-4721-BAD5-42C22BB023FB}"/>
              </a:ext>
            </a:extLst>
          </p:cNvPr>
          <p:cNvSpPr txBox="1"/>
          <p:nvPr/>
        </p:nvSpPr>
        <p:spPr>
          <a:xfrm>
            <a:off x="1047750" y="2518133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Contract first (proto file)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73A0D-CAE3-4030-9C15-7090B721A127}"/>
              </a:ext>
            </a:extLst>
          </p:cNvPr>
          <p:cNvSpPr txBox="1"/>
          <p:nvPr/>
        </p:nvSpPr>
        <p:spPr>
          <a:xfrm>
            <a:off x="6385560" y="251813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Content first (URL, HTTP method, JSON)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35289-2935-4613-8365-123E197070E4}"/>
              </a:ext>
            </a:extLst>
          </p:cNvPr>
          <p:cNvSpPr txBox="1"/>
          <p:nvPr/>
        </p:nvSpPr>
        <p:spPr>
          <a:xfrm>
            <a:off x="1047750" y="3149516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Computer-readable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48533A-581A-40E2-962D-A4BC61509772}"/>
              </a:ext>
            </a:extLst>
          </p:cNvPr>
          <p:cNvSpPr txBox="1"/>
          <p:nvPr/>
        </p:nvSpPr>
        <p:spPr>
          <a:xfrm>
            <a:off x="1047750" y="3763573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Complessità</a:t>
            </a: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NZ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gestita</a:t>
            </a:r>
            <a:endParaRPr lang="en-NZ" dirty="0">
              <a:solidFill>
                <a:schemeClr val="tx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79B797-F5FE-4E8E-B605-86C2F86B04D0}"/>
              </a:ext>
            </a:extLst>
          </p:cNvPr>
          <p:cNvSpPr txBox="1"/>
          <p:nvPr/>
        </p:nvSpPr>
        <p:spPr>
          <a:xfrm>
            <a:off x="6385560" y="3149357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Human-readable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CCFC4-D32F-4A81-83CE-F3C57B33A614}"/>
              </a:ext>
            </a:extLst>
          </p:cNvPr>
          <p:cNvSpPr txBox="1"/>
          <p:nvPr/>
        </p:nvSpPr>
        <p:spPr>
          <a:xfrm>
            <a:off x="6385560" y="376357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HTTP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947FCC-A206-4372-B96F-BCCB358033A8}"/>
              </a:ext>
            </a:extLst>
          </p:cNvPr>
          <p:cNvSpPr txBox="1"/>
          <p:nvPr/>
        </p:nvSpPr>
        <p:spPr>
          <a:xfrm>
            <a:off x="6819900" y="1854518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HTTP APIs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4CA9C5-E0D1-4CC3-BB76-0C8C0CB61ABF}"/>
              </a:ext>
            </a:extLst>
          </p:cNvPr>
          <p:cNvSpPr txBox="1"/>
          <p:nvPr/>
        </p:nvSpPr>
        <p:spPr>
          <a:xfrm>
            <a:off x="2061210" y="1839555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Remote Procedure Calls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D94BBF-22D1-44BD-907A-3CA8825F2F61}"/>
              </a:ext>
            </a:extLst>
          </p:cNvPr>
          <p:cNvSpPr txBox="1"/>
          <p:nvPr/>
        </p:nvSpPr>
        <p:spPr>
          <a:xfrm>
            <a:off x="1688292" y="4942499"/>
            <a:ext cx="31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000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Performance</a:t>
            </a:r>
          </a:p>
          <a:p>
            <a:pPr algn="ctr"/>
            <a:r>
              <a:rPr lang="en-NZ" sz="2000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Vantaggio</a:t>
            </a:r>
            <a:r>
              <a:rPr lang="en-NZ" sz="2000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per il developer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F1A7CC-FE6A-4733-9377-E65126FEDB49}"/>
              </a:ext>
            </a:extLst>
          </p:cNvPr>
          <p:cNvSpPr txBox="1"/>
          <p:nvPr/>
        </p:nvSpPr>
        <p:spPr>
          <a:xfrm>
            <a:off x="7698566" y="4942499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000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Ampia</a:t>
            </a:r>
            <a:r>
              <a:rPr lang="en-NZ" sz="2000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NZ" sz="2000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diffusione</a:t>
            </a:r>
            <a:endParaRPr lang="en-NZ" sz="2000" dirty="0">
              <a:solidFill>
                <a:schemeClr val="tx2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ctr"/>
            <a:r>
              <a:rPr lang="en-NZ" sz="2000" dirty="0" err="1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Facilità</a:t>
            </a:r>
            <a:r>
              <a:rPr lang="en-NZ" sz="2000" dirty="0">
                <a:solidFill>
                  <a:schemeClr val="tx2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101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0811E14E-22C1-47BD-8957-A3A47C13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30208"/>
            <a:ext cx="1027847" cy="102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8B9FF5-7DD4-432D-8D81-3ECEFFAC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Novità .NET 5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9F6D5-9628-4330-886C-6AB1AB9E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gRPC</a:t>
            </a:r>
            <a:r>
              <a:rPr lang="en-US" dirty="0"/>
              <a:t> Web browser support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gRPC</a:t>
            </a:r>
            <a:r>
              <a:rPr lang="en-US" dirty="0"/>
              <a:t> Web server middleware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gRPC</a:t>
            </a:r>
            <a:r>
              <a:rPr lang="en-US" dirty="0"/>
              <a:t> Web Blazor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Nuovo hosts </a:t>
            </a:r>
            <a:r>
              <a:rPr lang="en-US" dirty="0" err="1"/>
              <a:t>gRPC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Windows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HTTP.sys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 process communication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.NET 5 &lt;&gt; .NET CORE 3.1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08D060D-60FF-4C70-A8F1-70B7CDC15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880" y="2836586"/>
            <a:ext cx="5236805" cy="118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B4E9C84-B444-4D67-8529-9732CA3C0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 t="33667" r="7102" b="34031"/>
          <a:stretch/>
        </p:blipFill>
        <p:spPr bwMode="auto">
          <a:xfrm>
            <a:off x="6629880" y="4070841"/>
            <a:ext cx="3138616" cy="117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4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8B9FF5-7DD4-432D-8D81-3ECEFFAC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Performance – HTTP/2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9F6D5-9628-4330-886C-6AB1AB9E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HTTP/2 multiplexing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dirty="0"/>
              <a:t>Più chiamate tramite singola connessione TCP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dirty="0"/>
              <a:t>Rimozione “head of line blocking”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64AC9-EDD1-41B2-88AD-33D22C04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08" y="2846685"/>
            <a:ext cx="8634984" cy="37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8B9FF5-7DD4-432D-8D81-3ECEFFAC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Performance - Bandwidth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9F6D5-9628-4330-886C-6AB1AB9E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Ottimizzazione del trasporto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dirty="0"/>
              <a:t>Compressione header derivante da HTTP/2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it-IT" dirty="0"/>
              <a:t>Serializzazione Protobuf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1505D85-B005-4A2A-B8B2-3FC8838127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949463"/>
              </p:ext>
            </p:extLst>
          </p:nvPr>
        </p:nvGraphicFramePr>
        <p:xfrm>
          <a:off x="5977811" y="3085069"/>
          <a:ext cx="5641648" cy="304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893D23-007F-4CFC-9406-D41C4876BD1A}"/>
              </a:ext>
            </a:extLst>
          </p:cNvPr>
          <p:cNvSpPr txBox="1"/>
          <p:nvPr/>
        </p:nvSpPr>
        <p:spPr>
          <a:xfrm>
            <a:off x="725137" y="3282127"/>
            <a:ext cx="2507897" cy="2631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NZ" sz="1100" dirty="0">
                <a:solidFill>
                  <a:srgbClr val="2E75B6"/>
                </a:solidFill>
                <a:latin typeface="Consolas" panose="020B0609020204030204" pitchFamily="49" charset="0"/>
              </a:rPr>
              <a:t>"query"</a:t>
            </a:r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N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N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myQuery</a:t>
            </a:r>
            <a:r>
              <a:rPr lang="en-N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NZ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NZ" sz="1100" dirty="0" err="1">
                <a:solidFill>
                  <a:srgbClr val="2E75B6"/>
                </a:solidFill>
                <a:latin typeface="Consolas" panose="020B0609020204030204" pitchFamily="49" charset="0"/>
              </a:rPr>
              <a:t>page_number</a:t>
            </a:r>
            <a:r>
              <a:rPr lang="en-NZ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: 42,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NZ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NZ" sz="1100" dirty="0" err="1">
                <a:solidFill>
                  <a:srgbClr val="2E75B6"/>
                </a:solidFill>
                <a:latin typeface="Consolas" panose="020B0609020204030204" pitchFamily="49" charset="0"/>
              </a:rPr>
              <a:t>result_per_page</a:t>
            </a:r>
            <a:r>
              <a:rPr lang="en-NZ" sz="11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: 100,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NZ" sz="1100" dirty="0">
                <a:solidFill>
                  <a:srgbClr val="2E75B6"/>
                </a:solidFill>
                <a:latin typeface="Consolas" panose="020B0609020204030204" pitchFamily="49" charset="0"/>
              </a:rPr>
              <a:t>"tickers"</a:t>
            </a:r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NZ" sz="11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N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N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rPs</a:t>
            </a:r>
            <a:r>
              <a:rPr lang="en-N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NZ" sz="1100" dirty="0">
                <a:solidFill>
                  <a:srgbClr val="2E75B6"/>
                </a:solidFill>
                <a:latin typeface="Consolas" panose="020B0609020204030204" pitchFamily="49" charset="0"/>
              </a:rPr>
              <a:t>"value"</a:t>
            </a:r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: 9.768923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NZ" sz="1100" dirty="0">
                <a:solidFill>
                  <a:srgbClr val="2E75B6"/>
                </a:solidFill>
                <a:latin typeface="Consolas" panose="020B0609020204030204" pitchFamily="49" charset="0"/>
              </a:rPr>
              <a:t>"name"</a:t>
            </a:r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N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N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WEo</a:t>
            </a:r>
            <a:r>
              <a:rPr lang="en-N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NZ" sz="1100" dirty="0">
                <a:solidFill>
                  <a:srgbClr val="2E75B6"/>
                </a:solidFill>
                <a:latin typeface="Consolas" panose="020B0609020204030204" pitchFamily="49" charset="0"/>
              </a:rPr>
              <a:t>"value"</a:t>
            </a:r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: 6.067048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N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NZ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BBEDC-65F0-480D-AB85-60C576141955}"/>
              </a:ext>
            </a:extLst>
          </p:cNvPr>
          <p:cNvSpPr txBox="1"/>
          <p:nvPr/>
        </p:nvSpPr>
        <p:spPr>
          <a:xfrm>
            <a:off x="3411848" y="3279439"/>
            <a:ext cx="2482300" cy="2631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  <a:latin typeface="Consolas" panose="020B0609020204030204" pitchFamily="49" charset="0"/>
              </a:rPr>
              <a:t>5052 4920 2a20 4854 5450 2f32</a:t>
            </a:r>
          </a:p>
          <a:p>
            <a:r>
              <a:rPr lang="pt-BR" sz="1100" dirty="0">
                <a:solidFill>
                  <a:schemeClr val="tx2"/>
                </a:solidFill>
                <a:latin typeface="Consolas" panose="020B0609020204030204" pitchFamily="49" charset="0"/>
              </a:rPr>
              <a:t>0d0a 534d 0d0a 0d0a 0000 0004</a:t>
            </a:r>
          </a:p>
          <a:p>
            <a:r>
              <a:rPr lang="pt-BR" sz="1100" dirty="0">
                <a:solidFill>
                  <a:schemeClr val="tx2"/>
                </a:solidFill>
                <a:latin typeface="Consolas" panose="020B0609020204030204" pitchFamily="49" charset="0"/>
              </a:rPr>
              <a:t>0000 0000 0401 0000 0000 0000</a:t>
            </a:r>
          </a:p>
          <a:p>
            <a:endParaRPr lang="pt-BR" sz="11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pt-BR" sz="11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NZ" sz="11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6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Codegen Theme">
  <a:themeElements>
    <a:clrScheme name="CodeGen Color">
      <a:dk1>
        <a:srgbClr val="C80066"/>
      </a:dk1>
      <a:lt1>
        <a:srgbClr val="FFFFFF"/>
      </a:lt1>
      <a:dk2>
        <a:srgbClr val="C80066"/>
      </a:dk2>
      <a:lt2>
        <a:srgbClr val="ECEFF1"/>
      </a:lt2>
      <a:accent1>
        <a:srgbClr val="C80066"/>
      </a:accent1>
      <a:accent2>
        <a:srgbClr val="DE006F"/>
      </a:accent2>
      <a:accent3>
        <a:srgbClr val="C80066"/>
      </a:accent3>
      <a:accent4>
        <a:srgbClr val="FF2592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504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MS Gothic</vt:lpstr>
      <vt:lpstr>Arial</vt:lpstr>
      <vt:lpstr>Calibri</vt:lpstr>
      <vt:lpstr>Consolas</vt:lpstr>
      <vt:lpstr>Myanmar Text</vt:lpstr>
      <vt:lpstr>Open Sans</vt:lpstr>
      <vt:lpstr>Roboto Light</vt:lpstr>
      <vt:lpstr>Segoe UI</vt:lpstr>
      <vt:lpstr>Codegen Theme</vt:lpstr>
      <vt:lpstr>Microservices e gRPC</vt:lpstr>
      <vt:lpstr>Agenda</vt:lpstr>
      <vt:lpstr>Personal profile</vt:lpstr>
      <vt:lpstr>PowerPoint Presentation</vt:lpstr>
      <vt:lpstr>gRPC ?!?!</vt:lpstr>
      <vt:lpstr>Remote Procedure Calls vs HTTP APIs</vt:lpstr>
      <vt:lpstr>Novità .NET 5</vt:lpstr>
      <vt:lpstr>Performance – HTTP/2</vt:lpstr>
      <vt:lpstr>Performance - Bandwidth</vt:lpstr>
      <vt:lpstr>Performance - .NET5 improvements</vt:lpstr>
      <vt:lpstr>PowerPoint Presentation</vt:lpstr>
      <vt:lpstr>gRPC web client</vt:lpstr>
      <vt:lpstr>Risorse - Docs</vt:lpstr>
      <vt:lpstr>Esempi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Morgan Pizzini</cp:lastModifiedBy>
  <cp:revision>71</cp:revision>
  <dcterms:created xsi:type="dcterms:W3CDTF">2018-06-13T19:28:12Z</dcterms:created>
  <dcterms:modified xsi:type="dcterms:W3CDTF">2021-02-12T07:01:17Z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1e4005-c2ec-4102-89a4-937c1aac37c3_Enabled">
    <vt:lpwstr>true</vt:lpwstr>
  </property>
  <property fmtid="{D5CDD505-2E9C-101B-9397-08002B2CF9AE}" pid="3" name="MSIP_Label_dd1e4005-c2ec-4102-89a4-937c1aac37c3_SetDate">
    <vt:lpwstr>2021-02-06T23:38:01Z</vt:lpwstr>
  </property>
  <property fmtid="{D5CDD505-2E9C-101B-9397-08002B2CF9AE}" pid="4" name="MSIP_Label_dd1e4005-c2ec-4102-89a4-937c1aac37c3_Method">
    <vt:lpwstr>Privileged</vt:lpwstr>
  </property>
  <property fmtid="{D5CDD505-2E9C-101B-9397-08002B2CF9AE}" pid="5" name="MSIP_Label_dd1e4005-c2ec-4102-89a4-937c1aac37c3_Name">
    <vt:lpwstr>dd1e4005-c2ec-4102-89a4-937c1aac37c3</vt:lpwstr>
  </property>
  <property fmtid="{D5CDD505-2E9C-101B-9397-08002B2CF9AE}" pid="6" name="MSIP_Label_dd1e4005-c2ec-4102-89a4-937c1aac37c3_SiteId">
    <vt:lpwstr>cf36141c-ddd7-45a7-b073-111f66d0b30c</vt:lpwstr>
  </property>
  <property fmtid="{D5CDD505-2E9C-101B-9397-08002B2CF9AE}" pid="7" name="MSIP_Label_dd1e4005-c2ec-4102-89a4-937c1aac37c3_ActionId">
    <vt:lpwstr>a98c436f-f1cb-4089-a400-919fcff774e0</vt:lpwstr>
  </property>
  <property fmtid="{D5CDD505-2E9C-101B-9397-08002B2CF9AE}" pid="8" name="MSIP_Label_dd1e4005-c2ec-4102-89a4-937c1aac37c3_ContentBits">
    <vt:lpwstr>0</vt:lpwstr>
  </property>
</Properties>
</file>