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  <p:sldMasterId id="2147483671" r:id="rId5"/>
    <p:sldMasterId id="2147483655" r:id="rId6"/>
  </p:sldMasterIdLst>
  <p:notesMasterIdLst>
    <p:notesMasterId r:id="rId12"/>
  </p:notesMasterIdLst>
  <p:sldIdLst>
    <p:sldId id="281" r:id="rId7"/>
    <p:sldId id="292" r:id="rId8"/>
    <p:sldId id="288" r:id="rId9"/>
    <p:sldId id="293" r:id="rId10"/>
    <p:sldId id="2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2" userDrawn="1">
          <p15:clr>
            <a:srgbClr val="A4A3A4"/>
          </p15:clr>
        </p15:guide>
        <p15:guide id="3" pos="38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481"/>
    <a:srgbClr val="F55151"/>
    <a:srgbClr val="7383FE"/>
    <a:srgbClr val="D956CA"/>
    <a:srgbClr val="FD8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8" autoAdjust="0"/>
    <p:restoredTop sz="73590" autoAdjust="0"/>
  </p:normalViewPr>
  <p:slideViewPr>
    <p:cSldViewPr snapToGrid="0" snapToObjects="1">
      <p:cViewPr varScale="1">
        <p:scale>
          <a:sx n="51" d="100"/>
          <a:sy n="51" d="100"/>
        </p:scale>
        <p:origin x="1256" y="52"/>
      </p:cViewPr>
      <p:guideLst>
        <p:guide orient="horz" pos="2160"/>
        <p:guide pos="392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D830A-5256-4A45-A6C6-04DE59872B3B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EA0AF-95F7-4385-BCE1-CCA59165C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5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2000" indent="-292100">
              <a:spcBef>
                <a:spcPct val="30000"/>
              </a:spcBef>
              <a:defRPr sz="2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73163" indent="-233363">
              <a:spcBef>
                <a:spcPct val="30000"/>
              </a:spcBef>
              <a:defRPr sz="2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43063" indent="-233363">
              <a:spcBef>
                <a:spcPct val="30000"/>
              </a:spcBef>
              <a:defRPr sz="2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12963" indent="-233363">
              <a:spcBef>
                <a:spcPct val="30000"/>
              </a:spcBef>
              <a:defRPr sz="2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70163" indent="-233363" defTabSz="1087438" eaLnBrk="0" fontAlgn="base" hangingPunct="0">
              <a:spcBef>
                <a:spcPct val="3000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027363" indent="-233363" defTabSz="1087438" eaLnBrk="0" fontAlgn="base" hangingPunct="0">
              <a:spcBef>
                <a:spcPct val="3000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84563" indent="-233363" defTabSz="1087438" eaLnBrk="0" fontAlgn="base" hangingPunct="0">
              <a:spcBef>
                <a:spcPct val="3000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941763" indent="-233363" defTabSz="1087438" eaLnBrk="0" fontAlgn="base" hangingPunct="0">
              <a:spcBef>
                <a:spcPct val="3000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F4757C-D482-4C57-8178-6B73F27B5988}" type="slidenum">
              <a:rPr lang="en-GB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5363" y="665163"/>
            <a:ext cx="4654550" cy="26193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Prep: </a:t>
            </a:r>
            <a:r>
              <a:rPr lang="en-GB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Whiteboard.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 @ Cloudhouse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Core/Shell.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have heard before. How it applies to the sort of problems we face</a:t>
            </a:r>
            <a:endParaRPr lang="en-GB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</a:t>
            </a:r>
          </a:p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Elixir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past 6 months.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It’s a WAN Accelerator for SQL Server.</a:t>
            </a:r>
          </a:p>
          <a:p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encountered whilst developing Data Anywhere.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3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900" kern="1200" dirty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MS PGothic" charset="0"/>
              </a:rPr>
              <a:t>Not new</a:t>
            </a:r>
          </a:p>
          <a:p>
            <a:r>
              <a:rPr lang="en-GB" sz="2900" kern="1200" dirty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MS PGothic" charset="0"/>
              </a:rPr>
              <a:t>Applies to us</a:t>
            </a:r>
          </a:p>
          <a:p>
            <a:r>
              <a:rPr lang="en-GB" sz="2900" kern="1200" dirty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MS PGothic" charset="0"/>
              </a:rPr>
              <a:t>Watched 6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E19A17-1D07-4F14-B388-5E3E5F29D36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90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900" b="1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MS PGothic" charset="0"/>
              </a:rPr>
              <a:t>ISSUER!!!!</a:t>
            </a:r>
            <a:endParaRPr lang="en-GB" sz="2900" b="1" kern="1200" dirty="0">
              <a:solidFill>
                <a:schemeClr val="tx1"/>
              </a:solidFill>
              <a:effectLst/>
              <a:latin typeface="+mn-lt"/>
              <a:ea typeface="MS PGothic" pitchFamily="34" charset="-128"/>
              <a:cs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E19A17-1D07-4F14-B388-5E3E5F29D36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79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 dirty="0">
                <a:latin typeface="Helvetica" charset="0"/>
              </a:rPr>
              <a:t>About anything</a:t>
            </a:r>
            <a:endParaRPr lang="en-GB" sz="2900" kern="1200" dirty="0">
              <a:solidFill>
                <a:schemeClr val="tx1"/>
              </a:solidFill>
              <a:effectLst/>
              <a:latin typeface="+mn-lt"/>
              <a:ea typeface="MS PGothic" pitchFamily="34" charset="-128"/>
              <a:cs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E19A17-1D07-4F14-B388-5E3E5F29D36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900" kern="1200" dirty="0">
              <a:solidFill>
                <a:schemeClr val="tx1"/>
              </a:solidFill>
              <a:effectLst/>
              <a:latin typeface="+mn-lt"/>
              <a:ea typeface="MS PGothic" pitchFamily="34" charset="-128"/>
              <a:cs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E19A17-1D07-4F14-B388-5E3E5F29D36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65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 Front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586" y="3951194"/>
            <a:ext cx="11396985" cy="597010"/>
          </a:xfrm>
        </p:spPr>
        <p:txBody>
          <a:bodyPr anchor="t">
            <a:normAutofit/>
          </a:bodyPr>
          <a:lstStyle>
            <a:lvl1pPr algn="l">
              <a:defRPr sz="2700" b="1">
                <a:solidFill>
                  <a:srgbClr val="32B97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348" y="4540322"/>
            <a:ext cx="11365459" cy="780393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171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0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51586" y="5438775"/>
            <a:ext cx="11302541" cy="725542"/>
          </a:xfrm>
        </p:spPr>
        <p:txBody>
          <a:bodyPr>
            <a:normAutofit/>
          </a:bodyPr>
          <a:lstStyle>
            <a:lvl1pPr>
              <a:buNone/>
              <a:defRPr sz="135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8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5774"/>
            <a:ext cx="10515600" cy="784914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3BD4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8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56200" cy="423874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6"/>
            <a:ext cx="5156200" cy="423874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838200" y="905774"/>
            <a:ext cx="10515600" cy="7849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BD48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342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30390"/>
            <a:ext cx="5158316" cy="4088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039246"/>
            <a:ext cx="5158316" cy="397336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30390"/>
            <a:ext cx="5183717" cy="4088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9246"/>
            <a:ext cx="5183717" cy="397336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838200" y="905774"/>
            <a:ext cx="10515600" cy="7849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BD48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89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 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99" y="476253"/>
            <a:ext cx="11215512" cy="676805"/>
          </a:xfrm>
          <a:prstGeom prst="rect">
            <a:avLst/>
          </a:prstGeom>
        </p:spPr>
        <p:txBody>
          <a:bodyPr anchor="b" anchorCtr="0"/>
          <a:lstStyle>
            <a:lvl1pPr algn="l">
              <a:defRPr sz="3000" b="1">
                <a:solidFill>
                  <a:srgbClr val="3BD48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99" y="1471084"/>
            <a:ext cx="11215512" cy="4815416"/>
          </a:xfrm>
          <a:prstGeom prst="rect">
            <a:avLst/>
          </a:prstGeom>
        </p:spPr>
        <p:txBody>
          <a:bodyPr/>
          <a:lstStyle>
            <a:lvl1pPr>
              <a:buClr>
                <a:srgbClr val="3BD481"/>
              </a:buClr>
              <a:buSzPct val="90000"/>
              <a:defRPr sz="2000" b="0">
                <a:latin typeface="Arial"/>
                <a:cs typeface="Arial"/>
              </a:defRPr>
            </a:lvl1pPr>
            <a:lvl2pPr>
              <a:buClr>
                <a:srgbClr val="3BD481"/>
              </a:buClr>
              <a:buSzPct val="90000"/>
              <a:defRPr sz="1800" b="0">
                <a:latin typeface="Arial"/>
                <a:cs typeface="Arial"/>
              </a:defRPr>
            </a:lvl2pPr>
            <a:lvl3pPr>
              <a:buClr>
                <a:srgbClr val="3BD481"/>
              </a:buClr>
              <a:buSzPct val="90000"/>
              <a:defRPr sz="1600" b="0">
                <a:latin typeface="Arial"/>
                <a:cs typeface="Arial"/>
              </a:defRPr>
            </a:lvl3pPr>
            <a:lvl4pPr>
              <a:buClr>
                <a:srgbClr val="3BD481"/>
              </a:buClr>
              <a:buSzPct val="90000"/>
              <a:defRPr sz="1400" b="0">
                <a:latin typeface="Arial"/>
                <a:cs typeface="Arial"/>
              </a:defRPr>
            </a:lvl4pPr>
            <a:lvl5pPr>
              <a:buClr>
                <a:srgbClr val="3BD481"/>
              </a:buClr>
              <a:buSzPct val="90000"/>
              <a:defRPr sz="1400" b="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4001" y="6492876"/>
            <a:ext cx="1382889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404040"/>
                </a:solidFill>
              </a:defRPr>
            </a:lvl1pPr>
          </a:lstStyle>
          <a:p>
            <a:fld id="{BE5B9AA5-3352-604F-B8B5-2FB1D6B5E7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7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 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395" y="511064"/>
            <a:ext cx="11428512" cy="6621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475" b="1">
                <a:solidFill>
                  <a:srgbClr val="32B9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5396" y="1351130"/>
            <a:ext cx="11349913" cy="49393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25"/>
              </a:spcBef>
              <a:spcAft>
                <a:spcPts val="450"/>
              </a:spcAft>
              <a:buClr>
                <a:srgbClr val="32B977"/>
              </a:buClr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05408" indent="-166688">
              <a:spcBef>
                <a:spcPts val="225"/>
              </a:spcBef>
              <a:spcAft>
                <a:spcPts val="450"/>
              </a:spcAft>
              <a:buClr>
                <a:srgbClr val="32B977"/>
              </a:buClr>
              <a:buFont typeface="Arial" pitchFamily="34" charset="0"/>
              <a:buChar char="•"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225"/>
              </a:spcBef>
              <a:spcAft>
                <a:spcPts val="450"/>
              </a:spcAft>
              <a:buClr>
                <a:srgbClr val="32B977"/>
              </a:buClr>
              <a:buFont typeface="Arial" pitchFamily="34" charset="0"/>
              <a:buChar char="−"/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225"/>
              </a:spcBef>
              <a:spcAft>
                <a:spcPts val="450"/>
              </a:spcAft>
              <a:buClr>
                <a:srgbClr val="32B977"/>
              </a:buClr>
              <a:buFont typeface="Arial" pitchFamily="34" charset="0"/>
              <a:buChar char="−"/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225"/>
              </a:spcBef>
              <a:spcAft>
                <a:spcPts val="450"/>
              </a:spcAft>
              <a:buClr>
                <a:srgbClr val="32B977"/>
              </a:buClr>
              <a:buFont typeface="Arial" pitchFamily="34" charset="0"/>
              <a:buChar char="−"/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2380" y="6407663"/>
            <a:ext cx="2743636" cy="365125"/>
          </a:xfrm>
          <a:prstGeom prst="rect">
            <a:avLst/>
          </a:prstGeom>
        </p:spPr>
        <p:txBody>
          <a:bodyPr vert="horz" lIns="91408" tIns="45703" rIns="91408" bIns="45703" rtlCol="0" anchor="ctr"/>
          <a:lstStyle>
            <a:lvl1pPr algn="l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8200-7235-48A9-9799-65DCD95417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39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99" y="4095749"/>
            <a:ext cx="11215512" cy="676805"/>
          </a:xfrm>
          <a:prstGeom prst="rect">
            <a:avLst/>
          </a:prstGeom>
        </p:spPr>
        <p:txBody>
          <a:bodyPr anchor="b" anchorCtr="0"/>
          <a:lstStyle>
            <a:lvl1pPr algn="l">
              <a:defRPr sz="3000" b="0">
                <a:solidFill>
                  <a:srgbClr val="3BD48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4001" y="6492876"/>
            <a:ext cx="1382889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404040"/>
                </a:solidFill>
              </a:defRPr>
            </a:lvl1pPr>
          </a:lstStyle>
          <a:p>
            <a:fld id="{BE5B9AA5-3352-604F-B8B5-2FB1D6B5E7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17968"/>
            <a:ext cx="5994400" cy="6021238"/>
          </a:xfrm>
          <a:prstGeom prst="rect">
            <a:avLst/>
          </a:prstGeom>
          <a:solidFill>
            <a:srgbClr val="FD851A"/>
          </a:solidFill>
          <a:ln>
            <a:noFill/>
          </a:ln>
        </p:spPr>
        <p:txBody>
          <a:bodyPr wrap="square" lIns="91408" tIns="45703" rIns="91408" bIns="45703" rtlCol="0" anchor="ctr">
            <a:spAutoFit/>
          </a:bodyPr>
          <a:lstStyle/>
          <a:p>
            <a:pPr algn="ctr"/>
            <a:endParaRPr lang="en-US" sz="6600" b="1" dirty="0">
              <a:solidFill>
                <a:srgbClr val="46C48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5526656" cy="82433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248938"/>
            <a:ext cx="5365632" cy="472917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994402" y="117968"/>
            <a:ext cx="6197599" cy="6021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4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17968"/>
            <a:ext cx="5994400" cy="6021238"/>
          </a:xfrm>
          <a:prstGeom prst="rect">
            <a:avLst/>
          </a:prstGeom>
          <a:solidFill>
            <a:srgbClr val="3BD481"/>
          </a:solidFill>
          <a:ln>
            <a:noFill/>
          </a:ln>
        </p:spPr>
        <p:txBody>
          <a:bodyPr wrap="square" lIns="91408" tIns="45703" rIns="91408" bIns="45703" rtlCol="0" anchor="ctr">
            <a:spAutoFit/>
          </a:bodyPr>
          <a:lstStyle/>
          <a:p>
            <a:pPr algn="ctr"/>
            <a:endParaRPr lang="en-US" sz="6600" b="1" dirty="0">
              <a:solidFill>
                <a:srgbClr val="46C48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5526656" cy="82433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248938"/>
            <a:ext cx="5365632" cy="472917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994402" y="117968"/>
            <a:ext cx="6197599" cy="6021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48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17968"/>
            <a:ext cx="5994400" cy="6021238"/>
          </a:xfrm>
          <a:prstGeom prst="rect">
            <a:avLst/>
          </a:prstGeom>
          <a:solidFill>
            <a:srgbClr val="D956CA"/>
          </a:solidFill>
          <a:ln>
            <a:noFill/>
          </a:ln>
        </p:spPr>
        <p:txBody>
          <a:bodyPr wrap="square" lIns="91408" tIns="45703" rIns="91408" bIns="45703" rtlCol="0" anchor="ctr">
            <a:spAutoFit/>
          </a:bodyPr>
          <a:lstStyle/>
          <a:p>
            <a:pPr algn="ctr"/>
            <a:endParaRPr lang="en-US" sz="6600" b="1" dirty="0">
              <a:solidFill>
                <a:srgbClr val="46C48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5526656" cy="82433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248938"/>
            <a:ext cx="5365632" cy="472917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994402" y="117968"/>
            <a:ext cx="6197599" cy="6021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03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17968"/>
            <a:ext cx="5994400" cy="6021238"/>
          </a:xfrm>
          <a:prstGeom prst="rect">
            <a:avLst/>
          </a:prstGeom>
          <a:solidFill>
            <a:srgbClr val="7383FE"/>
          </a:solidFill>
          <a:ln>
            <a:noFill/>
          </a:ln>
        </p:spPr>
        <p:txBody>
          <a:bodyPr wrap="square" lIns="91408" tIns="45703" rIns="91408" bIns="45703" rtlCol="0" anchor="ctr">
            <a:spAutoFit/>
          </a:bodyPr>
          <a:lstStyle/>
          <a:p>
            <a:pPr algn="ctr"/>
            <a:endParaRPr lang="en-US" sz="6600" b="1" dirty="0">
              <a:solidFill>
                <a:srgbClr val="46C48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5526656" cy="82433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248938"/>
            <a:ext cx="5365632" cy="472917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994402" y="117968"/>
            <a:ext cx="6197599" cy="6021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69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17968"/>
            <a:ext cx="5994400" cy="6021238"/>
          </a:xfrm>
          <a:prstGeom prst="rect">
            <a:avLst/>
          </a:prstGeom>
          <a:solidFill>
            <a:srgbClr val="F55151"/>
          </a:solidFill>
          <a:ln>
            <a:noFill/>
          </a:ln>
        </p:spPr>
        <p:txBody>
          <a:bodyPr wrap="square" lIns="91408" tIns="45703" rIns="91408" bIns="45703" rtlCol="0" anchor="ctr">
            <a:spAutoFit/>
          </a:bodyPr>
          <a:lstStyle/>
          <a:p>
            <a:pPr algn="ctr"/>
            <a:endParaRPr lang="en-US" sz="6600" b="1" dirty="0">
              <a:solidFill>
                <a:srgbClr val="46C48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5526656" cy="82433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248938"/>
            <a:ext cx="5365632" cy="472917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994402" y="117968"/>
            <a:ext cx="6197599" cy="6021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47" y="1"/>
            <a:ext cx="12199748" cy="6853647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522" y="274638"/>
            <a:ext cx="1097295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22" y="1600201"/>
            <a:ext cx="109729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452378" y="6562725"/>
            <a:ext cx="11291211" cy="173106"/>
          </a:xfrm>
          <a:prstGeom prst="rect">
            <a:avLst/>
          </a:prstGeom>
          <a:noFill/>
          <a:ln>
            <a:noFill/>
          </a:ln>
          <a:extLst/>
        </p:spPr>
        <p:txBody>
          <a:bodyPr lIns="34274" tIns="17136" rIns="34274" bIns="17136">
            <a:spAutoFit/>
          </a:bodyPr>
          <a:lstStyle>
            <a:lvl1pPr eaLnBrk="0" hangingPunct="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GB" sz="900" b="1">
                <a:solidFill>
                  <a:srgbClr val="46C4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www.cloudhouse.com  |  info@cloudhouse.com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59" y="2484408"/>
            <a:ext cx="3132283" cy="130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6" r:id="rId2"/>
    <p:sldLayoutId id="2147483691" r:id="rId3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5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charset="0"/>
          <a:ea typeface="ＭＳ Ｐゴシック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charset="0"/>
          <a:ea typeface="ＭＳ Ｐゴシック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charset="0"/>
          <a:ea typeface="ＭＳ Ｐゴシック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128588" indent="-1285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278606" indent="-10715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428625" indent="-85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600075" indent="-85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7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771525" indent="-85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7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942975" indent="-85725" algn="l" defTabSz="34290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87526"/>
            <a:ext cx="12192000" cy="6704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Box 6"/>
          <p:cNvSpPr txBox="1"/>
          <p:nvPr/>
        </p:nvSpPr>
        <p:spPr>
          <a:xfrm>
            <a:off x="4666504" y="6468028"/>
            <a:ext cx="2858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kern="1200" dirty="0">
                <a:solidFill>
                  <a:schemeClr val="bg1">
                    <a:lumMod val="65000"/>
                  </a:schemeClr>
                </a:solidFill>
                <a:latin typeface="Arial"/>
                <a:ea typeface="+mn-ea"/>
                <a:cs typeface="Arial"/>
              </a:rPr>
              <a:t>www.cloudhouse.com</a:t>
            </a:r>
            <a:endParaRPr lang="en-US" sz="1050" b="0" i="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NEW_Cloudhouse_logo_Trans_Ex_Large copy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253" y="256836"/>
            <a:ext cx="1504435" cy="61344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1234"/>
            <a:ext cx="12192000" cy="127240"/>
          </a:xfrm>
          <a:prstGeom prst="rect">
            <a:avLst/>
          </a:prstGeom>
          <a:solidFill>
            <a:srgbClr val="3BD4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0" y="6107502"/>
            <a:ext cx="12192000" cy="149036"/>
          </a:xfrm>
          <a:prstGeom prst="rect">
            <a:avLst/>
          </a:prstGeom>
          <a:solidFill>
            <a:srgbClr val="3BD4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0136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7" r:id="rId2"/>
    <p:sldLayoutId id="2147483687" r:id="rId3"/>
    <p:sldLayoutId id="2147483688" r:id="rId4"/>
    <p:sldLayoutId id="2147483689" r:id="rId5"/>
    <p:sldLayoutId id="2147483690" r:id="rId6"/>
    <p:sldLayoutId id="2147483660" r:id="rId7"/>
    <p:sldLayoutId id="2147483662" r:id="rId8"/>
    <p:sldLayoutId id="2147483663" r:id="rId9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31393"/>
            <a:ext cx="12192000" cy="45719"/>
          </a:xfrm>
          <a:prstGeom prst="rect">
            <a:avLst/>
          </a:prstGeom>
          <a:solidFill>
            <a:srgbClr val="3BD4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 descr="Screen_thre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31392"/>
          </a:xfrm>
          <a:prstGeom prst="rect">
            <a:avLst/>
          </a:prstGeom>
        </p:spPr>
      </p:pic>
      <p:sp>
        <p:nvSpPr>
          <p:cNvPr id="6" name="Text Placeholder 9"/>
          <p:cNvSpPr txBox="1">
            <a:spLocks/>
          </p:cNvSpPr>
          <p:nvPr/>
        </p:nvSpPr>
        <p:spPr>
          <a:xfrm>
            <a:off x="180859" y="6492016"/>
            <a:ext cx="5254741" cy="276741"/>
          </a:xfrm>
          <a:prstGeom prst="rect">
            <a:avLst/>
          </a:prstGeom>
        </p:spPr>
        <p:txBody>
          <a:bodyPr vert="horz"/>
          <a:lstStyle>
            <a:lvl1pPr marL="0" indent="0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/>
                <a:ea typeface="MS PGothic" panose="020B0600070205080204" pitchFamily="34" charset="-128"/>
                <a:cs typeface="Helvetica"/>
              </a:defRPr>
            </a:lvl1pPr>
            <a:lvl2pPr marL="1766888" indent="-679450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2pPr>
            <a:lvl3pPr marL="2717800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3pPr>
            <a:lvl4pPr marL="3806825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4pPr>
            <a:lvl5pPr marL="4894263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5pPr>
            <a:lvl6pPr marL="5982242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69926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57608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45287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B6AA60-021F-9A4B-A2EB-3783E5A561BF}" type="slidenum">
              <a:rPr lang="en-US" sz="1000" smtClean="0">
                <a:latin typeface="Arial"/>
                <a:cs typeface="Arial"/>
              </a:rPr>
              <a:pPr/>
              <a:t>‹#›</a:t>
            </a:fld>
            <a:endParaRPr lang="en-US" sz="1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3498" y="324590"/>
            <a:ext cx="2311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0" i="0" kern="1200" dirty="0">
                <a:solidFill>
                  <a:schemeClr val="bg1">
                    <a:lumMod val="65000"/>
                  </a:schemeClr>
                </a:solidFill>
                <a:latin typeface="Arial"/>
                <a:ea typeface="+mn-ea"/>
                <a:cs typeface="Arial"/>
              </a:rPr>
              <a:t>CONFIDENTIAL</a:t>
            </a:r>
            <a:endParaRPr lang="en-US" sz="1050" b="0" i="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" name="Picture 8" descr="NEW_Cloudhouse_logo_Trans_Ex_Large copy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775" y="6286701"/>
            <a:ext cx="1244864" cy="3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3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6000">
        <p:fade/>
      </p:transition>
    </mc:Choice>
    <mc:Fallback xmlns="">
      <p:transition spd="slow" advClick="0" advTm="6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troyallsoftware.com/talks/bounda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b@Cloudhouse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loudhousetech/issuer_exa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794" y="1240"/>
            <a:ext cx="12190413" cy="685552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en-US" sz="900">
              <a:solidFill>
                <a:srgbClr val="FFFFFF"/>
              </a:solidFill>
            </a:endParaRPr>
          </a:p>
        </p:txBody>
      </p:sp>
      <p:sp>
        <p:nvSpPr>
          <p:cNvPr id="15363" name="Title 32"/>
          <p:cNvSpPr>
            <a:spLocks noGrp="1"/>
          </p:cNvSpPr>
          <p:nvPr>
            <p:ph type="ctrTitle"/>
          </p:nvPr>
        </p:nvSpPr>
        <p:spPr>
          <a:xfrm>
            <a:off x="376468" y="4477520"/>
            <a:ext cx="11428512" cy="914281"/>
          </a:xfrm>
        </p:spPr>
        <p:txBody>
          <a:bodyPr/>
          <a:lstStyle/>
          <a:p>
            <a:pPr>
              <a:tabLst>
                <a:tab pos="3490214" algn="l"/>
              </a:tabLst>
            </a:pPr>
            <a:r>
              <a:rPr lang="en-GB" altLang="en-US" dirty="0" smtClean="0"/>
              <a:t>Functional Core and </a:t>
            </a:r>
            <a:r>
              <a:rPr lang="en-GB" altLang="en-US" dirty="0"/>
              <a:t>Imperative </a:t>
            </a:r>
            <a:r>
              <a:rPr lang="en-GB" altLang="en-US" dirty="0" smtClean="0"/>
              <a:t>Shell</a:t>
            </a:r>
            <a:endParaRPr lang="en-GB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sz="quarter" idx="11"/>
          </p:nvPr>
        </p:nvSpPr>
        <p:spPr>
          <a:xfrm>
            <a:off x="425395" y="5522412"/>
            <a:ext cx="11349914" cy="767657"/>
          </a:xfrm>
        </p:spPr>
        <p:txBody>
          <a:bodyPr rtlCol="0"/>
          <a:lstStyle/>
          <a:p>
            <a:pPr>
              <a:defRPr/>
            </a:pPr>
            <a:r>
              <a:rPr lang="en-GB" dirty="0" smtClean="0">
                <a:solidFill>
                  <a:schemeClr val="bg1"/>
                </a:solidFill>
              </a:rPr>
              <a:t>Rob A’Court</a:t>
            </a:r>
          </a:p>
          <a:p>
            <a:pPr>
              <a:defRPr/>
            </a:pPr>
            <a:r>
              <a:rPr lang="en-GB" dirty="0" smtClean="0">
                <a:solidFill>
                  <a:schemeClr val="bg1"/>
                </a:solidFill>
              </a:rPr>
              <a:t>Elixir </a:t>
            </a:r>
            <a:r>
              <a:rPr lang="en-GB" dirty="0">
                <a:solidFill>
                  <a:schemeClr val="bg1"/>
                </a:solidFill>
              </a:rPr>
              <a:t>London. Feb 2016</a:t>
            </a:r>
            <a:endParaRPr lang="en-GB" dirty="0">
              <a:solidFill>
                <a:schemeClr val="bg1"/>
              </a:solidFill>
              <a:ea typeface="+mn-ea"/>
            </a:endParaRPr>
          </a:p>
          <a:p>
            <a:pPr>
              <a:defRPr/>
            </a:pPr>
            <a:endParaRPr lang="en-GB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115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8200-7235-48A9-9799-65DCD9541784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2036" y="472835"/>
            <a:ext cx="3907887" cy="662066"/>
          </a:xfrm>
          <a:prstGeom prst="rect">
            <a:avLst/>
          </a:prstGeom>
        </p:spPr>
        <p:txBody>
          <a:bodyPr/>
          <a:lstStyle>
            <a:lvl1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 kern="1200">
                <a:solidFill>
                  <a:srgbClr val="46C486"/>
                </a:solidFill>
                <a:latin typeface="Helvetica"/>
                <a:ea typeface="MS PGothic" panose="020B0600070205080204" pitchFamily="34" charset="-128"/>
                <a:cs typeface="Helvetica"/>
              </a:defRPr>
            </a:lvl1pPr>
            <a:lvl2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MS PGothic" panose="020B0600070205080204" pitchFamily="34" charset="-128"/>
                <a:cs typeface="Helvetica" charset="0"/>
              </a:defRPr>
            </a:lvl2pPr>
            <a:lvl3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MS PGothic" panose="020B0600070205080204" pitchFamily="34" charset="-128"/>
                <a:cs typeface="Helvetica" charset="0"/>
              </a:defRPr>
            </a:lvl3pPr>
            <a:lvl4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MS PGothic" panose="020B0600070205080204" pitchFamily="34" charset="-128"/>
                <a:cs typeface="Helvetica" charset="0"/>
              </a:defRPr>
            </a:lvl4pPr>
            <a:lvl5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MS PGothic" panose="020B0600070205080204" pitchFamily="34" charset="-128"/>
                <a:cs typeface="Helvetica" charset="0"/>
              </a:defRPr>
            </a:lvl5pPr>
            <a:lvl6pPr marL="457200" algn="l" defTabSz="1087438" rtl="0" fontAlgn="base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ＭＳ Ｐゴシック" charset="0"/>
                <a:cs typeface="Helvetica" charset="0"/>
              </a:defRPr>
            </a:lvl6pPr>
            <a:lvl7pPr marL="914400" algn="l" defTabSz="1087438" rtl="0" fontAlgn="base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ＭＳ Ｐゴシック" charset="0"/>
                <a:cs typeface="Helvetica" charset="0"/>
              </a:defRPr>
            </a:lvl7pPr>
            <a:lvl8pPr marL="1371600" algn="l" defTabSz="1087438" rtl="0" fontAlgn="base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ＭＳ Ｐゴシック" charset="0"/>
                <a:cs typeface="Helvetica" charset="0"/>
              </a:defRPr>
            </a:lvl8pPr>
            <a:lvl9pPr marL="1828800" algn="l" defTabSz="1087438" rtl="0" fontAlgn="base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ＭＳ Ｐゴシック" charset="0"/>
                <a:cs typeface="Helvetica" charset="0"/>
              </a:defRPr>
            </a:lvl9pPr>
          </a:lstStyle>
          <a:p>
            <a:r>
              <a:rPr lang="en-GB" sz="3299" b="0" dirty="0">
                <a:latin typeface="Helvetica" charset="0"/>
              </a:rPr>
              <a:t>Functional Core</a:t>
            </a:r>
            <a:endParaRPr lang="en-GB" sz="3299" b="0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752036" y="1248229"/>
            <a:ext cx="4215618" cy="2295071"/>
          </a:xfrm>
          <a:prstGeom prst="rect">
            <a:avLst/>
          </a:prstGeom>
        </p:spPr>
        <p:txBody>
          <a:bodyPr/>
          <a:lstStyle>
            <a:lvl1pPr marL="814388" indent="-814388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7600" kern="1200">
                <a:solidFill>
                  <a:schemeClr val="tx1"/>
                </a:solidFill>
                <a:latin typeface="Helvetica"/>
                <a:ea typeface="MS PGothic" panose="020B0600070205080204" pitchFamily="34" charset="-128"/>
                <a:cs typeface="Helvetica"/>
              </a:defRPr>
            </a:lvl1pPr>
            <a:lvl2pPr marL="1766888" indent="-679450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67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2pPr>
            <a:lvl3pPr marL="2717800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7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3pPr>
            <a:lvl4pPr marL="3806825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8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4pPr>
            <a:lvl5pPr marL="4894263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8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5pPr>
            <a:lvl6pPr marL="5982242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69926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57608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45287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Helvetica" charset="0"/>
              </a:rPr>
              <a:t>Referentially transparent</a:t>
            </a:r>
          </a:p>
          <a:p>
            <a:pPr marL="0" indent="0">
              <a:buNone/>
            </a:pPr>
            <a:r>
              <a:rPr lang="en-GB" sz="2800" dirty="0">
                <a:latin typeface="Helvetica" charset="0"/>
              </a:rPr>
              <a:t>Lots of </a:t>
            </a:r>
            <a:r>
              <a:rPr lang="en-GB" sz="2800" dirty="0" smtClean="0">
                <a:latin typeface="Helvetica" charset="0"/>
              </a:rPr>
              <a:t>execution paths</a:t>
            </a:r>
            <a:endParaRPr lang="en-GB" sz="2800" dirty="0">
              <a:latin typeface="Helvetica" charset="0"/>
            </a:endParaRPr>
          </a:p>
          <a:p>
            <a:pPr marL="0" indent="0">
              <a:buNone/>
            </a:pPr>
            <a:r>
              <a:rPr lang="en-GB" sz="2800" dirty="0">
                <a:latin typeface="Helvetica" charset="0"/>
              </a:rPr>
              <a:t>No dependencies</a:t>
            </a:r>
          </a:p>
          <a:p>
            <a:pPr marL="0" indent="0">
              <a:buNone/>
            </a:pPr>
            <a:r>
              <a:rPr lang="en-GB" sz="2800" dirty="0">
                <a:latin typeface="Helvetica" charset="0"/>
              </a:rPr>
              <a:t>Ideal for Unit Tests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64359" y="472835"/>
            <a:ext cx="3907887" cy="662066"/>
          </a:xfrm>
          <a:prstGeom prst="rect">
            <a:avLst/>
          </a:prstGeom>
        </p:spPr>
        <p:txBody>
          <a:bodyPr/>
          <a:lstStyle>
            <a:lvl1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 kern="1200">
                <a:solidFill>
                  <a:srgbClr val="46C486"/>
                </a:solidFill>
                <a:latin typeface="Helvetica"/>
                <a:ea typeface="MS PGothic" panose="020B0600070205080204" pitchFamily="34" charset="-128"/>
                <a:cs typeface="Helvetica"/>
              </a:defRPr>
            </a:lvl1pPr>
            <a:lvl2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MS PGothic" panose="020B0600070205080204" pitchFamily="34" charset="-128"/>
                <a:cs typeface="Helvetica" charset="0"/>
              </a:defRPr>
            </a:lvl2pPr>
            <a:lvl3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MS PGothic" panose="020B0600070205080204" pitchFamily="34" charset="-128"/>
                <a:cs typeface="Helvetica" charset="0"/>
              </a:defRPr>
            </a:lvl3pPr>
            <a:lvl4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MS PGothic" panose="020B0600070205080204" pitchFamily="34" charset="-128"/>
                <a:cs typeface="Helvetica" charset="0"/>
              </a:defRPr>
            </a:lvl4pPr>
            <a:lvl5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MS PGothic" panose="020B0600070205080204" pitchFamily="34" charset="-128"/>
                <a:cs typeface="Helvetica" charset="0"/>
              </a:defRPr>
            </a:lvl5pPr>
            <a:lvl6pPr marL="457200" algn="l" defTabSz="1087438" rtl="0" fontAlgn="base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ＭＳ Ｐゴシック" charset="0"/>
                <a:cs typeface="Helvetica" charset="0"/>
              </a:defRPr>
            </a:lvl6pPr>
            <a:lvl7pPr marL="914400" algn="l" defTabSz="1087438" rtl="0" fontAlgn="base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ＭＳ Ｐゴシック" charset="0"/>
                <a:cs typeface="Helvetica" charset="0"/>
              </a:defRPr>
            </a:lvl7pPr>
            <a:lvl8pPr marL="1371600" algn="l" defTabSz="1087438" rtl="0" fontAlgn="base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ＭＳ Ｐゴシック" charset="0"/>
                <a:cs typeface="Helvetica" charset="0"/>
              </a:defRPr>
            </a:lvl8pPr>
            <a:lvl9pPr marL="1828800" algn="l" defTabSz="1087438" rtl="0" fontAlgn="base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ＭＳ Ｐゴシック" charset="0"/>
                <a:cs typeface="Helvetica" charset="0"/>
              </a:defRPr>
            </a:lvl9pPr>
          </a:lstStyle>
          <a:p>
            <a:r>
              <a:rPr lang="en-GB" sz="3299" b="0" dirty="0">
                <a:latin typeface="Helvetica" charset="0"/>
              </a:rPr>
              <a:t>Imperative Shell</a:t>
            </a:r>
            <a:endParaRPr lang="en-GB" sz="3299" b="0" dirty="0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5564359" y="1248229"/>
            <a:ext cx="4713849" cy="2136809"/>
          </a:xfrm>
          <a:prstGeom prst="rect">
            <a:avLst/>
          </a:prstGeom>
        </p:spPr>
        <p:txBody>
          <a:bodyPr/>
          <a:lstStyle>
            <a:lvl1pPr marL="814388" indent="-814388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7600" kern="1200">
                <a:solidFill>
                  <a:schemeClr val="tx1"/>
                </a:solidFill>
                <a:latin typeface="Helvetica"/>
                <a:ea typeface="MS PGothic" panose="020B0600070205080204" pitchFamily="34" charset="-128"/>
                <a:cs typeface="Helvetica"/>
              </a:defRPr>
            </a:lvl1pPr>
            <a:lvl2pPr marL="1766888" indent="-679450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67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2pPr>
            <a:lvl3pPr marL="2717800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7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3pPr>
            <a:lvl4pPr marL="3806825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8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4pPr>
            <a:lvl5pPr marL="4894263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8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5pPr>
            <a:lvl6pPr marL="5982242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69926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57608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45287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Helvetica" charset="0"/>
              </a:rPr>
              <a:t>Side effects</a:t>
            </a:r>
          </a:p>
          <a:p>
            <a:pPr marL="0" indent="0">
              <a:buNone/>
            </a:pPr>
            <a:r>
              <a:rPr lang="en-GB" sz="2800" dirty="0" smtClean="0">
                <a:latin typeface="Helvetica" charset="0"/>
              </a:rPr>
              <a:t>Few execution </a:t>
            </a:r>
            <a:r>
              <a:rPr lang="en-GB" sz="2800" dirty="0">
                <a:latin typeface="Helvetica" charset="0"/>
              </a:rPr>
              <a:t>paths</a:t>
            </a:r>
          </a:p>
          <a:p>
            <a:pPr marL="0" indent="0">
              <a:buNone/>
            </a:pPr>
            <a:r>
              <a:rPr lang="en-GB" sz="2800" dirty="0">
                <a:latin typeface="Helvetica" charset="0"/>
              </a:rPr>
              <a:t>Dependencies</a:t>
            </a:r>
          </a:p>
          <a:p>
            <a:pPr marL="0" indent="0">
              <a:buNone/>
            </a:pPr>
            <a:r>
              <a:rPr lang="en-GB" sz="2800" dirty="0">
                <a:latin typeface="Helvetica" charset="0"/>
              </a:rPr>
              <a:t>Ideal for Integration Tests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752036" y="5357167"/>
            <a:ext cx="6856240" cy="480926"/>
          </a:xfrm>
          <a:prstGeom prst="rect">
            <a:avLst/>
          </a:prstGeom>
        </p:spPr>
        <p:txBody>
          <a:bodyPr/>
          <a:lstStyle>
            <a:lvl1pPr marL="814388" indent="-814388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7600" kern="1200">
                <a:solidFill>
                  <a:schemeClr val="tx1"/>
                </a:solidFill>
                <a:latin typeface="Helvetica"/>
                <a:ea typeface="MS PGothic" panose="020B0600070205080204" pitchFamily="34" charset="-128"/>
                <a:cs typeface="Helvetica"/>
              </a:defRPr>
            </a:lvl1pPr>
            <a:lvl2pPr marL="1766888" indent="-679450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67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2pPr>
            <a:lvl3pPr marL="2717800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7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3pPr>
            <a:lvl4pPr marL="3806825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8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4pPr>
            <a:lvl5pPr marL="4894263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8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5pPr>
            <a:lvl6pPr marL="5982242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69926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57608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45287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Gary Bernhardt </a:t>
            </a:r>
            <a:r>
              <a:rPr lang="en-GB" sz="1600" u="sng" dirty="0">
                <a:hlinkClick r:id="rId3"/>
              </a:rPr>
              <a:t>https://www.destroyallsoftware.com/talks/boundaries</a:t>
            </a:r>
            <a:endParaRPr lang="en-GB" sz="16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8200-7235-48A9-9799-65DCD9541784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63" y="890243"/>
            <a:ext cx="6701221" cy="49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0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8200-7235-48A9-9799-65DCD954178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4001" y="1841360"/>
            <a:ext cx="11641991" cy="662066"/>
          </a:xfrm>
          <a:prstGeom prst="rect">
            <a:avLst/>
          </a:prstGeom>
        </p:spPr>
        <p:txBody>
          <a:bodyPr/>
          <a:lstStyle>
            <a:lvl1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 kern="1200">
                <a:solidFill>
                  <a:srgbClr val="46C486"/>
                </a:solidFill>
                <a:latin typeface="Helvetica"/>
                <a:ea typeface="MS PGothic" panose="020B0600070205080204" pitchFamily="34" charset="-128"/>
                <a:cs typeface="Helvetica"/>
              </a:defRPr>
            </a:lvl1pPr>
            <a:lvl2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MS PGothic" panose="020B0600070205080204" pitchFamily="34" charset="-128"/>
                <a:cs typeface="Helvetica" charset="0"/>
              </a:defRPr>
            </a:lvl2pPr>
            <a:lvl3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MS PGothic" panose="020B0600070205080204" pitchFamily="34" charset="-128"/>
                <a:cs typeface="Helvetica" charset="0"/>
              </a:defRPr>
            </a:lvl3pPr>
            <a:lvl4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MS PGothic" panose="020B0600070205080204" pitchFamily="34" charset="-128"/>
                <a:cs typeface="Helvetica" charset="0"/>
              </a:defRPr>
            </a:lvl4pPr>
            <a:lvl5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MS PGothic" panose="020B0600070205080204" pitchFamily="34" charset="-128"/>
                <a:cs typeface="Helvetica" charset="0"/>
              </a:defRPr>
            </a:lvl5pPr>
            <a:lvl6pPr marL="457200" algn="l" defTabSz="1087438" rtl="0" fontAlgn="base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ＭＳ Ｐゴシック" charset="0"/>
                <a:cs typeface="Helvetica" charset="0"/>
              </a:defRPr>
            </a:lvl6pPr>
            <a:lvl7pPr marL="914400" algn="l" defTabSz="1087438" rtl="0" fontAlgn="base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ＭＳ Ｐゴシック" charset="0"/>
                <a:cs typeface="Helvetica" charset="0"/>
              </a:defRPr>
            </a:lvl7pPr>
            <a:lvl8pPr marL="1371600" algn="l" defTabSz="1087438" rtl="0" fontAlgn="base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ＭＳ Ｐゴシック" charset="0"/>
                <a:cs typeface="Helvetica" charset="0"/>
              </a:defRPr>
            </a:lvl8pPr>
            <a:lvl9pPr marL="1828800" algn="l" defTabSz="1087438" rtl="0" fontAlgn="base">
              <a:spcBef>
                <a:spcPct val="0"/>
              </a:spcBef>
              <a:spcAft>
                <a:spcPct val="0"/>
              </a:spcAft>
              <a:defRPr sz="10200" b="1">
                <a:solidFill>
                  <a:srgbClr val="46C486"/>
                </a:solidFill>
                <a:latin typeface="Helvetica" charset="0"/>
                <a:ea typeface="ＭＳ Ｐゴシック" charset="0"/>
                <a:cs typeface="Helvetica" charset="0"/>
              </a:defRPr>
            </a:lvl9pPr>
          </a:lstStyle>
          <a:p>
            <a:pPr algn="ctr"/>
            <a:r>
              <a:rPr lang="en-GB" sz="5400" b="0" dirty="0">
                <a:latin typeface="Helvetica" charset="0"/>
              </a:rPr>
              <a:t>Questions?</a:t>
            </a:r>
            <a:endParaRPr lang="en-GB" sz="5400" b="0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4580792" y="3084691"/>
            <a:ext cx="4215618" cy="2295071"/>
          </a:xfrm>
          <a:prstGeom prst="rect">
            <a:avLst/>
          </a:prstGeom>
        </p:spPr>
        <p:txBody>
          <a:bodyPr/>
          <a:lstStyle>
            <a:lvl1pPr marL="814388" indent="-814388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7600" kern="1200">
                <a:solidFill>
                  <a:schemeClr val="tx1"/>
                </a:solidFill>
                <a:latin typeface="Helvetica"/>
                <a:ea typeface="MS PGothic" panose="020B0600070205080204" pitchFamily="34" charset="-128"/>
                <a:cs typeface="Helvetica"/>
              </a:defRPr>
            </a:lvl1pPr>
            <a:lvl2pPr marL="1766888" indent="-679450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67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2pPr>
            <a:lvl3pPr marL="2717800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7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3pPr>
            <a:lvl4pPr marL="3806825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8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4pPr>
            <a:lvl5pPr marL="4894263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8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5pPr>
            <a:lvl6pPr marL="5982242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69926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57608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45287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>
              <a:latin typeface="Helvetica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5564359" y="1248229"/>
            <a:ext cx="4713849" cy="2136809"/>
          </a:xfrm>
          <a:prstGeom prst="rect">
            <a:avLst/>
          </a:prstGeom>
        </p:spPr>
        <p:txBody>
          <a:bodyPr/>
          <a:lstStyle>
            <a:lvl1pPr marL="814388" indent="-814388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7600" kern="1200">
                <a:solidFill>
                  <a:schemeClr val="tx1"/>
                </a:solidFill>
                <a:latin typeface="Helvetica"/>
                <a:ea typeface="MS PGothic" panose="020B0600070205080204" pitchFamily="34" charset="-128"/>
                <a:cs typeface="Helvetica"/>
              </a:defRPr>
            </a:lvl1pPr>
            <a:lvl2pPr marL="1766888" indent="-679450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67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2pPr>
            <a:lvl3pPr marL="2717800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7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3pPr>
            <a:lvl4pPr marL="3806825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8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4pPr>
            <a:lvl5pPr marL="4894263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8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5pPr>
            <a:lvl6pPr marL="5982242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69926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57608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45287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8200-7235-48A9-9799-65DCD954178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752036" y="1248229"/>
            <a:ext cx="10734462" cy="4437902"/>
          </a:xfrm>
          <a:prstGeom prst="rect">
            <a:avLst/>
          </a:prstGeom>
        </p:spPr>
        <p:txBody>
          <a:bodyPr/>
          <a:lstStyle>
            <a:lvl1pPr marL="814388" indent="-814388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7600" kern="1200">
                <a:solidFill>
                  <a:schemeClr val="tx1"/>
                </a:solidFill>
                <a:latin typeface="Helvetica"/>
                <a:ea typeface="MS PGothic" panose="020B0600070205080204" pitchFamily="34" charset="-128"/>
                <a:cs typeface="Helvetica"/>
              </a:defRPr>
            </a:lvl1pPr>
            <a:lvl2pPr marL="1766888" indent="-679450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67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2pPr>
            <a:lvl3pPr marL="2717800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7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3pPr>
            <a:lvl4pPr marL="3806825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8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4pPr>
            <a:lvl5pPr marL="4894263" indent="-542925" algn="l" defTabSz="1087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800" kern="1200">
                <a:solidFill>
                  <a:schemeClr val="tx1"/>
                </a:solidFill>
                <a:latin typeface="Helvetica"/>
                <a:ea typeface="Helvetica" charset="0"/>
                <a:cs typeface="Helvetica"/>
              </a:defRPr>
            </a:lvl5pPr>
            <a:lvl6pPr marL="5982242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69926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57608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45287" indent="-543843" algn="l" defTabSz="108767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>
                <a:latin typeface="Helvetica" charset="0"/>
                <a:hlinkClick r:id="rId3"/>
              </a:rPr>
              <a:t>rob@cloudhouse.com</a:t>
            </a:r>
            <a:endParaRPr lang="en-GB" sz="3600" dirty="0">
              <a:latin typeface="Helvetica" charset="0"/>
            </a:endParaRPr>
          </a:p>
          <a:p>
            <a:pPr marL="0" indent="0">
              <a:buNone/>
            </a:pPr>
            <a:endParaRPr lang="en-GB" sz="3600" dirty="0">
              <a:latin typeface="Helvetica" charset="0"/>
            </a:endParaRPr>
          </a:p>
          <a:p>
            <a:pPr marL="0" indent="0">
              <a:buNone/>
            </a:pPr>
            <a:r>
              <a:rPr lang="en-GB" sz="3600" dirty="0">
                <a:latin typeface="Helvetica" charset="0"/>
                <a:hlinkClick r:id="rId4"/>
              </a:rPr>
              <a:t>https://github.com/cloudhousetech/issuer_example</a:t>
            </a:r>
            <a:endParaRPr lang="en-GB" sz="3600" dirty="0">
              <a:latin typeface="Helvetica" charset="0"/>
            </a:endParaRPr>
          </a:p>
          <a:p>
            <a:pPr marL="0" indent="0">
              <a:buNone/>
            </a:pPr>
            <a:endParaRPr lang="en-GB" sz="3600" dirty="0">
              <a:latin typeface="Helvetica" charset="0"/>
            </a:endParaRPr>
          </a:p>
          <a:p>
            <a:pPr marL="0" indent="0">
              <a:buNone/>
            </a:pPr>
            <a:endParaRPr lang="en-GB" sz="3600" dirty="0">
              <a:latin typeface="Helvetica" charset="0"/>
            </a:endParaRPr>
          </a:p>
          <a:p>
            <a:pPr marL="0" indent="0">
              <a:buNone/>
            </a:pPr>
            <a:r>
              <a:rPr lang="en-GB" sz="3600" dirty="0">
                <a:latin typeface="Helvetica" charset="0"/>
              </a:rPr>
              <a:t>(We’re Recruiting)</a:t>
            </a:r>
          </a:p>
          <a:p>
            <a:pPr marL="0" indent="0">
              <a:buNone/>
            </a:pPr>
            <a:endParaRPr lang="en-GB" sz="16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3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48EBE9AAE304C90A4489C50790C01" ma:contentTypeVersion="3" ma:contentTypeDescription="Create a new document." ma:contentTypeScope="" ma:versionID="d42cc129409613d7ac019bd1dda9e9a7">
  <xsd:schema xmlns:xsd="http://www.w3.org/2001/XMLSchema" xmlns:xs="http://www.w3.org/2001/XMLSchema" xmlns:p="http://schemas.microsoft.com/office/2006/metadata/properties" xmlns:ns2="237da27e-e91a-46fd-983c-8c25d1983e3e" targetNamespace="http://schemas.microsoft.com/office/2006/metadata/properties" ma:root="true" ma:fieldsID="68751f33dfa70470073c93700b69762d" ns2:_="">
    <xsd:import namespace="237da27e-e91a-46fd-983c-8c25d1983e3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da27e-e91a-46fd-983c-8c25d1983e3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D00C2-E969-497A-B65F-D46A909A7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da27e-e91a-46fd-983c-8c25d1983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9A06BA-6C20-4EE2-8414-14F14D2240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CBFED3-0C12-4EE6-80CD-EBC6BA98234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37da27e-e91a-46fd-983c-8c25d1983e3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Cloudhouse master_Standard_size_AW_NEWGREEN.potx</Template>
  <TotalTime>7391</TotalTime>
  <Words>80</Words>
  <Application>Microsoft Office PowerPoint</Application>
  <PresentationFormat>Widescreen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Helvetica</vt:lpstr>
      <vt:lpstr>ＭＳ Ｐゴシック</vt:lpstr>
      <vt:lpstr>ＭＳ Ｐゴシック</vt:lpstr>
      <vt:lpstr>3_Custom Design</vt:lpstr>
      <vt:lpstr>4_Custom Design</vt:lpstr>
      <vt:lpstr>2_Custom Design</vt:lpstr>
      <vt:lpstr>Functional Core and Imperative Shell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Lightfoot</dc:creator>
  <cp:lastModifiedBy>Rob A'Court</cp:lastModifiedBy>
  <cp:revision>78</cp:revision>
  <dcterms:created xsi:type="dcterms:W3CDTF">2014-04-16T14:39:48Z</dcterms:created>
  <dcterms:modified xsi:type="dcterms:W3CDTF">2016-02-24T17:15:28Z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0x010100D5E48EBE9AAE304C90A4489C50790C01</vt:lpwstr>
  </property>
</Properties>
</file>