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Lst>
  <p:notesMasterIdLst>
    <p:notesMasterId r:id="rId15"/>
  </p:notesMasterIdLst>
  <p:sldIdLst>
    <p:sldId id="3532" r:id="rId2"/>
    <p:sldId id="3536" r:id="rId3"/>
    <p:sldId id="3521" r:id="rId4"/>
    <p:sldId id="256" r:id="rId5"/>
    <p:sldId id="257" r:id="rId6"/>
    <p:sldId id="3533" r:id="rId7"/>
    <p:sldId id="3534" r:id="rId8"/>
    <p:sldId id="3537" r:id="rId9"/>
    <p:sldId id="3538" r:id="rId10"/>
    <p:sldId id="3529" r:id="rId11"/>
    <p:sldId id="3520" r:id="rId12"/>
    <p:sldId id="3535" r:id="rId13"/>
    <p:sldId id="3514"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Montserrat" pitchFamily="2" charset="77"/>
      <p:regular r:id="rId20"/>
      <p:bold r:id="rId21"/>
      <p:italic r:id="rId22"/>
      <p:boldItalic r:id="rId23"/>
    </p:embeddedFont>
    <p:embeddedFont>
      <p:font typeface="Montserrat Medium" pitchFamily="2" charset="77"/>
      <p:regular r:id="rId24"/>
      <p:bold r:id="rId25"/>
      <p:italic r:id="rId26"/>
      <p:boldItalic r:id="rId27"/>
    </p:embeddedFont>
    <p:embeddedFont>
      <p:font typeface="Play" pitchFamily="2" charset="0"/>
      <p:regular r:id="rId28"/>
      <p:bold r:id="rId29"/>
    </p:embeddedFont>
    <p:embeddedFont>
      <p:font typeface="Source Sans Pro" panose="020B0503030403020204" pitchFamily="34" charset="0"/>
      <p:regular r:id="rId30"/>
      <p:bold r:id="rId31"/>
      <p:italic r:id="rId32"/>
      <p:boldItalic r:id="rId33"/>
    </p:embeddedFont>
    <p:embeddedFont>
      <p:font typeface="Spline Sans"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F33336-558A-4EDA-90A1-756B33CDB05D}">
  <a:tblStyle styleId="{9CF33336-558A-4EDA-90A1-756B33CDB05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06"/>
    <p:restoredTop sz="93392"/>
  </p:normalViewPr>
  <p:slideViewPr>
    <p:cSldViewPr snapToGrid="0">
      <p:cViewPr varScale="1">
        <p:scale>
          <a:sx n="134" d="100"/>
          <a:sy n="134" d="100"/>
        </p:scale>
        <p:origin x="408" y="184"/>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viewProps" Target="viewProps.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21"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g30df8a17b38_1_1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 name="Google Shape;23;g30df8a17b38_1_1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 name="Google Shape;24;g30df8a17b38_1_14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0eb94f258f_0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 name="Google Shape;69;g30eb94f258f_0_9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g30eb94f258f_0_9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efc1bd67db_0_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efc1bd67db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7" name="Google Shape;17;p3"/>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8" name="Google Shape;18;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 name="Google Shape;19;p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 name="Google Shape;20;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Headline Only 2">
  <p:cSld name="Blank Headline Only 2">
    <p:spTree>
      <p:nvGrpSpPr>
        <p:cNvPr id="1" name="Shape 216"/>
        <p:cNvGrpSpPr/>
        <p:nvPr/>
      </p:nvGrpSpPr>
      <p:grpSpPr>
        <a:xfrm>
          <a:off x="0" y="0"/>
          <a:ext cx="0" cy="0"/>
          <a:chOff x="0" y="0"/>
          <a:chExt cx="0" cy="0"/>
        </a:xfrm>
      </p:grpSpPr>
      <p:sp>
        <p:nvSpPr>
          <p:cNvPr id="217" name="Google Shape;217;p29"/>
          <p:cNvSpPr txBox="1">
            <a:spLocks noGrp="1"/>
          </p:cNvSpPr>
          <p:nvPr>
            <p:ph type="title"/>
          </p:nvPr>
        </p:nvSpPr>
        <p:spPr>
          <a:xfrm>
            <a:off x="470536" y="101557"/>
            <a:ext cx="7286625" cy="771525"/>
          </a:xfrm>
          <a:prstGeom prst="rect">
            <a:avLst/>
          </a:prstGeom>
          <a:noFill/>
          <a:ln>
            <a:noFill/>
          </a:ln>
        </p:spPr>
        <p:txBody>
          <a:bodyPr spcFirstLastPara="1" wrap="square" lIns="0" tIns="144000" rIns="0" bIns="0" anchor="t" anchorCtr="0">
            <a:noAutofit/>
          </a:bodyPr>
          <a:lstStyle>
            <a:lvl1pPr lvl="0" algn="l">
              <a:lnSpc>
                <a:spcPct val="75000"/>
              </a:lnSpc>
              <a:spcBef>
                <a:spcPts val="0"/>
              </a:spcBef>
              <a:spcAft>
                <a:spcPts val="0"/>
              </a:spcAft>
              <a:buClr>
                <a:srgbClr val="2A2A72"/>
              </a:buClr>
              <a:buSzPts val="2100"/>
              <a:buFont typeface="Calibri"/>
              <a:buNone/>
              <a:defRPr sz="2100">
                <a:solidFill>
                  <a:srgbClr val="2A2A72"/>
                </a:solidFill>
              </a:defRPr>
            </a:lvl1pPr>
            <a:lvl2pPr lvl="1">
              <a:spcBef>
                <a:spcPts val="0"/>
              </a:spcBef>
              <a:spcAft>
                <a:spcPts val="0"/>
              </a:spcAft>
              <a:buClr>
                <a:srgbClr val="2A2A72"/>
              </a:buClr>
              <a:buSzPts val="1100"/>
              <a:buNone/>
              <a:defRPr>
                <a:solidFill>
                  <a:srgbClr val="2A2A72"/>
                </a:solidFill>
              </a:defRPr>
            </a:lvl2pPr>
            <a:lvl3pPr lvl="2">
              <a:spcBef>
                <a:spcPts val="0"/>
              </a:spcBef>
              <a:spcAft>
                <a:spcPts val="0"/>
              </a:spcAft>
              <a:buClr>
                <a:srgbClr val="2A2A72"/>
              </a:buClr>
              <a:buSzPts val="1100"/>
              <a:buNone/>
              <a:defRPr>
                <a:solidFill>
                  <a:srgbClr val="2A2A72"/>
                </a:solidFill>
              </a:defRPr>
            </a:lvl3pPr>
            <a:lvl4pPr lvl="3">
              <a:spcBef>
                <a:spcPts val="0"/>
              </a:spcBef>
              <a:spcAft>
                <a:spcPts val="0"/>
              </a:spcAft>
              <a:buClr>
                <a:srgbClr val="2A2A72"/>
              </a:buClr>
              <a:buSzPts val="1100"/>
              <a:buNone/>
              <a:defRPr>
                <a:solidFill>
                  <a:srgbClr val="2A2A72"/>
                </a:solidFill>
              </a:defRPr>
            </a:lvl4pPr>
            <a:lvl5pPr lvl="4">
              <a:spcBef>
                <a:spcPts val="0"/>
              </a:spcBef>
              <a:spcAft>
                <a:spcPts val="0"/>
              </a:spcAft>
              <a:buClr>
                <a:srgbClr val="2A2A72"/>
              </a:buClr>
              <a:buSzPts val="1100"/>
              <a:buNone/>
              <a:defRPr>
                <a:solidFill>
                  <a:srgbClr val="2A2A72"/>
                </a:solidFill>
              </a:defRPr>
            </a:lvl5pPr>
            <a:lvl6pPr lvl="5">
              <a:spcBef>
                <a:spcPts val="0"/>
              </a:spcBef>
              <a:spcAft>
                <a:spcPts val="0"/>
              </a:spcAft>
              <a:buClr>
                <a:srgbClr val="2A2A72"/>
              </a:buClr>
              <a:buSzPts val="1100"/>
              <a:buNone/>
              <a:defRPr>
                <a:solidFill>
                  <a:srgbClr val="2A2A72"/>
                </a:solidFill>
              </a:defRPr>
            </a:lvl6pPr>
            <a:lvl7pPr lvl="6">
              <a:spcBef>
                <a:spcPts val="0"/>
              </a:spcBef>
              <a:spcAft>
                <a:spcPts val="0"/>
              </a:spcAft>
              <a:buClr>
                <a:srgbClr val="2A2A72"/>
              </a:buClr>
              <a:buSzPts val="1100"/>
              <a:buNone/>
              <a:defRPr>
                <a:solidFill>
                  <a:srgbClr val="2A2A72"/>
                </a:solidFill>
              </a:defRPr>
            </a:lvl7pPr>
            <a:lvl8pPr lvl="7">
              <a:spcBef>
                <a:spcPts val="0"/>
              </a:spcBef>
              <a:spcAft>
                <a:spcPts val="0"/>
              </a:spcAft>
              <a:buClr>
                <a:srgbClr val="2A2A72"/>
              </a:buClr>
              <a:buSzPts val="1100"/>
              <a:buNone/>
              <a:defRPr>
                <a:solidFill>
                  <a:srgbClr val="2A2A72"/>
                </a:solidFill>
              </a:defRPr>
            </a:lvl8pPr>
            <a:lvl9pPr lvl="8">
              <a:spcBef>
                <a:spcPts val="0"/>
              </a:spcBef>
              <a:spcAft>
                <a:spcPts val="0"/>
              </a:spcAft>
              <a:buClr>
                <a:srgbClr val="2A2A72"/>
              </a:buClr>
              <a:buSzPts val="1100"/>
              <a:buNone/>
              <a:defRPr>
                <a:solidFill>
                  <a:srgbClr val="2A2A72"/>
                </a:solidFill>
              </a:defRPr>
            </a:lvl9pPr>
          </a:lstStyle>
          <a:p>
            <a:endParaRPr/>
          </a:p>
        </p:txBody>
      </p:sp>
      <p:sp>
        <p:nvSpPr>
          <p:cNvPr id="218" name="Google Shape;218;p29"/>
          <p:cNvSpPr/>
          <p:nvPr/>
        </p:nvSpPr>
        <p:spPr>
          <a:xfrm>
            <a:off x="434575" y="4944143"/>
            <a:ext cx="2671800" cy="167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A5A5A5"/>
              </a:buClr>
              <a:buSzPts val="600"/>
              <a:buFont typeface="Calibri"/>
              <a:buNone/>
            </a:pPr>
            <a:r>
              <a:rPr lang="en" sz="600" b="1" i="0" u="none" strike="noStrike" cap="none">
                <a:solidFill>
                  <a:srgbClr val="A5A5A5"/>
                </a:solidFill>
                <a:latin typeface="Calibri"/>
                <a:ea typeface="Calibri"/>
                <a:cs typeface="Calibri"/>
                <a:sym typeface="Calibri"/>
              </a:rPr>
              <a:t>PAGE </a:t>
            </a:r>
            <a:fld id="{00000000-1234-1234-1234-123412341234}" type="slidenum">
              <a:rPr lang="en" sz="600" b="1" i="0" u="none" strike="noStrike" cap="none">
                <a:solidFill>
                  <a:srgbClr val="A5A5A5"/>
                </a:solidFill>
                <a:latin typeface="Calibri"/>
                <a:ea typeface="Calibri"/>
                <a:cs typeface="Calibri"/>
                <a:sym typeface="Calibri"/>
              </a:rPr>
              <a:t>‹#›</a:t>
            </a:fld>
            <a:endParaRPr sz="600" b="1" i="0" u="none" strike="noStrike" cap="none">
              <a:solidFill>
                <a:srgbClr val="A5A5A5"/>
              </a:solidFill>
              <a:latin typeface="Calibri"/>
              <a:ea typeface="Calibri"/>
              <a:cs typeface="Calibri"/>
              <a:sym typeface="Calibri"/>
            </a:endParaRPr>
          </a:p>
        </p:txBody>
      </p:sp>
      <p:sp>
        <p:nvSpPr>
          <p:cNvPr id="219" name="Google Shape;219;p29"/>
          <p:cNvSpPr/>
          <p:nvPr/>
        </p:nvSpPr>
        <p:spPr>
          <a:xfrm>
            <a:off x="458117" y="4898093"/>
            <a:ext cx="8276100" cy="2499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A5A5A5"/>
              </a:buClr>
              <a:buSzPts val="600"/>
              <a:buFont typeface="Calibri"/>
              <a:buNone/>
            </a:pPr>
            <a:r>
              <a:rPr lang="en" sz="600" b="0" i="0" u="none" strike="noStrike" cap="none">
                <a:solidFill>
                  <a:srgbClr val="A5A5A5"/>
                </a:solidFill>
                <a:latin typeface="Calibri"/>
                <a:ea typeface="Calibri"/>
                <a:cs typeface="Calibri"/>
                <a:sym typeface="Calibri"/>
              </a:rPr>
              <a:t>© Copyright EIS Software Limited.</a:t>
            </a:r>
            <a:br>
              <a:rPr lang="en" sz="600" b="0" i="0" u="none" strike="noStrike" cap="none">
                <a:solidFill>
                  <a:srgbClr val="A5A5A5"/>
                </a:solidFill>
                <a:latin typeface="Calibri"/>
                <a:ea typeface="Calibri"/>
                <a:cs typeface="Calibri"/>
                <a:sym typeface="Calibri"/>
              </a:rPr>
            </a:br>
            <a:r>
              <a:rPr lang="en" sz="600" b="0" i="0" u="none" strike="noStrike" cap="none">
                <a:solidFill>
                  <a:srgbClr val="A5A5A5"/>
                </a:solidFill>
                <a:latin typeface="Calibri"/>
                <a:ea typeface="Calibri"/>
                <a:cs typeface="Calibri"/>
                <a:sym typeface="Calibri"/>
              </a:rPr>
              <a:t>Please do not use or duplicate without express authorization.</a:t>
            </a:r>
            <a:endParaRPr sz="600" b="0" i="0" u="none" strike="noStrike" cap="none">
              <a:solidFill>
                <a:srgbClr val="A1A6AB"/>
              </a:solidFill>
              <a:latin typeface="Calibri"/>
              <a:ea typeface="Calibri"/>
              <a:cs typeface="Calibri"/>
              <a:sym typeface="Calibri"/>
            </a:endParaRPr>
          </a:p>
        </p:txBody>
      </p:sp>
      <p:cxnSp>
        <p:nvCxnSpPr>
          <p:cNvPr id="220" name="Google Shape;220;p29"/>
          <p:cNvCxnSpPr/>
          <p:nvPr/>
        </p:nvCxnSpPr>
        <p:spPr>
          <a:xfrm>
            <a:off x="3195490" y="4853595"/>
            <a:ext cx="2712300" cy="0"/>
          </a:xfrm>
          <a:prstGeom prst="straightConnector1">
            <a:avLst/>
          </a:prstGeom>
          <a:noFill/>
          <a:ln w="9525" cap="flat" cmpd="sng">
            <a:solidFill>
              <a:srgbClr val="BFBFBF"/>
            </a:solidFill>
            <a:prstDash val="solid"/>
            <a:round/>
            <a:headEnd type="none" w="sm" len="sm"/>
            <a:tailEnd type="none" w="sm" len="sm"/>
          </a:ln>
        </p:spPr>
      </p:cxnSp>
    </p:spTree>
    <p:extLst>
      <p:ext uri="{BB962C8B-B14F-4D97-AF65-F5344CB8AC3E}">
        <p14:creationId xmlns:p14="http://schemas.microsoft.com/office/powerpoint/2010/main" val="42130032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69"/>
        <p:cNvGrpSpPr/>
        <p:nvPr/>
      </p:nvGrpSpPr>
      <p:grpSpPr>
        <a:xfrm>
          <a:off x="0" y="0"/>
          <a:ext cx="0" cy="0"/>
          <a:chOff x="0" y="0"/>
          <a:chExt cx="0" cy="0"/>
        </a:xfrm>
      </p:grpSpPr>
      <p:sp>
        <p:nvSpPr>
          <p:cNvPr id="70" name="Google Shape;70;p16"/>
          <p:cNvSpPr txBox="1">
            <a:spLocks noGrp="1"/>
          </p:cNvSpPr>
          <p:nvPr>
            <p:ph type="sldNum" idx="12"/>
          </p:nvPr>
        </p:nvSpPr>
        <p:spPr>
          <a:xfrm>
            <a:off x="3" y="4939150"/>
            <a:ext cx="424800" cy="2043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600"/>
              <a:buFont typeface="Arial"/>
              <a:buNone/>
              <a:defRPr sz="800" b="0" i="0" u="none" strike="noStrike" cap="none">
                <a:solidFill>
                  <a:schemeClr val="dk2"/>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600"/>
              <a:buFont typeface="Arial"/>
              <a:buNone/>
              <a:defRPr sz="800" b="0" i="0" u="none" strike="noStrike" cap="none">
                <a:solidFill>
                  <a:schemeClr val="dk2"/>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600"/>
              <a:buFont typeface="Arial"/>
              <a:buNone/>
              <a:defRPr sz="800" b="0" i="0" u="none" strike="noStrike" cap="none">
                <a:solidFill>
                  <a:schemeClr val="dk2"/>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600"/>
              <a:buFont typeface="Arial"/>
              <a:buNone/>
              <a:defRPr sz="800" b="0" i="0" u="none" strike="noStrike" cap="none">
                <a:solidFill>
                  <a:schemeClr val="dk2"/>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600"/>
              <a:buFont typeface="Arial"/>
              <a:buNone/>
              <a:defRPr sz="800" b="0" i="0" u="none" strike="noStrike" cap="none">
                <a:solidFill>
                  <a:schemeClr val="dk2"/>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600"/>
              <a:buFont typeface="Arial"/>
              <a:buNone/>
              <a:defRPr sz="800" b="0" i="0" u="none" strike="noStrike" cap="none">
                <a:solidFill>
                  <a:schemeClr val="dk2"/>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600"/>
              <a:buFont typeface="Arial"/>
              <a:buNone/>
              <a:defRPr sz="800" b="0" i="0" u="none" strike="noStrike" cap="none">
                <a:solidFill>
                  <a:schemeClr val="dk2"/>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600"/>
              <a:buFont typeface="Arial"/>
              <a:buNone/>
              <a:defRPr sz="800" b="0" i="0" u="none" strike="noStrike" cap="none">
                <a:solidFill>
                  <a:schemeClr val="dk2"/>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600"/>
              <a:buFont typeface="Arial"/>
              <a:buNone/>
              <a:defRPr sz="800" b="0" i="0" u="none" strike="noStrike" cap="none">
                <a:solidFill>
                  <a:schemeClr val="dk2"/>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
        <p:nvSpPr>
          <p:cNvPr id="71" name="Google Shape;71;p16"/>
          <p:cNvSpPr txBox="1">
            <a:spLocks noGrp="1"/>
          </p:cNvSpPr>
          <p:nvPr>
            <p:ph type="title"/>
          </p:nvPr>
        </p:nvSpPr>
        <p:spPr>
          <a:xfrm>
            <a:off x="411482" y="148071"/>
            <a:ext cx="7182300" cy="519300"/>
          </a:xfrm>
          <a:prstGeom prst="rect">
            <a:avLst/>
          </a:prstGeom>
          <a:noFill/>
          <a:ln>
            <a:noFill/>
          </a:ln>
        </p:spPr>
        <p:txBody>
          <a:bodyPr spcFirstLastPara="1" wrap="square" lIns="0" tIns="68575" rIns="0" bIns="68575" anchor="t" anchorCtr="0">
            <a:noAutofit/>
          </a:bodyPr>
          <a:lstStyle>
            <a:lvl1pPr lvl="0" algn="l" rtl="0">
              <a:lnSpc>
                <a:spcPct val="92857"/>
              </a:lnSpc>
              <a:spcBef>
                <a:spcPts val="0"/>
              </a:spcBef>
              <a:spcAft>
                <a:spcPts val="0"/>
              </a:spcAft>
              <a:buClr>
                <a:schemeClr val="accent3"/>
              </a:buClr>
              <a:buSzPts val="1600"/>
              <a:buFont typeface="Calibri"/>
              <a:buNone/>
              <a:defRPr sz="2100" b="1" cap="none">
                <a:solidFill>
                  <a:schemeClr val="accent3"/>
                </a:solidFill>
                <a:latin typeface="Calibri"/>
                <a:ea typeface="Calibri"/>
                <a:cs typeface="Calibri"/>
                <a:sym typeface="Calibri"/>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2" name="Google Shape;72;p16"/>
          <p:cNvSpPr txBox="1">
            <a:spLocks noGrp="1"/>
          </p:cNvSpPr>
          <p:nvPr>
            <p:ph type="body" idx="1"/>
          </p:nvPr>
        </p:nvSpPr>
        <p:spPr>
          <a:xfrm>
            <a:off x="411483" y="1068565"/>
            <a:ext cx="8342700" cy="3340200"/>
          </a:xfrm>
          <a:prstGeom prst="rect">
            <a:avLst/>
          </a:prstGeom>
          <a:noFill/>
          <a:ln>
            <a:noFill/>
          </a:ln>
        </p:spPr>
        <p:txBody>
          <a:bodyPr spcFirstLastPara="1" wrap="square" lIns="68575" tIns="34275" rIns="68575" bIns="34275" anchor="t" anchorCtr="0">
            <a:noAutofit/>
          </a:bodyPr>
          <a:lstStyle>
            <a:lvl1pPr marL="457200" lvl="0" indent="-304800" algn="l" rtl="0">
              <a:lnSpc>
                <a:spcPct val="100000"/>
              </a:lnSpc>
              <a:spcBef>
                <a:spcPts val="300"/>
              </a:spcBef>
              <a:spcAft>
                <a:spcPts val="0"/>
              </a:spcAft>
              <a:buClr>
                <a:schemeClr val="accent3"/>
              </a:buClr>
              <a:buSzPts val="1200"/>
              <a:buChar char="•"/>
              <a:defRPr>
                <a:latin typeface="Calibri"/>
                <a:ea typeface="Calibri"/>
                <a:cs typeface="Calibri"/>
                <a:sym typeface="Calibri"/>
              </a:defRPr>
            </a:lvl1pPr>
            <a:lvl2pPr marL="914400" lvl="1" indent="-292100" algn="l" rtl="0">
              <a:lnSpc>
                <a:spcPct val="100000"/>
              </a:lnSpc>
              <a:spcBef>
                <a:spcPts val="300"/>
              </a:spcBef>
              <a:spcAft>
                <a:spcPts val="0"/>
              </a:spcAft>
              <a:buClr>
                <a:schemeClr val="accent3"/>
              </a:buClr>
              <a:buSzPts val="1000"/>
              <a:buChar char="–"/>
              <a:defRPr>
                <a:latin typeface="Calibri"/>
                <a:ea typeface="Calibri"/>
                <a:cs typeface="Calibri"/>
                <a:sym typeface="Calibri"/>
              </a:defRPr>
            </a:lvl2pPr>
            <a:lvl3pPr marL="1371600" lvl="2" indent="-285750" algn="l" rtl="0">
              <a:lnSpc>
                <a:spcPct val="100000"/>
              </a:lnSpc>
              <a:spcBef>
                <a:spcPts val="200"/>
              </a:spcBef>
              <a:spcAft>
                <a:spcPts val="0"/>
              </a:spcAft>
              <a:buClr>
                <a:schemeClr val="accent3"/>
              </a:buClr>
              <a:buSzPts val="900"/>
              <a:buChar char="•"/>
              <a:defRPr>
                <a:latin typeface="Calibri"/>
                <a:ea typeface="Calibri"/>
                <a:cs typeface="Calibri"/>
                <a:sym typeface="Calibri"/>
              </a:defRPr>
            </a:lvl3pPr>
            <a:lvl4pPr marL="1828800" lvl="3" indent="-279400" algn="l" rtl="0">
              <a:lnSpc>
                <a:spcPct val="100000"/>
              </a:lnSpc>
              <a:spcBef>
                <a:spcPts val="200"/>
              </a:spcBef>
              <a:spcAft>
                <a:spcPts val="0"/>
              </a:spcAft>
              <a:buClr>
                <a:schemeClr val="accent3"/>
              </a:buClr>
              <a:buSzPts val="800"/>
              <a:buChar char="–"/>
              <a:defRPr>
                <a:latin typeface="Calibri"/>
                <a:ea typeface="Calibri"/>
                <a:cs typeface="Calibri"/>
                <a:sym typeface="Calibri"/>
              </a:defRPr>
            </a:lvl4pPr>
            <a:lvl5pPr marL="2286000" lvl="4" indent="-317500" algn="l" rtl="0">
              <a:lnSpc>
                <a:spcPct val="100000"/>
              </a:lnSpc>
              <a:spcBef>
                <a:spcPts val="400"/>
              </a:spcBef>
              <a:spcAft>
                <a:spcPts val="0"/>
              </a:spcAft>
              <a:buClr>
                <a:schemeClr val="dk1"/>
              </a:buClr>
              <a:buSzPts val="1400"/>
              <a:buChar char="»"/>
              <a:defRPr/>
            </a:lvl5pPr>
            <a:lvl6pPr marL="2743200" lvl="5" indent="-317500" algn="l" rtl="0">
              <a:lnSpc>
                <a:spcPct val="100000"/>
              </a:lnSpc>
              <a:spcBef>
                <a:spcPts val="400"/>
              </a:spcBef>
              <a:spcAft>
                <a:spcPts val="0"/>
              </a:spcAft>
              <a:buClr>
                <a:schemeClr val="lt1"/>
              </a:buClr>
              <a:buSzPts val="1400"/>
              <a:buChar char="•"/>
              <a:defRPr/>
            </a:lvl6pPr>
            <a:lvl7pPr marL="3200400" lvl="6" indent="-317500" algn="l" rtl="0">
              <a:lnSpc>
                <a:spcPct val="100000"/>
              </a:lnSpc>
              <a:spcBef>
                <a:spcPts val="400"/>
              </a:spcBef>
              <a:spcAft>
                <a:spcPts val="0"/>
              </a:spcAft>
              <a:buClr>
                <a:schemeClr val="lt1"/>
              </a:buClr>
              <a:buSzPts val="1400"/>
              <a:buChar char="•"/>
              <a:defRPr/>
            </a:lvl7pPr>
            <a:lvl8pPr marL="3657600" lvl="7" indent="-317500" algn="l" rtl="0">
              <a:lnSpc>
                <a:spcPct val="100000"/>
              </a:lnSpc>
              <a:spcBef>
                <a:spcPts val="400"/>
              </a:spcBef>
              <a:spcAft>
                <a:spcPts val="0"/>
              </a:spcAft>
              <a:buClr>
                <a:schemeClr val="lt1"/>
              </a:buClr>
              <a:buSzPts val="1400"/>
              <a:buChar char="•"/>
              <a:defRPr/>
            </a:lvl8pPr>
            <a:lvl9pPr marL="4114800" lvl="8" indent="-317500" algn="l" rtl="0">
              <a:lnSpc>
                <a:spcPct val="100000"/>
              </a:lnSpc>
              <a:spcBef>
                <a:spcPts val="400"/>
              </a:spcBef>
              <a:spcAft>
                <a:spcPts val="0"/>
              </a:spcAft>
              <a:buClr>
                <a:schemeClr val="lt1"/>
              </a:buClr>
              <a:buSzPts val="1400"/>
              <a:buChar char="•"/>
              <a:defRPr/>
            </a:lvl9pPr>
          </a:lstStyle>
          <a:p>
            <a:endParaRPr/>
          </a:p>
        </p:txBody>
      </p:sp>
      <p:sp>
        <p:nvSpPr>
          <p:cNvPr id="73" name="Google Shape;73;p16"/>
          <p:cNvSpPr/>
          <p:nvPr/>
        </p:nvSpPr>
        <p:spPr>
          <a:xfrm rot="5400000">
            <a:off x="127586" y="230265"/>
            <a:ext cx="203973" cy="186316"/>
          </a:xfrm>
          <a:custGeom>
            <a:avLst/>
            <a:gdLst/>
            <a:ahLst/>
            <a:cxnLst/>
            <a:rect l="l" t="t" r="r" b="b"/>
            <a:pathLst>
              <a:path w="311409" h="256104" extrusionOk="0">
                <a:moveTo>
                  <a:pt x="0" y="256104"/>
                </a:moveTo>
                <a:lnTo>
                  <a:pt x="150942" y="0"/>
                </a:lnTo>
                <a:lnTo>
                  <a:pt x="311409" y="256104"/>
                </a:lnTo>
                <a:lnTo>
                  <a:pt x="0" y="256104"/>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400" b="0" i="0" u="none" strike="noStrike" cap="none">
              <a:solidFill>
                <a:schemeClr val="dk1"/>
              </a:solidFill>
              <a:latin typeface="Calibri"/>
              <a:ea typeface="Calibri"/>
              <a:cs typeface="Calibri"/>
              <a:sym typeface="Calibri"/>
            </a:endParaRPr>
          </a:p>
        </p:txBody>
      </p:sp>
      <p:pic>
        <p:nvPicPr>
          <p:cNvPr id="74" name="Google Shape;74;p16" descr="A picture containing clock&#10;&#10;Description automatically generated"/>
          <p:cNvPicPr preferRelativeResize="0"/>
          <p:nvPr/>
        </p:nvPicPr>
        <p:blipFill rotWithShape="1">
          <a:blip r:embed="rId2">
            <a:alphaModFix/>
          </a:blip>
          <a:srcRect/>
          <a:stretch/>
        </p:blipFill>
        <p:spPr>
          <a:xfrm>
            <a:off x="7955281" y="4663440"/>
            <a:ext cx="721519" cy="242888"/>
          </a:xfrm>
          <a:prstGeom prst="rect">
            <a:avLst/>
          </a:prstGeom>
          <a:noFill/>
          <a:ln>
            <a:noFill/>
          </a:ln>
        </p:spPr>
      </p:pic>
    </p:spTree>
    <p:extLst>
      <p:ext uri="{BB962C8B-B14F-4D97-AF65-F5344CB8AC3E}">
        <p14:creationId xmlns:p14="http://schemas.microsoft.com/office/powerpoint/2010/main" val="265320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Shape">
  <p:cSld name="Blank + Shape">
    <p:spTree>
      <p:nvGrpSpPr>
        <p:cNvPr id="1" name="Shape 205"/>
        <p:cNvGrpSpPr/>
        <p:nvPr/>
      </p:nvGrpSpPr>
      <p:grpSpPr>
        <a:xfrm>
          <a:off x="0" y="0"/>
          <a:ext cx="0" cy="0"/>
          <a:chOff x="0" y="0"/>
          <a:chExt cx="0" cy="0"/>
        </a:xfrm>
      </p:grpSpPr>
      <p:pic>
        <p:nvPicPr>
          <p:cNvPr id="206" name="Google Shape;206;p27"/>
          <p:cNvPicPr preferRelativeResize="0"/>
          <p:nvPr/>
        </p:nvPicPr>
        <p:blipFill>
          <a:blip r:embed="rId2">
            <a:alphaModFix/>
          </a:blip>
          <a:stretch>
            <a:fillRect/>
          </a:stretch>
        </p:blipFill>
        <p:spPr>
          <a:xfrm>
            <a:off x="4566591" y="0"/>
            <a:ext cx="4579144" cy="5143500"/>
          </a:xfrm>
          <a:prstGeom prst="rect">
            <a:avLst/>
          </a:prstGeom>
          <a:noFill/>
          <a:ln>
            <a:noFill/>
          </a:ln>
        </p:spPr>
      </p:pic>
      <p:sp>
        <p:nvSpPr>
          <p:cNvPr id="207" name="Google Shape;207;p27"/>
          <p:cNvSpPr txBox="1">
            <a:spLocks noGrp="1"/>
          </p:cNvSpPr>
          <p:nvPr>
            <p:ph type="title"/>
          </p:nvPr>
        </p:nvSpPr>
        <p:spPr>
          <a:xfrm>
            <a:off x="539116" y="124550"/>
            <a:ext cx="7286700" cy="771600"/>
          </a:xfrm>
          <a:prstGeom prst="rect">
            <a:avLst/>
          </a:prstGeom>
          <a:noFill/>
          <a:ln>
            <a:noFill/>
          </a:ln>
        </p:spPr>
        <p:txBody>
          <a:bodyPr spcFirstLastPara="1" wrap="square" lIns="0" tIns="144000" rIns="0" bIns="0" anchor="t" anchorCtr="0">
            <a:noAutofit/>
          </a:bodyPr>
          <a:lstStyle>
            <a:lvl1pPr lvl="0" algn="l" rtl="0">
              <a:lnSpc>
                <a:spcPct val="75000"/>
              </a:lnSpc>
              <a:spcBef>
                <a:spcPts val="0"/>
              </a:spcBef>
              <a:spcAft>
                <a:spcPts val="0"/>
              </a:spcAft>
              <a:buSzPts val="2100"/>
              <a:buFont typeface="Calibri"/>
              <a:buNone/>
              <a:defRPr sz="21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208" name="Google Shape;208;p27"/>
          <p:cNvSpPr/>
          <p:nvPr/>
        </p:nvSpPr>
        <p:spPr>
          <a:xfrm>
            <a:off x="434575" y="4944143"/>
            <a:ext cx="2671800" cy="167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A5A5A5"/>
              </a:buClr>
              <a:buSzPts val="600"/>
              <a:buFont typeface="Calibri"/>
              <a:buNone/>
            </a:pPr>
            <a:r>
              <a:rPr lang="en" sz="600" b="1" i="0" u="none" strike="noStrike" cap="none">
                <a:solidFill>
                  <a:srgbClr val="A5A5A5"/>
                </a:solidFill>
                <a:latin typeface="Calibri"/>
                <a:ea typeface="Calibri"/>
                <a:cs typeface="Calibri"/>
                <a:sym typeface="Calibri"/>
              </a:rPr>
              <a:t>PAGE </a:t>
            </a:r>
            <a:fld id="{00000000-1234-1234-1234-123412341234}" type="slidenum">
              <a:rPr lang="en" sz="600" b="1" i="0" u="none" strike="noStrike" cap="none">
                <a:solidFill>
                  <a:srgbClr val="A5A5A5"/>
                </a:solidFill>
                <a:latin typeface="Calibri"/>
                <a:ea typeface="Calibri"/>
                <a:cs typeface="Calibri"/>
                <a:sym typeface="Calibri"/>
              </a:rPr>
              <a:t>‹#›</a:t>
            </a:fld>
            <a:endParaRPr sz="600" b="1" i="0" u="none" strike="noStrike" cap="none">
              <a:solidFill>
                <a:srgbClr val="A5A5A5"/>
              </a:solidFill>
              <a:latin typeface="Calibri"/>
              <a:ea typeface="Calibri"/>
              <a:cs typeface="Calibri"/>
              <a:sym typeface="Calibri"/>
            </a:endParaRPr>
          </a:p>
        </p:txBody>
      </p:sp>
      <p:sp>
        <p:nvSpPr>
          <p:cNvPr id="209" name="Google Shape;209;p27"/>
          <p:cNvSpPr/>
          <p:nvPr/>
        </p:nvSpPr>
        <p:spPr>
          <a:xfrm>
            <a:off x="458117" y="4898093"/>
            <a:ext cx="8276100" cy="2499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A5A5A5"/>
              </a:buClr>
              <a:buSzPts val="600"/>
              <a:buFont typeface="Calibri"/>
              <a:buNone/>
            </a:pPr>
            <a:r>
              <a:rPr lang="en" sz="600" b="0" i="0" u="none" strike="noStrike" cap="none">
                <a:solidFill>
                  <a:srgbClr val="A5A5A5"/>
                </a:solidFill>
                <a:latin typeface="Calibri"/>
                <a:ea typeface="Calibri"/>
                <a:cs typeface="Calibri"/>
                <a:sym typeface="Calibri"/>
              </a:rPr>
              <a:t>© Copyright EIS Software Limited.</a:t>
            </a:r>
            <a:br>
              <a:rPr lang="en" sz="600" b="0" i="0" u="none" strike="noStrike" cap="none">
                <a:solidFill>
                  <a:srgbClr val="A5A5A5"/>
                </a:solidFill>
                <a:latin typeface="Calibri"/>
                <a:ea typeface="Calibri"/>
                <a:cs typeface="Calibri"/>
                <a:sym typeface="Calibri"/>
              </a:rPr>
            </a:br>
            <a:r>
              <a:rPr lang="en" sz="600" b="0" i="0" u="none" strike="noStrike" cap="none">
                <a:solidFill>
                  <a:srgbClr val="A5A5A5"/>
                </a:solidFill>
                <a:latin typeface="Calibri"/>
                <a:ea typeface="Calibri"/>
                <a:cs typeface="Calibri"/>
                <a:sym typeface="Calibri"/>
              </a:rPr>
              <a:t>Please do not use or duplicate without express authorization.</a:t>
            </a:r>
            <a:endParaRPr sz="600" b="0" i="0" u="none" strike="noStrike" cap="none">
              <a:solidFill>
                <a:srgbClr val="A1A6AB"/>
              </a:solidFill>
              <a:latin typeface="Calibri"/>
              <a:ea typeface="Calibri"/>
              <a:cs typeface="Calibri"/>
              <a:sym typeface="Calibri"/>
            </a:endParaRPr>
          </a:p>
        </p:txBody>
      </p:sp>
      <p:cxnSp>
        <p:nvCxnSpPr>
          <p:cNvPr id="210" name="Google Shape;210;p27"/>
          <p:cNvCxnSpPr/>
          <p:nvPr/>
        </p:nvCxnSpPr>
        <p:spPr>
          <a:xfrm>
            <a:off x="3195490" y="4853595"/>
            <a:ext cx="2712300" cy="0"/>
          </a:xfrm>
          <a:prstGeom prst="straightConnector1">
            <a:avLst/>
          </a:prstGeom>
          <a:noFill/>
          <a:ln w="9525" cap="flat" cmpd="sng">
            <a:solidFill>
              <a:srgbClr val="BFBFBF"/>
            </a:solidFill>
            <a:prstDash val="solid"/>
            <a:round/>
            <a:headEnd type="none" w="sm" len="sm"/>
            <a:tailEnd type="none" w="sm" len="sm"/>
          </a:ln>
        </p:spPr>
      </p:cxnSp>
    </p:spTree>
    <p:extLst>
      <p:ext uri="{BB962C8B-B14F-4D97-AF65-F5344CB8AC3E}">
        <p14:creationId xmlns:p14="http://schemas.microsoft.com/office/powerpoint/2010/main" val="243542213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5171B5">
                <a:alpha val="7843"/>
              </a:srgbClr>
            </a:gs>
            <a:gs pos="99000">
              <a:srgbClr val="CED6DE">
                <a:alpha val="77647"/>
              </a:srgbClr>
            </a:gs>
            <a:gs pos="100000">
              <a:srgbClr val="CED6DE">
                <a:alpha val="77647"/>
              </a:srgbClr>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a:lnSpc>
                <a:spcPct val="90000"/>
              </a:lnSpc>
              <a:spcBef>
                <a:spcPts val="0"/>
              </a:spcBef>
              <a:spcAft>
                <a:spcPts val="0"/>
              </a:spcAft>
              <a:buClr>
                <a:schemeClr val="dk1"/>
              </a:buClr>
              <a:buSzPts val="3300"/>
              <a:buFont typeface="Play"/>
              <a:buNone/>
              <a:defRPr sz="3300" b="0" i="0" u="none" strike="noStrike" cap="none">
                <a:solidFill>
                  <a:schemeClr val="dk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a:spcBef>
                <a:spcPts val="0"/>
              </a:spcBef>
              <a:spcAft>
                <a:spcPts val="0"/>
              </a:spcAft>
              <a:buSzPts val="1100"/>
              <a:buNone/>
              <a:defRPr sz="900">
                <a:solidFill>
                  <a:srgbClr val="757575"/>
                </a:solidFill>
                <a:latin typeface="Arial"/>
                <a:ea typeface="Arial"/>
                <a:cs typeface="Arial"/>
                <a:sym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a:spcBef>
                <a:spcPts val="0"/>
              </a:spcBef>
              <a:spcAft>
                <a:spcPts val="0"/>
              </a:spcAft>
              <a:buSzPts val="1100"/>
              <a:buNone/>
              <a:defRPr sz="900">
                <a:solidFill>
                  <a:srgbClr val="757575"/>
                </a:solidFill>
                <a:latin typeface="Arial"/>
                <a:ea typeface="Arial"/>
                <a:cs typeface="Arial"/>
                <a:sym typeface="Arial"/>
              </a:defRPr>
            </a:lvl1pPr>
            <a:lvl2pPr marR="0" lvl="1" algn="l">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spcBef>
                <a:spcPts val="0"/>
              </a:spcBef>
              <a:buNone/>
              <a:defRPr sz="900">
                <a:solidFill>
                  <a:srgbClr val="757575"/>
                </a:solidFill>
                <a:latin typeface="Arial"/>
                <a:ea typeface="Arial"/>
                <a:cs typeface="Arial"/>
                <a:sym typeface="Arial"/>
              </a:defRPr>
            </a:lvl1pPr>
            <a:lvl2pPr marL="0" marR="0" lvl="1" indent="0" algn="r">
              <a:spcBef>
                <a:spcPts val="0"/>
              </a:spcBef>
              <a:buNone/>
              <a:defRPr sz="900">
                <a:solidFill>
                  <a:srgbClr val="757575"/>
                </a:solidFill>
                <a:latin typeface="Arial"/>
                <a:ea typeface="Arial"/>
                <a:cs typeface="Arial"/>
                <a:sym typeface="Arial"/>
              </a:defRPr>
            </a:lvl2pPr>
            <a:lvl3pPr marL="0" marR="0" lvl="2" indent="0" algn="r">
              <a:spcBef>
                <a:spcPts val="0"/>
              </a:spcBef>
              <a:buNone/>
              <a:defRPr sz="900">
                <a:solidFill>
                  <a:srgbClr val="757575"/>
                </a:solidFill>
                <a:latin typeface="Arial"/>
                <a:ea typeface="Arial"/>
                <a:cs typeface="Arial"/>
                <a:sym typeface="Arial"/>
              </a:defRPr>
            </a:lvl3pPr>
            <a:lvl4pPr marL="0" marR="0" lvl="3" indent="0" algn="r">
              <a:spcBef>
                <a:spcPts val="0"/>
              </a:spcBef>
              <a:buNone/>
              <a:defRPr sz="900">
                <a:solidFill>
                  <a:srgbClr val="757575"/>
                </a:solidFill>
                <a:latin typeface="Arial"/>
                <a:ea typeface="Arial"/>
                <a:cs typeface="Arial"/>
                <a:sym typeface="Arial"/>
              </a:defRPr>
            </a:lvl4pPr>
            <a:lvl5pPr marL="0" marR="0" lvl="4" indent="0" algn="r">
              <a:spcBef>
                <a:spcPts val="0"/>
              </a:spcBef>
              <a:buNone/>
              <a:defRPr sz="900">
                <a:solidFill>
                  <a:srgbClr val="757575"/>
                </a:solidFill>
                <a:latin typeface="Arial"/>
                <a:ea typeface="Arial"/>
                <a:cs typeface="Arial"/>
                <a:sym typeface="Arial"/>
              </a:defRPr>
            </a:lvl5pPr>
            <a:lvl6pPr marL="0" marR="0" lvl="5" indent="0" algn="r">
              <a:spcBef>
                <a:spcPts val="0"/>
              </a:spcBef>
              <a:buNone/>
              <a:defRPr sz="900">
                <a:solidFill>
                  <a:srgbClr val="757575"/>
                </a:solidFill>
                <a:latin typeface="Arial"/>
                <a:ea typeface="Arial"/>
                <a:cs typeface="Arial"/>
                <a:sym typeface="Arial"/>
              </a:defRPr>
            </a:lvl6pPr>
            <a:lvl7pPr marL="0" marR="0" lvl="6" indent="0" algn="r">
              <a:spcBef>
                <a:spcPts val="0"/>
              </a:spcBef>
              <a:buNone/>
              <a:defRPr sz="900">
                <a:solidFill>
                  <a:srgbClr val="757575"/>
                </a:solidFill>
                <a:latin typeface="Arial"/>
                <a:ea typeface="Arial"/>
                <a:cs typeface="Arial"/>
                <a:sym typeface="Arial"/>
              </a:defRPr>
            </a:lvl7pPr>
            <a:lvl8pPr marL="0" marR="0" lvl="7" indent="0" algn="r">
              <a:spcBef>
                <a:spcPts val="0"/>
              </a:spcBef>
              <a:buNone/>
              <a:defRPr sz="900">
                <a:solidFill>
                  <a:srgbClr val="757575"/>
                </a:solidFill>
                <a:latin typeface="Arial"/>
                <a:ea typeface="Arial"/>
                <a:cs typeface="Arial"/>
                <a:sym typeface="Arial"/>
              </a:defRPr>
            </a:lvl8pPr>
            <a:lvl9pPr marL="0" marR="0" lvl="8" indent="0" algn="r">
              <a:spcBef>
                <a:spcPts val="0"/>
              </a:spcBef>
              <a:buNone/>
              <a:defRPr sz="900">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aws.amazon.com/q/" TargetMode="External"/><Relationship Id="rId2" Type="http://schemas.openxmlformats.org/officeDocument/2006/relationships/hyperlink" Target="https://aws.amazon.com/bedrock/" TargetMode="External"/><Relationship Id="rId1" Type="http://schemas.openxmlformats.org/officeDocument/2006/relationships/slideLayout" Target="../slideLayouts/slideLayout3.xml"/><Relationship Id="rId4" Type="http://schemas.openxmlformats.org/officeDocument/2006/relationships/hyperlink" Target="https://aws.amazon.com/certification/certified-ai-practitione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5627-A0C7-8550-1763-F6AF70B48E33}"/>
              </a:ext>
            </a:extLst>
          </p:cNvPr>
          <p:cNvSpPr>
            <a:spLocks noGrp="1"/>
          </p:cNvSpPr>
          <p:nvPr>
            <p:ph type="ctrTitle"/>
          </p:nvPr>
        </p:nvSpPr>
        <p:spPr/>
        <p:txBody>
          <a:bodyPr/>
          <a:lstStyle/>
          <a:p>
            <a:r>
              <a:rPr lang="en-US" dirty="0"/>
              <a:t>EIS AWS Gen AI</a:t>
            </a:r>
            <a:br>
              <a:rPr lang="en-US" dirty="0"/>
            </a:br>
            <a:r>
              <a:rPr lang="en-US" dirty="0"/>
              <a:t>Hack-A-Thon</a:t>
            </a:r>
          </a:p>
        </p:txBody>
      </p:sp>
      <p:sp>
        <p:nvSpPr>
          <p:cNvPr id="3" name="Subtitle 2">
            <a:extLst>
              <a:ext uri="{FF2B5EF4-FFF2-40B4-BE49-F238E27FC236}">
                <a16:creationId xmlns:a16="http://schemas.microsoft.com/office/drawing/2014/main" id="{433C0FDA-F7C0-97EC-544B-072CF12E57D4}"/>
              </a:ext>
            </a:extLst>
          </p:cNvPr>
          <p:cNvSpPr>
            <a:spLocks noGrp="1"/>
          </p:cNvSpPr>
          <p:nvPr>
            <p:ph type="subTitle" idx="1"/>
          </p:nvPr>
        </p:nvSpPr>
        <p:spPr/>
        <p:txBody>
          <a:bodyPr/>
          <a:lstStyle/>
          <a:p>
            <a:r>
              <a:rPr lang="en-US" dirty="0"/>
              <a:t>November 7th Update</a:t>
            </a:r>
          </a:p>
        </p:txBody>
      </p:sp>
    </p:spTree>
    <p:extLst>
      <p:ext uri="{BB962C8B-B14F-4D97-AF65-F5344CB8AC3E}">
        <p14:creationId xmlns:p14="http://schemas.microsoft.com/office/powerpoint/2010/main" val="666017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815E2-27AE-777B-D3D7-48C31ED2A0AA}"/>
              </a:ext>
            </a:extLst>
          </p:cNvPr>
          <p:cNvSpPr>
            <a:spLocks noGrp="1"/>
          </p:cNvSpPr>
          <p:nvPr>
            <p:ph type="title"/>
          </p:nvPr>
        </p:nvSpPr>
        <p:spPr/>
        <p:txBody>
          <a:bodyPr/>
          <a:lstStyle/>
          <a:p>
            <a:r>
              <a:rPr lang="en-US" dirty="0"/>
              <a:t>Judging Criteria</a:t>
            </a:r>
          </a:p>
        </p:txBody>
      </p:sp>
      <p:graphicFrame>
        <p:nvGraphicFramePr>
          <p:cNvPr id="3" name="Table 2">
            <a:extLst>
              <a:ext uri="{FF2B5EF4-FFF2-40B4-BE49-F238E27FC236}">
                <a16:creationId xmlns:a16="http://schemas.microsoft.com/office/drawing/2014/main" id="{623628E9-42B3-26A0-E411-18E00A878AED}"/>
              </a:ext>
            </a:extLst>
          </p:cNvPr>
          <p:cNvGraphicFramePr>
            <a:graphicFrameLocks noGrp="1"/>
          </p:cNvGraphicFramePr>
          <p:nvPr>
            <p:extLst>
              <p:ext uri="{D42A27DB-BD31-4B8C-83A1-F6EECF244321}">
                <p14:modId xmlns:p14="http://schemas.microsoft.com/office/powerpoint/2010/main" val="2059440118"/>
              </p:ext>
            </p:extLst>
          </p:nvPr>
        </p:nvGraphicFramePr>
        <p:xfrm>
          <a:off x="731071" y="1423471"/>
          <a:ext cx="7286625" cy="1909207"/>
        </p:xfrm>
        <a:graphic>
          <a:graphicData uri="http://schemas.openxmlformats.org/drawingml/2006/table">
            <a:tbl>
              <a:tblPr/>
              <a:tblGrid>
                <a:gridCol w="1560411">
                  <a:extLst>
                    <a:ext uri="{9D8B030D-6E8A-4147-A177-3AD203B41FA5}">
                      <a16:colId xmlns:a16="http://schemas.microsoft.com/office/drawing/2014/main" val="372834791"/>
                    </a:ext>
                  </a:extLst>
                </a:gridCol>
                <a:gridCol w="2675999">
                  <a:extLst>
                    <a:ext uri="{9D8B030D-6E8A-4147-A177-3AD203B41FA5}">
                      <a16:colId xmlns:a16="http://schemas.microsoft.com/office/drawing/2014/main" val="1971055455"/>
                    </a:ext>
                  </a:extLst>
                </a:gridCol>
                <a:gridCol w="3050215">
                  <a:extLst>
                    <a:ext uri="{9D8B030D-6E8A-4147-A177-3AD203B41FA5}">
                      <a16:colId xmlns:a16="http://schemas.microsoft.com/office/drawing/2014/main" val="426138249"/>
                    </a:ext>
                  </a:extLst>
                </a:gridCol>
              </a:tblGrid>
              <a:tr h="186402">
                <a:tc>
                  <a:txBody>
                    <a:bodyPr/>
                    <a:lstStyle/>
                    <a:p>
                      <a:pPr algn="ctr" rtl="0" fontAlgn="t"/>
                      <a:r>
                        <a:rPr lang="en-US" sz="1000" b="1" dirty="0">
                          <a:effectLst/>
                        </a:rPr>
                        <a:t>Criterion</a:t>
                      </a:r>
                    </a:p>
                  </a:txBody>
                  <a:tcPr marL="21182" marR="21182" marT="14121" marB="1412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tc>
                  <a:txBody>
                    <a:bodyPr/>
                    <a:lstStyle/>
                    <a:p>
                      <a:pPr algn="ctr" rtl="0" fontAlgn="t"/>
                      <a:r>
                        <a:rPr lang="en-US" sz="1000" b="1">
                          <a:effectLst/>
                        </a:rPr>
                        <a:t>Description</a:t>
                      </a:r>
                    </a:p>
                  </a:txBody>
                  <a:tcPr marL="21182" marR="21182" marT="14121" marB="1412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tc>
                  <a:txBody>
                    <a:bodyPr/>
                    <a:lstStyle/>
                    <a:p>
                      <a:pPr algn="ctr" rtl="0" fontAlgn="t"/>
                      <a:r>
                        <a:rPr lang="en-US" sz="1000" b="1">
                          <a:effectLst/>
                        </a:rPr>
                        <a:t>Key Evaluation Points</a:t>
                      </a:r>
                    </a:p>
                  </a:txBody>
                  <a:tcPr marL="21182" marR="21182" marT="14121" marB="1412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FEFEF"/>
                    </a:solidFill>
                  </a:tcPr>
                </a:tc>
                <a:extLst>
                  <a:ext uri="{0D108BD9-81ED-4DB2-BD59-A6C34878D82A}">
                    <a16:rowId xmlns:a16="http://schemas.microsoft.com/office/drawing/2014/main" val="161031758"/>
                  </a:ext>
                </a:extLst>
              </a:tr>
              <a:tr h="344561">
                <a:tc>
                  <a:txBody>
                    <a:bodyPr/>
                    <a:lstStyle/>
                    <a:p>
                      <a:pPr rtl="0" fontAlgn="t"/>
                      <a:r>
                        <a:rPr lang="en-US" sz="1000" dirty="0">
                          <a:effectLst/>
                        </a:rPr>
                        <a:t>Complexity</a:t>
                      </a:r>
                    </a:p>
                  </a:txBody>
                  <a:tcPr marL="21182" marR="21182" marT="14121" marB="1412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1000" dirty="0">
                          <a:effectLst/>
                        </a:rPr>
                        <a:t>Level of technical challenge and sophistication</a:t>
                      </a:r>
                    </a:p>
                  </a:txBody>
                  <a:tcPr marL="21182" marR="21182" marT="14121" marB="1412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1000">
                          <a:effectLst/>
                        </a:rPr>
                        <a:t>Technical depth, scope, integration, challenges overcome</a:t>
                      </a:r>
                    </a:p>
                  </a:txBody>
                  <a:tcPr marL="21182" marR="21182" marT="14121" marB="1412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01000770"/>
                  </a:ext>
                </a:extLst>
              </a:tr>
              <a:tr h="344561">
                <a:tc>
                  <a:txBody>
                    <a:bodyPr/>
                    <a:lstStyle/>
                    <a:p>
                      <a:pPr rtl="0" fontAlgn="t"/>
                      <a:r>
                        <a:rPr lang="en-US" sz="1000" dirty="0">
                          <a:effectLst/>
                        </a:rPr>
                        <a:t>Innovation</a:t>
                      </a:r>
                    </a:p>
                  </a:txBody>
                  <a:tcPr marL="21182" marR="21182" marT="14121" marB="1412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1000" dirty="0">
                          <a:effectLst/>
                        </a:rPr>
                        <a:t>Originality and creativity of the idea and solution</a:t>
                      </a:r>
                    </a:p>
                  </a:txBody>
                  <a:tcPr marL="21182" marR="21182" marT="14121" marB="1412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1000">
                          <a:effectLst/>
                        </a:rPr>
                        <a:t>Novelty, creative approach, disruption potential, problem-solving</a:t>
                      </a:r>
                    </a:p>
                  </a:txBody>
                  <a:tcPr marL="21182" marR="21182" marT="14121" marB="1412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97966398"/>
                  </a:ext>
                </a:extLst>
              </a:tr>
              <a:tr h="344561">
                <a:tc>
                  <a:txBody>
                    <a:bodyPr/>
                    <a:lstStyle/>
                    <a:p>
                      <a:pPr rtl="0" fontAlgn="t"/>
                      <a:r>
                        <a:rPr lang="en-US" sz="1000">
                          <a:effectLst/>
                        </a:rPr>
                        <a:t>Presentation</a:t>
                      </a:r>
                    </a:p>
                  </a:txBody>
                  <a:tcPr marL="21182" marR="21182" marT="14121" marB="1412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1000" dirty="0">
                          <a:effectLst/>
                        </a:rPr>
                        <a:t>Effectiveness of communication and demonstration</a:t>
                      </a:r>
                    </a:p>
                  </a:txBody>
                  <a:tcPr marL="21182" marR="21182" marT="14121" marB="1412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1000">
                          <a:effectLst/>
                        </a:rPr>
                        <a:t>Clarity, engagement, visual aids, professionalism</a:t>
                      </a:r>
                    </a:p>
                  </a:txBody>
                  <a:tcPr marL="21182" marR="21182" marT="14121" marB="1412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92957497"/>
                  </a:ext>
                </a:extLst>
              </a:tr>
              <a:tr h="344561">
                <a:tc>
                  <a:txBody>
                    <a:bodyPr/>
                    <a:lstStyle/>
                    <a:p>
                      <a:pPr rtl="0" fontAlgn="t"/>
                      <a:r>
                        <a:rPr lang="en-US" sz="1000">
                          <a:effectLst/>
                        </a:rPr>
                        <a:t>Execution of Project</a:t>
                      </a:r>
                    </a:p>
                  </a:txBody>
                  <a:tcPr marL="21182" marR="21182" marT="14121" marB="1412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1000" dirty="0">
                          <a:effectLst/>
                        </a:rPr>
                        <a:t>Degree of functionality, completeness, and quality of implementation</a:t>
                      </a:r>
                    </a:p>
                  </a:txBody>
                  <a:tcPr marL="21182" marR="21182" marT="14121" marB="1412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1000">
                          <a:effectLst/>
                        </a:rPr>
                        <a:t>Functionality, completion level, code quality, user experience</a:t>
                      </a:r>
                    </a:p>
                  </a:txBody>
                  <a:tcPr marL="21182" marR="21182" marT="14121" marB="1412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40251989"/>
                  </a:ext>
                </a:extLst>
              </a:tr>
              <a:tr h="344561">
                <a:tc>
                  <a:txBody>
                    <a:bodyPr/>
                    <a:lstStyle/>
                    <a:p>
                      <a:pPr rtl="0" fontAlgn="t"/>
                      <a:r>
                        <a:rPr lang="en-US" sz="1000">
                          <a:effectLst/>
                        </a:rPr>
                        <a:t>Technical Fit to EIS</a:t>
                      </a:r>
                    </a:p>
                  </a:txBody>
                  <a:tcPr marL="21182" marR="21182" marT="14121" marB="1412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1000" dirty="0">
                          <a:effectLst/>
                        </a:rPr>
                        <a:t>Alignment with company's technologies and strategic goals</a:t>
                      </a:r>
                    </a:p>
                  </a:txBody>
                  <a:tcPr marL="21182" marR="21182" marT="14121" marB="1412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1000" dirty="0">
                          <a:effectLst/>
                        </a:rPr>
                        <a:t>Alignment with goals, scalability, value addition</a:t>
                      </a:r>
                    </a:p>
                  </a:txBody>
                  <a:tcPr marL="21182" marR="21182" marT="14121" marB="1412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75874585"/>
                  </a:ext>
                </a:extLst>
              </a:tr>
            </a:tbl>
          </a:graphicData>
        </a:graphic>
      </p:graphicFrame>
      <p:sp>
        <p:nvSpPr>
          <p:cNvPr id="4" name="Rectangle 1">
            <a:extLst>
              <a:ext uri="{FF2B5EF4-FFF2-40B4-BE49-F238E27FC236}">
                <a16:creationId xmlns:a16="http://schemas.microsoft.com/office/drawing/2014/main" id="{91468534-7E8D-5902-64DE-6FD3F0BF9177}"/>
              </a:ext>
            </a:extLst>
          </p:cNvPr>
          <p:cNvSpPr>
            <a:spLocks noChangeArrowheads="1"/>
          </p:cNvSpPr>
          <p:nvPr/>
        </p:nvSpPr>
        <p:spPr bwMode="auto">
          <a:xfrm>
            <a:off x="731071" y="1423988"/>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222222"/>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222222"/>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804997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C9586-1AF8-B8C9-4033-58E13CAC7FFE}"/>
              </a:ext>
            </a:extLst>
          </p:cNvPr>
          <p:cNvSpPr>
            <a:spLocks noGrp="1"/>
          </p:cNvSpPr>
          <p:nvPr>
            <p:ph type="title"/>
          </p:nvPr>
        </p:nvSpPr>
        <p:spPr/>
        <p:txBody>
          <a:bodyPr/>
          <a:lstStyle/>
          <a:p>
            <a:r>
              <a:rPr lang="en-US" dirty="0"/>
              <a:t>EIS estimated budget</a:t>
            </a:r>
          </a:p>
        </p:txBody>
      </p:sp>
      <p:graphicFrame>
        <p:nvGraphicFramePr>
          <p:cNvPr id="3" name="Table 2">
            <a:extLst>
              <a:ext uri="{FF2B5EF4-FFF2-40B4-BE49-F238E27FC236}">
                <a16:creationId xmlns:a16="http://schemas.microsoft.com/office/drawing/2014/main" id="{20C420A6-EF67-8802-C2FD-8FD3319BC07F}"/>
              </a:ext>
            </a:extLst>
          </p:cNvPr>
          <p:cNvGraphicFramePr>
            <a:graphicFrameLocks noGrp="1"/>
          </p:cNvGraphicFramePr>
          <p:nvPr>
            <p:extLst>
              <p:ext uri="{D42A27DB-BD31-4B8C-83A1-F6EECF244321}">
                <p14:modId xmlns:p14="http://schemas.microsoft.com/office/powerpoint/2010/main" val="3951620357"/>
              </p:ext>
            </p:extLst>
          </p:nvPr>
        </p:nvGraphicFramePr>
        <p:xfrm>
          <a:off x="1031887" y="1285874"/>
          <a:ext cx="3980883" cy="2662179"/>
        </p:xfrm>
        <a:graphic>
          <a:graphicData uri="http://schemas.openxmlformats.org/drawingml/2006/table">
            <a:tbl>
              <a:tblPr/>
              <a:tblGrid>
                <a:gridCol w="1074338">
                  <a:extLst>
                    <a:ext uri="{9D8B030D-6E8A-4147-A177-3AD203B41FA5}">
                      <a16:colId xmlns:a16="http://schemas.microsoft.com/office/drawing/2014/main" val="409002786"/>
                    </a:ext>
                  </a:extLst>
                </a:gridCol>
                <a:gridCol w="1240903">
                  <a:extLst>
                    <a:ext uri="{9D8B030D-6E8A-4147-A177-3AD203B41FA5}">
                      <a16:colId xmlns:a16="http://schemas.microsoft.com/office/drawing/2014/main" val="1744503100"/>
                    </a:ext>
                  </a:extLst>
                </a:gridCol>
                <a:gridCol w="832821">
                  <a:extLst>
                    <a:ext uri="{9D8B030D-6E8A-4147-A177-3AD203B41FA5}">
                      <a16:colId xmlns:a16="http://schemas.microsoft.com/office/drawing/2014/main" val="1788711155"/>
                    </a:ext>
                  </a:extLst>
                </a:gridCol>
                <a:gridCol w="832821">
                  <a:extLst>
                    <a:ext uri="{9D8B030D-6E8A-4147-A177-3AD203B41FA5}">
                      <a16:colId xmlns:a16="http://schemas.microsoft.com/office/drawing/2014/main" val="925061618"/>
                    </a:ext>
                  </a:extLst>
                </a:gridCol>
              </a:tblGrid>
              <a:tr h="406416">
                <a:tc>
                  <a:txBody>
                    <a:bodyPr/>
                    <a:lstStyle/>
                    <a:p>
                      <a:pPr rtl="0" fontAlgn="b"/>
                      <a:endParaRPr lang="en-US" sz="1200">
                        <a:effectLst/>
                      </a:endParaRP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dirty="0">
                          <a:effectLst/>
                        </a:rPr>
                        <a:t>8 teams X 7 members </a:t>
                      </a: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56 ppl</a:t>
                      </a: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200">
                        <a:effectLst/>
                      </a:endParaRP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40576770"/>
                  </a:ext>
                </a:extLst>
              </a:tr>
              <a:tr h="219865">
                <a:tc>
                  <a:txBody>
                    <a:bodyPr/>
                    <a:lstStyle/>
                    <a:p>
                      <a:pPr rtl="0" fontAlgn="b"/>
                      <a:endParaRPr lang="en-US" sz="1200">
                        <a:effectLst/>
                      </a:endParaRP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200">
                        <a:effectLst/>
                      </a:endParaRP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200">
                        <a:effectLst/>
                      </a:endParaRP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200">
                        <a:effectLst/>
                      </a:endParaRP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59700843"/>
                  </a:ext>
                </a:extLst>
              </a:tr>
              <a:tr h="219865">
                <a:tc>
                  <a:txBody>
                    <a:bodyPr/>
                    <a:lstStyle/>
                    <a:p>
                      <a:pPr rtl="0" fontAlgn="b"/>
                      <a:endParaRPr lang="en-US" sz="1200">
                        <a:effectLst/>
                      </a:endParaRP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200">
                        <a:effectLst/>
                      </a:endParaRP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200">
                          <a:effectLst/>
                        </a:rPr>
                        <a:t>7</a:t>
                      </a: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200">
                        <a:effectLst/>
                      </a:endParaRP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08504816"/>
                  </a:ext>
                </a:extLst>
              </a:tr>
              <a:tr h="219865">
                <a:tc>
                  <a:txBody>
                    <a:bodyPr/>
                    <a:lstStyle/>
                    <a:p>
                      <a:pPr rtl="0" fontAlgn="b"/>
                      <a:r>
                        <a:rPr lang="en-US" sz="1200">
                          <a:effectLst/>
                        </a:rPr>
                        <a:t>1st place</a:t>
                      </a: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200">
                          <a:effectLst/>
                        </a:rPr>
                        <a:t>$1,000.00</a:t>
                      </a: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200" dirty="0">
                          <a:effectLst/>
                        </a:rPr>
                        <a:t>$7,000.00</a:t>
                      </a: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200">
                        <a:effectLst/>
                      </a:endParaRP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967017910"/>
                  </a:ext>
                </a:extLst>
              </a:tr>
              <a:tr h="310292">
                <a:tc>
                  <a:txBody>
                    <a:bodyPr/>
                    <a:lstStyle/>
                    <a:p>
                      <a:pPr rtl="0" fontAlgn="b"/>
                      <a:r>
                        <a:rPr lang="en-US" sz="1200">
                          <a:effectLst/>
                        </a:rPr>
                        <a:t>2 nd place</a:t>
                      </a: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200">
                          <a:effectLst/>
                        </a:rPr>
                        <a:t>$500.00</a:t>
                      </a: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200" dirty="0">
                          <a:effectLst/>
                        </a:rPr>
                        <a:t>$3,500</a:t>
                      </a: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200" dirty="0">
                        <a:effectLst/>
                      </a:endParaRP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026489127"/>
                  </a:ext>
                </a:extLst>
              </a:tr>
              <a:tr h="219865">
                <a:tc>
                  <a:txBody>
                    <a:bodyPr/>
                    <a:lstStyle/>
                    <a:p>
                      <a:pPr rtl="0" fontAlgn="b"/>
                      <a:r>
                        <a:rPr lang="en-US" sz="1200">
                          <a:effectLst/>
                        </a:rPr>
                        <a:t>3 rd place</a:t>
                      </a: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200">
                          <a:effectLst/>
                        </a:rPr>
                        <a:t>$300.00</a:t>
                      </a: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200">
                          <a:effectLst/>
                        </a:rPr>
                        <a:t>$2,100</a:t>
                      </a: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200">
                        <a:effectLst/>
                      </a:endParaRP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491225800"/>
                  </a:ext>
                </a:extLst>
              </a:tr>
              <a:tr h="406416">
                <a:tc>
                  <a:txBody>
                    <a:bodyPr/>
                    <a:lstStyle/>
                    <a:p>
                      <a:pPr rtl="0" fontAlgn="b"/>
                      <a:r>
                        <a:rPr lang="en-US" sz="1200">
                          <a:effectLst/>
                        </a:rPr>
                        <a:t>Hoodies (56 ppl)</a:t>
                      </a: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200">
                        <a:effectLst/>
                      </a:endParaRP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200">
                          <a:effectLst/>
                        </a:rPr>
                        <a:t>$3,080.00</a:t>
                      </a: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200">
                        <a:effectLst/>
                      </a:endParaRP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83821337"/>
                  </a:ext>
                </a:extLst>
              </a:tr>
              <a:tr h="219865">
                <a:tc>
                  <a:txBody>
                    <a:bodyPr/>
                    <a:lstStyle/>
                    <a:p>
                      <a:pPr rtl="0" fontAlgn="b"/>
                      <a:r>
                        <a:rPr lang="en-US" sz="1200" b="1">
                          <a:effectLst/>
                        </a:rPr>
                        <a:t>Total </a:t>
                      </a: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200">
                        <a:effectLst/>
                      </a:endParaRP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r" rtl="0" fontAlgn="b"/>
                      <a:r>
                        <a:rPr lang="en-US" sz="1200">
                          <a:effectLst/>
                        </a:rPr>
                        <a:t>$15,680.00</a:t>
                      </a: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200">
                        <a:effectLst/>
                      </a:endParaRP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24702205"/>
                  </a:ext>
                </a:extLst>
              </a:tr>
              <a:tr h="219865">
                <a:tc>
                  <a:txBody>
                    <a:bodyPr/>
                    <a:lstStyle/>
                    <a:p>
                      <a:pPr rtl="0" fontAlgn="b"/>
                      <a:endParaRPr lang="en-US" sz="1200">
                        <a:effectLst/>
                      </a:endParaRP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200">
                        <a:effectLst/>
                      </a:endParaRP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200">
                        <a:effectLst/>
                      </a:endParaRP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200">
                        <a:effectLst/>
                      </a:endParaRP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90991199"/>
                  </a:ext>
                </a:extLst>
              </a:tr>
              <a:tr h="219865">
                <a:tc>
                  <a:txBody>
                    <a:bodyPr/>
                    <a:lstStyle/>
                    <a:p>
                      <a:pPr rtl="0" fontAlgn="b"/>
                      <a:endParaRPr lang="en-US" sz="1200">
                        <a:effectLst/>
                      </a:endParaRP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200" dirty="0">
                        <a:effectLst/>
                      </a:endParaRP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200">
                        <a:effectLst/>
                      </a:endParaRP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endParaRPr lang="en-US" sz="1200" dirty="0">
                        <a:effectLst/>
                      </a:endParaRPr>
                    </a:p>
                  </a:txBody>
                  <a:tcPr marL="24985" marR="24985" marT="16656" marB="16656"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110484492"/>
                  </a:ext>
                </a:extLst>
              </a:tr>
            </a:tbl>
          </a:graphicData>
        </a:graphic>
      </p:graphicFrame>
      <p:sp>
        <p:nvSpPr>
          <p:cNvPr id="4" name="TextBox 3">
            <a:extLst>
              <a:ext uri="{FF2B5EF4-FFF2-40B4-BE49-F238E27FC236}">
                <a16:creationId xmlns:a16="http://schemas.microsoft.com/office/drawing/2014/main" id="{AEA2140D-2EC7-403D-1C42-E41F21C9D5C5}"/>
              </a:ext>
            </a:extLst>
          </p:cNvPr>
          <p:cNvSpPr txBox="1"/>
          <p:nvPr/>
        </p:nvSpPr>
        <p:spPr>
          <a:xfrm>
            <a:off x="5544151" y="2887579"/>
            <a:ext cx="3241593" cy="307777"/>
          </a:xfrm>
          <a:prstGeom prst="rect">
            <a:avLst/>
          </a:prstGeom>
          <a:noFill/>
        </p:spPr>
        <p:txBody>
          <a:bodyPr wrap="none" rtlCol="0">
            <a:spAutoFit/>
          </a:bodyPr>
          <a:lstStyle/>
          <a:p>
            <a:r>
              <a:rPr lang="en-US" dirty="0"/>
              <a:t>AWS will have prizes to be announced</a:t>
            </a:r>
          </a:p>
        </p:txBody>
      </p:sp>
    </p:spTree>
    <p:extLst>
      <p:ext uri="{BB962C8B-B14F-4D97-AF65-F5344CB8AC3E}">
        <p14:creationId xmlns:p14="http://schemas.microsoft.com/office/powerpoint/2010/main" val="283357882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DA30-DA77-FCF0-95CE-AC64AADEB10B}"/>
              </a:ext>
            </a:extLst>
          </p:cNvPr>
          <p:cNvSpPr>
            <a:spLocks noGrp="1"/>
          </p:cNvSpPr>
          <p:nvPr>
            <p:ph type="title"/>
          </p:nvPr>
        </p:nvSpPr>
        <p:spPr/>
        <p:txBody>
          <a:bodyPr/>
          <a:lstStyle/>
          <a:p>
            <a:r>
              <a:rPr lang="en-US" dirty="0"/>
              <a:t>Sign Up Form </a:t>
            </a:r>
          </a:p>
        </p:txBody>
      </p:sp>
      <p:sp>
        <p:nvSpPr>
          <p:cNvPr id="3" name="Text Placeholder 3">
            <a:extLst>
              <a:ext uri="{FF2B5EF4-FFF2-40B4-BE49-F238E27FC236}">
                <a16:creationId xmlns:a16="http://schemas.microsoft.com/office/drawing/2014/main" id="{026C67E9-A331-7246-F8D6-E8974F70F52C}"/>
              </a:ext>
            </a:extLst>
          </p:cNvPr>
          <p:cNvSpPr txBox="1">
            <a:spLocks/>
          </p:cNvSpPr>
          <p:nvPr/>
        </p:nvSpPr>
        <p:spPr>
          <a:xfrm>
            <a:off x="674764" y="901650"/>
            <a:ext cx="7082397" cy="334020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300"/>
              </a:spcBef>
              <a:spcAft>
                <a:spcPts val="0"/>
              </a:spcAft>
              <a:buClr>
                <a:schemeClr val="accent3"/>
              </a:buClr>
              <a:buSzPts val="1200"/>
              <a:buFont typeface="Arial"/>
              <a:buChar char="•"/>
              <a:defRPr sz="2100" b="0" i="0" u="none" strike="noStrike" cap="none">
                <a:solidFill>
                  <a:schemeClr val="dk1"/>
                </a:solidFill>
                <a:latin typeface="Calibri"/>
                <a:ea typeface="Calibri"/>
                <a:cs typeface="Calibri"/>
                <a:sym typeface="Calibri"/>
              </a:defRPr>
            </a:lvl1pPr>
            <a:lvl2pPr marL="914400" marR="0" lvl="1" indent="-292100" algn="l" rtl="0">
              <a:lnSpc>
                <a:spcPct val="100000"/>
              </a:lnSpc>
              <a:spcBef>
                <a:spcPts val="300"/>
              </a:spcBef>
              <a:spcAft>
                <a:spcPts val="0"/>
              </a:spcAft>
              <a:buClr>
                <a:schemeClr val="accent3"/>
              </a:buClr>
              <a:buSzPts val="1000"/>
              <a:buFont typeface="Arial"/>
              <a:buChar char="–"/>
              <a:defRPr sz="1400" b="0" i="0" u="none" strike="noStrike" cap="none">
                <a:solidFill>
                  <a:schemeClr val="dk1"/>
                </a:solidFill>
                <a:latin typeface="Calibri"/>
                <a:ea typeface="Calibri"/>
                <a:cs typeface="Calibri"/>
                <a:sym typeface="Calibri"/>
              </a:defRPr>
            </a:lvl2pPr>
            <a:lvl3pPr marL="1371600" marR="0" lvl="2" indent="-285750" algn="l" rtl="0">
              <a:lnSpc>
                <a:spcPct val="100000"/>
              </a:lnSpc>
              <a:spcBef>
                <a:spcPts val="200"/>
              </a:spcBef>
              <a:spcAft>
                <a:spcPts val="0"/>
              </a:spcAft>
              <a:buClr>
                <a:schemeClr val="accent3"/>
              </a:buClr>
              <a:buSzPts val="900"/>
              <a:buFont typeface="Arial"/>
              <a:buChar char="•"/>
              <a:defRPr sz="900" b="0" i="0" u="none" strike="noStrike" cap="none">
                <a:solidFill>
                  <a:schemeClr val="dk1"/>
                </a:solidFill>
                <a:latin typeface="Calibri"/>
                <a:ea typeface="Calibri"/>
                <a:cs typeface="Calibri"/>
                <a:sym typeface="Calibri"/>
              </a:defRPr>
            </a:lvl3pPr>
            <a:lvl4pPr marL="1828800" marR="0" lvl="3" indent="-279400" algn="l" rtl="0">
              <a:lnSpc>
                <a:spcPct val="100000"/>
              </a:lnSpc>
              <a:spcBef>
                <a:spcPts val="200"/>
              </a:spcBef>
              <a:spcAft>
                <a:spcPts val="0"/>
              </a:spcAft>
              <a:buClr>
                <a:schemeClr val="accent3"/>
              </a:buClr>
              <a:buSzPts val="800"/>
              <a:buFont typeface="Arial"/>
              <a:buChar char="–"/>
              <a:defRPr sz="800" b="0" i="0" u="none" strike="noStrike" cap="none">
                <a:solidFill>
                  <a:schemeClr val="dk1"/>
                </a:solidFill>
                <a:latin typeface="Calibri"/>
                <a:ea typeface="Calibri"/>
                <a:cs typeface="Calibri"/>
                <a:sym typeface="Calibri"/>
              </a:defRPr>
            </a:lvl4pPr>
            <a:lvl5pPr marL="2286000" marR="0" lvl="4" indent="-317500" algn="l" rtl="0">
              <a:lnSpc>
                <a:spcPct val="100000"/>
              </a:lnSpc>
              <a:spcBef>
                <a:spcPts val="400"/>
              </a:spcBef>
              <a:spcAft>
                <a:spcPts val="0"/>
              </a:spcAft>
              <a:buClr>
                <a:schemeClr val="dk1"/>
              </a:buClr>
              <a:buSzPts val="1400"/>
              <a:buFont typeface="Arial"/>
              <a:buChar char="»"/>
              <a:defRPr sz="8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400"/>
              </a:spcBef>
              <a:spcAft>
                <a:spcPts val="0"/>
              </a:spcAft>
              <a:buClr>
                <a:schemeClr val="l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400"/>
              </a:spcBef>
              <a:spcAft>
                <a:spcPts val="0"/>
              </a:spcAft>
              <a:buClr>
                <a:schemeClr val="lt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400"/>
              </a:spcBef>
              <a:spcAft>
                <a:spcPts val="0"/>
              </a:spcAft>
              <a:buClr>
                <a:schemeClr val="lt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400"/>
              </a:spcBef>
              <a:spcAft>
                <a:spcPts val="0"/>
              </a:spcAft>
              <a:buClr>
                <a:schemeClr val="lt1"/>
              </a:buClr>
              <a:buSzPts val="1400"/>
              <a:buFont typeface="Arial"/>
              <a:buChar char="•"/>
              <a:defRPr sz="1400" b="0" i="0" u="none" strike="noStrike" cap="none">
                <a:solidFill>
                  <a:schemeClr val="dk1"/>
                </a:solidFill>
                <a:latin typeface="Calibri"/>
                <a:ea typeface="Calibri"/>
                <a:cs typeface="Calibri"/>
                <a:sym typeface="Calibri"/>
              </a:defRPr>
            </a:lvl9pPr>
          </a:lstStyle>
          <a:p>
            <a:r>
              <a:rPr lang="en-US" sz="2000" dirty="0"/>
              <a:t>Team: 3-6 people </a:t>
            </a:r>
          </a:p>
          <a:p>
            <a:pPr lvl="1"/>
            <a:r>
              <a:rPr lang="en-US" sz="2000" dirty="0"/>
              <a:t>Scenario of choice or TBD</a:t>
            </a:r>
          </a:p>
          <a:p>
            <a:pPr lvl="1"/>
            <a:r>
              <a:rPr lang="en-US" sz="2000" dirty="0"/>
              <a:t>Name, Location, Role &amp; Hoodie Size</a:t>
            </a:r>
          </a:p>
          <a:p>
            <a:endParaRPr lang="en-US" sz="2000" dirty="0"/>
          </a:p>
          <a:p>
            <a:r>
              <a:rPr lang="en-US" sz="2000" dirty="0"/>
              <a:t>Individual</a:t>
            </a:r>
          </a:p>
          <a:p>
            <a:pPr lvl="1"/>
            <a:r>
              <a:rPr lang="en-US" sz="2000" dirty="0"/>
              <a:t>Scenario of choice or TBD</a:t>
            </a:r>
          </a:p>
          <a:p>
            <a:pPr lvl="1"/>
            <a:r>
              <a:rPr lang="en-US" sz="2000" dirty="0"/>
              <a:t>Name, Location/preferred </a:t>
            </a:r>
            <a:r>
              <a:rPr lang="en-US" sz="2000" dirty="0" err="1"/>
              <a:t>timezone</a:t>
            </a:r>
            <a:r>
              <a:rPr lang="en-US" sz="2000" dirty="0"/>
              <a:t>, Role &amp; Hoodie Size</a:t>
            </a:r>
          </a:p>
          <a:p>
            <a:pPr lvl="1"/>
            <a:r>
              <a:rPr lang="en-US" sz="2000" dirty="0"/>
              <a:t>EIS selects team for you – auto generation based on answers above</a:t>
            </a:r>
          </a:p>
          <a:p>
            <a:endParaRPr lang="en-US" dirty="0"/>
          </a:p>
        </p:txBody>
      </p:sp>
    </p:spTree>
    <p:extLst>
      <p:ext uri="{BB962C8B-B14F-4D97-AF65-F5344CB8AC3E}">
        <p14:creationId xmlns:p14="http://schemas.microsoft.com/office/powerpoint/2010/main" val="22471232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3"/>
          <p:cNvSpPr txBox="1">
            <a:spLocks noGrp="1"/>
          </p:cNvSpPr>
          <p:nvPr>
            <p:ph type="title"/>
          </p:nvPr>
        </p:nvSpPr>
        <p:spPr>
          <a:xfrm>
            <a:off x="539116" y="124550"/>
            <a:ext cx="7286700" cy="771600"/>
          </a:xfrm>
          <a:prstGeom prst="rect">
            <a:avLst/>
          </a:prstGeom>
        </p:spPr>
        <p:txBody>
          <a:bodyPr spcFirstLastPara="1" wrap="square" lIns="0" tIns="144000" rIns="0" bIns="0" anchor="t" anchorCtr="0">
            <a:noAutofit/>
          </a:bodyPr>
          <a:lstStyle/>
          <a:p>
            <a:pPr marL="0" lvl="0" indent="0" algn="l" rtl="0">
              <a:spcBef>
                <a:spcPts val="0"/>
              </a:spcBef>
              <a:spcAft>
                <a:spcPts val="0"/>
              </a:spcAft>
              <a:buNone/>
            </a:pPr>
            <a:r>
              <a:rPr lang="en-US" sz="2800" b="1" dirty="0">
                <a:solidFill>
                  <a:srgbClr val="2A2A72"/>
                </a:solidFill>
                <a:latin typeface="Spline Sans"/>
                <a:ea typeface="Spline Sans"/>
                <a:cs typeface="Spline Sans"/>
                <a:sym typeface="Spline Sans"/>
              </a:rPr>
              <a:t>Hack-A-Thon EIS : High-Level Overview </a:t>
            </a:r>
            <a:endParaRPr sz="2800" b="1" dirty="0">
              <a:solidFill>
                <a:srgbClr val="2A2A72"/>
              </a:solidFill>
              <a:latin typeface="Spline Sans"/>
              <a:ea typeface="Spline Sans"/>
              <a:cs typeface="Spline Sans"/>
              <a:sym typeface="Spline Sans"/>
            </a:endParaRPr>
          </a:p>
          <a:p>
            <a:pPr marL="0" lvl="0" indent="0" algn="l" rtl="0">
              <a:spcBef>
                <a:spcPts val="0"/>
              </a:spcBef>
              <a:spcAft>
                <a:spcPts val="0"/>
              </a:spcAft>
              <a:buNone/>
            </a:pPr>
            <a:endParaRPr sz="2800" b="1" dirty="0">
              <a:solidFill>
                <a:srgbClr val="2A2A72"/>
              </a:solidFill>
              <a:latin typeface="Spline Sans"/>
              <a:ea typeface="Spline Sans"/>
              <a:cs typeface="Spline Sans"/>
              <a:sym typeface="Spline Sans"/>
            </a:endParaRPr>
          </a:p>
        </p:txBody>
      </p:sp>
      <p:sp>
        <p:nvSpPr>
          <p:cNvPr id="381" name="Google Shape;381;p43"/>
          <p:cNvSpPr/>
          <p:nvPr/>
        </p:nvSpPr>
        <p:spPr>
          <a:xfrm>
            <a:off x="434575" y="4944143"/>
            <a:ext cx="2671800" cy="167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A5A5A5"/>
              </a:buClr>
              <a:buSzPts val="600"/>
              <a:buFont typeface="Calibri"/>
              <a:buNone/>
            </a:pPr>
            <a:r>
              <a:rPr lang="en" sz="600" b="1" i="0" u="none" strike="noStrike" cap="none">
                <a:solidFill>
                  <a:srgbClr val="A5A5A5"/>
                </a:solidFill>
                <a:latin typeface="Calibri"/>
                <a:ea typeface="Calibri"/>
                <a:cs typeface="Calibri"/>
                <a:sym typeface="Calibri"/>
              </a:rPr>
              <a:t>PAGE </a:t>
            </a:r>
            <a:fld id="{00000000-1234-1234-1234-123412341234}" type="slidenum">
              <a:rPr lang="en" sz="600" b="1" i="0" u="none" strike="noStrike" cap="none">
                <a:solidFill>
                  <a:srgbClr val="A5A5A5"/>
                </a:solidFill>
                <a:latin typeface="Calibri"/>
                <a:ea typeface="Calibri"/>
                <a:cs typeface="Calibri"/>
                <a:sym typeface="Calibri"/>
              </a:rPr>
              <a:t>13</a:t>
            </a:fld>
            <a:endParaRPr sz="600" b="1" i="0" u="none" strike="noStrike" cap="none">
              <a:solidFill>
                <a:srgbClr val="A5A5A5"/>
              </a:solidFill>
              <a:latin typeface="Calibri"/>
              <a:ea typeface="Calibri"/>
              <a:cs typeface="Calibri"/>
              <a:sym typeface="Calibri"/>
            </a:endParaRPr>
          </a:p>
        </p:txBody>
      </p:sp>
      <p:sp>
        <p:nvSpPr>
          <p:cNvPr id="382" name="Google Shape;382;p43"/>
          <p:cNvSpPr/>
          <p:nvPr/>
        </p:nvSpPr>
        <p:spPr>
          <a:xfrm>
            <a:off x="458117" y="4898093"/>
            <a:ext cx="8276100" cy="2499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A5A5A5"/>
              </a:buClr>
              <a:buSzPts val="600"/>
              <a:buFont typeface="Calibri"/>
              <a:buNone/>
            </a:pPr>
            <a:r>
              <a:rPr lang="en" sz="600" b="0" i="0" u="none" strike="noStrike" cap="none">
                <a:solidFill>
                  <a:srgbClr val="A5A5A5"/>
                </a:solidFill>
                <a:latin typeface="Calibri"/>
                <a:ea typeface="Calibri"/>
                <a:cs typeface="Calibri"/>
                <a:sym typeface="Calibri"/>
              </a:rPr>
              <a:t>© Copyright EIS Software Limited.</a:t>
            </a:r>
            <a:br>
              <a:rPr lang="en" sz="600" b="0" i="0" u="none" strike="noStrike" cap="none">
                <a:solidFill>
                  <a:srgbClr val="A5A5A5"/>
                </a:solidFill>
                <a:latin typeface="Calibri"/>
                <a:ea typeface="Calibri"/>
                <a:cs typeface="Calibri"/>
                <a:sym typeface="Calibri"/>
              </a:rPr>
            </a:br>
            <a:r>
              <a:rPr lang="en" sz="600" b="0" i="0" u="none" strike="noStrike" cap="none">
                <a:solidFill>
                  <a:srgbClr val="A5A5A5"/>
                </a:solidFill>
                <a:latin typeface="Calibri"/>
                <a:ea typeface="Calibri"/>
                <a:cs typeface="Calibri"/>
                <a:sym typeface="Calibri"/>
              </a:rPr>
              <a:t>Please do not use or duplicate without express authorization.</a:t>
            </a:r>
            <a:endParaRPr sz="600" b="0" i="0" u="none" strike="noStrike" cap="none">
              <a:solidFill>
                <a:srgbClr val="A1A6AB"/>
              </a:solidFill>
              <a:latin typeface="Calibri"/>
              <a:ea typeface="Calibri"/>
              <a:cs typeface="Calibri"/>
              <a:sym typeface="Calibri"/>
            </a:endParaRPr>
          </a:p>
        </p:txBody>
      </p:sp>
      <p:cxnSp>
        <p:nvCxnSpPr>
          <p:cNvPr id="383" name="Google Shape;383;p43"/>
          <p:cNvCxnSpPr/>
          <p:nvPr/>
        </p:nvCxnSpPr>
        <p:spPr>
          <a:xfrm>
            <a:off x="3195490" y="4853595"/>
            <a:ext cx="2712300" cy="0"/>
          </a:xfrm>
          <a:prstGeom prst="straightConnector1">
            <a:avLst/>
          </a:prstGeom>
          <a:noFill/>
          <a:ln w="9525" cap="flat" cmpd="sng">
            <a:solidFill>
              <a:srgbClr val="BFBFBF"/>
            </a:solidFill>
            <a:prstDash val="solid"/>
            <a:round/>
            <a:headEnd type="none" w="sm" len="sm"/>
            <a:tailEnd type="none" w="sm" len="sm"/>
          </a:ln>
        </p:spPr>
      </p:cxnSp>
      <p:sp>
        <p:nvSpPr>
          <p:cNvPr id="389" name="Google Shape;389;p43"/>
          <p:cNvSpPr/>
          <p:nvPr/>
        </p:nvSpPr>
        <p:spPr>
          <a:xfrm>
            <a:off x="434575" y="810705"/>
            <a:ext cx="5029401" cy="1525307"/>
          </a:xfrm>
          <a:prstGeom prst="roundRect">
            <a:avLst>
              <a:gd name="adj" fmla="val 16667"/>
            </a:avLst>
          </a:prstGeom>
          <a:solidFill>
            <a:srgbClr val="3ACEA9"/>
          </a:solidFill>
          <a:ln w="9525" cap="flat" cmpd="sng">
            <a:solidFill>
              <a:srgbClr val="008568"/>
            </a:solidFill>
            <a:prstDash val="solid"/>
            <a:round/>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1100"/>
              <a:buFont typeface="Arial"/>
              <a:buNone/>
            </a:pPr>
            <a:r>
              <a:rPr lang="en" sz="1200" b="1" i="0" u="none" strike="noStrike" cap="none" dirty="0">
                <a:solidFill>
                  <a:schemeClr val="bg1"/>
                </a:solidFill>
                <a:latin typeface="Arial"/>
                <a:ea typeface="Arial"/>
                <a:cs typeface="Arial"/>
                <a:sym typeface="Arial"/>
              </a:rPr>
              <a:t>EIS AWS Gen AI Announcement </a:t>
            </a:r>
          </a:p>
          <a:p>
            <a:pPr marL="0" marR="0" lvl="0" indent="0" rtl="0">
              <a:lnSpc>
                <a:spcPct val="100000"/>
              </a:lnSpc>
              <a:spcBef>
                <a:spcPts val="0"/>
              </a:spcBef>
              <a:spcAft>
                <a:spcPts val="0"/>
              </a:spcAft>
              <a:buClr>
                <a:srgbClr val="000000"/>
              </a:buClr>
              <a:buSzPts val="1100"/>
              <a:buFont typeface="Arial"/>
              <a:buNone/>
            </a:pPr>
            <a:r>
              <a:rPr lang="en" sz="1200" b="1" i="0" u="none" strike="noStrike" cap="none" dirty="0">
                <a:solidFill>
                  <a:schemeClr val="bg1"/>
                </a:solidFill>
                <a:latin typeface="Arial"/>
                <a:ea typeface="Arial"/>
                <a:cs typeface="Arial"/>
                <a:sym typeface="Arial"/>
              </a:rPr>
              <a:t>EIS Sponsor: CTO Mike Dwyer</a:t>
            </a:r>
          </a:p>
          <a:p>
            <a:pPr marL="0" marR="0" lvl="0" indent="0" rtl="0">
              <a:lnSpc>
                <a:spcPct val="100000"/>
              </a:lnSpc>
              <a:spcBef>
                <a:spcPts val="0"/>
              </a:spcBef>
              <a:spcAft>
                <a:spcPts val="0"/>
              </a:spcAft>
              <a:buClr>
                <a:srgbClr val="000000"/>
              </a:buClr>
              <a:buSzPts val="1100"/>
              <a:buFont typeface="Arial"/>
              <a:buNone/>
            </a:pPr>
            <a:r>
              <a:rPr lang="en" sz="900" i="0" u="none" strike="noStrike" cap="none" dirty="0">
                <a:solidFill>
                  <a:schemeClr val="tx1"/>
                </a:solidFill>
                <a:latin typeface="Arial"/>
                <a:ea typeface="Arial"/>
                <a:cs typeface="Arial"/>
                <a:sym typeface="Arial"/>
              </a:rPr>
              <a:t>Technology Selected: </a:t>
            </a:r>
            <a:r>
              <a:rPr lang="en-US" sz="900" i="0" dirty="0">
                <a:solidFill>
                  <a:schemeClr val="tx1"/>
                </a:solidFill>
                <a:effectLst/>
                <a:latin typeface="Arial" panose="020B0604020202020204" pitchFamily="34" charset="0"/>
              </a:rPr>
              <a:t>AWS Bedrock Workshop</a:t>
            </a:r>
            <a:endParaRPr lang="en" sz="900" i="0" u="none" strike="noStrike" cap="none" dirty="0">
              <a:solidFill>
                <a:schemeClr val="tx1"/>
              </a:solidFill>
              <a:latin typeface="Arial"/>
              <a:ea typeface="Arial"/>
              <a:cs typeface="Arial"/>
              <a:sym typeface="Arial"/>
            </a:endParaRPr>
          </a:p>
          <a:p>
            <a:pPr marL="0" marR="0" lvl="0" indent="0" rtl="0">
              <a:lnSpc>
                <a:spcPct val="100000"/>
              </a:lnSpc>
              <a:spcBef>
                <a:spcPts val="0"/>
              </a:spcBef>
              <a:spcAft>
                <a:spcPts val="0"/>
              </a:spcAft>
              <a:buClr>
                <a:srgbClr val="000000"/>
              </a:buClr>
              <a:buSzPts val="1100"/>
              <a:buFont typeface="Arial"/>
              <a:buNone/>
            </a:pPr>
            <a:r>
              <a:rPr lang="en" sz="900" dirty="0">
                <a:solidFill>
                  <a:schemeClr val="tx1"/>
                </a:solidFill>
              </a:rPr>
              <a:t>Partner Secured</a:t>
            </a:r>
            <a:r>
              <a:rPr lang="en" sz="900" i="0" u="none" strike="noStrike" cap="none" dirty="0">
                <a:solidFill>
                  <a:schemeClr val="tx1"/>
                </a:solidFill>
                <a:latin typeface="Arial"/>
                <a:ea typeface="Arial"/>
                <a:cs typeface="Arial"/>
                <a:sym typeface="Arial"/>
              </a:rPr>
              <a:t> : AWS Amit </a:t>
            </a:r>
            <a:r>
              <a:rPr lang="en" sz="900" i="0" u="none" strike="noStrike" cap="none" dirty="0" err="1">
                <a:solidFill>
                  <a:schemeClr val="tx1"/>
                </a:solidFill>
                <a:latin typeface="Arial"/>
                <a:ea typeface="Arial"/>
                <a:cs typeface="Arial"/>
                <a:sym typeface="Arial"/>
              </a:rPr>
              <a:t>Khahal</a:t>
            </a:r>
            <a:r>
              <a:rPr lang="en" sz="900" i="0" u="none" strike="noStrike" cap="none" dirty="0">
                <a:solidFill>
                  <a:schemeClr val="tx1"/>
                </a:solidFill>
                <a:latin typeface="Arial"/>
                <a:ea typeface="Arial"/>
                <a:cs typeface="Arial"/>
                <a:sym typeface="Arial"/>
              </a:rPr>
              <a:t> &amp; Jesse Berg</a:t>
            </a:r>
          </a:p>
          <a:p>
            <a:pPr marL="0" marR="0" lvl="0" indent="0" rtl="0">
              <a:lnSpc>
                <a:spcPct val="100000"/>
              </a:lnSpc>
              <a:spcBef>
                <a:spcPts val="0"/>
              </a:spcBef>
              <a:spcAft>
                <a:spcPts val="0"/>
              </a:spcAft>
              <a:buClr>
                <a:srgbClr val="000000"/>
              </a:buClr>
              <a:buSzPts val="1100"/>
              <a:buFont typeface="Arial"/>
              <a:buNone/>
            </a:pPr>
            <a:r>
              <a:rPr lang="en" sz="900" dirty="0">
                <a:solidFill>
                  <a:schemeClr val="tx1"/>
                </a:solidFill>
              </a:rPr>
              <a:t>Prize Definition and criteria: </a:t>
            </a:r>
            <a:r>
              <a:rPr lang="en-US" sz="900" dirty="0">
                <a:solidFill>
                  <a:schemeClr val="tx1"/>
                </a:solidFill>
              </a:rPr>
              <a:t>Proposal 15K includes hoodies for all (participants</a:t>
            </a:r>
            <a:r>
              <a:rPr lang="en-US" sz="900" i="0" dirty="0">
                <a:solidFill>
                  <a:schemeClr val="tx1"/>
                </a:solidFill>
                <a:effectLst/>
                <a:latin typeface="Arial" panose="020B0604020202020204" pitchFamily="34" charset="0"/>
              </a:rPr>
              <a:t>)</a:t>
            </a:r>
            <a:endParaRPr lang="en" sz="900" i="0" u="none" strike="noStrike" cap="none" dirty="0">
              <a:solidFill>
                <a:schemeClr val="tx1"/>
              </a:solidFill>
              <a:latin typeface="Arial"/>
              <a:ea typeface="Arial"/>
              <a:cs typeface="Arial"/>
              <a:sym typeface="Arial"/>
            </a:endParaRPr>
          </a:p>
          <a:p>
            <a:pPr algn="l"/>
            <a:endParaRPr lang="en" sz="900" i="1" u="none" strike="noStrike" cap="none" dirty="0">
              <a:solidFill>
                <a:schemeClr val="tx1"/>
              </a:solidFill>
              <a:latin typeface="Arial"/>
              <a:ea typeface="Arial"/>
              <a:cs typeface="Arial"/>
              <a:sym typeface="Arial"/>
            </a:endParaRPr>
          </a:p>
          <a:p>
            <a:pPr algn="l"/>
            <a:r>
              <a:rPr lang="en" sz="900" i="1" u="none" strike="noStrike" cap="none" dirty="0">
                <a:solidFill>
                  <a:schemeClr val="tx1"/>
                </a:solidFill>
                <a:latin typeface="Arial"/>
                <a:ea typeface="Arial"/>
                <a:cs typeface="Arial"/>
                <a:sym typeface="Arial"/>
              </a:rPr>
              <a:t>IDEATION</a:t>
            </a:r>
            <a:r>
              <a:rPr lang="en" sz="900" i="1" dirty="0">
                <a:solidFill>
                  <a:schemeClr val="tx1"/>
                </a:solidFill>
              </a:rPr>
              <a:t> committee: AWS,</a:t>
            </a:r>
            <a:r>
              <a:rPr lang="en" sz="900" i="1" u="none" strike="noStrike" cap="none" dirty="0">
                <a:solidFill>
                  <a:schemeClr val="tx1"/>
                </a:solidFill>
                <a:latin typeface="Arial"/>
                <a:ea typeface="Arial"/>
                <a:cs typeface="Arial"/>
                <a:sym typeface="Arial"/>
              </a:rPr>
              <a:t> Stephan,</a:t>
            </a:r>
            <a:r>
              <a:rPr lang="en-US" sz="900" dirty="0">
                <a:solidFill>
                  <a:schemeClr val="tx1"/>
                </a:solidFill>
                <a:latin typeface="Arial" panose="020B0604020202020204" pitchFamily="34" charset="0"/>
              </a:rPr>
              <a:t> </a:t>
            </a:r>
            <a:r>
              <a:rPr lang="en-US" sz="900" dirty="0" err="1">
                <a:solidFill>
                  <a:schemeClr val="tx1"/>
                </a:solidFill>
                <a:latin typeface="Arial" panose="020B0604020202020204" pitchFamily="34" charset="0"/>
              </a:rPr>
              <a:t>Daragh</a:t>
            </a:r>
            <a:r>
              <a:rPr lang="en-US" sz="900" dirty="0">
                <a:solidFill>
                  <a:schemeClr val="tx1"/>
                </a:solidFill>
                <a:latin typeface="Arial" panose="020B0604020202020204" pitchFamily="34" charset="0"/>
              </a:rPr>
              <a:t>, </a:t>
            </a:r>
            <a:r>
              <a:rPr lang="en-US" sz="900" dirty="0" err="1">
                <a:solidFill>
                  <a:schemeClr val="tx1"/>
                </a:solidFill>
                <a:latin typeface="Arial" panose="020B0604020202020204" pitchFamily="34" charset="0"/>
              </a:rPr>
              <a:t>Serhat</a:t>
            </a:r>
            <a:r>
              <a:rPr lang="en-US" sz="900" dirty="0">
                <a:solidFill>
                  <a:schemeClr val="tx1"/>
                </a:solidFill>
                <a:latin typeface="Arial" panose="020B0604020202020204" pitchFamily="34" charset="0"/>
              </a:rPr>
              <a:t>, Gediminas, SZ, &amp; Lisa</a:t>
            </a:r>
            <a:endParaRPr lang="en" sz="900" i="1" u="none" strike="noStrike" cap="none" dirty="0">
              <a:solidFill>
                <a:schemeClr val="tx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1" i="0" u="none" strike="noStrike" cap="none" dirty="0">
              <a:solidFill>
                <a:srgbClr val="FFFFFF"/>
              </a:solidFill>
              <a:latin typeface="Arial"/>
              <a:ea typeface="Arial"/>
              <a:cs typeface="Arial"/>
              <a:sym typeface="Arial"/>
            </a:endParaRPr>
          </a:p>
        </p:txBody>
      </p:sp>
      <p:sp>
        <p:nvSpPr>
          <p:cNvPr id="390" name="Google Shape;390;p43"/>
          <p:cNvSpPr/>
          <p:nvPr/>
        </p:nvSpPr>
        <p:spPr>
          <a:xfrm>
            <a:off x="434574" y="2571750"/>
            <a:ext cx="5029401" cy="1004621"/>
          </a:xfrm>
          <a:prstGeom prst="roundRect">
            <a:avLst>
              <a:gd name="adj" fmla="val 16667"/>
            </a:avLst>
          </a:prstGeom>
          <a:solidFill>
            <a:srgbClr val="7CD050"/>
          </a:solidFill>
          <a:ln w="9525" cap="flat" cmpd="sng">
            <a:solidFill>
              <a:srgbClr val="6AA8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lang="en" sz="1100" b="1" i="0" u="none" strike="noStrike" cap="none" dirty="0">
              <a:solidFill>
                <a:srgbClr val="FFFFFF"/>
              </a:solidFill>
              <a:latin typeface="Arial"/>
              <a:ea typeface="Arial"/>
              <a:cs typeface="Arial"/>
              <a:sym typeface="Arial"/>
            </a:endParaRPr>
          </a:p>
          <a:p>
            <a:pPr marL="0" marR="0" lvl="0" indent="0" rtl="0">
              <a:lnSpc>
                <a:spcPct val="100000"/>
              </a:lnSpc>
              <a:spcBef>
                <a:spcPts val="0"/>
              </a:spcBef>
              <a:spcAft>
                <a:spcPts val="0"/>
              </a:spcAft>
              <a:buClr>
                <a:srgbClr val="000000"/>
              </a:buClr>
              <a:buSzPts val="1300"/>
              <a:buFont typeface="Arial"/>
              <a:buNone/>
            </a:pPr>
            <a:endParaRPr lang="en" sz="1100" b="1" i="0" u="none" strike="noStrike" cap="none" dirty="0">
              <a:solidFill>
                <a:srgbClr val="FFFFFF"/>
              </a:solidFill>
              <a:latin typeface="Arial"/>
              <a:ea typeface="Arial"/>
              <a:cs typeface="Arial"/>
              <a:sym typeface="Arial"/>
            </a:endParaRPr>
          </a:p>
          <a:p>
            <a:pPr marL="0" marR="0" lvl="0" indent="0" rtl="0">
              <a:lnSpc>
                <a:spcPct val="100000"/>
              </a:lnSpc>
              <a:spcBef>
                <a:spcPts val="0"/>
              </a:spcBef>
              <a:spcAft>
                <a:spcPts val="0"/>
              </a:spcAft>
              <a:buClr>
                <a:srgbClr val="000000"/>
              </a:buClr>
              <a:buSzPts val="1300"/>
              <a:buFont typeface="Arial"/>
              <a:buNone/>
            </a:pPr>
            <a:endParaRPr lang="en" sz="1100" b="1" i="0" u="none" strike="noStrike" cap="none" dirty="0">
              <a:solidFill>
                <a:srgbClr val="FFFFFF"/>
              </a:solidFill>
              <a:latin typeface="Arial"/>
              <a:ea typeface="Arial"/>
              <a:cs typeface="Arial"/>
              <a:sym typeface="Arial"/>
            </a:endParaRPr>
          </a:p>
          <a:p>
            <a:pPr marL="0" marR="0" lvl="0" indent="0" rtl="0">
              <a:lnSpc>
                <a:spcPct val="100000"/>
              </a:lnSpc>
              <a:spcBef>
                <a:spcPts val="0"/>
              </a:spcBef>
              <a:spcAft>
                <a:spcPts val="0"/>
              </a:spcAft>
              <a:buClr>
                <a:srgbClr val="000000"/>
              </a:buClr>
              <a:buSzPts val="1300"/>
              <a:buFont typeface="Arial"/>
              <a:buNone/>
            </a:pPr>
            <a:r>
              <a:rPr lang="en" sz="1000" b="1" dirty="0">
                <a:solidFill>
                  <a:srgbClr val="FFFFFF"/>
                </a:solidFill>
              </a:rPr>
              <a:t>Pre-Hackathon Workshop: 4 HOUR WORKSHOP delivery by AWS</a:t>
            </a:r>
          </a:p>
          <a:p>
            <a:pPr>
              <a:buSzPts val="1300"/>
            </a:pPr>
            <a:r>
              <a:rPr lang="en-US" sz="1000" b="0" i="0" dirty="0">
                <a:solidFill>
                  <a:srgbClr val="222222"/>
                </a:solidFill>
                <a:effectLst/>
                <a:latin typeface="Arial" panose="020B0604020202020204" pitchFamily="34" charset="0"/>
              </a:rPr>
              <a:t>Half-day sessions following the structured modules from the AWS </a:t>
            </a:r>
            <a:r>
              <a:rPr lang="en-US" sz="1000" b="0" i="0" dirty="0" err="1">
                <a:solidFill>
                  <a:srgbClr val="222222"/>
                </a:solidFill>
                <a:effectLst/>
                <a:latin typeface="Arial" panose="020B0604020202020204" pitchFamily="34" charset="0"/>
              </a:rPr>
              <a:t>GenAI</a:t>
            </a:r>
            <a:r>
              <a:rPr lang="en-US" sz="1000" b="0" i="0" dirty="0">
                <a:solidFill>
                  <a:srgbClr val="222222"/>
                </a:solidFill>
                <a:effectLst/>
                <a:latin typeface="Arial" panose="020B0604020202020204" pitchFamily="34" charset="0"/>
              </a:rPr>
              <a:t> Workshop to ensure all participants are well-versed in the latest tools and technologies</a:t>
            </a:r>
          </a:p>
          <a:p>
            <a:pPr marL="0" marR="0" lvl="0" indent="0" rtl="0">
              <a:lnSpc>
                <a:spcPct val="100000"/>
              </a:lnSpc>
              <a:spcBef>
                <a:spcPts val="0"/>
              </a:spcBef>
              <a:spcAft>
                <a:spcPts val="0"/>
              </a:spcAft>
              <a:buClr>
                <a:srgbClr val="000000"/>
              </a:buClr>
              <a:buSzPts val="1300"/>
              <a:buFont typeface="Arial"/>
              <a:buNone/>
            </a:pPr>
            <a:r>
              <a:rPr lang="en" sz="1000" b="1" dirty="0">
                <a:solidFill>
                  <a:srgbClr val="FFFFFF"/>
                </a:solidFill>
              </a:rPr>
              <a:t> </a:t>
            </a:r>
            <a:endParaRPr lang="en" sz="1000" b="1" i="0" u="none" strike="noStrike" cap="none" dirty="0">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300"/>
              <a:buFont typeface="Arial"/>
              <a:buNone/>
            </a:pPr>
            <a:endParaRPr sz="1300" b="1" i="0" u="none" strike="noStrike" cap="none" dirty="0">
              <a:solidFill>
                <a:srgbClr val="FFFFFF"/>
              </a:solidFill>
              <a:latin typeface="Arial"/>
              <a:ea typeface="Arial"/>
              <a:cs typeface="Arial"/>
              <a:sym typeface="Arial"/>
            </a:endParaRPr>
          </a:p>
        </p:txBody>
      </p:sp>
      <p:sp>
        <p:nvSpPr>
          <p:cNvPr id="391" name="Google Shape;391;p43"/>
          <p:cNvSpPr/>
          <p:nvPr/>
        </p:nvSpPr>
        <p:spPr>
          <a:xfrm>
            <a:off x="424151" y="3772071"/>
            <a:ext cx="5127383" cy="479562"/>
          </a:xfrm>
          <a:prstGeom prst="roundRect">
            <a:avLst>
              <a:gd name="adj" fmla="val 16667"/>
            </a:avLst>
          </a:prstGeom>
          <a:solidFill>
            <a:srgbClr val="E75D01"/>
          </a:solidFill>
          <a:ln w="9525" cap="flat" cmpd="sng">
            <a:solidFill>
              <a:srgbClr val="B92B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b="1" i="0" u="none" strike="noStrike" cap="none" dirty="0">
                <a:solidFill>
                  <a:srgbClr val="FFFFFF"/>
                </a:solidFill>
                <a:latin typeface="Arial"/>
                <a:ea typeface="Arial"/>
                <a:cs typeface="Arial"/>
                <a:sym typeface="Arial"/>
              </a:rPr>
              <a:t>Hack-A-Thon EIS </a:t>
            </a:r>
            <a:endParaRPr sz="1300" b="1" i="0" u="none" strike="noStrike" cap="none" dirty="0">
              <a:solidFill>
                <a:srgbClr val="FFFFFF"/>
              </a:solidFill>
              <a:latin typeface="Arial"/>
              <a:ea typeface="Arial"/>
              <a:cs typeface="Arial"/>
              <a:sym typeface="Arial"/>
            </a:endParaRPr>
          </a:p>
        </p:txBody>
      </p:sp>
      <p:sp>
        <p:nvSpPr>
          <p:cNvPr id="392" name="Google Shape;392;p43"/>
          <p:cNvSpPr/>
          <p:nvPr/>
        </p:nvSpPr>
        <p:spPr>
          <a:xfrm>
            <a:off x="458117" y="4348493"/>
            <a:ext cx="5110400" cy="339796"/>
          </a:xfrm>
          <a:prstGeom prst="roundRect">
            <a:avLst>
              <a:gd name="adj" fmla="val 16667"/>
            </a:avLst>
          </a:prstGeom>
          <a:solidFill>
            <a:srgbClr val="EEB902"/>
          </a:solidFill>
          <a:ln w="9525" cap="flat" cmpd="sng">
            <a:solidFill>
              <a:srgbClr val="BF9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b="1" i="0" u="none" strike="noStrike" cap="none" dirty="0">
                <a:solidFill>
                  <a:srgbClr val="FFFFFF"/>
                </a:solidFill>
                <a:latin typeface="Arial"/>
                <a:ea typeface="Arial"/>
                <a:cs typeface="Arial"/>
                <a:sym typeface="Arial"/>
              </a:rPr>
              <a:t>Presentations &amp; Winners Announced</a:t>
            </a:r>
            <a:endParaRPr sz="1300" b="1" i="0" u="none" strike="noStrike" cap="none" dirty="0">
              <a:solidFill>
                <a:srgbClr val="FFFFFF"/>
              </a:solidFill>
              <a:latin typeface="Arial"/>
              <a:ea typeface="Arial"/>
              <a:cs typeface="Arial"/>
              <a:sym typeface="Arial"/>
            </a:endParaRPr>
          </a:p>
        </p:txBody>
      </p:sp>
      <p:sp>
        <p:nvSpPr>
          <p:cNvPr id="2" name="Google Shape;389;p43">
            <a:extLst>
              <a:ext uri="{FF2B5EF4-FFF2-40B4-BE49-F238E27FC236}">
                <a16:creationId xmlns:a16="http://schemas.microsoft.com/office/drawing/2014/main" id="{02710EFC-6509-486B-AA5F-106498FC4579}"/>
              </a:ext>
            </a:extLst>
          </p:cNvPr>
          <p:cNvSpPr/>
          <p:nvPr/>
        </p:nvSpPr>
        <p:spPr>
          <a:xfrm>
            <a:off x="5835631" y="1105954"/>
            <a:ext cx="2387207" cy="801096"/>
          </a:xfrm>
          <a:prstGeom prst="roundRect">
            <a:avLst>
              <a:gd name="adj" fmla="val 16667"/>
            </a:avLst>
          </a:prstGeom>
          <a:solidFill>
            <a:srgbClr val="3ACEA9"/>
          </a:solidFill>
          <a:ln w="9525" cap="flat" cmpd="sng">
            <a:solidFill>
              <a:srgbClr val="00856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1" dirty="0">
                <a:solidFill>
                  <a:srgbClr val="FFFFFF"/>
                </a:solidFill>
              </a:rPr>
              <a:t>October</a:t>
            </a:r>
            <a:endParaRPr sz="1100" b="1" i="0" u="none" strike="noStrike" cap="none" dirty="0">
              <a:solidFill>
                <a:srgbClr val="FFFFFF"/>
              </a:solidFill>
              <a:latin typeface="Arial"/>
              <a:ea typeface="Arial"/>
              <a:cs typeface="Arial"/>
              <a:sym typeface="Arial"/>
            </a:endParaRPr>
          </a:p>
        </p:txBody>
      </p:sp>
      <p:sp>
        <p:nvSpPr>
          <p:cNvPr id="3" name="Google Shape;390;p43">
            <a:extLst>
              <a:ext uri="{FF2B5EF4-FFF2-40B4-BE49-F238E27FC236}">
                <a16:creationId xmlns:a16="http://schemas.microsoft.com/office/drawing/2014/main" id="{04544DE3-4413-E613-DDF4-2E27A59166AD}"/>
              </a:ext>
            </a:extLst>
          </p:cNvPr>
          <p:cNvSpPr/>
          <p:nvPr/>
        </p:nvSpPr>
        <p:spPr>
          <a:xfrm>
            <a:off x="5835630" y="2610613"/>
            <a:ext cx="2399456" cy="801096"/>
          </a:xfrm>
          <a:prstGeom prst="roundRect">
            <a:avLst>
              <a:gd name="adj" fmla="val 16667"/>
            </a:avLst>
          </a:prstGeom>
          <a:solidFill>
            <a:srgbClr val="7CD050"/>
          </a:solidFill>
          <a:ln w="9525" cap="flat" cmpd="sng">
            <a:solidFill>
              <a:srgbClr val="6AA8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100" b="1" dirty="0">
                <a:solidFill>
                  <a:srgbClr val="FFFFFF"/>
                </a:solidFill>
              </a:rPr>
              <a:t>November</a:t>
            </a:r>
            <a:endParaRPr sz="1300" b="1" i="0" u="none" strike="noStrike" cap="none" dirty="0">
              <a:solidFill>
                <a:srgbClr val="FFFFFF"/>
              </a:solidFill>
              <a:latin typeface="Arial"/>
              <a:ea typeface="Arial"/>
              <a:cs typeface="Arial"/>
              <a:sym typeface="Arial"/>
            </a:endParaRPr>
          </a:p>
        </p:txBody>
      </p:sp>
      <p:sp>
        <p:nvSpPr>
          <p:cNvPr id="4" name="Google Shape;391;p43">
            <a:extLst>
              <a:ext uri="{FF2B5EF4-FFF2-40B4-BE49-F238E27FC236}">
                <a16:creationId xmlns:a16="http://schemas.microsoft.com/office/drawing/2014/main" id="{695EB72D-A1CD-64D3-0FF7-FD7488783A9B}"/>
              </a:ext>
            </a:extLst>
          </p:cNvPr>
          <p:cNvSpPr/>
          <p:nvPr/>
        </p:nvSpPr>
        <p:spPr>
          <a:xfrm>
            <a:off x="5835631" y="3829174"/>
            <a:ext cx="2399456" cy="365356"/>
          </a:xfrm>
          <a:prstGeom prst="roundRect">
            <a:avLst>
              <a:gd name="adj" fmla="val 16667"/>
            </a:avLst>
          </a:prstGeom>
          <a:solidFill>
            <a:srgbClr val="E75D01"/>
          </a:solidFill>
          <a:ln w="9525" cap="flat" cmpd="sng">
            <a:solidFill>
              <a:srgbClr val="B92B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000" b="1" i="0" u="none" strike="noStrike" cap="none" dirty="0">
                <a:solidFill>
                  <a:srgbClr val="FFFFFF"/>
                </a:solidFill>
                <a:latin typeface="Arial"/>
                <a:ea typeface="Arial"/>
                <a:cs typeface="Arial"/>
                <a:sym typeface="Arial"/>
              </a:rPr>
              <a:t>December 12</a:t>
            </a:r>
            <a:r>
              <a:rPr lang="en" sz="1000" b="1" i="0" u="none" strike="noStrike" cap="none" baseline="30000" dirty="0">
                <a:solidFill>
                  <a:srgbClr val="FFFFFF"/>
                </a:solidFill>
                <a:latin typeface="Arial"/>
                <a:ea typeface="Arial"/>
                <a:cs typeface="Arial"/>
                <a:sym typeface="Arial"/>
              </a:rPr>
              <a:t>th</a:t>
            </a:r>
            <a:r>
              <a:rPr lang="en" sz="1000" b="1" i="0" u="none" strike="noStrike" cap="none" dirty="0">
                <a:solidFill>
                  <a:srgbClr val="FFFFFF"/>
                </a:solidFill>
                <a:latin typeface="Arial"/>
                <a:ea typeface="Arial"/>
                <a:cs typeface="Arial"/>
                <a:sym typeface="Arial"/>
              </a:rPr>
              <a:t> &amp; 13</a:t>
            </a:r>
            <a:r>
              <a:rPr lang="en" sz="1000" b="1" i="0" u="none" strike="noStrike" cap="none" baseline="30000" dirty="0">
                <a:solidFill>
                  <a:srgbClr val="FFFFFF"/>
                </a:solidFill>
                <a:latin typeface="Arial"/>
                <a:ea typeface="Arial"/>
                <a:cs typeface="Arial"/>
                <a:sym typeface="Arial"/>
              </a:rPr>
              <a:t>th</a:t>
            </a:r>
            <a:r>
              <a:rPr lang="en" sz="1000" b="1" i="0" u="none" strike="noStrike" cap="none" dirty="0">
                <a:solidFill>
                  <a:srgbClr val="FFFFFF"/>
                </a:solidFill>
                <a:latin typeface="Arial"/>
                <a:ea typeface="Arial"/>
                <a:cs typeface="Arial"/>
                <a:sym typeface="Arial"/>
              </a:rPr>
              <a:t> </a:t>
            </a:r>
            <a:endParaRPr sz="1000" b="1" i="0" u="none" strike="noStrike" cap="none" dirty="0">
              <a:solidFill>
                <a:srgbClr val="FFFFFF"/>
              </a:solidFill>
              <a:latin typeface="Arial"/>
              <a:ea typeface="Arial"/>
              <a:cs typeface="Arial"/>
              <a:sym typeface="Arial"/>
            </a:endParaRPr>
          </a:p>
        </p:txBody>
      </p:sp>
      <p:sp>
        <p:nvSpPr>
          <p:cNvPr id="5" name="Google Shape;392;p43">
            <a:extLst>
              <a:ext uri="{FF2B5EF4-FFF2-40B4-BE49-F238E27FC236}">
                <a16:creationId xmlns:a16="http://schemas.microsoft.com/office/drawing/2014/main" id="{FF92697B-2AB7-C5AC-F7AC-C1E3884D8647}"/>
              </a:ext>
            </a:extLst>
          </p:cNvPr>
          <p:cNvSpPr/>
          <p:nvPr/>
        </p:nvSpPr>
        <p:spPr>
          <a:xfrm>
            <a:off x="5835631" y="4345748"/>
            <a:ext cx="2387207" cy="339797"/>
          </a:xfrm>
          <a:prstGeom prst="roundRect">
            <a:avLst>
              <a:gd name="adj" fmla="val 16667"/>
            </a:avLst>
          </a:prstGeom>
          <a:solidFill>
            <a:srgbClr val="EEB902"/>
          </a:solidFill>
          <a:ln w="9525" cap="flat" cmpd="sng">
            <a:solidFill>
              <a:srgbClr val="BF9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 sz="1300" b="1" i="0" u="none" strike="noStrike" cap="none" dirty="0">
                <a:solidFill>
                  <a:srgbClr val="FFFFFF"/>
                </a:solidFill>
                <a:latin typeface="Arial"/>
                <a:ea typeface="Arial"/>
                <a:cs typeface="Arial"/>
                <a:sym typeface="Arial"/>
              </a:rPr>
              <a:t>Week of </a:t>
            </a:r>
            <a:r>
              <a:rPr lang="en" sz="1300" b="1" dirty="0">
                <a:solidFill>
                  <a:srgbClr val="FFFFFF"/>
                </a:solidFill>
              </a:rPr>
              <a:t>December 16</a:t>
            </a:r>
            <a:r>
              <a:rPr lang="en" sz="1300" b="1" baseline="30000" dirty="0">
                <a:solidFill>
                  <a:srgbClr val="FFFFFF"/>
                </a:solidFill>
              </a:rPr>
              <a:t>th</a:t>
            </a:r>
            <a:r>
              <a:rPr lang="en" sz="1300" b="1" dirty="0">
                <a:solidFill>
                  <a:srgbClr val="FFFFFF"/>
                </a:solidFill>
              </a:rPr>
              <a:t> </a:t>
            </a:r>
            <a:endParaRPr sz="1300" b="1" i="0" u="none" strike="noStrike" cap="none" dirty="0">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910A1E-DE62-7AE8-6511-B91190292CFC}"/>
              </a:ext>
            </a:extLst>
          </p:cNvPr>
          <p:cNvSpPr>
            <a:spLocks noGrp="1"/>
          </p:cNvSpPr>
          <p:nvPr>
            <p:ph type="title"/>
          </p:nvPr>
        </p:nvSpPr>
        <p:spPr/>
        <p:txBody>
          <a:bodyPr/>
          <a:lstStyle/>
          <a:p>
            <a:r>
              <a:rPr lang="en-US" dirty="0"/>
              <a:t>Quick Overview </a:t>
            </a:r>
          </a:p>
        </p:txBody>
      </p:sp>
      <p:sp>
        <p:nvSpPr>
          <p:cNvPr id="4" name="Text Placeholder 3">
            <a:extLst>
              <a:ext uri="{FF2B5EF4-FFF2-40B4-BE49-F238E27FC236}">
                <a16:creationId xmlns:a16="http://schemas.microsoft.com/office/drawing/2014/main" id="{A9FD863C-FF04-4D2C-E62E-DD43C207FEC4}"/>
              </a:ext>
            </a:extLst>
          </p:cNvPr>
          <p:cNvSpPr>
            <a:spLocks noGrp="1"/>
          </p:cNvSpPr>
          <p:nvPr>
            <p:ph type="body" idx="1"/>
          </p:nvPr>
        </p:nvSpPr>
        <p:spPr/>
        <p:txBody>
          <a:bodyPr/>
          <a:lstStyle/>
          <a:p>
            <a:r>
              <a:rPr lang="en-US" sz="1800" b="1" i="0" u="none" strike="noStrike" dirty="0">
                <a:solidFill>
                  <a:srgbClr val="000000"/>
                </a:solidFill>
                <a:effectLst/>
                <a:latin typeface="Source Sans Pro" panose="020B0503030403020204" pitchFamily="34" charset="0"/>
              </a:rPr>
              <a:t>A </a:t>
            </a:r>
            <a:r>
              <a:rPr lang="en-US" sz="1800" b="1" i="0" u="none" strike="noStrike" dirty="0">
                <a:solidFill>
                  <a:srgbClr val="222222"/>
                </a:solidFill>
                <a:effectLst/>
                <a:latin typeface="Source Sans Pro" panose="020B0503030403020204" pitchFamily="34" charset="0"/>
              </a:rPr>
              <a:t>Generative AI hackathon </a:t>
            </a:r>
            <a:r>
              <a:rPr lang="en-US" sz="1800" b="0" i="0" u="none" strike="noStrike" dirty="0">
                <a:solidFill>
                  <a:srgbClr val="222222"/>
                </a:solidFill>
                <a:effectLst/>
                <a:latin typeface="Source Sans Pro" panose="020B0503030403020204" pitchFamily="34" charset="0"/>
              </a:rPr>
              <a:t>where you'll have the chance to build innovative solutions using</a:t>
            </a:r>
            <a:r>
              <a:rPr lang="en-US" sz="1800" b="0" i="0" u="none" strike="noStrike" dirty="0">
                <a:solidFill>
                  <a:schemeClr val="tx1"/>
                </a:solidFill>
                <a:effectLst/>
                <a:latin typeface="Source Sans Pro" panose="020B0503030403020204" pitchFamily="34" charset="0"/>
              </a:rPr>
              <a:t> </a:t>
            </a:r>
            <a:r>
              <a:rPr lang="en-US" sz="1800" b="0" i="0" u="sng" strike="noStrike" dirty="0">
                <a:solidFill>
                  <a:schemeClr val="tx1"/>
                </a:solidFill>
                <a:effectLst/>
                <a:latin typeface="Source Sans Pro" panose="020B0503030403020204" pitchFamily="34" charset="0"/>
                <a:hlinkClick r:id="rId2">
                  <a:extLst>
                    <a:ext uri="{A12FA001-AC4F-418D-AE19-62706E023703}">
                      <ahyp:hlinkClr xmlns:ahyp="http://schemas.microsoft.com/office/drawing/2018/hyperlinkcolor" val="tx"/>
                    </a:ext>
                  </a:extLst>
                </a:hlinkClick>
              </a:rPr>
              <a:t>Amazon Bedrock</a:t>
            </a:r>
            <a:r>
              <a:rPr lang="en-US" sz="1800" b="0" i="0" u="none" strike="noStrike" dirty="0">
                <a:solidFill>
                  <a:schemeClr val="tx1"/>
                </a:solidFill>
                <a:effectLst/>
                <a:latin typeface="Source Sans Pro" panose="020B0503030403020204" pitchFamily="34" charset="0"/>
              </a:rPr>
              <a:t> and </a:t>
            </a:r>
            <a:r>
              <a:rPr lang="en-US" sz="1800" b="0" i="0" u="sng" strike="noStrike" dirty="0">
                <a:solidFill>
                  <a:schemeClr val="tx1"/>
                </a:solidFill>
                <a:effectLst/>
                <a:latin typeface="Source Sans Pro" panose="020B0503030403020204" pitchFamily="34" charset="0"/>
                <a:hlinkClick r:id="rId3">
                  <a:extLst>
                    <a:ext uri="{A12FA001-AC4F-418D-AE19-62706E023703}">
                      <ahyp:hlinkClr xmlns:ahyp="http://schemas.microsoft.com/office/drawing/2018/hyperlinkcolor" val="tx"/>
                    </a:ext>
                  </a:extLst>
                </a:hlinkClick>
              </a:rPr>
              <a:t>Amazon Q</a:t>
            </a:r>
            <a:r>
              <a:rPr lang="en-US" sz="1800" b="0" i="0" u="none" strike="noStrike" dirty="0">
                <a:solidFill>
                  <a:schemeClr val="tx1"/>
                </a:solidFill>
                <a:effectLst/>
                <a:latin typeface="Source Sans Pro" panose="020B0503030403020204" pitchFamily="34" charset="0"/>
              </a:rPr>
              <a:t>.</a:t>
            </a: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Source Sans Pro" panose="020B0503030403020204" pitchFamily="34" charset="0"/>
              </a:rPr>
              <a:t>Hackathon Dates: </a:t>
            </a:r>
            <a:r>
              <a:rPr lang="en-US" sz="1800" i="0" u="none" strike="noStrike" dirty="0">
                <a:solidFill>
                  <a:srgbClr val="000000"/>
                </a:solidFill>
                <a:effectLst/>
                <a:latin typeface="Source Sans Pro" panose="020B0503030403020204" pitchFamily="34" charset="0"/>
              </a:rPr>
              <a:t>December 12</a:t>
            </a:r>
            <a:r>
              <a:rPr lang="en-US" sz="1800" i="0" u="none" strike="noStrike" baseline="30000" dirty="0">
                <a:solidFill>
                  <a:srgbClr val="000000"/>
                </a:solidFill>
                <a:effectLst/>
                <a:latin typeface="Source Sans Pro" panose="020B0503030403020204" pitchFamily="34" charset="0"/>
              </a:rPr>
              <a:t>th</a:t>
            </a:r>
            <a:r>
              <a:rPr lang="en-US" sz="1800" i="0" u="none" strike="noStrike" dirty="0">
                <a:solidFill>
                  <a:srgbClr val="000000"/>
                </a:solidFill>
                <a:effectLst/>
                <a:latin typeface="Source Sans Pro" panose="020B0503030403020204" pitchFamily="34" charset="0"/>
              </a:rPr>
              <a:t> &amp; 13</a:t>
            </a:r>
            <a:r>
              <a:rPr lang="en-US" sz="1800" i="0" u="none" strike="noStrike" baseline="30000" dirty="0">
                <a:solidFill>
                  <a:srgbClr val="000000"/>
                </a:solidFill>
                <a:effectLst/>
                <a:latin typeface="Source Sans Pro" panose="020B0503030403020204" pitchFamily="34" charset="0"/>
              </a:rPr>
              <a:t>th</a:t>
            </a:r>
            <a:r>
              <a:rPr lang="en-US" sz="1800" i="0" u="none" strike="noStrike" dirty="0">
                <a:solidFill>
                  <a:srgbClr val="000000"/>
                </a:solidFill>
                <a:effectLst/>
                <a:latin typeface="Source Sans Pro" panose="020B0503030403020204" pitchFamily="34" charset="0"/>
              </a:rPr>
              <a:t> </a:t>
            </a: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Source Sans Pro" panose="020B0503030403020204" pitchFamily="34" charset="0"/>
              </a:rPr>
              <a:t>Teams</a:t>
            </a:r>
            <a:r>
              <a:rPr lang="en-US" sz="1800" b="0" i="0" u="none" strike="noStrike" dirty="0">
                <a:solidFill>
                  <a:srgbClr val="000000"/>
                </a:solidFill>
                <a:effectLst/>
                <a:latin typeface="Source Sans Pro" panose="020B0503030403020204" pitchFamily="34" charset="0"/>
              </a:rPr>
              <a:t>: You can build your own team or submit as an individual and we can place you on a team. The </a:t>
            </a:r>
            <a:r>
              <a:rPr lang="en-US" sz="1800" dirty="0">
                <a:solidFill>
                  <a:srgbClr val="000000"/>
                </a:solidFill>
                <a:latin typeface="Source Sans Pro" panose="020B0503030403020204" pitchFamily="34" charset="0"/>
              </a:rPr>
              <a:t>team</a:t>
            </a:r>
            <a:r>
              <a:rPr lang="en-US" sz="1800" b="0" i="0" u="none" strike="noStrike" dirty="0">
                <a:solidFill>
                  <a:srgbClr val="000000"/>
                </a:solidFill>
                <a:effectLst/>
                <a:latin typeface="Source Sans Pro" panose="020B0503030403020204" pitchFamily="34" charset="0"/>
              </a:rPr>
              <a:t> size will be 3-6 on a team. </a:t>
            </a: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Source Sans Pro" panose="020B0503030403020204" pitchFamily="34" charset="0"/>
              </a:rPr>
              <a:t>Training: </a:t>
            </a:r>
            <a:r>
              <a:rPr lang="en-US" sz="1800" b="0" i="0" u="none" strike="noStrike" dirty="0">
                <a:solidFill>
                  <a:srgbClr val="000000"/>
                </a:solidFill>
                <a:effectLst/>
                <a:latin typeface="Source Sans Pro" panose="020B0503030403020204" pitchFamily="34" charset="0"/>
              </a:rPr>
              <a:t>Before the Hackathon, AWS will provide a live 4-hour workshop leveraging AWS Gen AI that will be hosted in your </a:t>
            </a:r>
            <a:r>
              <a:rPr lang="en-US" sz="1800" b="0" i="0" u="none" strike="noStrike" dirty="0" err="1">
                <a:solidFill>
                  <a:srgbClr val="000000"/>
                </a:solidFill>
                <a:effectLst/>
                <a:latin typeface="Source Sans Pro" panose="020B0503030403020204" pitchFamily="34" charset="0"/>
              </a:rPr>
              <a:t>timezone</a:t>
            </a:r>
            <a:r>
              <a:rPr lang="en-US" sz="1800" b="0" i="0" u="none" strike="noStrike" dirty="0">
                <a:solidFill>
                  <a:srgbClr val="000000"/>
                </a:solidFill>
                <a:effectLst/>
                <a:latin typeface="Source Sans Pro" panose="020B0503030403020204" pitchFamily="34" charset="0"/>
              </a:rPr>
              <a:t> with a few different options to attend.</a:t>
            </a:r>
            <a:endParaRPr lang="en-US" sz="1800" b="0" i="0" u="none" strike="noStrike" dirty="0">
              <a:solidFill>
                <a:srgbClr val="000000"/>
              </a:solidFill>
              <a:effectLst/>
              <a:latin typeface="Arial" panose="020B0604020202020204" pitchFamily="34" charset="0"/>
            </a:endParaRPr>
          </a:p>
          <a:p>
            <a:r>
              <a:rPr lang="en-US" sz="1800" b="1" i="0" u="none" strike="noStrike" dirty="0">
                <a:solidFill>
                  <a:srgbClr val="000000"/>
                </a:solidFill>
                <a:effectLst/>
                <a:latin typeface="Source Sans Pro" panose="020B0503030403020204" pitchFamily="34" charset="0"/>
              </a:rPr>
              <a:t>AWS AI Practitioner Certification</a:t>
            </a:r>
            <a:r>
              <a:rPr lang="en-US" sz="1800" b="0" i="0" u="none" strike="noStrike" dirty="0">
                <a:solidFill>
                  <a:srgbClr val="000000"/>
                </a:solidFill>
                <a:effectLst/>
                <a:latin typeface="Source Sans Pro" panose="020B0503030403020204" pitchFamily="34" charset="0"/>
              </a:rPr>
              <a:t>: Following the hack-a-thon, you’ll have the ability to take the AWS AI Practitioner certification at no cost. </a:t>
            </a:r>
            <a:r>
              <a:rPr lang="en-US" sz="1800" b="0" i="0" u="sng" strike="noStrike" dirty="0">
                <a:solidFill>
                  <a:srgbClr val="1A73E8"/>
                </a:solidFill>
                <a:effectLst/>
                <a:latin typeface="Source Sans Pro" panose="020B0503030403020204" pitchFamily="34" charset="0"/>
                <a:hlinkClick r:id="rId4"/>
              </a:rPr>
              <a:t>https://aws.amazon.com/certification/certified-ai-practitioner/</a:t>
            </a:r>
            <a:endParaRPr lang="en-US" dirty="0">
              <a:solidFill>
                <a:schemeClr val="tx1"/>
              </a:solidFill>
            </a:endParaRPr>
          </a:p>
        </p:txBody>
      </p:sp>
    </p:spTree>
    <p:extLst>
      <p:ext uri="{BB962C8B-B14F-4D97-AF65-F5344CB8AC3E}">
        <p14:creationId xmlns:p14="http://schemas.microsoft.com/office/powerpoint/2010/main" val="4254699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8FE7B-ADDE-03A4-868D-6461AC3E79B4}"/>
              </a:ext>
            </a:extLst>
          </p:cNvPr>
          <p:cNvSpPr>
            <a:spLocks noGrp="1"/>
          </p:cNvSpPr>
          <p:nvPr>
            <p:ph type="title"/>
          </p:nvPr>
        </p:nvSpPr>
        <p:spPr/>
        <p:txBody>
          <a:bodyPr/>
          <a:lstStyle/>
          <a:p>
            <a:r>
              <a:rPr lang="en-US" dirty="0"/>
              <a:t>Hack-A-Thon Interest as of November 7th</a:t>
            </a:r>
          </a:p>
        </p:txBody>
      </p:sp>
      <p:sp>
        <p:nvSpPr>
          <p:cNvPr id="3" name="TextBox 2">
            <a:extLst>
              <a:ext uri="{FF2B5EF4-FFF2-40B4-BE49-F238E27FC236}">
                <a16:creationId xmlns:a16="http://schemas.microsoft.com/office/drawing/2014/main" id="{E5920877-946B-56B5-82C0-B564BDCCE52D}"/>
              </a:ext>
            </a:extLst>
          </p:cNvPr>
          <p:cNvSpPr txBox="1"/>
          <p:nvPr/>
        </p:nvSpPr>
        <p:spPr>
          <a:xfrm>
            <a:off x="6747215" y="2333782"/>
            <a:ext cx="383438" cy="1600438"/>
          </a:xfrm>
          <a:prstGeom prst="rect">
            <a:avLst/>
          </a:prstGeom>
          <a:noFill/>
        </p:spPr>
        <p:txBody>
          <a:bodyPr wrap="none" rtlCol="0">
            <a:spAutoFit/>
          </a:bodyPr>
          <a:lstStyle/>
          <a:p>
            <a:r>
              <a:rPr lang="en-US" dirty="0"/>
              <a:t>63</a:t>
            </a:r>
          </a:p>
          <a:p>
            <a:endParaRPr lang="en-US" dirty="0"/>
          </a:p>
          <a:p>
            <a:r>
              <a:rPr lang="en-US" dirty="0"/>
              <a:t>33</a:t>
            </a:r>
          </a:p>
          <a:p>
            <a:endParaRPr lang="en-US" dirty="0"/>
          </a:p>
          <a:p>
            <a:r>
              <a:rPr lang="en-US" dirty="0"/>
              <a:t>26</a:t>
            </a:r>
          </a:p>
          <a:p>
            <a:endParaRPr lang="en-US" dirty="0"/>
          </a:p>
          <a:p>
            <a:r>
              <a:rPr lang="en-US" dirty="0"/>
              <a:t>4</a:t>
            </a:r>
          </a:p>
        </p:txBody>
      </p:sp>
      <p:pic>
        <p:nvPicPr>
          <p:cNvPr id="4098" name="Picture 2" descr="Forms response chart. Question title: The EIS hack-a-thon will be hosted on December 12th and 13th. Please let us know your interest level by selecting an answer below.. Number of responses: 126 responses.">
            <a:extLst>
              <a:ext uri="{FF2B5EF4-FFF2-40B4-BE49-F238E27FC236}">
                <a16:creationId xmlns:a16="http://schemas.microsoft.com/office/drawing/2014/main" id="{20D5A6CE-BA96-487E-A13A-B0A9E2421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00" y="1451246"/>
            <a:ext cx="6473838" cy="2935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33541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26" name="Google Shape;26;p4"/>
          <p:cNvSpPr/>
          <p:nvPr/>
        </p:nvSpPr>
        <p:spPr>
          <a:xfrm>
            <a:off x="0" y="0"/>
            <a:ext cx="9144000" cy="5143500"/>
          </a:xfrm>
          <a:prstGeom prst="rect">
            <a:avLst/>
          </a:prstGeom>
          <a:solidFill>
            <a:srgbClr val="F1F2F8"/>
          </a:solidFill>
          <a:ln>
            <a:noFill/>
          </a:ln>
        </p:spPr>
        <p:txBody>
          <a:bodyPr spcFirstLastPara="1" wrap="square" lIns="73900" tIns="36950" rIns="73900" bIns="36950" anchor="ctr" anchorCtr="0">
            <a:noAutofit/>
          </a:bodyPr>
          <a:lstStyle/>
          <a:p>
            <a:pPr marL="0" marR="0" lvl="0" indent="0" algn="ctr" rtl="0">
              <a:spcBef>
                <a:spcPts val="0"/>
              </a:spcBef>
              <a:spcAft>
                <a:spcPts val="0"/>
              </a:spcAft>
              <a:buNone/>
            </a:pPr>
            <a:endParaRPr sz="1500" b="0" i="0" u="none" strike="noStrike" cap="none">
              <a:solidFill>
                <a:schemeClr val="lt1"/>
              </a:solidFill>
              <a:latin typeface="Calibri"/>
              <a:ea typeface="Calibri"/>
              <a:cs typeface="Calibri"/>
              <a:sym typeface="Calibri"/>
            </a:endParaRPr>
          </a:p>
        </p:txBody>
      </p:sp>
      <p:pic>
        <p:nvPicPr>
          <p:cNvPr id="27" name="Google Shape;27;p4"/>
          <p:cNvPicPr preferRelativeResize="0"/>
          <p:nvPr/>
        </p:nvPicPr>
        <p:blipFill rotWithShape="1">
          <a:blip r:embed="rId3">
            <a:alphaModFix/>
          </a:blip>
          <a:srcRect/>
          <a:stretch/>
        </p:blipFill>
        <p:spPr>
          <a:xfrm flipH="1">
            <a:off x="2" y="0"/>
            <a:ext cx="4584886" cy="5143499"/>
          </a:xfrm>
          <a:prstGeom prst="rect">
            <a:avLst/>
          </a:prstGeom>
          <a:noFill/>
          <a:ln>
            <a:noFill/>
          </a:ln>
        </p:spPr>
      </p:pic>
      <p:grpSp>
        <p:nvGrpSpPr>
          <p:cNvPr id="28" name="Google Shape;28;p4"/>
          <p:cNvGrpSpPr/>
          <p:nvPr/>
        </p:nvGrpSpPr>
        <p:grpSpPr>
          <a:xfrm>
            <a:off x="439628" y="365764"/>
            <a:ext cx="5599005" cy="4412083"/>
            <a:chOff x="4930815" y="1446835"/>
            <a:chExt cx="5613600" cy="3970200"/>
          </a:xfrm>
        </p:grpSpPr>
        <p:sp>
          <p:nvSpPr>
            <p:cNvPr id="29" name="Google Shape;29;p4"/>
            <p:cNvSpPr/>
            <p:nvPr/>
          </p:nvSpPr>
          <p:spPr>
            <a:xfrm>
              <a:off x="4930815" y="1446835"/>
              <a:ext cx="5613600" cy="3970200"/>
            </a:xfrm>
            <a:prstGeom prst="roundRect">
              <a:avLst>
                <a:gd name="adj" fmla="val 3754"/>
              </a:avLst>
            </a:prstGeom>
            <a:solidFill>
              <a:schemeClr val="lt1">
                <a:alpha val="6863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Arial"/>
                <a:ea typeface="Arial"/>
                <a:cs typeface="Arial"/>
                <a:sym typeface="Arial"/>
              </a:endParaRPr>
            </a:p>
          </p:txBody>
        </p:sp>
        <p:cxnSp>
          <p:nvCxnSpPr>
            <p:cNvPr id="30" name="Google Shape;30;p4"/>
            <p:cNvCxnSpPr/>
            <p:nvPr/>
          </p:nvCxnSpPr>
          <p:spPr>
            <a:xfrm>
              <a:off x="5732775" y="1446835"/>
              <a:ext cx="0" cy="3970200"/>
            </a:xfrm>
            <a:prstGeom prst="straightConnector1">
              <a:avLst/>
            </a:prstGeom>
            <a:noFill/>
            <a:ln>
              <a:noFill/>
            </a:ln>
          </p:spPr>
        </p:cxnSp>
        <p:cxnSp>
          <p:nvCxnSpPr>
            <p:cNvPr id="31" name="Google Shape;31;p4"/>
            <p:cNvCxnSpPr/>
            <p:nvPr/>
          </p:nvCxnSpPr>
          <p:spPr>
            <a:xfrm>
              <a:off x="6534735" y="1446835"/>
              <a:ext cx="0" cy="3970200"/>
            </a:xfrm>
            <a:prstGeom prst="straightConnector1">
              <a:avLst/>
            </a:prstGeom>
            <a:noFill/>
            <a:ln>
              <a:noFill/>
            </a:ln>
          </p:spPr>
        </p:cxnSp>
        <p:cxnSp>
          <p:nvCxnSpPr>
            <p:cNvPr id="32" name="Google Shape;32;p4"/>
            <p:cNvCxnSpPr/>
            <p:nvPr/>
          </p:nvCxnSpPr>
          <p:spPr>
            <a:xfrm>
              <a:off x="7336695" y="1446835"/>
              <a:ext cx="0" cy="3970200"/>
            </a:xfrm>
            <a:prstGeom prst="straightConnector1">
              <a:avLst/>
            </a:prstGeom>
            <a:noFill/>
            <a:ln>
              <a:noFill/>
            </a:ln>
          </p:spPr>
        </p:cxnSp>
        <p:cxnSp>
          <p:nvCxnSpPr>
            <p:cNvPr id="33" name="Google Shape;33;p4"/>
            <p:cNvCxnSpPr/>
            <p:nvPr/>
          </p:nvCxnSpPr>
          <p:spPr>
            <a:xfrm>
              <a:off x="8138655" y="1446835"/>
              <a:ext cx="0" cy="3970200"/>
            </a:xfrm>
            <a:prstGeom prst="straightConnector1">
              <a:avLst/>
            </a:prstGeom>
            <a:noFill/>
            <a:ln>
              <a:noFill/>
            </a:ln>
          </p:spPr>
        </p:cxnSp>
        <p:cxnSp>
          <p:nvCxnSpPr>
            <p:cNvPr id="34" name="Google Shape;34;p4"/>
            <p:cNvCxnSpPr/>
            <p:nvPr/>
          </p:nvCxnSpPr>
          <p:spPr>
            <a:xfrm>
              <a:off x="8940615" y="1446835"/>
              <a:ext cx="0" cy="3970200"/>
            </a:xfrm>
            <a:prstGeom prst="straightConnector1">
              <a:avLst/>
            </a:prstGeom>
            <a:noFill/>
            <a:ln>
              <a:noFill/>
            </a:ln>
          </p:spPr>
        </p:cxnSp>
        <p:cxnSp>
          <p:nvCxnSpPr>
            <p:cNvPr id="35" name="Google Shape;35;p4"/>
            <p:cNvCxnSpPr/>
            <p:nvPr/>
          </p:nvCxnSpPr>
          <p:spPr>
            <a:xfrm>
              <a:off x="9742575" y="1446835"/>
              <a:ext cx="0" cy="3970200"/>
            </a:xfrm>
            <a:prstGeom prst="straightConnector1">
              <a:avLst/>
            </a:prstGeom>
            <a:noFill/>
            <a:ln>
              <a:noFill/>
            </a:ln>
          </p:spPr>
        </p:cxnSp>
      </p:grpSp>
      <p:graphicFrame>
        <p:nvGraphicFramePr>
          <p:cNvPr id="36" name="Google Shape;36;p4"/>
          <p:cNvGraphicFramePr/>
          <p:nvPr>
            <p:extLst>
              <p:ext uri="{D42A27DB-BD31-4B8C-83A1-F6EECF244321}">
                <p14:modId xmlns:p14="http://schemas.microsoft.com/office/powerpoint/2010/main" val="2331832305"/>
              </p:ext>
            </p:extLst>
          </p:nvPr>
        </p:nvGraphicFramePr>
        <p:xfrm>
          <a:off x="439841" y="800473"/>
          <a:ext cx="5599475" cy="3760721"/>
        </p:xfrm>
        <a:graphic>
          <a:graphicData uri="http://schemas.openxmlformats.org/drawingml/2006/table">
            <a:tbl>
              <a:tblPr>
                <a:noFill/>
                <a:tableStyleId>{9CF33336-558A-4EDA-90A1-756B33CDB05D}</a:tableStyleId>
              </a:tblPr>
              <a:tblGrid>
                <a:gridCol w="799925">
                  <a:extLst>
                    <a:ext uri="{9D8B030D-6E8A-4147-A177-3AD203B41FA5}">
                      <a16:colId xmlns:a16="http://schemas.microsoft.com/office/drawing/2014/main" val="20000"/>
                    </a:ext>
                  </a:extLst>
                </a:gridCol>
                <a:gridCol w="799925">
                  <a:extLst>
                    <a:ext uri="{9D8B030D-6E8A-4147-A177-3AD203B41FA5}">
                      <a16:colId xmlns:a16="http://schemas.microsoft.com/office/drawing/2014/main" val="20001"/>
                    </a:ext>
                  </a:extLst>
                </a:gridCol>
                <a:gridCol w="799925">
                  <a:extLst>
                    <a:ext uri="{9D8B030D-6E8A-4147-A177-3AD203B41FA5}">
                      <a16:colId xmlns:a16="http://schemas.microsoft.com/office/drawing/2014/main" val="20002"/>
                    </a:ext>
                  </a:extLst>
                </a:gridCol>
                <a:gridCol w="799925">
                  <a:extLst>
                    <a:ext uri="{9D8B030D-6E8A-4147-A177-3AD203B41FA5}">
                      <a16:colId xmlns:a16="http://schemas.microsoft.com/office/drawing/2014/main" val="20003"/>
                    </a:ext>
                  </a:extLst>
                </a:gridCol>
                <a:gridCol w="799925">
                  <a:extLst>
                    <a:ext uri="{9D8B030D-6E8A-4147-A177-3AD203B41FA5}">
                      <a16:colId xmlns:a16="http://schemas.microsoft.com/office/drawing/2014/main" val="20004"/>
                    </a:ext>
                  </a:extLst>
                </a:gridCol>
                <a:gridCol w="799925">
                  <a:extLst>
                    <a:ext uri="{9D8B030D-6E8A-4147-A177-3AD203B41FA5}">
                      <a16:colId xmlns:a16="http://schemas.microsoft.com/office/drawing/2014/main" val="20005"/>
                    </a:ext>
                  </a:extLst>
                </a:gridCol>
                <a:gridCol w="799925">
                  <a:extLst>
                    <a:ext uri="{9D8B030D-6E8A-4147-A177-3AD203B41FA5}">
                      <a16:colId xmlns:a16="http://schemas.microsoft.com/office/drawing/2014/main" val="20006"/>
                    </a:ext>
                  </a:extLst>
                </a:gridCol>
              </a:tblGrid>
              <a:tr h="477856">
                <a:tc>
                  <a:txBody>
                    <a:bodyPr/>
                    <a:lstStyle/>
                    <a:p>
                      <a:pPr marL="0" marR="0" lvl="0" indent="0" algn="r" rtl="0">
                        <a:spcBef>
                          <a:spcPts val="0"/>
                        </a:spcBef>
                        <a:spcAft>
                          <a:spcPts val="0"/>
                        </a:spcAft>
                        <a:buNone/>
                      </a:pPr>
                      <a:r>
                        <a:rPr lang="en" sz="800" b="0" i="0" u="none" strike="noStrike" cap="none" dirty="0">
                          <a:solidFill>
                            <a:srgbClr val="8EA0B2"/>
                          </a:solidFill>
                          <a:latin typeface="Montserrat"/>
                          <a:ea typeface="Montserrat"/>
                          <a:cs typeface="Montserrat"/>
                          <a:sym typeface="Montserrat"/>
                        </a:rPr>
                        <a:t> </a:t>
                      </a:r>
                      <a:endParaRPr sz="1100" dirty="0"/>
                    </a:p>
                  </a:txBody>
                  <a:tcPr marL="5725" marR="48000" marT="48000" marB="0">
                    <a:lnL w="9525" cap="flat" cmpd="sng">
                      <a:solidFill>
                        <a:srgbClr val="000000">
                          <a:alpha val="0"/>
                        </a:srgbClr>
                      </a:solidFill>
                      <a:prstDash val="solid"/>
                      <a:round/>
                      <a:headEnd type="none" w="sm" len="sm"/>
                      <a:tailEnd type="none" w="sm" len="sm"/>
                    </a:lnL>
                    <a:lnR w="19050" cap="flat" cmpd="sng">
                      <a:solidFill>
                        <a:schemeClr val="lt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b="0" i="0" u="none" strike="noStrike" cap="none" dirty="0">
                          <a:solidFill>
                            <a:schemeClr val="dk1"/>
                          </a:solidFill>
                          <a:latin typeface="Montserrat"/>
                          <a:ea typeface="Montserrat"/>
                          <a:cs typeface="Montserrat"/>
                          <a:sym typeface="Montserrat"/>
                        </a:rPr>
                        <a:t> </a:t>
                      </a:r>
                      <a:endParaRPr sz="11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endParaRPr sz="11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1</a:t>
                      </a:r>
                      <a:endParaRPr sz="11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rgbClr val="8EA0B2"/>
                          </a:solidFill>
                          <a:latin typeface="Montserrat"/>
                          <a:ea typeface="Montserrat"/>
                          <a:cs typeface="Montserrat"/>
                          <a:sym typeface="Montserrat"/>
                        </a:rPr>
                        <a:t>2</a:t>
                      </a:r>
                      <a:endParaRPr sz="1100" dirty="0"/>
                    </a:p>
                  </a:txBody>
                  <a:tcPr marL="5725" marR="48000" marT="48000" marB="0">
                    <a:lnL w="19050" cap="flat" cmpd="sng">
                      <a:solidFill>
                        <a:schemeClr val="lt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685225">
                <a:tc>
                  <a:txBody>
                    <a:bodyPr/>
                    <a:lstStyle/>
                    <a:p>
                      <a:pPr marL="0" marR="0" lvl="0" indent="0" algn="r" rtl="0">
                        <a:spcBef>
                          <a:spcPts val="0"/>
                        </a:spcBef>
                        <a:spcAft>
                          <a:spcPts val="0"/>
                        </a:spcAft>
                        <a:buNone/>
                      </a:pPr>
                      <a:r>
                        <a:rPr lang="en" sz="800">
                          <a:solidFill>
                            <a:srgbClr val="8EA0B2"/>
                          </a:solidFill>
                          <a:latin typeface="Montserrat"/>
                          <a:ea typeface="Montserrat"/>
                          <a:cs typeface="Montserrat"/>
                          <a:sym typeface="Montserrat"/>
                        </a:rPr>
                        <a:t>3</a:t>
                      </a:r>
                      <a:endParaRPr sz="1100"/>
                    </a:p>
                  </a:txBody>
                  <a:tcPr marL="5725" marR="48000" marT="48000" marB="0">
                    <a:lnL w="9525" cap="flat" cmpd="sng">
                      <a:solidFill>
                        <a:srgbClr val="000000">
                          <a:alpha val="0"/>
                        </a:srgb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4</a:t>
                      </a:r>
                    </a:p>
                    <a:p>
                      <a:pPr marL="0" marR="0" lvl="0" indent="0" algn="r" rtl="0">
                        <a:spcBef>
                          <a:spcPts val="0"/>
                        </a:spcBef>
                        <a:spcAft>
                          <a:spcPts val="0"/>
                        </a:spcAft>
                        <a:buNone/>
                      </a:pPr>
                      <a:endParaRPr lang="en" sz="800" dirty="0">
                        <a:solidFill>
                          <a:schemeClr val="dk1"/>
                        </a:solidFill>
                        <a:latin typeface="Montserrat"/>
                        <a:ea typeface="Montserrat"/>
                        <a:cs typeface="Montserrat"/>
                        <a:sym typeface="Montserrat"/>
                      </a:endParaRPr>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a:solidFill>
                            <a:schemeClr val="dk1"/>
                          </a:solidFill>
                          <a:latin typeface="Montserrat"/>
                          <a:ea typeface="Montserrat"/>
                          <a:cs typeface="Montserrat"/>
                          <a:sym typeface="Montserrat"/>
                        </a:rPr>
                        <a:t>5</a:t>
                      </a:r>
                      <a:endParaRPr sz="110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6</a:t>
                      </a:r>
                    </a:p>
                    <a:p>
                      <a:pPr marL="0" marR="0" lvl="0" indent="0" algn="r" rtl="0">
                        <a:spcBef>
                          <a:spcPts val="0"/>
                        </a:spcBef>
                        <a:spcAft>
                          <a:spcPts val="0"/>
                        </a:spcAft>
                        <a:buNone/>
                      </a:pPr>
                      <a:endParaRPr lang="en" sz="800" dirty="0">
                        <a:solidFill>
                          <a:schemeClr val="dk1"/>
                        </a:solidFill>
                        <a:latin typeface="Montserrat"/>
                        <a:ea typeface="Montserrat"/>
                        <a:cs typeface="Montserrat"/>
                        <a:sym typeface="Montserrat"/>
                      </a:endParaRPr>
                    </a:p>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Draft Comms</a:t>
                      </a:r>
                    </a:p>
                    <a:p>
                      <a:pPr marL="0" marR="0" lvl="0" indent="0" algn="r" rtl="0">
                        <a:spcBef>
                          <a:spcPts val="0"/>
                        </a:spcBef>
                        <a:spcAft>
                          <a:spcPts val="0"/>
                        </a:spcAft>
                        <a:buNone/>
                      </a:pPr>
                      <a:endParaRPr sz="11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7</a:t>
                      </a:r>
                    </a:p>
                    <a:p>
                      <a:pPr marL="0" marR="0" lvl="0" indent="0" algn="r" rtl="0">
                        <a:spcBef>
                          <a:spcPts val="0"/>
                        </a:spcBef>
                        <a:spcAft>
                          <a:spcPts val="0"/>
                        </a:spcAft>
                        <a:buNone/>
                      </a:pPr>
                      <a:r>
                        <a:rPr lang="en" sz="800" dirty="0">
                          <a:solidFill>
                            <a:schemeClr val="dk1"/>
                          </a:solidFill>
                          <a:latin typeface="Montserrat"/>
                          <a:sym typeface="Montserrat"/>
                        </a:rPr>
                        <a:t>Exec Committee</a:t>
                      </a:r>
                    </a:p>
                    <a:p>
                      <a:pPr marL="0" marR="0" lvl="0" indent="0" algn="r" rtl="0">
                        <a:spcBef>
                          <a:spcPts val="0"/>
                        </a:spcBef>
                        <a:spcAft>
                          <a:spcPts val="0"/>
                        </a:spcAft>
                        <a:buNone/>
                      </a:pPr>
                      <a:endParaRPr lang="en" sz="800" dirty="0">
                        <a:solidFill>
                          <a:schemeClr val="dk1"/>
                        </a:solidFill>
                        <a:latin typeface="Montserrat"/>
                        <a:sym typeface="Montserrat"/>
                      </a:endParaRPr>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 8</a:t>
                      </a:r>
                    </a:p>
                    <a:p>
                      <a:pPr marL="0" marR="0" lvl="0" indent="0" algn="r" rtl="0">
                        <a:spcBef>
                          <a:spcPts val="0"/>
                        </a:spcBef>
                        <a:spcAft>
                          <a:spcPts val="0"/>
                        </a:spcAft>
                        <a:buNone/>
                      </a:pPr>
                      <a:r>
                        <a:rPr lang="en" sz="800" dirty="0">
                          <a:solidFill>
                            <a:schemeClr val="dk1"/>
                          </a:solidFill>
                          <a:latin typeface="Montserrat"/>
                          <a:sym typeface="Montserrat"/>
                        </a:rPr>
                        <a:t>Judges finalized</a:t>
                      </a:r>
                      <a:endParaRPr sz="11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a:solidFill>
                            <a:srgbClr val="8EA0B2"/>
                          </a:solidFill>
                          <a:latin typeface="Montserrat"/>
                          <a:ea typeface="Montserrat"/>
                          <a:cs typeface="Montserrat"/>
                          <a:sym typeface="Montserrat"/>
                        </a:rPr>
                        <a:t>9</a:t>
                      </a:r>
                      <a:endParaRPr sz="1100"/>
                    </a:p>
                  </a:txBody>
                  <a:tcPr marL="5725" marR="48000" marT="48000" marB="0">
                    <a:lnL w="19050" cap="flat" cmpd="sng">
                      <a:solidFill>
                        <a:schemeClr val="lt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707673">
                <a:tc>
                  <a:txBody>
                    <a:bodyPr/>
                    <a:lstStyle/>
                    <a:p>
                      <a:pPr marL="0" marR="0" lvl="0" indent="0" algn="r" rtl="0">
                        <a:spcBef>
                          <a:spcPts val="0"/>
                        </a:spcBef>
                        <a:spcAft>
                          <a:spcPts val="0"/>
                        </a:spcAft>
                        <a:buNone/>
                      </a:pPr>
                      <a:r>
                        <a:rPr lang="en" sz="800" dirty="0">
                          <a:solidFill>
                            <a:srgbClr val="8EA0B2"/>
                          </a:solidFill>
                          <a:latin typeface="Montserrat"/>
                          <a:ea typeface="Montserrat"/>
                          <a:cs typeface="Montserrat"/>
                          <a:sym typeface="Montserrat"/>
                        </a:rPr>
                        <a:t>10</a:t>
                      </a:r>
                      <a:endParaRPr sz="1100" dirty="0"/>
                    </a:p>
                  </a:txBody>
                  <a:tcPr marL="5725" marR="48000" marT="48000" marB="0">
                    <a:lnL w="9525" cap="flat" cmpd="sng">
                      <a:solidFill>
                        <a:srgbClr val="000000">
                          <a:alpha val="0"/>
                        </a:srgb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11</a:t>
                      </a:r>
                    </a:p>
                    <a:p>
                      <a:pPr marL="0" marR="0" lvl="0" indent="0" algn="r" rtl="0">
                        <a:spcBef>
                          <a:spcPts val="0"/>
                        </a:spcBef>
                        <a:spcAft>
                          <a:spcPts val="0"/>
                        </a:spcAft>
                        <a:buNone/>
                      </a:pPr>
                      <a:r>
                        <a:rPr lang="en-US" sz="800" dirty="0">
                          <a:solidFill>
                            <a:schemeClr val="dk1"/>
                          </a:solidFill>
                          <a:latin typeface="Montserrat"/>
                          <a:sym typeface="Montserrat"/>
                        </a:rPr>
                        <a:t> CommsEmail&amp;  </a:t>
                      </a:r>
                      <a:r>
                        <a:rPr lang="en-US" sz="800" dirty="0" err="1">
                          <a:solidFill>
                            <a:schemeClr val="dk1"/>
                          </a:solidFill>
                          <a:latin typeface="Montserrat"/>
                          <a:sym typeface="Montserrat"/>
                        </a:rPr>
                        <a:t>minipodcast</a:t>
                      </a:r>
                      <a:r>
                        <a:rPr lang="en-US" sz="800" dirty="0">
                          <a:solidFill>
                            <a:schemeClr val="dk1"/>
                          </a:solidFill>
                          <a:latin typeface="Montserrat"/>
                          <a:sym typeface="Montserrat"/>
                        </a:rPr>
                        <a:t> </a:t>
                      </a:r>
                      <a:endParaRPr lang="en-US" sz="1100" dirty="0"/>
                    </a:p>
                    <a:p>
                      <a:pPr marL="0" marR="0" lvl="0" indent="0" algn="r" rtl="0">
                        <a:spcBef>
                          <a:spcPts val="0"/>
                        </a:spcBef>
                        <a:spcAft>
                          <a:spcPts val="0"/>
                        </a:spcAft>
                        <a:buNone/>
                      </a:pPr>
                      <a:endParaRPr lang="en" sz="800" dirty="0">
                        <a:solidFill>
                          <a:schemeClr val="dk1"/>
                        </a:solidFill>
                        <a:latin typeface="Montserrat"/>
                        <a:sym typeface="Montserrat"/>
                      </a:endParaRPr>
                    </a:p>
                    <a:p>
                      <a:pPr marL="0" marR="0" lvl="0" indent="0" algn="r" rtl="0">
                        <a:spcBef>
                          <a:spcPts val="0"/>
                        </a:spcBef>
                        <a:spcAft>
                          <a:spcPts val="0"/>
                        </a:spcAft>
                        <a:buNone/>
                      </a:pPr>
                      <a:endParaRPr lang="en" sz="800" dirty="0">
                        <a:solidFill>
                          <a:schemeClr val="dk1"/>
                        </a:solidFill>
                        <a:latin typeface="Montserrat"/>
                        <a:sym typeface="Montserrat"/>
                      </a:endParaRPr>
                    </a:p>
                    <a:p>
                      <a:pPr marL="0" marR="0" lvl="0" indent="0" algn="r" rtl="0">
                        <a:spcBef>
                          <a:spcPts val="0"/>
                        </a:spcBef>
                        <a:spcAft>
                          <a:spcPts val="0"/>
                        </a:spcAft>
                        <a:buNone/>
                      </a:pPr>
                      <a:endParaRPr sz="11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12</a:t>
                      </a:r>
                    </a:p>
                    <a:p>
                      <a:pPr marL="0" marR="0" lvl="0" indent="0" algn="r" rtl="0">
                        <a:spcBef>
                          <a:spcPts val="0"/>
                        </a:spcBef>
                        <a:spcAft>
                          <a:spcPts val="0"/>
                        </a:spcAft>
                        <a:buNone/>
                      </a:pPr>
                      <a:endParaRPr lang="en" sz="800" dirty="0">
                        <a:solidFill>
                          <a:schemeClr val="dk1"/>
                        </a:solidFill>
                        <a:latin typeface="Montserrat"/>
                        <a:sym typeface="Montserrat"/>
                      </a:endParaRPr>
                    </a:p>
                    <a:p>
                      <a:pPr marL="0" marR="0" lvl="0" indent="0" algn="r" rtl="0">
                        <a:spcBef>
                          <a:spcPts val="0"/>
                        </a:spcBef>
                        <a:spcAft>
                          <a:spcPts val="0"/>
                        </a:spcAft>
                        <a:buNone/>
                      </a:pPr>
                      <a:r>
                        <a:rPr lang="en" sz="800" dirty="0">
                          <a:solidFill>
                            <a:schemeClr val="dk1"/>
                          </a:solidFill>
                          <a:latin typeface="Montserrat"/>
                          <a:sym typeface="Montserrat"/>
                        </a:rPr>
                        <a:t>10 min Dry Run Video</a:t>
                      </a:r>
                    </a:p>
                    <a:p>
                      <a:pPr marL="0" marR="0" lvl="0" indent="0" algn="r" rtl="0">
                        <a:spcBef>
                          <a:spcPts val="0"/>
                        </a:spcBef>
                        <a:spcAft>
                          <a:spcPts val="0"/>
                        </a:spcAft>
                        <a:buNone/>
                      </a:pPr>
                      <a:r>
                        <a:rPr lang="en" sz="800" dirty="0">
                          <a:solidFill>
                            <a:schemeClr val="dk1"/>
                          </a:solidFill>
                          <a:latin typeface="Montserrat"/>
                          <a:sym typeface="Montserrat"/>
                        </a:rPr>
                        <a:t>AWS/Chat Bot</a:t>
                      </a:r>
                      <a:endParaRPr lang="en-US" sz="800" dirty="0">
                        <a:latin typeface="Montserrat" pitchFamily="2" charset="77"/>
                      </a:endParaRPr>
                    </a:p>
                    <a:p>
                      <a:pPr marL="0" marR="0" lvl="0" indent="0" algn="r" rtl="0">
                        <a:spcBef>
                          <a:spcPts val="0"/>
                        </a:spcBef>
                        <a:spcAft>
                          <a:spcPts val="0"/>
                        </a:spcAft>
                        <a:buNone/>
                      </a:pPr>
                      <a:endParaRPr lang="en-US" sz="800" dirty="0">
                        <a:latin typeface="Montserrat" pitchFamily="2" charset="77"/>
                      </a:endParaRPr>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13</a:t>
                      </a:r>
                    </a:p>
                    <a:p>
                      <a:pPr marL="0" marR="0" lvl="0" indent="0" algn="r" rtl="0">
                        <a:spcBef>
                          <a:spcPts val="0"/>
                        </a:spcBef>
                        <a:spcAft>
                          <a:spcPts val="0"/>
                        </a:spcAft>
                        <a:buNone/>
                      </a:pPr>
                      <a:endParaRPr lang="en" sz="800" dirty="0">
                        <a:solidFill>
                          <a:schemeClr val="dk1"/>
                        </a:solidFill>
                        <a:latin typeface="Montserrat"/>
                        <a:sym typeface="Montserrat"/>
                      </a:endParaRPr>
                    </a:p>
                    <a:p>
                      <a:pPr marL="0" marR="0" lvl="0" indent="0" algn="r" rtl="0">
                        <a:spcBef>
                          <a:spcPts val="0"/>
                        </a:spcBef>
                        <a:spcAft>
                          <a:spcPts val="0"/>
                        </a:spcAft>
                        <a:buNone/>
                      </a:pPr>
                      <a:r>
                        <a:rPr lang="en" sz="800" dirty="0">
                          <a:solidFill>
                            <a:schemeClr val="dk1"/>
                          </a:solidFill>
                          <a:latin typeface="Montserrat"/>
                          <a:sym typeface="Montserrat"/>
                        </a:rPr>
                        <a:t>Deadline to Sign Up for Training for w/o Nov 18th </a:t>
                      </a:r>
                      <a:endParaRPr sz="11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14</a:t>
                      </a:r>
                    </a:p>
                    <a:p>
                      <a:pPr marL="0" marR="0" lvl="0" indent="0" algn="r" rtl="0">
                        <a:spcBef>
                          <a:spcPts val="0"/>
                        </a:spcBef>
                        <a:spcAft>
                          <a:spcPts val="0"/>
                        </a:spcAft>
                        <a:buNone/>
                      </a:pPr>
                      <a:endParaRPr sz="11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15</a:t>
                      </a: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 sz="800" dirty="0">
                          <a:solidFill>
                            <a:schemeClr val="dk1"/>
                          </a:solidFill>
                          <a:latin typeface="Montserrat"/>
                          <a:sym typeface="Montserrat"/>
                        </a:rPr>
                        <a:t>Comms process for connecting to AWS and access</a:t>
                      </a: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lang="en" sz="800" dirty="0">
                        <a:solidFill>
                          <a:schemeClr val="dk1"/>
                        </a:solidFill>
                        <a:latin typeface="Montserrat"/>
                        <a:ea typeface="Montserrat"/>
                        <a:cs typeface="Montserrat"/>
                        <a:sym typeface="Montserrat"/>
                      </a:endParaRPr>
                    </a:p>
                    <a:p>
                      <a:pPr marL="0" marR="0" lvl="0" indent="0" algn="r" rtl="0">
                        <a:spcBef>
                          <a:spcPts val="0"/>
                        </a:spcBef>
                        <a:spcAft>
                          <a:spcPts val="0"/>
                        </a:spcAft>
                        <a:buNone/>
                      </a:pPr>
                      <a:endParaRPr sz="11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rgbClr val="8EA0B2"/>
                          </a:solidFill>
                          <a:latin typeface="Montserrat"/>
                          <a:ea typeface="Montserrat"/>
                          <a:cs typeface="Montserrat"/>
                          <a:sym typeface="Montserrat"/>
                        </a:rPr>
                        <a:t>16</a:t>
                      </a:r>
                      <a:endParaRPr sz="1100" dirty="0"/>
                    </a:p>
                  </a:txBody>
                  <a:tcPr marL="5725" marR="48000" marT="48000" marB="0">
                    <a:lnL w="19050" cap="flat" cmpd="sng">
                      <a:solidFill>
                        <a:schemeClr val="lt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477856">
                <a:tc>
                  <a:txBody>
                    <a:bodyPr/>
                    <a:lstStyle/>
                    <a:p>
                      <a:pPr marL="0" marR="0" lvl="0" indent="0" algn="r" rtl="0">
                        <a:spcBef>
                          <a:spcPts val="0"/>
                        </a:spcBef>
                        <a:spcAft>
                          <a:spcPts val="0"/>
                        </a:spcAft>
                        <a:buNone/>
                      </a:pPr>
                      <a:r>
                        <a:rPr lang="en" sz="800">
                          <a:solidFill>
                            <a:srgbClr val="8EA0B2"/>
                          </a:solidFill>
                          <a:latin typeface="Montserrat"/>
                          <a:ea typeface="Montserrat"/>
                          <a:cs typeface="Montserrat"/>
                          <a:sym typeface="Montserrat"/>
                        </a:rPr>
                        <a:t>17</a:t>
                      </a:r>
                      <a:endParaRPr sz="1100"/>
                    </a:p>
                  </a:txBody>
                  <a:tcPr marL="5725" marR="48000" marT="48000" marB="0">
                    <a:lnL w="9525" cap="flat" cmpd="sng">
                      <a:solidFill>
                        <a:srgbClr val="000000">
                          <a:alpha val="0"/>
                        </a:srgb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18</a:t>
                      </a:r>
                      <a:endParaRPr lang="en" sz="1100" dirty="0">
                        <a:solidFill>
                          <a:schemeClr val="dk1"/>
                        </a:solidFill>
                        <a:latin typeface="Montserrat"/>
                        <a:ea typeface="Montserrat"/>
                        <a:cs typeface="Montserrat"/>
                        <a:sym typeface="Montserrat"/>
                      </a:endParaRPr>
                    </a:p>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NA Training</a:t>
                      </a:r>
                    </a:p>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China Training</a:t>
                      </a:r>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19</a:t>
                      </a:r>
                      <a:endParaRPr sz="11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20</a:t>
                      </a: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solidFill>
                            <a:schemeClr val="dk1"/>
                          </a:solidFill>
                          <a:latin typeface="Montserrat" pitchFamily="2" charset="77"/>
                          <a:sym typeface="Montserrat"/>
                        </a:rPr>
                        <a:t>Deadline to Sign Up for Training for w/o Nov 25th </a:t>
                      </a:r>
                      <a:endParaRPr lang="en-US" sz="800" dirty="0">
                        <a:latin typeface="Montserrat" pitchFamily="2" charset="77"/>
                      </a:endParaRPr>
                    </a:p>
                    <a:p>
                      <a:pPr marL="0" marR="0" lvl="0" indent="0" algn="r" rtl="0">
                        <a:spcBef>
                          <a:spcPts val="0"/>
                        </a:spcBef>
                        <a:spcAft>
                          <a:spcPts val="0"/>
                        </a:spcAft>
                        <a:buNone/>
                      </a:pPr>
                      <a:endParaRPr sz="11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21</a:t>
                      </a:r>
                    </a:p>
                    <a:p>
                      <a:pPr marL="0" marR="0" lvl="0" indent="0" algn="r" rtl="0">
                        <a:spcBef>
                          <a:spcPts val="0"/>
                        </a:spcBef>
                        <a:spcAft>
                          <a:spcPts val="0"/>
                        </a:spcAft>
                        <a:buNone/>
                      </a:pPr>
                      <a:r>
                        <a:rPr lang="en" sz="800" dirty="0">
                          <a:solidFill>
                            <a:schemeClr val="dk1"/>
                          </a:solidFill>
                          <a:latin typeface="Montserrat"/>
                          <a:sym typeface="Montserrat"/>
                        </a:rPr>
                        <a:t>EE Training </a:t>
                      </a:r>
                      <a:endParaRPr sz="11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22</a:t>
                      </a:r>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rgbClr val="8EA0B2"/>
                          </a:solidFill>
                          <a:latin typeface="Montserrat"/>
                          <a:ea typeface="Montserrat"/>
                          <a:cs typeface="Montserrat"/>
                          <a:sym typeface="Montserrat"/>
                        </a:rPr>
                        <a:t>23</a:t>
                      </a:r>
                      <a:endParaRPr sz="1100" dirty="0"/>
                    </a:p>
                  </a:txBody>
                  <a:tcPr marL="5725" marR="48000" marT="48000" marB="0">
                    <a:lnL w="19050" cap="flat" cmpd="sng">
                      <a:solidFill>
                        <a:schemeClr val="lt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656416">
                <a:tc>
                  <a:txBody>
                    <a:bodyPr/>
                    <a:lstStyle/>
                    <a:p>
                      <a:pPr marL="0" marR="0" lvl="0" indent="0" algn="r" rtl="0">
                        <a:spcBef>
                          <a:spcPts val="0"/>
                        </a:spcBef>
                        <a:spcAft>
                          <a:spcPts val="0"/>
                        </a:spcAft>
                        <a:buNone/>
                      </a:pPr>
                      <a:r>
                        <a:rPr lang="en" sz="800">
                          <a:solidFill>
                            <a:srgbClr val="8EA0B2"/>
                          </a:solidFill>
                          <a:latin typeface="Montserrat"/>
                          <a:ea typeface="Montserrat"/>
                          <a:cs typeface="Montserrat"/>
                          <a:sym typeface="Montserrat"/>
                        </a:rPr>
                        <a:t>24</a:t>
                      </a:r>
                      <a:endParaRPr sz="1100"/>
                    </a:p>
                  </a:txBody>
                  <a:tcPr marL="5725" marR="48000" marT="48000" marB="0">
                    <a:lnL w="9525" cap="flat" cmpd="sng">
                      <a:solidFill>
                        <a:srgbClr val="000000">
                          <a:alpha val="0"/>
                        </a:srgb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25</a:t>
                      </a:r>
                    </a:p>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China Training</a:t>
                      </a:r>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26</a:t>
                      </a:r>
                    </a:p>
                    <a:p>
                      <a:pPr marL="0" marR="0" lvl="0" indent="0" algn="r" rtl="0">
                        <a:spcBef>
                          <a:spcPts val="0"/>
                        </a:spcBef>
                        <a:spcAft>
                          <a:spcPts val="0"/>
                        </a:spcAft>
                        <a:buNone/>
                      </a:pPr>
                      <a:r>
                        <a:rPr lang="en" sz="800" dirty="0">
                          <a:solidFill>
                            <a:schemeClr val="dk1"/>
                          </a:solidFill>
                          <a:latin typeface="Montserrat"/>
                          <a:sym typeface="Montserrat"/>
                        </a:rPr>
                        <a:t>EE Training</a:t>
                      </a:r>
                      <a:endParaRPr sz="11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27</a:t>
                      </a:r>
                    </a:p>
                    <a:p>
                      <a:pPr marL="0" marR="0" lvl="0" indent="0" algn="r" rtl="0">
                        <a:spcBef>
                          <a:spcPts val="0"/>
                        </a:spcBef>
                        <a:spcAft>
                          <a:spcPts val="0"/>
                        </a:spcAft>
                        <a:buNone/>
                      </a:pPr>
                      <a:r>
                        <a:rPr lang="en" sz="800" dirty="0">
                          <a:solidFill>
                            <a:schemeClr val="dk1"/>
                          </a:solidFill>
                          <a:latin typeface="Montserrat"/>
                          <a:sym typeface="Montserrat"/>
                        </a:rPr>
                        <a:t>NA Training</a:t>
                      </a:r>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28</a:t>
                      </a:r>
                    </a:p>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 </a:t>
                      </a:r>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29</a:t>
                      </a: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 sz="800" dirty="0">
                          <a:solidFill>
                            <a:schemeClr val="dk1"/>
                          </a:solidFill>
                          <a:latin typeface="Montserrat"/>
                          <a:sym typeface="Montserrat"/>
                        </a:rPr>
                        <a:t>Deadline for Sign up</a:t>
                      </a:r>
                    </a:p>
                    <a:p>
                      <a:pPr marL="0" marR="0" lvl="0" indent="0" algn="r" rtl="0">
                        <a:spcBef>
                          <a:spcPts val="0"/>
                        </a:spcBef>
                        <a:spcAft>
                          <a:spcPts val="0"/>
                        </a:spcAft>
                        <a:buNone/>
                      </a:pPr>
                      <a:endParaRPr lang="en" sz="800" dirty="0">
                        <a:solidFill>
                          <a:schemeClr val="dk1"/>
                        </a:solidFill>
                        <a:latin typeface="Montserrat"/>
                        <a:ea typeface="Montserrat"/>
                        <a:cs typeface="Montserrat"/>
                        <a:sym typeface="Montserrat"/>
                      </a:endParaRPr>
                    </a:p>
                    <a:p>
                      <a:pPr marL="0" marR="0" lvl="0" indent="0" algn="r" rtl="0">
                        <a:spcBef>
                          <a:spcPts val="0"/>
                        </a:spcBef>
                        <a:spcAft>
                          <a:spcPts val="0"/>
                        </a:spcAft>
                        <a:buNone/>
                      </a:pPr>
                      <a:endParaRPr sz="11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rgbClr val="8EA0B2"/>
                          </a:solidFill>
                          <a:latin typeface="Montserrat"/>
                          <a:ea typeface="Montserrat"/>
                          <a:cs typeface="Montserrat"/>
                          <a:sym typeface="Montserrat"/>
                        </a:rPr>
                        <a:t>30</a:t>
                      </a:r>
                      <a:endParaRPr sz="1100" dirty="0"/>
                    </a:p>
                  </a:txBody>
                  <a:tcPr marL="5725" marR="48000" marT="48000" marB="0">
                    <a:lnL w="19050" cap="flat" cmpd="sng">
                      <a:solidFill>
                        <a:schemeClr val="lt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7" name="Google Shape;37;p4"/>
          <p:cNvSpPr txBox="1"/>
          <p:nvPr/>
        </p:nvSpPr>
        <p:spPr>
          <a:xfrm>
            <a:off x="6189749" y="304475"/>
            <a:ext cx="1413000" cy="5001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5171B5"/>
              </a:buClr>
              <a:buSzPts val="2600"/>
              <a:buFont typeface="Montserrat"/>
              <a:buNone/>
            </a:pPr>
            <a:r>
              <a:rPr lang="en" b="1">
                <a:solidFill>
                  <a:srgbClr val="2A2A72"/>
                </a:solidFill>
                <a:latin typeface="Montserrat"/>
                <a:ea typeface="Montserrat"/>
                <a:cs typeface="Montserrat"/>
                <a:sym typeface="Montserrat"/>
              </a:rPr>
              <a:t>NOVEMBER</a:t>
            </a:r>
            <a:endParaRPr>
              <a:solidFill>
                <a:srgbClr val="2A2A72"/>
              </a:solidFill>
              <a:latin typeface="Montserrat"/>
              <a:ea typeface="Montserrat"/>
              <a:cs typeface="Montserrat"/>
              <a:sym typeface="Montserrat"/>
            </a:endParaRPr>
          </a:p>
          <a:p>
            <a:pPr marL="0" marR="0" lvl="0" indent="0" algn="ctr" rtl="0">
              <a:lnSpc>
                <a:spcPct val="100000"/>
              </a:lnSpc>
              <a:spcBef>
                <a:spcPts val="0"/>
              </a:spcBef>
              <a:spcAft>
                <a:spcPts val="0"/>
              </a:spcAft>
              <a:buClr>
                <a:srgbClr val="5171B5"/>
              </a:buClr>
              <a:buSzPts val="7500"/>
              <a:buFont typeface="Montserrat"/>
              <a:buNone/>
            </a:pPr>
            <a:r>
              <a:rPr lang="en" i="0" u="none" strike="noStrike" cap="none">
                <a:solidFill>
                  <a:srgbClr val="2A2A72"/>
                </a:solidFill>
                <a:latin typeface="Montserrat"/>
                <a:ea typeface="Montserrat"/>
                <a:cs typeface="Montserrat"/>
                <a:sym typeface="Montserrat"/>
              </a:rPr>
              <a:t>202</a:t>
            </a:r>
            <a:r>
              <a:rPr lang="en">
                <a:solidFill>
                  <a:srgbClr val="2A2A72"/>
                </a:solidFill>
                <a:latin typeface="Montserrat"/>
                <a:ea typeface="Montserrat"/>
                <a:cs typeface="Montserrat"/>
                <a:sym typeface="Montserrat"/>
              </a:rPr>
              <a:t>4</a:t>
            </a:r>
            <a:endParaRPr>
              <a:solidFill>
                <a:srgbClr val="2A2A72"/>
              </a:solidFill>
              <a:latin typeface="Montserrat"/>
              <a:ea typeface="Montserrat"/>
              <a:cs typeface="Montserrat"/>
              <a:sym typeface="Montserrat"/>
            </a:endParaRPr>
          </a:p>
        </p:txBody>
      </p:sp>
      <p:sp>
        <p:nvSpPr>
          <p:cNvPr id="38" name="Google Shape;38;p4"/>
          <p:cNvSpPr/>
          <p:nvPr/>
        </p:nvSpPr>
        <p:spPr>
          <a:xfrm>
            <a:off x="11115941" y="1696633"/>
            <a:ext cx="809100" cy="414300"/>
          </a:xfrm>
          <a:prstGeom prst="roundRect">
            <a:avLst>
              <a:gd name="adj" fmla="val 13218"/>
            </a:avLst>
          </a:prstGeom>
          <a:solidFill>
            <a:schemeClr val="lt1"/>
          </a:solidFill>
          <a:ln>
            <a:noFill/>
          </a:ln>
          <a:effectLst>
            <a:outerShdw blurRad="263963" dist="38100" dir="2700000" algn="tl" rotWithShape="0">
              <a:srgbClr val="000000">
                <a:alpha val="10200"/>
              </a:srgbClr>
            </a:outerShdw>
          </a:effectLst>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800"/>
              <a:buFont typeface="Montserrat"/>
              <a:buNone/>
            </a:pPr>
            <a:r>
              <a:rPr lang="en" sz="800" b="0" i="0" u="none" strike="noStrike" cap="none">
                <a:solidFill>
                  <a:srgbClr val="000000"/>
                </a:solidFill>
                <a:latin typeface="Montserrat"/>
                <a:ea typeface="Montserrat"/>
                <a:cs typeface="Montserrat"/>
                <a:sym typeface="Montserrat"/>
              </a:rPr>
              <a:t>Meeting</a:t>
            </a:r>
            <a:endParaRPr sz="1100"/>
          </a:p>
          <a:p>
            <a:pPr marL="0" marR="0" lvl="0" indent="0" algn="l" rtl="0">
              <a:lnSpc>
                <a:spcPct val="100000"/>
              </a:lnSpc>
              <a:spcBef>
                <a:spcPts val="300"/>
              </a:spcBef>
              <a:spcAft>
                <a:spcPts val="0"/>
              </a:spcAft>
              <a:buClr>
                <a:srgbClr val="AAB8C6"/>
              </a:buClr>
              <a:buSzPts val="600"/>
              <a:buFont typeface="Montserrat"/>
              <a:buNone/>
            </a:pPr>
            <a:r>
              <a:rPr lang="en" sz="600" b="0" i="0" u="none" strike="noStrike" cap="none">
                <a:solidFill>
                  <a:srgbClr val="AAB8C6"/>
                </a:solidFill>
                <a:latin typeface="Montserrat"/>
                <a:ea typeface="Montserrat"/>
                <a:cs typeface="Montserrat"/>
                <a:sym typeface="Montserrat"/>
              </a:rPr>
              <a:t>10.00-11.00</a:t>
            </a:r>
            <a:endParaRPr sz="1100"/>
          </a:p>
        </p:txBody>
      </p:sp>
      <p:sp>
        <p:nvSpPr>
          <p:cNvPr id="39" name="Google Shape;39;p4"/>
          <p:cNvSpPr/>
          <p:nvPr/>
        </p:nvSpPr>
        <p:spPr>
          <a:xfrm>
            <a:off x="11115941" y="228564"/>
            <a:ext cx="809100" cy="414300"/>
          </a:xfrm>
          <a:prstGeom prst="roundRect">
            <a:avLst>
              <a:gd name="adj" fmla="val 13218"/>
            </a:avLst>
          </a:prstGeom>
          <a:gradFill>
            <a:gsLst>
              <a:gs pos="0">
                <a:srgbClr val="8DAEFE"/>
              </a:gs>
              <a:gs pos="100000">
                <a:schemeClr val="accent3"/>
              </a:gs>
            </a:gsLst>
            <a:lin ang="5400012" scaled="0"/>
          </a:gradFill>
          <a:ln>
            <a:noFill/>
          </a:ln>
          <a:effectLst>
            <a:outerShdw blurRad="263963" dist="38100" dir="2700000" algn="tl" rotWithShape="0">
              <a:srgbClr val="000000">
                <a:alpha val="10200"/>
              </a:srgbClr>
            </a:outerShdw>
          </a:effectLst>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FFFFFF"/>
              </a:buClr>
              <a:buSzPts val="800"/>
              <a:buFont typeface="Montserrat Medium"/>
              <a:buNone/>
            </a:pPr>
            <a:r>
              <a:rPr lang="en" sz="800" b="0" i="0" u="none" strike="noStrike" cap="none">
                <a:solidFill>
                  <a:srgbClr val="FFFFFF"/>
                </a:solidFill>
                <a:latin typeface="Montserrat Medium"/>
                <a:ea typeface="Montserrat Medium"/>
                <a:cs typeface="Montserrat Medium"/>
                <a:sym typeface="Montserrat Medium"/>
              </a:rPr>
              <a:t>Visit Course</a:t>
            </a:r>
            <a:endParaRPr sz="1100"/>
          </a:p>
          <a:p>
            <a:pPr marL="0" marR="0" lvl="0" indent="0" algn="l" rtl="0">
              <a:lnSpc>
                <a:spcPct val="100000"/>
              </a:lnSpc>
              <a:spcBef>
                <a:spcPts val="300"/>
              </a:spcBef>
              <a:spcAft>
                <a:spcPts val="0"/>
              </a:spcAft>
              <a:buClr>
                <a:srgbClr val="FFFFFF"/>
              </a:buClr>
              <a:buSzPts val="600"/>
              <a:buFont typeface="Montserrat"/>
              <a:buNone/>
            </a:pPr>
            <a:r>
              <a:rPr lang="en" sz="600" b="0" i="0" u="none" strike="noStrike" cap="none">
                <a:solidFill>
                  <a:srgbClr val="FFFFFF"/>
                </a:solidFill>
                <a:latin typeface="Montserrat"/>
                <a:ea typeface="Montserrat"/>
                <a:cs typeface="Montserrat"/>
                <a:sym typeface="Montserrat"/>
              </a:rPr>
              <a:t>10.00-11.00</a:t>
            </a:r>
            <a:endParaRPr sz="1100"/>
          </a:p>
        </p:txBody>
      </p:sp>
      <p:sp>
        <p:nvSpPr>
          <p:cNvPr id="40" name="Google Shape;40;p4"/>
          <p:cNvSpPr/>
          <p:nvPr/>
        </p:nvSpPr>
        <p:spPr>
          <a:xfrm>
            <a:off x="10832741" y="903133"/>
            <a:ext cx="1092300" cy="414300"/>
          </a:xfrm>
          <a:prstGeom prst="roundRect">
            <a:avLst>
              <a:gd name="adj" fmla="val 13218"/>
            </a:avLst>
          </a:prstGeom>
          <a:solidFill>
            <a:schemeClr val="lt1"/>
          </a:solidFill>
          <a:ln>
            <a:noFill/>
          </a:ln>
          <a:effectLst>
            <a:outerShdw blurRad="263963" dist="38100" dir="2700000" algn="tl" rotWithShape="0">
              <a:srgbClr val="000000">
                <a:alpha val="10200"/>
              </a:srgbClr>
            </a:outerShdw>
          </a:effectLst>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800"/>
              <a:buFont typeface="Montserrat"/>
              <a:buNone/>
            </a:pPr>
            <a:r>
              <a:rPr lang="en" sz="800" b="0" i="0" u="none" strike="noStrike" cap="none">
                <a:solidFill>
                  <a:srgbClr val="000000"/>
                </a:solidFill>
                <a:latin typeface="Montserrat"/>
                <a:ea typeface="Montserrat"/>
                <a:cs typeface="Montserrat"/>
                <a:sym typeface="Montserrat"/>
              </a:rPr>
              <a:t>Design new pages</a:t>
            </a:r>
            <a:endParaRPr sz="1100"/>
          </a:p>
          <a:p>
            <a:pPr marL="0" marR="0" lvl="0" indent="0" algn="l" rtl="0">
              <a:lnSpc>
                <a:spcPct val="100000"/>
              </a:lnSpc>
              <a:spcBef>
                <a:spcPts val="300"/>
              </a:spcBef>
              <a:spcAft>
                <a:spcPts val="0"/>
              </a:spcAft>
              <a:buClr>
                <a:srgbClr val="AAB8C6"/>
              </a:buClr>
              <a:buSzPts val="600"/>
              <a:buFont typeface="Montserrat"/>
              <a:buNone/>
            </a:pPr>
            <a:r>
              <a:rPr lang="en" sz="600" b="0" i="0" u="none" strike="noStrike" cap="none">
                <a:solidFill>
                  <a:srgbClr val="AAB8C6"/>
                </a:solidFill>
                <a:latin typeface="Montserrat"/>
                <a:ea typeface="Montserrat"/>
                <a:cs typeface="Montserrat"/>
                <a:sym typeface="Montserrat"/>
              </a:rPr>
              <a:t>10.00-11.00</a:t>
            </a:r>
            <a:endParaRPr sz="1100"/>
          </a:p>
        </p:txBody>
      </p:sp>
      <p:sp>
        <p:nvSpPr>
          <p:cNvPr id="41" name="Google Shape;41;p4"/>
          <p:cNvSpPr/>
          <p:nvPr/>
        </p:nvSpPr>
        <p:spPr>
          <a:xfrm>
            <a:off x="11115941" y="2226031"/>
            <a:ext cx="809100" cy="414300"/>
          </a:xfrm>
          <a:prstGeom prst="roundRect">
            <a:avLst>
              <a:gd name="adj" fmla="val 13218"/>
            </a:avLst>
          </a:prstGeom>
          <a:solidFill>
            <a:schemeClr val="lt1"/>
          </a:solidFill>
          <a:ln>
            <a:noFill/>
          </a:ln>
          <a:effectLst>
            <a:outerShdw blurRad="263963" dist="38100" dir="2700000" algn="tl" rotWithShape="0">
              <a:srgbClr val="000000">
                <a:alpha val="10200"/>
              </a:srgbClr>
            </a:outerShdw>
          </a:effectLst>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800"/>
              <a:buFont typeface="Montserrat"/>
              <a:buNone/>
            </a:pPr>
            <a:r>
              <a:rPr lang="en" sz="800" b="0" i="0" u="none" strike="noStrike" cap="none">
                <a:solidFill>
                  <a:srgbClr val="000000"/>
                </a:solidFill>
                <a:latin typeface="Montserrat"/>
                <a:ea typeface="Montserrat"/>
                <a:cs typeface="Montserrat"/>
                <a:sym typeface="Montserrat"/>
              </a:rPr>
              <a:t>Visit Course</a:t>
            </a:r>
            <a:endParaRPr sz="1100"/>
          </a:p>
          <a:p>
            <a:pPr marL="0" marR="0" lvl="0" indent="0" algn="l" rtl="0">
              <a:lnSpc>
                <a:spcPct val="100000"/>
              </a:lnSpc>
              <a:spcBef>
                <a:spcPts val="300"/>
              </a:spcBef>
              <a:spcAft>
                <a:spcPts val="0"/>
              </a:spcAft>
              <a:buClr>
                <a:srgbClr val="AAB8C6"/>
              </a:buClr>
              <a:buSzPts val="600"/>
              <a:buFont typeface="Montserrat"/>
              <a:buNone/>
            </a:pPr>
            <a:r>
              <a:rPr lang="en" sz="600" b="0" i="0" u="none" strike="noStrike" cap="none">
                <a:solidFill>
                  <a:srgbClr val="AAB8C6"/>
                </a:solidFill>
                <a:latin typeface="Montserrat"/>
                <a:ea typeface="Montserrat"/>
                <a:cs typeface="Montserrat"/>
                <a:sym typeface="Montserrat"/>
              </a:rPr>
              <a:t>10.00-11.00</a:t>
            </a:r>
            <a:endParaRPr sz="1100"/>
          </a:p>
        </p:txBody>
      </p:sp>
      <p:sp>
        <p:nvSpPr>
          <p:cNvPr id="49" name="Google Shape;49;p4"/>
          <p:cNvSpPr/>
          <p:nvPr/>
        </p:nvSpPr>
        <p:spPr>
          <a:xfrm>
            <a:off x="438217" y="365760"/>
            <a:ext cx="5599500" cy="434700"/>
          </a:xfrm>
          <a:prstGeom prst="round2SameRect">
            <a:avLst>
              <a:gd name="adj1" fmla="val 37704"/>
              <a:gd name="adj2" fmla="val 0"/>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50" name="Google Shape;50;p4"/>
          <p:cNvSpPr txBox="1"/>
          <p:nvPr/>
        </p:nvSpPr>
        <p:spPr>
          <a:xfrm>
            <a:off x="1235150" y="444617"/>
            <a:ext cx="801600" cy="2847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chemeClr val="accent2"/>
              </a:buClr>
              <a:buSzPts val="1400"/>
              <a:buFont typeface="Montserrat"/>
              <a:buNone/>
            </a:pPr>
            <a:r>
              <a:rPr lang="en" sz="1400" b="1" i="0" u="none" strike="noStrike" cap="none">
                <a:solidFill>
                  <a:srgbClr val="2A2A72"/>
                </a:solidFill>
                <a:latin typeface="Montserrat"/>
                <a:ea typeface="Montserrat"/>
                <a:cs typeface="Montserrat"/>
                <a:sym typeface="Montserrat"/>
              </a:rPr>
              <a:t>Mon</a:t>
            </a:r>
            <a:endParaRPr sz="1100">
              <a:solidFill>
                <a:srgbClr val="2A2A72"/>
              </a:solidFill>
            </a:endParaRPr>
          </a:p>
        </p:txBody>
      </p:sp>
      <p:sp>
        <p:nvSpPr>
          <p:cNvPr id="51" name="Google Shape;51;p4"/>
          <p:cNvSpPr txBox="1"/>
          <p:nvPr/>
        </p:nvSpPr>
        <p:spPr>
          <a:xfrm>
            <a:off x="2035331" y="444617"/>
            <a:ext cx="801600" cy="2847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chemeClr val="accent2"/>
              </a:buClr>
              <a:buSzPts val="1400"/>
              <a:buFont typeface="Montserrat"/>
              <a:buNone/>
            </a:pPr>
            <a:r>
              <a:rPr lang="en" sz="1400" b="1" i="0" u="none" strike="noStrike" cap="none">
                <a:solidFill>
                  <a:srgbClr val="2A2A72"/>
                </a:solidFill>
                <a:latin typeface="Montserrat"/>
                <a:ea typeface="Montserrat"/>
                <a:cs typeface="Montserrat"/>
                <a:sym typeface="Montserrat"/>
              </a:rPr>
              <a:t>Tue</a:t>
            </a:r>
            <a:endParaRPr sz="1100">
              <a:solidFill>
                <a:srgbClr val="2A2A72"/>
              </a:solidFill>
            </a:endParaRPr>
          </a:p>
        </p:txBody>
      </p:sp>
      <p:sp>
        <p:nvSpPr>
          <p:cNvPr id="52" name="Google Shape;52;p4"/>
          <p:cNvSpPr txBox="1"/>
          <p:nvPr/>
        </p:nvSpPr>
        <p:spPr>
          <a:xfrm>
            <a:off x="2835512" y="444617"/>
            <a:ext cx="801600" cy="2847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chemeClr val="accent2"/>
              </a:buClr>
              <a:buSzPts val="1400"/>
              <a:buFont typeface="Montserrat"/>
              <a:buNone/>
            </a:pPr>
            <a:r>
              <a:rPr lang="en" sz="1400" b="1" i="0" u="none" strike="noStrike" cap="none">
                <a:solidFill>
                  <a:srgbClr val="2A2A72"/>
                </a:solidFill>
                <a:latin typeface="Montserrat"/>
                <a:ea typeface="Montserrat"/>
                <a:cs typeface="Montserrat"/>
                <a:sym typeface="Montserrat"/>
              </a:rPr>
              <a:t>Wed</a:t>
            </a:r>
            <a:endParaRPr sz="1100">
              <a:solidFill>
                <a:srgbClr val="2A2A72"/>
              </a:solidFill>
            </a:endParaRPr>
          </a:p>
        </p:txBody>
      </p:sp>
      <p:sp>
        <p:nvSpPr>
          <p:cNvPr id="53" name="Google Shape;53;p4"/>
          <p:cNvSpPr txBox="1"/>
          <p:nvPr/>
        </p:nvSpPr>
        <p:spPr>
          <a:xfrm>
            <a:off x="3635694" y="444617"/>
            <a:ext cx="801600" cy="2847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chemeClr val="accent2"/>
              </a:buClr>
              <a:buSzPts val="1400"/>
              <a:buFont typeface="Montserrat"/>
              <a:buNone/>
            </a:pPr>
            <a:r>
              <a:rPr lang="en" sz="1400" b="1" i="0" u="none" strike="noStrike" cap="none">
                <a:solidFill>
                  <a:srgbClr val="2A2A72"/>
                </a:solidFill>
                <a:latin typeface="Montserrat"/>
                <a:ea typeface="Montserrat"/>
                <a:cs typeface="Montserrat"/>
                <a:sym typeface="Montserrat"/>
              </a:rPr>
              <a:t>Thu</a:t>
            </a:r>
            <a:endParaRPr sz="1100">
              <a:solidFill>
                <a:srgbClr val="2A2A72"/>
              </a:solidFill>
            </a:endParaRPr>
          </a:p>
        </p:txBody>
      </p:sp>
      <p:sp>
        <p:nvSpPr>
          <p:cNvPr id="54" name="Google Shape;54;p4"/>
          <p:cNvSpPr txBox="1"/>
          <p:nvPr/>
        </p:nvSpPr>
        <p:spPr>
          <a:xfrm>
            <a:off x="4435874" y="444617"/>
            <a:ext cx="801600" cy="2847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chemeClr val="accent2"/>
              </a:buClr>
              <a:buSzPts val="1400"/>
              <a:buFont typeface="Montserrat"/>
              <a:buNone/>
            </a:pPr>
            <a:r>
              <a:rPr lang="en" sz="1400" b="1" i="0" u="none" strike="noStrike" cap="none">
                <a:solidFill>
                  <a:srgbClr val="2A2A72"/>
                </a:solidFill>
                <a:latin typeface="Montserrat"/>
                <a:ea typeface="Montserrat"/>
                <a:cs typeface="Montserrat"/>
                <a:sym typeface="Montserrat"/>
              </a:rPr>
              <a:t>Fri</a:t>
            </a:r>
            <a:endParaRPr sz="1100">
              <a:solidFill>
                <a:srgbClr val="2A2A72"/>
              </a:solidFill>
            </a:endParaRPr>
          </a:p>
        </p:txBody>
      </p:sp>
      <p:sp>
        <p:nvSpPr>
          <p:cNvPr id="55" name="Google Shape;55;p4"/>
          <p:cNvSpPr txBox="1"/>
          <p:nvPr/>
        </p:nvSpPr>
        <p:spPr>
          <a:xfrm>
            <a:off x="5236055" y="444617"/>
            <a:ext cx="801600" cy="2847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chemeClr val="accent2"/>
              </a:buClr>
              <a:buSzPts val="1400"/>
              <a:buFont typeface="Montserrat"/>
              <a:buNone/>
            </a:pPr>
            <a:r>
              <a:rPr lang="en" sz="1400" b="1" i="0" u="none" strike="noStrike" cap="none">
                <a:solidFill>
                  <a:srgbClr val="2A2A72"/>
                </a:solidFill>
                <a:latin typeface="Montserrat"/>
                <a:ea typeface="Montserrat"/>
                <a:cs typeface="Montserrat"/>
                <a:sym typeface="Montserrat"/>
              </a:rPr>
              <a:t>Sat</a:t>
            </a:r>
            <a:endParaRPr sz="1100">
              <a:solidFill>
                <a:srgbClr val="2A2A72"/>
              </a:solidFill>
            </a:endParaRPr>
          </a:p>
        </p:txBody>
      </p:sp>
      <p:sp>
        <p:nvSpPr>
          <p:cNvPr id="56" name="Google Shape;56;p4"/>
          <p:cNvSpPr txBox="1"/>
          <p:nvPr/>
        </p:nvSpPr>
        <p:spPr>
          <a:xfrm>
            <a:off x="439841" y="444617"/>
            <a:ext cx="801600" cy="2847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chemeClr val="accent2"/>
              </a:buClr>
              <a:buSzPts val="1400"/>
              <a:buFont typeface="Montserrat"/>
              <a:buNone/>
            </a:pPr>
            <a:r>
              <a:rPr lang="en" sz="1400" b="1" i="0" u="none" strike="noStrike" cap="none">
                <a:solidFill>
                  <a:srgbClr val="2A2A72"/>
                </a:solidFill>
                <a:latin typeface="Montserrat"/>
                <a:ea typeface="Montserrat"/>
                <a:cs typeface="Montserrat"/>
                <a:sym typeface="Montserrat"/>
              </a:rPr>
              <a:t>Sun</a:t>
            </a:r>
            <a:endParaRPr sz="1100">
              <a:solidFill>
                <a:srgbClr val="2A2A72"/>
              </a:solidFill>
            </a:endParaRPr>
          </a:p>
        </p:txBody>
      </p:sp>
      <p:pic>
        <p:nvPicPr>
          <p:cNvPr id="57" name="Google Shape;57;p4"/>
          <p:cNvPicPr preferRelativeResize="0"/>
          <p:nvPr/>
        </p:nvPicPr>
        <p:blipFill rotWithShape="1">
          <a:blip r:embed="rId4">
            <a:alphaModFix/>
          </a:blip>
          <a:srcRect/>
          <a:stretch/>
        </p:blipFill>
        <p:spPr>
          <a:xfrm>
            <a:off x="7754849" y="365776"/>
            <a:ext cx="1069100" cy="377475"/>
          </a:xfrm>
          <a:prstGeom prst="rect">
            <a:avLst/>
          </a:prstGeom>
          <a:noFill/>
          <a:ln>
            <a:noFill/>
          </a:ln>
        </p:spPr>
      </p:pic>
      <p:grpSp>
        <p:nvGrpSpPr>
          <p:cNvPr id="58" name="Google Shape;58;p4"/>
          <p:cNvGrpSpPr/>
          <p:nvPr/>
        </p:nvGrpSpPr>
        <p:grpSpPr>
          <a:xfrm>
            <a:off x="9677833" y="3273816"/>
            <a:ext cx="2359125" cy="1530505"/>
            <a:chOff x="540295" y="3555054"/>
            <a:chExt cx="3145500" cy="2040673"/>
          </a:xfrm>
        </p:grpSpPr>
        <p:grpSp>
          <p:nvGrpSpPr>
            <p:cNvPr id="59" name="Google Shape;59;p4"/>
            <p:cNvGrpSpPr/>
            <p:nvPr/>
          </p:nvGrpSpPr>
          <p:grpSpPr>
            <a:xfrm>
              <a:off x="540295" y="3555054"/>
              <a:ext cx="3145500" cy="959100"/>
              <a:chOff x="540295" y="4020143"/>
              <a:chExt cx="3145500" cy="959100"/>
            </a:xfrm>
          </p:grpSpPr>
          <p:sp>
            <p:nvSpPr>
              <p:cNvPr id="60" name="Google Shape;60;p4"/>
              <p:cNvSpPr/>
              <p:nvPr/>
            </p:nvSpPr>
            <p:spPr>
              <a:xfrm>
                <a:off x="540295" y="4020143"/>
                <a:ext cx="3145500" cy="959100"/>
              </a:xfrm>
              <a:prstGeom prst="roundRect">
                <a:avLst>
                  <a:gd name="adj" fmla="val 11324"/>
                </a:avLst>
              </a:prstGeom>
              <a:gradFill>
                <a:gsLst>
                  <a:gs pos="0">
                    <a:srgbClr val="8DAEFE"/>
                  </a:gs>
                  <a:gs pos="100000">
                    <a:schemeClr val="accent3"/>
                  </a:gs>
                </a:gsLst>
                <a:lin ang="5400012" scaled="0"/>
              </a:gradFill>
              <a:ln>
                <a:noFill/>
              </a:ln>
            </p:spPr>
            <p:txBody>
              <a:bodyPr spcFirstLastPara="1" wrap="square" lIns="102875" tIns="68575" rIns="68575" bIns="34275" anchor="t" anchorCtr="0">
                <a:noAutofit/>
              </a:bodyPr>
              <a:lstStyle/>
              <a:p>
                <a:pPr marL="0" marR="0" lvl="0" indent="0" algn="l" rtl="0">
                  <a:lnSpc>
                    <a:spcPct val="100000"/>
                  </a:lnSpc>
                  <a:spcBef>
                    <a:spcPts val="0"/>
                  </a:spcBef>
                  <a:spcAft>
                    <a:spcPts val="0"/>
                  </a:spcAft>
                  <a:buClr>
                    <a:srgbClr val="FFFFFF"/>
                  </a:buClr>
                  <a:buSzPts val="900"/>
                  <a:buFont typeface="Montserrat"/>
                  <a:buNone/>
                </a:pPr>
                <a:r>
                  <a:rPr lang="en" sz="900" b="1">
                    <a:solidFill>
                      <a:srgbClr val="FFFFFF"/>
                    </a:solidFill>
                    <a:latin typeface="Montserrat"/>
                    <a:ea typeface="Montserrat"/>
                    <a:cs typeface="Montserrat"/>
                    <a:sym typeface="Montserrat"/>
                  </a:rPr>
                  <a:t>Text</a:t>
                </a:r>
                <a:endParaRPr sz="1100"/>
              </a:p>
              <a:p>
                <a:pPr marL="0" marR="0" lvl="0" indent="0" algn="l" rtl="0">
                  <a:lnSpc>
                    <a:spcPct val="100000"/>
                  </a:lnSpc>
                  <a:spcBef>
                    <a:spcPts val="300"/>
                  </a:spcBef>
                  <a:spcAft>
                    <a:spcPts val="0"/>
                  </a:spcAft>
                  <a:buClr>
                    <a:srgbClr val="FFFFFF"/>
                  </a:buClr>
                  <a:buSzPts val="700"/>
                  <a:buFont typeface="Montserrat"/>
                  <a:buNone/>
                </a:pPr>
                <a:r>
                  <a:rPr lang="en" sz="700">
                    <a:solidFill>
                      <a:srgbClr val="FFFFFF"/>
                    </a:solidFill>
                    <a:latin typeface="Montserrat"/>
                    <a:ea typeface="Montserrat"/>
                    <a:cs typeface="Montserrat"/>
                    <a:sym typeface="Montserrat"/>
                  </a:rPr>
                  <a:t>HH</a:t>
                </a:r>
                <a:r>
                  <a:rPr lang="en" sz="700" b="0" i="0" u="none" strike="noStrike" cap="none">
                    <a:solidFill>
                      <a:srgbClr val="FFFFFF"/>
                    </a:solidFill>
                    <a:latin typeface="Montserrat"/>
                    <a:ea typeface="Montserrat"/>
                    <a:cs typeface="Montserrat"/>
                    <a:sym typeface="Montserrat"/>
                  </a:rPr>
                  <a:t>.</a:t>
                </a:r>
                <a:r>
                  <a:rPr lang="en" sz="700">
                    <a:solidFill>
                      <a:srgbClr val="FFFFFF"/>
                    </a:solidFill>
                    <a:latin typeface="Montserrat"/>
                    <a:ea typeface="Montserrat"/>
                    <a:cs typeface="Montserrat"/>
                    <a:sym typeface="Montserrat"/>
                  </a:rPr>
                  <a:t>MM</a:t>
                </a:r>
                <a:r>
                  <a:rPr lang="en" sz="700" b="0" i="0" u="none" strike="noStrike" cap="none">
                    <a:solidFill>
                      <a:srgbClr val="FFFFFF"/>
                    </a:solidFill>
                    <a:latin typeface="Montserrat"/>
                    <a:ea typeface="Montserrat"/>
                    <a:cs typeface="Montserrat"/>
                    <a:sym typeface="Montserrat"/>
                  </a:rPr>
                  <a:t>-</a:t>
                </a:r>
                <a:r>
                  <a:rPr lang="en" sz="700">
                    <a:solidFill>
                      <a:srgbClr val="FFFFFF"/>
                    </a:solidFill>
                    <a:latin typeface="Montserrat"/>
                    <a:ea typeface="Montserrat"/>
                    <a:cs typeface="Montserrat"/>
                    <a:sym typeface="Montserrat"/>
                  </a:rPr>
                  <a:t>HH</a:t>
                </a:r>
                <a:r>
                  <a:rPr lang="en" sz="700" b="0" i="0" u="none" strike="noStrike" cap="none">
                    <a:solidFill>
                      <a:srgbClr val="FFFFFF"/>
                    </a:solidFill>
                    <a:latin typeface="Montserrat"/>
                    <a:ea typeface="Montserrat"/>
                    <a:cs typeface="Montserrat"/>
                    <a:sym typeface="Montserrat"/>
                  </a:rPr>
                  <a:t>.</a:t>
                </a:r>
                <a:r>
                  <a:rPr lang="en" sz="700">
                    <a:solidFill>
                      <a:srgbClr val="FFFFFF"/>
                    </a:solidFill>
                    <a:latin typeface="Montserrat"/>
                    <a:ea typeface="Montserrat"/>
                    <a:cs typeface="Montserrat"/>
                    <a:sym typeface="Montserrat"/>
                  </a:rPr>
                  <a:t>MM</a:t>
                </a:r>
                <a:endParaRPr sz="1100"/>
              </a:p>
              <a:p>
                <a:pPr marL="0" marR="0" lvl="0" indent="0" algn="l" rtl="0">
                  <a:lnSpc>
                    <a:spcPct val="100000"/>
                  </a:lnSpc>
                  <a:spcBef>
                    <a:spcPts val="600"/>
                  </a:spcBef>
                  <a:spcAft>
                    <a:spcPts val="0"/>
                  </a:spcAft>
                  <a:buClr>
                    <a:srgbClr val="FFFFFF"/>
                  </a:buClr>
                  <a:buSzPts val="800"/>
                  <a:buFont typeface="Montserrat"/>
                  <a:buNone/>
                </a:pPr>
                <a:r>
                  <a:rPr lang="en" sz="800">
                    <a:solidFill>
                      <a:srgbClr val="FFFFFF"/>
                    </a:solidFill>
                    <a:latin typeface="Montserrat"/>
                    <a:ea typeface="Montserrat"/>
                    <a:cs typeface="Montserrat"/>
                    <a:sym typeface="Montserrat"/>
                  </a:rPr>
                  <a:t>Text</a:t>
                </a:r>
                <a:endParaRPr sz="1100"/>
              </a:p>
            </p:txBody>
          </p:sp>
          <p:sp>
            <p:nvSpPr>
              <p:cNvPr id="61" name="Google Shape;61;p4"/>
              <p:cNvSpPr txBox="1"/>
              <p:nvPr/>
            </p:nvSpPr>
            <p:spPr>
              <a:xfrm>
                <a:off x="2112250" y="4080255"/>
                <a:ext cx="1501200" cy="276900"/>
              </a:xfrm>
              <a:prstGeom prst="rect">
                <a:avLst/>
              </a:prstGeom>
              <a:noFill/>
              <a:ln>
                <a:noFill/>
              </a:ln>
            </p:spPr>
            <p:txBody>
              <a:bodyPr spcFirstLastPara="1" wrap="square" lIns="68575" tIns="34275" rIns="68575" bIns="34275" anchor="t" anchorCtr="0">
                <a:spAutoFit/>
              </a:bodyPr>
              <a:lstStyle/>
              <a:p>
                <a:pPr marL="0" marR="0" lvl="0" indent="0" algn="r" rtl="0">
                  <a:lnSpc>
                    <a:spcPct val="100000"/>
                  </a:lnSpc>
                  <a:spcBef>
                    <a:spcPts val="0"/>
                  </a:spcBef>
                  <a:spcAft>
                    <a:spcPts val="0"/>
                  </a:spcAft>
                  <a:buClr>
                    <a:srgbClr val="FFFFFF"/>
                  </a:buClr>
                  <a:buSzPts val="900"/>
                  <a:buFont typeface="Montserrat"/>
                  <a:buNone/>
                </a:pPr>
                <a:r>
                  <a:rPr lang="en" sz="900">
                    <a:solidFill>
                      <a:srgbClr val="FFFFFF"/>
                    </a:solidFill>
                    <a:latin typeface="Montserrat"/>
                    <a:ea typeface="Montserrat"/>
                    <a:cs typeface="Montserrat"/>
                    <a:sym typeface="Montserrat"/>
                  </a:rPr>
                  <a:t>DD/MM/YYYYY</a:t>
                </a:r>
                <a:endParaRPr sz="900" b="0" i="0" u="none" strike="noStrike" cap="none">
                  <a:solidFill>
                    <a:srgbClr val="FFFFFF"/>
                  </a:solidFill>
                  <a:latin typeface="Montserrat"/>
                  <a:ea typeface="Montserrat"/>
                  <a:cs typeface="Montserrat"/>
                  <a:sym typeface="Montserrat"/>
                </a:endParaRPr>
              </a:p>
            </p:txBody>
          </p:sp>
        </p:grpSp>
        <p:grpSp>
          <p:nvGrpSpPr>
            <p:cNvPr id="62" name="Google Shape;62;p4"/>
            <p:cNvGrpSpPr/>
            <p:nvPr/>
          </p:nvGrpSpPr>
          <p:grpSpPr>
            <a:xfrm>
              <a:off x="540295" y="4636627"/>
              <a:ext cx="3145500" cy="959100"/>
              <a:chOff x="540295" y="4020143"/>
              <a:chExt cx="3145500" cy="959100"/>
            </a:xfrm>
          </p:grpSpPr>
          <p:sp>
            <p:nvSpPr>
              <p:cNvPr id="63" name="Google Shape;63;p4"/>
              <p:cNvSpPr/>
              <p:nvPr/>
            </p:nvSpPr>
            <p:spPr>
              <a:xfrm>
                <a:off x="540295" y="4020143"/>
                <a:ext cx="3145500" cy="959100"/>
              </a:xfrm>
              <a:prstGeom prst="roundRect">
                <a:avLst>
                  <a:gd name="adj" fmla="val 11324"/>
                </a:avLst>
              </a:prstGeom>
              <a:solidFill>
                <a:schemeClr val="lt1">
                  <a:alpha val="74900"/>
                </a:schemeClr>
              </a:solidFill>
              <a:ln>
                <a:noFill/>
              </a:ln>
            </p:spPr>
            <p:txBody>
              <a:bodyPr spcFirstLastPara="1" wrap="square" lIns="102875" tIns="68575" rIns="68575" bIns="34275" anchor="t" anchorCtr="0">
                <a:noAutofit/>
              </a:bodyPr>
              <a:lstStyle/>
              <a:p>
                <a:pPr marL="0" marR="0" lvl="0" indent="0" algn="l" rtl="0">
                  <a:lnSpc>
                    <a:spcPct val="100000"/>
                  </a:lnSpc>
                  <a:spcBef>
                    <a:spcPts val="0"/>
                  </a:spcBef>
                  <a:spcAft>
                    <a:spcPts val="0"/>
                  </a:spcAft>
                  <a:buClr>
                    <a:schemeClr val="dk2"/>
                  </a:buClr>
                  <a:buSzPts val="900"/>
                  <a:buFont typeface="Montserrat"/>
                  <a:buNone/>
                </a:pPr>
                <a:r>
                  <a:rPr lang="en" sz="900" b="1">
                    <a:solidFill>
                      <a:schemeClr val="dk2"/>
                    </a:solidFill>
                    <a:latin typeface="Montserrat"/>
                    <a:ea typeface="Montserrat"/>
                    <a:cs typeface="Montserrat"/>
                    <a:sym typeface="Montserrat"/>
                  </a:rPr>
                  <a:t>Text</a:t>
                </a:r>
                <a:endParaRPr sz="1100"/>
              </a:p>
              <a:p>
                <a:pPr marL="0" marR="0" lvl="0" indent="0" algn="l" rtl="0">
                  <a:lnSpc>
                    <a:spcPct val="100000"/>
                  </a:lnSpc>
                  <a:spcBef>
                    <a:spcPts val="300"/>
                  </a:spcBef>
                  <a:spcAft>
                    <a:spcPts val="0"/>
                  </a:spcAft>
                  <a:buClr>
                    <a:srgbClr val="8A9DB0"/>
                  </a:buClr>
                  <a:buSzPts val="700"/>
                  <a:buFont typeface="Montserrat"/>
                  <a:buNone/>
                </a:pPr>
                <a:r>
                  <a:rPr lang="en" sz="700">
                    <a:solidFill>
                      <a:srgbClr val="8A9DB0"/>
                    </a:solidFill>
                    <a:latin typeface="Montserrat"/>
                    <a:ea typeface="Montserrat"/>
                    <a:cs typeface="Montserrat"/>
                    <a:sym typeface="Montserrat"/>
                  </a:rPr>
                  <a:t>HH</a:t>
                </a:r>
                <a:r>
                  <a:rPr lang="en" sz="700" b="0" i="0" u="none" strike="noStrike" cap="none">
                    <a:solidFill>
                      <a:srgbClr val="8A9DB0"/>
                    </a:solidFill>
                    <a:latin typeface="Montserrat"/>
                    <a:ea typeface="Montserrat"/>
                    <a:cs typeface="Montserrat"/>
                    <a:sym typeface="Montserrat"/>
                  </a:rPr>
                  <a:t>.</a:t>
                </a:r>
                <a:r>
                  <a:rPr lang="en" sz="700">
                    <a:solidFill>
                      <a:srgbClr val="8A9DB0"/>
                    </a:solidFill>
                    <a:latin typeface="Montserrat"/>
                    <a:ea typeface="Montserrat"/>
                    <a:cs typeface="Montserrat"/>
                    <a:sym typeface="Montserrat"/>
                  </a:rPr>
                  <a:t>MM</a:t>
                </a:r>
                <a:r>
                  <a:rPr lang="en" sz="700" b="0" i="0" u="none" strike="noStrike" cap="none">
                    <a:solidFill>
                      <a:srgbClr val="8A9DB0"/>
                    </a:solidFill>
                    <a:latin typeface="Montserrat"/>
                    <a:ea typeface="Montserrat"/>
                    <a:cs typeface="Montserrat"/>
                    <a:sym typeface="Montserrat"/>
                  </a:rPr>
                  <a:t>-</a:t>
                </a:r>
                <a:r>
                  <a:rPr lang="en" sz="700">
                    <a:solidFill>
                      <a:srgbClr val="8A9DB0"/>
                    </a:solidFill>
                    <a:latin typeface="Montserrat"/>
                    <a:ea typeface="Montserrat"/>
                    <a:cs typeface="Montserrat"/>
                    <a:sym typeface="Montserrat"/>
                  </a:rPr>
                  <a:t>HH</a:t>
                </a:r>
                <a:r>
                  <a:rPr lang="en" sz="700" b="0" i="0" u="none" strike="noStrike" cap="none">
                    <a:solidFill>
                      <a:srgbClr val="8A9DB0"/>
                    </a:solidFill>
                    <a:latin typeface="Montserrat"/>
                    <a:ea typeface="Montserrat"/>
                    <a:cs typeface="Montserrat"/>
                    <a:sym typeface="Montserrat"/>
                  </a:rPr>
                  <a:t>.</a:t>
                </a:r>
                <a:r>
                  <a:rPr lang="en" sz="700">
                    <a:solidFill>
                      <a:srgbClr val="8A9DB0"/>
                    </a:solidFill>
                    <a:latin typeface="Montserrat"/>
                    <a:ea typeface="Montserrat"/>
                    <a:cs typeface="Montserrat"/>
                    <a:sym typeface="Montserrat"/>
                  </a:rPr>
                  <a:t>MM</a:t>
                </a:r>
                <a:endParaRPr sz="1100"/>
              </a:p>
              <a:p>
                <a:pPr marL="0" marR="0" lvl="0" indent="0" algn="l" rtl="0">
                  <a:lnSpc>
                    <a:spcPct val="100000"/>
                  </a:lnSpc>
                  <a:spcBef>
                    <a:spcPts val="600"/>
                  </a:spcBef>
                  <a:spcAft>
                    <a:spcPts val="0"/>
                  </a:spcAft>
                  <a:buClr>
                    <a:srgbClr val="000000"/>
                  </a:buClr>
                  <a:buSzPts val="800"/>
                  <a:buFont typeface="Montserrat"/>
                  <a:buNone/>
                </a:pPr>
                <a:r>
                  <a:rPr lang="en" sz="800">
                    <a:latin typeface="Montserrat"/>
                    <a:ea typeface="Montserrat"/>
                    <a:cs typeface="Montserrat"/>
                    <a:sym typeface="Montserrat"/>
                  </a:rPr>
                  <a:t>Text</a:t>
                </a:r>
                <a:endParaRPr sz="1100"/>
              </a:p>
            </p:txBody>
          </p:sp>
          <p:sp>
            <p:nvSpPr>
              <p:cNvPr id="64" name="Google Shape;64;p4"/>
              <p:cNvSpPr txBox="1"/>
              <p:nvPr/>
            </p:nvSpPr>
            <p:spPr>
              <a:xfrm>
                <a:off x="2112145" y="4080248"/>
                <a:ext cx="1501200" cy="276900"/>
              </a:xfrm>
              <a:prstGeom prst="rect">
                <a:avLst/>
              </a:prstGeom>
              <a:noFill/>
              <a:ln>
                <a:noFill/>
              </a:ln>
            </p:spPr>
            <p:txBody>
              <a:bodyPr spcFirstLastPara="1" wrap="square" lIns="68575" tIns="34275" rIns="68575" bIns="34275" anchor="t" anchorCtr="0">
                <a:spAutoFit/>
              </a:bodyPr>
              <a:lstStyle/>
              <a:p>
                <a:pPr marL="0" marR="0" lvl="0" indent="0" algn="r" rtl="0">
                  <a:lnSpc>
                    <a:spcPct val="100000"/>
                  </a:lnSpc>
                  <a:spcBef>
                    <a:spcPts val="0"/>
                  </a:spcBef>
                  <a:spcAft>
                    <a:spcPts val="0"/>
                  </a:spcAft>
                  <a:buClr>
                    <a:srgbClr val="8A9DB0"/>
                  </a:buClr>
                  <a:buSzPts val="900"/>
                  <a:buFont typeface="Montserrat"/>
                  <a:buNone/>
                </a:pPr>
                <a:r>
                  <a:rPr lang="en" sz="900">
                    <a:solidFill>
                      <a:srgbClr val="8A9DB0"/>
                    </a:solidFill>
                    <a:latin typeface="Montserrat"/>
                    <a:ea typeface="Montserrat"/>
                    <a:cs typeface="Montserrat"/>
                    <a:sym typeface="Montserrat"/>
                  </a:rPr>
                  <a:t>DD\MM\YYYY</a:t>
                </a:r>
                <a:endParaRPr sz="900" b="0" i="0" u="none" strike="noStrike" cap="none">
                  <a:solidFill>
                    <a:srgbClr val="8A9DB0"/>
                  </a:solidFill>
                  <a:latin typeface="Montserrat"/>
                  <a:ea typeface="Montserrat"/>
                  <a:cs typeface="Montserrat"/>
                  <a:sym typeface="Montserrat"/>
                </a:endParaRPr>
              </a:p>
            </p:txBody>
          </p:sp>
        </p:grpSp>
      </p:grpSp>
      <p:sp>
        <p:nvSpPr>
          <p:cNvPr id="65" name="Google Shape;65;p4"/>
          <p:cNvSpPr txBox="1"/>
          <p:nvPr/>
        </p:nvSpPr>
        <p:spPr>
          <a:xfrm>
            <a:off x="9677748" y="2909525"/>
            <a:ext cx="23592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chemeClr val="accent2"/>
              </a:buClr>
              <a:buSzPts val="1400"/>
              <a:buFont typeface="Montserrat"/>
              <a:buNone/>
            </a:pPr>
            <a:r>
              <a:rPr lang="en" sz="1400" b="1" i="0" u="none" strike="noStrike" cap="none">
                <a:solidFill>
                  <a:schemeClr val="accent4"/>
                </a:solidFill>
                <a:latin typeface="Montserrat"/>
                <a:ea typeface="Montserrat"/>
                <a:cs typeface="Montserrat"/>
                <a:sym typeface="Montserrat"/>
              </a:rPr>
              <a:t>UPCOMING EVENTS</a:t>
            </a:r>
            <a:endParaRPr sz="1100">
              <a:solidFill>
                <a:schemeClr val="accent4"/>
              </a:solidFill>
            </a:endParaRPr>
          </a:p>
        </p:txBody>
      </p:sp>
      <p:grpSp>
        <p:nvGrpSpPr>
          <p:cNvPr id="2" name="Google Shape;88;p5">
            <a:extLst>
              <a:ext uri="{FF2B5EF4-FFF2-40B4-BE49-F238E27FC236}">
                <a16:creationId xmlns:a16="http://schemas.microsoft.com/office/drawing/2014/main" id="{2A16D205-0868-A13F-2A35-6F15C54D8E40}"/>
              </a:ext>
            </a:extLst>
          </p:cNvPr>
          <p:cNvGrpSpPr/>
          <p:nvPr/>
        </p:nvGrpSpPr>
        <p:grpSpPr>
          <a:xfrm>
            <a:off x="6423224" y="1878645"/>
            <a:ext cx="2557147" cy="1315580"/>
            <a:chOff x="540295" y="3555054"/>
            <a:chExt cx="3409529" cy="1754106"/>
          </a:xfrm>
        </p:grpSpPr>
        <p:sp>
          <p:nvSpPr>
            <p:cNvPr id="3" name="Google Shape;90;p5">
              <a:extLst>
                <a:ext uri="{FF2B5EF4-FFF2-40B4-BE49-F238E27FC236}">
                  <a16:creationId xmlns:a16="http://schemas.microsoft.com/office/drawing/2014/main" id="{A647C411-C543-A5A7-0ED1-892921CCED84}"/>
                </a:ext>
              </a:extLst>
            </p:cNvPr>
            <p:cNvSpPr/>
            <p:nvPr/>
          </p:nvSpPr>
          <p:spPr>
            <a:xfrm>
              <a:off x="540295" y="3555054"/>
              <a:ext cx="3409529" cy="1754106"/>
            </a:xfrm>
            <a:prstGeom prst="roundRect">
              <a:avLst>
                <a:gd name="adj" fmla="val 11324"/>
              </a:avLst>
            </a:prstGeom>
            <a:gradFill>
              <a:gsLst>
                <a:gs pos="0">
                  <a:srgbClr val="8DAEFE"/>
                </a:gs>
                <a:gs pos="100000">
                  <a:schemeClr val="accent3"/>
                </a:gs>
              </a:gsLst>
              <a:lin ang="5400012" scaled="0"/>
            </a:gradFill>
            <a:ln>
              <a:noFill/>
            </a:ln>
          </p:spPr>
          <p:txBody>
            <a:bodyPr spcFirstLastPara="1" wrap="square" lIns="102875" tIns="68575" rIns="68575" bIns="34275" anchor="t" anchorCtr="0">
              <a:noAutofit/>
            </a:bodyPr>
            <a:lstStyle/>
            <a:p>
              <a:pPr marL="0" marR="0" lvl="0" indent="0" algn="l" rtl="0">
                <a:lnSpc>
                  <a:spcPct val="100000"/>
                </a:lnSpc>
                <a:spcBef>
                  <a:spcPts val="0"/>
                </a:spcBef>
                <a:spcAft>
                  <a:spcPts val="0"/>
                </a:spcAft>
                <a:buClr>
                  <a:srgbClr val="FFFFFF"/>
                </a:buClr>
                <a:buSzPts val="900"/>
                <a:buFont typeface="Montserrat"/>
                <a:buNone/>
              </a:pPr>
              <a:r>
                <a:rPr lang="en-US" sz="900" b="1" dirty="0">
                  <a:latin typeface="Montserrat" pitchFamily="2" charset="77"/>
                </a:rPr>
                <a:t>Structure &amp; Plan finalized</a:t>
              </a:r>
            </a:p>
            <a:p>
              <a:pPr marL="0" marR="0" lvl="0" indent="0" algn="l" rtl="0">
                <a:lnSpc>
                  <a:spcPct val="100000"/>
                </a:lnSpc>
                <a:spcBef>
                  <a:spcPts val="0"/>
                </a:spcBef>
                <a:spcAft>
                  <a:spcPts val="0"/>
                </a:spcAft>
                <a:buClr>
                  <a:srgbClr val="FFFFFF"/>
                </a:buClr>
                <a:buSzPts val="900"/>
                <a:buFont typeface="Montserrat"/>
                <a:buNone/>
              </a:pPr>
              <a:r>
                <a:rPr lang="en-US" sz="900" b="1" dirty="0">
                  <a:latin typeface="Montserrat" pitchFamily="2" charset="77"/>
                </a:rPr>
                <a:t>Scenarios presented</a:t>
              </a:r>
            </a:p>
            <a:p>
              <a:pPr marL="0" marR="0" lvl="0" indent="0" algn="l" rtl="0">
                <a:lnSpc>
                  <a:spcPct val="100000"/>
                </a:lnSpc>
                <a:spcBef>
                  <a:spcPts val="0"/>
                </a:spcBef>
                <a:spcAft>
                  <a:spcPts val="0"/>
                </a:spcAft>
                <a:buClr>
                  <a:srgbClr val="FFFFFF"/>
                </a:buClr>
                <a:buSzPts val="900"/>
                <a:buFont typeface="Montserrat"/>
                <a:buNone/>
              </a:pPr>
              <a:r>
                <a:rPr lang="en-US" sz="900" b="1" dirty="0">
                  <a:latin typeface="Montserrat" pitchFamily="2" charset="77"/>
                </a:rPr>
                <a:t>Judges selected</a:t>
              </a:r>
            </a:p>
            <a:p>
              <a:pPr marL="0" marR="0" lvl="0" indent="0" algn="l" rtl="0">
                <a:lnSpc>
                  <a:spcPct val="100000"/>
                </a:lnSpc>
                <a:spcBef>
                  <a:spcPts val="0"/>
                </a:spcBef>
                <a:spcAft>
                  <a:spcPts val="0"/>
                </a:spcAft>
                <a:buClr>
                  <a:srgbClr val="FFFFFF"/>
                </a:buClr>
                <a:buSzPts val="900"/>
                <a:buFont typeface="Montserrat"/>
                <a:buNone/>
              </a:pPr>
              <a:r>
                <a:rPr lang="en-US" sz="900" b="1" dirty="0">
                  <a:latin typeface="Montserrat" pitchFamily="2" charset="77"/>
                </a:rPr>
                <a:t>Communications &amp; Hype</a:t>
              </a:r>
            </a:p>
            <a:p>
              <a:pPr marL="0" marR="0" lvl="0" indent="0" algn="l" rtl="0">
                <a:lnSpc>
                  <a:spcPct val="100000"/>
                </a:lnSpc>
                <a:spcBef>
                  <a:spcPts val="0"/>
                </a:spcBef>
                <a:spcAft>
                  <a:spcPts val="0"/>
                </a:spcAft>
                <a:buClr>
                  <a:srgbClr val="FFFFFF"/>
                </a:buClr>
                <a:buSzPts val="900"/>
                <a:buFont typeface="Montserrat"/>
                <a:buNone/>
              </a:pPr>
              <a:r>
                <a:rPr lang="en-US" sz="900" b="1" dirty="0">
                  <a:latin typeface="Montserrat" pitchFamily="2" charset="77"/>
                </a:rPr>
                <a:t>Video Dry Run Shared</a:t>
              </a:r>
            </a:p>
            <a:p>
              <a:pPr marL="0" marR="0" lvl="0" indent="0" algn="l" rtl="0">
                <a:lnSpc>
                  <a:spcPct val="100000"/>
                </a:lnSpc>
                <a:spcBef>
                  <a:spcPts val="0"/>
                </a:spcBef>
                <a:spcAft>
                  <a:spcPts val="0"/>
                </a:spcAft>
                <a:buClr>
                  <a:srgbClr val="FFFFFF"/>
                </a:buClr>
                <a:buSzPts val="900"/>
                <a:buFont typeface="Montserrat"/>
                <a:buNone/>
              </a:pPr>
              <a:r>
                <a:rPr lang="en-US" sz="900" b="1" dirty="0">
                  <a:latin typeface="Montserrat" pitchFamily="2" charset="77"/>
                </a:rPr>
                <a:t>AWS Training/Workshops</a:t>
              </a:r>
            </a:p>
            <a:p>
              <a:pPr marL="0" marR="0" lvl="0" indent="0" algn="l" rtl="0">
                <a:lnSpc>
                  <a:spcPct val="100000"/>
                </a:lnSpc>
                <a:spcBef>
                  <a:spcPts val="0"/>
                </a:spcBef>
                <a:spcAft>
                  <a:spcPts val="0"/>
                </a:spcAft>
                <a:buClr>
                  <a:srgbClr val="FFFFFF"/>
                </a:buClr>
                <a:buSzPts val="900"/>
                <a:buFont typeface="Montserrat"/>
                <a:buNone/>
              </a:pPr>
              <a:r>
                <a:rPr lang="en-US" sz="900" b="1" dirty="0">
                  <a:latin typeface="Montserrat" pitchFamily="2" charset="77"/>
                </a:rPr>
                <a:t>Sign Up: November 29th</a:t>
              </a:r>
              <a:endParaRPr sz="900" b="1" dirty="0">
                <a:latin typeface="Montserrat" pitchFamily="2" charset="77"/>
              </a:endParaRPr>
            </a:p>
          </p:txBody>
        </p:sp>
        <p:sp>
          <p:nvSpPr>
            <p:cNvPr id="6" name="Google Shape;94;p5">
              <a:extLst>
                <a:ext uri="{FF2B5EF4-FFF2-40B4-BE49-F238E27FC236}">
                  <a16:creationId xmlns:a16="http://schemas.microsoft.com/office/drawing/2014/main" id="{70112381-3F22-517D-7087-AA5F44F87AC7}"/>
                </a:ext>
              </a:extLst>
            </p:cNvPr>
            <p:cNvSpPr txBox="1"/>
            <p:nvPr/>
          </p:nvSpPr>
          <p:spPr>
            <a:xfrm>
              <a:off x="2112146" y="4696732"/>
              <a:ext cx="1501200" cy="276900"/>
            </a:xfrm>
            <a:prstGeom prst="rect">
              <a:avLst/>
            </a:prstGeom>
            <a:noFill/>
            <a:ln>
              <a:noFill/>
            </a:ln>
          </p:spPr>
          <p:txBody>
            <a:bodyPr spcFirstLastPara="1" wrap="square" lIns="68575" tIns="34275" rIns="68575" bIns="34275" anchor="t" anchorCtr="0">
              <a:spAutoFit/>
            </a:bodyPr>
            <a:lstStyle/>
            <a:p>
              <a:pPr marL="0" marR="0" lvl="0" indent="0" algn="r" rtl="0">
                <a:lnSpc>
                  <a:spcPct val="100000"/>
                </a:lnSpc>
                <a:spcBef>
                  <a:spcPts val="0"/>
                </a:spcBef>
                <a:spcAft>
                  <a:spcPts val="0"/>
                </a:spcAft>
                <a:buClr>
                  <a:srgbClr val="8A9DB0"/>
                </a:buClr>
                <a:buSzPts val="900"/>
                <a:buFont typeface="Montserrat"/>
                <a:buNone/>
              </a:pPr>
              <a:r>
                <a:rPr lang="en" sz="900" dirty="0">
                  <a:solidFill>
                    <a:srgbClr val="8A9DB0"/>
                  </a:solidFill>
                  <a:latin typeface="Montserrat"/>
                  <a:ea typeface="Montserrat"/>
                  <a:cs typeface="Montserrat"/>
                  <a:sym typeface="Montserrat"/>
                </a:rPr>
                <a:t> </a:t>
              </a:r>
              <a:endParaRPr sz="900" b="0" i="0" u="none" strike="noStrike" cap="none" dirty="0">
                <a:solidFill>
                  <a:srgbClr val="8A9DB0"/>
                </a:solidFill>
                <a:latin typeface="Montserrat"/>
                <a:ea typeface="Montserrat"/>
                <a:cs typeface="Montserrat"/>
                <a:sym typeface="Montserra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5"/>
          <p:cNvSpPr/>
          <p:nvPr/>
        </p:nvSpPr>
        <p:spPr>
          <a:xfrm>
            <a:off x="0" y="0"/>
            <a:ext cx="9144000" cy="5143500"/>
          </a:xfrm>
          <a:prstGeom prst="rect">
            <a:avLst/>
          </a:prstGeom>
          <a:solidFill>
            <a:srgbClr val="F1F2F8"/>
          </a:solidFill>
          <a:ln>
            <a:noFill/>
          </a:ln>
        </p:spPr>
        <p:txBody>
          <a:bodyPr spcFirstLastPara="1" wrap="square" lIns="73900" tIns="36950" rIns="73900" bIns="36950" anchor="ctr" anchorCtr="0">
            <a:noAutofit/>
          </a:bodyPr>
          <a:lstStyle/>
          <a:p>
            <a:pPr marL="0" marR="0" lvl="0" indent="0" algn="ctr" rtl="0">
              <a:spcBef>
                <a:spcPts val="0"/>
              </a:spcBef>
              <a:spcAft>
                <a:spcPts val="0"/>
              </a:spcAft>
              <a:buNone/>
            </a:pPr>
            <a:endParaRPr sz="1500" b="0" i="0" u="none" strike="noStrike" cap="none">
              <a:solidFill>
                <a:schemeClr val="lt1"/>
              </a:solidFill>
              <a:latin typeface="Calibri"/>
              <a:ea typeface="Calibri"/>
              <a:cs typeface="Calibri"/>
              <a:sym typeface="Calibri"/>
            </a:endParaRPr>
          </a:p>
        </p:txBody>
      </p:sp>
      <p:pic>
        <p:nvPicPr>
          <p:cNvPr id="73" name="Google Shape;73;p5"/>
          <p:cNvPicPr preferRelativeResize="0"/>
          <p:nvPr/>
        </p:nvPicPr>
        <p:blipFill rotWithShape="1">
          <a:blip r:embed="rId3">
            <a:alphaModFix/>
          </a:blip>
          <a:srcRect/>
          <a:stretch/>
        </p:blipFill>
        <p:spPr>
          <a:xfrm flipH="1">
            <a:off x="2" y="0"/>
            <a:ext cx="4584886" cy="5143499"/>
          </a:xfrm>
          <a:prstGeom prst="rect">
            <a:avLst/>
          </a:prstGeom>
          <a:noFill/>
          <a:ln>
            <a:noFill/>
          </a:ln>
        </p:spPr>
      </p:pic>
      <p:grpSp>
        <p:nvGrpSpPr>
          <p:cNvPr id="74" name="Google Shape;74;p5"/>
          <p:cNvGrpSpPr/>
          <p:nvPr/>
        </p:nvGrpSpPr>
        <p:grpSpPr>
          <a:xfrm>
            <a:off x="439628" y="365764"/>
            <a:ext cx="5599005" cy="4412083"/>
            <a:chOff x="4930815" y="1446835"/>
            <a:chExt cx="5613600" cy="3970200"/>
          </a:xfrm>
        </p:grpSpPr>
        <p:sp>
          <p:nvSpPr>
            <p:cNvPr id="75" name="Google Shape;75;p5"/>
            <p:cNvSpPr/>
            <p:nvPr/>
          </p:nvSpPr>
          <p:spPr>
            <a:xfrm>
              <a:off x="4930815" y="1446835"/>
              <a:ext cx="5613600" cy="3970200"/>
            </a:xfrm>
            <a:prstGeom prst="roundRect">
              <a:avLst>
                <a:gd name="adj" fmla="val 3754"/>
              </a:avLst>
            </a:prstGeom>
            <a:solidFill>
              <a:schemeClr val="lt1">
                <a:alpha val="68630"/>
              </a:schemeClr>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Arial"/>
                <a:ea typeface="Arial"/>
                <a:cs typeface="Arial"/>
                <a:sym typeface="Arial"/>
              </a:endParaRPr>
            </a:p>
          </p:txBody>
        </p:sp>
        <p:cxnSp>
          <p:nvCxnSpPr>
            <p:cNvPr id="76" name="Google Shape;76;p5"/>
            <p:cNvCxnSpPr/>
            <p:nvPr/>
          </p:nvCxnSpPr>
          <p:spPr>
            <a:xfrm>
              <a:off x="5732775" y="1446835"/>
              <a:ext cx="0" cy="3970200"/>
            </a:xfrm>
            <a:prstGeom prst="straightConnector1">
              <a:avLst/>
            </a:prstGeom>
            <a:noFill/>
            <a:ln>
              <a:noFill/>
            </a:ln>
          </p:spPr>
        </p:cxnSp>
        <p:cxnSp>
          <p:nvCxnSpPr>
            <p:cNvPr id="77" name="Google Shape;77;p5"/>
            <p:cNvCxnSpPr/>
            <p:nvPr/>
          </p:nvCxnSpPr>
          <p:spPr>
            <a:xfrm>
              <a:off x="6534735" y="1446835"/>
              <a:ext cx="0" cy="3970200"/>
            </a:xfrm>
            <a:prstGeom prst="straightConnector1">
              <a:avLst/>
            </a:prstGeom>
            <a:noFill/>
            <a:ln>
              <a:noFill/>
            </a:ln>
          </p:spPr>
        </p:cxnSp>
        <p:cxnSp>
          <p:nvCxnSpPr>
            <p:cNvPr id="78" name="Google Shape;78;p5"/>
            <p:cNvCxnSpPr/>
            <p:nvPr/>
          </p:nvCxnSpPr>
          <p:spPr>
            <a:xfrm>
              <a:off x="7336695" y="1446835"/>
              <a:ext cx="0" cy="3970200"/>
            </a:xfrm>
            <a:prstGeom prst="straightConnector1">
              <a:avLst/>
            </a:prstGeom>
            <a:noFill/>
            <a:ln>
              <a:noFill/>
            </a:ln>
          </p:spPr>
        </p:cxnSp>
        <p:cxnSp>
          <p:nvCxnSpPr>
            <p:cNvPr id="79" name="Google Shape;79;p5"/>
            <p:cNvCxnSpPr/>
            <p:nvPr/>
          </p:nvCxnSpPr>
          <p:spPr>
            <a:xfrm>
              <a:off x="8138655" y="1446835"/>
              <a:ext cx="0" cy="3970200"/>
            </a:xfrm>
            <a:prstGeom prst="straightConnector1">
              <a:avLst/>
            </a:prstGeom>
            <a:noFill/>
            <a:ln>
              <a:noFill/>
            </a:ln>
          </p:spPr>
        </p:cxnSp>
        <p:cxnSp>
          <p:nvCxnSpPr>
            <p:cNvPr id="80" name="Google Shape;80;p5"/>
            <p:cNvCxnSpPr/>
            <p:nvPr/>
          </p:nvCxnSpPr>
          <p:spPr>
            <a:xfrm>
              <a:off x="8940615" y="1446835"/>
              <a:ext cx="0" cy="3970200"/>
            </a:xfrm>
            <a:prstGeom prst="straightConnector1">
              <a:avLst/>
            </a:prstGeom>
            <a:noFill/>
            <a:ln>
              <a:noFill/>
            </a:ln>
          </p:spPr>
        </p:cxnSp>
        <p:cxnSp>
          <p:nvCxnSpPr>
            <p:cNvPr id="81" name="Google Shape;81;p5"/>
            <p:cNvCxnSpPr/>
            <p:nvPr/>
          </p:nvCxnSpPr>
          <p:spPr>
            <a:xfrm>
              <a:off x="9742575" y="1446835"/>
              <a:ext cx="0" cy="3970200"/>
            </a:xfrm>
            <a:prstGeom prst="straightConnector1">
              <a:avLst/>
            </a:prstGeom>
            <a:noFill/>
            <a:ln>
              <a:noFill/>
            </a:ln>
          </p:spPr>
        </p:cxnSp>
      </p:grpSp>
      <p:graphicFrame>
        <p:nvGraphicFramePr>
          <p:cNvPr id="82" name="Google Shape;82;p5"/>
          <p:cNvGraphicFramePr/>
          <p:nvPr>
            <p:extLst>
              <p:ext uri="{D42A27DB-BD31-4B8C-83A1-F6EECF244321}">
                <p14:modId xmlns:p14="http://schemas.microsoft.com/office/powerpoint/2010/main" val="537153951"/>
              </p:ext>
            </p:extLst>
          </p:nvPr>
        </p:nvGraphicFramePr>
        <p:xfrm>
          <a:off x="439841" y="800473"/>
          <a:ext cx="5599475" cy="4017695"/>
        </p:xfrm>
        <a:graphic>
          <a:graphicData uri="http://schemas.openxmlformats.org/drawingml/2006/table">
            <a:tbl>
              <a:tblPr>
                <a:noFill/>
                <a:tableStyleId>{9CF33336-558A-4EDA-90A1-756B33CDB05D}</a:tableStyleId>
              </a:tblPr>
              <a:tblGrid>
                <a:gridCol w="799925">
                  <a:extLst>
                    <a:ext uri="{9D8B030D-6E8A-4147-A177-3AD203B41FA5}">
                      <a16:colId xmlns:a16="http://schemas.microsoft.com/office/drawing/2014/main" val="20000"/>
                    </a:ext>
                  </a:extLst>
                </a:gridCol>
                <a:gridCol w="799925">
                  <a:extLst>
                    <a:ext uri="{9D8B030D-6E8A-4147-A177-3AD203B41FA5}">
                      <a16:colId xmlns:a16="http://schemas.microsoft.com/office/drawing/2014/main" val="20001"/>
                    </a:ext>
                  </a:extLst>
                </a:gridCol>
                <a:gridCol w="799925">
                  <a:extLst>
                    <a:ext uri="{9D8B030D-6E8A-4147-A177-3AD203B41FA5}">
                      <a16:colId xmlns:a16="http://schemas.microsoft.com/office/drawing/2014/main" val="20002"/>
                    </a:ext>
                  </a:extLst>
                </a:gridCol>
                <a:gridCol w="799925">
                  <a:extLst>
                    <a:ext uri="{9D8B030D-6E8A-4147-A177-3AD203B41FA5}">
                      <a16:colId xmlns:a16="http://schemas.microsoft.com/office/drawing/2014/main" val="20003"/>
                    </a:ext>
                  </a:extLst>
                </a:gridCol>
                <a:gridCol w="799925">
                  <a:extLst>
                    <a:ext uri="{9D8B030D-6E8A-4147-A177-3AD203B41FA5}">
                      <a16:colId xmlns:a16="http://schemas.microsoft.com/office/drawing/2014/main" val="20004"/>
                    </a:ext>
                  </a:extLst>
                </a:gridCol>
                <a:gridCol w="799925">
                  <a:extLst>
                    <a:ext uri="{9D8B030D-6E8A-4147-A177-3AD203B41FA5}">
                      <a16:colId xmlns:a16="http://schemas.microsoft.com/office/drawing/2014/main" val="20005"/>
                    </a:ext>
                  </a:extLst>
                </a:gridCol>
                <a:gridCol w="799925">
                  <a:extLst>
                    <a:ext uri="{9D8B030D-6E8A-4147-A177-3AD203B41FA5}">
                      <a16:colId xmlns:a16="http://schemas.microsoft.com/office/drawing/2014/main" val="20006"/>
                    </a:ext>
                  </a:extLst>
                </a:gridCol>
              </a:tblGrid>
              <a:tr h="662875">
                <a:tc>
                  <a:txBody>
                    <a:bodyPr/>
                    <a:lstStyle/>
                    <a:p>
                      <a:pPr marL="0" marR="0" lvl="0" indent="0" algn="r" rtl="0">
                        <a:spcBef>
                          <a:spcPts val="0"/>
                        </a:spcBef>
                        <a:spcAft>
                          <a:spcPts val="0"/>
                        </a:spcAft>
                        <a:buNone/>
                      </a:pPr>
                      <a:r>
                        <a:rPr lang="en" sz="800" b="0" i="0" u="none" strike="noStrike" cap="none">
                          <a:solidFill>
                            <a:srgbClr val="8EA0B2"/>
                          </a:solidFill>
                          <a:latin typeface="Montserrat"/>
                          <a:ea typeface="Montserrat"/>
                          <a:cs typeface="Montserrat"/>
                          <a:sym typeface="Montserrat"/>
                        </a:rPr>
                        <a:t> </a:t>
                      </a:r>
                      <a:endParaRPr sz="1100"/>
                    </a:p>
                  </a:txBody>
                  <a:tcPr marL="5725" marR="48000" marT="48000" marB="0">
                    <a:lnL w="9525" cap="flat" cmpd="sng">
                      <a:solidFill>
                        <a:srgbClr val="000000">
                          <a:alpha val="0"/>
                        </a:srgbClr>
                      </a:solidFill>
                      <a:prstDash val="solid"/>
                      <a:round/>
                      <a:headEnd type="none" w="sm" len="sm"/>
                      <a:tailEnd type="none" w="sm" len="sm"/>
                    </a:lnL>
                    <a:lnR w="19050" cap="flat" cmpd="sng">
                      <a:solidFill>
                        <a:schemeClr val="lt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b="0" i="0" u="none" strike="noStrike" cap="none">
                          <a:solidFill>
                            <a:schemeClr val="dk1"/>
                          </a:solidFill>
                          <a:latin typeface="Montserrat"/>
                          <a:ea typeface="Montserrat"/>
                          <a:cs typeface="Montserrat"/>
                          <a:sym typeface="Montserrat"/>
                        </a:rPr>
                        <a:t> </a:t>
                      </a:r>
                      <a:endParaRPr sz="110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endParaRPr sz="1100" dirty="0"/>
                    </a:p>
                  </a:txBody>
                  <a:tcPr marL="5725" marR="48000" marT="48000" marB="0">
                    <a:lnL w="19050" cap="flat" cmpd="sng">
                      <a:solidFill>
                        <a:schemeClr val="lt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662875">
                <a:tc>
                  <a:txBody>
                    <a:bodyPr/>
                    <a:lstStyle/>
                    <a:p>
                      <a:pPr marL="0" marR="0" lvl="0" indent="0" algn="r" rtl="0">
                        <a:spcBef>
                          <a:spcPts val="0"/>
                        </a:spcBef>
                        <a:spcAft>
                          <a:spcPts val="0"/>
                        </a:spcAft>
                        <a:buNone/>
                      </a:pPr>
                      <a:r>
                        <a:rPr lang="en" sz="800" dirty="0">
                          <a:solidFill>
                            <a:srgbClr val="8EA0B2"/>
                          </a:solidFill>
                          <a:latin typeface="Montserrat"/>
                          <a:ea typeface="Montserrat"/>
                          <a:cs typeface="Montserrat"/>
                          <a:sym typeface="Montserrat"/>
                        </a:rPr>
                        <a:t>1</a:t>
                      </a:r>
                      <a:endParaRPr sz="1100" dirty="0"/>
                    </a:p>
                  </a:txBody>
                  <a:tcPr marL="5725" marR="48000" marT="48000" marB="0">
                    <a:lnL w="9525" cap="flat" cmpd="sng">
                      <a:solidFill>
                        <a:srgbClr val="000000">
                          <a:alpha val="0"/>
                        </a:srgb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sym typeface="Montserrat"/>
                        </a:rPr>
                        <a:t>2</a:t>
                      </a:r>
                    </a:p>
                    <a:p>
                      <a:pPr marL="0" marR="0" lvl="0" indent="0" algn="r" rtl="0">
                        <a:spcBef>
                          <a:spcPts val="0"/>
                        </a:spcBef>
                        <a:spcAft>
                          <a:spcPts val="0"/>
                        </a:spcAft>
                        <a:buNone/>
                      </a:pPr>
                      <a:r>
                        <a:rPr lang="en" sz="800" dirty="0">
                          <a:solidFill>
                            <a:schemeClr val="dk1"/>
                          </a:solidFill>
                          <a:latin typeface="Montserrat"/>
                          <a:sym typeface="Montserrat"/>
                        </a:rPr>
                        <a:t>Teams shuffled and assigned </a:t>
                      </a:r>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sym typeface="Montserrat"/>
                        </a:rPr>
                        <a:t>3</a:t>
                      </a:r>
                    </a:p>
                    <a:p>
                      <a:pPr marL="0" marR="0" lvl="0" indent="0" algn="r" rtl="0">
                        <a:spcBef>
                          <a:spcPts val="0"/>
                        </a:spcBef>
                        <a:spcAft>
                          <a:spcPts val="0"/>
                        </a:spcAft>
                        <a:buNone/>
                      </a:pPr>
                      <a:r>
                        <a:rPr lang="en" sz="800" dirty="0">
                          <a:solidFill>
                            <a:schemeClr val="dk1"/>
                          </a:solidFill>
                          <a:latin typeface="Montserrat"/>
                          <a:sym typeface="Montserrat"/>
                        </a:rPr>
                        <a:t>Team Ideation</a:t>
                      </a:r>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sym typeface="Montserrat"/>
                        </a:rPr>
                        <a:t>4</a:t>
                      </a:r>
                    </a:p>
                    <a:p>
                      <a:pPr marL="0" marR="0" lvl="0" indent="0" algn="r" rtl="0">
                        <a:spcBef>
                          <a:spcPts val="0"/>
                        </a:spcBef>
                        <a:spcAft>
                          <a:spcPts val="0"/>
                        </a:spcAft>
                        <a:buNone/>
                      </a:pPr>
                      <a:r>
                        <a:rPr lang="en-US" sz="800" dirty="0">
                          <a:solidFill>
                            <a:schemeClr val="dk1"/>
                          </a:solidFill>
                          <a:latin typeface="Montserrat"/>
                          <a:sym typeface="Montserrat"/>
                        </a:rPr>
                        <a:t>New proposals submitted</a:t>
                      </a:r>
                      <a:endParaRPr lang="en-US" sz="1100" dirty="0"/>
                    </a:p>
                    <a:p>
                      <a:pPr marL="0" marR="0" lvl="0" indent="0" algn="r" rtl="0">
                        <a:spcBef>
                          <a:spcPts val="0"/>
                        </a:spcBef>
                        <a:spcAft>
                          <a:spcPts val="0"/>
                        </a:spcAft>
                        <a:buNone/>
                      </a:pPr>
                      <a:endParaRPr sz="11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sym typeface="Montserrat"/>
                        </a:rPr>
                        <a:t>5</a:t>
                      </a:r>
                    </a:p>
                    <a:p>
                      <a:pPr marL="0" marR="0" lvl="0" indent="0" algn="r" rtl="0">
                        <a:spcBef>
                          <a:spcPts val="0"/>
                        </a:spcBef>
                        <a:spcAft>
                          <a:spcPts val="0"/>
                        </a:spcAft>
                        <a:buNone/>
                      </a:pPr>
                      <a:r>
                        <a:rPr lang="en" sz="800" dirty="0">
                          <a:solidFill>
                            <a:schemeClr val="dk1"/>
                          </a:solidFill>
                          <a:latin typeface="Montserrat"/>
                          <a:sym typeface="Montserrat"/>
                        </a:rPr>
                        <a:t>Proposals reviewed by Stephan</a:t>
                      </a:r>
                      <a:endParaRPr sz="11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sym typeface="Montserrat"/>
                        </a:rPr>
                        <a:t>6</a:t>
                      </a:r>
                    </a:p>
                    <a:p>
                      <a:pPr marL="0" marR="0" lvl="0" indent="0" algn="r" rtl="0">
                        <a:spcBef>
                          <a:spcPts val="0"/>
                        </a:spcBef>
                        <a:spcAft>
                          <a:spcPts val="0"/>
                        </a:spcAft>
                        <a:buNone/>
                      </a:pPr>
                      <a:r>
                        <a:rPr lang="en" sz="800" dirty="0">
                          <a:solidFill>
                            <a:schemeClr val="dk1"/>
                          </a:solidFill>
                          <a:latin typeface="Montserrat"/>
                          <a:sym typeface="Montserrat"/>
                        </a:rPr>
                        <a:t>Proposals signed off on</a:t>
                      </a:r>
                    </a:p>
                    <a:p>
                      <a:pPr marL="0" marR="0" lvl="0" indent="0" algn="r" rtl="0">
                        <a:spcBef>
                          <a:spcPts val="0"/>
                        </a:spcBef>
                        <a:spcAft>
                          <a:spcPts val="0"/>
                        </a:spcAft>
                        <a:buNone/>
                      </a:pPr>
                      <a:r>
                        <a:rPr lang="en" sz="800" dirty="0">
                          <a:solidFill>
                            <a:schemeClr val="dk1"/>
                          </a:solidFill>
                          <a:latin typeface="Montserrat"/>
                          <a:sym typeface="Montserrat"/>
                        </a:rPr>
                        <a:t>No more new proposals</a:t>
                      </a:r>
                      <a:endParaRPr sz="11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rgbClr val="8EA0B2"/>
                          </a:solidFill>
                          <a:latin typeface="Montserrat"/>
                          <a:sym typeface="Montserrat"/>
                        </a:rPr>
                        <a:t>7</a:t>
                      </a:r>
                      <a:endParaRPr sz="1100" dirty="0"/>
                    </a:p>
                  </a:txBody>
                  <a:tcPr marL="5725" marR="48000" marT="48000" marB="0">
                    <a:lnL w="19050" cap="flat" cmpd="sng">
                      <a:solidFill>
                        <a:schemeClr val="lt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662875">
                <a:tc>
                  <a:txBody>
                    <a:bodyPr/>
                    <a:lstStyle/>
                    <a:p>
                      <a:pPr marL="0" marR="0" lvl="0" indent="0" algn="r" rtl="0">
                        <a:spcBef>
                          <a:spcPts val="0"/>
                        </a:spcBef>
                        <a:spcAft>
                          <a:spcPts val="0"/>
                        </a:spcAft>
                        <a:buNone/>
                      </a:pPr>
                      <a:r>
                        <a:rPr lang="en" sz="800" dirty="0">
                          <a:solidFill>
                            <a:srgbClr val="8EA0B2"/>
                          </a:solidFill>
                          <a:latin typeface="Montserrat"/>
                          <a:ea typeface="Montserrat"/>
                          <a:cs typeface="Montserrat"/>
                          <a:sym typeface="Montserrat"/>
                        </a:rPr>
                        <a:t>8</a:t>
                      </a:r>
                      <a:endParaRPr sz="1100" dirty="0"/>
                    </a:p>
                  </a:txBody>
                  <a:tcPr marL="5725" marR="48000" marT="48000" marB="0">
                    <a:lnL w="9525" cap="flat" cmpd="sng">
                      <a:solidFill>
                        <a:srgbClr val="000000">
                          <a:alpha val="0"/>
                        </a:srgb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9</a:t>
                      </a:r>
                      <a:endParaRPr sz="11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10</a:t>
                      </a: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solidFill>
                            <a:schemeClr val="dk1"/>
                          </a:solidFill>
                          <a:latin typeface="Montserrat"/>
                          <a:sym typeface="Montserrat"/>
                        </a:rPr>
                        <a:t>Team Ideation</a:t>
                      </a:r>
                      <a:endParaRPr lang="en-US" sz="800" dirty="0"/>
                    </a:p>
                    <a:p>
                      <a:pPr marL="0" marR="0" lvl="0" indent="0" algn="r" rtl="0">
                        <a:spcBef>
                          <a:spcPts val="0"/>
                        </a:spcBef>
                        <a:spcAft>
                          <a:spcPts val="0"/>
                        </a:spcAft>
                        <a:buNone/>
                      </a:pPr>
                      <a:endParaRPr sz="11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11</a:t>
                      </a:r>
                      <a:endParaRPr sz="11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sym typeface="Montserrat"/>
                        </a:rPr>
                        <a:t>12</a:t>
                      </a:r>
                    </a:p>
                    <a:p>
                      <a:pPr marL="0" marR="0" lvl="0" indent="0" algn="r" rtl="0">
                        <a:spcBef>
                          <a:spcPts val="0"/>
                        </a:spcBef>
                        <a:spcAft>
                          <a:spcPts val="0"/>
                        </a:spcAft>
                        <a:buNone/>
                      </a:pPr>
                      <a:r>
                        <a:rPr lang="en-US" sz="800" dirty="0">
                          <a:solidFill>
                            <a:schemeClr val="dk1"/>
                          </a:solidFill>
                          <a:latin typeface="Montserrat"/>
                          <a:sym typeface="Montserrat"/>
                        </a:rPr>
                        <a:t>H</a:t>
                      </a:r>
                      <a:r>
                        <a:rPr lang="en" sz="800" dirty="0" err="1">
                          <a:solidFill>
                            <a:schemeClr val="dk1"/>
                          </a:solidFill>
                          <a:latin typeface="Montserrat"/>
                          <a:sym typeface="Montserrat"/>
                        </a:rPr>
                        <a:t>ackathon</a:t>
                      </a:r>
                      <a:endParaRPr lang="en" sz="800" dirty="0">
                        <a:solidFill>
                          <a:schemeClr val="dk1"/>
                        </a:solidFill>
                        <a:latin typeface="Montserrat"/>
                        <a:sym typeface="Montserrat"/>
                      </a:endParaRPr>
                    </a:p>
                    <a:p>
                      <a:pPr marL="0" marR="0" lvl="0" indent="0" algn="r" rtl="0">
                        <a:spcBef>
                          <a:spcPts val="0"/>
                        </a:spcBef>
                        <a:spcAft>
                          <a:spcPts val="0"/>
                        </a:spcAft>
                        <a:buNone/>
                      </a:pPr>
                      <a:r>
                        <a:rPr lang="en" sz="800" dirty="0">
                          <a:solidFill>
                            <a:schemeClr val="dk1"/>
                          </a:solidFill>
                          <a:latin typeface="Montserrat"/>
                          <a:sym typeface="Montserrat"/>
                        </a:rPr>
                        <a:t>8am EE</a:t>
                      </a:r>
                      <a:endParaRPr sz="11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13</a:t>
                      </a:r>
                    </a:p>
                    <a:p>
                      <a:pPr marL="0" marR="0" lvl="0" indent="0" algn="r" rtl="0">
                        <a:spcBef>
                          <a:spcPts val="0"/>
                        </a:spcBef>
                        <a:spcAft>
                          <a:spcPts val="0"/>
                        </a:spcAft>
                        <a:buNone/>
                      </a:pPr>
                      <a:r>
                        <a:rPr lang="en-US" sz="800" dirty="0">
                          <a:solidFill>
                            <a:schemeClr val="dk1"/>
                          </a:solidFill>
                          <a:latin typeface="Montserrat"/>
                          <a:sym typeface="Montserrat"/>
                        </a:rPr>
                        <a:t>H</a:t>
                      </a:r>
                      <a:r>
                        <a:rPr lang="en" sz="800" dirty="0" err="1">
                          <a:solidFill>
                            <a:schemeClr val="dk1"/>
                          </a:solidFill>
                          <a:latin typeface="Montserrat"/>
                          <a:sym typeface="Montserrat"/>
                        </a:rPr>
                        <a:t>ackathon</a:t>
                      </a:r>
                      <a:endParaRPr lang="en" sz="800" dirty="0">
                        <a:solidFill>
                          <a:schemeClr val="dk1"/>
                        </a:solidFill>
                        <a:latin typeface="Montserrat"/>
                        <a:sym typeface="Montserrat"/>
                      </a:endParaRPr>
                    </a:p>
                    <a:p>
                      <a:pPr marL="0" marR="0" lvl="0" indent="0" algn="r" rtl="0">
                        <a:spcBef>
                          <a:spcPts val="0"/>
                        </a:spcBef>
                        <a:spcAft>
                          <a:spcPts val="0"/>
                        </a:spcAft>
                        <a:buNone/>
                      </a:pPr>
                      <a:r>
                        <a:rPr lang="en" sz="800" dirty="0">
                          <a:solidFill>
                            <a:schemeClr val="dk1"/>
                          </a:solidFill>
                          <a:latin typeface="Montserrat"/>
                          <a:sym typeface="Montserrat"/>
                        </a:rPr>
                        <a:t>5pm PST</a:t>
                      </a:r>
                    </a:p>
                    <a:p>
                      <a:pPr marL="0" marR="0" lvl="0" indent="0" algn="r" rtl="0">
                        <a:spcBef>
                          <a:spcPts val="0"/>
                        </a:spcBef>
                        <a:spcAft>
                          <a:spcPts val="0"/>
                        </a:spcAft>
                        <a:buNone/>
                      </a:pPr>
                      <a:r>
                        <a:rPr lang="en" sz="800" dirty="0">
                          <a:solidFill>
                            <a:schemeClr val="dk1"/>
                          </a:solidFill>
                          <a:latin typeface="Montserrat"/>
                          <a:sym typeface="Montserrat"/>
                        </a:rPr>
                        <a:t>Submission of short video</a:t>
                      </a:r>
                      <a:endParaRPr sz="11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rgbClr val="8EA0B2"/>
                          </a:solidFill>
                          <a:latin typeface="Montserrat"/>
                          <a:ea typeface="Montserrat"/>
                          <a:cs typeface="Montserrat"/>
                          <a:sym typeface="Montserrat"/>
                        </a:rPr>
                        <a:t>14</a:t>
                      </a:r>
                      <a:endParaRPr sz="1100" dirty="0"/>
                    </a:p>
                  </a:txBody>
                  <a:tcPr marL="5725" marR="48000" marT="48000" marB="0">
                    <a:lnL w="19050" cap="flat" cmpd="sng">
                      <a:solidFill>
                        <a:schemeClr val="lt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662875">
                <a:tc>
                  <a:txBody>
                    <a:bodyPr/>
                    <a:lstStyle/>
                    <a:p>
                      <a:pPr marL="0" marR="0" lvl="0" indent="0" algn="r" rtl="0">
                        <a:spcBef>
                          <a:spcPts val="0"/>
                        </a:spcBef>
                        <a:spcAft>
                          <a:spcPts val="0"/>
                        </a:spcAft>
                        <a:buNone/>
                      </a:pPr>
                      <a:r>
                        <a:rPr lang="en" sz="800" dirty="0">
                          <a:solidFill>
                            <a:srgbClr val="8EA0B2"/>
                          </a:solidFill>
                          <a:latin typeface="Montserrat"/>
                          <a:ea typeface="Montserrat"/>
                          <a:cs typeface="Montserrat"/>
                          <a:sym typeface="Montserrat"/>
                        </a:rPr>
                        <a:t>15</a:t>
                      </a:r>
                      <a:endParaRPr sz="1100" dirty="0"/>
                    </a:p>
                  </a:txBody>
                  <a:tcPr marL="5725" marR="48000" marT="48000" marB="0">
                    <a:lnL w="9525" cap="flat" cmpd="sng">
                      <a:solidFill>
                        <a:srgbClr val="000000">
                          <a:alpha val="0"/>
                        </a:srgb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16</a:t>
                      </a:r>
                    </a:p>
                    <a:p>
                      <a:pPr marL="0" marR="0" lvl="0" indent="0" algn="r" rtl="0">
                        <a:spcBef>
                          <a:spcPts val="0"/>
                        </a:spcBef>
                        <a:spcAft>
                          <a:spcPts val="0"/>
                        </a:spcAft>
                        <a:buNone/>
                      </a:pPr>
                      <a:r>
                        <a:rPr lang="en" sz="800" dirty="0">
                          <a:solidFill>
                            <a:schemeClr val="dk1"/>
                          </a:solidFill>
                          <a:latin typeface="Montserrat"/>
                          <a:sym typeface="Montserrat"/>
                        </a:rPr>
                        <a:t>Judges Review submissions</a:t>
                      </a:r>
                      <a:endParaRPr sz="11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17</a:t>
                      </a:r>
                    </a:p>
                    <a:p>
                      <a:pPr marL="0" marR="0" lvl="0" indent="0" algn="r" rtl="0">
                        <a:spcBef>
                          <a:spcPts val="0"/>
                        </a:spcBef>
                        <a:spcAft>
                          <a:spcPts val="0"/>
                        </a:spcAft>
                        <a:buNone/>
                      </a:pPr>
                      <a:r>
                        <a:rPr lang="en" sz="800" dirty="0">
                          <a:solidFill>
                            <a:schemeClr val="dk1"/>
                          </a:solidFill>
                          <a:latin typeface="Montserrat"/>
                          <a:sym typeface="Montserrat"/>
                        </a:rPr>
                        <a:t>Judges narrowed down to final presenters</a:t>
                      </a:r>
                      <a:endParaRPr sz="11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18</a:t>
                      </a:r>
                    </a:p>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Final presenters</a:t>
                      </a:r>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19</a:t>
                      </a:r>
                    </a:p>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Judges meeting for final selections</a:t>
                      </a:r>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20</a:t>
                      </a:r>
                    </a:p>
                    <a:p>
                      <a:pPr marL="0" marR="0" lvl="0" indent="0" algn="r" rtl="0">
                        <a:spcBef>
                          <a:spcPts val="0"/>
                        </a:spcBef>
                        <a:spcAft>
                          <a:spcPts val="0"/>
                        </a:spcAft>
                        <a:buNone/>
                      </a:pPr>
                      <a:r>
                        <a:rPr lang="en" sz="800" dirty="0">
                          <a:solidFill>
                            <a:schemeClr val="dk1"/>
                          </a:solidFill>
                          <a:latin typeface="Montserrat"/>
                          <a:sym typeface="Montserrat"/>
                        </a:rPr>
                        <a:t>Winners announced</a:t>
                      </a:r>
                      <a:endParaRPr sz="11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rgbClr val="8EA0B2"/>
                          </a:solidFill>
                          <a:latin typeface="Montserrat"/>
                          <a:ea typeface="Montserrat"/>
                          <a:cs typeface="Montserrat"/>
                          <a:sym typeface="Montserrat"/>
                        </a:rPr>
                        <a:t>21</a:t>
                      </a:r>
                      <a:endParaRPr sz="1100" dirty="0"/>
                    </a:p>
                  </a:txBody>
                  <a:tcPr marL="5725" marR="48000" marT="48000" marB="0">
                    <a:lnL w="19050" cap="flat" cmpd="sng">
                      <a:solidFill>
                        <a:schemeClr val="lt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662875">
                <a:tc>
                  <a:txBody>
                    <a:bodyPr/>
                    <a:lstStyle/>
                    <a:p>
                      <a:pPr marL="0" marR="0" lvl="0" indent="0" algn="r" rtl="0">
                        <a:spcBef>
                          <a:spcPts val="0"/>
                        </a:spcBef>
                        <a:spcAft>
                          <a:spcPts val="0"/>
                        </a:spcAft>
                        <a:buNone/>
                      </a:pPr>
                      <a:r>
                        <a:rPr lang="en" sz="800" dirty="0">
                          <a:solidFill>
                            <a:srgbClr val="8EA0B2"/>
                          </a:solidFill>
                          <a:latin typeface="Montserrat"/>
                          <a:ea typeface="Montserrat"/>
                          <a:cs typeface="Montserrat"/>
                          <a:sym typeface="Montserrat"/>
                        </a:rPr>
                        <a:t>22</a:t>
                      </a:r>
                      <a:endParaRPr sz="1100" dirty="0"/>
                    </a:p>
                  </a:txBody>
                  <a:tcPr marL="5725" marR="48000" marT="48000" marB="0">
                    <a:lnL w="9525" cap="flat" cmpd="sng">
                      <a:solidFill>
                        <a:srgbClr val="000000">
                          <a:alpha val="0"/>
                        </a:srgb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23</a:t>
                      </a:r>
                      <a:endParaRPr sz="11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24</a:t>
                      </a:r>
                      <a:endParaRPr sz="11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25</a:t>
                      </a:r>
                      <a:endParaRPr sz="11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26</a:t>
                      </a:r>
                      <a:endParaRPr sz="800" b="0" i="0" u="none" strike="noStrike" cap="none" dirty="0">
                        <a:solidFill>
                          <a:schemeClr val="dk1"/>
                        </a:solidFill>
                        <a:latin typeface="Montserrat"/>
                        <a:ea typeface="Montserrat"/>
                        <a:cs typeface="Montserrat"/>
                        <a:sym typeface="Montserrat"/>
                      </a:endParaRPr>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27</a:t>
                      </a:r>
                      <a:endParaRPr sz="800" b="0" i="0" u="none" strike="noStrike" cap="none" dirty="0">
                        <a:solidFill>
                          <a:schemeClr val="dk1"/>
                        </a:solidFill>
                        <a:latin typeface="Montserrat"/>
                        <a:ea typeface="Montserrat"/>
                        <a:cs typeface="Montserrat"/>
                        <a:sym typeface="Montserrat"/>
                      </a:endParaRPr>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rgbClr val="8EA0B2"/>
                          </a:solidFill>
                          <a:latin typeface="Montserrat"/>
                          <a:ea typeface="Montserrat"/>
                          <a:cs typeface="Montserrat"/>
                          <a:sym typeface="Montserrat"/>
                        </a:rPr>
                        <a:t>28</a:t>
                      </a:r>
                      <a:endParaRPr sz="1100" dirty="0"/>
                    </a:p>
                  </a:txBody>
                  <a:tcPr marL="5725" marR="48000" marT="48000" marB="0">
                    <a:lnL w="19050" cap="flat" cmpd="sng">
                      <a:solidFill>
                        <a:schemeClr val="lt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662875">
                <a:tc>
                  <a:txBody>
                    <a:bodyPr/>
                    <a:lstStyle/>
                    <a:p>
                      <a:pPr marL="0" marR="0" lvl="0" indent="0" algn="r" rtl="0">
                        <a:spcBef>
                          <a:spcPts val="0"/>
                        </a:spcBef>
                        <a:spcAft>
                          <a:spcPts val="0"/>
                        </a:spcAft>
                        <a:buNone/>
                      </a:pPr>
                      <a:r>
                        <a:rPr lang="en" sz="800" dirty="0">
                          <a:solidFill>
                            <a:srgbClr val="8EA0B2"/>
                          </a:solidFill>
                          <a:latin typeface="Montserrat"/>
                          <a:ea typeface="Montserrat"/>
                          <a:cs typeface="Montserrat"/>
                          <a:sym typeface="Montserrat"/>
                        </a:rPr>
                        <a:t>29</a:t>
                      </a:r>
                      <a:endParaRPr sz="1100" dirty="0"/>
                    </a:p>
                  </a:txBody>
                  <a:tcPr marL="5725" marR="48000" marT="48000" marB="0">
                    <a:lnL w="9525" cap="flat" cmpd="sng">
                      <a:solidFill>
                        <a:srgbClr val="000000">
                          <a:alpha val="0"/>
                        </a:srgbClr>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spcBef>
                          <a:spcPts val="0"/>
                        </a:spcBef>
                        <a:spcAft>
                          <a:spcPts val="0"/>
                        </a:spcAft>
                        <a:buNone/>
                      </a:pPr>
                      <a:r>
                        <a:rPr lang="en" sz="800" dirty="0">
                          <a:solidFill>
                            <a:schemeClr val="dk1"/>
                          </a:solidFill>
                          <a:latin typeface="Montserrat"/>
                          <a:ea typeface="Montserrat"/>
                          <a:cs typeface="Montserrat"/>
                          <a:sym typeface="Montserrat"/>
                        </a:rPr>
                        <a:t>30</a:t>
                      </a:r>
                      <a:endParaRPr sz="11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r" rtl="0">
                        <a:spcBef>
                          <a:spcPts val="0"/>
                        </a:spcBef>
                        <a:spcAft>
                          <a:spcPts val="0"/>
                        </a:spcAft>
                        <a:buNone/>
                      </a:pPr>
                      <a:r>
                        <a:rPr lang="en-US" sz="800" dirty="0"/>
                        <a:t>31</a:t>
                      </a:r>
                    </a:p>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 sz="800" dirty="0">
                          <a:solidFill>
                            <a:schemeClr val="dk1"/>
                          </a:solidFill>
                          <a:latin typeface="Montserrat"/>
                          <a:ea typeface="Montserrat"/>
                          <a:cs typeface="Montserrat"/>
                          <a:sym typeface="Montserrat"/>
                        </a:rPr>
                        <a:t>AWS AI Practitioner Certification</a:t>
                      </a:r>
                    </a:p>
                    <a:p>
                      <a:pPr marL="0" lvl="0" indent="0" algn="r" rtl="0">
                        <a:spcBef>
                          <a:spcPts val="0"/>
                        </a:spcBef>
                        <a:spcAft>
                          <a:spcPts val="0"/>
                        </a:spcAft>
                        <a:buNone/>
                      </a:pPr>
                      <a:endParaRPr sz="8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800" b="0" i="0" u="none" strike="noStrike" cap="none" dirty="0">
                          <a:solidFill>
                            <a:schemeClr val="dk1"/>
                          </a:solidFill>
                          <a:latin typeface="Montserrat"/>
                          <a:ea typeface="Montserrat"/>
                          <a:cs typeface="Montserrat"/>
                          <a:sym typeface="Montserrat"/>
                        </a:rPr>
                        <a:t> </a:t>
                      </a:r>
                      <a:endParaRPr sz="1100" dirty="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800" b="0" i="0" u="none" strike="noStrike" cap="none">
                          <a:solidFill>
                            <a:schemeClr val="dk1"/>
                          </a:solidFill>
                          <a:latin typeface="Montserrat"/>
                          <a:ea typeface="Montserrat"/>
                          <a:cs typeface="Montserrat"/>
                          <a:sym typeface="Montserrat"/>
                        </a:rPr>
                        <a:t> </a:t>
                      </a:r>
                      <a:endParaRPr sz="110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spcBef>
                          <a:spcPts val="0"/>
                        </a:spcBef>
                        <a:spcAft>
                          <a:spcPts val="0"/>
                        </a:spcAft>
                        <a:buNone/>
                      </a:pPr>
                      <a:r>
                        <a:rPr lang="en" sz="800" b="0" i="0" u="none" strike="noStrike" cap="none">
                          <a:solidFill>
                            <a:schemeClr val="dk1"/>
                          </a:solidFill>
                          <a:latin typeface="Montserrat"/>
                          <a:ea typeface="Montserrat"/>
                          <a:cs typeface="Montserrat"/>
                          <a:sym typeface="Montserrat"/>
                        </a:rPr>
                        <a:t> </a:t>
                      </a:r>
                      <a:endParaRPr sz="1100"/>
                    </a:p>
                  </a:txBody>
                  <a:tcPr marL="5725" marR="48000" marT="48000" marB="0">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5725" marR="48000" marT="48000" marB="0">
                    <a:lnL w="19050" cap="flat" cmpd="sng">
                      <a:solidFill>
                        <a:schemeClr val="lt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9050" cap="flat" cmpd="sng">
                      <a:solidFill>
                        <a:schemeClr val="lt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83" name="Google Shape;83;p5"/>
          <p:cNvSpPr txBox="1"/>
          <p:nvPr/>
        </p:nvSpPr>
        <p:spPr>
          <a:xfrm>
            <a:off x="6189749" y="304475"/>
            <a:ext cx="1413000" cy="5001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5171B5"/>
              </a:buClr>
              <a:buSzPts val="2600"/>
              <a:buFont typeface="Montserrat"/>
              <a:buNone/>
            </a:pPr>
            <a:r>
              <a:rPr lang="en" b="1">
                <a:solidFill>
                  <a:srgbClr val="2A2A72"/>
                </a:solidFill>
                <a:latin typeface="Montserrat"/>
                <a:ea typeface="Montserrat"/>
                <a:cs typeface="Montserrat"/>
                <a:sym typeface="Montserrat"/>
              </a:rPr>
              <a:t>DECEMBER</a:t>
            </a:r>
            <a:endParaRPr>
              <a:solidFill>
                <a:srgbClr val="2A2A72"/>
              </a:solidFill>
              <a:latin typeface="Montserrat"/>
              <a:ea typeface="Montserrat"/>
              <a:cs typeface="Montserrat"/>
              <a:sym typeface="Montserrat"/>
            </a:endParaRPr>
          </a:p>
          <a:p>
            <a:pPr marL="0" marR="0" lvl="0" indent="0" algn="ctr" rtl="0">
              <a:lnSpc>
                <a:spcPct val="100000"/>
              </a:lnSpc>
              <a:spcBef>
                <a:spcPts val="0"/>
              </a:spcBef>
              <a:spcAft>
                <a:spcPts val="0"/>
              </a:spcAft>
              <a:buClr>
                <a:srgbClr val="5171B5"/>
              </a:buClr>
              <a:buSzPts val="7500"/>
              <a:buFont typeface="Montserrat"/>
              <a:buNone/>
            </a:pPr>
            <a:r>
              <a:rPr lang="en" i="0" u="none" strike="noStrike" cap="none">
                <a:solidFill>
                  <a:srgbClr val="2A2A72"/>
                </a:solidFill>
                <a:latin typeface="Montserrat"/>
                <a:ea typeface="Montserrat"/>
                <a:cs typeface="Montserrat"/>
                <a:sym typeface="Montserrat"/>
              </a:rPr>
              <a:t>202</a:t>
            </a:r>
            <a:r>
              <a:rPr lang="en">
                <a:solidFill>
                  <a:srgbClr val="2A2A72"/>
                </a:solidFill>
                <a:latin typeface="Montserrat"/>
                <a:ea typeface="Montserrat"/>
                <a:cs typeface="Montserrat"/>
                <a:sym typeface="Montserrat"/>
              </a:rPr>
              <a:t>4</a:t>
            </a:r>
            <a:endParaRPr>
              <a:solidFill>
                <a:srgbClr val="2A2A72"/>
              </a:solidFill>
              <a:latin typeface="Montserrat"/>
              <a:ea typeface="Montserrat"/>
              <a:cs typeface="Montserrat"/>
              <a:sym typeface="Montserrat"/>
            </a:endParaRPr>
          </a:p>
        </p:txBody>
      </p:sp>
      <p:sp>
        <p:nvSpPr>
          <p:cNvPr id="84" name="Google Shape;84;p5"/>
          <p:cNvSpPr/>
          <p:nvPr/>
        </p:nvSpPr>
        <p:spPr>
          <a:xfrm>
            <a:off x="11115941" y="1696633"/>
            <a:ext cx="809100" cy="414300"/>
          </a:xfrm>
          <a:prstGeom prst="roundRect">
            <a:avLst>
              <a:gd name="adj" fmla="val 13218"/>
            </a:avLst>
          </a:prstGeom>
          <a:solidFill>
            <a:schemeClr val="lt1"/>
          </a:solidFill>
          <a:ln>
            <a:noFill/>
          </a:ln>
          <a:effectLst>
            <a:outerShdw blurRad="263963" dist="38100" dir="2700000" algn="tl" rotWithShape="0">
              <a:srgbClr val="000000">
                <a:alpha val="10200"/>
              </a:srgbClr>
            </a:outerShdw>
          </a:effectLst>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800"/>
              <a:buFont typeface="Montserrat"/>
              <a:buNone/>
            </a:pPr>
            <a:r>
              <a:rPr lang="en" sz="800" b="0" i="0" u="none" strike="noStrike" cap="none">
                <a:solidFill>
                  <a:srgbClr val="000000"/>
                </a:solidFill>
                <a:latin typeface="Montserrat"/>
                <a:ea typeface="Montserrat"/>
                <a:cs typeface="Montserrat"/>
                <a:sym typeface="Montserrat"/>
              </a:rPr>
              <a:t>Meeting</a:t>
            </a:r>
            <a:endParaRPr sz="1100"/>
          </a:p>
          <a:p>
            <a:pPr marL="0" marR="0" lvl="0" indent="0" algn="l" rtl="0">
              <a:lnSpc>
                <a:spcPct val="100000"/>
              </a:lnSpc>
              <a:spcBef>
                <a:spcPts val="300"/>
              </a:spcBef>
              <a:spcAft>
                <a:spcPts val="0"/>
              </a:spcAft>
              <a:buClr>
                <a:srgbClr val="AAB8C6"/>
              </a:buClr>
              <a:buSzPts val="600"/>
              <a:buFont typeface="Montserrat"/>
              <a:buNone/>
            </a:pPr>
            <a:r>
              <a:rPr lang="en" sz="600" b="0" i="0" u="none" strike="noStrike" cap="none">
                <a:solidFill>
                  <a:srgbClr val="AAB8C6"/>
                </a:solidFill>
                <a:latin typeface="Montserrat"/>
                <a:ea typeface="Montserrat"/>
                <a:cs typeface="Montserrat"/>
                <a:sym typeface="Montserrat"/>
              </a:rPr>
              <a:t>10.00-11.00</a:t>
            </a:r>
            <a:endParaRPr sz="1100"/>
          </a:p>
        </p:txBody>
      </p:sp>
      <p:sp>
        <p:nvSpPr>
          <p:cNvPr id="85" name="Google Shape;85;p5"/>
          <p:cNvSpPr/>
          <p:nvPr/>
        </p:nvSpPr>
        <p:spPr>
          <a:xfrm>
            <a:off x="11115941" y="228564"/>
            <a:ext cx="809100" cy="414300"/>
          </a:xfrm>
          <a:prstGeom prst="roundRect">
            <a:avLst>
              <a:gd name="adj" fmla="val 13218"/>
            </a:avLst>
          </a:prstGeom>
          <a:gradFill>
            <a:gsLst>
              <a:gs pos="0">
                <a:srgbClr val="8DAEFE"/>
              </a:gs>
              <a:gs pos="100000">
                <a:schemeClr val="accent3"/>
              </a:gs>
            </a:gsLst>
            <a:lin ang="5400012" scaled="0"/>
          </a:gradFill>
          <a:ln>
            <a:noFill/>
          </a:ln>
          <a:effectLst>
            <a:outerShdw blurRad="263963" dist="38100" dir="2700000" algn="tl" rotWithShape="0">
              <a:srgbClr val="000000">
                <a:alpha val="10200"/>
              </a:srgbClr>
            </a:outerShdw>
          </a:effectLst>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FFFFFF"/>
              </a:buClr>
              <a:buSzPts val="800"/>
              <a:buFont typeface="Montserrat Medium"/>
              <a:buNone/>
            </a:pPr>
            <a:r>
              <a:rPr lang="en" sz="800" b="0" i="0" u="none" strike="noStrike" cap="none">
                <a:solidFill>
                  <a:srgbClr val="FFFFFF"/>
                </a:solidFill>
                <a:latin typeface="Montserrat Medium"/>
                <a:ea typeface="Montserrat Medium"/>
                <a:cs typeface="Montserrat Medium"/>
                <a:sym typeface="Montserrat Medium"/>
              </a:rPr>
              <a:t>Visit Course</a:t>
            </a:r>
            <a:endParaRPr sz="1100"/>
          </a:p>
          <a:p>
            <a:pPr marL="0" marR="0" lvl="0" indent="0" algn="l" rtl="0">
              <a:lnSpc>
                <a:spcPct val="100000"/>
              </a:lnSpc>
              <a:spcBef>
                <a:spcPts val="300"/>
              </a:spcBef>
              <a:spcAft>
                <a:spcPts val="0"/>
              </a:spcAft>
              <a:buClr>
                <a:srgbClr val="FFFFFF"/>
              </a:buClr>
              <a:buSzPts val="600"/>
              <a:buFont typeface="Montserrat"/>
              <a:buNone/>
            </a:pPr>
            <a:r>
              <a:rPr lang="en" sz="600" b="0" i="0" u="none" strike="noStrike" cap="none">
                <a:solidFill>
                  <a:srgbClr val="FFFFFF"/>
                </a:solidFill>
                <a:latin typeface="Montserrat"/>
                <a:ea typeface="Montserrat"/>
                <a:cs typeface="Montserrat"/>
                <a:sym typeface="Montserrat"/>
              </a:rPr>
              <a:t>10.00-11.00</a:t>
            </a:r>
            <a:endParaRPr sz="1100"/>
          </a:p>
        </p:txBody>
      </p:sp>
      <p:sp>
        <p:nvSpPr>
          <p:cNvPr id="86" name="Google Shape;86;p5"/>
          <p:cNvSpPr/>
          <p:nvPr/>
        </p:nvSpPr>
        <p:spPr>
          <a:xfrm>
            <a:off x="10832741" y="903133"/>
            <a:ext cx="1092300" cy="414300"/>
          </a:xfrm>
          <a:prstGeom prst="roundRect">
            <a:avLst>
              <a:gd name="adj" fmla="val 13218"/>
            </a:avLst>
          </a:prstGeom>
          <a:solidFill>
            <a:schemeClr val="lt1"/>
          </a:solidFill>
          <a:ln>
            <a:noFill/>
          </a:ln>
          <a:effectLst>
            <a:outerShdw blurRad="263963" dist="38100" dir="2700000" algn="tl" rotWithShape="0">
              <a:srgbClr val="000000">
                <a:alpha val="10200"/>
              </a:srgbClr>
            </a:outerShdw>
          </a:effectLst>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800"/>
              <a:buFont typeface="Montserrat"/>
              <a:buNone/>
            </a:pPr>
            <a:r>
              <a:rPr lang="en" sz="800" b="0" i="0" u="none" strike="noStrike" cap="none">
                <a:solidFill>
                  <a:srgbClr val="000000"/>
                </a:solidFill>
                <a:latin typeface="Montserrat"/>
                <a:ea typeface="Montserrat"/>
                <a:cs typeface="Montserrat"/>
                <a:sym typeface="Montserrat"/>
              </a:rPr>
              <a:t>Design new pages</a:t>
            </a:r>
            <a:endParaRPr sz="1100"/>
          </a:p>
          <a:p>
            <a:pPr marL="0" marR="0" lvl="0" indent="0" algn="l" rtl="0">
              <a:lnSpc>
                <a:spcPct val="100000"/>
              </a:lnSpc>
              <a:spcBef>
                <a:spcPts val="300"/>
              </a:spcBef>
              <a:spcAft>
                <a:spcPts val="0"/>
              </a:spcAft>
              <a:buClr>
                <a:srgbClr val="AAB8C6"/>
              </a:buClr>
              <a:buSzPts val="600"/>
              <a:buFont typeface="Montserrat"/>
              <a:buNone/>
            </a:pPr>
            <a:r>
              <a:rPr lang="en" sz="600" b="0" i="0" u="none" strike="noStrike" cap="none">
                <a:solidFill>
                  <a:srgbClr val="AAB8C6"/>
                </a:solidFill>
                <a:latin typeface="Montserrat"/>
                <a:ea typeface="Montserrat"/>
                <a:cs typeface="Montserrat"/>
                <a:sym typeface="Montserrat"/>
              </a:rPr>
              <a:t>10.00-11.00</a:t>
            </a:r>
            <a:endParaRPr sz="1100"/>
          </a:p>
        </p:txBody>
      </p:sp>
      <p:sp>
        <p:nvSpPr>
          <p:cNvPr id="87" name="Google Shape;87;p5"/>
          <p:cNvSpPr/>
          <p:nvPr/>
        </p:nvSpPr>
        <p:spPr>
          <a:xfrm>
            <a:off x="11115941" y="2226031"/>
            <a:ext cx="809100" cy="414300"/>
          </a:xfrm>
          <a:prstGeom prst="roundRect">
            <a:avLst>
              <a:gd name="adj" fmla="val 13218"/>
            </a:avLst>
          </a:prstGeom>
          <a:solidFill>
            <a:schemeClr val="lt1"/>
          </a:solidFill>
          <a:ln>
            <a:noFill/>
          </a:ln>
          <a:effectLst>
            <a:outerShdw blurRad="263963" dist="38100" dir="2700000" algn="tl" rotWithShape="0">
              <a:srgbClr val="000000">
                <a:alpha val="10200"/>
              </a:srgbClr>
            </a:outerShdw>
          </a:effectLst>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800"/>
              <a:buFont typeface="Montserrat"/>
              <a:buNone/>
            </a:pPr>
            <a:r>
              <a:rPr lang="en" sz="800" b="0" i="0" u="none" strike="noStrike" cap="none">
                <a:solidFill>
                  <a:srgbClr val="000000"/>
                </a:solidFill>
                <a:latin typeface="Montserrat"/>
                <a:ea typeface="Montserrat"/>
                <a:cs typeface="Montserrat"/>
                <a:sym typeface="Montserrat"/>
              </a:rPr>
              <a:t>Visit Course</a:t>
            </a:r>
            <a:endParaRPr sz="1100"/>
          </a:p>
          <a:p>
            <a:pPr marL="0" marR="0" lvl="0" indent="0" algn="l" rtl="0">
              <a:lnSpc>
                <a:spcPct val="100000"/>
              </a:lnSpc>
              <a:spcBef>
                <a:spcPts val="300"/>
              </a:spcBef>
              <a:spcAft>
                <a:spcPts val="0"/>
              </a:spcAft>
              <a:buClr>
                <a:srgbClr val="AAB8C6"/>
              </a:buClr>
              <a:buSzPts val="600"/>
              <a:buFont typeface="Montserrat"/>
              <a:buNone/>
            </a:pPr>
            <a:r>
              <a:rPr lang="en" sz="600" b="0" i="0" u="none" strike="noStrike" cap="none">
                <a:solidFill>
                  <a:srgbClr val="AAB8C6"/>
                </a:solidFill>
                <a:latin typeface="Montserrat"/>
                <a:ea typeface="Montserrat"/>
                <a:cs typeface="Montserrat"/>
                <a:sym typeface="Montserrat"/>
              </a:rPr>
              <a:t>10.00-11.00</a:t>
            </a:r>
            <a:endParaRPr sz="1100"/>
          </a:p>
        </p:txBody>
      </p:sp>
      <p:grpSp>
        <p:nvGrpSpPr>
          <p:cNvPr id="88" name="Google Shape;88;p5"/>
          <p:cNvGrpSpPr/>
          <p:nvPr/>
        </p:nvGrpSpPr>
        <p:grpSpPr>
          <a:xfrm>
            <a:off x="6423224" y="1878645"/>
            <a:ext cx="2359125" cy="1647930"/>
            <a:chOff x="540295" y="3555054"/>
            <a:chExt cx="3145500" cy="2197239"/>
          </a:xfrm>
        </p:grpSpPr>
        <p:sp>
          <p:nvSpPr>
            <p:cNvPr id="90" name="Google Shape;90;p5"/>
            <p:cNvSpPr/>
            <p:nvPr/>
          </p:nvSpPr>
          <p:spPr>
            <a:xfrm>
              <a:off x="540295" y="3555054"/>
              <a:ext cx="3145500" cy="2197239"/>
            </a:xfrm>
            <a:prstGeom prst="roundRect">
              <a:avLst>
                <a:gd name="adj" fmla="val 11324"/>
              </a:avLst>
            </a:prstGeom>
            <a:gradFill>
              <a:gsLst>
                <a:gs pos="0">
                  <a:srgbClr val="8DAEFE"/>
                </a:gs>
                <a:gs pos="100000">
                  <a:schemeClr val="accent3"/>
                </a:gs>
              </a:gsLst>
              <a:lin ang="5400012" scaled="0"/>
            </a:gradFill>
            <a:ln>
              <a:noFill/>
            </a:ln>
          </p:spPr>
          <p:txBody>
            <a:bodyPr spcFirstLastPara="1" wrap="square" lIns="102875" tIns="68575" rIns="68575" bIns="34275" anchor="t" anchorCtr="0">
              <a:noAutofit/>
            </a:bodyPr>
            <a:lstStyle/>
            <a:p>
              <a:pPr marL="0" marR="0" lvl="0" indent="0" algn="l" rtl="0">
                <a:lnSpc>
                  <a:spcPct val="100000"/>
                </a:lnSpc>
                <a:spcBef>
                  <a:spcPts val="0"/>
                </a:spcBef>
                <a:spcAft>
                  <a:spcPts val="0"/>
                </a:spcAft>
                <a:buClr>
                  <a:srgbClr val="FFFFFF"/>
                </a:buClr>
                <a:buSzPts val="900"/>
                <a:buFont typeface="Montserrat"/>
                <a:buNone/>
              </a:pPr>
              <a:r>
                <a:rPr lang="en-US" sz="900" b="1" dirty="0">
                  <a:solidFill>
                    <a:schemeClr val="tx1"/>
                  </a:solidFill>
                  <a:latin typeface="Montserrat"/>
                  <a:ea typeface="Montserrat"/>
                  <a:cs typeface="Montserrat"/>
                  <a:sym typeface="Montserrat"/>
                </a:rPr>
                <a:t>Teams finalized</a:t>
              </a:r>
            </a:p>
            <a:p>
              <a:pPr marL="0" marR="0" lvl="0" indent="0" algn="l" rtl="0">
                <a:lnSpc>
                  <a:spcPct val="100000"/>
                </a:lnSpc>
                <a:spcBef>
                  <a:spcPts val="0"/>
                </a:spcBef>
                <a:spcAft>
                  <a:spcPts val="0"/>
                </a:spcAft>
                <a:buClr>
                  <a:srgbClr val="FFFFFF"/>
                </a:buClr>
                <a:buSzPts val="900"/>
                <a:buFont typeface="Montserrat"/>
                <a:buNone/>
              </a:pPr>
              <a:r>
                <a:rPr lang="en-US" sz="900" b="1" dirty="0">
                  <a:solidFill>
                    <a:schemeClr val="tx1"/>
                  </a:solidFill>
                  <a:latin typeface="Montserrat"/>
                  <a:sym typeface="Montserrat"/>
                </a:rPr>
                <a:t>Scenarios approved</a:t>
              </a:r>
            </a:p>
            <a:p>
              <a:pPr marL="0" marR="0" lvl="0" indent="0" algn="l" rtl="0">
                <a:lnSpc>
                  <a:spcPct val="100000"/>
                </a:lnSpc>
                <a:spcBef>
                  <a:spcPts val="0"/>
                </a:spcBef>
                <a:spcAft>
                  <a:spcPts val="0"/>
                </a:spcAft>
                <a:buClr>
                  <a:srgbClr val="FFFFFF"/>
                </a:buClr>
                <a:buSzPts val="900"/>
                <a:buFont typeface="Montserrat"/>
                <a:buNone/>
              </a:pPr>
              <a:r>
                <a:rPr lang="en-US" sz="900" b="1" dirty="0">
                  <a:solidFill>
                    <a:schemeClr val="tx1"/>
                  </a:solidFill>
                  <a:latin typeface="Montserrat"/>
                  <a:sym typeface="Montserrat"/>
                </a:rPr>
                <a:t>Team Ideations</a:t>
              </a:r>
            </a:p>
            <a:p>
              <a:pPr marL="0" marR="0" lvl="0" indent="0" algn="l" rtl="0">
                <a:lnSpc>
                  <a:spcPct val="100000"/>
                </a:lnSpc>
                <a:spcBef>
                  <a:spcPts val="0"/>
                </a:spcBef>
                <a:spcAft>
                  <a:spcPts val="0"/>
                </a:spcAft>
                <a:buClr>
                  <a:srgbClr val="FFFFFF"/>
                </a:buClr>
                <a:buSzPts val="900"/>
                <a:buFont typeface="Montserrat"/>
                <a:buNone/>
              </a:pPr>
              <a:r>
                <a:rPr lang="en-US" sz="900" b="1" dirty="0">
                  <a:solidFill>
                    <a:schemeClr val="tx1"/>
                  </a:solidFill>
                  <a:latin typeface="Montserrat"/>
                  <a:sym typeface="Montserrat"/>
                </a:rPr>
                <a:t>EIS Gen AI Hackathon!!!</a:t>
              </a:r>
            </a:p>
            <a:p>
              <a:pPr marL="0" marR="0" lvl="0" indent="0" algn="l" rtl="0">
                <a:lnSpc>
                  <a:spcPct val="100000"/>
                </a:lnSpc>
                <a:spcBef>
                  <a:spcPts val="0"/>
                </a:spcBef>
                <a:spcAft>
                  <a:spcPts val="0"/>
                </a:spcAft>
                <a:buClr>
                  <a:srgbClr val="FFFFFF"/>
                </a:buClr>
                <a:buSzPts val="900"/>
                <a:buFont typeface="Montserrat"/>
                <a:buNone/>
              </a:pPr>
              <a:r>
                <a:rPr lang="en-US" sz="900" b="1" dirty="0">
                  <a:solidFill>
                    <a:schemeClr val="tx1"/>
                  </a:solidFill>
                  <a:latin typeface="Montserrat"/>
                  <a:sym typeface="Montserrat"/>
                </a:rPr>
                <a:t>Videos submitted</a:t>
              </a:r>
            </a:p>
            <a:p>
              <a:pPr marL="0" marR="0" lvl="0" indent="0" algn="l" rtl="0">
                <a:lnSpc>
                  <a:spcPct val="100000"/>
                </a:lnSpc>
                <a:spcBef>
                  <a:spcPts val="0"/>
                </a:spcBef>
                <a:spcAft>
                  <a:spcPts val="0"/>
                </a:spcAft>
                <a:buClr>
                  <a:srgbClr val="FFFFFF"/>
                </a:buClr>
                <a:buSzPts val="900"/>
                <a:buFont typeface="Montserrat"/>
                <a:buNone/>
              </a:pPr>
              <a:r>
                <a:rPr lang="en-US" sz="900" b="1" dirty="0">
                  <a:solidFill>
                    <a:schemeClr val="tx1"/>
                  </a:solidFill>
                  <a:latin typeface="Montserrat"/>
                  <a:sym typeface="Montserrat"/>
                </a:rPr>
                <a:t>Judging</a:t>
              </a:r>
            </a:p>
            <a:p>
              <a:pPr marL="0" marR="0" lvl="0" indent="0" algn="l" rtl="0">
                <a:lnSpc>
                  <a:spcPct val="100000"/>
                </a:lnSpc>
                <a:spcBef>
                  <a:spcPts val="0"/>
                </a:spcBef>
                <a:spcAft>
                  <a:spcPts val="0"/>
                </a:spcAft>
                <a:buClr>
                  <a:srgbClr val="FFFFFF"/>
                </a:buClr>
                <a:buSzPts val="900"/>
                <a:buFont typeface="Montserrat"/>
                <a:buNone/>
              </a:pPr>
              <a:r>
                <a:rPr lang="en-US" sz="900" b="1" dirty="0">
                  <a:solidFill>
                    <a:schemeClr val="tx1"/>
                  </a:solidFill>
                  <a:latin typeface="Montserrat"/>
                  <a:sym typeface="Montserrat"/>
                </a:rPr>
                <a:t>Final presentations</a:t>
              </a:r>
            </a:p>
            <a:p>
              <a:pPr marL="0" marR="0" lvl="0" indent="0" algn="l" rtl="0">
                <a:lnSpc>
                  <a:spcPct val="100000"/>
                </a:lnSpc>
                <a:spcBef>
                  <a:spcPts val="0"/>
                </a:spcBef>
                <a:spcAft>
                  <a:spcPts val="0"/>
                </a:spcAft>
                <a:buClr>
                  <a:srgbClr val="FFFFFF"/>
                </a:buClr>
                <a:buSzPts val="900"/>
                <a:buFont typeface="Montserrat"/>
                <a:buNone/>
              </a:pPr>
              <a:r>
                <a:rPr lang="en-US" sz="900" b="1" dirty="0">
                  <a:solidFill>
                    <a:schemeClr val="tx1"/>
                  </a:solidFill>
                  <a:latin typeface="Montserrat"/>
                  <a:sym typeface="Montserrat"/>
                </a:rPr>
                <a:t>Winners Announced!!</a:t>
              </a:r>
              <a:endParaRPr lang="en-US" sz="900" b="1" dirty="0">
                <a:solidFill>
                  <a:schemeClr val="tx1"/>
                </a:solidFill>
                <a:latin typeface="Montserrat" pitchFamily="2" charset="77"/>
                <a:sym typeface="Montserrat"/>
              </a:endParaRPr>
            </a:p>
            <a:p>
              <a:pPr marL="0" marR="0" lvl="0" indent="0" algn="l" rtl="0">
                <a:lnSpc>
                  <a:spcPct val="100000"/>
                </a:lnSpc>
                <a:spcBef>
                  <a:spcPts val="0"/>
                </a:spcBef>
                <a:spcAft>
                  <a:spcPts val="0"/>
                </a:spcAft>
                <a:buClr>
                  <a:srgbClr val="FFFFFF"/>
                </a:buClr>
                <a:buSzPts val="900"/>
                <a:buFont typeface="Montserrat"/>
                <a:buNone/>
              </a:pPr>
              <a:r>
                <a:rPr lang="en-US" sz="900" b="1" i="0" u="none" strike="noStrike" dirty="0">
                  <a:solidFill>
                    <a:srgbClr val="000000"/>
                  </a:solidFill>
                  <a:effectLst/>
                  <a:latin typeface="Montserrat" pitchFamily="2" charset="77"/>
                </a:rPr>
                <a:t>AWS AI Practitioner Certification(for those interested)</a:t>
              </a:r>
              <a:endParaRPr lang="en-US" sz="900" b="1" dirty="0">
                <a:solidFill>
                  <a:schemeClr val="tx1"/>
                </a:solidFill>
                <a:latin typeface="Montserrat" pitchFamily="2" charset="77"/>
                <a:sym typeface="Montserrat"/>
              </a:endParaRPr>
            </a:p>
            <a:p>
              <a:pPr marL="0" marR="0" lvl="0" indent="0" algn="l" rtl="0">
                <a:lnSpc>
                  <a:spcPct val="100000"/>
                </a:lnSpc>
                <a:spcBef>
                  <a:spcPts val="0"/>
                </a:spcBef>
                <a:spcAft>
                  <a:spcPts val="0"/>
                </a:spcAft>
                <a:buClr>
                  <a:srgbClr val="FFFFFF"/>
                </a:buClr>
                <a:buSzPts val="900"/>
                <a:buFont typeface="Montserrat"/>
                <a:buNone/>
              </a:pPr>
              <a:endParaRPr sz="1100" dirty="0"/>
            </a:p>
          </p:txBody>
        </p:sp>
        <p:sp>
          <p:nvSpPr>
            <p:cNvPr id="94" name="Google Shape;94;p5"/>
            <p:cNvSpPr txBox="1"/>
            <p:nvPr/>
          </p:nvSpPr>
          <p:spPr>
            <a:xfrm>
              <a:off x="2112146" y="4696732"/>
              <a:ext cx="1501200" cy="276900"/>
            </a:xfrm>
            <a:prstGeom prst="rect">
              <a:avLst/>
            </a:prstGeom>
            <a:noFill/>
            <a:ln>
              <a:noFill/>
            </a:ln>
          </p:spPr>
          <p:txBody>
            <a:bodyPr spcFirstLastPara="1" wrap="square" lIns="68575" tIns="34275" rIns="68575" bIns="34275" anchor="t" anchorCtr="0">
              <a:spAutoFit/>
            </a:bodyPr>
            <a:lstStyle/>
            <a:p>
              <a:pPr marL="0" marR="0" lvl="0" indent="0" algn="r" rtl="0">
                <a:lnSpc>
                  <a:spcPct val="100000"/>
                </a:lnSpc>
                <a:spcBef>
                  <a:spcPts val="0"/>
                </a:spcBef>
                <a:spcAft>
                  <a:spcPts val="0"/>
                </a:spcAft>
                <a:buClr>
                  <a:srgbClr val="8A9DB0"/>
                </a:buClr>
                <a:buSzPts val="900"/>
                <a:buFont typeface="Montserrat"/>
                <a:buNone/>
              </a:pPr>
              <a:r>
                <a:rPr lang="en" sz="900" dirty="0">
                  <a:solidFill>
                    <a:srgbClr val="8A9DB0"/>
                  </a:solidFill>
                  <a:latin typeface="Montserrat"/>
                  <a:ea typeface="Montserrat"/>
                  <a:cs typeface="Montserrat"/>
                  <a:sym typeface="Montserrat"/>
                </a:rPr>
                <a:t> </a:t>
              </a:r>
              <a:endParaRPr sz="900" b="0" i="0" u="none" strike="noStrike" cap="none" dirty="0">
                <a:solidFill>
                  <a:srgbClr val="8A9DB0"/>
                </a:solidFill>
                <a:latin typeface="Montserrat"/>
                <a:ea typeface="Montserrat"/>
                <a:cs typeface="Montserrat"/>
                <a:sym typeface="Montserrat"/>
              </a:endParaRPr>
            </a:p>
          </p:txBody>
        </p:sp>
      </p:grpSp>
      <p:sp>
        <p:nvSpPr>
          <p:cNvPr id="95" name="Google Shape;95;p5"/>
          <p:cNvSpPr/>
          <p:nvPr/>
        </p:nvSpPr>
        <p:spPr>
          <a:xfrm>
            <a:off x="438217" y="365760"/>
            <a:ext cx="5599500" cy="434700"/>
          </a:xfrm>
          <a:prstGeom prst="round2SameRect">
            <a:avLst>
              <a:gd name="adj1" fmla="val 37704"/>
              <a:gd name="adj2" fmla="val 0"/>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96" name="Google Shape;96;p5"/>
          <p:cNvSpPr txBox="1"/>
          <p:nvPr/>
        </p:nvSpPr>
        <p:spPr>
          <a:xfrm>
            <a:off x="1235150" y="444617"/>
            <a:ext cx="801600" cy="2847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chemeClr val="accent2"/>
              </a:buClr>
              <a:buSzPts val="1400"/>
              <a:buFont typeface="Montserrat"/>
              <a:buNone/>
            </a:pPr>
            <a:r>
              <a:rPr lang="en" sz="1400" b="1" i="0" u="none" strike="noStrike" cap="none">
                <a:solidFill>
                  <a:srgbClr val="2A2A72"/>
                </a:solidFill>
                <a:latin typeface="Montserrat"/>
                <a:ea typeface="Montserrat"/>
                <a:cs typeface="Montserrat"/>
                <a:sym typeface="Montserrat"/>
              </a:rPr>
              <a:t>Mon</a:t>
            </a:r>
            <a:endParaRPr sz="1100">
              <a:solidFill>
                <a:srgbClr val="2A2A72"/>
              </a:solidFill>
            </a:endParaRPr>
          </a:p>
        </p:txBody>
      </p:sp>
      <p:sp>
        <p:nvSpPr>
          <p:cNvPr id="97" name="Google Shape;97;p5"/>
          <p:cNvSpPr txBox="1"/>
          <p:nvPr/>
        </p:nvSpPr>
        <p:spPr>
          <a:xfrm>
            <a:off x="2035331" y="444617"/>
            <a:ext cx="801600" cy="2847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chemeClr val="accent2"/>
              </a:buClr>
              <a:buSzPts val="1400"/>
              <a:buFont typeface="Montserrat"/>
              <a:buNone/>
            </a:pPr>
            <a:r>
              <a:rPr lang="en" sz="1400" b="1" i="0" u="none" strike="noStrike" cap="none">
                <a:solidFill>
                  <a:srgbClr val="2A2A72"/>
                </a:solidFill>
                <a:latin typeface="Montserrat"/>
                <a:ea typeface="Montserrat"/>
                <a:cs typeface="Montserrat"/>
                <a:sym typeface="Montserrat"/>
              </a:rPr>
              <a:t>Tue</a:t>
            </a:r>
            <a:endParaRPr sz="1100">
              <a:solidFill>
                <a:srgbClr val="2A2A72"/>
              </a:solidFill>
            </a:endParaRPr>
          </a:p>
        </p:txBody>
      </p:sp>
      <p:sp>
        <p:nvSpPr>
          <p:cNvPr id="98" name="Google Shape;98;p5"/>
          <p:cNvSpPr txBox="1"/>
          <p:nvPr/>
        </p:nvSpPr>
        <p:spPr>
          <a:xfrm>
            <a:off x="2835512" y="444617"/>
            <a:ext cx="801600" cy="2847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chemeClr val="accent2"/>
              </a:buClr>
              <a:buSzPts val="1400"/>
              <a:buFont typeface="Montserrat"/>
              <a:buNone/>
            </a:pPr>
            <a:r>
              <a:rPr lang="en" sz="1400" b="1" i="0" u="none" strike="noStrike" cap="none">
                <a:solidFill>
                  <a:srgbClr val="2A2A72"/>
                </a:solidFill>
                <a:latin typeface="Montserrat"/>
                <a:ea typeface="Montserrat"/>
                <a:cs typeface="Montserrat"/>
                <a:sym typeface="Montserrat"/>
              </a:rPr>
              <a:t>Wed</a:t>
            </a:r>
            <a:endParaRPr sz="1100">
              <a:solidFill>
                <a:srgbClr val="2A2A72"/>
              </a:solidFill>
            </a:endParaRPr>
          </a:p>
        </p:txBody>
      </p:sp>
      <p:sp>
        <p:nvSpPr>
          <p:cNvPr id="99" name="Google Shape;99;p5"/>
          <p:cNvSpPr txBox="1"/>
          <p:nvPr/>
        </p:nvSpPr>
        <p:spPr>
          <a:xfrm>
            <a:off x="3635694" y="444617"/>
            <a:ext cx="801600" cy="2847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chemeClr val="accent2"/>
              </a:buClr>
              <a:buSzPts val="1400"/>
              <a:buFont typeface="Montserrat"/>
              <a:buNone/>
            </a:pPr>
            <a:r>
              <a:rPr lang="en" sz="1400" b="1" i="0" u="none" strike="noStrike" cap="none">
                <a:solidFill>
                  <a:srgbClr val="2A2A72"/>
                </a:solidFill>
                <a:latin typeface="Montserrat"/>
                <a:ea typeface="Montserrat"/>
                <a:cs typeface="Montserrat"/>
                <a:sym typeface="Montserrat"/>
              </a:rPr>
              <a:t>Thu</a:t>
            </a:r>
            <a:endParaRPr sz="1100">
              <a:solidFill>
                <a:srgbClr val="2A2A72"/>
              </a:solidFill>
            </a:endParaRPr>
          </a:p>
        </p:txBody>
      </p:sp>
      <p:sp>
        <p:nvSpPr>
          <p:cNvPr id="100" name="Google Shape;100;p5"/>
          <p:cNvSpPr txBox="1"/>
          <p:nvPr/>
        </p:nvSpPr>
        <p:spPr>
          <a:xfrm>
            <a:off x="4435874" y="444617"/>
            <a:ext cx="801600" cy="2847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chemeClr val="accent2"/>
              </a:buClr>
              <a:buSzPts val="1400"/>
              <a:buFont typeface="Montserrat"/>
              <a:buNone/>
            </a:pPr>
            <a:r>
              <a:rPr lang="en" sz="1400" b="1" i="0" u="none" strike="noStrike" cap="none">
                <a:solidFill>
                  <a:srgbClr val="2A2A72"/>
                </a:solidFill>
                <a:latin typeface="Montserrat"/>
                <a:ea typeface="Montserrat"/>
                <a:cs typeface="Montserrat"/>
                <a:sym typeface="Montserrat"/>
              </a:rPr>
              <a:t>Fri</a:t>
            </a:r>
            <a:endParaRPr sz="1100">
              <a:solidFill>
                <a:srgbClr val="2A2A72"/>
              </a:solidFill>
            </a:endParaRPr>
          </a:p>
        </p:txBody>
      </p:sp>
      <p:sp>
        <p:nvSpPr>
          <p:cNvPr id="101" name="Google Shape;101;p5"/>
          <p:cNvSpPr txBox="1"/>
          <p:nvPr/>
        </p:nvSpPr>
        <p:spPr>
          <a:xfrm>
            <a:off x="5236055" y="444617"/>
            <a:ext cx="801600" cy="2847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chemeClr val="accent2"/>
              </a:buClr>
              <a:buSzPts val="1400"/>
              <a:buFont typeface="Montserrat"/>
              <a:buNone/>
            </a:pPr>
            <a:r>
              <a:rPr lang="en" sz="1400" b="1" i="0" u="none" strike="noStrike" cap="none">
                <a:solidFill>
                  <a:srgbClr val="2A2A72"/>
                </a:solidFill>
                <a:latin typeface="Montserrat"/>
                <a:ea typeface="Montserrat"/>
                <a:cs typeface="Montserrat"/>
                <a:sym typeface="Montserrat"/>
              </a:rPr>
              <a:t>Sat</a:t>
            </a:r>
            <a:endParaRPr sz="1100">
              <a:solidFill>
                <a:srgbClr val="2A2A72"/>
              </a:solidFill>
            </a:endParaRPr>
          </a:p>
        </p:txBody>
      </p:sp>
      <p:sp>
        <p:nvSpPr>
          <p:cNvPr id="102" name="Google Shape;102;p5"/>
          <p:cNvSpPr txBox="1"/>
          <p:nvPr/>
        </p:nvSpPr>
        <p:spPr>
          <a:xfrm>
            <a:off x="439841" y="444617"/>
            <a:ext cx="801600" cy="284700"/>
          </a:xfrm>
          <a:prstGeom prst="rect">
            <a:avLst/>
          </a:prstGeom>
          <a:noFill/>
          <a:ln>
            <a:noFill/>
          </a:ln>
        </p:spPr>
        <p:txBody>
          <a:bodyPr spcFirstLastPara="1" wrap="square" lIns="68575" tIns="34275" rIns="68575" bIns="34275" anchor="ctr" anchorCtr="0">
            <a:spAutoFit/>
          </a:bodyPr>
          <a:lstStyle/>
          <a:p>
            <a:pPr marL="0" marR="0" lvl="0" indent="0" algn="ctr" rtl="0">
              <a:lnSpc>
                <a:spcPct val="100000"/>
              </a:lnSpc>
              <a:spcBef>
                <a:spcPts val="0"/>
              </a:spcBef>
              <a:spcAft>
                <a:spcPts val="0"/>
              </a:spcAft>
              <a:buClr>
                <a:schemeClr val="accent2"/>
              </a:buClr>
              <a:buSzPts val="1400"/>
              <a:buFont typeface="Montserrat"/>
              <a:buNone/>
            </a:pPr>
            <a:r>
              <a:rPr lang="en" sz="1400" b="1" i="0" u="none" strike="noStrike" cap="none">
                <a:solidFill>
                  <a:srgbClr val="2A2A72"/>
                </a:solidFill>
                <a:latin typeface="Montserrat"/>
                <a:ea typeface="Montserrat"/>
                <a:cs typeface="Montserrat"/>
                <a:sym typeface="Montserrat"/>
              </a:rPr>
              <a:t>Sun</a:t>
            </a:r>
            <a:endParaRPr sz="1100">
              <a:solidFill>
                <a:srgbClr val="2A2A72"/>
              </a:solidFill>
            </a:endParaRPr>
          </a:p>
        </p:txBody>
      </p:sp>
      <p:pic>
        <p:nvPicPr>
          <p:cNvPr id="104" name="Google Shape;104;p5"/>
          <p:cNvPicPr preferRelativeResize="0"/>
          <p:nvPr/>
        </p:nvPicPr>
        <p:blipFill rotWithShape="1">
          <a:blip r:embed="rId4">
            <a:alphaModFix/>
          </a:blip>
          <a:srcRect/>
          <a:stretch/>
        </p:blipFill>
        <p:spPr>
          <a:xfrm>
            <a:off x="7754849" y="365776"/>
            <a:ext cx="1069100" cy="377475"/>
          </a:xfrm>
          <a:prstGeom prst="rect">
            <a:avLst/>
          </a:prstGeom>
          <a:noFill/>
          <a:ln>
            <a:noFill/>
          </a:ln>
        </p:spPr>
      </p:pic>
      <p:grpSp>
        <p:nvGrpSpPr>
          <p:cNvPr id="105" name="Google Shape;105;p5"/>
          <p:cNvGrpSpPr/>
          <p:nvPr/>
        </p:nvGrpSpPr>
        <p:grpSpPr>
          <a:xfrm>
            <a:off x="9677833" y="3273816"/>
            <a:ext cx="2359125" cy="1530505"/>
            <a:chOff x="540295" y="3555054"/>
            <a:chExt cx="3145500" cy="2040673"/>
          </a:xfrm>
        </p:grpSpPr>
        <p:grpSp>
          <p:nvGrpSpPr>
            <p:cNvPr id="106" name="Google Shape;106;p5"/>
            <p:cNvGrpSpPr/>
            <p:nvPr/>
          </p:nvGrpSpPr>
          <p:grpSpPr>
            <a:xfrm>
              <a:off x="540295" y="3555054"/>
              <a:ext cx="3145500" cy="959100"/>
              <a:chOff x="540295" y="4020143"/>
              <a:chExt cx="3145500" cy="959100"/>
            </a:xfrm>
          </p:grpSpPr>
          <p:sp>
            <p:nvSpPr>
              <p:cNvPr id="107" name="Google Shape;107;p5"/>
              <p:cNvSpPr/>
              <p:nvPr/>
            </p:nvSpPr>
            <p:spPr>
              <a:xfrm>
                <a:off x="540295" y="4020143"/>
                <a:ext cx="3145500" cy="959100"/>
              </a:xfrm>
              <a:prstGeom prst="roundRect">
                <a:avLst>
                  <a:gd name="adj" fmla="val 11324"/>
                </a:avLst>
              </a:prstGeom>
              <a:gradFill>
                <a:gsLst>
                  <a:gs pos="0">
                    <a:srgbClr val="8DAEFE"/>
                  </a:gs>
                  <a:gs pos="100000">
                    <a:schemeClr val="accent3"/>
                  </a:gs>
                </a:gsLst>
                <a:lin ang="5400012" scaled="0"/>
              </a:gradFill>
              <a:ln>
                <a:noFill/>
              </a:ln>
            </p:spPr>
            <p:txBody>
              <a:bodyPr spcFirstLastPara="1" wrap="square" lIns="102875" tIns="68575" rIns="68575" bIns="34275" anchor="t" anchorCtr="0">
                <a:noAutofit/>
              </a:bodyPr>
              <a:lstStyle/>
              <a:p>
                <a:pPr marL="0" marR="0" lvl="0" indent="0" algn="l" rtl="0">
                  <a:lnSpc>
                    <a:spcPct val="100000"/>
                  </a:lnSpc>
                  <a:spcBef>
                    <a:spcPts val="0"/>
                  </a:spcBef>
                  <a:spcAft>
                    <a:spcPts val="0"/>
                  </a:spcAft>
                  <a:buClr>
                    <a:srgbClr val="FFFFFF"/>
                  </a:buClr>
                  <a:buSzPts val="900"/>
                  <a:buFont typeface="Montserrat"/>
                  <a:buNone/>
                </a:pPr>
                <a:r>
                  <a:rPr lang="en" sz="900" b="1">
                    <a:solidFill>
                      <a:srgbClr val="FFFFFF"/>
                    </a:solidFill>
                    <a:latin typeface="Montserrat"/>
                    <a:ea typeface="Montserrat"/>
                    <a:cs typeface="Montserrat"/>
                    <a:sym typeface="Montserrat"/>
                  </a:rPr>
                  <a:t>Text</a:t>
                </a:r>
                <a:endParaRPr sz="1100"/>
              </a:p>
              <a:p>
                <a:pPr marL="0" marR="0" lvl="0" indent="0" algn="l" rtl="0">
                  <a:lnSpc>
                    <a:spcPct val="100000"/>
                  </a:lnSpc>
                  <a:spcBef>
                    <a:spcPts val="300"/>
                  </a:spcBef>
                  <a:spcAft>
                    <a:spcPts val="0"/>
                  </a:spcAft>
                  <a:buClr>
                    <a:srgbClr val="FFFFFF"/>
                  </a:buClr>
                  <a:buSzPts val="700"/>
                  <a:buFont typeface="Montserrat"/>
                  <a:buNone/>
                </a:pPr>
                <a:r>
                  <a:rPr lang="en" sz="700">
                    <a:solidFill>
                      <a:srgbClr val="FFFFFF"/>
                    </a:solidFill>
                    <a:latin typeface="Montserrat"/>
                    <a:ea typeface="Montserrat"/>
                    <a:cs typeface="Montserrat"/>
                    <a:sym typeface="Montserrat"/>
                  </a:rPr>
                  <a:t>HH</a:t>
                </a:r>
                <a:r>
                  <a:rPr lang="en" sz="700" b="0" i="0" u="none" strike="noStrike" cap="none">
                    <a:solidFill>
                      <a:srgbClr val="FFFFFF"/>
                    </a:solidFill>
                    <a:latin typeface="Montserrat"/>
                    <a:ea typeface="Montserrat"/>
                    <a:cs typeface="Montserrat"/>
                    <a:sym typeface="Montserrat"/>
                  </a:rPr>
                  <a:t>.</a:t>
                </a:r>
                <a:r>
                  <a:rPr lang="en" sz="700">
                    <a:solidFill>
                      <a:srgbClr val="FFFFFF"/>
                    </a:solidFill>
                    <a:latin typeface="Montserrat"/>
                    <a:ea typeface="Montserrat"/>
                    <a:cs typeface="Montserrat"/>
                    <a:sym typeface="Montserrat"/>
                  </a:rPr>
                  <a:t>MM</a:t>
                </a:r>
                <a:r>
                  <a:rPr lang="en" sz="700" b="0" i="0" u="none" strike="noStrike" cap="none">
                    <a:solidFill>
                      <a:srgbClr val="FFFFFF"/>
                    </a:solidFill>
                    <a:latin typeface="Montserrat"/>
                    <a:ea typeface="Montserrat"/>
                    <a:cs typeface="Montserrat"/>
                    <a:sym typeface="Montserrat"/>
                  </a:rPr>
                  <a:t>-</a:t>
                </a:r>
                <a:r>
                  <a:rPr lang="en" sz="700">
                    <a:solidFill>
                      <a:srgbClr val="FFFFFF"/>
                    </a:solidFill>
                    <a:latin typeface="Montserrat"/>
                    <a:ea typeface="Montserrat"/>
                    <a:cs typeface="Montserrat"/>
                    <a:sym typeface="Montserrat"/>
                  </a:rPr>
                  <a:t>HH</a:t>
                </a:r>
                <a:r>
                  <a:rPr lang="en" sz="700" b="0" i="0" u="none" strike="noStrike" cap="none">
                    <a:solidFill>
                      <a:srgbClr val="FFFFFF"/>
                    </a:solidFill>
                    <a:latin typeface="Montserrat"/>
                    <a:ea typeface="Montserrat"/>
                    <a:cs typeface="Montserrat"/>
                    <a:sym typeface="Montserrat"/>
                  </a:rPr>
                  <a:t>.</a:t>
                </a:r>
                <a:r>
                  <a:rPr lang="en" sz="700">
                    <a:solidFill>
                      <a:srgbClr val="FFFFFF"/>
                    </a:solidFill>
                    <a:latin typeface="Montserrat"/>
                    <a:ea typeface="Montserrat"/>
                    <a:cs typeface="Montserrat"/>
                    <a:sym typeface="Montserrat"/>
                  </a:rPr>
                  <a:t>MM</a:t>
                </a:r>
                <a:endParaRPr sz="1100"/>
              </a:p>
              <a:p>
                <a:pPr marL="0" marR="0" lvl="0" indent="0" algn="l" rtl="0">
                  <a:lnSpc>
                    <a:spcPct val="100000"/>
                  </a:lnSpc>
                  <a:spcBef>
                    <a:spcPts val="600"/>
                  </a:spcBef>
                  <a:spcAft>
                    <a:spcPts val="0"/>
                  </a:spcAft>
                  <a:buClr>
                    <a:srgbClr val="FFFFFF"/>
                  </a:buClr>
                  <a:buSzPts val="800"/>
                  <a:buFont typeface="Montserrat"/>
                  <a:buNone/>
                </a:pPr>
                <a:r>
                  <a:rPr lang="en" sz="800">
                    <a:solidFill>
                      <a:srgbClr val="FFFFFF"/>
                    </a:solidFill>
                    <a:latin typeface="Montserrat"/>
                    <a:ea typeface="Montserrat"/>
                    <a:cs typeface="Montserrat"/>
                    <a:sym typeface="Montserrat"/>
                  </a:rPr>
                  <a:t>Text</a:t>
                </a:r>
                <a:endParaRPr sz="1100"/>
              </a:p>
            </p:txBody>
          </p:sp>
          <p:sp>
            <p:nvSpPr>
              <p:cNvPr id="108" name="Google Shape;108;p5"/>
              <p:cNvSpPr txBox="1"/>
              <p:nvPr/>
            </p:nvSpPr>
            <p:spPr>
              <a:xfrm>
                <a:off x="2112250" y="4080255"/>
                <a:ext cx="1501200" cy="276900"/>
              </a:xfrm>
              <a:prstGeom prst="rect">
                <a:avLst/>
              </a:prstGeom>
              <a:noFill/>
              <a:ln>
                <a:noFill/>
              </a:ln>
            </p:spPr>
            <p:txBody>
              <a:bodyPr spcFirstLastPara="1" wrap="square" lIns="68575" tIns="34275" rIns="68575" bIns="34275" anchor="t" anchorCtr="0">
                <a:spAutoFit/>
              </a:bodyPr>
              <a:lstStyle/>
              <a:p>
                <a:pPr marL="0" marR="0" lvl="0" indent="0" algn="r" rtl="0">
                  <a:lnSpc>
                    <a:spcPct val="100000"/>
                  </a:lnSpc>
                  <a:spcBef>
                    <a:spcPts val="0"/>
                  </a:spcBef>
                  <a:spcAft>
                    <a:spcPts val="0"/>
                  </a:spcAft>
                  <a:buClr>
                    <a:srgbClr val="FFFFFF"/>
                  </a:buClr>
                  <a:buSzPts val="900"/>
                  <a:buFont typeface="Montserrat"/>
                  <a:buNone/>
                </a:pPr>
                <a:r>
                  <a:rPr lang="en" sz="900">
                    <a:solidFill>
                      <a:srgbClr val="FFFFFF"/>
                    </a:solidFill>
                    <a:latin typeface="Montserrat"/>
                    <a:ea typeface="Montserrat"/>
                    <a:cs typeface="Montserrat"/>
                    <a:sym typeface="Montserrat"/>
                  </a:rPr>
                  <a:t>DD/MM/YYYYY</a:t>
                </a:r>
                <a:endParaRPr sz="900" b="0" i="0" u="none" strike="noStrike" cap="none">
                  <a:solidFill>
                    <a:srgbClr val="FFFFFF"/>
                  </a:solidFill>
                  <a:latin typeface="Montserrat"/>
                  <a:ea typeface="Montserrat"/>
                  <a:cs typeface="Montserrat"/>
                  <a:sym typeface="Montserrat"/>
                </a:endParaRPr>
              </a:p>
            </p:txBody>
          </p:sp>
        </p:grpSp>
        <p:grpSp>
          <p:nvGrpSpPr>
            <p:cNvPr id="109" name="Google Shape;109;p5"/>
            <p:cNvGrpSpPr/>
            <p:nvPr/>
          </p:nvGrpSpPr>
          <p:grpSpPr>
            <a:xfrm>
              <a:off x="540295" y="4636627"/>
              <a:ext cx="3145500" cy="959100"/>
              <a:chOff x="540295" y="4020143"/>
              <a:chExt cx="3145500" cy="959100"/>
            </a:xfrm>
          </p:grpSpPr>
          <p:sp>
            <p:nvSpPr>
              <p:cNvPr id="110" name="Google Shape;110;p5"/>
              <p:cNvSpPr/>
              <p:nvPr/>
            </p:nvSpPr>
            <p:spPr>
              <a:xfrm>
                <a:off x="540295" y="4020143"/>
                <a:ext cx="3145500" cy="959100"/>
              </a:xfrm>
              <a:prstGeom prst="roundRect">
                <a:avLst>
                  <a:gd name="adj" fmla="val 11324"/>
                </a:avLst>
              </a:prstGeom>
              <a:solidFill>
                <a:schemeClr val="lt1">
                  <a:alpha val="74900"/>
                </a:schemeClr>
              </a:solidFill>
              <a:ln>
                <a:noFill/>
              </a:ln>
            </p:spPr>
            <p:txBody>
              <a:bodyPr spcFirstLastPara="1" wrap="square" lIns="102875" tIns="68575" rIns="68575" bIns="34275" anchor="t" anchorCtr="0">
                <a:noAutofit/>
              </a:bodyPr>
              <a:lstStyle/>
              <a:p>
                <a:pPr marL="0" marR="0" lvl="0" indent="0" algn="l" rtl="0">
                  <a:lnSpc>
                    <a:spcPct val="100000"/>
                  </a:lnSpc>
                  <a:spcBef>
                    <a:spcPts val="0"/>
                  </a:spcBef>
                  <a:spcAft>
                    <a:spcPts val="0"/>
                  </a:spcAft>
                  <a:buClr>
                    <a:schemeClr val="dk2"/>
                  </a:buClr>
                  <a:buSzPts val="900"/>
                  <a:buFont typeface="Montserrat"/>
                  <a:buNone/>
                </a:pPr>
                <a:r>
                  <a:rPr lang="en" sz="900" b="1">
                    <a:solidFill>
                      <a:schemeClr val="dk2"/>
                    </a:solidFill>
                    <a:latin typeface="Montserrat"/>
                    <a:ea typeface="Montserrat"/>
                    <a:cs typeface="Montserrat"/>
                    <a:sym typeface="Montserrat"/>
                  </a:rPr>
                  <a:t>Text</a:t>
                </a:r>
                <a:endParaRPr sz="1100"/>
              </a:p>
              <a:p>
                <a:pPr marL="0" marR="0" lvl="0" indent="0" algn="l" rtl="0">
                  <a:lnSpc>
                    <a:spcPct val="100000"/>
                  </a:lnSpc>
                  <a:spcBef>
                    <a:spcPts val="300"/>
                  </a:spcBef>
                  <a:spcAft>
                    <a:spcPts val="0"/>
                  </a:spcAft>
                  <a:buClr>
                    <a:srgbClr val="8A9DB0"/>
                  </a:buClr>
                  <a:buSzPts val="700"/>
                  <a:buFont typeface="Montserrat"/>
                  <a:buNone/>
                </a:pPr>
                <a:r>
                  <a:rPr lang="en" sz="700">
                    <a:solidFill>
                      <a:srgbClr val="8A9DB0"/>
                    </a:solidFill>
                    <a:latin typeface="Montserrat"/>
                    <a:ea typeface="Montserrat"/>
                    <a:cs typeface="Montserrat"/>
                    <a:sym typeface="Montserrat"/>
                  </a:rPr>
                  <a:t>HH</a:t>
                </a:r>
                <a:r>
                  <a:rPr lang="en" sz="700" b="0" i="0" u="none" strike="noStrike" cap="none">
                    <a:solidFill>
                      <a:srgbClr val="8A9DB0"/>
                    </a:solidFill>
                    <a:latin typeface="Montserrat"/>
                    <a:ea typeface="Montserrat"/>
                    <a:cs typeface="Montserrat"/>
                    <a:sym typeface="Montserrat"/>
                  </a:rPr>
                  <a:t>.</a:t>
                </a:r>
                <a:r>
                  <a:rPr lang="en" sz="700">
                    <a:solidFill>
                      <a:srgbClr val="8A9DB0"/>
                    </a:solidFill>
                    <a:latin typeface="Montserrat"/>
                    <a:ea typeface="Montserrat"/>
                    <a:cs typeface="Montserrat"/>
                    <a:sym typeface="Montserrat"/>
                  </a:rPr>
                  <a:t>MM</a:t>
                </a:r>
                <a:r>
                  <a:rPr lang="en" sz="700" b="0" i="0" u="none" strike="noStrike" cap="none">
                    <a:solidFill>
                      <a:srgbClr val="8A9DB0"/>
                    </a:solidFill>
                    <a:latin typeface="Montserrat"/>
                    <a:ea typeface="Montserrat"/>
                    <a:cs typeface="Montserrat"/>
                    <a:sym typeface="Montserrat"/>
                  </a:rPr>
                  <a:t>-</a:t>
                </a:r>
                <a:r>
                  <a:rPr lang="en" sz="700">
                    <a:solidFill>
                      <a:srgbClr val="8A9DB0"/>
                    </a:solidFill>
                    <a:latin typeface="Montserrat"/>
                    <a:ea typeface="Montserrat"/>
                    <a:cs typeface="Montserrat"/>
                    <a:sym typeface="Montserrat"/>
                  </a:rPr>
                  <a:t>HH</a:t>
                </a:r>
                <a:r>
                  <a:rPr lang="en" sz="700" b="0" i="0" u="none" strike="noStrike" cap="none">
                    <a:solidFill>
                      <a:srgbClr val="8A9DB0"/>
                    </a:solidFill>
                    <a:latin typeface="Montserrat"/>
                    <a:ea typeface="Montserrat"/>
                    <a:cs typeface="Montserrat"/>
                    <a:sym typeface="Montserrat"/>
                  </a:rPr>
                  <a:t>.</a:t>
                </a:r>
                <a:r>
                  <a:rPr lang="en" sz="700">
                    <a:solidFill>
                      <a:srgbClr val="8A9DB0"/>
                    </a:solidFill>
                    <a:latin typeface="Montserrat"/>
                    <a:ea typeface="Montserrat"/>
                    <a:cs typeface="Montserrat"/>
                    <a:sym typeface="Montserrat"/>
                  </a:rPr>
                  <a:t>MM</a:t>
                </a:r>
                <a:endParaRPr sz="1100"/>
              </a:p>
              <a:p>
                <a:pPr marL="0" marR="0" lvl="0" indent="0" algn="l" rtl="0">
                  <a:lnSpc>
                    <a:spcPct val="100000"/>
                  </a:lnSpc>
                  <a:spcBef>
                    <a:spcPts val="600"/>
                  </a:spcBef>
                  <a:spcAft>
                    <a:spcPts val="0"/>
                  </a:spcAft>
                  <a:buClr>
                    <a:srgbClr val="000000"/>
                  </a:buClr>
                  <a:buSzPts val="800"/>
                  <a:buFont typeface="Montserrat"/>
                  <a:buNone/>
                </a:pPr>
                <a:r>
                  <a:rPr lang="en" sz="800">
                    <a:latin typeface="Montserrat"/>
                    <a:ea typeface="Montserrat"/>
                    <a:cs typeface="Montserrat"/>
                    <a:sym typeface="Montserrat"/>
                  </a:rPr>
                  <a:t>Text</a:t>
                </a:r>
                <a:endParaRPr sz="1100"/>
              </a:p>
            </p:txBody>
          </p:sp>
          <p:sp>
            <p:nvSpPr>
              <p:cNvPr id="111" name="Google Shape;111;p5"/>
              <p:cNvSpPr txBox="1"/>
              <p:nvPr/>
            </p:nvSpPr>
            <p:spPr>
              <a:xfrm>
                <a:off x="2112145" y="4080248"/>
                <a:ext cx="1501200" cy="276900"/>
              </a:xfrm>
              <a:prstGeom prst="rect">
                <a:avLst/>
              </a:prstGeom>
              <a:noFill/>
              <a:ln>
                <a:noFill/>
              </a:ln>
            </p:spPr>
            <p:txBody>
              <a:bodyPr spcFirstLastPara="1" wrap="square" lIns="68575" tIns="34275" rIns="68575" bIns="34275" anchor="t" anchorCtr="0">
                <a:spAutoFit/>
              </a:bodyPr>
              <a:lstStyle/>
              <a:p>
                <a:pPr marL="0" marR="0" lvl="0" indent="0" algn="r" rtl="0">
                  <a:lnSpc>
                    <a:spcPct val="100000"/>
                  </a:lnSpc>
                  <a:spcBef>
                    <a:spcPts val="0"/>
                  </a:spcBef>
                  <a:spcAft>
                    <a:spcPts val="0"/>
                  </a:spcAft>
                  <a:buClr>
                    <a:srgbClr val="8A9DB0"/>
                  </a:buClr>
                  <a:buSzPts val="900"/>
                  <a:buFont typeface="Montserrat"/>
                  <a:buNone/>
                </a:pPr>
                <a:r>
                  <a:rPr lang="en" sz="900">
                    <a:solidFill>
                      <a:srgbClr val="8A9DB0"/>
                    </a:solidFill>
                    <a:latin typeface="Montserrat"/>
                    <a:ea typeface="Montserrat"/>
                    <a:cs typeface="Montserrat"/>
                    <a:sym typeface="Montserrat"/>
                  </a:rPr>
                  <a:t>DD\MM\YYYY</a:t>
                </a:r>
                <a:endParaRPr sz="900" b="0" i="0" u="none" strike="noStrike" cap="none">
                  <a:solidFill>
                    <a:srgbClr val="8A9DB0"/>
                  </a:solidFill>
                  <a:latin typeface="Montserrat"/>
                  <a:ea typeface="Montserrat"/>
                  <a:cs typeface="Montserrat"/>
                  <a:sym typeface="Montserrat"/>
                </a:endParaRPr>
              </a:p>
            </p:txBody>
          </p:sp>
        </p:grpSp>
      </p:grpSp>
      <p:sp>
        <p:nvSpPr>
          <p:cNvPr id="112" name="Google Shape;112;p5"/>
          <p:cNvSpPr txBox="1"/>
          <p:nvPr/>
        </p:nvSpPr>
        <p:spPr>
          <a:xfrm>
            <a:off x="9677748" y="2909525"/>
            <a:ext cx="23592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chemeClr val="accent2"/>
              </a:buClr>
              <a:buSzPts val="1400"/>
              <a:buFont typeface="Montserrat"/>
              <a:buNone/>
            </a:pPr>
            <a:r>
              <a:rPr lang="en" sz="1400" b="1" i="0" u="none" strike="noStrike" cap="none">
                <a:solidFill>
                  <a:schemeClr val="accent4"/>
                </a:solidFill>
                <a:latin typeface="Montserrat"/>
                <a:ea typeface="Montserrat"/>
                <a:cs typeface="Montserrat"/>
                <a:sym typeface="Montserrat"/>
              </a:rPr>
              <a:t>UPCOMING EVENTS</a:t>
            </a:r>
            <a:endParaRPr sz="1100">
              <a:solidFill>
                <a:schemeClr val="accent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67096B-62C0-292C-855D-A6BD32B32AD0}"/>
              </a:ext>
            </a:extLst>
          </p:cNvPr>
          <p:cNvSpPr>
            <a:spLocks noGrp="1"/>
          </p:cNvSpPr>
          <p:nvPr>
            <p:ph type="title"/>
          </p:nvPr>
        </p:nvSpPr>
        <p:spPr>
          <a:xfrm>
            <a:off x="411482" y="148071"/>
            <a:ext cx="8867272" cy="519300"/>
          </a:xfrm>
        </p:spPr>
        <p:txBody>
          <a:bodyPr/>
          <a:lstStyle/>
          <a:p>
            <a:r>
              <a:rPr lang="en-US" sz="2000" dirty="0"/>
              <a:t>Detailed Comms –sent from Mike Dwyer on Sunday night for Monday morning Inbox November 11</a:t>
            </a:r>
            <a:r>
              <a:rPr lang="en-US" sz="2000" baseline="30000" dirty="0"/>
              <a:t>th</a:t>
            </a:r>
            <a:r>
              <a:rPr lang="en-US" sz="2000" dirty="0"/>
              <a:t> </a:t>
            </a:r>
          </a:p>
        </p:txBody>
      </p:sp>
      <p:sp>
        <p:nvSpPr>
          <p:cNvPr id="4" name="Text Placeholder 3">
            <a:extLst>
              <a:ext uri="{FF2B5EF4-FFF2-40B4-BE49-F238E27FC236}">
                <a16:creationId xmlns:a16="http://schemas.microsoft.com/office/drawing/2014/main" id="{625E0C7B-2C40-3A1E-3F85-06FCC386F3EF}"/>
              </a:ext>
            </a:extLst>
          </p:cNvPr>
          <p:cNvSpPr>
            <a:spLocks noGrp="1"/>
          </p:cNvSpPr>
          <p:nvPr>
            <p:ph type="body" idx="1"/>
          </p:nvPr>
        </p:nvSpPr>
        <p:spPr>
          <a:xfrm>
            <a:off x="488484" y="901650"/>
            <a:ext cx="8655516" cy="3340200"/>
          </a:xfrm>
        </p:spPr>
        <p:txBody>
          <a:bodyPr/>
          <a:lstStyle/>
          <a:p>
            <a:r>
              <a:rPr lang="en-US" dirty="0"/>
              <a:t>Hack a Thon:	December 12</a:t>
            </a:r>
            <a:r>
              <a:rPr lang="en-US" baseline="30000" dirty="0"/>
              <a:t>th</a:t>
            </a:r>
            <a:r>
              <a:rPr lang="en-US" dirty="0"/>
              <a:t> and 13</a:t>
            </a:r>
            <a:r>
              <a:rPr lang="en-US" baseline="30000" dirty="0"/>
              <a:t>th</a:t>
            </a:r>
            <a:r>
              <a:rPr lang="en-US" dirty="0"/>
              <a:t> </a:t>
            </a:r>
          </a:p>
          <a:p>
            <a:r>
              <a:rPr lang="en-US" dirty="0"/>
              <a:t>Size of team:	3-6 people or  individual</a:t>
            </a:r>
          </a:p>
          <a:p>
            <a:r>
              <a:rPr lang="en-US" dirty="0"/>
              <a:t>Deadline to enter:	November 29</a:t>
            </a:r>
            <a:r>
              <a:rPr lang="en-US" baseline="30000" dirty="0"/>
              <a:t>th</a:t>
            </a:r>
            <a:r>
              <a:rPr lang="en-US" dirty="0"/>
              <a:t> </a:t>
            </a:r>
          </a:p>
          <a:p>
            <a:r>
              <a:rPr lang="en-US" dirty="0"/>
              <a:t>Sign up for Training: 	Times and Link to sign up</a:t>
            </a:r>
          </a:p>
          <a:p>
            <a:r>
              <a:rPr lang="en-US" dirty="0"/>
              <a:t>Scenarios/Projects: 	See next 3 slides		</a:t>
            </a:r>
          </a:p>
          <a:p>
            <a:r>
              <a:rPr lang="en-US" sz="1800" b="0" i="0" u="none" strike="noStrike" dirty="0">
                <a:solidFill>
                  <a:srgbClr val="000000"/>
                </a:solidFill>
                <a:effectLst/>
                <a:latin typeface="Source Sans Pro" panose="020B0503030403020204" pitchFamily="34" charset="0"/>
              </a:rPr>
              <a:t>🏆 </a:t>
            </a:r>
            <a:r>
              <a:rPr lang="en-US" sz="1800" b="1" i="0" u="none" strike="noStrike" dirty="0">
                <a:solidFill>
                  <a:srgbClr val="000000"/>
                </a:solidFill>
                <a:effectLst/>
                <a:latin typeface="Source Sans Pro" panose="020B0503030403020204" pitchFamily="34" charset="0"/>
              </a:rPr>
              <a:t>Prizes </a:t>
            </a:r>
            <a:r>
              <a:rPr lang="en-US" sz="1800" b="0" i="0" u="none" strike="noStrike" dirty="0">
                <a:solidFill>
                  <a:srgbClr val="000000"/>
                </a:solidFill>
                <a:effectLst/>
                <a:latin typeface="Source Sans Pro" panose="020B0503030403020204" pitchFamily="34" charset="0"/>
              </a:rPr>
              <a:t>The top three teams will receive a cash prizes:</a:t>
            </a:r>
            <a:endParaRPr lang="en-US" b="0" dirty="0">
              <a:effectLst/>
            </a:endParaRPr>
          </a:p>
          <a:p>
            <a:pPr lvl="1" fontAlgn="base">
              <a:spcBef>
                <a:spcPts val="0"/>
              </a:spcBef>
              <a:buFont typeface="Arial" panose="020B0604020202020204" pitchFamily="34" charset="0"/>
              <a:buChar char="•"/>
            </a:pPr>
            <a:r>
              <a:rPr lang="en-US" sz="1000" b="0" i="0" u="none" strike="noStrike" dirty="0">
                <a:solidFill>
                  <a:srgbClr val="000000"/>
                </a:solidFill>
                <a:effectLst/>
                <a:latin typeface="Source Sans Pro" panose="020B0503030403020204" pitchFamily="34" charset="0"/>
              </a:rPr>
              <a:t>1st place:  $1,000 per team member</a:t>
            </a:r>
          </a:p>
          <a:p>
            <a:pPr lvl="1" fontAlgn="base">
              <a:spcBef>
                <a:spcPts val="0"/>
              </a:spcBef>
              <a:buFont typeface="Arial" panose="020B0604020202020204" pitchFamily="34" charset="0"/>
              <a:buChar char="•"/>
            </a:pPr>
            <a:r>
              <a:rPr lang="en-US" sz="1000" b="0" i="0" u="none" strike="noStrike" dirty="0">
                <a:solidFill>
                  <a:srgbClr val="000000"/>
                </a:solidFill>
                <a:effectLst/>
                <a:latin typeface="Source Sans Pro" panose="020B0503030403020204" pitchFamily="34" charset="0"/>
              </a:rPr>
              <a:t>2nd place: $500 per team member</a:t>
            </a:r>
          </a:p>
          <a:p>
            <a:pPr lvl="1" fontAlgn="base">
              <a:spcBef>
                <a:spcPts val="0"/>
              </a:spcBef>
              <a:buFont typeface="Arial" panose="020B0604020202020204" pitchFamily="34" charset="0"/>
              <a:buChar char="•"/>
            </a:pPr>
            <a:r>
              <a:rPr lang="en-US" sz="1000" b="0" i="0" u="none" strike="noStrike" dirty="0">
                <a:solidFill>
                  <a:srgbClr val="000000"/>
                </a:solidFill>
                <a:effectLst/>
                <a:latin typeface="Source Sans Pro" panose="020B0503030403020204" pitchFamily="34" charset="0"/>
              </a:rPr>
              <a:t>3rd place: $250 per team member</a:t>
            </a:r>
            <a:r>
              <a:rPr lang="en-US" sz="1000" dirty="0"/>
              <a:t>	</a:t>
            </a:r>
          </a:p>
          <a:p>
            <a:r>
              <a:rPr lang="en-US" dirty="0"/>
              <a:t>Judging criteria:	Seem Coms</a:t>
            </a:r>
          </a:p>
          <a:p>
            <a:r>
              <a:rPr lang="en-US" dirty="0"/>
              <a:t>Structure:		Video submission then Final presentation</a:t>
            </a:r>
          </a:p>
          <a:p>
            <a:r>
              <a:rPr lang="en-US" dirty="0"/>
              <a:t>Judges:		Alec, Mike, Mike Directs, Rory?, AWS, </a:t>
            </a:r>
            <a:r>
              <a:rPr lang="en-US" dirty="0" err="1"/>
              <a:t>PacLife</a:t>
            </a:r>
            <a:endParaRPr lang="en-US" dirty="0"/>
          </a:p>
          <a:p>
            <a:endParaRPr lang="en-US" dirty="0"/>
          </a:p>
        </p:txBody>
      </p:sp>
    </p:spTree>
    <p:extLst>
      <p:ext uri="{BB962C8B-B14F-4D97-AF65-F5344CB8AC3E}">
        <p14:creationId xmlns:p14="http://schemas.microsoft.com/office/powerpoint/2010/main" val="23513234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AA13B-4005-AD8A-19EE-30FA45D79E44}"/>
              </a:ext>
            </a:extLst>
          </p:cNvPr>
          <p:cNvSpPr>
            <a:spLocks noGrp="1"/>
          </p:cNvSpPr>
          <p:nvPr>
            <p:ph type="title"/>
          </p:nvPr>
        </p:nvSpPr>
        <p:spPr/>
        <p:txBody>
          <a:bodyPr/>
          <a:lstStyle/>
          <a:p>
            <a:r>
              <a:rPr lang="en-US" dirty="0"/>
              <a:t>Scenario Options</a:t>
            </a:r>
          </a:p>
        </p:txBody>
      </p:sp>
      <p:graphicFrame>
        <p:nvGraphicFramePr>
          <p:cNvPr id="3" name="Table 2">
            <a:extLst>
              <a:ext uri="{FF2B5EF4-FFF2-40B4-BE49-F238E27FC236}">
                <a16:creationId xmlns:a16="http://schemas.microsoft.com/office/drawing/2014/main" id="{5B5AC81D-2361-2797-5BE9-660EEB75D0DF}"/>
              </a:ext>
            </a:extLst>
          </p:cNvPr>
          <p:cNvGraphicFramePr>
            <a:graphicFrameLocks noGrp="1"/>
          </p:cNvGraphicFramePr>
          <p:nvPr>
            <p:extLst>
              <p:ext uri="{D42A27DB-BD31-4B8C-83A1-F6EECF244321}">
                <p14:modId xmlns:p14="http://schemas.microsoft.com/office/powerpoint/2010/main" val="1748581349"/>
              </p:ext>
            </p:extLst>
          </p:nvPr>
        </p:nvGraphicFramePr>
        <p:xfrm>
          <a:off x="334480" y="667371"/>
          <a:ext cx="8234807" cy="4426234"/>
        </p:xfrm>
        <a:graphic>
          <a:graphicData uri="http://schemas.openxmlformats.org/drawingml/2006/table">
            <a:tbl>
              <a:tblPr/>
              <a:tblGrid>
                <a:gridCol w="1232532">
                  <a:extLst>
                    <a:ext uri="{9D8B030D-6E8A-4147-A177-3AD203B41FA5}">
                      <a16:colId xmlns:a16="http://schemas.microsoft.com/office/drawing/2014/main" val="654127045"/>
                    </a:ext>
                  </a:extLst>
                </a:gridCol>
                <a:gridCol w="2831733">
                  <a:extLst>
                    <a:ext uri="{9D8B030D-6E8A-4147-A177-3AD203B41FA5}">
                      <a16:colId xmlns:a16="http://schemas.microsoft.com/office/drawing/2014/main" val="1182684512"/>
                    </a:ext>
                  </a:extLst>
                </a:gridCol>
                <a:gridCol w="2338939">
                  <a:extLst>
                    <a:ext uri="{9D8B030D-6E8A-4147-A177-3AD203B41FA5}">
                      <a16:colId xmlns:a16="http://schemas.microsoft.com/office/drawing/2014/main" val="4154721178"/>
                    </a:ext>
                  </a:extLst>
                </a:gridCol>
                <a:gridCol w="1831603">
                  <a:extLst>
                    <a:ext uri="{9D8B030D-6E8A-4147-A177-3AD203B41FA5}">
                      <a16:colId xmlns:a16="http://schemas.microsoft.com/office/drawing/2014/main" val="75720871"/>
                    </a:ext>
                  </a:extLst>
                </a:gridCol>
              </a:tblGrid>
              <a:tr h="34999">
                <a:tc>
                  <a:txBody>
                    <a:bodyPr/>
                    <a:lstStyle/>
                    <a:p>
                      <a:pPr rtl="0" fontAlgn="t"/>
                      <a:r>
                        <a:rPr lang="en-US" sz="800" b="1">
                          <a:effectLst/>
                          <a:latin typeface="Arial" panose="020B0604020202020204" pitchFamily="34" charset="0"/>
                        </a:rPr>
                        <a:t>Project Name</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1F2"/>
                    </a:solidFill>
                  </a:tcPr>
                </a:tc>
                <a:tc>
                  <a:txBody>
                    <a:bodyPr/>
                    <a:lstStyle/>
                    <a:p>
                      <a:pPr rtl="0" fontAlgn="t"/>
                      <a:r>
                        <a:rPr lang="en-US" sz="800" b="1">
                          <a:effectLst/>
                          <a:latin typeface="Arial" panose="020B0604020202020204" pitchFamily="34" charset="0"/>
                        </a:rPr>
                        <a:t>Summary</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1F2"/>
                    </a:solidFill>
                  </a:tcPr>
                </a:tc>
                <a:tc>
                  <a:txBody>
                    <a:bodyPr/>
                    <a:lstStyle/>
                    <a:p>
                      <a:pPr rtl="0" fontAlgn="t"/>
                      <a:r>
                        <a:rPr lang="en-US" sz="800" b="1" dirty="0">
                          <a:effectLst/>
                          <a:latin typeface="Arial" panose="020B0604020202020204" pitchFamily="34" charset="0"/>
                        </a:rPr>
                        <a:t>Additional Notes</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1F2"/>
                    </a:solidFill>
                  </a:tcPr>
                </a:tc>
                <a:tc>
                  <a:txBody>
                    <a:bodyPr/>
                    <a:lstStyle/>
                    <a:p>
                      <a:pPr rtl="0" fontAlgn="t"/>
                      <a:r>
                        <a:rPr lang="en-US" sz="800" b="1">
                          <a:effectLst/>
                          <a:latin typeface="Arial" panose="020B0604020202020204" pitchFamily="34" charset="0"/>
                        </a:rPr>
                        <a:t>Skills Gained</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1F2"/>
                    </a:solidFill>
                  </a:tcPr>
                </a:tc>
                <a:extLst>
                  <a:ext uri="{0D108BD9-81ED-4DB2-BD59-A6C34878D82A}">
                    <a16:rowId xmlns:a16="http://schemas.microsoft.com/office/drawing/2014/main" val="1786454931"/>
                  </a:ext>
                </a:extLst>
              </a:tr>
              <a:tr h="213174">
                <a:tc>
                  <a:txBody>
                    <a:bodyPr/>
                    <a:lstStyle/>
                    <a:p>
                      <a:pPr rtl="0" fontAlgn="t"/>
                      <a:r>
                        <a:rPr lang="en-US" sz="800" b="0" dirty="0">
                          <a:effectLst/>
                          <a:latin typeface="Arial" panose="020B0604020202020204" pitchFamily="34" charset="0"/>
                        </a:rPr>
                        <a:t>Smart Conversation Memory Assistant</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dirty="0">
                          <a:effectLst/>
                          <a:latin typeface="Arial" panose="020B0604020202020204" pitchFamily="34" charset="0"/>
                        </a:rPr>
                        <a:t>Build an AI assistant with perfect memory! Create a chatbot that remembers past customer interactions, understands sentiment, and proactively suggests next actions. Help support teams deliver personalized experiences by turning conversation history into actionable insights. Perfect for developers excited about combining conversational AI with predictive analytics!</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dirty="0">
                          <a:effectLst/>
                          <a:latin typeface="Arial" panose="020B0604020202020204" pitchFamily="34" charset="0"/>
                        </a:rPr>
                        <a:t>Explore ways to summarize and </a:t>
                      </a:r>
                      <a:r>
                        <a:rPr lang="en-US" sz="800" b="0" dirty="0" err="1">
                          <a:effectLst/>
                          <a:latin typeface="Arial" panose="020B0604020202020204" pitchFamily="34" charset="0"/>
                        </a:rPr>
                        <a:t>obatin</a:t>
                      </a:r>
                      <a:r>
                        <a:rPr lang="en-US" sz="800" b="0" dirty="0">
                          <a:effectLst/>
                          <a:latin typeface="Arial" panose="020B0604020202020204" pitchFamily="34" charset="0"/>
                        </a:rPr>
                        <a:t> sentiment analysis using LLM. Explore Chatbot UI </a:t>
                      </a:r>
                      <a:r>
                        <a:rPr lang="en-US" sz="800" b="0" dirty="0" err="1">
                          <a:effectLst/>
                          <a:latin typeface="Arial" panose="020B0604020202020204" pitchFamily="34" charset="0"/>
                        </a:rPr>
                        <a:t>patforms</a:t>
                      </a:r>
                      <a:r>
                        <a:rPr lang="en-US" sz="800" b="0" dirty="0">
                          <a:effectLst/>
                          <a:latin typeface="Arial" panose="020B0604020202020204" pitchFamily="34" charset="0"/>
                        </a:rPr>
                        <a:t>. Build specific 'Next Step' triggers based on key conversation topics (contact claims, make policy changes, forward to complaints).</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a:effectLst/>
                          <a:latin typeface="Arial" panose="020B0604020202020204" pitchFamily="34" charset="0"/>
                        </a:rPr>
                        <a:t>Natural Language Processing, Conversational AI Design, Context Management, Sentiment Analysis, Chat UI Development</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76130425"/>
                  </a:ext>
                </a:extLst>
              </a:tr>
              <a:tr h="183479">
                <a:tc>
                  <a:txBody>
                    <a:bodyPr/>
                    <a:lstStyle/>
                    <a:p>
                      <a:pPr rtl="0" fontAlgn="t"/>
                      <a:r>
                        <a:rPr lang="en-US" sz="800" b="0" dirty="0">
                          <a:effectLst/>
                          <a:latin typeface="Arial" panose="020B0604020202020204" pitchFamily="34" charset="0"/>
                        </a:rPr>
                        <a:t>Release Notes Storyteller</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dirty="0">
                          <a:effectLst/>
                          <a:latin typeface="Arial" panose="020B0604020202020204" pitchFamily="34" charset="0"/>
                        </a:rPr>
                        <a:t>Transform technical release notes into customer-friendly stories! Create an AI system that automatically converts complex EIS release notes into engaging, clear summaries and delivers them via mail. Ideal for developers who want to bridge the gap between technical updates and customer communication!</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dirty="0">
                          <a:effectLst/>
                          <a:latin typeface="Arial" panose="020B0604020202020204" pitchFamily="34" charset="0"/>
                        </a:rPr>
                        <a:t>Determine best way to trigger process (e.g. dashboard, lambda etc.). Explore options to integrate with mail server for the prototype. Explore ways to summarize technical writing using LLM.</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dirty="0">
                          <a:effectLst/>
                          <a:latin typeface="Arial" panose="020B0604020202020204" pitchFamily="34" charset="0"/>
                        </a:rPr>
                        <a:t>Text Summarization, Content Transformation, Email Integration, Automated Document Processing</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795621762"/>
                  </a:ext>
                </a:extLst>
              </a:tr>
              <a:tr h="124087">
                <a:tc>
                  <a:txBody>
                    <a:bodyPr/>
                    <a:lstStyle/>
                    <a:p>
                      <a:pPr rtl="0" fontAlgn="t"/>
                      <a:r>
                        <a:rPr lang="en-US" sz="800" b="0" dirty="0">
                          <a:effectLst/>
                          <a:latin typeface="Arial" panose="020B0604020202020204" pitchFamily="34" charset="0"/>
                        </a:rPr>
                        <a:t>AI Image Inspector</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dirty="0">
                          <a:effectLst/>
                          <a:latin typeface="Arial" panose="020B0604020202020204" pitchFamily="34" charset="0"/>
                        </a:rPr>
                        <a:t>Create an AI that sees and understands insurance documents! Build a smart scanner that matches insurance photos with claims data - e.g. car photos to car damage report. Great for developers passionate about computer vision and document validation.</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a:effectLst/>
                          <a:latin typeface="Arial" panose="020B0604020202020204" pitchFamily="34" charset="0"/>
                        </a:rPr>
                        <a:t>Build prototype using a small sample size of test data in a selected specific sub-domain i.e auto or health etc.</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a:effectLst/>
                          <a:latin typeface="Arial" panose="020B0604020202020204" pitchFamily="34" charset="0"/>
                        </a:rPr>
                        <a:t>Computer Vision, Document Analysis, Image Processing, Data Validation, Insurance Domain Knowledge</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71124814"/>
                  </a:ext>
                </a:extLst>
              </a:tr>
              <a:tr h="183479">
                <a:tc>
                  <a:txBody>
                    <a:bodyPr/>
                    <a:lstStyle/>
                    <a:p>
                      <a:pPr rtl="0" fontAlgn="t"/>
                      <a:r>
                        <a:rPr lang="en-US" sz="800" b="0" dirty="0">
                          <a:effectLst/>
                          <a:latin typeface="Arial" panose="020B0604020202020204" pitchFamily="34" charset="0"/>
                        </a:rPr>
                        <a:t>UI Navigation Companion</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dirty="0">
                          <a:effectLst/>
                          <a:latin typeface="Arial" panose="020B0604020202020204" pitchFamily="34" charset="0"/>
                        </a:rPr>
                        <a:t>Develop an AI guide that makes complex dashboards simple! Build a real-time assistant that helps users navigate a specific workflow via set of dashboards (e.g. adding a new policy). Assistant answers queries, helps validate data, and suggests next step based on User Guide data. Perfect for developers who want to enhance user experience with conversational AI!</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a:effectLst/>
                          <a:latin typeface="Arial" panose="020B0604020202020204" pitchFamily="34" charset="0"/>
                        </a:rPr>
                        <a:t>Use an existing UI workflow e.g. adding new customer, setting up billing, or build new simple UI wizard to validate the solution. Explore RAG approaches. Explore Chatbot UI patforms.</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a:effectLst/>
                          <a:latin typeface="Arial" panose="020B0604020202020204" pitchFamily="34" charset="0"/>
                        </a:rPr>
                        <a:t>Conversational UI, Knowledge Base Integration, Workflow Automation, User Experience Design</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566186487"/>
                  </a:ext>
                </a:extLst>
              </a:tr>
              <a:tr h="0">
                <a:tc>
                  <a:txBody>
                    <a:bodyPr/>
                    <a:lstStyle/>
                    <a:p>
                      <a:pPr rtl="0" fontAlgn="t"/>
                      <a:r>
                        <a:rPr lang="en-US" sz="800" b="0" dirty="0">
                          <a:effectLst/>
                          <a:latin typeface="Arial" panose="020B0604020202020204" pitchFamily="34" charset="0"/>
                        </a:rPr>
                        <a:t>Smart Mail Router</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dirty="0">
                          <a:effectLst/>
                          <a:latin typeface="Arial" panose="020B0604020202020204" pitchFamily="34" charset="0"/>
                        </a:rPr>
                        <a:t>Create an AI email assistant that never misses a beat! Build a system that automatically reads, classifies, and routes insurance emails received to the right teams Ideal for developers interested in combining email automation with machine learning to streamline communication!</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a:effectLst/>
                          <a:latin typeface="Arial" panose="020B0604020202020204" pitchFamily="34" charset="0"/>
                        </a:rPr>
                        <a:t>Explore options to integrate with mail server for the prototype. Explore ways to obatin sentiment analysis and context using LLM.Select a defined set of categories for prototype e.g. (e.g. Support query mail, Claims query mail, Customer Complaint mail etc.)</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a:effectLst/>
                          <a:latin typeface="Arial" panose="020B0604020202020204" pitchFamily="34" charset="0"/>
                        </a:rPr>
                        <a:t>Email Processing, Classification Systems, Business Rules Implementation, Integration Patterns</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31761141"/>
                  </a:ext>
                </a:extLst>
              </a:tr>
              <a:tr h="213174">
                <a:tc>
                  <a:txBody>
                    <a:bodyPr/>
                    <a:lstStyle/>
                    <a:p>
                      <a:pPr rtl="0" fontAlgn="t"/>
                      <a:r>
                        <a:rPr lang="en-US" sz="800" b="0" dirty="0">
                          <a:effectLst/>
                          <a:latin typeface="Arial" panose="020B0604020202020204" pitchFamily="34" charset="0"/>
                        </a:rPr>
                        <a:t>Claims Expert Assistant</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dirty="0">
                          <a:effectLst/>
                          <a:latin typeface="Arial" panose="020B0604020202020204" pitchFamily="34" charset="0"/>
                        </a:rPr>
                        <a:t>Create an AI assistant that helps underwriters and adjusters instantly analyze claims documents! Build a smart system that understands claims documentation. Great for developers interested in combining document analysis with practical insurance workflows!</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a:effectLst/>
                          <a:latin typeface="Arial" panose="020B0604020202020204" pitchFamily="34" charset="0"/>
                        </a:rPr>
                        <a:t>Focus on one claim type (e.g., auto claims) with set of sample documents. Explore LLM integration for document understanding and extraction. Explore RAG approaches. Explore Chatbot UI patforms.</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dirty="0">
                          <a:effectLst/>
                          <a:latin typeface="Arial" panose="020B0604020202020204" pitchFamily="34" charset="0"/>
                        </a:rPr>
                        <a:t>Document Analysis, Insurance Domain Knowledge, Data Extraction, Expert Systems Design</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81699301"/>
                  </a:ext>
                </a:extLst>
              </a:tr>
            </a:tbl>
          </a:graphicData>
        </a:graphic>
      </p:graphicFrame>
    </p:spTree>
    <p:extLst>
      <p:ext uri="{BB962C8B-B14F-4D97-AF65-F5344CB8AC3E}">
        <p14:creationId xmlns:p14="http://schemas.microsoft.com/office/powerpoint/2010/main" val="1894201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AA13B-4005-AD8A-19EE-30FA45D79E44}"/>
              </a:ext>
            </a:extLst>
          </p:cNvPr>
          <p:cNvSpPr>
            <a:spLocks noGrp="1"/>
          </p:cNvSpPr>
          <p:nvPr>
            <p:ph type="title"/>
          </p:nvPr>
        </p:nvSpPr>
        <p:spPr/>
        <p:txBody>
          <a:bodyPr/>
          <a:lstStyle/>
          <a:p>
            <a:r>
              <a:rPr lang="en-US" dirty="0"/>
              <a:t>Scenario Options</a:t>
            </a:r>
          </a:p>
        </p:txBody>
      </p:sp>
      <p:graphicFrame>
        <p:nvGraphicFramePr>
          <p:cNvPr id="3" name="Table 2">
            <a:extLst>
              <a:ext uri="{FF2B5EF4-FFF2-40B4-BE49-F238E27FC236}">
                <a16:creationId xmlns:a16="http://schemas.microsoft.com/office/drawing/2014/main" id="{5B5AC81D-2361-2797-5BE9-660EEB75D0DF}"/>
              </a:ext>
            </a:extLst>
          </p:cNvPr>
          <p:cNvGraphicFramePr>
            <a:graphicFrameLocks noGrp="1"/>
          </p:cNvGraphicFramePr>
          <p:nvPr>
            <p:extLst>
              <p:ext uri="{D42A27DB-BD31-4B8C-83A1-F6EECF244321}">
                <p14:modId xmlns:p14="http://schemas.microsoft.com/office/powerpoint/2010/main" val="431805681"/>
              </p:ext>
            </p:extLst>
          </p:nvPr>
        </p:nvGraphicFramePr>
        <p:xfrm>
          <a:off x="411482" y="667371"/>
          <a:ext cx="8234807" cy="3933252"/>
        </p:xfrm>
        <a:graphic>
          <a:graphicData uri="http://schemas.openxmlformats.org/drawingml/2006/table">
            <a:tbl>
              <a:tblPr/>
              <a:tblGrid>
                <a:gridCol w="1232532">
                  <a:extLst>
                    <a:ext uri="{9D8B030D-6E8A-4147-A177-3AD203B41FA5}">
                      <a16:colId xmlns:a16="http://schemas.microsoft.com/office/drawing/2014/main" val="654127045"/>
                    </a:ext>
                  </a:extLst>
                </a:gridCol>
                <a:gridCol w="2627044">
                  <a:extLst>
                    <a:ext uri="{9D8B030D-6E8A-4147-A177-3AD203B41FA5}">
                      <a16:colId xmlns:a16="http://schemas.microsoft.com/office/drawing/2014/main" val="1182684512"/>
                    </a:ext>
                  </a:extLst>
                </a:gridCol>
                <a:gridCol w="1641324">
                  <a:extLst>
                    <a:ext uri="{9D8B030D-6E8A-4147-A177-3AD203B41FA5}">
                      <a16:colId xmlns:a16="http://schemas.microsoft.com/office/drawing/2014/main" val="4154721178"/>
                    </a:ext>
                  </a:extLst>
                </a:gridCol>
                <a:gridCol w="2733907">
                  <a:extLst>
                    <a:ext uri="{9D8B030D-6E8A-4147-A177-3AD203B41FA5}">
                      <a16:colId xmlns:a16="http://schemas.microsoft.com/office/drawing/2014/main" val="75720871"/>
                    </a:ext>
                  </a:extLst>
                </a:gridCol>
              </a:tblGrid>
              <a:tr h="34999">
                <a:tc>
                  <a:txBody>
                    <a:bodyPr/>
                    <a:lstStyle/>
                    <a:p>
                      <a:pPr rtl="0" fontAlgn="t"/>
                      <a:r>
                        <a:rPr lang="en-US" sz="800" b="1">
                          <a:effectLst/>
                          <a:latin typeface="Arial" panose="020B0604020202020204" pitchFamily="34" charset="0"/>
                        </a:rPr>
                        <a:t>Project Name</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1F2"/>
                    </a:solidFill>
                  </a:tcPr>
                </a:tc>
                <a:tc>
                  <a:txBody>
                    <a:bodyPr/>
                    <a:lstStyle/>
                    <a:p>
                      <a:pPr rtl="0" fontAlgn="t"/>
                      <a:r>
                        <a:rPr lang="en-US" sz="800" b="1">
                          <a:effectLst/>
                          <a:latin typeface="Arial" panose="020B0604020202020204" pitchFamily="34" charset="0"/>
                        </a:rPr>
                        <a:t>Summary</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1F2"/>
                    </a:solidFill>
                  </a:tcPr>
                </a:tc>
                <a:tc>
                  <a:txBody>
                    <a:bodyPr/>
                    <a:lstStyle/>
                    <a:p>
                      <a:pPr rtl="0" fontAlgn="t"/>
                      <a:r>
                        <a:rPr lang="en-US" sz="800" b="1">
                          <a:effectLst/>
                          <a:latin typeface="Arial" panose="020B0604020202020204" pitchFamily="34" charset="0"/>
                        </a:rPr>
                        <a:t>Additional Notes</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1F2"/>
                    </a:solidFill>
                  </a:tcPr>
                </a:tc>
                <a:tc>
                  <a:txBody>
                    <a:bodyPr/>
                    <a:lstStyle/>
                    <a:p>
                      <a:pPr rtl="0" fontAlgn="t"/>
                      <a:r>
                        <a:rPr lang="en-US" sz="800" b="1">
                          <a:effectLst/>
                          <a:latin typeface="Arial" panose="020B0604020202020204" pitchFamily="34" charset="0"/>
                        </a:rPr>
                        <a:t>Skills Gained</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1F2"/>
                    </a:solidFill>
                  </a:tcPr>
                </a:tc>
                <a:extLst>
                  <a:ext uri="{0D108BD9-81ED-4DB2-BD59-A6C34878D82A}">
                    <a16:rowId xmlns:a16="http://schemas.microsoft.com/office/drawing/2014/main" val="1786454931"/>
                  </a:ext>
                </a:extLst>
              </a:tr>
              <a:tr h="153783">
                <a:tc>
                  <a:txBody>
                    <a:bodyPr/>
                    <a:lstStyle/>
                    <a:p>
                      <a:pPr rtl="0" fontAlgn="t"/>
                      <a:r>
                        <a:rPr lang="en-US" sz="800" b="0">
                          <a:effectLst/>
                          <a:latin typeface="Arial" panose="020B0604020202020204" pitchFamily="34" charset="0"/>
                        </a:rPr>
                        <a:t>Smart Policy Guide</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dirty="0">
                          <a:effectLst/>
                          <a:latin typeface="Arial" panose="020B0604020202020204" pitchFamily="34" charset="0"/>
                        </a:rPr>
                        <a:t>Create an intelligent chatbot that makes insurance policies crystal clear! Build an AI assistant that understands complex policy documents and explains them in simple terms. Help customers instantly understand their coverage through natural conversation. Perfect for developers passionate about making insurance accessible using cutting-edge AI!</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dirty="0">
                          <a:effectLst/>
                          <a:latin typeface="Arial" panose="020B0604020202020204" pitchFamily="34" charset="0"/>
                        </a:rPr>
                        <a:t>Select sample size of test policies and test users. Explore LLM integration for context analysis. Explore RAG approaches. Explore Chatbot UI </a:t>
                      </a:r>
                      <a:r>
                        <a:rPr lang="en-US" sz="800" b="0" dirty="0" err="1">
                          <a:effectLst/>
                          <a:latin typeface="Arial" panose="020B0604020202020204" pitchFamily="34" charset="0"/>
                        </a:rPr>
                        <a:t>patforms</a:t>
                      </a:r>
                      <a:r>
                        <a:rPr lang="en-US" sz="800" b="0" dirty="0">
                          <a:effectLst/>
                          <a:latin typeface="Arial" panose="020B0604020202020204" pitchFamily="34" charset="0"/>
                        </a:rPr>
                        <a:t>.</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dirty="0">
                          <a:effectLst/>
                          <a:latin typeface="Arial" panose="020B0604020202020204" pitchFamily="34" charset="0"/>
                        </a:rPr>
                        <a:t>Document Understanding, Insurance Domain Knowledge, Conversational AI, Knowledge Base Design</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39869905"/>
                  </a:ext>
                </a:extLst>
              </a:tr>
              <a:tr h="153783">
                <a:tc>
                  <a:txBody>
                    <a:bodyPr/>
                    <a:lstStyle/>
                    <a:p>
                      <a:pPr rtl="0" fontAlgn="t"/>
                      <a:r>
                        <a:rPr lang="en-US" sz="800" b="0" dirty="0">
                          <a:effectLst/>
                          <a:latin typeface="Arial" panose="020B0604020202020204" pitchFamily="34" charset="0"/>
                        </a:rPr>
                        <a:t>Email Claims Wizard</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dirty="0">
                          <a:effectLst/>
                          <a:latin typeface="Arial" panose="020B0604020202020204" pitchFamily="34" charset="0"/>
                        </a:rPr>
                        <a:t>Build an AI that automatically extracts claims information from emails! Turn cluttered inboxes into organized claims data instantly. Use natural language processing to identify claim numbers, details, and key information without manual processing. Ideal for developers who want to automate real-world insurance workflows!</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a:effectLst/>
                          <a:latin typeface="Arial" panose="020B0604020202020204" pitchFamily="34" charset="0"/>
                        </a:rPr>
                        <a:t>Explore options to integrate with mail server for the prototype. Explore document understanding and data extraction process using LLM.</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dirty="0">
                          <a:effectLst/>
                          <a:latin typeface="Arial" panose="020B0604020202020204" pitchFamily="34" charset="0"/>
                        </a:rPr>
                        <a:t>Email Processing, Data Extraction, Pattern Recognition, Workflow Automation</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262283896"/>
                  </a:ext>
                </a:extLst>
              </a:tr>
              <a:tr h="183479">
                <a:tc>
                  <a:txBody>
                    <a:bodyPr/>
                    <a:lstStyle/>
                    <a:p>
                      <a:pPr rtl="0" fontAlgn="t"/>
                      <a:r>
                        <a:rPr lang="en-US" sz="800" b="0">
                          <a:effectLst/>
                          <a:latin typeface="Arial" panose="020B0604020202020204" pitchFamily="34" charset="0"/>
                        </a:rPr>
                        <a:t>Smart Quote Generator</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dirty="0">
                          <a:effectLst/>
                          <a:latin typeface="Arial" panose="020B0604020202020204" pitchFamily="34" charset="0"/>
                        </a:rPr>
                        <a:t>Build an AI that reads competitor insurance policy documents and generates instant comparable quotes! Transform complex policy documents into competitive offerings automatically. Great for developers interested in combining document understanding with business logic!</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a:effectLst/>
                          <a:latin typeface="Arial" panose="020B0604020202020204" pitchFamily="34" charset="0"/>
                        </a:rPr>
                        <a:t>Select sample size of standard policy types for prototype. Focus on key coverage areas like auto/home insurance. Explore LLM integration for context analysis. Explore RAG approaches.</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a:effectLst/>
                          <a:latin typeface="Arial" panose="020B0604020202020204" pitchFamily="34" charset="0"/>
                        </a:rPr>
                        <a:t>Document Analysis, Business Rules Engine, Competitive Analysis, Insurance Product Knowledge</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149579119"/>
                  </a:ext>
                </a:extLst>
              </a:tr>
              <a:tr h="124087">
                <a:tc>
                  <a:txBody>
                    <a:bodyPr/>
                    <a:lstStyle/>
                    <a:p>
                      <a:pPr rtl="0" fontAlgn="t"/>
                      <a:r>
                        <a:rPr lang="en-US" sz="800" b="0">
                          <a:effectLst/>
                          <a:latin typeface="Arial" panose="020B0604020202020204" pitchFamily="34" charset="0"/>
                        </a:rPr>
                        <a:t>Multi-Language Insurance Portal</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dirty="0">
                          <a:effectLst/>
                          <a:latin typeface="Arial" panose="020B0604020202020204" pitchFamily="34" charset="0"/>
                        </a:rPr>
                        <a:t>Create a smart translation system that makes insurance portals accessible in any language! Help brokers and customers access insurance information in their preferred language instantly. Perfect for developers excited about breaking down language barriers in insurance!</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a:effectLst/>
                          <a:latin typeface="Arial" panose="020B0604020202020204" pitchFamily="34" charset="0"/>
                        </a:rPr>
                        <a:t>Explore LLM integration for translation. Select existing set of UI dashboards or create new Test UI screens for prototype.</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a:effectLst/>
                          <a:latin typeface="Arial" panose="020B0604020202020204" pitchFamily="34" charset="0"/>
                        </a:rPr>
                        <a:t>Internationalization, UI Design, Content Management, Translation Systems</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87885362"/>
                  </a:ext>
                </a:extLst>
              </a:tr>
              <a:tr h="213174">
                <a:tc>
                  <a:txBody>
                    <a:bodyPr/>
                    <a:lstStyle/>
                    <a:p>
                      <a:pPr rtl="0" fontAlgn="t"/>
                      <a:r>
                        <a:rPr lang="en-US" sz="800" b="0">
                          <a:effectLst/>
                          <a:latin typeface="Arial" panose="020B0604020202020204" pitchFamily="34" charset="0"/>
                        </a:rPr>
                        <a:t>Conversational Claims Intake</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dirty="0">
                          <a:effectLst/>
                          <a:latin typeface="Arial" panose="020B0604020202020204" pitchFamily="34" charset="0"/>
                        </a:rPr>
                        <a:t>Transform the claims submission process with a friendly chatbot interface! Replace boring forms with natural conversation - let customers tell their story while AI captures all the necessary details. Perfect for developers passionate about improving customer experience with conversational AI!</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a:effectLst/>
                          <a:latin typeface="Arial" panose="020B0604020202020204" pitchFamily="34" charset="0"/>
                        </a:rPr>
                        <a:t>Prototype should help users create claim via conversational chat. Assistant should be able to prompt for specific fields. Explore LLM integration. Explore RAG approaches. Explore Chatbot UI patforms.</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dirty="0">
                          <a:effectLst/>
                          <a:latin typeface="Arial" panose="020B0604020202020204" pitchFamily="34" charset="0"/>
                        </a:rPr>
                        <a:t>Conversational UI, Form Design, Data Validation, User Experience, Workflow Automation</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66542200"/>
                  </a:ext>
                </a:extLst>
              </a:tr>
            </a:tbl>
          </a:graphicData>
        </a:graphic>
      </p:graphicFrame>
    </p:spTree>
    <p:extLst>
      <p:ext uri="{BB962C8B-B14F-4D97-AF65-F5344CB8AC3E}">
        <p14:creationId xmlns:p14="http://schemas.microsoft.com/office/powerpoint/2010/main" val="3595077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AA13B-4005-AD8A-19EE-30FA45D79E44}"/>
              </a:ext>
            </a:extLst>
          </p:cNvPr>
          <p:cNvSpPr>
            <a:spLocks noGrp="1"/>
          </p:cNvSpPr>
          <p:nvPr>
            <p:ph type="title"/>
          </p:nvPr>
        </p:nvSpPr>
        <p:spPr/>
        <p:txBody>
          <a:bodyPr/>
          <a:lstStyle/>
          <a:p>
            <a:r>
              <a:rPr lang="en-US" dirty="0"/>
              <a:t>Scenario Options</a:t>
            </a:r>
          </a:p>
        </p:txBody>
      </p:sp>
      <p:graphicFrame>
        <p:nvGraphicFramePr>
          <p:cNvPr id="3" name="Table 2">
            <a:extLst>
              <a:ext uri="{FF2B5EF4-FFF2-40B4-BE49-F238E27FC236}">
                <a16:creationId xmlns:a16="http://schemas.microsoft.com/office/drawing/2014/main" id="{5B5AC81D-2361-2797-5BE9-660EEB75D0DF}"/>
              </a:ext>
            </a:extLst>
          </p:cNvPr>
          <p:cNvGraphicFramePr>
            <a:graphicFrameLocks noGrp="1"/>
          </p:cNvGraphicFramePr>
          <p:nvPr>
            <p:extLst>
              <p:ext uri="{D42A27DB-BD31-4B8C-83A1-F6EECF244321}">
                <p14:modId xmlns:p14="http://schemas.microsoft.com/office/powerpoint/2010/main" val="2116696625"/>
              </p:ext>
            </p:extLst>
          </p:nvPr>
        </p:nvGraphicFramePr>
        <p:xfrm>
          <a:off x="411482" y="667371"/>
          <a:ext cx="8234807" cy="4171790"/>
        </p:xfrm>
        <a:graphic>
          <a:graphicData uri="http://schemas.openxmlformats.org/drawingml/2006/table">
            <a:tbl>
              <a:tblPr/>
              <a:tblGrid>
                <a:gridCol w="1232532">
                  <a:extLst>
                    <a:ext uri="{9D8B030D-6E8A-4147-A177-3AD203B41FA5}">
                      <a16:colId xmlns:a16="http://schemas.microsoft.com/office/drawing/2014/main" val="654127045"/>
                    </a:ext>
                  </a:extLst>
                </a:gridCol>
                <a:gridCol w="2627044">
                  <a:extLst>
                    <a:ext uri="{9D8B030D-6E8A-4147-A177-3AD203B41FA5}">
                      <a16:colId xmlns:a16="http://schemas.microsoft.com/office/drawing/2014/main" val="1182684512"/>
                    </a:ext>
                  </a:extLst>
                </a:gridCol>
                <a:gridCol w="2351123">
                  <a:extLst>
                    <a:ext uri="{9D8B030D-6E8A-4147-A177-3AD203B41FA5}">
                      <a16:colId xmlns:a16="http://schemas.microsoft.com/office/drawing/2014/main" val="4154721178"/>
                    </a:ext>
                  </a:extLst>
                </a:gridCol>
                <a:gridCol w="2024108">
                  <a:extLst>
                    <a:ext uri="{9D8B030D-6E8A-4147-A177-3AD203B41FA5}">
                      <a16:colId xmlns:a16="http://schemas.microsoft.com/office/drawing/2014/main" val="75720871"/>
                    </a:ext>
                  </a:extLst>
                </a:gridCol>
              </a:tblGrid>
              <a:tr h="34999">
                <a:tc>
                  <a:txBody>
                    <a:bodyPr/>
                    <a:lstStyle/>
                    <a:p>
                      <a:pPr rtl="0" fontAlgn="t"/>
                      <a:r>
                        <a:rPr lang="en-US" sz="800" b="1">
                          <a:effectLst/>
                          <a:latin typeface="Arial" panose="020B0604020202020204" pitchFamily="34" charset="0"/>
                        </a:rPr>
                        <a:t>Project Name</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1F2"/>
                    </a:solidFill>
                  </a:tcPr>
                </a:tc>
                <a:tc>
                  <a:txBody>
                    <a:bodyPr/>
                    <a:lstStyle/>
                    <a:p>
                      <a:pPr rtl="0" fontAlgn="t"/>
                      <a:r>
                        <a:rPr lang="en-US" sz="800" b="1">
                          <a:effectLst/>
                          <a:latin typeface="Arial" panose="020B0604020202020204" pitchFamily="34" charset="0"/>
                        </a:rPr>
                        <a:t>Summary</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1F2"/>
                    </a:solidFill>
                  </a:tcPr>
                </a:tc>
                <a:tc>
                  <a:txBody>
                    <a:bodyPr/>
                    <a:lstStyle/>
                    <a:p>
                      <a:pPr rtl="0" fontAlgn="t"/>
                      <a:r>
                        <a:rPr lang="en-US" sz="800" b="1">
                          <a:effectLst/>
                          <a:latin typeface="Arial" panose="020B0604020202020204" pitchFamily="34" charset="0"/>
                        </a:rPr>
                        <a:t>Additional Notes</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1F2"/>
                    </a:solidFill>
                  </a:tcPr>
                </a:tc>
                <a:tc>
                  <a:txBody>
                    <a:bodyPr/>
                    <a:lstStyle/>
                    <a:p>
                      <a:pPr rtl="0" fontAlgn="t"/>
                      <a:r>
                        <a:rPr lang="en-US" sz="800" b="1">
                          <a:effectLst/>
                          <a:latin typeface="Arial" panose="020B0604020202020204" pitchFamily="34" charset="0"/>
                        </a:rPr>
                        <a:t>Skills Gained</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9E1F2"/>
                    </a:solidFill>
                  </a:tcPr>
                </a:tc>
                <a:extLst>
                  <a:ext uri="{0D108BD9-81ED-4DB2-BD59-A6C34878D82A}">
                    <a16:rowId xmlns:a16="http://schemas.microsoft.com/office/drawing/2014/main" val="1786454931"/>
                  </a:ext>
                </a:extLst>
              </a:tr>
              <a:tr h="450742">
                <a:tc>
                  <a:txBody>
                    <a:bodyPr/>
                    <a:lstStyle/>
                    <a:p>
                      <a:pPr rtl="0" fontAlgn="t"/>
                      <a:r>
                        <a:rPr lang="en-US" sz="800" b="0">
                          <a:effectLst/>
                          <a:latin typeface="Arial" panose="020B0604020202020204" pitchFamily="34" charset="0"/>
                        </a:rPr>
                        <a:t>Document Package mapping</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a:effectLst/>
                          <a:latin typeface="Arial" panose="020B0604020202020204" pitchFamily="34" charset="0"/>
                        </a:rPr>
                        <a:t>Transform insurance document creation with AI! Build a smart tool that instantly turns policy data into perfectly formatted document packages. No more manual document prep - let your AI handle it all. Ideal for developers eager to solve real business challenges using modern tech. Quick wins, high impact, and a chance to revolutionize how insurance documents are created. Perfect for showcasing your skills with AI and API integrations!</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a:effectLst/>
                          <a:latin typeface="Arial" panose="020B0604020202020204" pitchFamily="34" charset="0"/>
                        </a:rPr>
                        <a:t>As an input you have a payload of a policy issue command where the policy business entity is represented as a json payload. The task here is to prepare a payload for the 'document package' which may consist of multiple documents within the document package where each document would have it's own payload. Then based on the document generation engine like SmartCOMM, Adobe LC etc., that 'generic' payload needs to be transformed to a document generation engine specific one.</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dirty="0">
                          <a:effectLst/>
                          <a:latin typeface="Arial" panose="020B0604020202020204" pitchFamily="34" charset="0"/>
                        </a:rPr>
                        <a:t>Document Template Design, Data Transformation, System Integration, API Design</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26515820"/>
                  </a:ext>
                </a:extLst>
              </a:tr>
              <a:tr h="242870">
                <a:tc>
                  <a:txBody>
                    <a:bodyPr/>
                    <a:lstStyle/>
                    <a:p>
                      <a:pPr rtl="0" fontAlgn="t"/>
                      <a:r>
                        <a:rPr lang="en-US" sz="800" b="0">
                          <a:effectLst/>
                          <a:latin typeface="Arial" panose="020B0604020202020204" pitchFamily="34" charset="0"/>
                        </a:rPr>
                        <a:t>Application LogChatterBot</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a:effectLst/>
                          <a:latin typeface="Arial" panose="020B0604020202020204" pitchFamily="34" charset="0"/>
                        </a:rPr>
                        <a:t>Turn confusing application logs into clear answers! Build an AI assistant that reads log files and instantly helps developers understand what went wrong, which services are affected, and where to start fixing it. Perfect for developers who want to combine DevOps with AI to make debugging a breeze. Skip the hours of log searching - let AI do the heavy lifting!"</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a:effectLst/>
                          <a:latin typeface="Arial" panose="020B0604020202020204" pitchFamily="34" charset="0"/>
                        </a:rPr>
                        <a:t>As an input you have an application log entries (a whole file or a few lines selected) where chatbot can help you to understand why this error happened, which microservice is involved in or even give a hint how to start the investigation process.</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a:effectLst/>
                          <a:latin typeface="Arial" panose="020B0604020202020204" pitchFamily="34" charset="0"/>
                        </a:rPr>
                        <a:t>Log Analysis, Problem Diagnosis, DevOps Integration, Troubleshooting Patterns</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12495351"/>
                  </a:ext>
                </a:extLst>
              </a:tr>
              <a:tr h="183479">
                <a:tc>
                  <a:txBody>
                    <a:bodyPr/>
                    <a:lstStyle/>
                    <a:p>
                      <a:pPr rtl="0" fontAlgn="t"/>
                      <a:r>
                        <a:rPr lang="en-US" sz="800" b="0">
                          <a:effectLst/>
                          <a:latin typeface="Arial" panose="020B0604020202020204" pitchFamily="34" charset="0"/>
                        </a:rPr>
                        <a:t>Quality AI Dashboard</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a:effectLst/>
                          <a:latin typeface="Arial" panose="020B0604020202020204" pitchFamily="34" charset="0"/>
                        </a:rPr>
                        <a:t>Create an AI companion that turns complex test data into clear insights! Build a chatbot that connects to Test Analytics API and delivers instant summaries of quality metrics, trends, and potential issues. Perfect for QA enthusiasts and developers who want to make test reporting effortless and interactive. Transform raw test data into actionable intelligence with the power of AI!</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a:effectLst/>
                          <a:latin typeface="Arial" panose="020B0604020202020204" pitchFamily="34" charset="0"/>
                        </a:rPr>
                        <a:t>Connect a chatbot to a ETS Test Analytics API where chatbot would be able to summarize the quality aspects per component, suite, release while using real data from an ETS Test Analytics API.</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dirty="0">
                          <a:effectLst/>
                          <a:latin typeface="Arial" panose="020B0604020202020204" pitchFamily="34" charset="0"/>
                        </a:rPr>
                        <a:t>Data Visualization, API Integration, Metrics Analysis, Quality Assurance Methodologies</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698160121"/>
                  </a:ext>
                </a:extLst>
              </a:tr>
              <a:tr h="331958">
                <a:tc>
                  <a:txBody>
                    <a:bodyPr/>
                    <a:lstStyle/>
                    <a:p>
                      <a:pPr rtl="0" fontAlgn="t"/>
                      <a:r>
                        <a:rPr lang="en-US" sz="800" b="0">
                          <a:effectLst/>
                          <a:latin typeface="Arial" panose="020B0604020202020204" pitchFamily="34" charset="0"/>
                        </a:rPr>
                        <a:t>AI&amp;ML Tech Docs Q&amp;A</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a:effectLst/>
                          <a:latin typeface="Arial" panose="020B0604020202020204" pitchFamily="34" charset="0"/>
                        </a:rPr>
                        <a:t>Build your team's AI architect assistant! Create a smart chatbot that understands your technical design documents and answers complex architecture questions instantly. From microservices to reactive streams, give your team 24/7 access to architectural knowledge. Ideal for developers excited about combining document understanding with LLMs to create a powerful knowledge assistant!</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a:effectLst/>
                          <a:latin typeface="Arial" panose="020B0604020202020204" pitchFamily="34" charset="0"/>
                        </a:rPr>
                        <a:t>EDS technical design documents are used as embeddings for a chatbot which will be able to answer various architecture questions like: why we need saga, what is a reactive stream processing and when it was introduced and why; etc. EDS technical documents would need to be indexed into vector db and used as an embedding for a LLM.</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t"/>
                      <a:r>
                        <a:rPr lang="en-US" sz="800" b="0" dirty="0">
                          <a:effectLst/>
                          <a:latin typeface="Arial" panose="020B0604020202020204" pitchFamily="34" charset="0"/>
                        </a:rPr>
                        <a:t>Knowledge Base Design, Technical Documentation, Information Retrieval, Architecture Patterns</a:t>
                      </a:r>
                    </a:p>
                  </a:txBody>
                  <a:tcPr marL="3977" marR="3977" marT="2651" marB="265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92117186"/>
                  </a:ext>
                </a:extLst>
              </a:tr>
            </a:tbl>
          </a:graphicData>
        </a:graphic>
      </p:graphicFrame>
    </p:spTree>
    <p:extLst>
      <p:ext uri="{BB962C8B-B14F-4D97-AF65-F5344CB8AC3E}">
        <p14:creationId xmlns:p14="http://schemas.microsoft.com/office/powerpoint/2010/main" val="1291480345"/>
      </p:ext>
    </p:extLst>
  </p:cSld>
  <p:clrMapOvr>
    <a:masterClrMapping/>
  </p:clrMapOvr>
</p:sld>
</file>

<file path=ppt/theme/theme1.xml><?xml version="1.0" encoding="utf-8"?>
<a:theme xmlns:a="http://schemas.openxmlformats.org/drawingml/2006/main" name="Office Theme">
  <a:themeElements>
    <a:clrScheme name="Custom 122">
      <a:dk1>
        <a:srgbClr val="000000"/>
      </a:dk1>
      <a:lt1>
        <a:srgbClr val="FFFFFF"/>
      </a:lt1>
      <a:dk2>
        <a:srgbClr val="0E2841"/>
      </a:dk2>
      <a:lt2>
        <a:srgbClr val="EBE8E2"/>
      </a:lt2>
      <a:accent1>
        <a:srgbClr val="CED6DE"/>
      </a:accent1>
      <a:accent2>
        <a:srgbClr val="5171B5"/>
      </a:accent2>
      <a:accent3>
        <a:srgbClr val="6994FE"/>
      </a:accent3>
      <a:accent4>
        <a:srgbClr val="16225E"/>
      </a:accent4>
      <a:accent5>
        <a:srgbClr val="EBE8E2"/>
      </a:accent5>
      <a:accent6>
        <a:srgbClr val="EBE8E2"/>
      </a:accent6>
      <a:hlink>
        <a:srgbClr val="EBE8E2"/>
      </a:hlink>
      <a:folHlink>
        <a:srgbClr val="EBE8E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6164</TotalTime>
  <Words>2576</Words>
  <Application>Microsoft Macintosh PowerPoint</Application>
  <PresentationFormat>On-screen Show (16:9)</PresentationFormat>
  <Paragraphs>354</Paragraphs>
  <Slides>13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Play</vt:lpstr>
      <vt:lpstr>Montserrat</vt:lpstr>
      <vt:lpstr>Arial</vt:lpstr>
      <vt:lpstr>Spline Sans</vt:lpstr>
      <vt:lpstr>Montserrat Medium</vt:lpstr>
      <vt:lpstr>Calibri</vt:lpstr>
      <vt:lpstr>Source Sans Pro</vt:lpstr>
      <vt:lpstr>Office Theme</vt:lpstr>
      <vt:lpstr>EIS AWS Gen AI Hack-A-Thon</vt:lpstr>
      <vt:lpstr>Quick Overview </vt:lpstr>
      <vt:lpstr>Hack-A-Thon Interest as of November 7th</vt:lpstr>
      <vt:lpstr>PowerPoint Presentation</vt:lpstr>
      <vt:lpstr>PowerPoint Presentation</vt:lpstr>
      <vt:lpstr>Detailed Comms –sent from Mike Dwyer on Sunday night for Monday morning Inbox November 11th </vt:lpstr>
      <vt:lpstr>Scenario Options</vt:lpstr>
      <vt:lpstr>Scenario Options</vt:lpstr>
      <vt:lpstr>Scenario Options</vt:lpstr>
      <vt:lpstr>Judging Criteria</vt:lpstr>
      <vt:lpstr>EIS estimated budget</vt:lpstr>
      <vt:lpstr>Sign Up Form </vt:lpstr>
      <vt:lpstr>Hack-A-Thon EIS : High-Level Overview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Jill Coffer</cp:lastModifiedBy>
  <cp:revision>11</cp:revision>
  <dcterms:modified xsi:type="dcterms:W3CDTF">2024-11-11T22:02:17Z</dcterms:modified>
</cp:coreProperties>
</file>