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458700" y="1947025"/>
            <a:ext cx="17286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Cloudify Manager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Private IP: 10.0.0.1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Public IP: 60.0.0.1</a:t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Status: </a:t>
            </a:r>
            <a:r>
              <a:rPr b="1" lang="en" sz="600">
                <a:solidFill>
                  <a:srgbClr val="38761D"/>
                </a:solidFill>
              </a:rPr>
              <a:t>Master</a:t>
            </a:r>
            <a:endParaRPr b="1" sz="600">
              <a:solidFill>
                <a:srgbClr val="38761D"/>
              </a:solidFill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4281" r="62500" t="0"/>
          <a:stretch/>
        </p:blipFill>
        <p:spPr>
          <a:xfrm>
            <a:off x="4563470" y="1947025"/>
            <a:ext cx="587176" cy="5049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3458700" y="2672075"/>
            <a:ext cx="17286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Cloudify Manager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Private IP: 10.0.0.2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Public IP: 60.0.0.2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Status: </a:t>
            </a:r>
            <a:r>
              <a:rPr b="1" lang="en" sz="600">
                <a:solidFill>
                  <a:srgbClr val="CC4125"/>
                </a:solidFill>
              </a:rPr>
              <a:t>Replica</a:t>
            </a:r>
            <a:endParaRPr b="1" sz="600">
              <a:solidFill>
                <a:srgbClr val="CC4125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4281" r="62500" t="0"/>
          <a:stretch/>
        </p:blipFill>
        <p:spPr>
          <a:xfrm>
            <a:off x="4563470" y="2672075"/>
            <a:ext cx="587176" cy="5049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3458700" y="3397125"/>
            <a:ext cx="17286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Cloudify Manager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Private IP: 10.0.0.3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Public IP: 60.0.0.3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Status: </a:t>
            </a:r>
            <a:r>
              <a:rPr b="1" lang="en" sz="600">
                <a:solidFill>
                  <a:srgbClr val="CC4125"/>
                </a:solidFill>
              </a:rPr>
              <a:t>Replica</a:t>
            </a:r>
            <a:endParaRPr b="1" sz="600">
              <a:solidFill>
                <a:srgbClr val="CC4125"/>
              </a:solidFill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4281" r="62500" t="0"/>
          <a:stretch/>
        </p:blipFill>
        <p:spPr>
          <a:xfrm>
            <a:off x="4563470" y="3397125"/>
            <a:ext cx="587176" cy="50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750" y="2504625"/>
            <a:ext cx="839800" cy="83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Shape 61"/>
          <p:cNvCxnSpPr>
            <a:stCxn id="60" idx="3"/>
            <a:endCxn id="56" idx="1"/>
          </p:cNvCxnSpPr>
          <p:nvPr/>
        </p:nvCxnSpPr>
        <p:spPr>
          <a:xfrm>
            <a:off x="2566550" y="2924525"/>
            <a:ext cx="892200" cy="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" name="Shape 62"/>
          <p:cNvCxnSpPr>
            <a:stCxn id="60" idx="3"/>
            <a:endCxn id="58" idx="1"/>
          </p:cNvCxnSpPr>
          <p:nvPr/>
        </p:nvCxnSpPr>
        <p:spPr>
          <a:xfrm>
            <a:off x="2566550" y="2924525"/>
            <a:ext cx="892200" cy="7251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" name="Shape 63"/>
          <p:cNvCxnSpPr>
            <a:stCxn id="60" idx="3"/>
            <a:endCxn id="54" idx="1"/>
          </p:cNvCxnSpPr>
          <p:nvPr/>
        </p:nvCxnSpPr>
        <p:spPr>
          <a:xfrm flipH="1" rot="10800000">
            <a:off x="2566550" y="2199425"/>
            <a:ext cx="892200" cy="7251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Shape 64"/>
          <p:cNvSpPr/>
          <p:nvPr/>
        </p:nvSpPr>
        <p:spPr>
          <a:xfrm>
            <a:off x="962650" y="2542400"/>
            <a:ext cx="764100" cy="2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UI</a:t>
            </a:r>
            <a:endParaRPr sz="1000"/>
          </a:p>
        </p:txBody>
      </p:sp>
      <p:sp>
        <p:nvSpPr>
          <p:cNvPr id="65" name="Shape 65"/>
          <p:cNvSpPr/>
          <p:nvPr/>
        </p:nvSpPr>
        <p:spPr>
          <a:xfrm>
            <a:off x="962650" y="3154250"/>
            <a:ext cx="764100" cy="2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REST</a:t>
            </a:r>
            <a:endParaRPr sz="1000"/>
          </a:p>
        </p:txBody>
      </p:sp>
      <p:sp>
        <p:nvSpPr>
          <p:cNvPr id="66" name="Shape 66"/>
          <p:cNvSpPr/>
          <p:nvPr/>
        </p:nvSpPr>
        <p:spPr>
          <a:xfrm>
            <a:off x="962650" y="2848325"/>
            <a:ext cx="764100" cy="2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</a:t>
            </a:r>
            <a:endParaRPr sz="1000"/>
          </a:p>
        </p:txBody>
      </p:sp>
      <p:sp>
        <p:nvSpPr>
          <p:cNvPr id="67" name="Shape 67"/>
          <p:cNvSpPr txBox="1"/>
          <p:nvPr/>
        </p:nvSpPr>
        <p:spPr>
          <a:xfrm>
            <a:off x="962650" y="3519225"/>
            <a:ext cx="1900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needs to connect to master node</a:t>
            </a:r>
            <a:endParaRPr sz="1000"/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725" y="1656925"/>
            <a:ext cx="428451" cy="3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6025600" y="2064100"/>
            <a:ext cx="524700" cy="16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Agent</a:t>
            </a:r>
            <a:endParaRPr sz="800"/>
          </a:p>
        </p:txBody>
      </p:sp>
      <p:cxnSp>
        <p:nvCxnSpPr>
          <p:cNvPr id="70" name="Shape 70"/>
          <p:cNvCxnSpPr>
            <a:stCxn id="69" idx="2"/>
            <a:endCxn id="54" idx="3"/>
          </p:cNvCxnSpPr>
          <p:nvPr/>
        </p:nvCxnSpPr>
        <p:spPr>
          <a:xfrm flipH="1" rot="5400000">
            <a:off x="5720650" y="1666000"/>
            <a:ext cx="33900" cy="1100700"/>
          </a:xfrm>
          <a:prstGeom prst="curvedConnector4">
            <a:avLst>
              <a:gd fmla="val -702434" name="adj1"/>
              <a:gd fmla="val 6191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Shape 71"/>
          <p:cNvCxnSpPr>
            <a:stCxn id="69" idx="2"/>
            <a:endCxn id="56" idx="3"/>
          </p:cNvCxnSpPr>
          <p:nvPr/>
        </p:nvCxnSpPr>
        <p:spPr>
          <a:xfrm rot="5400000">
            <a:off x="5392000" y="2028550"/>
            <a:ext cx="691200" cy="1100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" name="Shape 72"/>
          <p:cNvCxnSpPr>
            <a:stCxn id="69" idx="2"/>
            <a:endCxn id="58" idx="3"/>
          </p:cNvCxnSpPr>
          <p:nvPr/>
        </p:nvCxnSpPr>
        <p:spPr>
          <a:xfrm rot="5400000">
            <a:off x="5029450" y="2391100"/>
            <a:ext cx="1416300" cy="11007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" name="Shape 73"/>
          <p:cNvSpPr txBox="1"/>
          <p:nvPr/>
        </p:nvSpPr>
        <p:spPr>
          <a:xfrm>
            <a:off x="5419150" y="2261325"/>
            <a:ext cx="56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Get</a:t>
            </a:r>
            <a:endParaRPr b="1"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Tasks</a:t>
            </a:r>
            <a:endParaRPr b="1" sz="600"/>
          </a:p>
        </p:txBody>
      </p:sp>
      <p:sp>
        <p:nvSpPr>
          <p:cNvPr id="74" name="Shape 74"/>
          <p:cNvSpPr txBox="1"/>
          <p:nvPr/>
        </p:nvSpPr>
        <p:spPr>
          <a:xfrm>
            <a:off x="5899325" y="3222725"/>
            <a:ext cx="1134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Agents</a:t>
            </a:r>
            <a:r>
              <a:rPr lang="en" sz="1000"/>
              <a:t> connect all nodes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713350" y="1664850"/>
            <a:ext cx="17286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Cloudify Manager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Private IP: 10.0.0.1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Public IP: 60.0.0.1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Status: </a:t>
            </a:r>
            <a:r>
              <a:rPr b="1" lang="en" sz="600">
                <a:solidFill>
                  <a:srgbClr val="38761D"/>
                </a:solidFill>
              </a:rPr>
              <a:t>Master</a:t>
            </a:r>
            <a:endParaRPr b="1" sz="600">
              <a:solidFill>
                <a:srgbClr val="38761D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4281" r="62500" t="0"/>
          <a:stretch/>
        </p:blipFill>
        <p:spPr>
          <a:xfrm>
            <a:off x="5818120" y="1664850"/>
            <a:ext cx="587176" cy="5049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4713350" y="2389900"/>
            <a:ext cx="17286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Cloudify Manager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Private IP: 10.0.0.2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Public IP: 60.0.0.2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Status: </a:t>
            </a:r>
            <a:r>
              <a:rPr b="1" lang="en" sz="600">
                <a:solidFill>
                  <a:srgbClr val="CC4125"/>
                </a:solidFill>
              </a:rPr>
              <a:t>Replica</a:t>
            </a:r>
            <a:endParaRPr b="1" sz="600">
              <a:solidFill>
                <a:srgbClr val="CC4125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4281" r="62500" t="0"/>
          <a:stretch/>
        </p:blipFill>
        <p:spPr>
          <a:xfrm>
            <a:off x="5818120" y="2389900"/>
            <a:ext cx="587176" cy="5049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4713350" y="3114950"/>
            <a:ext cx="17286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Cloudify Manager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Private IP: 10.0.0.3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Public IP: 60.0.0.3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Status: </a:t>
            </a:r>
            <a:r>
              <a:rPr b="1" lang="en" sz="600">
                <a:solidFill>
                  <a:srgbClr val="CC4125"/>
                </a:solidFill>
              </a:rPr>
              <a:t>Replica</a:t>
            </a:r>
            <a:endParaRPr b="1" sz="600">
              <a:solidFill>
                <a:srgbClr val="CC4125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4281" r="62500" t="0"/>
          <a:stretch/>
        </p:blipFill>
        <p:spPr>
          <a:xfrm>
            <a:off x="5818120" y="3114950"/>
            <a:ext cx="587176" cy="5049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3274575" y="1664850"/>
            <a:ext cx="869100" cy="19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Load Balancer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VIP 10.0.0.10</a:t>
            </a:r>
            <a:endParaRPr sz="6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10.0.0.1 </a:t>
            </a:r>
            <a:r>
              <a:rPr b="1" lang="en" sz="600">
                <a:solidFill>
                  <a:srgbClr val="38761D"/>
                </a:solidFill>
              </a:rPr>
              <a:t>Active</a:t>
            </a:r>
            <a:endParaRPr b="1" sz="600">
              <a:solidFill>
                <a:srgbClr val="38761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10.0.0.2 </a:t>
            </a:r>
            <a:r>
              <a:rPr b="1" lang="en" sz="600">
                <a:solidFill>
                  <a:srgbClr val="CC4125"/>
                </a:solidFill>
              </a:rPr>
              <a:t>Not Active</a:t>
            </a:r>
            <a:endParaRPr b="1" sz="600">
              <a:solidFill>
                <a:srgbClr val="CC412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10.0.0.3 </a:t>
            </a:r>
            <a:r>
              <a:rPr b="1" lang="en" sz="600">
                <a:solidFill>
                  <a:srgbClr val="CC4125"/>
                </a:solidFill>
              </a:rPr>
              <a:t>Not Active</a:t>
            </a:r>
            <a:endParaRPr b="1" sz="600">
              <a:solidFill>
                <a:srgbClr val="CC412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VIP 60.0.0.10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60.0.0.1 </a:t>
            </a:r>
            <a:r>
              <a:rPr b="1" lang="en" sz="600">
                <a:solidFill>
                  <a:srgbClr val="38761D"/>
                </a:solidFill>
              </a:rPr>
              <a:t>Active</a:t>
            </a:r>
            <a:endParaRPr b="1" sz="600">
              <a:solidFill>
                <a:srgbClr val="38761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60.0.0.2 </a:t>
            </a:r>
            <a:r>
              <a:rPr b="1" lang="en" sz="600">
                <a:solidFill>
                  <a:srgbClr val="CC4125"/>
                </a:solidFill>
              </a:rPr>
              <a:t>Not Active</a:t>
            </a:r>
            <a:endParaRPr b="1" sz="600">
              <a:solidFill>
                <a:srgbClr val="CC412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60.0.0.3 </a:t>
            </a:r>
            <a:r>
              <a:rPr b="1" lang="en" sz="600">
                <a:solidFill>
                  <a:srgbClr val="CC4125"/>
                </a:solidFill>
              </a:rPr>
              <a:t>Not Active</a:t>
            </a:r>
            <a:endParaRPr b="1" sz="600">
              <a:solidFill>
                <a:srgbClr val="CC412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175" y="3136450"/>
            <a:ext cx="461900" cy="46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>
            <a:stCxn id="85" idx="3"/>
            <a:endCxn id="79" idx="1"/>
          </p:cNvCxnSpPr>
          <p:nvPr/>
        </p:nvCxnSpPr>
        <p:spPr>
          <a:xfrm flipH="1" rot="10800000">
            <a:off x="4143675" y="1917300"/>
            <a:ext cx="569700" cy="7251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8" name="Shape 88"/>
          <p:cNvCxnSpPr>
            <a:stCxn id="85" idx="3"/>
            <a:endCxn id="81" idx="1"/>
          </p:cNvCxnSpPr>
          <p:nvPr/>
        </p:nvCxnSpPr>
        <p:spPr>
          <a:xfrm>
            <a:off x="4143675" y="2642400"/>
            <a:ext cx="5697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9" name="Shape 89"/>
          <p:cNvCxnSpPr>
            <a:stCxn id="85" idx="3"/>
            <a:endCxn id="83" idx="1"/>
          </p:cNvCxnSpPr>
          <p:nvPr/>
        </p:nvCxnSpPr>
        <p:spPr>
          <a:xfrm>
            <a:off x="4143675" y="2642400"/>
            <a:ext cx="569700" cy="7251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4143675" y="2924700"/>
            <a:ext cx="56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Health Checks</a:t>
            </a:r>
            <a:endParaRPr b="1" sz="600"/>
          </a:p>
        </p:txBody>
      </p:sp>
      <p:cxnSp>
        <p:nvCxnSpPr>
          <p:cNvPr id="91" name="Shape 91"/>
          <p:cNvCxnSpPr/>
          <p:nvPr/>
        </p:nvCxnSpPr>
        <p:spPr>
          <a:xfrm flipH="1" rot="10800000">
            <a:off x="4143975" y="1841250"/>
            <a:ext cx="569400" cy="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4143825" y="1523550"/>
            <a:ext cx="569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Route Traffic</a:t>
            </a:r>
            <a:endParaRPr b="1" sz="600"/>
          </a:p>
        </p:txBody>
      </p:sp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3925" y="2232225"/>
            <a:ext cx="839800" cy="8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039825" y="2270000"/>
            <a:ext cx="764100" cy="2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UI</a:t>
            </a:r>
            <a:endParaRPr sz="1000"/>
          </a:p>
        </p:txBody>
      </p:sp>
      <p:sp>
        <p:nvSpPr>
          <p:cNvPr id="95" name="Shape 95"/>
          <p:cNvSpPr/>
          <p:nvPr/>
        </p:nvSpPr>
        <p:spPr>
          <a:xfrm>
            <a:off x="1039825" y="2881850"/>
            <a:ext cx="764100" cy="2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REST</a:t>
            </a:r>
            <a:endParaRPr sz="1000"/>
          </a:p>
        </p:txBody>
      </p:sp>
      <p:sp>
        <p:nvSpPr>
          <p:cNvPr id="96" name="Shape 96"/>
          <p:cNvSpPr/>
          <p:nvPr/>
        </p:nvSpPr>
        <p:spPr>
          <a:xfrm>
            <a:off x="1039825" y="2575925"/>
            <a:ext cx="764100" cy="2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</a:t>
            </a:r>
            <a:endParaRPr sz="1000"/>
          </a:p>
        </p:txBody>
      </p:sp>
      <p:sp>
        <p:nvSpPr>
          <p:cNvPr id="97" name="Shape 97"/>
          <p:cNvSpPr txBox="1"/>
          <p:nvPr/>
        </p:nvSpPr>
        <p:spPr>
          <a:xfrm>
            <a:off x="1039825" y="3246825"/>
            <a:ext cx="1900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connects to VIP</a:t>
            </a:r>
            <a:endParaRPr sz="1000"/>
          </a:p>
        </p:txBody>
      </p:sp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2425" y="947175"/>
            <a:ext cx="428451" cy="3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2004300" y="1354350"/>
            <a:ext cx="524700" cy="16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Agent</a:t>
            </a:r>
            <a:endParaRPr sz="800"/>
          </a:p>
        </p:txBody>
      </p:sp>
      <p:cxnSp>
        <p:nvCxnSpPr>
          <p:cNvPr id="100" name="Shape 100"/>
          <p:cNvCxnSpPr>
            <a:stCxn id="99" idx="2"/>
          </p:cNvCxnSpPr>
          <p:nvPr/>
        </p:nvCxnSpPr>
        <p:spPr>
          <a:xfrm flipH="1" rot="-5400000">
            <a:off x="2340150" y="1450050"/>
            <a:ext cx="866100" cy="10131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2418575" y="1700888"/>
            <a:ext cx="56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Get</a:t>
            </a:r>
            <a:endParaRPr b="1"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Tasks</a:t>
            </a:r>
            <a:endParaRPr b="1" sz="600"/>
          </a:p>
        </p:txBody>
      </p:sp>
      <p:sp>
        <p:nvSpPr>
          <p:cNvPr id="102" name="Shape 102"/>
          <p:cNvSpPr txBox="1"/>
          <p:nvPr/>
        </p:nvSpPr>
        <p:spPr>
          <a:xfrm>
            <a:off x="2606000" y="923025"/>
            <a:ext cx="1900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Agents</a:t>
            </a:r>
            <a:r>
              <a:rPr lang="en" sz="1000"/>
              <a:t> connect to VIP</a:t>
            </a:r>
            <a:endParaRPr sz="1000"/>
          </a:p>
        </p:txBody>
      </p:sp>
      <p:cxnSp>
        <p:nvCxnSpPr>
          <p:cNvPr id="103" name="Shape 103"/>
          <p:cNvCxnSpPr>
            <a:stCxn id="93" idx="3"/>
          </p:cNvCxnSpPr>
          <p:nvPr/>
        </p:nvCxnSpPr>
        <p:spPr>
          <a:xfrm>
            <a:off x="2643725" y="2652125"/>
            <a:ext cx="630900" cy="242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