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mbria Math" panose="02040503050406030204" pitchFamily="18" charset="0"/>
      <p:regular r:id="rId8"/>
    </p:embeddedFont>
    <p:embeddedFont>
      <p:font typeface="CMU Serif" panose="02000603000000000000" pitchFamily="2" charset="0"/>
      <p:regular r:id="rId9"/>
      <p:italic r:id="rId10"/>
    </p:embeddedFont>
    <p:embeddedFont>
      <p:font typeface="Figtree" panose="02010600030101010101" charset="0"/>
      <p:regular r:id="rId11"/>
      <p:bold r:id="rId12"/>
      <p:italic r:id="rId13"/>
      <p:boldItalic r:id="rId14"/>
    </p:embeddedFont>
    <p:embeddedFont>
      <p:font typeface="Latin Modern Math" panose="02000503000000000000" pitchFamily="50" charset="0"/>
      <p:regular r:id="rId1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35A7F-735B-47CC-9889-8B495BE85529}" v="1198" dt="2024-02-01T13:47:07.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327"/>
  </p:normalViewPr>
  <p:slideViewPr>
    <p:cSldViewPr snapToGrid="0">
      <p:cViewPr varScale="1">
        <p:scale>
          <a:sx n="159" d="100"/>
          <a:sy n="159" d="100"/>
        </p:scale>
        <p:origin x="3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2024-02-02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2024-02-02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2024-02-02</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2024-02-02</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2024-02-02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2024-02-02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2024-02-02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2024-02-02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2024-02-02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2024-02-02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2024-02-02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2024-02-02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2024-02-02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2024-02-02</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2024-02-02</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2024-02-02</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2024-02-02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2024-02-02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2024-02-02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2024-02-02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2024-02-02</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C6C38-31D9-E529-6294-EB55680A0218}"/>
              </a:ext>
            </a:extLst>
          </p:cNvPr>
          <p:cNvSpPr>
            <a:spLocks noGrp="1"/>
          </p:cNvSpPr>
          <p:nvPr>
            <p:ph type="ctrTitle"/>
          </p:nvPr>
        </p:nvSpPr>
        <p:spPr>
          <a:xfrm>
            <a:off x="1695855" y="3204911"/>
            <a:ext cx="8798701" cy="1654175"/>
          </a:xfrm>
        </p:spPr>
        <p:txBody>
          <a:bodyPr/>
          <a:lstStyle/>
          <a:p>
            <a:r>
              <a:rPr lang="en-US" altLang="zh-CN" sz="4000" dirty="0">
                <a:latin typeface="CMU Serif" panose="02000603000000000000" pitchFamily="2" charset="0"/>
                <a:ea typeface="CMU Serif" panose="02000603000000000000" pitchFamily="2" charset="0"/>
                <a:cs typeface="CMU Serif" panose="02000603000000000000" pitchFamily="2" charset="0"/>
              </a:rPr>
              <a:t>EQ2401 Adaptive Signal Processing</a:t>
            </a:r>
            <a:br>
              <a:rPr lang="en-US" altLang="zh-CN" sz="4000" dirty="0">
                <a:latin typeface="CMU Serif" panose="02000603000000000000" pitchFamily="2" charset="0"/>
                <a:ea typeface="CMU Serif" panose="02000603000000000000" pitchFamily="2" charset="0"/>
                <a:cs typeface="CMU Serif" panose="02000603000000000000" pitchFamily="2" charset="0"/>
              </a:rPr>
            </a:br>
            <a:r>
              <a:rPr lang="en-US" altLang="zh-CN" sz="4000" dirty="0">
                <a:latin typeface="CMU Serif" panose="02000603000000000000" pitchFamily="2" charset="0"/>
                <a:ea typeface="CMU Serif" panose="02000603000000000000" pitchFamily="2" charset="0"/>
                <a:cs typeface="CMU Serif" panose="02000603000000000000" pitchFamily="2" charset="0"/>
              </a:rPr>
              <a:t>Project 1</a:t>
            </a:r>
            <a:endParaRPr lang="zh-CN" altLang="en-US" sz="4000" dirty="0">
              <a:latin typeface="CMU Serif" panose="02000603000000000000" pitchFamily="2" charset="0"/>
              <a:cs typeface="CMU Serif" panose="02000603000000000000" pitchFamily="2" charset="0"/>
            </a:endParaRPr>
          </a:p>
        </p:txBody>
      </p:sp>
      <p:sp>
        <p:nvSpPr>
          <p:cNvPr id="3" name="副标题 2">
            <a:extLst>
              <a:ext uri="{FF2B5EF4-FFF2-40B4-BE49-F238E27FC236}">
                <a16:creationId xmlns:a16="http://schemas.microsoft.com/office/drawing/2014/main" id="{AED0548B-8C60-FB06-1F50-34409CEEA845}"/>
              </a:ext>
            </a:extLst>
          </p:cNvPr>
          <p:cNvSpPr>
            <a:spLocks noGrp="1"/>
          </p:cNvSpPr>
          <p:nvPr>
            <p:ph type="subTitle" idx="1"/>
          </p:nvPr>
        </p:nvSpPr>
        <p:spPr>
          <a:xfrm>
            <a:off x="2011695" y="5039560"/>
            <a:ext cx="7926387" cy="461962"/>
          </a:xfrm>
        </p:spPr>
        <p:txBody>
          <a:bodyPr/>
          <a:lstStyle/>
          <a:p>
            <a:r>
              <a:rPr lang="en-US" altLang="zh-CN" dirty="0">
                <a:latin typeface="CMU Serif" panose="02000603000000000000" pitchFamily="2" charset="0"/>
                <a:ea typeface="CMU Serif" panose="02000603000000000000" pitchFamily="2" charset="0"/>
                <a:cs typeface="CMU Serif" panose="02000603000000000000" pitchFamily="2" charset="0"/>
              </a:rPr>
              <a:t>Ziyue Yang		</a:t>
            </a:r>
            <a:r>
              <a:rPr lang="en-US" altLang="zh-CN" dirty="0" err="1">
                <a:latin typeface="CMU Serif" panose="02000603000000000000" pitchFamily="2" charset="0"/>
                <a:ea typeface="CMU Serif" panose="02000603000000000000" pitchFamily="2" charset="0"/>
                <a:cs typeface="CMU Serif" panose="02000603000000000000" pitchFamily="2" charset="0"/>
              </a:rPr>
              <a:t>Boyue</a:t>
            </a:r>
            <a:r>
              <a:rPr lang="en-US" altLang="zh-CN" dirty="0">
                <a:latin typeface="CMU Serif" panose="02000603000000000000" pitchFamily="2" charset="0"/>
                <a:ea typeface="CMU Serif" panose="02000603000000000000" pitchFamily="2" charset="0"/>
                <a:cs typeface="CMU Serif" panose="02000603000000000000" pitchFamily="2" charset="0"/>
              </a:rPr>
              <a:t> Jiang</a:t>
            </a:r>
            <a:endParaRPr lang="zh-CN" altLang="en-US" dirty="0">
              <a:latin typeface="CMU Serif" panose="02000603000000000000" pitchFamily="2" charset="0"/>
              <a:cs typeface="CMU Serif" panose="02000603000000000000" pitchFamily="2" charset="0"/>
            </a:endParaRPr>
          </a:p>
        </p:txBody>
      </p:sp>
      <p:sp>
        <p:nvSpPr>
          <p:cNvPr id="4" name="副标题 2">
            <a:extLst>
              <a:ext uri="{FF2B5EF4-FFF2-40B4-BE49-F238E27FC236}">
                <a16:creationId xmlns:a16="http://schemas.microsoft.com/office/drawing/2014/main" id="{6DF1EE3A-F093-6CBE-3FAE-69F2058B6F6B}"/>
              </a:ext>
            </a:extLst>
          </p:cNvPr>
          <p:cNvSpPr txBox="1">
            <a:spLocks/>
          </p:cNvSpPr>
          <p:nvPr/>
        </p:nvSpPr>
        <p:spPr>
          <a:xfrm>
            <a:off x="2011694" y="5501522"/>
            <a:ext cx="7926387" cy="461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i="1" dirty="0"/>
              <a:t>ziyuey@kth.se		boyue@kth.se</a:t>
            </a:r>
            <a:endParaRPr lang="zh-CN" altLang="en-US" sz="1800" i="1" dirty="0"/>
          </a:p>
        </p:txBody>
      </p:sp>
    </p:spTree>
    <p:extLst>
      <p:ext uri="{BB962C8B-B14F-4D97-AF65-F5344CB8AC3E}">
        <p14:creationId xmlns:p14="http://schemas.microsoft.com/office/powerpoint/2010/main" val="24770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2F7084C-F525-4C5E-5E01-178E31F9EF08}"/>
              </a:ext>
            </a:extLst>
          </p:cNvPr>
          <p:cNvSpPr>
            <a:spLocks noGrp="1"/>
          </p:cNvSpPr>
          <p:nvPr>
            <p:ph type="title"/>
          </p:nvPr>
        </p:nvSpPr>
        <p:spPr>
          <a:xfrm>
            <a:off x="600868" y="391784"/>
            <a:ext cx="10990263" cy="568412"/>
          </a:xfrm>
        </p:spPr>
        <p:txBody>
          <a:bodyPr/>
          <a:lstStyle/>
          <a:p>
            <a:pPr algn="r"/>
            <a:r>
              <a:rPr lang="en-US" altLang="zh-CN" dirty="0"/>
              <a:t>Project Description</a:t>
            </a:r>
            <a:endParaRPr lang="zh-CN" altLang="en-US" dirty="0"/>
          </a:p>
        </p:txBody>
      </p:sp>
      <p:pic>
        <p:nvPicPr>
          <p:cNvPr id="7" name="图片 6">
            <a:extLst>
              <a:ext uri="{FF2B5EF4-FFF2-40B4-BE49-F238E27FC236}">
                <a16:creationId xmlns:a16="http://schemas.microsoft.com/office/drawing/2014/main" id="{B6FD3678-32C0-2659-E950-BDCC85E5B03F}"/>
              </a:ext>
            </a:extLst>
          </p:cNvPr>
          <p:cNvPicPr>
            <a:picLocks noChangeAspect="1"/>
          </p:cNvPicPr>
          <p:nvPr/>
        </p:nvPicPr>
        <p:blipFill>
          <a:blip r:embed="rId2"/>
          <a:stretch>
            <a:fillRect/>
          </a:stretch>
        </p:blipFill>
        <p:spPr>
          <a:xfrm>
            <a:off x="326210" y="1897304"/>
            <a:ext cx="5334000" cy="40005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F818144-4E1F-306A-8984-9B2DD7C09E64}"/>
                  </a:ext>
                </a:extLst>
              </p:cNvPr>
              <p:cNvSpPr txBox="1"/>
              <p:nvPr/>
            </p:nvSpPr>
            <p:spPr>
              <a:xfrm>
                <a:off x="5610726" y="1881587"/>
                <a:ext cx="6581274" cy="4431983"/>
              </a:xfrm>
              <a:prstGeom prst="rect">
                <a:avLst/>
              </a:prstGeom>
              <a:noFill/>
            </p:spPr>
            <p:txBody>
              <a:bodyPr wrap="square" rtlCol="0">
                <a:spAutoFit/>
              </a:bodyPr>
              <a:lstStyle/>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Noisy signal </a:t>
                </a:r>
                <a14:m>
                  <m:oMath xmlns:m="http://schemas.openxmlformats.org/officeDocument/2006/math">
                    <m:r>
                      <a:rPr lang="en-US" altLang="zh-CN" sz="2400" b="0" i="1" dirty="0" smtClean="0">
                        <a:latin typeface="Cambria Math" panose="02040503050406030204" pitchFamily="18" charset="0"/>
                      </a:rPr>
                      <m:t>𝑠</m:t>
                    </m:r>
                  </m:oMath>
                </a14:m>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a:latin typeface="Cambria Math" panose="02040503050406030204" pitchFamily="18" charset="0"/>
                      </a:rPr>
                      <m:t>𝑦</m:t>
                    </m:r>
                    <m:r>
                      <a:rPr lang="en-US" altLang="zh-CN" sz="2400" b="0" i="1" dirty="0">
                        <a:latin typeface="Cambria Math" panose="02040503050406030204" pitchFamily="18" charset="0"/>
                      </a:rPr>
                      <m:t> …],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noisy speech, </a:t>
                </a:r>
                <a14:m>
                  <m:oMath xmlns:m="http://schemas.openxmlformats.org/officeDocument/2006/math">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is pure background noise</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the ‘clean’ speech</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Model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altLang="zh-CN" sz="2400" i="1" dirty="0">
                        <a:latin typeface="Cambria Math" panose="02040503050406030204" pitchFamily="18" charset="0"/>
                      </a:rPr>
                      <m:t>𝑣</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and </a:t>
                </a:r>
                <a14:m>
                  <m:oMath xmlns:m="http://schemas.openxmlformats.org/officeDocument/2006/math">
                    <m:r>
                      <a:rPr lang="en-US" altLang="zh-CN" sz="2400" i="1" dirty="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as AR processes</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Task: To reduce background noise and enhance speech</a:t>
                </a: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marL="285750" indent="-285750">
                  <a:buFont typeface="Arial" panose="020B0604020202020204" pitchFamily="34" charset="0"/>
                  <a:buChar char="•"/>
                </a:pPr>
                <a:endParaRPr lang="zh-CN" altLang="en-US" dirty="0">
                  <a:latin typeface="Latin Modern Math" panose="02000503000000000000" pitchFamily="50" charset="0"/>
                  <a:cs typeface="CMU Serif" panose="02000603000000000000" pitchFamily="2" charset="0"/>
                </a:endParaRPr>
              </a:p>
            </p:txBody>
          </p:sp>
        </mc:Choice>
        <mc:Fallback xmlns="">
          <p:sp>
            <p:nvSpPr>
              <p:cNvPr id="8" name="文本框 7">
                <a:extLst>
                  <a:ext uri="{FF2B5EF4-FFF2-40B4-BE49-F238E27FC236}">
                    <a16:creationId xmlns:a16="http://schemas.microsoft.com/office/drawing/2014/main" id="{5F818144-4E1F-306A-8984-9B2DD7C09E64}"/>
                  </a:ext>
                </a:extLst>
              </p:cNvPr>
              <p:cNvSpPr txBox="1">
                <a:spLocks noRot="1" noChangeAspect="1" noMove="1" noResize="1" noEditPoints="1" noAdjustHandles="1" noChangeArrowheads="1" noChangeShapeType="1" noTextEdit="1"/>
              </p:cNvSpPr>
              <p:nvPr/>
            </p:nvSpPr>
            <p:spPr>
              <a:xfrm>
                <a:off x="5610726" y="1881587"/>
                <a:ext cx="6581274" cy="4431983"/>
              </a:xfrm>
              <a:prstGeom prst="rect">
                <a:avLst/>
              </a:prstGeom>
              <a:blipFill>
                <a:blip r:embed="rId3"/>
                <a:stretch>
                  <a:fillRect l="-1389" t="-1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5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9CECBBC-2641-920C-36CE-2E8F3B39811F}"/>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Wiener Filters</a:t>
            </a:r>
            <a:endParaRPr lang="zh-CN" altLang="en-US" dirty="0"/>
          </a:p>
        </p:txBody>
      </p:sp>
      <p:sp>
        <p:nvSpPr>
          <p:cNvPr id="4" name="文本框 3">
            <a:extLst>
              <a:ext uri="{FF2B5EF4-FFF2-40B4-BE49-F238E27FC236}">
                <a16:creationId xmlns:a16="http://schemas.microsoft.com/office/drawing/2014/main" id="{AB4380F9-0904-7329-E001-2F1FC63B41C4}"/>
              </a:ext>
            </a:extLst>
          </p:cNvPr>
          <p:cNvSpPr txBox="1"/>
          <p:nvPr/>
        </p:nvSpPr>
        <p:spPr>
          <a:xfrm>
            <a:off x="1501942" y="1821429"/>
            <a:ext cx="132904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FIR</a:t>
            </a:r>
            <a:endParaRPr lang="zh-CN" altLang="en-US" dirty="0">
              <a:latin typeface="CMU Serif" panose="02000603000000000000" pitchFamily="2" charset="0"/>
              <a:cs typeface="CMU Serif" panose="02000603000000000000" pitchFamily="2" charset="0"/>
            </a:endParaRPr>
          </a:p>
        </p:txBody>
      </p:sp>
      <p:sp>
        <p:nvSpPr>
          <p:cNvPr id="5" name="文本框 4">
            <a:extLst>
              <a:ext uri="{FF2B5EF4-FFF2-40B4-BE49-F238E27FC236}">
                <a16:creationId xmlns:a16="http://schemas.microsoft.com/office/drawing/2014/main" id="{07B9038D-DA95-21EE-FA91-082B7A6CF703}"/>
              </a:ext>
            </a:extLst>
          </p:cNvPr>
          <p:cNvSpPr txBox="1"/>
          <p:nvPr/>
        </p:nvSpPr>
        <p:spPr>
          <a:xfrm>
            <a:off x="1501942" y="3204057"/>
            <a:ext cx="221581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Non-Causal</a:t>
            </a:r>
            <a:endParaRPr lang="zh-CN" altLang="en-US" dirty="0">
              <a:latin typeface="CMU Serif" panose="02000603000000000000" pitchFamily="2" charset="0"/>
              <a:cs typeface="CMU Serif" panose="02000603000000000000" pitchFamily="2" charset="0"/>
            </a:endParaRPr>
          </a:p>
        </p:txBody>
      </p:sp>
      <p:sp>
        <p:nvSpPr>
          <p:cNvPr id="6" name="文本框 5">
            <a:extLst>
              <a:ext uri="{FF2B5EF4-FFF2-40B4-BE49-F238E27FC236}">
                <a16:creationId xmlns:a16="http://schemas.microsoft.com/office/drawing/2014/main" id="{79AE1249-749D-EEC0-F3C4-6AEF97CC7447}"/>
              </a:ext>
            </a:extLst>
          </p:cNvPr>
          <p:cNvSpPr txBox="1"/>
          <p:nvPr/>
        </p:nvSpPr>
        <p:spPr>
          <a:xfrm>
            <a:off x="1501942" y="4586685"/>
            <a:ext cx="178243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Causal</a:t>
            </a:r>
            <a:endParaRPr lang="zh-CN" altLang="en-US" dirty="0">
              <a:latin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B09073-5F90-56DF-D3C8-80F618CE3041}"/>
                  </a:ext>
                </a:extLst>
              </p:cNvPr>
              <p:cNvSpPr txBox="1"/>
              <p:nvPr/>
            </p:nvSpPr>
            <p:spPr>
              <a:xfrm>
                <a:off x="5955631" y="1780328"/>
                <a:ext cx="3250029" cy="502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h</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𝑜𝑝𝑡</m:t>
                          </m:r>
                        </m:sub>
                      </m:sSub>
                      <m:r>
                        <a:rPr lang="en-US" altLang="zh-CN" sz="2400" b="0" i="0" smtClean="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𝑥𝑌</m:t>
                          </m:r>
                        </m:sub>
                      </m:sSub>
                      <m:sSubSup>
                        <m:sSubSupPr>
                          <m:ctrlPr>
                            <a:rPr lang="zh-CN" altLang="en-US" sz="2400" i="1">
                              <a:latin typeface="Cambria Math" panose="02040503050406030204" pitchFamily="18" charset="0"/>
                            </a:rPr>
                          </m:ctrlPr>
                        </m:sSubSup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𝑌𝑌</m:t>
                          </m:r>
                        </m:sub>
                        <m:sup>
                          <m:r>
                            <a:rPr lang="zh-CN" altLang="en-US" sz="2400" b="0">
                              <a:latin typeface="Cambria Math" panose="02040503050406030204" pitchFamily="18" charset="0"/>
                            </a:rPr>
                            <m:t>−</m:t>
                          </m:r>
                          <m:r>
                            <a:rPr lang="zh-CN" altLang="en-US" sz="2400" b="0" i="1">
                              <a:latin typeface="Cambria Math" panose="02040503050406030204" pitchFamily="18" charset="0"/>
                            </a:rPr>
                            <m:t>1</m:t>
                          </m:r>
                        </m:sup>
                      </m:sSubSup>
                    </m:oMath>
                  </m:oMathPara>
                </a14:m>
                <a:endParaRPr lang="zh-CN" altLang="en-US" sz="2400"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03B09073-5F90-56DF-D3C8-80F618CE3041}"/>
                  </a:ext>
                </a:extLst>
              </p:cNvPr>
              <p:cNvSpPr txBox="1">
                <a:spLocks noRot="1" noChangeAspect="1" noMove="1" noResize="1" noEditPoints="1" noAdjustHandles="1" noChangeArrowheads="1" noChangeShapeType="1" noTextEdit="1"/>
              </p:cNvSpPr>
              <p:nvPr/>
            </p:nvSpPr>
            <p:spPr>
              <a:xfrm>
                <a:off x="5955631" y="1780328"/>
                <a:ext cx="3250029" cy="502766"/>
              </a:xfrm>
              <a:prstGeom prst="rect">
                <a:avLst/>
              </a:prstGeom>
              <a:blipFill>
                <a:blip r:embed="rId2"/>
                <a:stretch>
                  <a:fillRect b="-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E326765-2ADE-35A6-45E4-42D61F0516F6}"/>
                  </a:ext>
                </a:extLst>
              </p:cNvPr>
              <p:cNvSpPr txBox="1"/>
              <p:nvPr/>
            </p:nvSpPr>
            <p:spPr>
              <a:xfrm>
                <a:off x="5955630" y="2980255"/>
                <a:ext cx="3250029" cy="9095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rPr>
                                <m:t>𝑥𝑦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num>
                        <m:den>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rPr>
                                <m:t>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den>
                      </m:f>
                    </m:oMath>
                  </m:oMathPara>
                </a14:m>
                <a:endParaRPr lang="zh-CN" altLang="en-US" sz="2400" dirty="0">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3E326765-2ADE-35A6-45E4-42D61F0516F6}"/>
                  </a:ext>
                </a:extLst>
              </p:cNvPr>
              <p:cNvSpPr txBox="1">
                <a:spLocks noRot="1" noChangeAspect="1" noMove="1" noResize="1" noEditPoints="1" noAdjustHandles="1" noChangeArrowheads="1" noChangeShapeType="1" noTextEdit="1"/>
              </p:cNvSpPr>
              <p:nvPr/>
            </p:nvSpPr>
            <p:spPr>
              <a:xfrm>
                <a:off x="5955630" y="2980255"/>
                <a:ext cx="3250029" cy="9095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9D6AEF2-901D-0730-8D37-AA0CEB72DCC7}"/>
                  </a:ext>
                </a:extLst>
              </p:cNvPr>
              <p:cNvSpPr txBox="1"/>
              <p:nvPr/>
            </p:nvSpPr>
            <p:spPr>
              <a:xfrm>
                <a:off x="4532143" y="4329242"/>
                <a:ext cx="6097002" cy="9765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𝐻</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e>
                          </m:d>
                        </m:e>
                        <m:sub>
                          <m:r>
                            <a:rPr lang="en-US" altLang="zh-CN" sz="2400" i="1">
                              <a:latin typeface="Cambria Math" panose="02040503050406030204" pitchFamily="18" charset="0"/>
                            </a:rPr>
                            <m:t>+</m:t>
                          </m:r>
                        </m:sub>
                      </m:sSub>
                    </m:oMath>
                  </m:oMathPara>
                </a14:m>
                <a:endParaRPr lang="zh-CN" altLang="en-US" sz="2400"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F9D6AEF2-901D-0730-8D37-AA0CEB72DCC7}"/>
                  </a:ext>
                </a:extLst>
              </p:cNvPr>
              <p:cNvSpPr txBox="1">
                <a:spLocks noRot="1" noChangeAspect="1" noMove="1" noResize="1" noEditPoints="1" noAdjustHandles="1" noChangeArrowheads="1" noChangeShapeType="1" noTextEdit="1"/>
              </p:cNvSpPr>
              <p:nvPr/>
            </p:nvSpPr>
            <p:spPr>
              <a:xfrm>
                <a:off x="4532143" y="4329242"/>
                <a:ext cx="6097002" cy="9765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CCEECFB-8965-C1A8-9687-DC75C01BBFF9}"/>
                  </a:ext>
                </a:extLst>
              </p:cNvPr>
              <p:cNvSpPr txBox="1"/>
              <p:nvPr/>
            </p:nvSpPr>
            <p:spPr>
              <a:xfrm>
                <a:off x="1467954" y="5909583"/>
                <a:ext cx="9256090" cy="490840"/>
              </a:xfrm>
              <a:prstGeom prst="rect">
                <a:avLst/>
              </a:prstGeom>
              <a:noFill/>
            </p:spPr>
            <p:txBody>
              <a:bodyPr wrap="square">
                <a:spAutoFit/>
              </a:bodyPr>
              <a:lstStyle/>
              <a:p>
                <a:pPr algn="ctr"/>
                <a:r>
                  <a:rPr lang="en-US" altLang="zh-CN" sz="2400" dirty="0">
                    <a:latin typeface="CMU Serif" panose="02000603000000000000" pitchFamily="2" charset="0"/>
                    <a:ea typeface="CMU Serif" panose="02000603000000000000" pitchFamily="2" charset="0"/>
                    <a:cs typeface="CMU Serif" panose="02000603000000000000" pitchFamily="2" charset="0"/>
                  </a:rPr>
                  <a:t>Need to know the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𝑟</m:t>
                        </m:r>
                      </m:e>
                      <m:sub>
                        <m:r>
                          <a:rPr lang="en-US" altLang="zh-CN" sz="2400" b="0" i="1" dirty="0" smtClean="0">
                            <a:latin typeface="Cambria Math" panose="02040503050406030204" pitchFamily="18" charset="0"/>
                            <a:cs typeface="Times New Roman" panose="02020603050405020304" pitchFamily="18" charset="0"/>
                          </a:rPr>
                          <m:t>𝑥𝑦</m:t>
                        </m:r>
                      </m:sub>
                    </m:sSub>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𝑘</m:t>
                    </m:r>
                    <m:r>
                      <a:rPr lang="en-US" altLang="zh-CN" sz="2400" b="0" i="1" dirty="0" smtClean="0">
                        <a:latin typeface="Cambria Math" panose="02040503050406030204" pitchFamily="18" charset="0"/>
                        <a:cs typeface="Times New Roman" panose="02020603050405020304" pitchFamily="18" charset="0"/>
                      </a:rPr>
                      <m:t>)</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and</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 </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𝑟</m:t>
                        </m:r>
                      </m:e>
                      <m:sub>
                        <m:r>
                          <a:rPr lang="en-US" altLang="zh-CN" sz="2400" b="0" i="1" dirty="0" smtClean="0">
                            <a:latin typeface="Cambria Math" panose="02040503050406030204" pitchFamily="18" charset="0"/>
                            <a:cs typeface="Times New Roman" panose="02020603050405020304" pitchFamily="18" charset="0"/>
                          </a:rPr>
                          <m:t>𝑦</m:t>
                        </m:r>
                        <m:r>
                          <a:rPr lang="en-US" altLang="zh-CN" sz="2400" i="1" dirty="0">
                            <a:latin typeface="Cambria Math" panose="02040503050406030204" pitchFamily="18" charset="0"/>
                            <a:cs typeface="Times New Roman" panose="02020603050405020304" pitchFamily="18" charset="0"/>
                          </a:rPr>
                          <m:t>𝑦</m:t>
                        </m:r>
                      </m:sub>
                    </m:sSub>
                    <m:d>
                      <m:dPr>
                        <m:ctrlPr>
                          <a:rPr lang="en-US" altLang="zh-CN" sz="2400" b="0" i="1" dirty="0" smtClean="0">
                            <a:latin typeface="Cambria Math" panose="02040503050406030204" pitchFamily="18" charset="0"/>
                            <a:cs typeface="Times New Roman" panose="02020603050405020304" pitchFamily="18" charset="0"/>
                          </a:rPr>
                        </m:ctrlPr>
                      </m:dPr>
                      <m:e>
                        <m:r>
                          <a:rPr lang="en-US" altLang="zh-CN" sz="2400" b="0" i="1" dirty="0" smtClean="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cross/auto correlations</a:t>
                </a:r>
              </a:p>
            </p:txBody>
          </p:sp>
        </mc:Choice>
        <mc:Fallback xmlns="">
          <p:sp>
            <p:nvSpPr>
              <p:cNvPr id="16" name="文本框 15">
                <a:extLst>
                  <a:ext uri="{FF2B5EF4-FFF2-40B4-BE49-F238E27FC236}">
                    <a16:creationId xmlns:a16="http://schemas.microsoft.com/office/drawing/2014/main" id="{3CCEECFB-8965-C1A8-9687-DC75C01BBFF9}"/>
                  </a:ext>
                </a:extLst>
              </p:cNvPr>
              <p:cNvSpPr txBox="1">
                <a:spLocks noRot="1" noChangeAspect="1" noMove="1" noResize="1" noEditPoints="1" noAdjustHandles="1" noChangeArrowheads="1" noChangeShapeType="1" noTextEdit="1"/>
              </p:cNvSpPr>
              <p:nvPr/>
            </p:nvSpPr>
            <p:spPr>
              <a:xfrm>
                <a:off x="1467954" y="5909583"/>
                <a:ext cx="9256090" cy="490840"/>
              </a:xfrm>
              <a:prstGeom prst="rect">
                <a:avLst/>
              </a:prstGeom>
              <a:blipFill>
                <a:blip r:embed="rId5"/>
                <a:stretch>
                  <a:fillRect t="-3704" b="-27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33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9C94A61-1AFD-6E14-CEAC-A39AB3DB6A02}"/>
                  </a:ext>
                </a:extLst>
              </p:cNvPr>
              <p:cNvSpPr txBox="1"/>
              <p:nvPr/>
            </p:nvSpPr>
            <p:spPr>
              <a:xfrm>
                <a:off x="2455193" y="1553506"/>
                <a:ext cx="7281611" cy="495457"/>
              </a:xfrm>
              <a:prstGeom prst="rect">
                <a:avLst/>
              </a:prstGeom>
              <a:noFill/>
            </p:spPr>
            <p:txBody>
              <a:bodyPr wrap="square">
                <a:spAutoFit/>
              </a:bodyPr>
              <a:lstStyle/>
              <a:p>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endParaRPr lang="zh-CN" altLang="en-US" sz="2400" dirty="0">
                  <a:latin typeface="CMU Serif" panose="02000603000000000000" pitchFamily="2" charset="0"/>
                  <a:cs typeface="CMU Serif" panose="02000603000000000000" pitchFamily="2" charset="0"/>
                </a:endParaRPr>
              </a:p>
            </p:txBody>
          </p:sp>
        </mc:Choice>
        <mc:Fallback xmlns="">
          <p:sp>
            <p:nvSpPr>
              <p:cNvPr id="6" name="文本框 5">
                <a:extLst>
                  <a:ext uri="{FF2B5EF4-FFF2-40B4-BE49-F238E27FC236}">
                    <a16:creationId xmlns:a16="http://schemas.microsoft.com/office/drawing/2014/main" id="{D9C94A61-1AFD-6E14-CEAC-A39AB3DB6A02}"/>
                  </a:ext>
                </a:extLst>
              </p:cNvPr>
              <p:cNvSpPr txBox="1">
                <a:spLocks noRot="1" noChangeAspect="1" noMove="1" noResize="1" noEditPoints="1" noAdjustHandles="1" noChangeArrowheads="1" noChangeShapeType="1" noTextEdit="1"/>
              </p:cNvSpPr>
              <p:nvPr/>
            </p:nvSpPr>
            <p:spPr>
              <a:xfrm>
                <a:off x="2455193" y="1553506"/>
                <a:ext cx="7281611" cy="495457"/>
              </a:xfrm>
              <a:prstGeom prst="rect">
                <a:avLst/>
              </a:prstGeom>
              <a:blipFill>
                <a:blip r:embed="rId2"/>
                <a:stretch>
                  <a:fillRect t="-3704" b="-271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CF32BBB-2439-9E67-BD4B-EC6E81BA3129}"/>
                  </a:ext>
                </a:extLst>
              </p:cNvPr>
              <p:cNvSpPr txBox="1"/>
              <p:nvPr/>
            </p:nvSpPr>
            <p:spPr>
              <a:xfrm>
                <a:off x="2356433" y="2569380"/>
                <a:ext cx="8080961" cy="864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e>
                      </m:d>
                    </m:oMath>
                  </m:oMathPara>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endParaRPr lang="zh-CN" altLang="en-US" sz="2400" dirty="0">
                  <a:latin typeface="CMU Serif" panose="02000603000000000000" pitchFamily="2" charset="0"/>
                  <a:cs typeface="CMU Serif" panose="02000603000000000000" pitchFamily="2" charset="0"/>
                </a:endParaRPr>
              </a:p>
            </p:txBody>
          </p:sp>
        </mc:Choice>
        <mc:Fallback xmlns="">
          <p:sp>
            <p:nvSpPr>
              <p:cNvPr id="7" name="文本框 6">
                <a:extLst>
                  <a:ext uri="{FF2B5EF4-FFF2-40B4-BE49-F238E27FC236}">
                    <a16:creationId xmlns:a16="http://schemas.microsoft.com/office/drawing/2014/main" id="{7CF32BBB-2439-9E67-BD4B-EC6E81BA3129}"/>
                  </a:ext>
                </a:extLst>
              </p:cNvPr>
              <p:cNvSpPr txBox="1">
                <a:spLocks noRot="1" noChangeAspect="1" noMove="1" noResize="1" noEditPoints="1" noAdjustHandles="1" noChangeArrowheads="1" noChangeShapeType="1" noTextEdit="1"/>
              </p:cNvSpPr>
              <p:nvPr/>
            </p:nvSpPr>
            <p:spPr>
              <a:xfrm>
                <a:off x="2356433" y="2569380"/>
                <a:ext cx="8080961" cy="86478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8E7DF8C-021E-C0CE-469F-E6DE3E1D3B59}"/>
                  </a:ext>
                </a:extLst>
              </p:cNvPr>
              <p:cNvSpPr txBox="1"/>
              <p:nvPr/>
            </p:nvSpPr>
            <p:spPr>
              <a:xfrm>
                <a:off x="2411954" y="4619226"/>
                <a:ext cx="6097002" cy="490840"/>
              </a:xfrm>
              <a:prstGeom prst="rect">
                <a:avLst/>
              </a:prstGeom>
              <a:noFill/>
            </p:spPr>
            <p:txBody>
              <a:bodyPr wrap="square">
                <a:spAutoFit/>
              </a:bodyPr>
              <a:lstStyle/>
              <a:p>
                <a:r>
                  <a:rPr lang="en-US" altLang="zh-CN" sz="2400" dirty="0">
                    <a:latin typeface="CMU Serif" panose="02000603000000000000" pitchFamily="2" charset="0"/>
                    <a:ea typeface="CMU Serif" panose="02000603000000000000" pitchFamily="2" charset="0"/>
                    <a:cs typeface="CMU Serif" panose="02000603000000000000" pitchFamily="2" charset="0"/>
                  </a:rPr>
                  <a:t>Hence, we can compute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via</a:t>
                </a:r>
              </a:p>
            </p:txBody>
          </p:sp>
        </mc:Choice>
        <mc:Fallback xmlns="">
          <p:sp>
            <p:nvSpPr>
              <p:cNvPr id="8" name="文本框 7">
                <a:extLst>
                  <a:ext uri="{FF2B5EF4-FFF2-40B4-BE49-F238E27FC236}">
                    <a16:creationId xmlns:a16="http://schemas.microsoft.com/office/drawing/2014/main" id="{B8E7DF8C-021E-C0CE-469F-E6DE3E1D3B59}"/>
                  </a:ext>
                </a:extLst>
              </p:cNvPr>
              <p:cNvSpPr txBox="1">
                <a:spLocks noRot="1" noChangeAspect="1" noMove="1" noResize="1" noEditPoints="1" noAdjustHandles="1" noChangeArrowheads="1" noChangeShapeType="1" noTextEdit="1"/>
              </p:cNvSpPr>
              <p:nvPr/>
            </p:nvSpPr>
            <p:spPr>
              <a:xfrm>
                <a:off x="2411954" y="4619226"/>
                <a:ext cx="6097002" cy="490840"/>
              </a:xfrm>
              <a:prstGeom prst="rect">
                <a:avLst/>
              </a:prstGeom>
              <a:blipFill>
                <a:blip r:embed="rId4"/>
                <a:stretch>
                  <a:fillRect l="-1600" t="-3750" b="-2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AC9A21-5593-EE34-2B31-05EB3D260709}"/>
                  </a:ext>
                </a:extLst>
              </p:cNvPr>
              <p:cNvSpPr txBox="1"/>
              <p:nvPr/>
            </p:nvSpPr>
            <p:spPr>
              <a:xfrm>
                <a:off x="2455193" y="2078339"/>
                <a:ext cx="7281610" cy="461665"/>
              </a:xfrm>
              <a:prstGeom prst="rect">
                <a:avLst/>
              </a:prstGeom>
              <a:noFill/>
            </p:spPr>
            <p:txBody>
              <a:bodyPr wrap="square">
                <a:spAutoFit/>
              </a:bodyPr>
              <a:lstStyle/>
              <a:p>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endParaRPr lang="zh-CN" altLang="en-US" sz="2400" dirty="0">
                  <a:latin typeface="CMU Serif" panose="02000603000000000000" pitchFamily="2" charset="0"/>
                  <a:cs typeface="CMU Serif" panose="02000603000000000000" pitchFamily="2" charset="0"/>
                </a:endParaRPr>
              </a:p>
            </p:txBody>
          </p:sp>
        </mc:Choice>
        <mc:Fallback xmlns="">
          <p:sp>
            <p:nvSpPr>
              <p:cNvPr id="10" name="文本框 9">
                <a:extLst>
                  <a:ext uri="{FF2B5EF4-FFF2-40B4-BE49-F238E27FC236}">
                    <a16:creationId xmlns:a16="http://schemas.microsoft.com/office/drawing/2014/main" id="{03AC9A21-5593-EE34-2B31-05EB3D260709}"/>
                  </a:ext>
                </a:extLst>
              </p:cNvPr>
              <p:cNvSpPr txBox="1">
                <a:spLocks noRot="1" noChangeAspect="1" noMove="1" noResize="1" noEditPoints="1" noAdjustHandles="1" noChangeArrowheads="1" noChangeShapeType="1" noTextEdit="1"/>
              </p:cNvSpPr>
              <p:nvPr/>
            </p:nvSpPr>
            <p:spPr>
              <a:xfrm>
                <a:off x="2455193" y="2078339"/>
                <a:ext cx="7281610" cy="461665"/>
              </a:xfrm>
              <a:prstGeom prst="rect">
                <a:avLst/>
              </a:prstGeom>
              <a:blipFill>
                <a:blip r:embed="rId5"/>
                <a:stretch>
                  <a:fillRect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940915E-710B-8C95-BA2B-0CC49737BEC6}"/>
                  </a:ext>
                </a:extLst>
              </p:cNvPr>
              <p:cNvSpPr txBox="1"/>
              <p:nvPr/>
            </p:nvSpPr>
            <p:spPr>
              <a:xfrm>
                <a:off x="1994737" y="3754437"/>
                <a:ext cx="7281609" cy="864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e>
                          </m:d>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e>
                      </m:d>
                    </m:oMath>
                  </m:oMathPara>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altLang="zh-CN" sz="240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12" name="文本框 11">
                <a:extLst>
                  <a:ext uri="{FF2B5EF4-FFF2-40B4-BE49-F238E27FC236}">
                    <a16:creationId xmlns:a16="http://schemas.microsoft.com/office/drawing/2014/main" id="{F940915E-710B-8C95-BA2B-0CC49737BEC6}"/>
                  </a:ext>
                </a:extLst>
              </p:cNvPr>
              <p:cNvSpPr txBox="1">
                <a:spLocks noRot="1" noChangeAspect="1" noMove="1" noResize="1" noEditPoints="1" noAdjustHandles="1" noChangeArrowheads="1" noChangeShapeType="1" noTextEdit="1"/>
              </p:cNvSpPr>
              <p:nvPr/>
            </p:nvSpPr>
            <p:spPr>
              <a:xfrm>
                <a:off x="1994737" y="3754437"/>
                <a:ext cx="7281609" cy="864789"/>
              </a:xfrm>
              <a:prstGeom prst="rect">
                <a:avLst/>
              </a:prstGeom>
              <a:blipFill>
                <a:blip r:embed="rId6"/>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9D68F80-AECE-7DE4-6255-23DC4733A144}"/>
              </a:ext>
            </a:extLst>
          </p:cNvPr>
          <p:cNvSpPr txBox="1"/>
          <p:nvPr/>
        </p:nvSpPr>
        <p:spPr>
          <a:xfrm>
            <a:off x="2411954" y="3363471"/>
            <a:ext cx="1915527" cy="461665"/>
          </a:xfrm>
          <a:prstGeom prst="rect">
            <a:avLst/>
          </a:prstGeom>
        </p:spPr>
        <p:txBody>
          <a:bodyPr wrap="square">
            <a:spAutoFit/>
          </a:bodyPr>
          <a:lstStyle/>
          <a:p>
            <a:r>
              <a:rPr lang="en-US" altLang="zh-CN" sz="2400" dirty="0">
                <a:latin typeface="CMU Serif" panose="02000603000000000000" pitchFamily="2" charset="0"/>
                <a:ea typeface="CMU Serif" panose="02000603000000000000" pitchFamily="2" charset="0"/>
                <a:cs typeface="CMU Serif" panose="02000603000000000000" pitchFamily="2" charset="0"/>
              </a:rPr>
              <a:t>Moreover,</a:t>
            </a:r>
            <a:endParaRPr lang="zh-CN" altLang="en-US" sz="2400" dirty="0">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DC5694C-4D0C-59C2-BC43-7BCCEACC6F3E}"/>
                  </a:ext>
                </a:extLst>
              </p:cNvPr>
              <p:cNvSpPr txBox="1"/>
              <p:nvPr/>
            </p:nvSpPr>
            <p:spPr>
              <a:xfrm>
                <a:off x="1646823" y="5056155"/>
                <a:ext cx="6097002" cy="495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m:oMathPara>
                </a14:m>
                <a:endParaRPr lang="zh-CN" altLang="en-US" sz="2400" dirty="0">
                  <a:latin typeface="CMU Serif" panose="02000603000000000000" pitchFamily="2" charset="0"/>
                  <a:cs typeface="CMU Serif" panose="02000603000000000000" pitchFamily="2" charset="0"/>
                </a:endParaRPr>
              </a:p>
            </p:txBody>
          </p:sp>
        </mc:Choice>
        <mc:Fallback xmlns="">
          <p:sp>
            <p:nvSpPr>
              <p:cNvPr id="16" name="文本框 15">
                <a:extLst>
                  <a:ext uri="{FF2B5EF4-FFF2-40B4-BE49-F238E27FC236}">
                    <a16:creationId xmlns:a16="http://schemas.microsoft.com/office/drawing/2014/main" id="{0DC5694C-4D0C-59C2-BC43-7BCCEACC6F3E}"/>
                  </a:ext>
                </a:extLst>
              </p:cNvPr>
              <p:cNvSpPr txBox="1">
                <a:spLocks noRot="1" noChangeAspect="1" noMove="1" noResize="1" noEditPoints="1" noAdjustHandles="1" noChangeArrowheads="1" noChangeShapeType="1" noTextEdit="1"/>
              </p:cNvSpPr>
              <p:nvPr/>
            </p:nvSpPr>
            <p:spPr>
              <a:xfrm>
                <a:off x="1646823" y="5056155"/>
                <a:ext cx="6097002" cy="495457"/>
              </a:xfrm>
              <a:prstGeom prst="rect">
                <a:avLst/>
              </a:prstGeom>
              <a:blipFill>
                <a:blip r:embed="rId7"/>
                <a:stretch>
                  <a:fillRect b="-6098"/>
                </a:stretch>
              </a:blipFill>
            </p:spPr>
            <p:txBody>
              <a:bodyPr/>
              <a:lstStyle/>
              <a:p>
                <a:r>
                  <a:rPr lang="zh-CN" altLang="en-US">
                    <a:noFill/>
                  </a:rPr>
                  <a:t> </a:t>
                </a:r>
              </a:p>
            </p:txBody>
          </p:sp>
        </mc:Fallback>
      </mc:AlternateContent>
      <p:sp>
        <p:nvSpPr>
          <p:cNvPr id="17" name="标题 4">
            <a:extLst>
              <a:ext uri="{FF2B5EF4-FFF2-40B4-BE49-F238E27FC236}">
                <a16:creationId xmlns:a16="http://schemas.microsoft.com/office/drawing/2014/main" id="{C473D2CD-CF8F-6134-BBA6-125B82689AC7}"/>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Compute Correlations</a:t>
            </a:r>
            <a:endParaRPr lang="zh-CN" altLang="en-US" dirty="0"/>
          </a:p>
        </p:txBody>
      </p:sp>
    </p:spTree>
    <p:extLst>
      <p:ext uri="{BB962C8B-B14F-4D97-AF65-F5344CB8AC3E}">
        <p14:creationId xmlns:p14="http://schemas.microsoft.com/office/powerpoint/2010/main" val="2520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AEF8A11-FECA-32E5-633A-D0AE16369FFD}"/>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AR Processes / Spectrum Density</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793A24F-21B8-8F8E-2E6A-8FE434F952FB}"/>
                  </a:ext>
                </a:extLst>
              </p:cNvPr>
              <p:cNvSpPr txBox="1"/>
              <p:nvPr/>
            </p:nvSpPr>
            <p:spPr>
              <a:xfrm>
                <a:off x="429125" y="1531890"/>
                <a:ext cx="11333748" cy="4810676"/>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m:t>
                        </m:r>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Model </a:t>
                </a:r>
                <a14:m>
                  <m:oMath xmlns:m="http://schemas.openxmlformats.org/officeDocument/2006/math">
                    <m:r>
                      <a:rPr lang="en-US" altLang="zh-CN" sz="2400" b="0" i="1" dirty="0" smtClean="0">
                        <a:latin typeface="Cambria Math" panose="02040503050406030204" pitchFamily="18" charset="0"/>
                      </a:rPr>
                      <m:t>𝑥</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as the output of an AR process,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𝑒</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a white noise with variance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𝑥</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𝐴</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𝑞</m:t>
                              </m:r>
                            </m:e>
                          </m:d>
                        </m:den>
                      </m:f>
                      <m:r>
                        <a:rPr lang="en-US" altLang="zh-CN" sz="2400" b="0" i="1" smtClean="0">
                          <a:latin typeface="Cambria Math" panose="02040503050406030204" pitchFamily="18" charset="0"/>
                          <a:cs typeface="Times New Roman" panose="02020603050405020304" pitchFamily="18" charset="0"/>
                        </a:rPr>
                        <m:t>𝑒</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oMath>
                  </m:oMathPara>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Obtain the values of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and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𝑞</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by solving </a:t>
                </a:r>
                <a:r>
                  <a:rPr lang="en-US" altLang="zh-CN" sz="2400">
                    <a:latin typeface="CMU Serif" panose="02000603000000000000" pitchFamily="2" charset="0"/>
                    <a:ea typeface="CMU Serif" panose="02000603000000000000" pitchFamily="2" charset="0"/>
                    <a:cs typeface="CMU Serif" panose="02000603000000000000" pitchFamily="2" charset="0"/>
                  </a:rPr>
                  <a:t>Yule-Walker Equations</a:t>
                </a: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Further, compute </a:t>
                </a:r>
                <a14:m>
                  <m:oMath xmlns:m="http://schemas.openxmlformats.org/officeDocument/2006/math">
                    <m:sSub>
                      <m:sSubPr>
                        <m:ctrlPr>
                          <a:rPr lang="en-US" altLang="zh-CN" sz="2400" i="1" smtClean="0">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b="0" i="1" smtClean="0">
                                <a:latin typeface="Cambria Math" panose="02040503050406030204" pitchFamily="18" charset="0"/>
                              </a:rPr>
                              <m:t>𝐴</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den>
                        </m:f>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i="1">
                                <a:latin typeface="Cambria Math" panose="02040503050406030204" pitchFamily="18" charset="0"/>
                              </a:rPr>
                              <m:t>𝐴</m:t>
                            </m:r>
                            <m:d>
                              <m:dPr>
                                <m:ctrlPr>
                                  <a:rPr lang="en-US" altLang="zh-CN" sz="2400" i="1">
                                    <a:latin typeface="Cambria Math" panose="02040503050406030204" pitchFamily="18" charset="0"/>
                                  </a:rPr>
                                </m:ctrlPr>
                              </m:dPr>
                              <m:e>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−1</m:t>
                                    </m:r>
                                  </m:sup>
                                </m:sSup>
                              </m:e>
                            </m:d>
                          </m:den>
                        </m:f>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b="0" i="1" smtClean="0">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b="0" i="1" smtClean="0">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Repeat the above process for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b="0" i="1" smtClean="0">
                            <a:latin typeface="Cambria Math" panose="02040503050406030204" pitchFamily="18" charset="0"/>
                          </a:rPr>
                          <m:t>𝑦</m:t>
                        </m:r>
                        <m:r>
                          <a:rPr lang="en-US" altLang="zh-CN" sz="2400" i="1">
                            <a:latin typeface="Cambria Math" panose="02040503050406030204" pitchFamily="18" charset="0"/>
                          </a:rPr>
                          <m:t>𝑦</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can be computed.</a:t>
                </a:r>
              </a:p>
            </p:txBody>
          </p:sp>
        </mc:Choice>
        <mc:Fallback xmlns="">
          <p:sp>
            <p:nvSpPr>
              <p:cNvPr id="5" name="文本框 4">
                <a:extLst>
                  <a:ext uri="{FF2B5EF4-FFF2-40B4-BE49-F238E27FC236}">
                    <a16:creationId xmlns:a16="http://schemas.microsoft.com/office/drawing/2014/main" id="{1793A24F-21B8-8F8E-2E6A-8FE434F952FB}"/>
                  </a:ext>
                </a:extLst>
              </p:cNvPr>
              <p:cNvSpPr txBox="1">
                <a:spLocks noRot="1" noChangeAspect="1" noMove="1" noResize="1" noEditPoints="1" noAdjustHandles="1" noChangeArrowheads="1" noChangeShapeType="1" noTextEdit="1"/>
              </p:cNvSpPr>
              <p:nvPr/>
            </p:nvSpPr>
            <p:spPr>
              <a:xfrm>
                <a:off x="429125" y="1531890"/>
                <a:ext cx="11333748" cy="4810676"/>
              </a:xfrm>
              <a:prstGeom prst="rect">
                <a:avLst/>
              </a:prstGeom>
              <a:blipFill>
                <a:blip r:embed="rId2"/>
                <a:stretch>
                  <a:fillRect l="-699" t="-507" b="-1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272142"/>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演示文稿2" id="{F5704AFE-1FB4-4DD3-A182-59AA94A2A0AB}" vid="{79650F56-3F4D-4914-8209-69DFCBD8467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PPT Template</Template>
  <TotalTime>162</TotalTime>
  <Words>276</Words>
  <Application>Microsoft Office PowerPoint</Application>
  <PresentationFormat>宽屏</PresentationFormat>
  <Paragraphs>43</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Calibri</vt:lpstr>
      <vt:lpstr>Cambria Math</vt:lpstr>
      <vt:lpstr>Figtree</vt:lpstr>
      <vt:lpstr>CMU Serif</vt:lpstr>
      <vt:lpstr>Latin Modern Math</vt:lpstr>
      <vt:lpstr>Office-tema</vt:lpstr>
      <vt:lpstr>EQ2401 Adaptive Signal Processing Project 1</vt:lpstr>
      <vt:lpstr>Project Description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Ziyue Yang</dc:creator>
  <cp:lastModifiedBy>Ziyue Yang</cp:lastModifiedBy>
  <cp:revision>2</cp:revision>
  <dcterms:created xsi:type="dcterms:W3CDTF">2024-02-01T11:04:48Z</dcterms:created>
  <dcterms:modified xsi:type="dcterms:W3CDTF">2024-02-02T22:15:15Z</dcterms:modified>
</cp:coreProperties>
</file>