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725" r:id="rId1"/>
    <p:sldMasterId id="2147484000" r:id="rId2"/>
  </p:sldMasterIdLst>
  <p:notesMasterIdLst>
    <p:notesMasterId r:id="rId4"/>
  </p:notesMasterIdLst>
  <p:handoutMasterIdLst>
    <p:handoutMasterId r:id="rId5"/>
  </p:handoutMasterIdLst>
  <p:sldIdLst>
    <p:sldId id="1790" r:id="rId3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B0F0"/>
    <a:srgbClr val="9411DD"/>
    <a:srgbClr val="E89CE3"/>
    <a:srgbClr val="0000FF"/>
    <a:srgbClr val="0033CC"/>
    <a:srgbClr val="FF9900"/>
    <a:srgbClr val="000000"/>
    <a:srgbClr val="0099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6196" autoAdjust="0"/>
  </p:normalViewPr>
  <p:slideViewPr>
    <p:cSldViewPr>
      <p:cViewPr varScale="1">
        <p:scale>
          <a:sx n="116" d="100"/>
          <a:sy n="116" d="100"/>
        </p:scale>
        <p:origin x="144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54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999F6-0259-4BD0-90C3-8FF1DA5271B9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2EBFB-D6BF-46D4-95F0-33580E0E2E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28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C4FAC-5D83-482A-9809-B34FBC9884EF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4677B-C5CE-4183-A13D-EB29CCD213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94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3571875"/>
            <a:ext cx="91567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Work\ProductMarketing\HadoopSummit_10\hadoop-summit_10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4888" y="2579688"/>
            <a:ext cx="39624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914400" y="502768"/>
            <a:ext cx="7759699" cy="457200"/>
          </a:xfrm>
          <a:prstGeom prst="rect">
            <a:avLst/>
          </a:prstGeom>
        </p:spPr>
        <p:txBody>
          <a:bodyPr tIns="91440" bIns="91440" anchor="ctr">
            <a:noAutofit/>
          </a:bodyPr>
          <a:lstStyle>
            <a:lvl1pPr algn="l">
              <a:defRPr sz="3200" spc="0">
                <a:solidFill>
                  <a:srgbClr val="7B0099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914400" y="970913"/>
            <a:ext cx="7759699" cy="457200"/>
          </a:xfrm>
          <a:prstGeom prst="rect">
            <a:avLst/>
          </a:prstGeom>
        </p:spPr>
        <p:txBody>
          <a:bodyPr tIns="91440" bIns="91440" rtlCol="0" anchor="ctr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3200" b="0" kern="1200" spc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914400" y="1428113"/>
            <a:ext cx="7759699" cy="457200"/>
          </a:xfrm>
          <a:prstGeom prst="rect">
            <a:avLst/>
          </a:prstGeom>
        </p:spPr>
        <p:txBody>
          <a:bodyPr tIns="91440" bIns="91440" rtlCol="0" anchor="ctr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3200" b="0" kern="1200" spc="0" smtClean="0">
                <a:solidFill>
                  <a:schemeClr val="tx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j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j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j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3200" kern="1200" dirty="0" smtClean="0">
                <a:solidFill>
                  <a:schemeClr val="tx1"/>
                </a:solidFill>
                <a:latin typeface="+mn-lt"/>
                <a:ea typeface="+mj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953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71750" y="1981200"/>
            <a:ext cx="4000500" cy="2301875"/>
          </a:xfrm>
          <a:prstGeom prst="rect">
            <a:avLst/>
          </a:prstGeom>
          <a:solidFill>
            <a:schemeClr val="bg1"/>
          </a:solidFill>
          <a:ln w="3175">
            <a:solidFill>
              <a:srgbClr val="7F7F7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7" name="Picture 11" descr="Yahoo-online-t-original.gif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918890" y="3770929"/>
            <a:ext cx="1432864" cy="2718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0543" y="2051659"/>
            <a:ext cx="3492676" cy="428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B0099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4" name="Text Placeholder 133"/>
          <p:cNvSpPr>
            <a:spLocks noGrp="1"/>
          </p:cNvSpPr>
          <p:nvPr>
            <p:ph type="body" sz="quarter" idx="10"/>
          </p:nvPr>
        </p:nvSpPr>
        <p:spPr>
          <a:xfrm>
            <a:off x="2689728" y="2479334"/>
            <a:ext cx="3469360" cy="284163"/>
          </a:xfrm>
          <a:prstGeom prst="rect">
            <a:avLst/>
          </a:prstGeom>
        </p:spPr>
        <p:txBody>
          <a:bodyPr>
            <a:noAutofit/>
          </a:bodyPr>
          <a:lstStyle>
            <a:lvl1pPr marL="1588" indent="-1588">
              <a:buFontTx/>
              <a:buNone/>
              <a:defRPr sz="1400" b="1">
                <a:solidFill>
                  <a:srgbClr val="7B0099"/>
                </a:solidFill>
                <a:latin typeface="Arial" pitchFamily="34" charset="0"/>
              </a:defRPr>
            </a:lvl1pPr>
            <a:lvl2pPr>
              <a:defRPr sz="1800" b="1">
                <a:solidFill>
                  <a:srgbClr val="7B0099"/>
                </a:solidFill>
              </a:defRPr>
            </a:lvl2pPr>
            <a:lvl3pPr>
              <a:defRPr sz="1800" b="1">
                <a:solidFill>
                  <a:srgbClr val="7B0099"/>
                </a:solidFill>
              </a:defRPr>
            </a:lvl3pPr>
            <a:lvl4pPr>
              <a:defRPr sz="1800" b="1">
                <a:solidFill>
                  <a:srgbClr val="7B0099"/>
                </a:solidFill>
              </a:defRPr>
            </a:lvl4pPr>
            <a:lvl5pPr>
              <a:defRPr sz="1800" b="1">
                <a:solidFill>
                  <a:srgbClr val="7B00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2" name="Text Placeholder 141"/>
          <p:cNvSpPr>
            <a:spLocks noGrp="1"/>
          </p:cNvSpPr>
          <p:nvPr>
            <p:ph type="body" sz="quarter" idx="11"/>
          </p:nvPr>
        </p:nvSpPr>
        <p:spPr>
          <a:xfrm>
            <a:off x="2689728" y="2768897"/>
            <a:ext cx="3471888" cy="293003"/>
          </a:xfrm>
          <a:prstGeom prst="rect">
            <a:avLst/>
          </a:prstGeom>
        </p:spPr>
        <p:txBody>
          <a:bodyPr>
            <a:noAutofit/>
          </a:bodyPr>
          <a:lstStyle>
            <a:lvl1pPr marL="1588" indent="-1588">
              <a:buFontTx/>
              <a:buNone/>
              <a:defRPr sz="1200">
                <a:solidFill>
                  <a:srgbClr val="7B0099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5" name="Text Placeholder 144"/>
          <p:cNvSpPr>
            <a:spLocks noGrp="1"/>
          </p:cNvSpPr>
          <p:nvPr>
            <p:ph type="body" sz="quarter" idx="12"/>
          </p:nvPr>
        </p:nvSpPr>
        <p:spPr>
          <a:xfrm>
            <a:off x="2701946" y="3146090"/>
            <a:ext cx="3464603" cy="984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tx1"/>
                </a:solidFill>
                <a:latin typeface="Arial" pitchFamily="34" charset="0"/>
              </a:defRPr>
            </a:lvl1pPr>
            <a:lvl2pPr marL="0" indent="0"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144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E7D23A67-2FAA-48A7-AC97-83ADBCA7E189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12/29/2016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F9A72977-7B77-49B7-8358-093A14407C16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3695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A8FD7F5A-9A4D-48EB-9374-0A8EF357A70B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12/29/2016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FD175C15-173F-49CC-8414-7DD0D5C7711D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2905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DDDC2A25-7DE5-4E8A-B73F-41052D0F0892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12/29/2016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1489D68C-202A-4406-889E-4F669A5FC9FC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8813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163FA732-A893-40F0-AD53-A5E69F56EA3C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12/29/2016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FC2D4C3E-8096-46AE-9D92-090FC831F88F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4742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16099F18-B5EE-417D-B73C-E9DBEBAED05F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12/29/2016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FC943E3A-9180-4A0E-9183-569ED78654F0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390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1DA5C5AE-0B2F-4297-AC24-B23CC8ED68B2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12/29/2016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17F84D05-B382-4EF1-A46E-508BD2500BB2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4762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B821965-D9D0-4683-BA71-0902BD48B6BF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12/29/2016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96F0A73-F0CB-4B9F-9E91-5644FD8499DC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5916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4C50805D-EEB3-469A-9B99-E177B2AAA6D7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12/29/2016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4C682977-67E0-4AE9-A9A7-952DCAEE5FEC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46373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501BA69F-2D78-4E57-BB69-5858058FE0A6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12/29/2016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1EC42A0-D8B7-4A85-944F-1CA7C6132D1F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249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" y="0"/>
            <a:ext cx="8208962" cy="7715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477838" y="1004888"/>
            <a:ext cx="8285162" cy="4951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C38035AD-AC01-491C-A1DC-873E017945B0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965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96A14F6D-DF82-4649-8082-424E3646C1DA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12/29/2016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34F67E7A-CD02-46CC-B844-C98E1AA17890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8659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9EA58DE3-47DF-4D12-B3E4-ED02B0A57250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12/29/2016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6A6E111-C205-40E9-A8C1-2839D9B60463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308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20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3571875"/>
            <a:ext cx="91567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905854" y="261468"/>
            <a:ext cx="7768245" cy="457200"/>
          </a:xfrm>
          <a:prstGeom prst="rect">
            <a:avLst/>
          </a:prstGeom>
        </p:spPr>
        <p:txBody>
          <a:bodyPr tIns="91440" bIns="91440" anchor="ctr">
            <a:noAutofit/>
          </a:bodyPr>
          <a:lstStyle>
            <a:lvl1pPr algn="l">
              <a:defRPr sz="3200" b="0" spc="0">
                <a:solidFill>
                  <a:schemeClr val="tx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905854" y="729613"/>
            <a:ext cx="7768245" cy="457200"/>
          </a:xfrm>
          <a:prstGeom prst="rect">
            <a:avLst/>
          </a:prstGeom>
        </p:spPr>
        <p:txBody>
          <a:bodyPr tIns="91440" bIns="91440" rtlCol="0" anchor="ctr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3200" b="1" kern="1200" spc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8566" y="1004888"/>
            <a:ext cx="4093436" cy="47284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9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2" y="1004888"/>
            <a:ext cx="4197168" cy="47284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9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77838" y="0"/>
            <a:ext cx="8208962" cy="7715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>
          <a:xfrm>
            <a:off x="5387975" y="6356350"/>
            <a:ext cx="21272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890750-6070-4B1B-88F7-1165487008A8}" type="datetime1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12/29/2016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Footer Placeholder 25"/>
          <p:cNvSpPr>
            <a:spLocks noGrp="1"/>
          </p:cNvSpPr>
          <p:nvPr>
            <p:ph type="ftr" sz="quarter" idx="11"/>
          </p:nvPr>
        </p:nvSpPr>
        <p:spPr>
          <a:xfrm>
            <a:off x="477838" y="6356350"/>
            <a:ext cx="29162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615B6-F6B4-4219-8216-94FD91CC0091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08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7838" y="0"/>
            <a:ext cx="8208962" cy="7715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4"/>
          <p:cNvSpPr>
            <a:spLocks noGrp="1"/>
          </p:cNvSpPr>
          <p:nvPr>
            <p:ph type="dt" sz="half" idx="10"/>
          </p:nvPr>
        </p:nvSpPr>
        <p:spPr>
          <a:xfrm>
            <a:off x="5387975" y="6356350"/>
            <a:ext cx="21272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83FBA5-BC56-4AF4-9C0C-C4A301631155}" type="datetime1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12/29/2016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Footer Placeholder 25"/>
          <p:cNvSpPr>
            <a:spLocks noGrp="1"/>
          </p:cNvSpPr>
          <p:nvPr>
            <p:ph type="ftr" sz="quarter" idx="11"/>
          </p:nvPr>
        </p:nvSpPr>
        <p:spPr>
          <a:xfrm>
            <a:off x="477838" y="6356350"/>
            <a:ext cx="29162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4A81E-B0F0-4E6A-A85E-C4C3BF49574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38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4"/>
          <p:cNvSpPr>
            <a:spLocks noGrp="1"/>
          </p:cNvSpPr>
          <p:nvPr>
            <p:ph type="dt" sz="half" idx="10"/>
          </p:nvPr>
        </p:nvSpPr>
        <p:spPr>
          <a:xfrm>
            <a:off x="5387975" y="6356350"/>
            <a:ext cx="21272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17D66B-0903-4700-8297-508D58ED526A}" type="datetime1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12/29/2016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Footer Placeholder 25"/>
          <p:cNvSpPr>
            <a:spLocks noGrp="1"/>
          </p:cNvSpPr>
          <p:nvPr>
            <p:ph type="ftr" sz="quarter" idx="11"/>
          </p:nvPr>
        </p:nvSpPr>
        <p:spPr>
          <a:xfrm>
            <a:off x="477838" y="6356350"/>
            <a:ext cx="29162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D025C-F60C-4BA1-886F-DB3727FF0F6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38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565" y="254000"/>
            <a:ext cx="3026138" cy="1181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54000"/>
            <a:ext cx="5111750" cy="57023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396875" algn="l"/>
              </a:tabLst>
              <a:defRPr sz="1600" b="0"/>
            </a:lvl1pPr>
            <a:lvl2pPr>
              <a:defRPr sz="1400" b="0"/>
            </a:lvl2pPr>
            <a:lvl3pPr>
              <a:defRPr sz="1200" b="0"/>
            </a:lvl3pPr>
            <a:lvl4pPr>
              <a:defRPr sz="1100" b="0"/>
            </a:lvl4pPr>
            <a:lvl5pPr>
              <a:defRPr sz="9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565" y="1721225"/>
            <a:ext cx="3026137" cy="4235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>
          <a:xfrm>
            <a:off x="5387975" y="6356350"/>
            <a:ext cx="21272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2F64D4-AAA7-41BF-BC65-7BBE50EBDFA7}" type="datetime1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12/29/2016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Footer Placeholder 25"/>
          <p:cNvSpPr>
            <a:spLocks noGrp="1"/>
          </p:cNvSpPr>
          <p:nvPr>
            <p:ph type="ftr" sz="quarter" idx="11"/>
          </p:nvPr>
        </p:nvSpPr>
        <p:spPr>
          <a:xfrm>
            <a:off x="477838" y="6356350"/>
            <a:ext cx="29162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FBB10-BA9C-4FC7-A320-92CD1759502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3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898" y="4800600"/>
            <a:ext cx="5810188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64898" y="612775"/>
            <a:ext cx="5810188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4898" y="5367338"/>
            <a:ext cx="581018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>
          <a:xfrm>
            <a:off x="5387975" y="6356350"/>
            <a:ext cx="21272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9064D3-C2D5-44C3-8A3A-D425ABB93AF1}" type="datetime1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12/29/2016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Footer Placeholder 25"/>
          <p:cNvSpPr>
            <a:spLocks noGrp="1"/>
          </p:cNvSpPr>
          <p:nvPr>
            <p:ph type="ftr" sz="quarter" idx="11"/>
          </p:nvPr>
        </p:nvSpPr>
        <p:spPr>
          <a:xfrm>
            <a:off x="477838" y="6356350"/>
            <a:ext cx="29162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D8880-BEEA-4239-BB6A-6082B5EF326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71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7838" y="346075"/>
            <a:ext cx="8405812" cy="6172200"/>
            <a:chOff x="311630" y="345560"/>
            <a:chExt cx="8571436" cy="6172216"/>
          </a:xfrm>
        </p:grpSpPr>
        <p:pic>
          <p:nvPicPr>
            <p:cNvPr id="4" name="Picture 6" descr="Quotations2.gif"/>
            <p:cNvPicPr>
              <a:picLocks noChangeAspect="1"/>
            </p:cNvPicPr>
            <p:nvPr userDrawn="1"/>
          </p:nvPicPr>
          <p:blipFill>
            <a:blip r:embed="rId2" cstate="print">
              <a:lum contrast="-10000"/>
              <a:grayscl/>
            </a:blip>
            <a:srcRect/>
            <a:stretch>
              <a:fillRect/>
            </a:stretch>
          </p:blipFill>
          <p:spPr bwMode="auto">
            <a:xfrm rot="10800000">
              <a:off x="5663616" y="3774576"/>
              <a:ext cx="321945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7" descr="Quotations2.gif"/>
            <p:cNvPicPr>
              <a:picLocks noChangeAspect="1"/>
            </p:cNvPicPr>
            <p:nvPr userDrawn="1"/>
          </p:nvPicPr>
          <p:blipFill>
            <a:blip r:embed="rId2" cstate="print">
              <a:lum contrast="-10000"/>
              <a:grayscl/>
            </a:blip>
            <a:srcRect/>
            <a:stretch>
              <a:fillRect/>
            </a:stretch>
          </p:blipFill>
          <p:spPr bwMode="auto">
            <a:xfrm rot="10800000" flipH="1">
              <a:off x="311630" y="345560"/>
              <a:ext cx="321945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3" name="Text Placeholder 122"/>
          <p:cNvSpPr>
            <a:spLocks noGrp="1"/>
          </p:cNvSpPr>
          <p:nvPr>
            <p:ph type="body" sz="quarter" idx="11"/>
          </p:nvPr>
        </p:nvSpPr>
        <p:spPr>
          <a:xfrm>
            <a:off x="675641" y="523875"/>
            <a:ext cx="8089900" cy="520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4400" b="1">
                <a:solidFill>
                  <a:schemeClr val="tx1"/>
                </a:solidFill>
              </a:defRPr>
            </a:lvl1pPr>
            <a:lvl2pPr algn="r">
              <a:buClr>
                <a:srgbClr val="585858"/>
              </a:buClr>
              <a:buFont typeface="Calibri" pitchFamily="34" charset="0"/>
              <a:buChar char="―"/>
              <a:defRPr sz="2400" b="0">
                <a:solidFill>
                  <a:schemeClr val="tx1"/>
                </a:solidFill>
              </a:defRPr>
            </a:lvl2pPr>
            <a:lvl3pPr>
              <a:buFontTx/>
              <a:buNone/>
              <a:defRPr sz="3200" b="1">
                <a:solidFill>
                  <a:schemeClr val="bg1"/>
                </a:solidFill>
              </a:defRPr>
            </a:lvl3pPr>
            <a:lvl4pPr>
              <a:buFontTx/>
              <a:buNone/>
              <a:defRPr sz="3200" b="1">
                <a:solidFill>
                  <a:schemeClr val="bg1"/>
                </a:solidFill>
              </a:defRPr>
            </a:lvl4pPr>
            <a:lvl5pPr>
              <a:buFontTx/>
              <a:buNone/>
              <a:defRPr sz="3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387975" y="6356350"/>
            <a:ext cx="21272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EDDFB1-806B-4FFC-8911-CD4C9D9FEA9C}" type="datetime1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12/29/2016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B98A669-4CE2-482C-B48E-D243CEADBDC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4"/>
          </p:nvPr>
        </p:nvSpPr>
        <p:spPr>
          <a:xfrm>
            <a:off x="477838" y="6356350"/>
            <a:ext cx="29162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27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4572000" y="6356350"/>
            <a:ext cx="495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6928DBB-738F-4B08-92AC-EB804D3A02BC}" type="slidenum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3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7B0099"/>
          </a:solidFill>
          <a:latin typeface="+mj-lt"/>
          <a:ea typeface="ＭＳ Ｐゴシック" pitchFamily="-112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9pPr>
    </p:titleStyle>
    <p:bodyStyle>
      <a:lvl1pPr marL="233363" indent="-233363" algn="l" rtl="0" eaLnBrk="0" fontAlgn="base" hangingPunct="0">
        <a:spcBef>
          <a:spcPts val="600"/>
        </a:spcBef>
        <a:spcAft>
          <a:spcPts val="600"/>
        </a:spcAft>
        <a:buFont typeface="Wingdings" pitchFamily="-112" charset="2"/>
        <a:buChar char="§"/>
        <a:defRPr sz="16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1pPr>
      <a:lvl2pPr marL="457200" indent="-223838" algn="l" rtl="0" eaLnBrk="0" fontAlgn="base" hangingPunct="0">
        <a:spcBef>
          <a:spcPts val="600"/>
        </a:spcBef>
        <a:spcAft>
          <a:spcPts val="600"/>
        </a:spcAft>
        <a:buSzPct val="80000"/>
        <a:buFont typeface="Calibri" pitchFamily="-112" charset="0"/>
        <a:buChar char="›"/>
        <a:defRPr sz="1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690563" indent="-233363" algn="l" rtl="0" eaLnBrk="0" fontAlgn="base" hangingPunct="0">
        <a:spcBef>
          <a:spcPts val="600"/>
        </a:spcBef>
        <a:spcAft>
          <a:spcPts val="600"/>
        </a:spcAft>
        <a:buFont typeface="Arial" charset="0"/>
        <a:buChar char="•"/>
        <a:defRPr sz="12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914400" indent="-223838" algn="l" rtl="0" eaLnBrk="0" fontAlgn="base" hangingPunct="0">
        <a:spcBef>
          <a:spcPts val="600"/>
        </a:spcBef>
        <a:spcAft>
          <a:spcPts val="600"/>
        </a:spcAft>
        <a:buFont typeface="Calibri" pitchFamily="-112" charset="0"/>
        <a:buChar char="–"/>
        <a:defRPr sz="11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1147763" indent="-233363" algn="l" rtl="0" eaLnBrk="0" fontAlgn="base" hangingPunct="0">
        <a:spcBef>
          <a:spcPts val="600"/>
        </a:spcBef>
        <a:spcAft>
          <a:spcPts val="600"/>
        </a:spcAft>
        <a:buFont typeface="Wingdings" pitchFamily="-112" charset="2"/>
        <a:buChar char="§"/>
        <a:defRPr sz="9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2052" name="Group 6"/>
          <p:cNvGrpSpPr>
            <a:grpSpLocks/>
          </p:cNvGrpSpPr>
          <p:nvPr/>
        </p:nvGrpSpPr>
        <p:grpSpPr bwMode="auto">
          <a:xfrm>
            <a:off x="22225" y="38100"/>
            <a:ext cx="892175" cy="495300"/>
            <a:chOff x="22809" y="38078"/>
            <a:chExt cx="891591" cy="495322"/>
          </a:xfrm>
        </p:grpSpPr>
        <p:pic>
          <p:nvPicPr>
            <p:cNvPr id="2054" name="Picture 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" y="38078"/>
              <a:ext cx="609524" cy="342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5" name="TextBox 8"/>
            <p:cNvSpPr txBox="1">
              <a:spLocks noChangeArrowheads="1"/>
            </p:cNvSpPr>
            <p:nvPr/>
          </p:nvSpPr>
          <p:spPr bwMode="auto">
            <a:xfrm>
              <a:off x="22809" y="333345"/>
              <a:ext cx="891591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 b="0" smtClean="0">
                  <a:solidFill>
                    <a:srgbClr val="99CCFF"/>
                  </a:solidFill>
                  <a:latin typeface="Comic Sans MS" pitchFamily="66" charset="0"/>
                </a:rPr>
                <a:t>Cloud Computing </a:t>
              </a:r>
            </a:p>
          </p:txBody>
        </p:sp>
      </p:grpSp>
      <p:sp>
        <p:nvSpPr>
          <p:cNvPr id="2053" name="TextBox 9"/>
          <p:cNvSpPr txBox="1">
            <a:spLocks noChangeArrowheads="1"/>
          </p:cNvSpPr>
          <p:nvPr/>
        </p:nvSpPr>
        <p:spPr bwMode="auto">
          <a:xfrm>
            <a:off x="3124200" y="6543675"/>
            <a:ext cx="33083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200" b="0" smtClean="0">
                <a:solidFill>
                  <a:srgbClr val="93CDDD"/>
                </a:solidFill>
                <a:latin typeface="Calibri" pitchFamily="34" charset="0"/>
              </a:rPr>
              <a:t>Copyright © 2012, Elsevier Inc. All rights reserved.</a:t>
            </a:r>
            <a:endParaRPr lang="en-US" altLang="en-US" sz="1200" b="0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359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21" y="1875371"/>
            <a:ext cx="1421543" cy="1172629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Applications</a:t>
            </a:r>
            <a:br>
              <a:rPr lang="en-US" dirty="0" smtClean="0">
                <a:solidFill>
                  <a:prstClr val="white"/>
                </a:solidFill>
              </a:rPr>
            </a:br>
            <a:r>
              <a:rPr lang="en-US" dirty="0" smtClean="0">
                <a:solidFill>
                  <a:prstClr val="white"/>
                </a:solidFill>
              </a:rPr>
              <a:t>/Workflow</a:t>
            </a:r>
            <a:br>
              <a:rPr lang="en-US" dirty="0" smtClean="0">
                <a:solidFill>
                  <a:prstClr val="white"/>
                </a:solidFill>
              </a:rPr>
            </a:br>
            <a:r>
              <a:rPr lang="en-US" dirty="0" smtClean="0">
                <a:solidFill>
                  <a:prstClr val="white"/>
                </a:solidFill>
              </a:rPr>
              <a:t>/Higher Level Languages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948" y="3352800"/>
            <a:ext cx="1128016" cy="341632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Runtimes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21116" y="4382768"/>
            <a:ext cx="1428750" cy="618631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Cloud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Infrastructure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6135368"/>
            <a:ext cx="1165206" cy="341632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Hardware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00964" y="3907315"/>
            <a:ext cx="7766836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5401169"/>
            <a:ext cx="1428750" cy="618631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Hypervisor/</a:t>
            </a:r>
            <a:br>
              <a:rPr lang="en-US" dirty="0" smtClean="0">
                <a:solidFill>
                  <a:prstClr val="white"/>
                </a:solidFill>
              </a:rPr>
            </a:br>
            <a:r>
              <a:rPr lang="en-US" dirty="0" smtClean="0">
                <a:solidFill>
                  <a:prstClr val="white"/>
                </a:solidFill>
              </a:rPr>
              <a:t>Virtualization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24000" y="5943600"/>
            <a:ext cx="7381875" cy="5702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Smith Waterman Dissimilarities, </a:t>
            </a:r>
            <a:r>
              <a:rPr lang="en-US" dirty="0" err="1">
                <a:solidFill>
                  <a:prstClr val="black"/>
                </a:solidFill>
              </a:rPr>
              <a:t>PhyloD</a:t>
            </a:r>
            <a:r>
              <a:rPr lang="en-US" dirty="0">
                <a:solidFill>
                  <a:prstClr val="black"/>
                </a:solidFill>
              </a:rPr>
              <a:t> Using </a:t>
            </a:r>
            <a:r>
              <a:rPr lang="en-US" dirty="0" err="1">
                <a:solidFill>
                  <a:prstClr val="black"/>
                </a:solidFill>
              </a:rPr>
              <a:t>DryadLINQ</a:t>
            </a:r>
            <a:r>
              <a:rPr lang="en-US" dirty="0">
                <a:solidFill>
                  <a:prstClr val="black"/>
                </a:solidFill>
              </a:rPr>
              <a:t>, Clustering, Multidimensional </a:t>
            </a:r>
            <a:r>
              <a:rPr lang="en-US" dirty="0" smtClean="0">
                <a:solidFill>
                  <a:prstClr val="black"/>
                </a:solidFill>
              </a:rPr>
              <a:t>Scaling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24001" y="3977481"/>
            <a:ext cx="1828800" cy="670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Nimbus, </a:t>
            </a:r>
            <a:r>
              <a:rPr lang="en-US" dirty="0" smtClean="0">
                <a:solidFill>
                  <a:prstClr val="black"/>
                </a:solidFill>
              </a:rPr>
              <a:t>Eucalyptus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48250" y="3149600"/>
            <a:ext cx="3857625" cy="6985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Generative Topological Mapping/ Swift, Microsoft </a:t>
            </a:r>
            <a:r>
              <a:rPr lang="en-IN" dirty="0">
                <a:solidFill>
                  <a:prstClr val="black"/>
                </a:solidFill>
              </a:rPr>
              <a:t>BizTalk/ Pig Latin, </a:t>
            </a:r>
            <a:r>
              <a:rPr lang="en-US" dirty="0" err="1">
                <a:solidFill>
                  <a:prstClr val="black"/>
                </a:solidFill>
              </a:rPr>
              <a:t>DryadLINQ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24001" y="3149600"/>
            <a:ext cx="3390899" cy="698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dirty="0" err="1">
                <a:solidFill>
                  <a:prstClr val="black"/>
                </a:solidFill>
              </a:rPr>
              <a:t>Xen</a:t>
            </a:r>
            <a:r>
              <a:rPr lang="en-US" dirty="0">
                <a:solidFill>
                  <a:prstClr val="black"/>
                </a:solidFill>
              </a:rPr>
              <a:t>, KVM Virtualization / XCAT Infrastructure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24000" y="1828800"/>
            <a:ext cx="7381875" cy="1219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Bare-metal </a:t>
            </a:r>
            <a:r>
              <a:rPr lang="en-US" dirty="0" smtClean="0">
                <a:solidFill>
                  <a:prstClr val="black"/>
                </a:solidFill>
              </a:rPr>
              <a:t>Nodes,</a:t>
            </a:r>
            <a:endParaRPr lang="en-US" dirty="0">
              <a:solidFill>
                <a:prstClr val="black"/>
              </a:solidFill>
            </a:endParaRPr>
          </a:p>
          <a:p>
            <a:pPr algn="ctr"/>
            <a:r>
              <a:rPr lang="en-US" dirty="0">
                <a:solidFill>
                  <a:prstClr val="black"/>
                </a:solidFill>
              </a:rPr>
              <a:t>Microsoft Dryad </a:t>
            </a:r>
            <a:r>
              <a:rPr lang="en-US" dirty="0" smtClean="0">
                <a:solidFill>
                  <a:prstClr val="black"/>
                </a:solidFill>
              </a:rPr>
              <a:t>/ </a:t>
            </a:r>
            <a:r>
              <a:rPr lang="en-US" dirty="0" err="1">
                <a:solidFill>
                  <a:prstClr val="black"/>
                </a:solidFill>
              </a:rPr>
              <a:t>Hadoop</a:t>
            </a:r>
            <a:r>
              <a:rPr lang="en-US" dirty="0">
                <a:solidFill>
                  <a:prstClr val="black"/>
                </a:solidFill>
              </a:rPr>
              <a:t>/ </a:t>
            </a:r>
            <a:r>
              <a:rPr lang="en-US" dirty="0" smtClean="0">
                <a:solidFill>
                  <a:prstClr val="black"/>
                </a:solidFill>
              </a:rPr>
              <a:t>MPI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24000" y="5486400"/>
            <a:ext cx="7381875" cy="3611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Apache </a:t>
            </a:r>
            <a:r>
              <a:rPr lang="en-US" dirty="0" err="1">
                <a:solidFill>
                  <a:prstClr val="black"/>
                </a:solidFill>
              </a:rPr>
              <a:t>Hadoop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/ MPI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Left Brace 30"/>
          <p:cNvSpPr/>
          <p:nvPr/>
        </p:nvSpPr>
        <p:spPr>
          <a:xfrm>
            <a:off x="1333501" y="1892300"/>
            <a:ext cx="114299" cy="11557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64008" tIns="32004" rIns="64008" bIns="32004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Left Brace 31"/>
          <p:cNvSpPr/>
          <p:nvPr/>
        </p:nvSpPr>
        <p:spPr>
          <a:xfrm>
            <a:off x="1381125" y="3149600"/>
            <a:ext cx="66675" cy="6604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64008" tIns="32004" rIns="64008" bIns="32004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Left Brace 32"/>
          <p:cNvSpPr/>
          <p:nvPr/>
        </p:nvSpPr>
        <p:spPr>
          <a:xfrm>
            <a:off x="1381125" y="5956300"/>
            <a:ext cx="78921" cy="3683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64008" tIns="32004" rIns="64008" bIns="32004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24000" y="4737100"/>
            <a:ext cx="7391400" cy="673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Virtual appliances, </a:t>
            </a:r>
            <a:r>
              <a:rPr lang="en-US" dirty="0" err="1" smtClean="0">
                <a:solidFill>
                  <a:prstClr val="black"/>
                </a:solidFill>
              </a:rPr>
              <a:t>OpenStack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1349566" y="4038599"/>
            <a:ext cx="110741" cy="1360583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64008" tIns="32004" rIns="64008" bIns="32004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Left Brace 35"/>
          <p:cNvSpPr/>
          <p:nvPr/>
        </p:nvSpPr>
        <p:spPr>
          <a:xfrm>
            <a:off x="1371599" y="5499100"/>
            <a:ext cx="78921" cy="3683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64008" tIns="32004" rIns="64008" bIns="32004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57800" y="3977481"/>
            <a:ext cx="1828800" cy="670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OpenNebula</a:t>
            </a:r>
            <a:r>
              <a:rPr lang="en-US" dirty="0">
                <a:solidFill>
                  <a:prstClr val="black"/>
                </a:solidFill>
              </a:rPr>
              <a:t>, Sector/Sphere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429000" y="3977481"/>
            <a:ext cx="1752600" cy="670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Linux  Virtual Machines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62800" y="3977481"/>
            <a:ext cx="1752600" cy="670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Windows Virtual Machines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0" name="Title 3"/>
          <p:cNvSpPr txBox="1">
            <a:spLocks/>
          </p:cNvSpPr>
          <p:nvPr/>
        </p:nvSpPr>
        <p:spPr>
          <a:xfrm>
            <a:off x="1981200" y="152401"/>
            <a:ext cx="5867400" cy="533399"/>
          </a:xfrm>
          <a:prstGeom prst="rect">
            <a:avLst/>
          </a:prstGeom>
        </p:spPr>
        <p:txBody>
          <a:bodyPr vert="horz" lIns="91435" tIns="45718" rIns="91435" bIns="45718" rtlCol="0" anchor="ctr">
            <a:normAutofit fontScale="77500" lnSpcReduction="20000"/>
          </a:bodyPr>
          <a:lstStyle/>
          <a:p>
            <a:pPr algn="ctr" defTabSz="914354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prstClr val="white"/>
                </a:solidFill>
              </a:rPr>
              <a:t>Assignment 0</a:t>
            </a:r>
            <a:endParaRPr lang="en-US" sz="44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85850" y="688442"/>
            <a:ext cx="765809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</a:rPr>
              <a:t>(5 </a:t>
            </a:r>
            <a:r>
              <a:rPr lang="en-US" sz="2000" b="1" dirty="0" smtClean="0">
                <a:solidFill>
                  <a:srgbClr val="00B0F0"/>
                </a:solidFill>
              </a:rPr>
              <a:t>points)</a:t>
            </a:r>
            <a:endParaRPr lang="en-US" sz="2000" b="1" dirty="0">
              <a:solidFill>
                <a:srgbClr val="00B0F0"/>
              </a:solidFill>
            </a:endParaRPr>
          </a:p>
          <a:p>
            <a:r>
              <a:rPr lang="en-US" sz="1400" dirty="0" smtClean="0">
                <a:solidFill>
                  <a:prstClr val="white"/>
                </a:solidFill>
              </a:rPr>
              <a:t>The </a:t>
            </a:r>
            <a:r>
              <a:rPr lang="en-US" sz="1400" dirty="0">
                <a:solidFill>
                  <a:prstClr val="white"/>
                </a:solidFill>
              </a:rPr>
              <a:t>goal of this </a:t>
            </a:r>
            <a:r>
              <a:rPr lang="en-US" sz="1400" dirty="0" smtClean="0">
                <a:solidFill>
                  <a:prstClr val="white"/>
                </a:solidFill>
              </a:rPr>
              <a:t>assignment is </a:t>
            </a:r>
            <a:r>
              <a:rPr lang="en-US" sz="1400" dirty="0">
                <a:solidFill>
                  <a:prstClr val="white"/>
                </a:solidFill>
              </a:rPr>
              <a:t>to move the misplaced items within the Cloud system stack to a correct layer. You can edit the stack </a:t>
            </a:r>
            <a:r>
              <a:rPr lang="en-US" sz="1400" dirty="0" smtClean="0">
                <a:solidFill>
                  <a:prstClr val="white"/>
                </a:solidFill>
              </a:rPr>
              <a:t>by </a:t>
            </a:r>
            <a:r>
              <a:rPr lang="en-US" sz="1400" dirty="0">
                <a:solidFill>
                  <a:prstClr val="white"/>
                </a:solidFill>
              </a:rPr>
              <a:t>adding new layer(s) or split the current </a:t>
            </a:r>
            <a:r>
              <a:rPr lang="en-US" sz="1400" dirty="0" smtClean="0">
                <a:solidFill>
                  <a:prstClr val="white"/>
                </a:solidFill>
              </a:rPr>
              <a:t>structure. Please submit your solution to Canvas.</a:t>
            </a:r>
            <a:endParaRPr 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5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3"/>
  <p:tag name="MMPROD_UIDATA" val="&lt;database version=&quot;8.0&quot;&gt;&lt;object type=&quot;1&quot; unique_id=&quot;10001&quot;&gt;&lt;object type=&quot;2&quot; unique_id=&quot;253463&quot;&gt;&lt;object type=&quot;3&quot; unique_id=&quot;529821&quot;&gt;&lt;property id=&quot;20148&quot; value=&quot;5&quot;/&gt;&lt;property id=&quot;20300&quot; value=&quot;Slide 1&quot;/&gt;&lt;property id=&quot;20307&quot; value=&quot;1790&quot;/&gt;&lt;/object&gt;&lt;object type=&quot;3&quot; unique_id=&quot;549439&quot;&gt;&lt;property id=&quot;20148&quot; value=&quot;5&quot;/&gt;&lt;property id=&quot;20300&quot; value=&quot;Slide 2&quot;/&gt;&lt;property id=&quot;20307&quot; value=&quot;1794&quot;/&gt;&lt;/object&gt;&lt;/object&gt;&lt;object type=&quot;8&quot; unique_id=&quot;25358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Yahoo! 3">
  <a:themeElements>
    <a:clrScheme name="Yahoo!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7B0099"/>
      </a:accent1>
      <a:accent2>
        <a:srgbClr val="EC53A0"/>
      </a:accent2>
      <a:accent3>
        <a:srgbClr val="F19824"/>
      </a:accent3>
      <a:accent4>
        <a:srgbClr val="A7CC25"/>
      </a:accent4>
      <a:accent5>
        <a:srgbClr val="32A7A1"/>
      </a:accent5>
      <a:accent6>
        <a:srgbClr val="2D9EC0"/>
      </a:accent6>
      <a:hlink>
        <a:srgbClr val="456FAC"/>
      </a:hlink>
      <a:folHlink>
        <a:srgbClr val="BC3A9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rgbClr val="000000"/>
          </a:solidFill>
        </a:ln>
      </a:spPr>
      <a:bodyPr rtlCol="0" anchor="t">
        <a:normAutofit/>
      </a:bodyPr>
      <a:lstStyle>
        <a:defPPr>
          <a:defRPr sz="160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0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norm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salsa_ppt_template_black</Template>
  <TotalTime>75278</TotalTime>
  <Words>118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Arial</vt:lpstr>
      <vt:lpstr>Calibri</vt:lpstr>
      <vt:lpstr>Comic Sans MS</vt:lpstr>
      <vt:lpstr>Verdana</vt:lpstr>
      <vt:lpstr>Wingdings</vt:lpstr>
      <vt:lpstr>Yahoo! 3</vt:lpstr>
      <vt:lpstr>6_Office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ptl</dc:creator>
  <cp:lastModifiedBy>Li, Ethan</cp:lastModifiedBy>
  <cp:revision>3197</cp:revision>
  <cp:lastPrinted>2013-12-06T03:39:41Z</cp:lastPrinted>
  <dcterms:created xsi:type="dcterms:W3CDTF">2009-02-17T15:34:47Z</dcterms:created>
  <dcterms:modified xsi:type="dcterms:W3CDTF">2016-12-29T20:32:54Z</dcterms:modified>
</cp:coreProperties>
</file>