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1" r:id="rId1"/>
  </p:sldMasterIdLst>
  <p:notesMasterIdLst>
    <p:notesMasterId r:id="rId3"/>
  </p:notesMasterIdLst>
  <p:sldIdLst>
    <p:sldId id="256" r:id="rId2"/>
  </p:sldIdLst>
  <p:sldSz cx="36576000" cy="29260800"/>
  <p:notesSz cx="9144000" cy="6858000"/>
  <p:defaultText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8574" autoAdjust="0"/>
  </p:normalViewPr>
  <p:slideViewPr>
    <p:cSldViewPr snapToGrid="0" snapToObjects="1">
      <p:cViewPr>
        <p:scale>
          <a:sx n="41" d="100"/>
          <a:sy n="41" d="100"/>
        </p:scale>
        <p:origin x="760" y="3472"/>
      </p:cViewPr>
      <p:guideLst>
        <p:guide orient="horz" pos="9216"/>
        <p:guide pos="1152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E719822-486F-A34C-8F4B-3FC1C09EFD19}" type="datetimeFigureOut">
              <a:rPr lang="en-US" smtClean="0"/>
              <a:t>7/28/14</a:t>
            </a:fld>
            <a:endParaRPr lang="en-US"/>
          </a:p>
        </p:txBody>
      </p:sp>
      <p:sp>
        <p:nvSpPr>
          <p:cNvPr id="4" name="Slide Image Placeholder 3"/>
          <p:cNvSpPr>
            <a:spLocks noGrp="1" noRot="1" noChangeAspect="1"/>
          </p:cNvSpPr>
          <p:nvPr>
            <p:ph type="sldImg" idx="2"/>
          </p:nvPr>
        </p:nvSpPr>
        <p:spPr>
          <a:xfrm>
            <a:off x="2963863" y="514350"/>
            <a:ext cx="32162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398F7A3D-6FC2-1F43-89BD-BD274AB3782B}" type="slidenum">
              <a:rPr lang="en-US" smtClean="0"/>
              <a:t>‹#›</a:t>
            </a:fld>
            <a:endParaRPr lang="en-US"/>
          </a:p>
        </p:txBody>
      </p:sp>
    </p:spTree>
    <p:extLst>
      <p:ext uri="{BB962C8B-B14F-4D97-AF65-F5344CB8AC3E}">
        <p14:creationId xmlns:p14="http://schemas.microsoft.com/office/powerpoint/2010/main" val="388528292"/>
      </p:ext>
    </p:extLst>
  </p:cSld>
  <p:clrMap bg1="lt1" tx1="dk1" bg2="lt2" tx2="dk2" accent1="accent1" accent2="accent2" accent3="accent3" accent4="accent4" accent5="accent5" accent6="accent6" hlink="hlink" folHlink="folHlink"/>
  <p:notesStyle>
    <a:lvl1pPr marL="0" algn="l" defTabSz="1881012" rtl="0" eaLnBrk="1" latinLnBrk="0" hangingPunct="1">
      <a:defRPr sz="4900" kern="1200">
        <a:solidFill>
          <a:schemeClr val="tx1"/>
        </a:solidFill>
        <a:latin typeface="+mn-lt"/>
        <a:ea typeface="+mn-ea"/>
        <a:cs typeface="+mn-cs"/>
      </a:defRPr>
    </a:lvl1pPr>
    <a:lvl2pPr marL="1881012" algn="l" defTabSz="1881012" rtl="0" eaLnBrk="1" latinLnBrk="0" hangingPunct="1">
      <a:defRPr sz="4900" kern="1200">
        <a:solidFill>
          <a:schemeClr val="tx1"/>
        </a:solidFill>
        <a:latin typeface="+mn-lt"/>
        <a:ea typeface="+mn-ea"/>
        <a:cs typeface="+mn-cs"/>
      </a:defRPr>
    </a:lvl2pPr>
    <a:lvl3pPr marL="3762024" algn="l" defTabSz="1881012" rtl="0" eaLnBrk="1" latinLnBrk="0" hangingPunct="1">
      <a:defRPr sz="4900" kern="1200">
        <a:solidFill>
          <a:schemeClr val="tx1"/>
        </a:solidFill>
        <a:latin typeface="+mn-lt"/>
        <a:ea typeface="+mn-ea"/>
        <a:cs typeface="+mn-cs"/>
      </a:defRPr>
    </a:lvl3pPr>
    <a:lvl4pPr marL="5643037" algn="l" defTabSz="1881012" rtl="0" eaLnBrk="1" latinLnBrk="0" hangingPunct="1">
      <a:defRPr sz="4900" kern="1200">
        <a:solidFill>
          <a:schemeClr val="tx1"/>
        </a:solidFill>
        <a:latin typeface="+mn-lt"/>
        <a:ea typeface="+mn-ea"/>
        <a:cs typeface="+mn-cs"/>
      </a:defRPr>
    </a:lvl4pPr>
    <a:lvl5pPr marL="7524049" algn="l" defTabSz="1881012" rtl="0" eaLnBrk="1" latinLnBrk="0" hangingPunct="1">
      <a:defRPr sz="4900" kern="1200">
        <a:solidFill>
          <a:schemeClr val="tx1"/>
        </a:solidFill>
        <a:latin typeface="+mn-lt"/>
        <a:ea typeface="+mn-ea"/>
        <a:cs typeface="+mn-cs"/>
      </a:defRPr>
    </a:lvl5pPr>
    <a:lvl6pPr marL="9405061" algn="l" defTabSz="1881012" rtl="0" eaLnBrk="1" latinLnBrk="0" hangingPunct="1">
      <a:defRPr sz="4900" kern="1200">
        <a:solidFill>
          <a:schemeClr val="tx1"/>
        </a:solidFill>
        <a:latin typeface="+mn-lt"/>
        <a:ea typeface="+mn-ea"/>
        <a:cs typeface="+mn-cs"/>
      </a:defRPr>
    </a:lvl6pPr>
    <a:lvl7pPr marL="11286073" algn="l" defTabSz="1881012" rtl="0" eaLnBrk="1" latinLnBrk="0" hangingPunct="1">
      <a:defRPr sz="4900" kern="1200">
        <a:solidFill>
          <a:schemeClr val="tx1"/>
        </a:solidFill>
        <a:latin typeface="+mn-lt"/>
        <a:ea typeface="+mn-ea"/>
        <a:cs typeface="+mn-cs"/>
      </a:defRPr>
    </a:lvl7pPr>
    <a:lvl8pPr marL="13167086" algn="l" defTabSz="1881012" rtl="0" eaLnBrk="1" latinLnBrk="0" hangingPunct="1">
      <a:defRPr sz="4900" kern="1200">
        <a:solidFill>
          <a:schemeClr val="tx1"/>
        </a:solidFill>
        <a:latin typeface="+mn-lt"/>
        <a:ea typeface="+mn-ea"/>
        <a:cs typeface="+mn-cs"/>
      </a:defRPr>
    </a:lvl8pPr>
    <a:lvl9pPr marL="15048098" algn="l" defTabSz="1881012" rtl="0" eaLnBrk="1" latinLnBrk="0" hangingPunct="1">
      <a:defRPr sz="4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F7A3D-6FC2-1F43-89BD-BD274AB3782B}" type="slidenum">
              <a:rPr lang="en-US" smtClean="0"/>
              <a:t>1</a:t>
            </a:fld>
            <a:endParaRPr lang="en-US"/>
          </a:p>
        </p:txBody>
      </p:sp>
    </p:spTree>
    <p:extLst>
      <p:ext uri="{BB962C8B-B14F-4D97-AF65-F5344CB8AC3E}">
        <p14:creationId xmlns:p14="http://schemas.microsoft.com/office/powerpoint/2010/main" val="3897230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20"/>
            <a:ext cx="3108960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0543" indent="0" algn="ctr">
              <a:buNone/>
              <a:defRPr>
                <a:solidFill>
                  <a:schemeClr val="tx1">
                    <a:tint val="75000"/>
                  </a:schemeClr>
                </a:solidFill>
              </a:defRPr>
            </a:lvl2pPr>
            <a:lvl3pPr marL="3761086" indent="0" algn="ctr">
              <a:buNone/>
              <a:defRPr>
                <a:solidFill>
                  <a:schemeClr val="tx1">
                    <a:tint val="75000"/>
                  </a:schemeClr>
                </a:solidFill>
              </a:defRPr>
            </a:lvl3pPr>
            <a:lvl4pPr marL="5641630" indent="0" algn="ctr">
              <a:buNone/>
              <a:defRPr>
                <a:solidFill>
                  <a:schemeClr val="tx1">
                    <a:tint val="75000"/>
                  </a:schemeClr>
                </a:solidFill>
              </a:defRPr>
            </a:lvl4pPr>
            <a:lvl5pPr marL="7522173" indent="0" algn="ctr">
              <a:buNone/>
              <a:defRPr>
                <a:solidFill>
                  <a:schemeClr val="tx1">
                    <a:tint val="75000"/>
                  </a:schemeClr>
                </a:solidFill>
              </a:defRPr>
            </a:lvl5pPr>
            <a:lvl6pPr marL="9402716" indent="0" algn="ctr">
              <a:buNone/>
              <a:defRPr>
                <a:solidFill>
                  <a:schemeClr val="tx1">
                    <a:tint val="75000"/>
                  </a:schemeClr>
                </a:solidFill>
              </a:defRPr>
            </a:lvl6pPr>
            <a:lvl7pPr marL="11283259" indent="0" algn="ctr">
              <a:buNone/>
              <a:defRPr>
                <a:solidFill>
                  <a:schemeClr val="tx1">
                    <a:tint val="75000"/>
                  </a:schemeClr>
                </a:solidFill>
              </a:defRPr>
            </a:lvl7pPr>
            <a:lvl8pPr marL="13163803" indent="0" algn="ctr">
              <a:buNone/>
              <a:defRPr>
                <a:solidFill>
                  <a:schemeClr val="tx1">
                    <a:tint val="75000"/>
                  </a:schemeClr>
                </a:solidFill>
              </a:defRPr>
            </a:lvl8pPr>
            <a:lvl9pPr marL="1504434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C75126-CF0B-1449-BE95-4627E3DAEB20}" type="datetimeFigureOut">
              <a:rPr lang="en-US" smtClean="0"/>
              <a:t>7/28/14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extLst>
      <p:ext uri="{BB962C8B-B14F-4D97-AF65-F5344CB8AC3E}">
        <p14:creationId xmlns:p14="http://schemas.microsoft.com/office/powerpoint/2010/main" val="187137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C75126-CF0B-1449-BE95-4627E3DAEB20}" type="datetimeFigureOut">
              <a:rPr lang="en-US" smtClean="0"/>
              <a:t>7/28/14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1C0F1-3B8C-8549-8BDB-61E1A7C795A5}" type="slidenum">
              <a:rPr lang="en-US" smtClean="0"/>
              <a:t>‹#›</a:t>
            </a:fld>
            <a:endParaRPr lang="en-US"/>
          </a:p>
        </p:txBody>
      </p:sp>
    </p:spTree>
    <p:extLst>
      <p:ext uri="{BB962C8B-B14F-4D97-AF65-F5344CB8AC3E}">
        <p14:creationId xmlns:p14="http://schemas.microsoft.com/office/powerpoint/2010/main" val="400872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171795"/>
            <a:ext cx="8229600" cy="249665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171795"/>
            <a:ext cx="24079200" cy="249665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C75126-CF0B-1449-BE95-4627E3DAEB20}" type="datetimeFigureOut">
              <a:rPr lang="en-US" smtClean="0"/>
              <a:t>7/28/14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1C0F1-3B8C-8549-8BDB-61E1A7C795A5}" type="slidenum">
              <a:rPr lang="en-US" smtClean="0"/>
              <a:t>‹#›</a:t>
            </a:fld>
            <a:endParaRPr lang="en-US"/>
          </a:p>
        </p:txBody>
      </p:sp>
    </p:spTree>
    <p:extLst>
      <p:ext uri="{BB962C8B-B14F-4D97-AF65-F5344CB8AC3E}">
        <p14:creationId xmlns:p14="http://schemas.microsoft.com/office/powerpoint/2010/main" val="231392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C75126-CF0B-1449-BE95-4627E3DAEB20}" type="datetimeFigureOut">
              <a:rPr lang="en-US" smtClean="0"/>
              <a:t>7/28/14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1C0F1-3B8C-8549-8BDB-61E1A7C795A5}" type="slidenum">
              <a:rPr lang="en-US" smtClean="0"/>
              <a:t>‹#›</a:t>
            </a:fld>
            <a:endParaRPr lang="en-US"/>
          </a:p>
        </p:txBody>
      </p:sp>
    </p:spTree>
    <p:extLst>
      <p:ext uri="{BB962C8B-B14F-4D97-AF65-F5344CB8AC3E}">
        <p14:creationId xmlns:p14="http://schemas.microsoft.com/office/powerpoint/2010/main" val="359972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2401982"/>
            <a:ext cx="31089600" cy="6400798"/>
          </a:xfrm>
        </p:spPr>
        <p:txBody>
          <a:bodyPr anchor="b"/>
          <a:lstStyle>
            <a:lvl1pPr marL="0" indent="0">
              <a:buNone/>
              <a:defRPr sz="8200">
                <a:solidFill>
                  <a:schemeClr val="tx1">
                    <a:tint val="75000"/>
                  </a:schemeClr>
                </a:solidFill>
              </a:defRPr>
            </a:lvl1pPr>
            <a:lvl2pPr marL="1880543" indent="0">
              <a:buNone/>
              <a:defRPr sz="7400">
                <a:solidFill>
                  <a:schemeClr val="tx1">
                    <a:tint val="75000"/>
                  </a:schemeClr>
                </a:solidFill>
              </a:defRPr>
            </a:lvl2pPr>
            <a:lvl3pPr marL="3761086" indent="0">
              <a:buNone/>
              <a:defRPr sz="6600">
                <a:solidFill>
                  <a:schemeClr val="tx1">
                    <a:tint val="75000"/>
                  </a:schemeClr>
                </a:solidFill>
              </a:defRPr>
            </a:lvl3pPr>
            <a:lvl4pPr marL="5641630" indent="0">
              <a:buNone/>
              <a:defRPr sz="5800">
                <a:solidFill>
                  <a:schemeClr val="tx1">
                    <a:tint val="75000"/>
                  </a:schemeClr>
                </a:solidFill>
              </a:defRPr>
            </a:lvl4pPr>
            <a:lvl5pPr marL="7522173" indent="0">
              <a:buNone/>
              <a:defRPr sz="5800">
                <a:solidFill>
                  <a:schemeClr val="tx1">
                    <a:tint val="75000"/>
                  </a:schemeClr>
                </a:solidFill>
              </a:defRPr>
            </a:lvl5pPr>
            <a:lvl6pPr marL="9402716" indent="0">
              <a:buNone/>
              <a:defRPr sz="5800">
                <a:solidFill>
                  <a:schemeClr val="tx1">
                    <a:tint val="75000"/>
                  </a:schemeClr>
                </a:solidFill>
              </a:defRPr>
            </a:lvl6pPr>
            <a:lvl7pPr marL="11283259" indent="0">
              <a:buNone/>
              <a:defRPr sz="5800">
                <a:solidFill>
                  <a:schemeClr val="tx1">
                    <a:tint val="75000"/>
                  </a:schemeClr>
                </a:solidFill>
              </a:defRPr>
            </a:lvl7pPr>
            <a:lvl8pPr marL="13163803" indent="0">
              <a:buNone/>
              <a:defRPr sz="5800">
                <a:solidFill>
                  <a:schemeClr val="tx1">
                    <a:tint val="75000"/>
                  </a:schemeClr>
                </a:solidFill>
              </a:defRPr>
            </a:lvl8pPr>
            <a:lvl9pPr marL="15044346"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C75126-CF0B-1449-BE95-4627E3DAEB20}" type="datetimeFigureOut">
              <a:rPr lang="en-US" smtClean="0"/>
              <a:t>7/28/14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1C0F1-3B8C-8549-8BDB-61E1A7C795A5}" type="slidenum">
              <a:rPr lang="en-US" smtClean="0"/>
              <a:t>‹#›</a:t>
            </a:fld>
            <a:endParaRPr lang="en-US"/>
          </a:p>
        </p:txBody>
      </p:sp>
    </p:spTree>
    <p:extLst>
      <p:ext uri="{BB962C8B-B14F-4D97-AF65-F5344CB8AC3E}">
        <p14:creationId xmlns:p14="http://schemas.microsoft.com/office/powerpoint/2010/main" val="1945945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827527"/>
            <a:ext cx="16154400" cy="19310775"/>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827527"/>
            <a:ext cx="16154400" cy="19310775"/>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C75126-CF0B-1449-BE95-4627E3DAEB20}" type="datetimeFigureOut">
              <a:rPr lang="en-US" smtClean="0"/>
              <a:t>7/28/14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1C0F1-3B8C-8549-8BDB-61E1A7C795A5}" type="slidenum">
              <a:rPr lang="en-US" smtClean="0"/>
              <a:t>‹#›</a:t>
            </a:fld>
            <a:endParaRPr lang="en-US"/>
          </a:p>
        </p:txBody>
      </p:sp>
    </p:spTree>
    <p:extLst>
      <p:ext uri="{BB962C8B-B14F-4D97-AF65-F5344CB8AC3E}">
        <p14:creationId xmlns:p14="http://schemas.microsoft.com/office/powerpoint/2010/main" val="380101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0543" indent="0">
              <a:buNone/>
              <a:defRPr sz="8200" b="1"/>
            </a:lvl2pPr>
            <a:lvl3pPr marL="3761086" indent="0">
              <a:buNone/>
              <a:defRPr sz="7400" b="1"/>
            </a:lvl3pPr>
            <a:lvl4pPr marL="5641630" indent="0">
              <a:buNone/>
              <a:defRPr sz="6600" b="1"/>
            </a:lvl4pPr>
            <a:lvl5pPr marL="7522173" indent="0">
              <a:buNone/>
              <a:defRPr sz="6600" b="1"/>
            </a:lvl5pPr>
            <a:lvl6pPr marL="9402716" indent="0">
              <a:buNone/>
              <a:defRPr sz="6600" b="1"/>
            </a:lvl6pPr>
            <a:lvl7pPr marL="11283259" indent="0">
              <a:buNone/>
              <a:defRPr sz="6600" b="1"/>
            </a:lvl7pPr>
            <a:lvl8pPr marL="13163803" indent="0">
              <a:buNone/>
              <a:defRPr sz="6600" b="1"/>
            </a:lvl8pPr>
            <a:lvl9pPr marL="15044346"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6" y="6549816"/>
            <a:ext cx="16167100" cy="2729651"/>
          </a:xfrm>
        </p:spPr>
        <p:txBody>
          <a:bodyPr anchor="b"/>
          <a:lstStyle>
            <a:lvl1pPr marL="0" indent="0">
              <a:buNone/>
              <a:defRPr sz="9900" b="1"/>
            </a:lvl1pPr>
            <a:lvl2pPr marL="1880543" indent="0">
              <a:buNone/>
              <a:defRPr sz="8200" b="1"/>
            </a:lvl2pPr>
            <a:lvl3pPr marL="3761086" indent="0">
              <a:buNone/>
              <a:defRPr sz="7400" b="1"/>
            </a:lvl3pPr>
            <a:lvl4pPr marL="5641630" indent="0">
              <a:buNone/>
              <a:defRPr sz="6600" b="1"/>
            </a:lvl4pPr>
            <a:lvl5pPr marL="7522173" indent="0">
              <a:buNone/>
              <a:defRPr sz="6600" b="1"/>
            </a:lvl5pPr>
            <a:lvl6pPr marL="9402716" indent="0">
              <a:buNone/>
              <a:defRPr sz="6600" b="1"/>
            </a:lvl6pPr>
            <a:lvl7pPr marL="11283259" indent="0">
              <a:buNone/>
              <a:defRPr sz="6600" b="1"/>
            </a:lvl7pPr>
            <a:lvl8pPr marL="13163803" indent="0">
              <a:buNone/>
              <a:defRPr sz="6600" b="1"/>
            </a:lvl8pPr>
            <a:lvl9pPr marL="15044346"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8580106"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C75126-CF0B-1449-BE95-4627E3DAEB20}" type="datetimeFigureOut">
              <a:rPr lang="en-US" smtClean="0"/>
              <a:t>7/28/14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1C0F1-3B8C-8549-8BDB-61E1A7C795A5}" type="slidenum">
              <a:rPr lang="en-US" smtClean="0"/>
              <a:t>‹#›</a:t>
            </a:fld>
            <a:endParaRPr lang="en-US"/>
          </a:p>
        </p:txBody>
      </p:sp>
    </p:spTree>
    <p:extLst>
      <p:ext uri="{BB962C8B-B14F-4D97-AF65-F5344CB8AC3E}">
        <p14:creationId xmlns:p14="http://schemas.microsoft.com/office/powerpoint/2010/main" val="311390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C75126-CF0B-1449-BE95-4627E3DAEB20}" type="datetimeFigureOut">
              <a:rPr lang="en-US" smtClean="0"/>
              <a:t>7/28/14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1C0F1-3B8C-8549-8BDB-61E1A7C795A5}" type="slidenum">
              <a:rPr lang="en-US" smtClean="0"/>
              <a:t>‹#›</a:t>
            </a:fld>
            <a:endParaRPr lang="en-US"/>
          </a:p>
        </p:txBody>
      </p:sp>
    </p:spTree>
    <p:extLst>
      <p:ext uri="{BB962C8B-B14F-4D97-AF65-F5344CB8AC3E}">
        <p14:creationId xmlns:p14="http://schemas.microsoft.com/office/powerpoint/2010/main" val="643146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C75126-CF0B-1449-BE95-4627E3DAEB20}" type="datetimeFigureOut">
              <a:rPr lang="en-US" smtClean="0"/>
              <a:t>7/28/14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A1C0F1-3B8C-8549-8BDB-61E1A7C795A5}" type="slidenum">
              <a:rPr lang="en-US" smtClean="0"/>
              <a:t>‹#›</a:t>
            </a:fld>
            <a:endParaRPr lang="en-US"/>
          </a:p>
        </p:txBody>
      </p:sp>
    </p:spTree>
    <p:extLst>
      <p:ext uri="{BB962C8B-B14F-4D97-AF65-F5344CB8AC3E}">
        <p14:creationId xmlns:p14="http://schemas.microsoft.com/office/powerpoint/2010/main" val="2963815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6" y="1165013"/>
            <a:ext cx="12033252" cy="495808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300200" y="1165020"/>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6" y="6123100"/>
            <a:ext cx="12033252" cy="20015202"/>
          </a:xfrm>
        </p:spPr>
        <p:txBody>
          <a:bodyPr/>
          <a:lstStyle>
            <a:lvl1pPr marL="0" indent="0">
              <a:buNone/>
              <a:defRPr sz="5800"/>
            </a:lvl1pPr>
            <a:lvl2pPr marL="1880543" indent="0">
              <a:buNone/>
              <a:defRPr sz="4900"/>
            </a:lvl2pPr>
            <a:lvl3pPr marL="3761086" indent="0">
              <a:buNone/>
              <a:defRPr sz="4100"/>
            </a:lvl3pPr>
            <a:lvl4pPr marL="5641630" indent="0">
              <a:buNone/>
              <a:defRPr sz="3700"/>
            </a:lvl4pPr>
            <a:lvl5pPr marL="7522173" indent="0">
              <a:buNone/>
              <a:defRPr sz="3700"/>
            </a:lvl5pPr>
            <a:lvl6pPr marL="9402716" indent="0">
              <a:buNone/>
              <a:defRPr sz="3700"/>
            </a:lvl6pPr>
            <a:lvl7pPr marL="11283259" indent="0">
              <a:buNone/>
              <a:defRPr sz="3700"/>
            </a:lvl7pPr>
            <a:lvl8pPr marL="13163803" indent="0">
              <a:buNone/>
              <a:defRPr sz="3700"/>
            </a:lvl8pPr>
            <a:lvl9pPr marL="15044346"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C75126-CF0B-1449-BE95-4627E3DAEB20}" type="datetimeFigureOut">
              <a:rPr lang="en-US" smtClean="0"/>
              <a:t>7/28/14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1C0F1-3B8C-8549-8BDB-61E1A7C795A5}" type="slidenum">
              <a:rPr lang="en-US" smtClean="0"/>
              <a:t>‹#›</a:t>
            </a:fld>
            <a:endParaRPr lang="en-US"/>
          </a:p>
        </p:txBody>
      </p:sp>
    </p:spTree>
    <p:extLst>
      <p:ext uri="{BB962C8B-B14F-4D97-AF65-F5344CB8AC3E}">
        <p14:creationId xmlns:p14="http://schemas.microsoft.com/office/powerpoint/2010/main" val="207310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0543" indent="0">
              <a:buNone/>
              <a:defRPr sz="11500"/>
            </a:lvl2pPr>
            <a:lvl3pPr marL="3761086" indent="0">
              <a:buNone/>
              <a:defRPr sz="9900"/>
            </a:lvl3pPr>
            <a:lvl4pPr marL="5641630" indent="0">
              <a:buNone/>
              <a:defRPr sz="8200"/>
            </a:lvl4pPr>
            <a:lvl5pPr marL="7522173" indent="0">
              <a:buNone/>
              <a:defRPr sz="8200"/>
            </a:lvl5pPr>
            <a:lvl6pPr marL="9402716" indent="0">
              <a:buNone/>
              <a:defRPr sz="8200"/>
            </a:lvl6pPr>
            <a:lvl7pPr marL="11283259" indent="0">
              <a:buNone/>
              <a:defRPr sz="8200"/>
            </a:lvl7pPr>
            <a:lvl8pPr marL="13163803" indent="0">
              <a:buNone/>
              <a:defRPr sz="8200"/>
            </a:lvl8pPr>
            <a:lvl9pPr marL="15044346"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0543" indent="0">
              <a:buNone/>
              <a:defRPr sz="4900"/>
            </a:lvl2pPr>
            <a:lvl3pPr marL="3761086" indent="0">
              <a:buNone/>
              <a:defRPr sz="4100"/>
            </a:lvl3pPr>
            <a:lvl4pPr marL="5641630" indent="0">
              <a:buNone/>
              <a:defRPr sz="3700"/>
            </a:lvl4pPr>
            <a:lvl5pPr marL="7522173" indent="0">
              <a:buNone/>
              <a:defRPr sz="3700"/>
            </a:lvl5pPr>
            <a:lvl6pPr marL="9402716" indent="0">
              <a:buNone/>
              <a:defRPr sz="3700"/>
            </a:lvl6pPr>
            <a:lvl7pPr marL="11283259" indent="0">
              <a:buNone/>
              <a:defRPr sz="3700"/>
            </a:lvl7pPr>
            <a:lvl8pPr marL="13163803" indent="0">
              <a:buNone/>
              <a:defRPr sz="3700"/>
            </a:lvl8pPr>
            <a:lvl9pPr marL="15044346"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C75126-CF0B-1449-BE95-4627E3DAEB20}" type="datetimeFigureOut">
              <a:rPr lang="en-US" smtClean="0"/>
              <a:t>7/28/14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1C0F1-3B8C-8549-8BDB-61E1A7C795A5}" type="slidenum">
              <a:rPr lang="en-US" smtClean="0"/>
              <a:t>‹#›</a:t>
            </a:fld>
            <a:endParaRPr lang="en-US"/>
          </a:p>
        </p:txBody>
      </p:sp>
    </p:spTree>
    <p:extLst>
      <p:ext uri="{BB962C8B-B14F-4D97-AF65-F5344CB8AC3E}">
        <p14:creationId xmlns:p14="http://schemas.microsoft.com/office/powerpoint/2010/main" val="12395606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108" tIns="188056" rIns="376108" bIns="1880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827527"/>
            <a:ext cx="32918400" cy="19310775"/>
          </a:xfrm>
          <a:prstGeom prst="rect">
            <a:avLst/>
          </a:prstGeom>
        </p:spPr>
        <p:txBody>
          <a:bodyPr vert="horz" lIns="376108" tIns="188056" rIns="376108" bIns="1880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7120433"/>
            <a:ext cx="8534400" cy="1557867"/>
          </a:xfrm>
          <a:prstGeom prst="rect">
            <a:avLst/>
          </a:prstGeom>
        </p:spPr>
        <p:txBody>
          <a:bodyPr vert="horz" lIns="376108" tIns="188056" rIns="376108" bIns="188056" rtlCol="0" anchor="ctr"/>
          <a:lstStyle>
            <a:lvl1pPr algn="l">
              <a:defRPr sz="4900">
                <a:solidFill>
                  <a:schemeClr val="tx1">
                    <a:tint val="75000"/>
                  </a:schemeClr>
                </a:solidFill>
              </a:defRPr>
            </a:lvl1pPr>
          </a:lstStyle>
          <a:p>
            <a:fld id="{06C75126-CF0B-1449-BE95-4627E3DAEB20}" type="datetimeFigureOut">
              <a:rPr lang="en-US" smtClean="0"/>
              <a:t>7/28/14</a:t>
            </a:fld>
            <a:endParaRPr lang="en-US"/>
          </a:p>
        </p:txBody>
      </p:sp>
      <p:sp>
        <p:nvSpPr>
          <p:cNvPr id="5" name="Footer Placeholder 4"/>
          <p:cNvSpPr>
            <a:spLocks noGrp="1"/>
          </p:cNvSpPr>
          <p:nvPr>
            <p:ph type="ftr" sz="quarter" idx="3"/>
          </p:nvPr>
        </p:nvSpPr>
        <p:spPr>
          <a:xfrm>
            <a:off x="12496800" y="27120433"/>
            <a:ext cx="11582400" cy="1557867"/>
          </a:xfrm>
          <a:prstGeom prst="rect">
            <a:avLst/>
          </a:prstGeom>
        </p:spPr>
        <p:txBody>
          <a:bodyPr vert="horz" lIns="376108" tIns="188056" rIns="376108" bIns="188056"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33"/>
            <a:ext cx="8534400" cy="1557867"/>
          </a:xfrm>
          <a:prstGeom prst="rect">
            <a:avLst/>
          </a:prstGeom>
        </p:spPr>
        <p:txBody>
          <a:bodyPr vert="horz" lIns="376108" tIns="188056" rIns="376108" bIns="188056" rtlCol="0" anchor="ctr"/>
          <a:lstStyle>
            <a:lvl1pPr algn="r">
              <a:defRPr sz="4900">
                <a:solidFill>
                  <a:schemeClr val="tx1">
                    <a:tint val="75000"/>
                  </a:schemeClr>
                </a:solidFill>
              </a:defRPr>
            </a:lvl1pPr>
          </a:lstStyle>
          <a:p>
            <a:fld id="{7EA1C0F1-3B8C-8549-8BDB-61E1A7C795A5}" type="slidenum">
              <a:rPr lang="en-US" smtClean="0"/>
              <a:t>‹#›</a:t>
            </a:fld>
            <a:endParaRPr lang="en-US"/>
          </a:p>
        </p:txBody>
      </p:sp>
    </p:spTree>
    <p:extLst>
      <p:ext uri="{BB962C8B-B14F-4D97-AF65-F5344CB8AC3E}">
        <p14:creationId xmlns:p14="http://schemas.microsoft.com/office/powerpoint/2010/main" val="273447627"/>
      </p:ext>
    </p:extLst>
  </p:cSld>
  <p:clrMap bg1="lt1" tx1="dk1" bg2="lt2" tx2="dk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Lst>
  <p:txStyles>
    <p:titleStyle>
      <a:lvl1pPr algn="ctr" defTabSz="1880543" rtl="0" eaLnBrk="1" latinLnBrk="0" hangingPunct="1">
        <a:spcBef>
          <a:spcPct val="0"/>
        </a:spcBef>
        <a:buNone/>
        <a:defRPr sz="18100" kern="1200">
          <a:solidFill>
            <a:schemeClr val="tx1"/>
          </a:solidFill>
          <a:latin typeface="+mj-lt"/>
          <a:ea typeface="+mj-ea"/>
          <a:cs typeface="+mj-cs"/>
        </a:defRPr>
      </a:lvl1pPr>
    </p:titleStyle>
    <p:bodyStyle>
      <a:lvl1pPr marL="1410405" indent="-1410405" algn="l" defTabSz="1880543" rtl="0" eaLnBrk="1" latinLnBrk="0" hangingPunct="1">
        <a:spcBef>
          <a:spcPct val="20000"/>
        </a:spcBef>
        <a:buFont typeface="Arial"/>
        <a:buChar char="•"/>
        <a:defRPr sz="13200" kern="1200">
          <a:solidFill>
            <a:schemeClr val="tx1"/>
          </a:solidFill>
          <a:latin typeface="+mn-lt"/>
          <a:ea typeface="+mn-ea"/>
          <a:cs typeface="+mn-cs"/>
        </a:defRPr>
      </a:lvl1pPr>
      <a:lvl2pPr marL="3055884" indent="-1175341" algn="l" defTabSz="1880543" rtl="0" eaLnBrk="1" latinLnBrk="0" hangingPunct="1">
        <a:spcBef>
          <a:spcPct val="20000"/>
        </a:spcBef>
        <a:buFont typeface="Arial"/>
        <a:buChar char="–"/>
        <a:defRPr sz="11500" kern="1200">
          <a:solidFill>
            <a:schemeClr val="tx1"/>
          </a:solidFill>
          <a:latin typeface="+mn-lt"/>
          <a:ea typeface="+mn-ea"/>
          <a:cs typeface="+mn-cs"/>
        </a:defRPr>
      </a:lvl2pPr>
      <a:lvl3pPr marL="4701358" indent="-940272" algn="l" defTabSz="1880543" rtl="0" eaLnBrk="1" latinLnBrk="0" hangingPunct="1">
        <a:spcBef>
          <a:spcPct val="20000"/>
        </a:spcBef>
        <a:buFont typeface="Arial"/>
        <a:buChar char="•"/>
        <a:defRPr sz="9900" kern="1200">
          <a:solidFill>
            <a:schemeClr val="tx1"/>
          </a:solidFill>
          <a:latin typeface="+mn-lt"/>
          <a:ea typeface="+mn-ea"/>
          <a:cs typeface="+mn-cs"/>
        </a:defRPr>
      </a:lvl3pPr>
      <a:lvl4pPr marL="6581901" indent="-940272" algn="l" defTabSz="1880543" rtl="0" eaLnBrk="1" latinLnBrk="0" hangingPunct="1">
        <a:spcBef>
          <a:spcPct val="20000"/>
        </a:spcBef>
        <a:buFont typeface="Arial"/>
        <a:buChar char="–"/>
        <a:defRPr sz="8200" kern="1200">
          <a:solidFill>
            <a:schemeClr val="tx1"/>
          </a:solidFill>
          <a:latin typeface="+mn-lt"/>
          <a:ea typeface="+mn-ea"/>
          <a:cs typeface="+mn-cs"/>
        </a:defRPr>
      </a:lvl4pPr>
      <a:lvl5pPr marL="8462444" indent="-940272" algn="l" defTabSz="1880543" rtl="0" eaLnBrk="1" latinLnBrk="0" hangingPunct="1">
        <a:spcBef>
          <a:spcPct val="20000"/>
        </a:spcBef>
        <a:buFont typeface="Arial"/>
        <a:buChar char="»"/>
        <a:defRPr sz="8200" kern="1200">
          <a:solidFill>
            <a:schemeClr val="tx1"/>
          </a:solidFill>
          <a:latin typeface="+mn-lt"/>
          <a:ea typeface="+mn-ea"/>
          <a:cs typeface="+mn-cs"/>
        </a:defRPr>
      </a:lvl5pPr>
      <a:lvl6pPr marL="10342988" indent="-940272" algn="l" defTabSz="1880543" rtl="0" eaLnBrk="1" latinLnBrk="0" hangingPunct="1">
        <a:spcBef>
          <a:spcPct val="20000"/>
        </a:spcBef>
        <a:buFont typeface="Arial"/>
        <a:buChar char="•"/>
        <a:defRPr sz="8200" kern="1200">
          <a:solidFill>
            <a:schemeClr val="tx1"/>
          </a:solidFill>
          <a:latin typeface="+mn-lt"/>
          <a:ea typeface="+mn-ea"/>
          <a:cs typeface="+mn-cs"/>
        </a:defRPr>
      </a:lvl6pPr>
      <a:lvl7pPr marL="12223531" indent="-940272" algn="l" defTabSz="1880543" rtl="0" eaLnBrk="1" latinLnBrk="0" hangingPunct="1">
        <a:spcBef>
          <a:spcPct val="20000"/>
        </a:spcBef>
        <a:buFont typeface="Arial"/>
        <a:buChar char="•"/>
        <a:defRPr sz="8200" kern="1200">
          <a:solidFill>
            <a:schemeClr val="tx1"/>
          </a:solidFill>
          <a:latin typeface="+mn-lt"/>
          <a:ea typeface="+mn-ea"/>
          <a:cs typeface="+mn-cs"/>
        </a:defRPr>
      </a:lvl7pPr>
      <a:lvl8pPr marL="14104074" indent="-940272" algn="l" defTabSz="1880543" rtl="0" eaLnBrk="1" latinLnBrk="0" hangingPunct="1">
        <a:spcBef>
          <a:spcPct val="20000"/>
        </a:spcBef>
        <a:buFont typeface="Arial"/>
        <a:buChar char="•"/>
        <a:defRPr sz="8200" kern="1200">
          <a:solidFill>
            <a:schemeClr val="tx1"/>
          </a:solidFill>
          <a:latin typeface="+mn-lt"/>
          <a:ea typeface="+mn-ea"/>
          <a:cs typeface="+mn-cs"/>
        </a:defRPr>
      </a:lvl8pPr>
      <a:lvl9pPr marL="15984617" indent="-940272" algn="l" defTabSz="1880543" rtl="0" eaLnBrk="1" latinLnBrk="0" hangingPunct="1">
        <a:spcBef>
          <a:spcPct val="20000"/>
        </a:spcBef>
        <a:buFont typeface="Arial"/>
        <a:buChar char="•"/>
        <a:defRPr sz="8200" kern="1200">
          <a:solidFill>
            <a:schemeClr val="tx1"/>
          </a:solidFill>
          <a:latin typeface="+mn-lt"/>
          <a:ea typeface="+mn-ea"/>
          <a:cs typeface="+mn-cs"/>
        </a:defRPr>
      </a:lvl9pPr>
    </p:bodyStyle>
    <p:otherStyle>
      <a:defPPr>
        <a:defRPr lang="en-US"/>
      </a:defPPr>
      <a:lvl1pPr marL="0" algn="l" defTabSz="1880543" rtl="0" eaLnBrk="1" latinLnBrk="0" hangingPunct="1">
        <a:defRPr sz="7400" kern="1200">
          <a:solidFill>
            <a:schemeClr val="tx1"/>
          </a:solidFill>
          <a:latin typeface="+mn-lt"/>
          <a:ea typeface="+mn-ea"/>
          <a:cs typeface="+mn-cs"/>
        </a:defRPr>
      </a:lvl1pPr>
      <a:lvl2pPr marL="1880543" algn="l" defTabSz="1880543" rtl="0" eaLnBrk="1" latinLnBrk="0" hangingPunct="1">
        <a:defRPr sz="7400" kern="1200">
          <a:solidFill>
            <a:schemeClr val="tx1"/>
          </a:solidFill>
          <a:latin typeface="+mn-lt"/>
          <a:ea typeface="+mn-ea"/>
          <a:cs typeface="+mn-cs"/>
        </a:defRPr>
      </a:lvl2pPr>
      <a:lvl3pPr marL="3761086" algn="l" defTabSz="1880543" rtl="0" eaLnBrk="1" latinLnBrk="0" hangingPunct="1">
        <a:defRPr sz="7400" kern="1200">
          <a:solidFill>
            <a:schemeClr val="tx1"/>
          </a:solidFill>
          <a:latin typeface="+mn-lt"/>
          <a:ea typeface="+mn-ea"/>
          <a:cs typeface="+mn-cs"/>
        </a:defRPr>
      </a:lvl3pPr>
      <a:lvl4pPr marL="5641630" algn="l" defTabSz="1880543" rtl="0" eaLnBrk="1" latinLnBrk="0" hangingPunct="1">
        <a:defRPr sz="7400" kern="1200">
          <a:solidFill>
            <a:schemeClr val="tx1"/>
          </a:solidFill>
          <a:latin typeface="+mn-lt"/>
          <a:ea typeface="+mn-ea"/>
          <a:cs typeface="+mn-cs"/>
        </a:defRPr>
      </a:lvl4pPr>
      <a:lvl5pPr marL="7522173" algn="l" defTabSz="1880543" rtl="0" eaLnBrk="1" latinLnBrk="0" hangingPunct="1">
        <a:defRPr sz="7400" kern="1200">
          <a:solidFill>
            <a:schemeClr val="tx1"/>
          </a:solidFill>
          <a:latin typeface="+mn-lt"/>
          <a:ea typeface="+mn-ea"/>
          <a:cs typeface="+mn-cs"/>
        </a:defRPr>
      </a:lvl5pPr>
      <a:lvl6pPr marL="9402716" algn="l" defTabSz="1880543" rtl="0" eaLnBrk="1" latinLnBrk="0" hangingPunct="1">
        <a:defRPr sz="7400" kern="1200">
          <a:solidFill>
            <a:schemeClr val="tx1"/>
          </a:solidFill>
          <a:latin typeface="+mn-lt"/>
          <a:ea typeface="+mn-ea"/>
          <a:cs typeface="+mn-cs"/>
        </a:defRPr>
      </a:lvl6pPr>
      <a:lvl7pPr marL="11283259" algn="l" defTabSz="1880543" rtl="0" eaLnBrk="1" latinLnBrk="0" hangingPunct="1">
        <a:defRPr sz="7400" kern="1200">
          <a:solidFill>
            <a:schemeClr val="tx1"/>
          </a:solidFill>
          <a:latin typeface="+mn-lt"/>
          <a:ea typeface="+mn-ea"/>
          <a:cs typeface="+mn-cs"/>
        </a:defRPr>
      </a:lvl7pPr>
      <a:lvl8pPr marL="13163803" algn="l" defTabSz="1880543" rtl="0" eaLnBrk="1" latinLnBrk="0" hangingPunct="1">
        <a:defRPr sz="7400" kern="1200">
          <a:solidFill>
            <a:schemeClr val="tx1"/>
          </a:solidFill>
          <a:latin typeface="+mn-lt"/>
          <a:ea typeface="+mn-ea"/>
          <a:cs typeface="+mn-cs"/>
        </a:defRPr>
      </a:lvl8pPr>
      <a:lvl9pPr marL="15044346" algn="l" defTabSz="1880543"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emf"/><Relationship Id="rId8" Type="http://schemas.openxmlformats.org/officeDocument/2006/relationships/hyperlink" Target="http://cloudmesh.futuregrid.org/cloudmesh/about.html" TargetMode="External"/><Relationship Id="rId9" Type="http://schemas.openxmlformats.org/officeDocument/2006/relationships/image" Target="../media/image6.emf"/><Relationship Id="rId10" Type="http://schemas.openxmlformats.org/officeDocument/2006/relationships/image" Target="../media/image7.png"/><Relationship Id="rId11"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4-07-04 at 4.13.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0" y="-1"/>
            <a:ext cx="36576000" cy="4277992"/>
          </a:xfrm>
          <a:prstGeom prst="rect">
            <a:avLst/>
          </a:prstGeom>
        </p:spPr>
      </p:pic>
      <p:sp>
        <p:nvSpPr>
          <p:cNvPr id="4" name="Rectangle 3"/>
          <p:cNvSpPr/>
          <p:nvPr/>
        </p:nvSpPr>
        <p:spPr>
          <a:xfrm>
            <a:off x="0" y="0"/>
            <a:ext cx="36576000" cy="427799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17490" y="317513"/>
            <a:ext cx="29880243" cy="1200329"/>
          </a:xfrm>
          <a:prstGeom prst="rect">
            <a:avLst/>
          </a:prstGeom>
          <a:noFill/>
        </p:spPr>
        <p:txBody>
          <a:bodyPr wrap="square" rtlCol="0">
            <a:spAutoFit/>
          </a:bodyPr>
          <a:lstStyle/>
          <a:p>
            <a:r>
              <a:rPr lang="en-US" sz="72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cs typeface="Arial Rounded MT Bold"/>
              </a:rPr>
              <a:t>A Project Management Framework for Cloud and HPC Resource Providers</a:t>
            </a:r>
            <a:endParaRPr lang="en-US" sz="72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cs typeface="Arial Rounded MT Bold"/>
            </a:endParaRPr>
          </a:p>
        </p:txBody>
      </p:sp>
      <p:sp>
        <p:nvSpPr>
          <p:cNvPr id="18" name="TextBox 17"/>
          <p:cNvSpPr txBox="1"/>
          <p:nvPr/>
        </p:nvSpPr>
        <p:spPr>
          <a:xfrm>
            <a:off x="674668" y="1418356"/>
            <a:ext cx="28071442" cy="2554545"/>
          </a:xfrm>
          <a:prstGeom prst="rect">
            <a:avLst/>
          </a:prstGeom>
          <a:noFill/>
        </p:spPr>
        <p:txBody>
          <a:bodyPr wrap="square" rtlCol="0">
            <a:spAutoFit/>
          </a:bodyPr>
          <a:lstStyle/>
          <a:p>
            <a:r>
              <a:rPr lang="en-US" sz="4000" dirty="0" smtClean="0">
                <a:solidFill>
                  <a:schemeClr val="bg1"/>
                </a:solidFill>
              </a:rPr>
              <a:t>Jefferson Ridgeway</a:t>
            </a:r>
            <a:r>
              <a:rPr lang="en-US" sz="4000" baseline="30000" dirty="0" smtClean="0">
                <a:solidFill>
                  <a:schemeClr val="bg1"/>
                </a:solidFill>
              </a:rPr>
              <a:t>2</a:t>
            </a:r>
            <a:r>
              <a:rPr lang="en-US" sz="4000" dirty="0" smtClean="0">
                <a:solidFill>
                  <a:schemeClr val="bg1"/>
                </a:solidFill>
              </a:rPr>
              <a:t>, </a:t>
            </a:r>
            <a:r>
              <a:rPr lang="en-US" sz="4000" dirty="0" err="1" smtClean="0">
                <a:solidFill>
                  <a:schemeClr val="bg1"/>
                </a:solidFill>
              </a:rPr>
              <a:t>Ifeanyi</a:t>
            </a:r>
            <a:r>
              <a:rPr lang="en-US" sz="4000" dirty="0">
                <a:solidFill>
                  <a:schemeClr val="bg1"/>
                </a:solidFill>
              </a:rPr>
              <a:t> </a:t>
            </a:r>
            <a:r>
              <a:rPr lang="en-US" sz="4000" dirty="0" smtClean="0">
                <a:solidFill>
                  <a:schemeClr val="bg1"/>
                </a:solidFill>
              </a:rPr>
              <a:t>Rowland Onyenweaku</a:t>
            </a:r>
            <a:r>
              <a:rPr lang="en-US" sz="4000" baseline="30000" dirty="0">
                <a:solidFill>
                  <a:schemeClr val="bg1"/>
                </a:solidFill>
              </a:rPr>
              <a:t>3</a:t>
            </a:r>
            <a:r>
              <a:rPr lang="en-US" sz="4000" dirty="0" smtClean="0">
                <a:solidFill>
                  <a:schemeClr val="bg1"/>
                </a:solidFill>
              </a:rPr>
              <a:t>, </a:t>
            </a:r>
            <a:r>
              <a:rPr lang="en-US" sz="4000" dirty="0" err="1" smtClean="0">
                <a:solidFill>
                  <a:schemeClr val="bg1"/>
                </a:solidFill>
              </a:rPr>
              <a:t>Gregor</a:t>
            </a:r>
            <a:r>
              <a:rPr lang="en-US" sz="4000" dirty="0" smtClean="0">
                <a:solidFill>
                  <a:schemeClr val="bg1"/>
                </a:solidFill>
              </a:rPr>
              <a:t> von Laszewski</a:t>
            </a:r>
            <a:r>
              <a:rPr lang="en-US" sz="4000" baseline="30000" dirty="0" smtClean="0">
                <a:solidFill>
                  <a:schemeClr val="bg1"/>
                </a:solidFill>
              </a:rPr>
              <a:t>1*</a:t>
            </a:r>
            <a:r>
              <a:rPr lang="en-US" sz="4000" dirty="0" smtClean="0">
                <a:solidFill>
                  <a:schemeClr val="bg1"/>
                </a:solidFill>
              </a:rPr>
              <a:t>, </a:t>
            </a:r>
            <a:r>
              <a:rPr lang="en-US" sz="4000" dirty="0" err="1" smtClean="0">
                <a:solidFill>
                  <a:schemeClr val="bg1"/>
                </a:solidFill>
              </a:rPr>
              <a:t>Fugang</a:t>
            </a:r>
            <a:r>
              <a:rPr lang="en-US" sz="4000" dirty="0" smtClean="0">
                <a:solidFill>
                  <a:schemeClr val="bg1"/>
                </a:solidFill>
              </a:rPr>
              <a:t> Wang</a:t>
            </a:r>
            <a:r>
              <a:rPr lang="en-US" sz="4000" baseline="30000" dirty="0" smtClean="0">
                <a:solidFill>
                  <a:schemeClr val="bg1"/>
                </a:solidFill>
              </a:rPr>
              <a:t>1</a:t>
            </a:r>
            <a:endParaRPr lang="en-US" sz="4000" dirty="0" smtClean="0">
              <a:solidFill>
                <a:schemeClr val="bg1"/>
              </a:solidFill>
            </a:endParaRPr>
          </a:p>
          <a:p>
            <a:r>
              <a:rPr lang="en-US" sz="4000" baseline="30000" dirty="0" smtClean="0">
                <a:solidFill>
                  <a:schemeClr val="bg1"/>
                </a:solidFill>
              </a:rPr>
              <a:t>1*</a:t>
            </a:r>
            <a:r>
              <a:rPr lang="en-US" sz="4000" dirty="0" smtClean="0">
                <a:solidFill>
                  <a:schemeClr val="bg1"/>
                </a:solidFill>
              </a:rPr>
              <a:t> Indiana University, Bloomington, IN 47408, U.S.A., </a:t>
            </a:r>
            <a:r>
              <a:rPr lang="en-US" sz="4000" dirty="0" err="1" smtClean="0">
                <a:solidFill>
                  <a:schemeClr val="bg1"/>
                </a:solidFill>
              </a:rPr>
              <a:t>laszewski</a:t>
            </a:r>
            <a:r>
              <a:rPr lang="en-US" sz="4000" dirty="0" err="1">
                <a:solidFill>
                  <a:schemeClr val="bg1"/>
                </a:solidFill>
              </a:rPr>
              <a:t>@gmail.com</a:t>
            </a:r>
            <a:r>
              <a:rPr lang="en-US" sz="4000" dirty="0">
                <a:solidFill>
                  <a:schemeClr val="bg1"/>
                </a:solidFill>
              </a:rPr>
              <a:t>, </a:t>
            </a:r>
            <a:r>
              <a:rPr lang="en-US" sz="4000" dirty="0" err="1" smtClean="0">
                <a:solidFill>
                  <a:schemeClr val="bg1"/>
                </a:solidFill>
              </a:rPr>
              <a:t>kevinwangfg</a:t>
            </a:r>
            <a:r>
              <a:rPr lang="en-US" sz="4000" dirty="0" err="1">
                <a:solidFill>
                  <a:schemeClr val="bg1"/>
                </a:solidFill>
              </a:rPr>
              <a:t>@</a:t>
            </a:r>
            <a:r>
              <a:rPr lang="en-US" sz="4000" dirty="0" err="1" smtClean="0">
                <a:solidFill>
                  <a:schemeClr val="bg1"/>
                </a:solidFill>
              </a:rPr>
              <a:t>gmail.com</a:t>
            </a:r>
            <a:endParaRPr lang="en-US" sz="4000" dirty="0" smtClean="0">
              <a:solidFill>
                <a:schemeClr val="bg1"/>
              </a:solidFill>
            </a:endParaRPr>
          </a:p>
          <a:p>
            <a:r>
              <a:rPr lang="en-US" sz="4000" baseline="30000" dirty="0" smtClean="0">
                <a:solidFill>
                  <a:schemeClr val="bg1"/>
                </a:solidFill>
              </a:rPr>
              <a:t>2</a:t>
            </a:r>
            <a:r>
              <a:rPr lang="en-US" sz="4000" dirty="0" smtClean="0">
                <a:solidFill>
                  <a:schemeClr val="bg1"/>
                </a:solidFill>
              </a:rPr>
              <a:t> Elizabeth City State University, </a:t>
            </a:r>
            <a:r>
              <a:rPr lang="en-US" sz="4000" dirty="0">
                <a:solidFill>
                  <a:schemeClr val="bg1"/>
                </a:solidFill>
              </a:rPr>
              <a:t>jdridgeway4@gmail.com</a:t>
            </a:r>
            <a:endParaRPr lang="en-US" sz="4000" dirty="0" smtClean="0">
              <a:solidFill>
                <a:schemeClr val="bg1"/>
              </a:solidFill>
            </a:endParaRPr>
          </a:p>
          <a:p>
            <a:r>
              <a:rPr lang="en-US" sz="4000" baseline="30000" dirty="0" smtClean="0">
                <a:solidFill>
                  <a:schemeClr val="bg1"/>
                </a:solidFill>
              </a:rPr>
              <a:t>3</a:t>
            </a:r>
            <a:r>
              <a:rPr lang="en-US" sz="4000" dirty="0" smtClean="0">
                <a:solidFill>
                  <a:schemeClr val="bg1"/>
                </a:solidFill>
              </a:rPr>
              <a:t> Mississippi Valley State University, rowlandifeanyi17</a:t>
            </a:r>
            <a:r>
              <a:rPr lang="en-US" sz="4000" dirty="0">
                <a:solidFill>
                  <a:schemeClr val="bg1"/>
                </a:solidFill>
              </a:rPr>
              <a:t>@</a:t>
            </a:r>
            <a:r>
              <a:rPr lang="en-US" sz="4000" dirty="0" smtClean="0">
                <a:solidFill>
                  <a:schemeClr val="bg1"/>
                </a:solidFill>
              </a:rPr>
              <a:t>gmail.com </a:t>
            </a:r>
          </a:p>
        </p:txBody>
      </p:sp>
      <p:grpSp>
        <p:nvGrpSpPr>
          <p:cNvPr id="11" name="Group 10"/>
          <p:cNvGrpSpPr/>
          <p:nvPr/>
        </p:nvGrpSpPr>
        <p:grpSpPr>
          <a:xfrm>
            <a:off x="540984" y="4838274"/>
            <a:ext cx="10040667" cy="1000400"/>
            <a:chOff x="674668" y="4873547"/>
            <a:chExt cx="8421336" cy="1000400"/>
          </a:xfrm>
        </p:grpSpPr>
        <p:pic>
          <p:nvPicPr>
            <p:cNvPr id="40" name="Picture 39" descr="Screen Shot 2014-07-04 at 4.13.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674668" y="4873547"/>
              <a:ext cx="8421336" cy="1000400"/>
            </a:xfrm>
            <a:prstGeom prst="rect">
              <a:avLst/>
            </a:prstGeom>
          </p:spPr>
        </p:pic>
        <p:sp>
          <p:nvSpPr>
            <p:cNvPr id="20" name="TextBox 19"/>
            <p:cNvSpPr txBox="1"/>
            <p:nvPr/>
          </p:nvSpPr>
          <p:spPr>
            <a:xfrm>
              <a:off x="674668" y="5007305"/>
              <a:ext cx="8421336" cy="707886"/>
            </a:xfrm>
            <a:prstGeom prst="rect">
              <a:avLst/>
            </a:prstGeom>
            <a:noFill/>
            <a:ln>
              <a:noFill/>
            </a:ln>
          </p:spPr>
          <p:txBody>
            <a:bodyPr wrap="square" rtlCol="0">
              <a:spAutoFit/>
            </a:bodyPr>
            <a:lstStyle/>
            <a:p>
              <a:r>
                <a:rPr lang="en-US" sz="4000" b="1" dirty="0" smtClean="0">
                  <a:solidFill>
                    <a:schemeClr val="bg1"/>
                  </a:solidFill>
                </a:rPr>
                <a:t> Abstract</a:t>
              </a:r>
            </a:p>
          </p:txBody>
        </p:sp>
      </p:grpSp>
      <p:pic>
        <p:nvPicPr>
          <p:cNvPr id="3" name="Picture 2" descr="iu_tab.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46110" y="1166514"/>
            <a:ext cx="2101591" cy="2445488"/>
          </a:xfrm>
          <a:prstGeom prst="rect">
            <a:avLst/>
          </a:prstGeom>
        </p:spPr>
      </p:pic>
      <p:grpSp>
        <p:nvGrpSpPr>
          <p:cNvPr id="52" name="Group 51"/>
          <p:cNvGrpSpPr/>
          <p:nvPr/>
        </p:nvGrpSpPr>
        <p:grpSpPr>
          <a:xfrm>
            <a:off x="522803" y="13612188"/>
            <a:ext cx="10040667" cy="1000400"/>
            <a:chOff x="674668" y="4873547"/>
            <a:chExt cx="8421336" cy="1000400"/>
          </a:xfrm>
        </p:grpSpPr>
        <p:pic>
          <p:nvPicPr>
            <p:cNvPr id="53" name="Picture 52" descr="Screen Shot 2014-07-04 at 4.13.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674668" y="4873547"/>
              <a:ext cx="8421336" cy="1000400"/>
            </a:xfrm>
            <a:prstGeom prst="rect">
              <a:avLst/>
            </a:prstGeom>
          </p:spPr>
        </p:pic>
        <p:sp>
          <p:nvSpPr>
            <p:cNvPr id="54" name="TextBox 53"/>
            <p:cNvSpPr txBox="1"/>
            <p:nvPr/>
          </p:nvSpPr>
          <p:spPr>
            <a:xfrm>
              <a:off x="674668" y="5007305"/>
              <a:ext cx="8421336" cy="707886"/>
            </a:xfrm>
            <a:prstGeom prst="rect">
              <a:avLst/>
            </a:prstGeom>
            <a:noFill/>
            <a:ln>
              <a:noFill/>
            </a:ln>
          </p:spPr>
          <p:txBody>
            <a:bodyPr wrap="square" rtlCol="0">
              <a:spAutoFit/>
            </a:bodyPr>
            <a:lstStyle/>
            <a:p>
              <a:r>
                <a:rPr lang="en-US" sz="4000" b="1" dirty="0">
                  <a:solidFill>
                    <a:schemeClr val="bg1"/>
                  </a:solidFill>
                </a:rPr>
                <a:t> </a:t>
              </a:r>
              <a:r>
                <a:rPr lang="en-US" sz="4000" b="1" dirty="0" smtClean="0">
                  <a:solidFill>
                    <a:schemeClr val="bg1"/>
                  </a:solidFill>
                </a:rPr>
                <a:t>Introduction</a:t>
              </a:r>
            </a:p>
          </p:txBody>
        </p:sp>
      </p:grpSp>
      <p:sp>
        <p:nvSpPr>
          <p:cNvPr id="55" name="TextBox 54"/>
          <p:cNvSpPr txBox="1"/>
          <p:nvPr/>
        </p:nvSpPr>
        <p:spPr>
          <a:xfrm>
            <a:off x="541209" y="14926791"/>
            <a:ext cx="10040666" cy="10802954"/>
          </a:xfrm>
          <a:prstGeom prst="rect">
            <a:avLst/>
          </a:prstGeom>
          <a:noFill/>
          <a:ln>
            <a:noFill/>
          </a:ln>
        </p:spPr>
        <p:txBody>
          <a:bodyPr wrap="square" rtlCol="0">
            <a:spAutoFit/>
          </a:bodyPr>
          <a:lstStyle/>
          <a:p>
            <a:r>
              <a:rPr lang="en-US" sz="2400" dirty="0"/>
              <a:t>Ever since the inception of clouds and their functionality in maintaining data, the field of cloud computing has grown </a:t>
            </a:r>
            <a:r>
              <a:rPr lang="en-US" sz="2400" dirty="0" smtClean="0"/>
              <a:t>immensely.  An important academic project is FutureGrid lead by Indiana University.  FutureGrid provides </a:t>
            </a:r>
            <a:r>
              <a:rPr lang="en-US" sz="2400" dirty="0"/>
              <a:t>an experimental </a:t>
            </a:r>
            <a:r>
              <a:rPr lang="en-US" sz="2400" dirty="0" err="1"/>
              <a:t>testbed</a:t>
            </a:r>
            <a:r>
              <a:rPr lang="en-US" sz="2400" dirty="0"/>
              <a:t> for clouds, HPC, and Grids. </a:t>
            </a:r>
            <a:r>
              <a:rPr lang="en-US" sz="2400" dirty="0" smtClean="0"/>
              <a:t> It enables researchers </a:t>
            </a:r>
            <a:r>
              <a:rPr lang="en-US" sz="2400" dirty="0"/>
              <a:t>to experiment in difficult research challenges in the computer science field that are related to the applicability of grids and clouds [1].  The </a:t>
            </a:r>
            <a:r>
              <a:rPr lang="en-US" sz="2400" dirty="0" err="1" smtClean="0"/>
              <a:t>testbed</a:t>
            </a:r>
            <a:r>
              <a:rPr lang="en-US" sz="2400" dirty="0" smtClean="0"/>
              <a:t> </a:t>
            </a:r>
            <a:r>
              <a:rPr lang="en-US" sz="2400" dirty="0"/>
              <a:t>aids virtual machine based environments, and native operating systems for experiments aimed at minimizing overhead and maximizing performance [1]. </a:t>
            </a:r>
            <a:r>
              <a:rPr lang="en-US" sz="2400" dirty="0" smtClean="0"/>
              <a:t>This </a:t>
            </a:r>
            <a:r>
              <a:rPr lang="en-US" sz="2400" dirty="0" err="1" smtClean="0"/>
              <a:t>testbed</a:t>
            </a:r>
            <a:r>
              <a:rPr lang="en-US" sz="2400" dirty="0" smtClean="0"/>
              <a:t> </a:t>
            </a:r>
            <a:r>
              <a:rPr lang="en-US" sz="2400" dirty="0"/>
              <a:t>has been the motivating driver for Cloudmesh. </a:t>
            </a:r>
            <a:r>
              <a:rPr lang="en-US" sz="2400" dirty="0" err="1"/>
              <a:t>Cloudmesh</a:t>
            </a:r>
            <a:r>
              <a:rPr lang="en-US" sz="2400" dirty="0"/>
              <a:t> allows for federated resource management of virtual machines , bare metal provisioning, and access to a rich set of interfaces including REST, shell, and a python </a:t>
            </a:r>
            <a:r>
              <a:rPr lang="en-US" sz="2400" dirty="0" err="1" smtClean="0"/>
              <a:t>api</a:t>
            </a:r>
            <a:r>
              <a:rPr lang="en-US" sz="2400" dirty="0" smtClean="0"/>
              <a:t> of its services.</a:t>
            </a:r>
            <a:r>
              <a:rPr lang="en-US" sz="2400" dirty="0"/>
              <a:t>  </a:t>
            </a:r>
            <a:r>
              <a:rPr lang="en-US" sz="2400" dirty="0" smtClean="0"/>
              <a:t>The </a:t>
            </a:r>
            <a:r>
              <a:rPr lang="en-US" sz="2400" dirty="0"/>
              <a:t>goal is to </a:t>
            </a:r>
            <a:r>
              <a:rPr lang="en-US" sz="2400" dirty="0" smtClean="0"/>
              <a:t>provide a </a:t>
            </a:r>
            <a:r>
              <a:rPr lang="en-US" sz="2400" dirty="0"/>
              <a:t>Software Defined Distributed System (</a:t>
            </a:r>
            <a:r>
              <a:rPr lang="en-US" sz="2400" dirty="0" err="1"/>
              <a:t>SDDSaas</a:t>
            </a:r>
            <a:r>
              <a:rPr lang="en-US" sz="2400" dirty="0"/>
              <a:t>)[2].  Currently, </a:t>
            </a:r>
            <a:r>
              <a:rPr lang="en-US" sz="2400" dirty="0" err="1"/>
              <a:t>Cloudmesh</a:t>
            </a:r>
            <a:r>
              <a:rPr lang="en-US" sz="2400" dirty="0"/>
              <a:t> uses flask, a web development framework.  While there is no issue with using flask as the main web development framework, the cloud computing community uses </a:t>
            </a:r>
            <a:r>
              <a:rPr lang="en-US" sz="2400" dirty="0" err="1"/>
              <a:t>django</a:t>
            </a:r>
            <a:r>
              <a:rPr lang="en-US" sz="2400" dirty="0"/>
              <a:t> as web development framework.  </a:t>
            </a:r>
            <a:r>
              <a:rPr lang="en-US" sz="2400" dirty="0" err="1"/>
              <a:t>Django</a:t>
            </a:r>
            <a:r>
              <a:rPr lang="en-US" sz="2400" dirty="0"/>
              <a:t> operates in a similar fashion as flask, such as displaying views, using certain templates, and other components, but mainly it is more widely used and accepted within the community.  </a:t>
            </a:r>
            <a:endParaRPr lang="en-US" sz="2400" dirty="0" smtClean="0"/>
          </a:p>
          <a:p>
            <a:endParaRPr lang="en-US" sz="2400" dirty="0"/>
          </a:p>
          <a:p>
            <a:r>
              <a:rPr lang="en-US" sz="2400" dirty="0" smtClean="0"/>
              <a:t>The goals of </a:t>
            </a:r>
            <a:r>
              <a:rPr lang="en-US" sz="2400" dirty="0" err="1" smtClean="0"/>
              <a:t>Cloudmesh</a:t>
            </a:r>
            <a:r>
              <a:rPr lang="en-US" sz="2400" dirty="0" smtClean="0"/>
              <a:t> include </a:t>
            </a:r>
            <a:r>
              <a:rPr lang="en-US" sz="2400" dirty="0"/>
              <a:t>to develop a role based user, a project management framework, and to evaluate if </a:t>
            </a:r>
            <a:r>
              <a:rPr lang="en-US" sz="2400" dirty="0" err="1"/>
              <a:t>Django</a:t>
            </a:r>
            <a:r>
              <a:rPr lang="en-US" sz="2400" dirty="0"/>
              <a:t> can be used instead of flask as the web development framework for accessing </a:t>
            </a:r>
            <a:r>
              <a:rPr lang="en-US" sz="2400" dirty="0" err="1"/>
              <a:t>Cloudmesh</a:t>
            </a:r>
            <a:r>
              <a:rPr lang="en-US" sz="2400" dirty="0"/>
              <a:t> databases and much of the logic in </a:t>
            </a:r>
            <a:r>
              <a:rPr lang="en-US" sz="2400" dirty="0" err="1"/>
              <a:t>Cloudmesh</a:t>
            </a:r>
            <a:r>
              <a:rPr lang="en-US" sz="2400" dirty="0"/>
              <a:t> can be easily moved from flask to </a:t>
            </a:r>
            <a:r>
              <a:rPr lang="en-US" sz="2400" dirty="0" err="1" smtClean="0"/>
              <a:t>django</a:t>
            </a:r>
            <a:r>
              <a:rPr lang="en-US" sz="2400" dirty="0" smtClean="0"/>
              <a:t>. All </a:t>
            </a:r>
            <a:r>
              <a:rPr lang="en-US" sz="2400" dirty="0"/>
              <a:t>the while, developing sample use cases for using certain </a:t>
            </a:r>
            <a:r>
              <a:rPr lang="en-US" sz="2400" dirty="0" err="1"/>
              <a:t>django</a:t>
            </a:r>
            <a:r>
              <a:rPr lang="en-US" sz="2400" dirty="0"/>
              <a:t> features, so that the transition form flask to </a:t>
            </a:r>
            <a:r>
              <a:rPr lang="en-US" sz="2400" dirty="0" err="1"/>
              <a:t>django</a:t>
            </a:r>
            <a:r>
              <a:rPr lang="en-US" sz="2400" dirty="0"/>
              <a:t> an be facilitated easily. This will include creating proper and appropriate documentation on how to install and manage a </a:t>
            </a:r>
            <a:r>
              <a:rPr lang="en-US" sz="2400" dirty="0" err="1"/>
              <a:t>Django</a:t>
            </a:r>
            <a:r>
              <a:rPr lang="en-US" sz="2400" dirty="0"/>
              <a:t> server. An additional goal to this research is to see if we can reuse the </a:t>
            </a:r>
            <a:r>
              <a:rPr lang="en-US" sz="2400" dirty="0" err="1"/>
              <a:t>MongoDB</a:t>
            </a:r>
            <a:r>
              <a:rPr lang="en-US" sz="2400" dirty="0"/>
              <a:t> that we used as part of the flask based framework within the </a:t>
            </a:r>
            <a:r>
              <a:rPr lang="en-US" sz="2400" dirty="0" err="1"/>
              <a:t>django</a:t>
            </a:r>
            <a:r>
              <a:rPr lang="en-US" sz="2400" dirty="0"/>
              <a:t> based framework </a:t>
            </a:r>
            <a:r>
              <a:rPr lang="en-US" sz="2400" dirty="0" smtClean="0"/>
              <a:t>[3]</a:t>
            </a:r>
            <a:r>
              <a:rPr lang="en-US" sz="2400" dirty="0"/>
              <a:t>.  </a:t>
            </a:r>
          </a:p>
        </p:txBody>
      </p:sp>
      <p:sp>
        <p:nvSpPr>
          <p:cNvPr id="63" name="TextBox 62"/>
          <p:cNvSpPr txBox="1"/>
          <p:nvPr/>
        </p:nvSpPr>
        <p:spPr>
          <a:xfrm>
            <a:off x="25371588" y="6416004"/>
            <a:ext cx="10040667" cy="4524315"/>
          </a:xfrm>
          <a:prstGeom prst="rect">
            <a:avLst/>
          </a:prstGeom>
          <a:noFill/>
          <a:ln>
            <a:noFill/>
          </a:ln>
        </p:spPr>
        <p:txBody>
          <a:bodyPr wrap="square" rtlCol="0">
            <a:spAutoFit/>
          </a:bodyPr>
          <a:lstStyle/>
          <a:p>
            <a:r>
              <a:rPr lang="en-US" sz="2400" dirty="0" smtClean="0"/>
              <a:t>Cloudmesh Management </a:t>
            </a:r>
            <a:r>
              <a:rPr lang="en-US" sz="2400" dirty="0"/>
              <a:t>is implemented with frameworks such as python </a:t>
            </a:r>
            <a:r>
              <a:rPr lang="en-US" sz="2400" dirty="0" err="1" smtClean="0"/>
              <a:t>Django</a:t>
            </a:r>
            <a:r>
              <a:rPr lang="en-US" sz="2400" dirty="0" smtClean="0"/>
              <a:t> and </a:t>
            </a:r>
            <a:r>
              <a:rPr lang="en-US" sz="2400" dirty="0" err="1"/>
              <a:t>MongoDB</a:t>
            </a:r>
            <a:r>
              <a:rPr lang="en-US" sz="2400" dirty="0"/>
              <a:t> (with access through </a:t>
            </a:r>
            <a:r>
              <a:rPr lang="en-US" sz="2400" dirty="0" err="1"/>
              <a:t>mongoengine</a:t>
            </a:r>
            <a:r>
              <a:rPr lang="en-US" sz="2400" dirty="0" smtClean="0"/>
              <a:t>). </a:t>
            </a:r>
          </a:p>
          <a:p>
            <a:endParaRPr lang="en-US" sz="2400" dirty="0">
              <a:latin typeface="Calibri" charset="0"/>
              <a:cs typeface="Arial" charset="0"/>
            </a:endParaRPr>
          </a:p>
          <a:p>
            <a:r>
              <a:rPr lang="en-US" sz="2400" dirty="0" smtClean="0">
                <a:latin typeface="Calibri" charset="0"/>
                <a:cs typeface="Arial" charset="0"/>
              </a:rPr>
              <a:t>Using the frameworks mentioned above, an API that performs the addition of users and projects to the database was implemented. In this API, the user is added to the database after being verified. We were able to display all the users and projects that has been created, and perform certain functions like activate, deactivate, block, find, delete a user and many more with the database. In the creation of the web Framework of Cloudmesh Management, we used classes that contains attributes that represents fields in the database, to connect with </a:t>
            </a:r>
            <a:r>
              <a:rPr lang="en-US" sz="2400" dirty="0" err="1" smtClean="0">
                <a:latin typeface="Calibri" charset="0"/>
                <a:cs typeface="Arial" charset="0"/>
              </a:rPr>
              <a:t>mongodb</a:t>
            </a:r>
            <a:r>
              <a:rPr lang="en-US" sz="2400" dirty="0" smtClean="0">
                <a:latin typeface="Calibri" charset="0"/>
                <a:cs typeface="Arial" charset="0"/>
              </a:rPr>
              <a:t> using the form API to display the forms on the </a:t>
            </a:r>
            <a:r>
              <a:rPr lang="en-US" sz="2400" dirty="0" err="1" smtClean="0">
                <a:latin typeface="Calibri" charset="0"/>
                <a:cs typeface="Arial" charset="0"/>
              </a:rPr>
              <a:t>django</a:t>
            </a:r>
            <a:r>
              <a:rPr lang="en-US" sz="2400" dirty="0" smtClean="0">
                <a:latin typeface="Calibri" charset="0"/>
                <a:cs typeface="Arial" charset="0"/>
              </a:rPr>
              <a:t> development framework.  </a:t>
            </a:r>
          </a:p>
        </p:txBody>
      </p:sp>
      <p:grpSp>
        <p:nvGrpSpPr>
          <p:cNvPr id="64" name="Group 63"/>
          <p:cNvGrpSpPr/>
          <p:nvPr/>
        </p:nvGrpSpPr>
        <p:grpSpPr>
          <a:xfrm>
            <a:off x="11670440" y="4838274"/>
            <a:ext cx="12457824" cy="1000400"/>
            <a:chOff x="674668" y="4873547"/>
            <a:chExt cx="8421336" cy="1000400"/>
          </a:xfrm>
        </p:grpSpPr>
        <p:pic>
          <p:nvPicPr>
            <p:cNvPr id="65" name="Picture 64" descr="Screen Shot 2014-07-04 at 4.13.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674668" y="4873547"/>
              <a:ext cx="8421336" cy="1000400"/>
            </a:xfrm>
            <a:prstGeom prst="rect">
              <a:avLst/>
            </a:prstGeom>
          </p:spPr>
        </p:pic>
        <p:sp>
          <p:nvSpPr>
            <p:cNvPr id="66" name="TextBox 65"/>
            <p:cNvSpPr txBox="1"/>
            <p:nvPr/>
          </p:nvSpPr>
          <p:spPr>
            <a:xfrm>
              <a:off x="674668" y="5007305"/>
              <a:ext cx="8421336" cy="707886"/>
            </a:xfrm>
            <a:prstGeom prst="rect">
              <a:avLst/>
            </a:prstGeom>
            <a:noFill/>
            <a:ln>
              <a:noFill/>
            </a:ln>
          </p:spPr>
          <p:txBody>
            <a:bodyPr wrap="square" rtlCol="0">
              <a:spAutoFit/>
            </a:bodyPr>
            <a:lstStyle/>
            <a:p>
              <a:r>
                <a:rPr lang="en-US" sz="4000" b="1" dirty="0" smtClean="0">
                  <a:solidFill>
                    <a:schemeClr val="bg1"/>
                  </a:solidFill>
                </a:rPr>
                <a:t> Screenshots and Diagrams</a:t>
              </a:r>
            </a:p>
          </p:txBody>
        </p:sp>
      </p:grpSp>
      <p:sp>
        <p:nvSpPr>
          <p:cNvPr id="67" name="TextBox 66"/>
          <p:cNvSpPr txBox="1"/>
          <p:nvPr/>
        </p:nvSpPr>
        <p:spPr>
          <a:xfrm>
            <a:off x="12016790" y="27742509"/>
            <a:ext cx="10040667" cy="461665"/>
          </a:xfrm>
          <a:prstGeom prst="rect">
            <a:avLst/>
          </a:prstGeom>
          <a:noFill/>
          <a:ln>
            <a:noFill/>
          </a:ln>
        </p:spPr>
        <p:txBody>
          <a:bodyPr wrap="square" rtlCol="0">
            <a:spAutoFit/>
          </a:bodyPr>
          <a:lstStyle/>
          <a:p>
            <a:r>
              <a:rPr lang="en-US" sz="2400" dirty="0" smtClean="0"/>
              <a:t>Figure 3: Web interface for the Cloudmesh Management</a:t>
            </a:r>
            <a:endParaRPr lang="en-US" sz="2400" dirty="0"/>
          </a:p>
        </p:txBody>
      </p:sp>
      <p:grpSp>
        <p:nvGrpSpPr>
          <p:cNvPr id="68" name="Group 67"/>
          <p:cNvGrpSpPr/>
          <p:nvPr/>
        </p:nvGrpSpPr>
        <p:grpSpPr>
          <a:xfrm>
            <a:off x="25371588" y="4867191"/>
            <a:ext cx="10040667" cy="1000400"/>
            <a:chOff x="674668" y="4873547"/>
            <a:chExt cx="8421336" cy="1000400"/>
          </a:xfrm>
        </p:grpSpPr>
        <p:pic>
          <p:nvPicPr>
            <p:cNvPr id="69" name="Picture 68" descr="Screen Shot 2014-07-04 at 4.13.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674668" y="4873547"/>
              <a:ext cx="8421336" cy="1000400"/>
            </a:xfrm>
            <a:prstGeom prst="rect">
              <a:avLst/>
            </a:prstGeom>
          </p:spPr>
        </p:pic>
        <p:sp>
          <p:nvSpPr>
            <p:cNvPr id="70" name="TextBox 69"/>
            <p:cNvSpPr txBox="1"/>
            <p:nvPr/>
          </p:nvSpPr>
          <p:spPr>
            <a:xfrm>
              <a:off x="674668" y="5007305"/>
              <a:ext cx="8421336" cy="707886"/>
            </a:xfrm>
            <a:prstGeom prst="rect">
              <a:avLst/>
            </a:prstGeom>
            <a:noFill/>
            <a:ln>
              <a:noFill/>
            </a:ln>
          </p:spPr>
          <p:txBody>
            <a:bodyPr wrap="square" rtlCol="0">
              <a:spAutoFit/>
            </a:bodyPr>
            <a:lstStyle/>
            <a:p>
              <a:r>
                <a:rPr lang="en-US" sz="4000" b="1" dirty="0" smtClean="0">
                  <a:solidFill>
                    <a:schemeClr val="bg1"/>
                  </a:solidFill>
                </a:rPr>
                <a:t> Implementation</a:t>
              </a:r>
            </a:p>
          </p:txBody>
        </p:sp>
      </p:grpSp>
      <p:grpSp>
        <p:nvGrpSpPr>
          <p:cNvPr id="72" name="Group 71"/>
          <p:cNvGrpSpPr/>
          <p:nvPr/>
        </p:nvGrpSpPr>
        <p:grpSpPr>
          <a:xfrm>
            <a:off x="25371588" y="12204264"/>
            <a:ext cx="10040667" cy="1000400"/>
            <a:chOff x="674668" y="4873547"/>
            <a:chExt cx="8421336" cy="1000400"/>
          </a:xfrm>
        </p:grpSpPr>
        <p:pic>
          <p:nvPicPr>
            <p:cNvPr id="73" name="Picture 72" descr="Screen Shot 2014-07-04 at 4.13.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674668" y="4873547"/>
              <a:ext cx="8421336" cy="1000400"/>
            </a:xfrm>
            <a:prstGeom prst="rect">
              <a:avLst/>
            </a:prstGeom>
          </p:spPr>
        </p:pic>
        <p:sp>
          <p:nvSpPr>
            <p:cNvPr id="74" name="TextBox 73"/>
            <p:cNvSpPr txBox="1"/>
            <p:nvPr/>
          </p:nvSpPr>
          <p:spPr>
            <a:xfrm>
              <a:off x="674668" y="5007305"/>
              <a:ext cx="8421336" cy="707886"/>
            </a:xfrm>
            <a:prstGeom prst="rect">
              <a:avLst/>
            </a:prstGeom>
            <a:noFill/>
            <a:ln>
              <a:noFill/>
            </a:ln>
          </p:spPr>
          <p:txBody>
            <a:bodyPr wrap="square" rtlCol="0">
              <a:spAutoFit/>
            </a:bodyPr>
            <a:lstStyle/>
            <a:p>
              <a:r>
                <a:rPr lang="en-US" sz="4000" b="1" dirty="0" smtClean="0">
                  <a:solidFill>
                    <a:schemeClr val="bg1"/>
                  </a:solidFill>
                </a:rPr>
                <a:t> Status</a:t>
              </a:r>
            </a:p>
          </p:txBody>
        </p:sp>
      </p:grpSp>
      <p:sp>
        <p:nvSpPr>
          <p:cNvPr id="75" name="TextBox 74"/>
          <p:cNvSpPr txBox="1"/>
          <p:nvPr/>
        </p:nvSpPr>
        <p:spPr>
          <a:xfrm>
            <a:off x="25371588" y="13350148"/>
            <a:ext cx="10040667" cy="4893647"/>
          </a:xfrm>
          <a:prstGeom prst="rect">
            <a:avLst/>
          </a:prstGeom>
          <a:noFill/>
          <a:ln>
            <a:noFill/>
          </a:ln>
        </p:spPr>
        <p:txBody>
          <a:bodyPr wrap="square" rtlCol="0">
            <a:spAutoFit/>
          </a:bodyPr>
          <a:lstStyle/>
          <a:p>
            <a:r>
              <a:rPr lang="en-US" sz="2400" dirty="0" smtClean="0"/>
              <a:t>We have developed a prototype web service for the User Interface displaying links to management, administration, </a:t>
            </a:r>
            <a:r>
              <a:rPr lang="en-US" sz="2400" dirty="0" err="1" smtClean="0"/>
              <a:t>cloudmesh</a:t>
            </a:r>
            <a:r>
              <a:rPr lang="en-US" sz="2400" dirty="0" smtClean="0"/>
              <a:t> and projects via the </a:t>
            </a:r>
            <a:r>
              <a:rPr lang="en-US" sz="2400" dirty="0" err="1" smtClean="0"/>
              <a:t>django</a:t>
            </a:r>
            <a:r>
              <a:rPr lang="en-US" sz="2400" dirty="0" smtClean="0"/>
              <a:t> web </a:t>
            </a:r>
            <a:r>
              <a:rPr lang="en-US" sz="2400" dirty="0" err="1" smtClean="0"/>
              <a:t>devlopment</a:t>
            </a:r>
            <a:r>
              <a:rPr lang="en-US" sz="2400" dirty="0" smtClean="0"/>
              <a:t> framework on the browser</a:t>
            </a:r>
            <a:r>
              <a:rPr lang="en-US" sz="2400" dirty="0" smtClean="0">
                <a:solidFill>
                  <a:srgbClr val="000000"/>
                </a:solidFill>
              </a:rPr>
              <a:t>. </a:t>
            </a:r>
            <a:r>
              <a:rPr lang="en-US" sz="2400" dirty="0" smtClean="0">
                <a:solidFill>
                  <a:srgbClr val="FF0000"/>
                </a:solidFill>
              </a:rPr>
              <a:t> </a:t>
            </a:r>
            <a:r>
              <a:rPr lang="en-US" sz="2400" dirty="0" smtClean="0"/>
              <a:t>Currently, we are working on the approval mechanism and a mixed database model in order to connect the </a:t>
            </a:r>
            <a:r>
              <a:rPr lang="en-US" sz="2400" dirty="0" err="1" smtClean="0"/>
              <a:t>mongoDB</a:t>
            </a:r>
            <a:r>
              <a:rPr lang="en-US" sz="2400" dirty="0" smtClean="0"/>
              <a:t> database with the </a:t>
            </a:r>
            <a:r>
              <a:rPr lang="en-US" sz="2400" dirty="0" err="1" smtClean="0"/>
              <a:t>Django</a:t>
            </a:r>
            <a:r>
              <a:rPr lang="en-US" sz="2400" dirty="0" smtClean="0"/>
              <a:t> web framework to display users, projects, committees, and approvals/disapprovals.  </a:t>
            </a:r>
          </a:p>
          <a:p>
            <a:endParaRPr lang="en-US" sz="2400" dirty="0"/>
          </a:p>
          <a:p>
            <a:r>
              <a:rPr lang="en-US" sz="2400" dirty="0"/>
              <a:t>F</a:t>
            </a:r>
            <a:r>
              <a:rPr lang="en-US" sz="2400" dirty="0" smtClean="0"/>
              <a:t>uture work to improve the </a:t>
            </a:r>
            <a:r>
              <a:rPr lang="en-US" sz="2400" dirty="0" err="1" smtClean="0"/>
              <a:t>Cloudmesh</a:t>
            </a:r>
            <a:r>
              <a:rPr lang="en-US" sz="2400" dirty="0" smtClean="0"/>
              <a:t> management framework includes finishing the implementation of the approval mechanism for both users and projects registration through web interface, completion of the functions of the committee roles, authentication and authorization framework, improving workflows of management and to display reservation data and list virtual machines on various clouds accessing the </a:t>
            </a:r>
            <a:r>
              <a:rPr lang="en-US" sz="2400" dirty="0" err="1" smtClean="0"/>
              <a:t>cloudmesh</a:t>
            </a:r>
            <a:r>
              <a:rPr lang="en-US" sz="2400" dirty="0" smtClean="0"/>
              <a:t> database.</a:t>
            </a:r>
            <a:endParaRPr lang="en-US" sz="2400" dirty="0"/>
          </a:p>
        </p:txBody>
      </p:sp>
      <p:grpSp>
        <p:nvGrpSpPr>
          <p:cNvPr id="76" name="Group 75"/>
          <p:cNvGrpSpPr/>
          <p:nvPr/>
        </p:nvGrpSpPr>
        <p:grpSpPr>
          <a:xfrm>
            <a:off x="25371588" y="19545557"/>
            <a:ext cx="10040667" cy="1000400"/>
            <a:chOff x="674668" y="4873547"/>
            <a:chExt cx="8421336" cy="1000400"/>
          </a:xfrm>
        </p:grpSpPr>
        <p:pic>
          <p:nvPicPr>
            <p:cNvPr id="77" name="Picture 76" descr="Screen Shot 2014-07-04 at 4.13.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674668" y="4873547"/>
              <a:ext cx="8421336" cy="1000400"/>
            </a:xfrm>
            <a:prstGeom prst="rect">
              <a:avLst/>
            </a:prstGeom>
          </p:spPr>
        </p:pic>
        <p:sp>
          <p:nvSpPr>
            <p:cNvPr id="78" name="TextBox 77"/>
            <p:cNvSpPr txBox="1"/>
            <p:nvPr/>
          </p:nvSpPr>
          <p:spPr>
            <a:xfrm>
              <a:off x="674668" y="5007305"/>
              <a:ext cx="8421336" cy="707886"/>
            </a:xfrm>
            <a:prstGeom prst="rect">
              <a:avLst/>
            </a:prstGeom>
            <a:noFill/>
            <a:ln>
              <a:noFill/>
            </a:ln>
          </p:spPr>
          <p:txBody>
            <a:bodyPr wrap="square" rtlCol="0">
              <a:spAutoFit/>
            </a:bodyPr>
            <a:lstStyle/>
            <a:p>
              <a:r>
                <a:rPr lang="en-US" sz="4000" b="1" dirty="0" smtClean="0">
                  <a:solidFill>
                    <a:schemeClr val="bg1"/>
                  </a:solidFill>
                </a:rPr>
                <a:t> Acknowledgments</a:t>
              </a:r>
            </a:p>
          </p:txBody>
        </p:sp>
      </p:grpSp>
      <p:sp>
        <p:nvSpPr>
          <p:cNvPr id="79" name="TextBox 78"/>
          <p:cNvSpPr txBox="1"/>
          <p:nvPr/>
        </p:nvSpPr>
        <p:spPr>
          <a:xfrm>
            <a:off x="25371588" y="20722543"/>
            <a:ext cx="10040667" cy="1569660"/>
          </a:xfrm>
          <a:prstGeom prst="rect">
            <a:avLst/>
          </a:prstGeom>
          <a:noFill/>
          <a:ln>
            <a:noFill/>
          </a:ln>
        </p:spPr>
        <p:txBody>
          <a:bodyPr wrap="square" rtlCol="0">
            <a:spAutoFit/>
          </a:bodyPr>
          <a:lstStyle/>
          <a:p>
            <a:r>
              <a:rPr lang="en-US" sz="2400" dirty="0"/>
              <a:t>We like to thank Dr. Geoffrey </a:t>
            </a:r>
            <a:r>
              <a:rPr lang="en-US" sz="2400" dirty="0" smtClean="0"/>
              <a:t>Fox </a:t>
            </a:r>
            <a:r>
              <a:rPr lang="en-US" sz="2400" dirty="0"/>
              <a:t>for his support, We also would like to thank the School of Informatics at Indiana University Bloomington and the IU-SROC director Dr. </a:t>
            </a:r>
            <a:r>
              <a:rPr lang="en-US" sz="2400" dirty="0" err="1"/>
              <a:t>Lamara</a:t>
            </a:r>
            <a:r>
              <a:rPr lang="en-US" sz="2400" dirty="0"/>
              <a:t> Warren. This material is based upon work supported in part by the National Science Foundation under Grant No. 0910812.</a:t>
            </a:r>
          </a:p>
        </p:txBody>
      </p:sp>
      <p:grpSp>
        <p:nvGrpSpPr>
          <p:cNvPr id="80" name="Group 79"/>
          <p:cNvGrpSpPr/>
          <p:nvPr/>
        </p:nvGrpSpPr>
        <p:grpSpPr>
          <a:xfrm>
            <a:off x="25371588" y="23288989"/>
            <a:ext cx="10040667" cy="1000400"/>
            <a:chOff x="674668" y="4873547"/>
            <a:chExt cx="8421336" cy="1000400"/>
          </a:xfrm>
        </p:grpSpPr>
        <p:pic>
          <p:nvPicPr>
            <p:cNvPr id="81" name="Picture 80" descr="Screen Shot 2014-07-04 at 4.13.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674668" y="4873547"/>
              <a:ext cx="8421336" cy="1000400"/>
            </a:xfrm>
            <a:prstGeom prst="rect">
              <a:avLst/>
            </a:prstGeom>
          </p:spPr>
        </p:pic>
        <p:sp>
          <p:nvSpPr>
            <p:cNvPr id="82" name="TextBox 81"/>
            <p:cNvSpPr txBox="1"/>
            <p:nvPr/>
          </p:nvSpPr>
          <p:spPr>
            <a:xfrm>
              <a:off x="674668" y="5007305"/>
              <a:ext cx="8421336" cy="707886"/>
            </a:xfrm>
            <a:prstGeom prst="rect">
              <a:avLst/>
            </a:prstGeom>
            <a:noFill/>
            <a:ln>
              <a:noFill/>
            </a:ln>
          </p:spPr>
          <p:txBody>
            <a:bodyPr wrap="square" rtlCol="0">
              <a:spAutoFit/>
            </a:bodyPr>
            <a:lstStyle/>
            <a:p>
              <a:r>
                <a:rPr lang="en-US" sz="4000" b="1" dirty="0" smtClean="0">
                  <a:solidFill>
                    <a:schemeClr val="bg1"/>
                  </a:solidFill>
                </a:rPr>
                <a:t>References</a:t>
              </a:r>
            </a:p>
          </p:txBody>
        </p:sp>
      </p:grpSp>
      <p:grpSp>
        <p:nvGrpSpPr>
          <p:cNvPr id="84" name="Group 83"/>
          <p:cNvGrpSpPr/>
          <p:nvPr/>
        </p:nvGrpSpPr>
        <p:grpSpPr>
          <a:xfrm>
            <a:off x="25371588" y="27315562"/>
            <a:ext cx="10040667" cy="1000400"/>
            <a:chOff x="674668" y="4873547"/>
            <a:chExt cx="8421336" cy="1000400"/>
          </a:xfrm>
        </p:grpSpPr>
        <p:pic>
          <p:nvPicPr>
            <p:cNvPr id="85" name="Picture 84" descr="Screen Shot 2014-07-04 at 4.13.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674668" y="4873547"/>
              <a:ext cx="8421336" cy="1000400"/>
            </a:xfrm>
            <a:prstGeom prst="rect">
              <a:avLst/>
            </a:prstGeom>
          </p:spPr>
        </p:pic>
        <p:sp>
          <p:nvSpPr>
            <p:cNvPr id="86" name="TextBox 85"/>
            <p:cNvSpPr txBox="1"/>
            <p:nvPr/>
          </p:nvSpPr>
          <p:spPr>
            <a:xfrm>
              <a:off x="674668" y="5007305"/>
              <a:ext cx="8421336" cy="707886"/>
            </a:xfrm>
            <a:prstGeom prst="rect">
              <a:avLst/>
            </a:prstGeom>
            <a:noFill/>
            <a:ln>
              <a:noFill/>
            </a:ln>
          </p:spPr>
          <p:txBody>
            <a:bodyPr wrap="square" rtlCol="0">
              <a:spAutoFit/>
            </a:bodyPr>
            <a:lstStyle/>
            <a:p>
              <a:r>
                <a:rPr lang="en-US" sz="4000" b="1" dirty="0" smtClean="0">
                  <a:solidFill>
                    <a:schemeClr val="bg1"/>
                  </a:solidFill>
                </a:rPr>
                <a:t> </a:t>
              </a:r>
              <a:r>
                <a:rPr lang="en-US" sz="4000" b="1" baseline="30000" dirty="0" smtClean="0">
                  <a:solidFill>
                    <a:schemeClr val="bg1"/>
                  </a:solidFill>
                </a:rPr>
                <a:t>*</a:t>
              </a:r>
              <a:r>
                <a:rPr lang="en-US" sz="4000" b="1" dirty="0" smtClean="0">
                  <a:solidFill>
                    <a:schemeClr val="bg1"/>
                  </a:solidFill>
                </a:rPr>
                <a:t>Corresponding Contact</a:t>
              </a:r>
            </a:p>
          </p:txBody>
        </p:sp>
      </p:grpSp>
      <p:sp>
        <p:nvSpPr>
          <p:cNvPr id="87" name="TextBox 86"/>
          <p:cNvSpPr txBox="1"/>
          <p:nvPr/>
        </p:nvSpPr>
        <p:spPr>
          <a:xfrm>
            <a:off x="25371588" y="28486225"/>
            <a:ext cx="10040667" cy="461665"/>
          </a:xfrm>
          <a:prstGeom prst="rect">
            <a:avLst/>
          </a:prstGeom>
          <a:noFill/>
          <a:ln>
            <a:noFill/>
          </a:ln>
        </p:spPr>
        <p:txBody>
          <a:bodyPr wrap="square" rtlCol="0">
            <a:spAutoFit/>
          </a:bodyPr>
          <a:lstStyle/>
          <a:p>
            <a:r>
              <a:rPr lang="en-US" sz="2400" dirty="0" err="1" smtClean="0"/>
              <a:t>Gregor</a:t>
            </a:r>
            <a:r>
              <a:rPr lang="en-US" sz="2400" dirty="0" smtClean="0"/>
              <a:t> von </a:t>
            </a:r>
            <a:r>
              <a:rPr lang="en-US" sz="2400" dirty="0" err="1" smtClean="0"/>
              <a:t>Laszewski</a:t>
            </a:r>
            <a:r>
              <a:rPr lang="en-US" sz="2400" dirty="0" smtClean="0"/>
              <a:t>, Indiana University, </a:t>
            </a:r>
            <a:r>
              <a:rPr lang="en-US" sz="2400" dirty="0" err="1" smtClean="0"/>
              <a:t>laszewski@gmail.com</a:t>
            </a:r>
            <a:endParaRPr lang="en-US" sz="2400" dirty="0"/>
          </a:p>
        </p:txBody>
      </p:sp>
      <p:pic>
        <p:nvPicPr>
          <p:cNvPr id="2" name="Picture 1" descr="ECSU 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66111" y="1566968"/>
            <a:ext cx="2051425" cy="2045034"/>
          </a:xfrm>
          <a:prstGeom prst="rect">
            <a:avLst/>
          </a:prstGeom>
        </p:spPr>
      </p:pic>
      <p:pic>
        <p:nvPicPr>
          <p:cNvPr id="6" name="Picture 5" descr="38646-medium.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44888" y="1517842"/>
            <a:ext cx="2247142" cy="2247142"/>
          </a:xfrm>
          <a:prstGeom prst="rect">
            <a:avLst/>
          </a:prstGeom>
        </p:spPr>
      </p:pic>
      <p:sp>
        <p:nvSpPr>
          <p:cNvPr id="7" name="TextBox 6"/>
          <p:cNvSpPr txBox="1"/>
          <p:nvPr/>
        </p:nvSpPr>
        <p:spPr>
          <a:xfrm>
            <a:off x="2505617" y="6109586"/>
            <a:ext cx="184666" cy="1231106"/>
          </a:xfrm>
          <a:prstGeom prst="rect">
            <a:avLst/>
          </a:prstGeom>
          <a:noFill/>
        </p:spPr>
        <p:txBody>
          <a:bodyPr wrap="none" rtlCol="0">
            <a:spAutoFit/>
          </a:bodyPr>
          <a:lstStyle/>
          <a:p>
            <a:endParaRPr lang="en-US" dirty="0"/>
          </a:p>
        </p:txBody>
      </p:sp>
      <p:sp>
        <p:nvSpPr>
          <p:cNvPr id="8" name="TextBox 7"/>
          <p:cNvSpPr txBox="1"/>
          <p:nvPr/>
        </p:nvSpPr>
        <p:spPr>
          <a:xfrm flipH="1">
            <a:off x="541206" y="6133219"/>
            <a:ext cx="10040669" cy="7478969"/>
          </a:xfrm>
          <a:prstGeom prst="rect">
            <a:avLst/>
          </a:prstGeom>
          <a:noFill/>
        </p:spPr>
        <p:txBody>
          <a:bodyPr wrap="square" rtlCol="0">
            <a:spAutoFit/>
          </a:bodyPr>
          <a:lstStyle/>
          <a:p>
            <a:r>
              <a:rPr lang="en-US" sz="2400" dirty="0" err="1"/>
              <a:t>Cloudmesh</a:t>
            </a:r>
            <a:r>
              <a:rPr lang="en-US" sz="2400" dirty="0"/>
              <a:t> is a project that allows the management of virtual machines in a federated fashion.  It can be run in two modes.  One is a standalone mode where the users run </a:t>
            </a:r>
            <a:r>
              <a:rPr lang="en-US" sz="2400" dirty="0" err="1"/>
              <a:t>cloudmesh</a:t>
            </a:r>
            <a:r>
              <a:rPr lang="en-US" sz="2400" dirty="0"/>
              <a:t> on the local machines.  The second mode is a hosted mode where multiple users share a web server through which the virtual machines are managed.  One of the important functions for </a:t>
            </a:r>
            <a:r>
              <a:rPr lang="en-US" sz="2400" dirty="0" err="1"/>
              <a:t>cloudmesh</a:t>
            </a:r>
            <a:r>
              <a:rPr lang="en-US" sz="2400" dirty="0"/>
              <a:t> is to provide a sophisticated user management. This user management is currently conducted in </a:t>
            </a:r>
            <a:r>
              <a:rPr lang="en-US" sz="2400" dirty="0" err="1"/>
              <a:t>drupal</a:t>
            </a:r>
            <a:r>
              <a:rPr lang="en-US" sz="2400" dirty="0"/>
              <a:t> through the </a:t>
            </a:r>
            <a:r>
              <a:rPr lang="en-US" sz="2400" dirty="0" err="1"/>
              <a:t>FutureGrid</a:t>
            </a:r>
            <a:r>
              <a:rPr lang="en-US" sz="2400" dirty="0"/>
              <a:t> portal via an integration to the </a:t>
            </a:r>
            <a:r>
              <a:rPr lang="en-US" sz="2400" dirty="0" err="1"/>
              <a:t>FutureGrid</a:t>
            </a:r>
            <a:r>
              <a:rPr lang="en-US" sz="2400" dirty="0"/>
              <a:t> LDAP server. However, as the rest of </a:t>
            </a:r>
            <a:r>
              <a:rPr lang="en-US" sz="2400" dirty="0" err="1"/>
              <a:t>cloudmesh</a:t>
            </a:r>
            <a:r>
              <a:rPr lang="en-US" sz="2400" dirty="0"/>
              <a:t> is developed in python, </a:t>
            </a:r>
            <a:r>
              <a:rPr lang="en-US" sz="2400" dirty="0" smtClean="0"/>
              <a:t>hence in order to increase sustainability, we benefit from transitioning the user management also to python. This will also allow us to add more advanced user and project management functionality into </a:t>
            </a:r>
            <a:r>
              <a:rPr lang="en-US" sz="2400" dirty="0" err="1" smtClean="0"/>
              <a:t>cloudmesh</a:t>
            </a:r>
            <a:r>
              <a:rPr lang="en-US" sz="2400" dirty="0" smtClean="0"/>
              <a:t>.</a:t>
            </a:r>
            <a:r>
              <a:rPr lang="en-US" sz="2400" dirty="0"/>
              <a:t> </a:t>
            </a:r>
          </a:p>
          <a:p>
            <a:r>
              <a:rPr lang="en-US" sz="2400" dirty="0"/>
              <a:t> </a:t>
            </a:r>
          </a:p>
          <a:p>
            <a:r>
              <a:rPr lang="en-US" sz="2400" dirty="0" smtClean="0"/>
              <a:t>The implementation leverages a </a:t>
            </a:r>
            <a:r>
              <a:rPr lang="en-US" sz="2400" dirty="0"/>
              <a:t>data model </a:t>
            </a:r>
            <a:r>
              <a:rPr lang="en-US" sz="2400" dirty="0" smtClean="0"/>
              <a:t>design provided in </a:t>
            </a:r>
            <a:r>
              <a:rPr lang="en-US" sz="2400" dirty="0"/>
              <a:t>python via </a:t>
            </a:r>
            <a:r>
              <a:rPr lang="en-US" sz="2400" dirty="0" err="1"/>
              <a:t>mongoengine</a:t>
            </a:r>
            <a:r>
              <a:rPr lang="en-US" sz="2400" dirty="0"/>
              <a:t> to represent users </a:t>
            </a:r>
            <a:r>
              <a:rPr lang="en-US" sz="2400" dirty="0" smtClean="0"/>
              <a:t>projects and project committees that approve projects.  As </a:t>
            </a:r>
            <a:r>
              <a:rPr lang="en-US" sz="2400" dirty="0"/>
              <a:t>part of the </a:t>
            </a:r>
            <a:r>
              <a:rPr lang="en-US" sz="2400" dirty="0" smtClean="0"/>
              <a:t>management functionality, </a:t>
            </a:r>
            <a:r>
              <a:rPr lang="en-US" sz="2400" dirty="0"/>
              <a:t>we need to implement a queue in which users are queued for approval, and a project queue whereby projects are queued and approved by a committee.  </a:t>
            </a:r>
            <a:r>
              <a:rPr lang="en-US" sz="2400" dirty="0" smtClean="0"/>
              <a:t>An Application Interface written </a:t>
            </a:r>
            <a:r>
              <a:rPr lang="en-US" sz="2400" dirty="0"/>
              <a:t>in python will support this task and provide an abstraction that is outside the web interface.  </a:t>
            </a:r>
          </a:p>
        </p:txBody>
      </p:sp>
      <p:sp>
        <p:nvSpPr>
          <p:cNvPr id="15" name="TextBox 14"/>
          <p:cNvSpPr txBox="1"/>
          <p:nvPr/>
        </p:nvSpPr>
        <p:spPr>
          <a:xfrm>
            <a:off x="12422849" y="13745946"/>
            <a:ext cx="5861631" cy="461665"/>
          </a:xfrm>
          <a:prstGeom prst="rect">
            <a:avLst/>
          </a:prstGeom>
          <a:noFill/>
        </p:spPr>
        <p:txBody>
          <a:bodyPr wrap="square" rtlCol="0">
            <a:spAutoFit/>
          </a:bodyPr>
          <a:lstStyle/>
          <a:p>
            <a:r>
              <a:rPr lang="en-US" sz="2400" dirty="0" smtClean="0"/>
              <a:t>Figure 1: User Management Framework</a:t>
            </a:r>
            <a:endParaRPr lang="en-US" sz="2400" dirty="0"/>
          </a:p>
        </p:txBody>
      </p:sp>
      <p:pic>
        <p:nvPicPr>
          <p:cNvPr id="91" name="Picture 90" descr="Macintosh HD:Users:flat:Downloads:create-account.pdf"/>
          <p:cNvPicPr/>
          <p:nvPr/>
        </p:nvPicPr>
        <p:blipFill>
          <a:blip r:embed="rId7">
            <a:extLst>
              <a:ext uri="{28A0092B-C50C-407E-A947-70E740481C1C}">
                <a14:useLocalDpi xmlns:a14="http://schemas.microsoft.com/office/drawing/2010/main" val="0"/>
              </a:ext>
            </a:extLst>
          </a:blip>
          <a:srcRect/>
          <a:stretch>
            <a:fillRect/>
          </a:stretch>
        </p:blipFill>
        <p:spPr bwMode="auto">
          <a:xfrm>
            <a:off x="11399507" y="6416004"/>
            <a:ext cx="7755465" cy="6160794"/>
          </a:xfrm>
          <a:prstGeom prst="rect">
            <a:avLst/>
          </a:prstGeom>
          <a:noFill/>
          <a:ln>
            <a:noFill/>
          </a:ln>
        </p:spPr>
      </p:pic>
      <p:sp>
        <p:nvSpPr>
          <p:cNvPr id="16" name="Rectangle 15"/>
          <p:cNvSpPr/>
          <p:nvPr/>
        </p:nvSpPr>
        <p:spPr>
          <a:xfrm>
            <a:off x="25371588" y="24465937"/>
            <a:ext cx="10040667" cy="2677656"/>
          </a:xfrm>
          <a:prstGeom prst="rect">
            <a:avLst/>
          </a:prstGeom>
        </p:spPr>
        <p:txBody>
          <a:bodyPr wrap="square">
            <a:spAutoFit/>
          </a:bodyPr>
          <a:lstStyle/>
          <a:p>
            <a:pPr marL="342900" indent="-342900">
              <a:buFontTx/>
              <a:buAutoNum type="arabicPeriod"/>
            </a:pPr>
            <a:r>
              <a:rPr lang="en-US" sz="2400" dirty="0"/>
              <a:t>von </a:t>
            </a:r>
            <a:r>
              <a:rPr lang="en-US" sz="2400" dirty="0" err="1"/>
              <a:t>Laszewski</a:t>
            </a:r>
            <a:r>
              <a:rPr lang="en-US" sz="2400"/>
              <a:t>, G., </a:t>
            </a:r>
            <a:r>
              <a:rPr lang="en-US" sz="2400" dirty="0" err="1"/>
              <a:t>Cloudmesh:Overiew</a:t>
            </a:r>
            <a:r>
              <a:rPr lang="en-US" sz="2400" dirty="0"/>
              <a:t>, </a:t>
            </a:r>
            <a:r>
              <a:rPr lang="en-US" sz="2400" i="1" dirty="0" err="1"/>
              <a:t>Cloudmesh</a:t>
            </a:r>
            <a:r>
              <a:rPr lang="en-US" sz="2400" dirty="0"/>
              <a:t>.  Retrieved June 28, 2014, from Indiana University, Bloomington, 2013: </a:t>
            </a:r>
            <a:r>
              <a:rPr lang="en-US" sz="2400" dirty="0">
                <a:hlinkClick r:id="rId8"/>
              </a:rPr>
              <a:t>http://cloudmesh.futuregrid.org/cloudmesh/</a:t>
            </a:r>
            <a:r>
              <a:rPr lang="en-US" sz="2400" dirty="0" smtClean="0">
                <a:hlinkClick r:id="rId8"/>
              </a:rPr>
              <a:t>about.html</a:t>
            </a:r>
            <a:endParaRPr lang="en-US" sz="2400" dirty="0" smtClean="0"/>
          </a:p>
          <a:p>
            <a:pPr marL="342900" indent="-342900">
              <a:buFontTx/>
              <a:buAutoNum type="arabicPeriod"/>
            </a:pPr>
            <a:r>
              <a:rPr lang="en-US" sz="2400" dirty="0"/>
              <a:t>von </a:t>
            </a:r>
            <a:r>
              <a:rPr lang="en-US" sz="2400" dirty="0" err="1"/>
              <a:t>Laszewski</a:t>
            </a:r>
            <a:r>
              <a:rPr lang="en-US" sz="2400" dirty="0"/>
              <a:t>, G.; Fox, G. C.; Wang, F.; </a:t>
            </a:r>
            <a:r>
              <a:rPr lang="en-US" sz="2400" dirty="0" err="1"/>
              <a:t>Younge</a:t>
            </a:r>
            <a:r>
              <a:rPr lang="en-US" sz="2400" dirty="0"/>
              <a:t>, A. J.; </a:t>
            </a:r>
            <a:r>
              <a:rPr lang="en-US" sz="2400" dirty="0" err="1"/>
              <a:t>Kulshrestha</a:t>
            </a:r>
            <a:r>
              <a:rPr lang="en-US" sz="2400" dirty="0"/>
              <a:t>; Pike, G. G.; Smith, W.; </a:t>
            </a:r>
            <a:r>
              <a:rPr lang="en-US" sz="2400" dirty="0" err="1"/>
              <a:t>Voeckler</a:t>
            </a:r>
            <a:r>
              <a:rPr lang="en-US" sz="2400" dirty="0"/>
              <a:t>, J.; </a:t>
            </a:r>
            <a:r>
              <a:rPr lang="en-US" sz="2400" dirty="0" err="1"/>
              <a:t>Figueiredo</a:t>
            </a:r>
            <a:r>
              <a:rPr lang="en-US" sz="2400" dirty="0"/>
              <a:t>, R. J.; Fortes, J.; </a:t>
            </a:r>
            <a:r>
              <a:rPr lang="en-US" sz="2400" dirty="0" err="1"/>
              <a:t>Keahey</a:t>
            </a:r>
            <a:r>
              <a:rPr lang="en-US" sz="2400" dirty="0"/>
              <a:t>, K. &amp; </a:t>
            </a:r>
            <a:r>
              <a:rPr lang="en-US" sz="2400" dirty="0" err="1"/>
              <a:t>Deelman</a:t>
            </a:r>
            <a:r>
              <a:rPr lang="en-US" sz="2400" dirty="0"/>
              <a:t>, E. Design of the </a:t>
            </a:r>
            <a:r>
              <a:rPr lang="en-US" sz="2400" dirty="0" err="1"/>
              <a:t>FutureGrid</a:t>
            </a:r>
            <a:r>
              <a:rPr lang="en-US" sz="2400" dirty="0"/>
              <a:t> Experiment Management Framework, Proceedings of Gateway Computing Environments 2010 (GCE2010) at SC10, IEEE, 2010</a:t>
            </a:r>
            <a:endParaRPr lang="en-US" sz="2400" dirty="0" smtClean="0"/>
          </a:p>
        </p:txBody>
      </p:sp>
      <p:sp>
        <p:nvSpPr>
          <p:cNvPr id="19" name="TextBox 18"/>
          <p:cNvSpPr txBox="1"/>
          <p:nvPr/>
        </p:nvSpPr>
        <p:spPr>
          <a:xfrm>
            <a:off x="19389172" y="13612188"/>
            <a:ext cx="4213451" cy="830997"/>
          </a:xfrm>
          <a:prstGeom prst="rect">
            <a:avLst/>
          </a:prstGeom>
          <a:noFill/>
        </p:spPr>
        <p:txBody>
          <a:bodyPr wrap="square" rtlCol="0">
            <a:spAutoFit/>
          </a:bodyPr>
          <a:lstStyle/>
          <a:p>
            <a:r>
              <a:rPr lang="en-US" sz="2400" dirty="0" smtClean="0"/>
              <a:t>Figure 2: Project and Committee Framework </a:t>
            </a:r>
            <a:endParaRPr lang="en-US" sz="2400" dirty="0"/>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154972" y="6416004"/>
            <a:ext cx="5129041" cy="7400322"/>
          </a:xfrm>
          <a:prstGeom prst="rect">
            <a:avLst/>
          </a:prstGeom>
        </p:spPr>
      </p:pic>
      <p:pic>
        <p:nvPicPr>
          <p:cNvPr id="14" name="Picture 13" descr="Screen Shot 2014-07-22 at 2.49.11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325002" y="14926791"/>
            <a:ext cx="12514687" cy="7701724"/>
          </a:xfrm>
          <a:prstGeom prst="rect">
            <a:avLst/>
          </a:prstGeom>
        </p:spPr>
      </p:pic>
      <p:pic>
        <p:nvPicPr>
          <p:cNvPr id="5" name="Picture 4" descr="Screen Shot 2014-07-22 at 2.48.07 P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141587" y="20387201"/>
            <a:ext cx="12026769" cy="7401452"/>
          </a:xfrm>
          <a:prstGeom prst="rect">
            <a:avLst/>
          </a:prstGeom>
        </p:spPr>
      </p:pic>
      <p:grpSp>
        <p:nvGrpSpPr>
          <p:cNvPr id="56" name="Group 55"/>
          <p:cNvGrpSpPr/>
          <p:nvPr/>
        </p:nvGrpSpPr>
        <p:grpSpPr>
          <a:xfrm>
            <a:off x="522804" y="26215469"/>
            <a:ext cx="10059072" cy="1000400"/>
            <a:chOff x="674668" y="4873547"/>
            <a:chExt cx="8421336" cy="1000400"/>
          </a:xfrm>
        </p:grpSpPr>
        <p:pic>
          <p:nvPicPr>
            <p:cNvPr id="57" name="Picture 56" descr="Screen Shot 2014-07-04 at 4.13.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674668" y="4873547"/>
              <a:ext cx="8421336" cy="1000400"/>
            </a:xfrm>
            <a:prstGeom prst="rect">
              <a:avLst/>
            </a:prstGeom>
          </p:spPr>
        </p:pic>
        <p:sp>
          <p:nvSpPr>
            <p:cNvPr id="58" name="TextBox 57"/>
            <p:cNvSpPr txBox="1"/>
            <p:nvPr/>
          </p:nvSpPr>
          <p:spPr>
            <a:xfrm>
              <a:off x="674668" y="5007305"/>
              <a:ext cx="8421336" cy="707886"/>
            </a:xfrm>
            <a:prstGeom prst="rect">
              <a:avLst/>
            </a:prstGeom>
            <a:noFill/>
            <a:ln>
              <a:noFill/>
            </a:ln>
          </p:spPr>
          <p:txBody>
            <a:bodyPr wrap="square" rtlCol="0">
              <a:spAutoFit/>
            </a:bodyPr>
            <a:lstStyle/>
            <a:p>
              <a:r>
                <a:rPr lang="en-US" sz="4000" b="1" dirty="0" smtClean="0">
                  <a:solidFill>
                    <a:schemeClr val="bg1"/>
                  </a:solidFill>
                </a:rPr>
                <a:t> Design</a:t>
              </a:r>
            </a:p>
          </p:txBody>
        </p:sp>
      </p:grpSp>
      <p:sp>
        <p:nvSpPr>
          <p:cNvPr id="59" name="TextBox 58"/>
          <p:cNvSpPr txBox="1"/>
          <p:nvPr/>
        </p:nvSpPr>
        <p:spPr>
          <a:xfrm>
            <a:off x="541209" y="27315562"/>
            <a:ext cx="10059073" cy="1200328"/>
          </a:xfrm>
          <a:prstGeom prst="rect">
            <a:avLst/>
          </a:prstGeom>
          <a:noFill/>
        </p:spPr>
        <p:txBody>
          <a:bodyPr wrap="square" rtlCol="0">
            <a:spAutoFit/>
          </a:bodyPr>
          <a:lstStyle/>
          <a:p>
            <a:r>
              <a:rPr lang="en-US" sz="2400" dirty="0"/>
              <a:t>Users and project information must be verified before they can be activated. The user is verified by validation of the information entered. Include the username, email, institution, country, and much more </a:t>
            </a:r>
          </a:p>
        </p:txBody>
      </p:sp>
    </p:spTree>
    <p:extLst>
      <p:ext uri="{BB962C8B-B14F-4D97-AF65-F5344CB8AC3E}">
        <p14:creationId xmlns:p14="http://schemas.microsoft.com/office/powerpoint/2010/main" val="3818727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1082</TotalTime>
  <Words>762</Words>
  <Application>Microsoft Macintosh PowerPoint</Application>
  <PresentationFormat>Custom</PresentationFormat>
  <Paragraphs>35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Gregor von Laszewski &amp; Nigel Pugh</dc:creator>
  <cp:keywords/>
  <dc:description/>
  <cp:lastModifiedBy>Jefferson  Ridgeway</cp:lastModifiedBy>
  <cp:revision>81</cp:revision>
  <dcterms:created xsi:type="dcterms:W3CDTF">2014-07-04T17:38:31Z</dcterms:created>
  <dcterms:modified xsi:type="dcterms:W3CDTF">2014-07-28T19:32:51Z</dcterms:modified>
  <cp:category/>
</cp:coreProperties>
</file>