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Spark Deployment Time Comparison (in sec)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Jetstream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2 VM's</c:v>
                </c:pt>
                <c:pt idx="1">
                  <c:v>3 VM's</c:v>
                </c:pt>
                <c:pt idx="2">
                  <c:v>5 VM's</c:v>
                </c:pt>
                <c:pt idx="3">
                  <c:v>7 VM's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484.62</c:v>
                </c:pt>
                <c:pt idx="1">
                  <c:v>496.15</c:v>
                </c:pt>
                <c:pt idx="2">
                  <c:v>1399.54</c:v>
                </c:pt>
                <c:pt idx="3">
                  <c:v>806.36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Chameleon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2 VM's</c:v>
                </c:pt>
                <c:pt idx="1">
                  <c:v>3 VM's</c:v>
                </c:pt>
                <c:pt idx="2">
                  <c:v>5 VM's</c:v>
                </c:pt>
                <c:pt idx="3">
                  <c:v>7 VM's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631.11</c:v>
                </c:pt>
                <c:pt idx="1">
                  <c:v>657.86</c:v>
                </c:pt>
                <c:pt idx="2">
                  <c:v>763.14</c:v>
                </c:pt>
                <c:pt idx="3">
                  <c:v>1089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3729967"/>
        <c:axId val="23972590"/>
      </c:lineChart>
      <c:catAx>
        <c:axId val="53729967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23972590"/>
        <c:crosses val="autoZero"/>
        <c:auto val="1"/>
        <c:lblAlgn val="ctr"/>
        <c:lblOffset val="100"/>
      </c:catAx>
      <c:valAx>
        <c:axId val="2397259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372996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Time for MLlib algorithms in 3 VM’s(in sec) 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Jetstream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Naïve Bayes</c:v>
                </c:pt>
                <c:pt idx="1">
                  <c:v>Decision Tree</c:v>
                </c:pt>
                <c:pt idx="2">
                  <c:v>Logistic Regression SGD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45.89</c:v>
                </c:pt>
                <c:pt idx="1">
                  <c:v>71.54</c:v>
                </c:pt>
                <c:pt idx="2">
                  <c:v>102.71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Chameleon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Naïve Bayes</c:v>
                </c:pt>
                <c:pt idx="1">
                  <c:v>Decision Tree</c:v>
                </c:pt>
                <c:pt idx="2">
                  <c:v>Logistic Regression SGD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58.44</c:v>
                </c:pt>
                <c:pt idx="1">
                  <c:v>60.62</c:v>
                </c:pt>
                <c:pt idx="2">
                  <c:v>82.57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4302307"/>
        <c:axId val="89362514"/>
      </c:lineChart>
      <c:catAx>
        <c:axId val="34302307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9362514"/>
        <c:crosses val="autoZero"/>
        <c:auto val="1"/>
        <c:lblAlgn val="ctr"/>
        <c:lblOffset val="100"/>
      </c:catAx>
      <c:valAx>
        <c:axId val="8936251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3430230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Time for MLlib algorithms in 5 VM’s(in sec) </a:t>
            </a:r>
          </a:p>
        </c:rich>
      </c:tx>
      <c:overlay val="0"/>
    </c:title>
    <c:autoTitleDeleted val="0"/>
    <c:plotArea>
      <c:lineChart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Jetstream</c:v>
                </c:pt>
              </c:strCache>
            </c:strRef>
          </c:tx>
          <c:spPr>
            <a:solidFill>
              <a:srgbClr val="5b9bd5"/>
            </a:solidFill>
            <a:ln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Naïve Bayes</c:v>
                </c:pt>
                <c:pt idx="1">
                  <c:v>Decision Tree</c:v>
                </c:pt>
                <c:pt idx="2">
                  <c:v>Logistic Regression SGD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23.2</c:v>
                </c:pt>
                <c:pt idx="1">
                  <c:v>30.25</c:v>
                </c:pt>
                <c:pt idx="2">
                  <c:v>31.38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Chameleon</c:v>
                </c:pt>
              </c:strCache>
            </c:strRef>
          </c:tx>
          <c:spPr>
            <a:solidFill>
              <a:srgbClr val="ed7d31"/>
            </a:solidFill>
            <a:ln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Naïve Bayes</c:v>
                </c:pt>
                <c:pt idx="1">
                  <c:v>Decision Tree</c:v>
                </c:pt>
                <c:pt idx="2">
                  <c:v>Logistic Regression SGD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36.47</c:v>
                </c:pt>
                <c:pt idx="1">
                  <c:v>50.37</c:v>
                </c:pt>
                <c:pt idx="2">
                  <c:v>57.23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30122990"/>
        <c:axId val="87600609"/>
      </c:lineChart>
      <c:catAx>
        <c:axId val="30122990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87600609"/>
        <c:crosses val="autoZero"/>
        <c:auto val="1"/>
        <c:lblAlgn val="ctr"/>
        <c:lblOffset val="100"/>
      </c:catAx>
      <c:valAx>
        <c:axId val="87600609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30122990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1862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Transfer Time(in sec)</a:t>
            </a:r>
          </a:p>
        </c:rich>
      </c:tx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Jetstream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File Transfer(3 MB)</c:v>
                </c:pt>
                <c:pt idx="1">
                  <c:v>File Transfer (168 MB)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15</c:v>
                </c:pt>
                <c:pt idx="1">
                  <c:v>93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Chameleon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2"/>
                <c:pt idx="0">
                  <c:v>File Transfer(3 MB)</c:v>
                </c:pt>
                <c:pt idx="1">
                  <c:v>File Transfer (168 MB)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21</c:v>
                </c:pt>
                <c:pt idx="1">
                  <c:v>94.1</c:v>
                </c:pt>
              </c:numCache>
            </c:numRef>
          </c:val>
        </c:ser>
        <c:gapWidth val="219"/>
        <c:overlap val="-27"/>
        <c:axId val="26977857"/>
        <c:axId val="74464528"/>
      </c:barChart>
      <c:catAx>
        <c:axId val="26977857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74464528"/>
        <c:crosses val="autoZero"/>
        <c:auto val="1"/>
        <c:lblAlgn val="ctr"/>
        <c:lblOffset val="100"/>
      </c:catAx>
      <c:valAx>
        <c:axId val="7446452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1197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26977857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30D21E1-4203-4739-A130-CD27768A650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4/28/17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CA58E2-A87B-468A-888D-DDF181EE134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79" name="Chart 6"/>
          <p:cNvGraphicFramePr/>
          <p:nvPr/>
        </p:nvGraphicFramePr>
        <p:xfrm>
          <a:off x="2012040" y="800640"/>
          <a:ext cx="8127720" cy="541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1" name="Chart 6"/>
          <p:cNvGraphicFramePr/>
          <p:nvPr/>
        </p:nvGraphicFramePr>
        <p:xfrm>
          <a:off x="2031840" y="719640"/>
          <a:ext cx="8127720" cy="541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3" name="Chart 6"/>
          <p:cNvGraphicFramePr/>
          <p:nvPr/>
        </p:nvGraphicFramePr>
        <p:xfrm>
          <a:off x="2031840" y="719640"/>
          <a:ext cx="8127720" cy="541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85" name="Content Placeholder 10"/>
          <p:cNvGraphicFramePr/>
          <p:nvPr/>
        </p:nvGraphicFramePr>
        <p:xfrm>
          <a:off x="838080" y="1825560"/>
          <a:ext cx="10515240" cy="435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Application>LibreOffice/5.1.6.2$Linux_X86_64 LibreOffice_project/10m0$Build-2</Application>
  <Words>33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2017-04-27T04:07:44Z</dcterms:created>
  <dc:creator>srikanth ramanam</dc:creator>
  <dc:description/>
  <dc:language>en-US</dc:language>
  <cp:lastModifiedBy/>
  <dcterms:modified xsi:type="dcterms:W3CDTF">2017-04-28T23:24:19Z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