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sldIdLst>
    <p:sldId id="256" r:id="rId5"/>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86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C2A7A-92FA-4AFB-9DFE-C48C27ED3495}" v="342" dt="2022-07-28T19:08:18.260"/>
    <p1510:client id="{C94533FB-1936-1559-1E42-22BF45F030DC}" v="64" dt="2022-07-28T04:19:17.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8"/>
    <p:restoredTop sz="94694"/>
  </p:normalViewPr>
  <p:slideViewPr>
    <p:cSldViewPr snapToGrid="0">
      <p:cViewPr>
        <p:scale>
          <a:sx n="110" d="100"/>
          <a:sy n="110" d="100"/>
        </p:scale>
        <p:origin x="17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87342"/>
            <a:ext cx="16459200" cy="11460480"/>
          </a:xfrm>
        </p:spPr>
        <p:txBody>
          <a:bodyPr anchor="b"/>
          <a:lstStyle>
            <a:lvl1pPr algn="ctr">
              <a:defRPr sz="10800"/>
            </a:lvl1pPr>
          </a:lstStyle>
          <a:p>
            <a:r>
              <a:rPr lang="en-US"/>
              <a:t>Click to edit Master title style</a:t>
            </a:r>
          </a:p>
        </p:txBody>
      </p:sp>
      <p:sp>
        <p:nvSpPr>
          <p:cNvPr id="3" name="Subtitle 2"/>
          <p:cNvSpPr>
            <a:spLocks noGrp="1"/>
          </p:cNvSpPr>
          <p:nvPr>
            <p:ph type="subTitle" idx="1"/>
          </p:nvPr>
        </p:nvSpPr>
        <p:spPr>
          <a:xfrm>
            <a:off x="2743200" y="17289782"/>
            <a:ext cx="16459200" cy="794765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35909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41313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0" y="1752600"/>
            <a:ext cx="473202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08760"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46472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67532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0" y="8206745"/>
            <a:ext cx="18928080" cy="13693138"/>
          </a:xfrm>
        </p:spPr>
        <p:txBody>
          <a:bodyPr anchor="b"/>
          <a:lstStyle>
            <a:lvl1pPr>
              <a:defRPr sz="10800"/>
            </a:lvl1pPr>
          </a:lstStyle>
          <a:p>
            <a:r>
              <a:rPr lang="en-US"/>
              <a:t>Click to edit Master title style</a:t>
            </a:r>
          </a:p>
        </p:txBody>
      </p:sp>
      <p:sp>
        <p:nvSpPr>
          <p:cNvPr id="3" name="Text Placeholder 2"/>
          <p:cNvSpPr>
            <a:spLocks noGrp="1"/>
          </p:cNvSpPr>
          <p:nvPr>
            <p:ph type="body" idx="1"/>
          </p:nvPr>
        </p:nvSpPr>
        <p:spPr>
          <a:xfrm>
            <a:off x="1497330" y="22029425"/>
            <a:ext cx="18928080" cy="7200898"/>
          </a:xfrm>
        </p:spPr>
        <p:txBody>
          <a:bodyPr/>
          <a:lstStyle>
            <a:lvl1pPr marL="0" indent="0">
              <a:buNone/>
              <a:defRPr sz="4320">
                <a:solidFill>
                  <a:schemeClr val="tx1">
                    <a:tint val="75000"/>
                  </a:schemeClr>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55655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9F5385-F934-4948-A3AA-DB68C3919D5E}"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42092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3"/>
            <a:ext cx="18928080" cy="6362702"/>
          </a:xfrm>
        </p:spPr>
        <p:txBody>
          <a:bodyPr/>
          <a:lstStyle/>
          <a:p>
            <a:r>
              <a:rPr lang="en-US"/>
              <a:t>Click to edit Master title style</a:t>
            </a:r>
          </a:p>
        </p:txBody>
      </p:sp>
      <p:sp>
        <p:nvSpPr>
          <p:cNvPr id="3" name="Text Placeholder 2"/>
          <p:cNvSpPr>
            <a:spLocks noGrp="1"/>
          </p:cNvSpPr>
          <p:nvPr>
            <p:ph type="body" idx="1"/>
          </p:nvPr>
        </p:nvSpPr>
        <p:spPr>
          <a:xfrm>
            <a:off x="1511619" y="8069582"/>
            <a:ext cx="9284017"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511619" y="12024360"/>
            <a:ext cx="928401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09960" y="8069582"/>
            <a:ext cx="9329738"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11109960"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9F5385-F934-4948-A3AA-DB68C3919D5E}" type="datetimeFigureOut">
              <a:rPr lang="en-US" smtClean="0"/>
              <a:t>10/5/22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61732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9F5385-F934-4948-A3AA-DB68C3919D5E}" type="datetimeFigureOut">
              <a:rPr lang="en-US" smtClean="0"/>
              <a:t>10/5/22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87127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F5385-F934-4948-A3AA-DB68C3919D5E}" type="datetimeFigureOut">
              <a:rPr lang="en-US" smtClean="0"/>
              <a:t>10/5/22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92279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5760"/>
            </a:lvl1pPr>
          </a:lstStyle>
          <a:p>
            <a:r>
              <a:rPr lang="en-US"/>
              <a:t>Click to edit Master title style</a:t>
            </a:r>
          </a:p>
        </p:txBody>
      </p:sp>
      <p:sp>
        <p:nvSpPr>
          <p:cNvPr id="3" name="Content Placeholder 2"/>
          <p:cNvSpPr>
            <a:spLocks noGrp="1"/>
          </p:cNvSpPr>
          <p:nvPr>
            <p:ph idx="1"/>
          </p:nvPr>
        </p:nvSpPr>
        <p:spPr>
          <a:xfrm>
            <a:off x="9329738" y="4739642"/>
            <a:ext cx="11109960" cy="233934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A9F5385-F934-4948-A3AA-DB68C3919D5E}"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11588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5760"/>
            </a:lvl1pPr>
          </a:lstStyle>
          <a:p>
            <a:r>
              <a:rPr lang="en-US"/>
              <a:t>Click to edit Master title style</a:t>
            </a:r>
          </a:p>
        </p:txBody>
      </p:sp>
      <p:sp>
        <p:nvSpPr>
          <p:cNvPr id="3" name="Picture Placeholder 2"/>
          <p:cNvSpPr>
            <a:spLocks noGrp="1"/>
          </p:cNvSpPr>
          <p:nvPr>
            <p:ph type="pic" idx="1"/>
          </p:nvPr>
        </p:nvSpPr>
        <p:spPr>
          <a:xfrm>
            <a:off x="9329738" y="4739642"/>
            <a:ext cx="11109960" cy="23393400"/>
          </a:xfrm>
        </p:spPr>
        <p:txBody>
          <a:bodyPr/>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endParaRPr lang="en-US"/>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A9F5385-F934-4948-A3AA-DB68C3919D5E}"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63396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3"/>
            <a:ext cx="1892808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08760" y="30510482"/>
            <a:ext cx="4937760" cy="1752600"/>
          </a:xfrm>
          <a:prstGeom prst="rect">
            <a:avLst/>
          </a:prstGeom>
        </p:spPr>
        <p:txBody>
          <a:bodyPr vert="horz" lIns="91440" tIns="45720" rIns="91440" bIns="45720" rtlCol="0" anchor="ctr"/>
          <a:lstStyle>
            <a:lvl1pPr algn="l">
              <a:defRPr sz="2160">
                <a:solidFill>
                  <a:schemeClr val="tx1">
                    <a:tint val="75000"/>
                  </a:schemeClr>
                </a:solidFill>
              </a:defRPr>
            </a:lvl1pPr>
          </a:lstStyle>
          <a:p>
            <a:fld id="{0A9F5385-F934-4948-A3AA-DB68C3919D5E}" type="datetimeFigureOut">
              <a:rPr lang="en-US" smtClean="0"/>
              <a:t>10/5/22</a:t>
            </a:fld>
            <a:endParaRPr lang="en-US"/>
          </a:p>
        </p:txBody>
      </p:sp>
      <p:sp>
        <p:nvSpPr>
          <p:cNvPr id="5" name="Footer Placeholder 4"/>
          <p:cNvSpPr>
            <a:spLocks noGrp="1"/>
          </p:cNvSpPr>
          <p:nvPr>
            <p:ph type="ftr" sz="quarter" idx="3"/>
          </p:nvPr>
        </p:nvSpPr>
        <p:spPr>
          <a:xfrm>
            <a:off x="7269480" y="30510482"/>
            <a:ext cx="7406640" cy="1752600"/>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2"/>
            <a:ext cx="4937760" cy="1752600"/>
          </a:xfrm>
          <a:prstGeom prst="rect">
            <a:avLst/>
          </a:prstGeom>
        </p:spPr>
        <p:txBody>
          <a:bodyPr vert="horz" lIns="91440" tIns="45720" rIns="91440" bIns="45720" rtlCol="0" anchor="ctr"/>
          <a:lstStyle>
            <a:lvl1pPr algn="r">
              <a:defRPr sz="2160">
                <a:solidFill>
                  <a:schemeClr val="tx1">
                    <a:tint val="75000"/>
                  </a:schemeClr>
                </a:solidFill>
              </a:defRPr>
            </a:lvl1pPr>
          </a:lstStyle>
          <a:p>
            <a:fld id="{597DB713-8AAF-7246-83F0-30479648E0BA}" type="slidenum">
              <a:rPr lang="en-US" smtClean="0"/>
              <a:t>‹#›</a:t>
            </a:fld>
            <a:endParaRPr lang="en-US"/>
          </a:p>
        </p:txBody>
      </p:sp>
    </p:spTree>
    <p:extLst>
      <p:ext uri="{BB962C8B-B14F-4D97-AF65-F5344CB8AC3E}">
        <p14:creationId xmlns:p14="http://schemas.microsoft.com/office/powerpoint/2010/main" val="20659174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github.com/cloudmesh/cloudmesh-cc" TargetMode="External"/><Relationship Id="rId7"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github.com/cybertraining-dsc/reu2022" TargetMode="External"/><Relationship Id="rId5" Type="http://schemas.openxmlformats.org/officeDocument/2006/relationships/hyperlink" Target="https://github.com/cloudmesh/cloudmesh-vpn" TargetMode="External"/><Relationship Id="rId4" Type="http://schemas.openxmlformats.org/officeDocument/2006/relationships/hyperlink" Target="https://github.com/cloudmesh/cloudmesh-common"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1251943" y="1756122"/>
            <a:ext cx="14188966" cy="769441"/>
          </a:xfrm>
          <a:prstGeom prst="rect">
            <a:avLst/>
          </a:prstGeom>
          <a:noFill/>
        </p:spPr>
        <p:txBody>
          <a:bodyPr wrap="square" lIns="91440" tIns="45720" rIns="91440" bIns="45720" rtlCol="0" anchor="t">
            <a:spAutoFit/>
          </a:bodyPr>
          <a:lstStyle/>
          <a:p>
            <a:r>
              <a:rPr lang="en-US" sz="4400" b="1">
                <a:solidFill>
                  <a:schemeClr val="bg1"/>
                </a:solidFill>
                <a:latin typeface="ITC Franklin Gothic Std Demi Condensed"/>
              </a:rPr>
              <a:t>Hybrid </a:t>
            </a:r>
            <a:r>
              <a:rPr lang="en-US" sz="4400" b="1" dirty="0">
                <a:solidFill>
                  <a:schemeClr val="bg1"/>
                </a:solidFill>
                <a:latin typeface="ITC Franklin Gothic Std Demi Condensed"/>
              </a:rPr>
              <a:t>Multi-Cloud Analytics Services Framework</a:t>
            </a:r>
            <a:endParaRPr lang="en-US" sz="4400" dirty="0">
              <a:solidFill>
                <a:schemeClr val="bg1"/>
              </a:solidFill>
              <a:cs typeface="Calibri"/>
            </a:endParaRPr>
          </a:p>
        </p:txBody>
      </p:sp>
      <p:sp>
        <p:nvSpPr>
          <p:cNvPr id="10" name="TextBox 9"/>
          <p:cNvSpPr txBox="1"/>
          <p:nvPr/>
        </p:nvSpPr>
        <p:spPr>
          <a:xfrm>
            <a:off x="3580259" y="31365924"/>
            <a:ext cx="10748417" cy="1200329"/>
          </a:xfrm>
          <a:prstGeom prst="rect">
            <a:avLst/>
          </a:prstGeom>
          <a:noFill/>
        </p:spPr>
        <p:txBody>
          <a:bodyPr wrap="square" lIns="91440" tIns="45720" rIns="91440" bIns="45720" rtlCol="0" anchor="t">
            <a:spAutoFit/>
          </a:bodyPr>
          <a:lstStyle/>
          <a:p>
            <a:r>
              <a:rPr lang="en-US" sz="3600">
                <a:solidFill>
                  <a:schemeClr val="bg1"/>
                </a:solidFill>
                <a:latin typeface="ITC Franklin Gothic Std Medium"/>
              </a:rPr>
              <a:t>Network Systems Sciences and Advanced Computing Division</a:t>
            </a:r>
            <a:endParaRPr lang="en-US">
              <a:solidFill>
                <a:schemeClr val="bg1"/>
              </a:solidFill>
            </a:endParaRPr>
          </a:p>
        </p:txBody>
      </p:sp>
      <p:sp>
        <p:nvSpPr>
          <p:cNvPr id="17" name="TextBox 16"/>
          <p:cNvSpPr txBox="1"/>
          <p:nvPr/>
        </p:nvSpPr>
        <p:spPr>
          <a:xfrm>
            <a:off x="1365812" y="3498448"/>
            <a:ext cx="15023939" cy="738664"/>
          </a:xfrm>
          <a:prstGeom prst="rect">
            <a:avLst/>
          </a:prstGeom>
          <a:noFill/>
        </p:spPr>
        <p:txBody>
          <a:bodyPr wrap="square" lIns="91440" tIns="45720" rIns="91440" bIns="45720" rtlCol="0" anchor="t">
            <a:spAutoFit/>
          </a:bodyPr>
          <a:lstStyle/>
          <a:p>
            <a:r>
              <a:rPr lang="en-US" sz="2100" b="1" dirty="0">
                <a:ea typeface="+mn-lt"/>
                <a:cs typeface="+mn-lt"/>
              </a:rPr>
              <a:t>Gregor von Laszewski</a:t>
            </a:r>
            <a:r>
              <a:rPr lang="en-US" sz="2100" b="1" baseline="30000" dirty="0">
                <a:ea typeface="+mn-lt"/>
                <a:cs typeface="+mn-lt"/>
              </a:rPr>
              <a:t>1</a:t>
            </a:r>
            <a:r>
              <a:rPr lang="en-US" sz="2100" b="1" dirty="0">
                <a:ea typeface="+mn-lt"/>
                <a:cs typeface="+mn-lt"/>
              </a:rPr>
              <a:t>, JP Fleischer</a:t>
            </a:r>
            <a:r>
              <a:rPr lang="en-US" sz="2100" b="1" baseline="30000" dirty="0">
                <a:ea typeface="+mn-lt"/>
                <a:cs typeface="+mn-lt"/>
              </a:rPr>
              <a:t>1   </a:t>
            </a:r>
            <a:r>
              <a:rPr lang="en-US" sz="1600" b="1" baseline="30000" dirty="0">
                <a:ea typeface="+mn-lt"/>
                <a:cs typeface="+mn-lt"/>
              </a:rPr>
              <a:t>  </a:t>
            </a:r>
            <a:r>
              <a:rPr lang="en-US" sz="1600" dirty="0">
                <a:ea typeface="+mn-lt"/>
                <a:cs typeface="+mn-lt"/>
              </a:rPr>
              <a:t>with contributions to the pre-alpha version from </a:t>
            </a:r>
            <a:r>
              <a:rPr lang="en-US" sz="1600" i="1" dirty="0">
                <a:ea typeface="+mn-lt"/>
                <a:cs typeface="+mn-lt"/>
              </a:rPr>
              <a:t>Jackson </a:t>
            </a:r>
            <a:r>
              <a:rPr lang="en-US" sz="1600" i="1" dirty="0" err="1">
                <a:ea typeface="+mn-lt"/>
                <a:cs typeface="+mn-lt"/>
              </a:rPr>
              <a:t>Miskill</a:t>
            </a:r>
            <a:r>
              <a:rPr lang="en-US" sz="1600" i="1" dirty="0">
                <a:ea typeface="+mn-lt"/>
                <a:cs typeface="+mn-lt"/>
              </a:rPr>
              <a:t>, Alison Lu, Alex Beck</a:t>
            </a:r>
          </a:p>
          <a:p>
            <a:r>
              <a:rPr lang="en-US" sz="2100" dirty="0">
                <a:ea typeface="+mn-lt"/>
                <a:cs typeface="+mn-lt"/>
              </a:rPr>
              <a:t>University of Virginia Biocomplexity Institute - Network System Sciences and Advanced Computing Division</a:t>
            </a:r>
            <a:endParaRPr lang="en-US" sz="2400" dirty="0"/>
          </a:p>
        </p:txBody>
      </p:sp>
      <p:sp>
        <p:nvSpPr>
          <p:cNvPr id="19" name="TextBox 18"/>
          <p:cNvSpPr txBox="1"/>
          <p:nvPr/>
        </p:nvSpPr>
        <p:spPr>
          <a:xfrm>
            <a:off x="253574" y="4585341"/>
            <a:ext cx="9643084" cy="4924425"/>
          </a:xfrm>
          <a:prstGeom prst="rect">
            <a:avLst/>
          </a:prstGeom>
          <a:noFill/>
        </p:spPr>
        <p:txBody>
          <a:bodyPr wrap="square" lIns="91440" tIns="45720" rIns="91440" bIns="45720" rtlCol="0" anchor="t">
            <a:spAutoFit/>
          </a:bodyPr>
          <a:lstStyle/>
          <a:p>
            <a:r>
              <a:rPr lang="en-US" sz="2800" b="1" dirty="0">
                <a:solidFill>
                  <a:srgbClr val="20304B"/>
                </a:solidFill>
                <a:latin typeface="Franklin Gothic"/>
                <a:ea typeface="ITC Franklin Gothic Std Demi" charset="0"/>
                <a:cs typeface="ITC Franklin Gothic Std Demi" charset="0"/>
              </a:rPr>
              <a:t>Background</a:t>
            </a:r>
          </a:p>
          <a:p>
            <a:r>
              <a:rPr lang="en-US" sz="2200" b="1" dirty="0">
                <a:solidFill>
                  <a:srgbClr val="3A4860"/>
                </a:solidFill>
                <a:latin typeface="Franklin Gothic Book"/>
                <a:ea typeface="Franklin Gothic Book" charset="0"/>
                <a:cs typeface="Franklin Gothic Book" charset="0"/>
              </a:rPr>
              <a:t>High performance computing (HPC) has recently become a very important part of science. Through processing on a supercomputer, programs can run at previously unobtainable high speeds. HPC is typically used for analytic programs that use large data sets and machine learning to predict future values or to model current states. </a:t>
            </a:r>
          </a:p>
          <a:p>
            <a:r>
              <a:rPr lang="en-US" sz="2200" b="1" dirty="0">
                <a:solidFill>
                  <a:srgbClr val="20304B"/>
                </a:solidFill>
                <a:latin typeface="Franklin Gothic Book"/>
                <a:ea typeface="Franklin Gothic Book" charset="0"/>
                <a:cs typeface="Franklin Gothic Book" charset="0"/>
              </a:rPr>
              <a:t>For such high-complexity projects, there are often multiple complex programs that may be ran several times for higher performance, like in deep learning algorithms.  With such projects, program execution is submitted as a job to a typically remote HPC centers such as UVA's Rivanna, where time is billed as node-hours. It is necessary for such projects to have a service that lets the user manage and execute without supervision. We have created a service that lets the user run jobs across multiple platforms in a dynamic queue with visualization and data storage.</a:t>
            </a:r>
          </a:p>
        </p:txBody>
      </p:sp>
      <p:sp>
        <p:nvSpPr>
          <p:cNvPr id="20" name="TextBox 19"/>
          <p:cNvSpPr txBox="1"/>
          <p:nvPr/>
        </p:nvSpPr>
        <p:spPr>
          <a:xfrm>
            <a:off x="253574" y="26376702"/>
            <a:ext cx="10353491" cy="2123658"/>
          </a:xfrm>
          <a:prstGeom prst="rect">
            <a:avLst/>
          </a:prstGeom>
          <a:noFill/>
        </p:spPr>
        <p:txBody>
          <a:bodyPr wrap="square" rtlCol="0">
            <a:spAutoFit/>
          </a:bodyPr>
          <a:lstStyle/>
          <a:p>
            <a:r>
              <a:rPr lang="en-US" sz="2400" b="1" dirty="0" err="1">
                <a:solidFill>
                  <a:srgbClr val="20304B"/>
                </a:solidFill>
                <a:latin typeface="ITC Franklin Gothic Std Demi" charset="0"/>
                <a:ea typeface="ITC Franklin Gothic Std Demi" charset="0"/>
                <a:cs typeface="ITC Franklin Gothic Std Demi" charset="0"/>
              </a:rPr>
              <a:t>Cloudmesh</a:t>
            </a:r>
            <a:r>
              <a:rPr lang="en-US" sz="2400" b="1" dirty="0">
                <a:solidFill>
                  <a:srgbClr val="20304B"/>
                </a:solidFill>
                <a:latin typeface="ITC Franklin Gothic Std Demi" charset="0"/>
                <a:ea typeface="ITC Franklin Gothic Std Demi" charset="0"/>
                <a:cs typeface="ITC Franklin Gothic Std Demi" charset="0"/>
              </a:rPr>
              <a:t> References</a:t>
            </a:r>
          </a:p>
          <a:p>
            <a:endParaRPr lang="en-US" sz="1800" b="1" dirty="0">
              <a:solidFill>
                <a:srgbClr val="20304B"/>
              </a:solidFill>
              <a:latin typeface="Franklin Gothic Book" charset="0"/>
              <a:ea typeface="Franklin Gothic Book" charset="0"/>
              <a:cs typeface="Franklin Gothic Book"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3"/>
              </a:rPr>
              <a:t>cloudmesh/cloudmesh-cc</a:t>
            </a:r>
            <a:r>
              <a:rPr lang="en-US" sz="1800" dirty="0">
                <a:latin typeface="Franklin Gothic Book" panose="020B0503020102020204" pitchFamily="34" charset="0"/>
                <a:hlinkClick r:id="rId3"/>
              </a:rPr>
              <a:t> (github.com)</a:t>
            </a:r>
            <a:endParaRPr lang="en-US" sz="1800" b="1" dirty="0">
              <a:solidFill>
                <a:srgbClr val="20304B"/>
              </a:solidFill>
              <a:latin typeface="Franklin Gothic Book" panose="020B0503020102020204" pitchFamily="34" charset="0"/>
              <a:ea typeface="Franklin Gothic Book" charset="0"/>
              <a:cs typeface="Franklin Gothic Book"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4"/>
              </a:rPr>
              <a:t>cloudmesh/cloudmesh-common: Common methods that make programming in python easier and used in cloudmesh (github.com)</a:t>
            </a:r>
            <a:endParaRPr lang="en-US" sz="1800" dirty="0">
              <a:latin typeface="Franklin Gothic Book" panose="020B0503020102020204" pitchFamily="34"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5"/>
              </a:rPr>
              <a:t>cloudmesh/cloudmesh-vpn (github.com)</a:t>
            </a:r>
            <a:endParaRPr lang="en-US" sz="1800" b="1" dirty="0">
              <a:solidFill>
                <a:srgbClr val="20304B"/>
              </a:solidFill>
              <a:latin typeface="Franklin Gothic Book" panose="020B0503020102020204" pitchFamily="34"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6"/>
              </a:rPr>
              <a:t>cybertraining-dsc/reu2022 (github.com)</a:t>
            </a:r>
            <a:endParaRPr lang="en-US" sz="1800" b="1" dirty="0">
              <a:solidFill>
                <a:srgbClr val="20304B"/>
              </a:solidFill>
              <a:latin typeface="Franklin Gothic Book" panose="020B0503020102020204" pitchFamily="34" charset="0"/>
              <a:ea typeface="Franklin Gothic Book" charset="0"/>
              <a:cs typeface="Franklin Gothic Book" charset="0"/>
            </a:endParaRPr>
          </a:p>
        </p:txBody>
      </p:sp>
      <p:sp>
        <p:nvSpPr>
          <p:cNvPr id="27" name="TextBox 26"/>
          <p:cNvSpPr txBox="1"/>
          <p:nvPr/>
        </p:nvSpPr>
        <p:spPr>
          <a:xfrm>
            <a:off x="30613" y="24273248"/>
            <a:ext cx="4835100" cy="769441"/>
          </a:xfrm>
          <a:prstGeom prst="rect">
            <a:avLst/>
          </a:prstGeom>
          <a:noFill/>
        </p:spPr>
        <p:txBody>
          <a:bodyPr wrap="square" lIns="91440" tIns="45720" rIns="91440" bIns="45720" rtlCol="0" anchor="t">
            <a:spAutoFit/>
          </a:bodyPr>
          <a:lstStyle/>
          <a:p>
            <a:r>
              <a:rPr lang="en-US" sz="2200" b="1" i="1" dirty="0">
                <a:solidFill>
                  <a:schemeClr val="tx1">
                    <a:lumMod val="65000"/>
                    <a:lumOff val="35000"/>
                  </a:schemeClr>
                </a:solidFill>
                <a:latin typeface="Bodoni Std Poster"/>
              </a:rPr>
              <a:t>Fig. 1. Execution of a </a:t>
            </a:r>
            <a:r>
              <a:rPr lang="en-US" sz="2200" b="1" i="1" dirty="0" err="1">
                <a:solidFill>
                  <a:schemeClr val="tx1">
                    <a:lumMod val="65000"/>
                    <a:lumOff val="35000"/>
                  </a:schemeClr>
                </a:solidFill>
                <a:latin typeface="Bodoni Std Poster"/>
              </a:rPr>
              <a:t>Cloudmesh</a:t>
            </a:r>
            <a:r>
              <a:rPr lang="en-US" sz="2200" b="1" i="1" dirty="0">
                <a:solidFill>
                  <a:schemeClr val="tx1">
                    <a:lumMod val="65000"/>
                    <a:lumOff val="35000"/>
                  </a:schemeClr>
                </a:solidFill>
                <a:latin typeface="Bodoni Std Poster"/>
              </a:rPr>
              <a:t> cc Workflow with display</a:t>
            </a:r>
          </a:p>
        </p:txBody>
      </p:sp>
      <p:sp>
        <p:nvSpPr>
          <p:cNvPr id="28" name="TextBox 27"/>
          <p:cNvSpPr txBox="1"/>
          <p:nvPr/>
        </p:nvSpPr>
        <p:spPr>
          <a:xfrm>
            <a:off x="4967416" y="24305113"/>
            <a:ext cx="5198214" cy="769441"/>
          </a:xfrm>
          <a:prstGeom prst="rect">
            <a:avLst/>
          </a:prstGeom>
          <a:noFill/>
        </p:spPr>
        <p:txBody>
          <a:bodyPr wrap="square" rtlCol="0">
            <a:spAutoFit/>
          </a:bodyPr>
          <a:lstStyle/>
          <a:p>
            <a:r>
              <a:rPr lang="en-US" sz="2200" b="1" i="1" dirty="0">
                <a:solidFill>
                  <a:schemeClr val="tx1">
                    <a:lumMod val="65000"/>
                    <a:lumOff val="35000"/>
                  </a:schemeClr>
                </a:solidFill>
                <a:latin typeface="Bodoni Std Poster" charset="0"/>
                <a:ea typeface="Bodoni Std Poster" charset="0"/>
                <a:cs typeface="Bodoni Std Poster" charset="0"/>
              </a:rPr>
              <a:t>Fig. 2. F Documentation of the REST </a:t>
            </a:r>
            <a:r>
              <a:rPr lang="en-US" sz="2200" b="1" i="1" dirty="0" err="1">
                <a:solidFill>
                  <a:schemeClr val="tx1">
                    <a:lumMod val="65000"/>
                    <a:lumOff val="35000"/>
                  </a:schemeClr>
                </a:solidFill>
                <a:latin typeface="Bodoni Std Poster" charset="0"/>
                <a:ea typeface="Bodoni Std Poster" charset="0"/>
                <a:cs typeface="Bodoni Std Poster" charset="0"/>
              </a:rPr>
              <a:t>Cloudmesh</a:t>
            </a:r>
            <a:r>
              <a:rPr lang="en-US" sz="2200" b="1" i="1" dirty="0">
                <a:solidFill>
                  <a:schemeClr val="tx1">
                    <a:lumMod val="65000"/>
                    <a:lumOff val="35000"/>
                  </a:schemeClr>
                </a:solidFill>
                <a:latin typeface="Bodoni Std Poster" charset="0"/>
                <a:ea typeface="Bodoni Std Poster" charset="0"/>
                <a:cs typeface="Bodoni Std Poster" charset="0"/>
              </a:rPr>
              <a:t> cc Workflow interface</a:t>
            </a:r>
          </a:p>
        </p:txBody>
      </p:sp>
      <p:sp>
        <p:nvSpPr>
          <p:cNvPr id="4" name="TextBox 3">
            <a:extLst>
              <a:ext uri="{FF2B5EF4-FFF2-40B4-BE49-F238E27FC236}">
                <a16:creationId xmlns:a16="http://schemas.microsoft.com/office/drawing/2014/main" id="{F9AC6536-7268-3940-6D38-207BD48A0801}"/>
              </a:ext>
            </a:extLst>
          </p:cNvPr>
          <p:cNvSpPr txBox="1"/>
          <p:nvPr/>
        </p:nvSpPr>
        <p:spPr>
          <a:xfrm>
            <a:off x="253574" y="9731714"/>
            <a:ext cx="9321582" cy="10002738"/>
          </a:xfrm>
          <a:prstGeom prst="rect">
            <a:avLst/>
          </a:prstGeom>
          <a:noFill/>
        </p:spPr>
        <p:txBody>
          <a:bodyPr wrap="square" lIns="91440" tIns="45720" rIns="91440" bIns="45720" rtlCol="0" anchor="t">
            <a:spAutoFit/>
          </a:bodyPr>
          <a:lstStyle/>
          <a:p>
            <a:r>
              <a:rPr lang="en-US" sz="2800" b="1" dirty="0">
                <a:solidFill>
                  <a:srgbClr val="3A4860"/>
                </a:solidFill>
                <a:latin typeface="Franklin Gothic"/>
              </a:rPr>
              <a:t>Current Work</a:t>
            </a:r>
          </a:p>
          <a:p>
            <a:r>
              <a:rPr lang="en-US" sz="2200" b="1" dirty="0">
                <a:solidFill>
                  <a:srgbClr val="3A4860"/>
                </a:solidFill>
                <a:latin typeface="Franklin Gothic Book"/>
                <a:ea typeface="+mn-lt"/>
                <a:cs typeface="+mn-lt"/>
              </a:rPr>
              <a:t>This software was developed using </a:t>
            </a:r>
            <a:r>
              <a:rPr lang="en-US" sz="2200" b="1" dirty="0" err="1">
                <a:solidFill>
                  <a:srgbClr val="3A4860"/>
                </a:solidFill>
                <a:latin typeface="Franklin Gothic Book"/>
                <a:ea typeface="+mn-lt"/>
                <a:cs typeface="+mn-lt"/>
              </a:rPr>
              <a:t>Cloudmesh</a:t>
            </a:r>
            <a:r>
              <a:rPr lang="en-US" sz="2200" b="1" dirty="0">
                <a:solidFill>
                  <a:srgbClr val="3A4860"/>
                </a:solidFill>
                <a:latin typeface="Franklin Gothic Book"/>
                <a:ea typeface="+mn-lt"/>
                <a:cs typeface="+mn-lt"/>
              </a:rPr>
              <a:t>, a repository that provides numerous methods of interfacing the local system with cloud services. Much of the software from the hybrid multi-cloud analytics service framework was developed from </a:t>
            </a:r>
            <a:r>
              <a:rPr lang="en-US" sz="2200" b="1" dirty="0" err="1">
                <a:solidFill>
                  <a:srgbClr val="3A4860"/>
                </a:solidFill>
                <a:latin typeface="Franklin Gothic Book"/>
                <a:ea typeface="+mn-lt"/>
                <a:cs typeface="+mn-lt"/>
              </a:rPr>
              <a:t>Cloudmesh</a:t>
            </a:r>
            <a:r>
              <a:rPr lang="en-US" sz="2200" b="1" dirty="0">
                <a:solidFill>
                  <a:srgbClr val="3A4860"/>
                </a:solidFill>
                <a:latin typeface="Franklin Gothic Book"/>
                <a:ea typeface="+mn-lt"/>
                <a:cs typeface="+mn-lt"/>
              </a:rPr>
              <a:t> repositories.</a:t>
            </a:r>
            <a:endParaRPr lang="en-US" sz="2200" dirty="0">
              <a:solidFill>
                <a:srgbClr val="3A4860"/>
              </a:solidFill>
              <a:ea typeface="+mn-lt"/>
              <a:cs typeface="+mn-lt"/>
            </a:endParaRPr>
          </a:p>
          <a:p>
            <a:r>
              <a:rPr lang="en-US" sz="2200" b="1" dirty="0">
                <a:solidFill>
                  <a:srgbClr val="3A4860"/>
                </a:solidFill>
                <a:latin typeface="Franklin Gothic"/>
                <a:ea typeface="+mn-lt"/>
                <a:cs typeface="+mn-lt"/>
              </a:rPr>
              <a:t>Workflow</a:t>
            </a:r>
          </a:p>
          <a:p>
            <a:pPr marL="342900" indent="-342900">
              <a:buFont typeface="Arial"/>
              <a:buChar char="•"/>
            </a:pPr>
            <a:r>
              <a:rPr lang="en-US" sz="2200" b="1" dirty="0">
                <a:solidFill>
                  <a:srgbClr val="3A4860"/>
                </a:solidFill>
                <a:latin typeface="Franklin Gothic Book"/>
                <a:ea typeface="+mn-lt"/>
                <a:cs typeface="+mn-lt"/>
              </a:rPr>
              <a:t>A hybrid multi-cloud analytics service framework was created to manage heterogeneous and remote workflows, queues, and jobs.</a:t>
            </a:r>
          </a:p>
          <a:p>
            <a:pPr marL="342900" indent="-342900">
              <a:buFont typeface="Arial"/>
              <a:buChar char="•"/>
            </a:pPr>
            <a:r>
              <a:rPr lang="en-US" sz="2200" b="1" dirty="0">
                <a:solidFill>
                  <a:srgbClr val="3A4860"/>
                </a:solidFill>
                <a:latin typeface="Franklin Gothic Book"/>
                <a:ea typeface="+mn-lt"/>
                <a:cs typeface="+mn-lt"/>
              </a:rPr>
              <a:t>It was designed for access through both the command line and browser GUI REST services to simplify the coordination of tasks on remote computers.</a:t>
            </a:r>
            <a:endParaRPr lang="en-US" sz="2200" dirty="0">
              <a:solidFill>
                <a:srgbClr val="3A4860"/>
              </a:solidFill>
              <a:latin typeface="Calibri" panose="020F0502020204030204"/>
              <a:ea typeface="+mn-lt"/>
              <a:cs typeface="+mn-lt"/>
            </a:endParaRPr>
          </a:p>
          <a:p>
            <a:pPr marL="342900" indent="-342900">
              <a:buFont typeface="Arial"/>
              <a:buChar char="•"/>
            </a:pPr>
            <a:r>
              <a:rPr lang="en-US" sz="2200" b="1" dirty="0">
                <a:solidFill>
                  <a:srgbClr val="3A4860"/>
                </a:solidFill>
                <a:latin typeface="Franklin Gothic Book"/>
                <a:ea typeface="+mn-lt"/>
                <a:cs typeface="+mn-lt"/>
              </a:rPr>
              <a:t>In addition, this service supports multiple operating systems like MacOS, Linux, and Windows 10 and 11, on various hosts: the computer's localhost, remote computers, and the Linux-based virtual image WSL.</a:t>
            </a:r>
            <a:endParaRPr lang="en-US" sz="5150" dirty="0">
              <a:solidFill>
                <a:srgbClr val="3A4860"/>
              </a:solidFill>
              <a:latin typeface="Calibri" panose="020F0502020204030204"/>
              <a:ea typeface="+mn-lt"/>
              <a:cs typeface="+mn-lt"/>
            </a:endParaRPr>
          </a:p>
          <a:p>
            <a:pPr marL="342900" indent="-342900">
              <a:buFont typeface="Arial"/>
              <a:buChar char="•"/>
            </a:pPr>
            <a:r>
              <a:rPr lang="en-US" sz="2200" b="1" dirty="0">
                <a:solidFill>
                  <a:srgbClr val="3A4860"/>
                </a:solidFill>
                <a:latin typeface="Franklin Gothic Book"/>
                <a:ea typeface="+mn-lt"/>
                <a:cs typeface="+mn-lt"/>
              </a:rPr>
              <a:t>Jobs can be visualized and saved as a YAML and SVG data file. </a:t>
            </a:r>
            <a:endParaRPr lang="en-US" sz="5150" dirty="0">
              <a:solidFill>
                <a:srgbClr val="3A4860"/>
              </a:solidFill>
              <a:latin typeface="Calibri" panose="020F0502020204030204"/>
              <a:ea typeface="+mn-lt"/>
              <a:cs typeface="+mn-lt"/>
            </a:endParaRPr>
          </a:p>
          <a:p>
            <a:pPr marL="342900" indent="-342900">
              <a:buFont typeface="Arial"/>
              <a:buChar char="•"/>
            </a:pPr>
            <a:r>
              <a:rPr lang="en-US" sz="2200" b="1" dirty="0">
                <a:solidFill>
                  <a:srgbClr val="3A4860"/>
                </a:solidFill>
                <a:latin typeface="Franklin Gothic Book"/>
                <a:cs typeface="Calibri"/>
              </a:rPr>
              <a:t>This workflow was extensively tested for functionality and reproducibility.</a:t>
            </a:r>
            <a:endParaRPr lang="en-US" sz="2200" dirty="0">
              <a:solidFill>
                <a:srgbClr val="3A4860"/>
              </a:solidFill>
              <a:ea typeface="+mn-lt"/>
              <a:cs typeface="+mn-lt"/>
            </a:endParaRPr>
          </a:p>
          <a:p>
            <a:r>
              <a:rPr lang="en-US" sz="2200" b="1" dirty="0">
                <a:solidFill>
                  <a:srgbClr val="3A4860"/>
                </a:solidFill>
                <a:latin typeface="Franklin Gothic"/>
                <a:cs typeface="Calibri"/>
              </a:rPr>
              <a:t>MNIST</a:t>
            </a:r>
          </a:p>
          <a:p>
            <a:pPr marL="342900" indent="-342900">
              <a:buFont typeface="Arial"/>
              <a:buChar char="•"/>
            </a:pPr>
            <a:r>
              <a:rPr lang="en-US" sz="2200" b="1" dirty="0">
                <a:solidFill>
                  <a:srgbClr val="3A4860"/>
                </a:solidFill>
                <a:latin typeface="Franklin Gothic Book"/>
                <a:cs typeface="Calibri"/>
              </a:rPr>
              <a:t>The Modified National Institute of Standards and Technology Database is a machine learning database based on image processing</a:t>
            </a:r>
          </a:p>
          <a:p>
            <a:pPr marL="342900" indent="-342900">
              <a:buFont typeface="Arial"/>
              <a:buChar char="•"/>
            </a:pPr>
            <a:r>
              <a:rPr lang="en-US" sz="2200" b="1" dirty="0">
                <a:solidFill>
                  <a:srgbClr val="3A4860"/>
                </a:solidFill>
                <a:latin typeface="Franklin Gothic Book"/>
                <a:cs typeface="Calibri"/>
              </a:rPr>
              <a:t>Various MNIST files involving different machine learning cases were modified and tested on various local and remote machines</a:t>
            </a:r>
            <a:endParaRPr lang="en-US" sz="5150" b="1" dirty="0">
              <a:solidFill>
                <a:srgbClr val="3A4860"/>
              </a:solidFill>
              <a:latin typeface="Franklin Gothic Book"/>
              <a:cs typeface="Calibri"/>
            </a:endParaRPr>
          </a:p>
          <a:p>
            <a:pPr marL="342900" indent="-342900">
              <a:buFont typeface="Arial"/>
              <a:buChar char="•"/>
            </a:pPr>
            <a:r>
              <a:rPr lang="en-US" sz="2200" b="1" dirty="0">
                <a:solidFill>
                  <a:srgbClr val="3A4860"/>
                </a:solidFill>
                <a:latin typeface="Franklin Gothic Book"/>
                <a:cs typeface="Calibri"/>
              </a:rPr>
              <a:t>These cases include </a:t>
            </a:r>
            <a:r>
              <a:rPr lang="en-US" sz="2200" b="1" dirty="0">
                <a:solidFill>
                  <a:srgbClr val="3A4860"/>
                </a:solidFill>
                <a:latin typeface="Franklin Gothic Book"/>
                <a:ea typeface="+mn-lt"/>
                <a:cs typeface="+mn-lt"/>
              </a:rPr>
              <a:t>Multilayer Perceptron, LSTM (Long short-term memory), Auto-Encoder, Convolutional &amp; Recurrent Neural Networks, Distributed Training, and </a:t>
            </a:r>
            <a:r>
              <a:rPr lang="en-US" sz="2200" b="1" dirty="0" err="1">
                <a:solidFill>
                  <a:srgbClr val="3A4860"/>
                </a:solidFill>
                <a:latin typeface="Franklin Gothic Book"/>
                <a:ea typeface="+mn-lt"/>
                <a:cs typeface="+mn-lt"/>
              </a:rPr>
              <a:t>PyTorch</a:t>
            </a:r>
            <a:r>
              <a:rPr lang="en-US" sz="2200" b="1" dirty="0">
                <a:solidFill>
                  <a:srgbClr val="3A4860"/>
                </a:solidFill>
                <a:latin typeface="Franklin Gothic Book"/>
                <a:ea typeface="+mn-lt"/>
                <a:cs typeface="+mn-lt"/>
              </a:rPr>
              <a:t> training</a:t>
            </a:r>
            <a:endParaRPr lang="en-US" sz="5150" b="1" dirty="0">
              <a:solidFill>
                <a:srgbClr val="3A4860"/>
              </a:solidFill>
              <a:latin typeface="Franklin Gothic Book"/>
            </a:endParaRPr>
          </a:p>
          <a:p>
            <a:pPr marL="342900" indent="-342900">
              <a:buFont typeface="Arial"/>
              <a:buChar char="•"/>
            </a:pPr>
            <a:endParaRPr lang="en-US" sz="2200" b="1" dirty="0">
              <a:solidFill>
                <a:srgbClr val="3A4860"/>
              </a:solidFill>
              <a:latin typeface="Franklin Gothic Book"/>
              <a:cs typeface="Calibri"/>
            </a:endParaRPr>
          </a:p>
          <a:p>
            <a:pPr marL="342900" indent="-342900">
              <a:buFont typeface="Arial"/>
              <a:buChar char="•"/>
            </a:pPr>
            <a:endParaRPr lang="en-US" sz="2200" b="1" dirty="0">
              <a:solidFill>
                <a:srgbClr val="3A4860"/>
              </a:solidFill>
              <a:latin typeface="Franklin Gothic Book"/>
              <a:cs typeface="Calibri"/>
            </a:endParaRPr>
          </a:p>
          <a:p>
            <a:endParaRPr lang="en-US" sz="2200" b="1" dirty="0">
              <a:solidFill>
                <a:srgbClr val="3A4860"/>
              </a:solidFill>
              <a:latin typeface="Franklin Gothic Book"/>
              <a:ea typeface="Franklin Gothic Book" charset="0"/>
              <a:cs typeface="Calibri"/>
            </a:endParaRPr>
          </a:p>
          <a:p>
            <a:endParaRPr lang="en-US" sz="2200" dirty="0">
              <a:solidFill>
                <a:srgbClr val="3A4860"/>
              </a:solidFill>
              <a:latin typeface="Franklin Gothic Book"/>
              <a:ea typeface="Franklin Gothic Book" charset="0"/>
              <a:cs typeface="Franklin Gothic Book" charset="0"/>
            </a:endParaRPr>
          </a:p>
          <a:p>
            <a:endParaRPr lang="en-US" sz="2200" dirty="0">
              <a:solidFill>
                <a:srgbClr val="3A4860"/>
              </a:solidFill>
              <a:latin typeface="Franklin Gothic Book" charset="0"/>
              <a:ea typeface="Franklin Gothic Book" charset="0"/>
              <a:cs typeface="Franklin Gothic Book" charset="0"/>
            </a:endParaRPr>
          </a:p>
        </p:txBody>
      </p:sp>
      <p:sp>
        <p:nvSpPr>
          <p:cNvPr id="3" name="TextBox 2">
            <a:extLst>
              <a:ext uri="{FF2B5EF4-FFF2-40B4-BE49-F238E27FC236}">
                <a16:creationId xmlns:a16="http://schemas.microsoft.com/office/drawing/2014/main" id="{95FE1DE8-2E86-3F62-7245-2AE31F06405F}"/>
              </a:ext>
            </a:extLst>
          </p:cNvPr>
          <p:cNvSpPr txBox="1"/>
          <p:nvPr/>
        </p:nvSpPr>
        <p:spPr>
          <a:xfrm>
            <a:off x="10810471" y="13909111"/>
            <a:ext cx="10748417" cy="10341293"/>
          </a:xfrm>
          <a:prstGeom prst="rect">
            <a:avLst/>
          </a:prstGeom>
          <a:noFill/>
        </p:spPr>
        <p:txBody>
          <a:bodyPr wrap="square" lIns="91440" tIns="45720" rIns="91440" bIns="45720" rtlCol="0" anchor="t">
            <a:spAutoFit/>
          </a:bodyPr>
          <a:lstStyle/>
          <a:p>
            <a:r>
              <a:rPr lang="en-US" sz="2800" b="1" dirty="0">
                <a:solidFill>
                  <a:srgbClr val="3A4860"/>
                </a:solidFill>
                <a:latin typeface="Franklin Gothic"/>
                <a:ea typeface="+mn-lt"/>
                <a:cs typeface="+mn-lt"/>
              </a:rPr>
              <a:t>Design</a:t>
            </a:r>
          </a:p>
          <a:p>
            <a:r>
              <a:rPr lang="en-US" sz="2200" b="1" dirty="0">
                <a:solidFill>
                  <a:srgbClr val="3A4860"/>
                </a:solidFill>
                <a:latin typeface="Franklin Gothic Book"/>
                <a:ea typeface="+mn-lt"/>
                <a:cs typeface="+mn-lt"/>
              </a:rPr>
              <a:t>The hybrid multi-cloud analytics service framework was created to ensure the optimal user experience for running jobs across many platforms. From the bottom up, there are a plethora of Python objects that were created to ensure execution of the jobs. These are the database, job, graph, and workflow objects along with the frontend service itself. The databases that were produced relied on a previously implemented service called </a:t>
            </a:r>
            <a:r>
              <a:rPr lang="en-US" sz="2200" b="1" dirty="0" err="1">
                <a:solidFill>
                  <a:srgbClr val="3A4860"/>
                </a:solidFill>
                <a:latin typeface="Franklin Gothic Book"/>
                <a:ea typeface="+mn-lt"/>
                <a:cs typeface="+mn-lt"/>
              </a:rPr>
              <a:t>YamlDB</a:t>
            </a:r>
            <a:r>
              <a:rPr lang="en-US" sz="2200" b="1" dirty="0">
                <a:solidFill>
                  <a:srgbClr val="3A4860"/>
                </a:solidFill>
                <a:latin typeface="Franklin Gothic Book"/>
                <a:ea typeface="+mn-lt"/>
                <a:cs typeface="+mn-lt"/>
              </a:rPr>
              <a:t>: it allows for persistent storage of data that users can call upon at the time of their choosing, rather than simply storing in a machine's memory. Therefore, when the jobs are run, the updated status and progress fields of the job are saved. These saved values can then be used to create graphical visuals as desired. Next, job objects were created so that programs could be run on different machines. These objects allow the users to be able to execute their jobs on different machines. For instance, we have a local job, a WSL job, a </a:t>
            </a:r>
            <a:r>
              <a:rPr lang="en-US" sz="2200" b="1" dirty="0" err="1">
                <a:solidFill>
                  <a:srgbClr val="3A4860"/>
                </a:solidFill>
                <a:latin typeface="Franklin Gothic Book"/>
                <a:ea typeface="+mn-lt"/>
                <a:cs typeface="+mn-lt"/>
              </a:rPr>
              <a:t>Slurm</a:t>
            </a:r>
            <a:r>
              <a:rPr lang="en-US" sz="2200" b="1" dirty="0">
                <a:solidFill>
                  <a:srgbClr val="3A4860"/>
                </a:solidFill>
                <a:latin typeface="Franklin Gothic Book"/>
                <a:ea typeface="+mn-lt"/>
                <a:cs typeface="+mn-lt"/>
              </a:rPr>
              <a:t> job, and an SSH job (which was primarily used for Rivanna). When a workflow is created, there is an internal structure that identifies the type of machine that is being operated on and creates the correct job based on that machine. After the job, a graph class was created to mesh with the workflow. The graph creates a node and edge graph with a corresponding visual representation of the graph. This was to allow the user to visualize where they are in the workflow. Next the workflow itself allows users to add jobs, remove jobs, add edges, and then run each of the jobs in the order that was specified. This allows the user to interact with each of the previous objects. Finally, the service itself is a </a:t>
            </a:r>
            <a:r>
              <a:rPr lang="en-US" sz="2200" b="1" dirty="0" err="1">
                <a:solidFill>
                  <a:srgbClr val="3A4860"/>
                </a:solidFill>
                <a:latin typeface="Franklin Gothic Book"/>
                <a:ea typeface="+mn-lt"/>
                <a:cs typeface="+mn-lt"/>
              </a:rPr>
              <a:t>FastAPI</a:t>
            </a:r>
            <a:r>
              <a:rPr lang="en-US" sz="2200" b="1" dirty="0">
                <a:solidFill>
                  <a:srgbClr val="3A4860"/>
                </a:solidFill>
                <a:latin typeface="Franklin Gothic Book"/>
                <a:ea typeface="+mn-lt"/>
                <a:cs typeface="+mn-lt"/>
              </a:rPr>
              <a:t> implementation of the workflow. Users can access this through their own devices, they can add, remove jobs, and run jobs through a graphical user interface. This interface can be run through command line commands as created in the </a:t>
            </a:r>
            <a:r>
              <a:rPr lang="en-US" sz="2200" b="1" dirty="0" err="1">
                <a:solidFill>
                  <a:srgbClr val="3A4860"/>
                </a:solidFill>
                <a:latin typeface="Franklin Gothic Book"/>
                <a:ea typeface="+mn-lt"/>
                <a:cs typeface="+mn-lt"/>
              </a:rPr>
              <a:t>cloudmesh</a:t>
            </a:r>
            <a:r>
              <a:rPr lang="en-US" sz="2200" b="1" dirty="0">
                <a:solidFill>
                  <a:srgbClr val="3A4860"/>
                </a:solidFill>
                <a:latin typeface="Franklin Gothic Book"/>
                <a:ea typeface="+mn-lt"/>
                <a:cs typeface="+mn-lt"/>
              </a:rPr>
              <a:t>-cc repository. </a:t>
            </a:r>
            <a:br>
              <a:rPr lang="en-US" sz="2200" b="1" dirty="0">
                <a:latin typeface="Franklin Gothic Book"/>
                <a:ea typeface="+mn-lt"/>
                <a:cs typeface="+mn-lt"/>
              </a:rPr>
            </a:br>
            <a:br>
              <a:rPr lang="en-US" sz="2200" b="1" dirty="0">
                <a:latin typeface="Franklin Gothic Book"/>
                <a:ea typeface="+mn-lt"/>
                <a:cs typeface="+mn-lt"/>
              </a:rPr>
            </a:br>
            <a:r>
              <a:rPr lang="en-US" sz="2200" b="1" dirty="0">
                <a:solidFill>
                  <a:srgbClr val="3A4860"/>
                </a:solidFill>
                <a:latin typeface="Franklin Gothic Book"/>
                <a:ea typeface="+mn-lt"/>
                <a:cs typeface="+mn-lt"/>
              </a:rPr>
              <a:t>In summary, users interact with a graphical user interface to create workflows of jobs, which are scripts that run specific experiments. This graphical user interface shows users where their jobs are in the process of completion and create output files for each job. With this framework, researchers and scientists should be able to create jobs on their own, place them in the workflow, and run them on various types of computers. </a:t>
            </a:r>
          </a:p>
        </p:txBody>
      </p:sp>
      <p:sp>
        <p:nvSpPr>
          <p:cNvPr id="12" name="TextBox 11">
            <a:extLst>
              <a:ext uri="{FF2B5EF4-FFF2-40B4-BE49-F238E27FC236}">
                <a16:creationId xmlns:a16="http://schemas.microsoft.com/office/drawing/2014/main" id="{7D168A24-73E9-EFAE-8B46-2875103863E6}"/>
              </a:ext>
            </a:extLst>
          </p:cNvPr>
          <p:cNvSpPr txBox="1"/>
          <p:nvPr/>
        </p:nvSpPr>
        <p:spPr>
          <a:xfrm>
            <a:off x="10810471" y="24797112"/>
            <a:ext cx="10748416"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3A4860"/>
                </a:solidFill>
                <a:latin typeface="Franklin Gothic"/>
                <a:ea typeface="+mn-lt"/>
                <a:cs typeface="+mn-lt"/>
              </a:rPr>
              <a:t>Future Work</a:t>
            </a:r>
          </a:p>
          <a:p>
            <a:r>
              <a:rPr lang="en-US" sz="2400" dirty="0">
                <a:solidFill>
                  <a:srgbClr val="3A4860"/>
                </a:solidFill>
                <a:latin typeface="Franklin Gothic"/>
                <a:ea typeface="+mn-lt"/>
                <a:cs typeface="+mn-lt"/>
              </a:rPr>
              <a:t>The work conducted by the original student team was a pre-alpha prototype and focus was placed on educating the students in teamwork and python programming. In that prototype many design aspects that we set forward at the beginning of the project were not implemented. </a:t>
            </a:r>
          </a:p>
          <a:p>
            <a:endParaRPr lang="en-US" sz="2400" dirty="0">
              <a:solidFill>
                <a:srgbClr val="3A4860"/>
              </a:solidFill>
              <a:latin typeface="Franklin Gothic"/>
              <a:ea typeface="+mn-lt"/>
              <a:cs typeface="+mn-lt"/>
            </a:endParaRPr>
          </a:p>
          <a:p>
            <a:r>
              <a:rPr lang="en-US" sz="2200" b="1" dirty="0">
                <a:solidFill>
                  <a:srgbClr val="3A4860"/>
                </a:solidFill>
                <a:latin typeface="Franklin Gothic Book"/>
                <a:ea typeface="+mn-lt"/>
                <a:cs typeface="+mn-lt"/>
              </a:rPr>
              <a:t>A complete reimplementation that meets our design goals has since been delivered by Gregor von Laszewski and JP. Fleischer. This includes also significant updates  and corrections to this poster </a:t>
            </a:r>
          </a:p>
          <a:p>
            <a:endParaRPr lang="en-US" sz="2200" b="1" dirty="0">
              <a:solidFill>
                <a:srgbClr val="3A4860"/>
              </a:solidFill>
              <a:latin typeface="Franklin Gothic Book"/>
              <a:cs typeface="Calibri"/>
            </a:endParaRPr>
          </a:p>
        </p:txBody>
      </p:sp>
      <p:sp>
        <p:nvSpPr>
          <p:cNvPr id="23" name="TextBox 22">
            <a:extLst>
              <a:ext uri="{FF2B5EF4-FFF2-40B4-BE49-F238E27FC236}">
                <a16:creationId xmlns:a16="http://schemas.microsoft.com/office/drawing/2014/main" id="{866918AF-1A8A-7BB1-B959-2CE6E1254C05}"/>
              </a:ext>
            </a:extLst>
          </p:cNvPr>
          <p:cNvSpPr txBox="1"/>
          <p:nvPr/>
        </p:nvSpPr>
        <p:spPr>
          <a:xfrm>
            <a:off x="10972800" y="13045739"/>
            <a:ext cx="10250666" cy="430887"/>
          </a:xfrm>
          <a:prstGeom prst="rect">
            <a:avLst/>
          </a:prstGeom>
          <a:noFill/>
        </p:spPr>
        <p:txBody>
          <a:bodyPr wrap="square" rtlCol="0">
            <a:spAutoFit/>
          </a:bodyPr>
          <a:lstStyle/>
          <a:p>
            <a:r>
              <a:rPr lang="en-US" sz="2200" b="1" i="1" dirty="0">
                <a:solidFill>
                  <a:schemeClr val="tx1">
                    <a:lumMod val="65000"/>
                    <a:lumOff val="35000"/>
                  </a:schemeClr>
                </a:solidFill>
                <a:latin typeface="Bodoni Std Poster" charset="0"/>
                <a:ea typeface="Bodoni Std Poster" charset="0"/>
                <a:cs typeface="Bodoni Std Poster" charset="0"/>
              </a:rPr>
              <a:t>Fig. 3. Architecture of the </a:t>
            </a:r>
            <a:r>
              <a:rPr lang="en-US" sz="2200" b="1" i="1" dirty="0" err="1">
                <a:solidFill>
                  <a:schemeClr val="tx1">
                    <a:lumMod val="65000"/>
                    <a:lumOff val="35000"/>
                  </a:schemeClr>
                </a:solidFill>
                <a:latin typeface="Bodoni Std Poster" charset="0"/>
                <a:ea typeface="Bodoni Std Poster" charset="0"/>
                <a:cs typeface="Bodoni Std Poster" charset="0"/>
              </a:rPr>
              <a:t>Cloudmesh</a:t>
            </a:r>
            <a:r>
              <a:rPr lang="en-US" sz="2200" b="1" i="1" dirty="0">
                <a:solidFill>
                  <a:schemeClr val="tx1">
                    <a:lumMod val="65000"/>
                    <a:lumOff val="35000"/>
                  </a:schemeClr>
                </a:solidFill>
                <a:latin typeface="Bodoni Std Poster" charset="0"/>
                <a:ea typeface="Bodoni Std Poster" charset="0"/>
                <a:cs typeface="Bodoni Std Poster" charset="0"/>
              </a:rPr>
              <a:t> cc Workflow Framework</a:t>
            </a:r>
          </a:p>
        </p:txBody>
      </p:sp>
      <p:pic>
        <p:nvPicPr>
          <p:cNvPr id="5" name="Picture 4">
            <a:extLst>
              <a:ext uri="{FF2B5EF4-FFF2-40B4-BE49-F238E27FC236}">
                <a16:creationId xmlns:a16="http://schemas.microsoft.com/office/drawing/2014/main" id="{F7E52BFF-B5E6-1620-B323-E3AC91707404}"/>
              </a:ext>
            </a:extLst>
          </p:cNvPr>
          <p:cNvPicPr>
            <a:picLocks noChangeAspect="1"/>
          </p:cNvPicPr>
          <p:nvPr/>
        </p:nvPicPr>
        <p:blipFill>
          <a:blip r:embed="rId7"/>
          <a:stretch>
            <a:fillRect/>
          </a:stretch>
        </p:blipFill>
        <p:spPr>
          <a:xfrm>
            <a:off x="11274351" y="4902620"/>
            <a:ext cx="9820656" cy="7998802"/>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60A3AE67-2733-5DF3-FFCF-082A41A9F78B}"/>
              </a:ext>
            </a:extLst>
          </p:cNvPr>
          <p:cNvPicPr>
            <a:picLocks noChangeAspect="1"/>
          </p:cNvPicPr>
          <p:nvPr/>
        </p:nvPicPr>
        <p:blipFill rotWithShape="1">
          <a:blip r:embed="rId8"/>
          <a:srcRect l="2195" t="3883" r="2195" b="2651"/>
          <a:stretch/>
        </p:blipFill>
        <p:spPr>
          <a:xfrm>
            <a:off x="4835099" y="18683416"/>
            <a:ext cx="5330531" cy="5412798"/>
          </a:xfrm>
          <a:prstGeom prst="rect">
            <a:avLst/>
          </a:prstGeom>
          <a:noFill/>
          <a:ln>
            <a:noFill/>
          </a:ln>
          <a:effectLst/>
          <a:scene3d>
            <a:camera prst="orthographicFront"/>
            <a:lightRig rig="threePt" dir="t"/>
          </a:scene3d>
          <a:sp3d contourW="12700">
            <a:contourClr>
              <a:schemeClr val="bg1"/>
            </a:contourClr>
          </a:sp3d>
        </p:spPr>
      </p:pic>
      <p:pic>
        <p:nvPicPr>
          <p:cNvPr id="14" name="Picture 13" descr="Diagram&#10;&#10;Description automatically generated">
            <a:extLst>
              <a:ext uri="{FF2B5EF4-FFF2-40B4-BE49-F238E27FC236}">
                <a16:creationId xmlns:a16="http://schemas.microsoft.com/office/drawing/2014/main" id="{FC6CB215-1B96-EAD7-EC2A-FB7C33A49D41}"/>
              </a:ext>
            </a:extLst>
          </p:cNvPr>
          <p:cNvPicPr>
            <a:picLocks noChangeAspect="1"/>
          </p:cNvPicPr>
          <p:nvPr/>
        </p:nvPicPr>
        <p:blipFill rotWithShape="1">
          <a:blip r:embed="rId9"/>
          <a:srcRect l="1720" t="42" r="1077"/>
          <a:stretch/>
        </p:blipFill>
        <p:spPr>
          <a:xfrm>
            <a:off x="543697" y="18617514"/>
            <a:ext cx="3904735" cy="5478700"/>
          </a:xfrm>
          <a:prstGeom prst="rect">
            <a:avLst/>
          </a:prstGeom>
          <a:effectLst/>
          <a:scene3d>
            <a:camera prst="orthographicFront"/>
            <a:lightRig rig="threePt" dir="t"/>
          </a:scene3d>
          <a:sp3d>
            <a:contourClr>
              <a:schemeClr val="bg1"/>
            </a:contourClr>
          </a:sp3d>
        </p:spPr>
      </p:pic>
    </p:spTree>
    <p:extLst>
      <p:ext uri="{BB962C8B-B14F-4D97-AF65-F5344CB8AC3E}">
        <p14:creationId xmlns:p14="http://schemas.microsoft.com/office/powerpoint/2010/main" val="164779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0A93922F8CB14BB5592F4B58469901" ma:contentTypeVersion="0" ma:contentTypeDescription="Create a new document." ma:contentTypeScope="" ma:versionID="3affd054ba839b30da73ab9b0cd67fe0">
  <xsd:schema xmlns:xsd="http://www.w3.org/2001/XMLSchema" xmlns:xs="http://www.w3.org/2001/XMLSchema" xmlns:p="http://schemas.microsoft.com/office/2006/metadata/properties" targetNamespace="http://schemas.microsoft.com/office/2006/metadata/properties" ma:root="true" ma:fieldsID="e10a0a5e1e724a4b2c6304ae1e799d8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0F1994-0711-4D7D-BB4C-F75D4B491B1D}">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BC836F9-AC6E-4E5A-ABA8-0AF1AF715A0D}">
  <ds:schemaRefs>
    <ds:schemaRef ds:uri="http://schemas.microsoft.com/sharepoint/v3/contenttype/forms"/>
  </ds:schemaRefs>
</ds:datastoreItem>
</file>

<file path=customXml/itemProps3.xml><?xml version="1.0" encoding="utf-8"?>
<ds:datastoreItem xmlns:ds="http://schemas.openxmlformats.org/officeDocument/2006/customXml" ds:itemID="{76C9B8C5-B8A8-4F04-B2F0-FAB55FD355AA}">
  <ds:schemaRefs>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121</TotalTime>
  <Words>1034</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Bodoni Std Poster</vt:lpstr>
      <vt:lpstr>Calibri</vt:lpstr>
      <vt:lpstr>Calibri Light</vt:lpstr>
      <vt:lpstr>Franklin Gothic</vt:lpstr>
      <vt:lpstr>Franklin Gothic Book</vt:lpstr>
      <vt:lpstr>ITC Franklin Gothic Std Demi</vt:lpstr>
      <vt:lpstr>ITC Franklin Gothic Std Demi Condensed</vt:lpstr>
      <vt:lpstr>ITC Franklin Gothic Std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cp:revision>
  <dcterms:created xsi:type="dcterms:W3CDTF">2019-03-02T18:45:30Z</dcterms:created>
  <dcterms:modified xsi:type="dcterms:W3CDTF">2022-10-05T14:07:28Z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0x010100D10A93922F8CB14BB5592F4B58469901</vt:lpwstr>
  </property>
</Properties>
</file>