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6" r:id="rId6"/>
    <p:sldId id="271" r:id="rId7"/>
    <p:sldId id="264" r:id="rId8"/>
    <p:sldId id="261" r:id="rId9"/>
    <p:sldId id="267" r:id="rId10"/>
    <p:sldId id="270" r:id="rId11"/>
    <p:sldId id="272" r:id="rId12"/>
    <p:sldId id="277" r:id="rId13"/>
    <p:sldId id="274" r:id="rId14"/>
    <p:sldId id="276" r:id="rId15"/>
    <p:sldId id="278" r:id="rId16"/>
    <p:sldId id="281" r:id="rId17"/>
    <p:sldId id="262" r:id="rId18"/>
    <p:sldId id="282" r:id="rId19"/>
    <p:sldId id="283" r:id="rId20"/>
    <p:sldId id="288" r:id="rId21"/>
    <p:sldId id="289" r:id="rId22"/>
    <p:sldId id="284" r:id="rId23"/>
    <p:sldId id="290" r:id="rId24"/>
    <p:sldId id="292" r:id="rId25"/>
    <p:sldId id="286" r:id="rId26"/>
    <p:sldId id="293" r:id="rId27"/>
    <p:sldId id="26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CAAD92-1290-3949-AC26-3A0C75ADBEA7}">
          <p14:sldIdLst>
            <p14:sldId id="256"/>
            <p14:sldId id="257"/>
            <p14:sldId id="258"/>
            <p14:sldId id="259"/>
            <p14:sldId id="266"/>
            <p14:sldId id="271"/>
            <p14:sldId id="264"/>
            <p14:sldId id="261"/>
            <p14:sldId id="267"/>
          </p14:sldIdLst>
        </p14:section>
        <p14:section name="无标题节" id="{618E8147-B844-7C47-8166-5905F62D3AC2}">
          <p14:sldIdLst>
            <p14:sldId id="270"/>
            <p14:sldId id="272"/>
            <p14:sldId id="277"/>
            <p14:sldId id="274"/>
            <p14:sldId id="276"/>
            <p14:sldId id="278"/>
            <p14:sldId id="281"/>
            <p14:sldId id="262"/>
            <p14:sldId id="282"/>
            <p14:sldId id="283"/>
            <p14:sldId id="288"/>
            <p14:sldId id="289"/>
            <p14:sldId id="284"/>
            <p14:sldId id="290"/>
            <p14:sldId id="292"/>
            <p14:sldId id="286"/>
            <p14:sldId id="293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4ED"/>
    <a:srgbClr val="515DFF"/>
    <a:srgbClr val="3D2EE1"/>
    <a:srgbClr val="3E24DF"/>
    <a:srgbClr val="07E7FF"/>
    <a:srgbClr val="6C57E7"/>
    <a:srgbClr val="5841E3"/>
    <a:srgbClr val="1F59E8"/>
    <a:srgbClr val="17D0EE"/>
    <a:srgbClr val="85F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 autoAdjust="0"/>
    <p:restoredTop sz="79381"/>
  </p:normalViewPr>
  <p:slideViewPr>
    <p:cSldViewPr snapToGrid="0" showGuides="1">
      <p:cViewPr varScale="1">
        <p:scale>
          <a:sx n="120" d="100"/>
          <a:sy n="120" d="100"/>
        </p:scale>
        <p:origin x="25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3C227-F23A-4D41-B6F1-DD900609DB8C}" type="datetimeFigureOut">
              <a:rPr kumimoji="1" lang="zh-CN" altLang="en-US" smtClean="0"/>
              <a:t>2020/7/27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8862F-5E18-7944-BD92-BCA9B87AE4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9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094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30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529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539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780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003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89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9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92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2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91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29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773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8862F-5E18-7944-BD92-BCA9B87AE45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64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8A32445-8FB6-42A6-86B6-E846107D59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C7DA9-BA91-45AA-83C7-F4A5E1D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E8F151-9E34-4C44-BE00-C7677EE0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32ED0-742C-48BB-9098-85353B70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C8F1C-55CA-4646-8619-197E364B03E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54146-D9D3-489B-A24D-A6EA011C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58CBA-0BE5-4DA7-8C36-365B108E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B1EB8-8806-4451-8636-50B42C112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304667-111D-46EF-8E93-9704E738A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B826D-4A03-46BA-9279-A331869D4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0501F-9E05-4575-B08C-26F0E1C3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C8F1C-55CA-4646-8619-197E364B03E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393BF-CEE8-40C5-9953-AD73BD5A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337FC-4BF8-4F47-9D03-0391A607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B1EB8-8806-4451-8636-50B42C112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2FE1E86-737D-4C16-9B19-2A42DEAEB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0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BDBC5-5896-469D-8151-9439323F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49C34-8234-4107-844B-BCFBA3A4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BEBB3-C6F2-4AAE-AA9B-9130626F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C8F1C-55CA-4646-8619-197E364B03E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355D5-8C14-4DEE-9191-0AFC7AFD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2CAF9-2422-42D0-B50B-9938DFB2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B1EB8-8806-4451-8636-50B42C112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9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8B26C-E68A-4546-9E0B-913E1946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9845C-DCDC-4BF4-96E0-A35CABBCF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506E8-4A5A-4269-B5B8-F2C9DD7BE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5A947-A93A-4108-8189-496E78F8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C8F1C-55CA-4646-8619-197E364B03E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9E20E-3BE2-4937-AE85-0FD5D89C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F52F9-EA94-4F85-8293-A2A7C034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B1EB8-8806-4451-8636-50B42C112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3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5DCFD-EAFF-4ACB-95CE-3CF726D1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361EE-7197-449F-8062-16A479086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4321C-4DA9-402F-BAFE-CDEB7564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2D20E2-C0E0-4F2D-B2A7-4CD96845A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1265A5-6E2F-4FF7-8296-619D60CFB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494D5E-FAE5-4AAE-BA06-6E1C2F46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C8F1C-55CA-4646-8619-197E364B03E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409086-EBE6-4C24-B08A-FA5803E6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30F38A-D304-49D8-82EC-301AE59C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B1EB8-8806-4451-8636-50B42C112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82D5F-A1F7-4906-901B-5AD7CB87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E91D9B-3D41-41D9-B76A-30309775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C8F1C-55CA-4646-8619-197E364B03E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55827A-EEDB-42F8-8999-834949C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803119-C698-44DE-9428-B80F5A0F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B1EB8-8806-4451-8636-50B42C112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0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9BE6FC-28A6-4252-AA7A-194E0C7A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C8F1C-55CA-4646-8619-197E364B03E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119535-DDB1-4366-AA6D-D92D141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A34B93-973F-4888-A12D-91494B6C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B1EB8-8806-4451-8636-50B42C112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2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CE5F3-8285-46F2-B794-83D42D45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ADA37-378A-4180-86C6-71873A66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A3D39-2833-4761-A568-C040B6EA9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73E96-002B-4A32-97F5-4EFF1AD3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C8F1C-55CA-4646-8619-197E364B03E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6F932-62B3-4BDF-8995-EF97C15A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E1DDD-DD71-4C49-9364-1ED8E83C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B1EB8-8806-4451-8636-50B42C112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5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31324-0811-4235-B444-DEEA399C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1486E-58D4-4997-9A22-E7AD02217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92321-0911-4237-9DCC-BD1C14AC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D1559-FE47-419D-97E8-853C80EE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C8F1C-55CA-4646-8619-197E364B03E4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89A65-37C9-4A2F-AB5E-7729AD4B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E22AC-17AD-4774-AA32-9BB32488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B1EB8-8806-4451-8636-50B42C112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7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17DD538-DB2E-4FCA-86C0-535EB06FCCD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56DD4D0-AEAF-4712-BD92-5362BA0CE778}"/>
              </a:ext>
            </a:extLst>
          </p:cNvPr>
          <p:cNvSpPr txBox="1"/>
          <p:nvPr/>
        </p:nvSpPr>
        <p:spPr>
          <a:xfrm>
            <a:off x="459968" y="1192453"/>
            <a:ext cx="6960007" cy="193899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kumimoji="1" lang="en-US" altLang="zh-CN" sz="6000" dirty="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TKE</a:t>
            </a:r>
            <a:r>
              <a:rPr kumimoji="1" lang="zh-CN" altLang="en-US" sz="6000" dirty="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使用</a:t>
            </a:r>
            <a:r>
              <a:rPr kumimoji="1" lang="en-US" altLang="zh-CN" sz="6000" dirty="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eBPF</a:t>
            </a:r>
            <a:r>
              <a:rPr kumimoji="1" lang="zh-CN" altLang="en-US" sz="6000" dirty="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优化</a:t>
            </a:r>
          </a:p>
          <a:p>
            <a:r>
              <a:rPr kumimoji="1" lang="en-US" altLang="zh-CN" sz="6000" dirty="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k8s service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6F4BB8-7E46-413B-9626-E40A9D251046}"/>
              </a:ext>
            </a:extLst>
          </p:cNvPr>
          <p:cNvSpPr txBox="1"/>
          <p:nvPr/>
        </p:nvSpPr>
        <p:spPr>
          <a:xfrm>
            <a:off x="569696" y="4545784"/>
            <a:ext cx="1526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Jianmingfan</a:t>
            </a:r>
            <a:endParaRPr kumimoji="1"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腾讯云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4EC18B-E070-4599-B5F0-9CBFEBB01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16" y="379218"/>
            <a:ext cx="1529352" cy="4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8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B6F9F029-49BF-45E3-B39A-748EC509AB73}"/>
              </a:ext>
            </a:extLst>
          </p:cNvPr>
          <p:cNvSpPr txBox="1"/>
          <p:nvPr/>
        </p:nvSpPr>
        <p:spPr>
          <a:xfrm>
            <a:off x="988708" y="414616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chemeClr val="bg1"/>
                </a:solidFill>
              </a:rPr>
              <a:t>指导思路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16097A-E76D-4B3D-8E0F-EF7B8BE573E8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2DA28-28AF-4B0C-9E1B-A5DBFAB12A7C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借助人工智能与大数据  更安全的互联网营销">
            <a:extLst>
              <a:ext uri="{FF2B5EF4-FFF2-40B4-BE49-F238E27FC236}">
                <a16:creationId xmlns:a16="http://schemas.microsoft.com/office/drawing/2014/main" id="{305337ED-4802-9149-9B9F-1A59C714D0C0}"/>
              </a:ext>
            </a:extLst>
          </p:cNvPr>
          <p:cNvSpPr txBox="1"/>
          <p:nvPr/>
        </p:nvSpPr>
        <p:spPr>
          <a:xfrm>
            <a:off x="601230" y="1814526"/>
            <a:ext cx="6020006" cy="1082274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用尽量少的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指令处理每一个报文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不能独占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兼顾产品的稳定性，功能足够丰富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69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B6F9F029-49BF-45E3-B39A-748EC509AB73}"/>
              </a:ext>
            </a:extLst>
          </p:cNvPr>
          <p:cNvSpPr txBox="1"/>
          <p:nvPr/>
        </p:nvSpPr>
        <p:spPr>
          <a:xfrm>
            <a:off x="988708" y="414616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chemeClr val="bg1"/>
                </a:solidFill>
              </a:rPr>
              <a:t>弯路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16097A-E76D-4B3D-8E0F-EF7B8BE573E8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2DA28-28AF-4B0C-9E1B-A5DBFAB12A7C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借助人工智能与大数据  更安全的互联网营销">
            <a:extLst>
              <a:ext uri="{FF2B5EF4-FFF2-40B4-BE49-F238E27FC236}">
                <a16:creationId xmlns:a16="http://schemas.microsoft.com/office/drawing/2014/main" id="{305337ED-4802-9149-9B9F-1A59C714D0C0}"/>
              </a:ext>
            </a:extLst>
          </p:cNvPr>
          <p:cNvSpPr txBox="1"/>
          <p:nvPr/>
        </p:nvSpPr>
        <p:spPr>
          <a:xfrm>
            <a:off x="601230" y="1814526"/>
            <a:ext cx="6305756" cy="145160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DPDK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不行？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独占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，不适合分布式的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为什么纯粹的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方法不行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不够成熟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44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B6F9F029-49BF-45E3-B39A-748EC509AB73}"/>
              </a:ext>
            </a:extLst>
          </p:cNvPr>
          <p:cNvSpPr txBox="1"/>
          <p:nvPr/>
        </p:nvSpPr>
        <p:spPr>
          <a:xfrm>
            <a:off x="988708" y="414616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kumimoji="1" lang="en-US" altLang="zh-CN" sz="2800" dirty="0">
                <a:solidFill>
                  <a:srgbClr val="07E7FF"/>
                </a:solidFill>
                <a:sym typeface="苹方 中等" panose="020B0400000000000000" charset="-122"/>
              </a:rPr>
              <a:t>eBPF</a:t>
            </a:r>
            <a:r>
              <a:rPr kumimoji="1" lang="zh-CN" altLang="en-US" sz="2800" dirty="0">
                <a:solidFill>
                  <a:srgbClr val="07E7FF"/>
                </a:solidFill>
                <a:sym typeface="苹方 中等" panose="020B0400000000000000" charset="-122"/>
              </a:rPr>
              <a:t> 简介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16097A-E76D-4B3D-8E0F-EF7B8BE573E8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2DA28-28AF-4B0C-9E1B-A5DBFAB12A7C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借助人工智能与大数据  更安全的互联网营销">
            <a:extLst>
              <a:ext uri="{FF2B5EF4-FFF2-40B4-BE49-F238E27FC236}">
                <a16:creationId xmlns:a16="http://schemas.microsoft.com/office/drawing/2014/main" id="{B514321B-A74A-6841-A89B-E7353BCA008E}"/>
              </a:ext>
            </a:extLst>
          </p:cNvPr>
          <p:cNvSpPr txBox="1"/>
          <p:nvPr/>
        </p:nvSpPr>
        <p:spPr>
          <a:xfrm>
            <a:off x="658449" y="2254581"/>
            <a:ext cx="3235708" cy="1869744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编译成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中间代码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注入内核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挂载到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network traffic control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报文激发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6C4BEF-154B-AB4D-ADE0-A88CB817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82" y="1863725"/>
            <a:ext cx="8128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5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B6F9F029-49BF-45E3-B39A-748EC509AB73}"/>
              </a:ext>
            </a:extLst>
          </p:cNvPr>
          <p:cNvSpPr txBox="1"/>
          <p:nvPr/>
        </p:nvSpPr>
        <p:spPr>
          <a:xfrm>
            <a:off x="988708" y="414616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chemeClr val="bg1"/>
                </a:solidFill>
              </a:rPr>
              <a:t>技术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创新点一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16097A-E76D-4B3D-8E0F-EF7B8BE573E8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2DA28-28AF-4B0C-9E1B-A5DBFAB12A7C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借助人工智能与大数据  更安全的互联网营销">
            <a:extLst>
              <a:ext uri="{FF2B5EF4-FFF2-40B4-BE49-F238E27FC236}">
                <a16:creationId xmlns:a16="http://schemas.microsoft.com/office/drawing/2014/main" id="{B514321B-A74A-6841-A89B-E7353BCA008E}"/>
              </a:ext>
            </a:extLst>
          </p:cNvPr>
          <p:cNvSpPr txBox="1"/>
          <p:nvPr/>
        </p:nvSpPr>
        <p:spPr>
          <a:xfrm>
            <a:off x="658449" y="1961004"/>
            <a:ext cx="10875101" cy="4540902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IPVS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对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的功能依赖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Iptables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SNAT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具体如何绕过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进报文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将处理请求的钩子从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nf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local-in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前移到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nf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pre-routing</a:t>
            </a: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skb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的路由指针是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NULL</a:t>
            </a: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处理分片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出报文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本来的逻辑：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Nf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local out -&gt;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ip_output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-&gt; NF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postrouting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-&gt;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ip_finish_output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修改成：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kenel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做了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，直接访问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ip_finish_output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E307D0EE-0FA6-8B4E-980D-CD063B5E8421}"/>
              </a:ext>
            </a:extLst>
          </p:cNvPr>
          <p:cNvSpPr txBox="1"/>
          <p:nvPr/>
        </p:nvSpPr>
        <p:spPr>
          <a:xfrm>
            <a:off x="735873" y="1285771"/>
            <a:ext cx="4045527" cy="38734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920" tIns="8920" rIns="8920" bIns="8920">
            <a:spAutoFit/>
          </a:bodyPr>
          <a:lstStyle>
            <a:defPPr>
              <a:defRPr lang="en-US"/>
            </a:defPPr>
            <a:lvl1pPr defTabSz="506095">
              <a:defRPr sz="3600">
                <a:solidFill>
                  <a:prstClr val="white"/>
                </a:solidFill>
                <a:latin typeface="+mj-ea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 IPVS </a:t>
            </a:r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绕过</a:t>
            </a:r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conntrack</a:t>
            </a:r>
            <a:endParaRPr kumimoji="1" lang="zh-CN" altLang="en-US" sz="2400" b="1" dirty="0">
              <a:solidFill>
                <a:srgbClr val="07E7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00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B6F9F029-49BF-45E3-B39A-748EC509AB73}"/>
              </a:ext>
            </a:extLst>
          </p:cNvPr>
          <p:cNvSpPr txBox="1"/>
          <p:nvPr/>
        </p:nvSpPr>
        <p:spPr>
          <a:xfrm>
            <a:off x="988708" y="414616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技术创新点二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16097A-E76D-4B3D-8E0F-EF7B8BE573E8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2DA28-28AF-4B0C-9E1B-A5DBFAB12A7C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借助人工智能与大数据  更安全的互联网营销">
            <a:extLst>
              <a:ext uri="{FF2B5EF4-FFF2-40B4-BE49-F238E27FC236}">
                <a16:creationId xmlns:a16="http://schemas.microsoft.com/office/drawing/2014/main" id="{B514321B-A74A-6841-A89B-E7353BCA008E}"/>
              </a:ext>
            </a:extLst>
          </p:cNvPr>
          <p:cNvSpPr txBox="1"/>
          <p:nvPr/>
        </p:nvSpPr>
        <p:spPr>
          <a:xfrm>
            <a:off x="658449" y="2254581"/>
            <a:ext cx="9904776" cy="2928933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traffic control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上挂一段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代码，在网卡出报文之前做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SNAT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尽量将大部分代码放在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中，方便升级和维护。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loader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创建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传给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IPVS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内核模块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ip_vs_new_conn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时，插入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(protocol,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clientip:cport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-&gt;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targetip:dport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ip_vs_conn_unlink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时，删除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中没有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机制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D760C3B0-4D90-C749-B09C-DD5DB4548D49}"/>
              </a:ext>
            </a:extLst>
          </p:cNvPr>
          <p:cNvSpPr txBox="1"/>
          <p:nvPr/>
        </p:nvSpPr>
        <p:spPr>
          <a:xfrm>
            <a:off x="735873" y="1569813"/>
            <a:ext cx="5293451" cy="38734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920" tIns="8920" rIns="8920" bIns="8920">
            <a:spAutoFit/>
          </a:bodyPr>
          <a:lstStyle>
            <a:defPPr>
              <a:defRPr lang="en-US"/>
            </a:defPPr>
            <a:lvl1pPr defTabSz="506095">
              <a:defRPr sz="3600">
                <a:solidFill>
                  <a:prstClr val="white"/>
                </a:solidFill>
                <a:latin typeface="+mj-ea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IPVS</a:t>
            </a:r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 如何做</a:t>
            </a:r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SNAT</a:t>
            </a:r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2301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B6F9F029-49BF-45E3-B39A-748EC509AB73}"/>
              </a:ext>
            </a:extLst>
          </p:cNvPr>
          <p:cNvSpPr txBox="1"/>
          <p:nvPr/>
        </p:nvSpPr>
        <p:spPr>
          <a:xfrm>
            <a:off x="988708" y="414616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chemeClr val="bg1"/>
                </a:solidFill>
              </a:rPr>
              <a:t>优化方法评价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16097A-E76D-4B3D-8E0F-EF7B8BE573E8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2DA28-28AF-4B0C-9E1B-A5DBFAB12A7C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借助人工智能与大数据  更安全的互联网营销">
            <a:extLst>
              <a:ext uri="{FF2B5EF4-FFF2-40B4-BE49-F238E27FC236}">
                <a16:creationId xmlns:a16="http://schemas.microsoft.com/office/drawing/2014/main" id="{B514321B-A74A-6841-A89B-E7353BCA008E}"/>
              </a:ext>
            </a:extLst>
          </p:cNvPr>
          <p:cNvSpPr txBox="1"/>
          <p:nvPr/>
        </p:nvSpPr>
        <p:spPr>
          <a:xfrm>
            <a:off x="428625" y="1608062"/>
            <a:ext cx="6991350" cy="1820938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优势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大大缩短了数据通路，完全绕过了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conntrack/iptables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不足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对内核模块做了一定的修改，部署更困难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C7EC4B-DD3B-8246-8776-096F2143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49" y="3583575"/>
            <a:ext cx="93345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9F19B6-1BAF-446E-9CED-0919A7A94A60}"/>
              </a:ext>
            </a:extLst>
          </p:cNvPr>
          <p:cNvSpPr/>
          <p:nvPr/>
        </p:nvSpPr>
        <p:spPr>
          <a:xfrm>
            <a:off x="2240915" y="2734945"/>
            <a:ext cx="1388110" cy="1388110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A30A-DC79-4A4D-99E4-6EC06FC052C9}"/>
              </a:ext>
            </a:extLst>
          </p:cNvPr>
          <p:cNvSpPr/>
          <p:nvPr/>
        </p:nvSpPr>
        <p:spPr>
          <a:xfrm>
            <a:off x="4140200" y="2980690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和业界方法比较</a:t>
            </a:r>
          </a:p>
        </p:txBody>
      </p:sp>
    </p:spTree>
    <p:extLst>
      <p:ext uri="{BB962C8B-B14F-4D97-AF65-F5344CB8AC3E}">
        <p14:creationId xmlns:p14="http://schemas.microsoft.com/office/powerpoint/2010/main" val="328062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12A71EF8-6F20-4CCD-8D1B-5E45C6EE3C0F}"/>
              </a:ext>
            </a:extLst>
          </p:cNvPr>
          <p:cNvSpPr txBox="1"/>
          <p:nvPr/>
        </p:nvSpPr>
        <p:spPr>
          <a:xfrm>
            <a:off x="735874" y="1580312"/>
            <a:ext cx="4026626" cy="38734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920" tIns="8920" rIns="8920" bIns="8920">
            <a:spAutoFit/>
          </a:bodyPr>
          <a:lstStyle>
            <a:defPPr>
              <a:defRPr lang="en-US"/>
            </a:defPPr>
            <a:lvl1pPr defTabSz="506095">
              <a:defRPr sz="3600">
                <a:solidFill>
                  <a:prstClr val="white"/>
                </a:solidFill>
                <a:latin typeface="+mj-ea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V.S. </a:t>
            </a:r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纯粹的</a:t>
            </a:r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eBPF</a:t>
            </a:r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 </a:t>
            </a:r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service</a:t>
            </a:r>
            <a:endParaRPr kumimoji="1" lang="zh-CN" altLang="en-US" sz="2400" b="1" dirty="0">
              <a:solidFill>
                <a:srgbClr val="07E7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苹方 中等" panose="020B0400000000000000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A7F273F-449A-4F8F-B02D-B856F9EB4A4B}"/>
              </a:ext>
            </a:extLst>
          </p:cNvPr>
          <p:cNvSpPr txBox="1"/>
          <p:nvPr/>
        </p:nvSpPr>
        <p:spPr>
          <a:xfrm>
            <a:off x="988708" y="302558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chemeClr val="bg1"/>
                </a:solidFill>
              </a:rPr>
              <a:t>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其他的优化方法对比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E3B5B6-41DD-4538-BD32-C6399623D1AD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16EB4-5305-4DA3-A842-BD08BFE978FF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79796270-A036-FC4B-BAB7-8E1CE8C6C244}"/>
              </a:ext>
            </a:extLst>
          </p:cNvPr>
          <p:cNvSpPr txBox="1"/>
          <p:nvPr/>
        </p:nvSpPr>
        <p:spPr>
          <a:xfrm>
            <a:off x="837205" y="3712421"/>
            <a:ext cx="5258795" cy="38734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920" tIns="8920" rIns="8920" bIns="8920">
            <a:spAutoFit/>
          </a:bodyPr>
          <a:lstStyle>
            <a:defPPr>
              <a:defRPr lang="en-US"/>
            </a:defPPr>
            <a:lvl1pPr defTabSz="506095">
              <a:defRPr sz="3600">
                <a:solidFill>
                  <a:prstClr val="white"/>
                </a:solidFill>
                <a:latin typeface="+mj-ea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V.S. Taobao</a:t>
            </a:r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 </a:t>
            </a:r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IPVS</a:t>
            </a:r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 </a:t>
            </a:r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SNAT</a:t>
            </a:r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 </a:t>
            </a:r>
            <a:r>
              <a:rPr kumimoji="1" lang="en-US" altLang="zh-CN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patch</a:t>
            </a:r>
            <a:endParaRPr kumimoji="1" lang="zh-CN" altLang="en-US" sz="2400" b="1" dirty="0">
              <a:solidFill>
                <a:srgbClr val="07E7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苹方 中等" panose="020B0400000000000000" charset="-122"/>
            </a:endParaRPr>
          </a:p>
        </p:txBody>
      </p:sp>
      <p:sp>
        <p:nvSpPr>
          <p:cNvPr id="15" name="借助人工智能与大数据  更安全的互联网营销">
            <a:extLst>
              <a:ext uri="{FF2B5EF4-FFF2-40B4-BE49-F238E27FC236}">
                <a16:creationId xmlns:a16="http://schemas.microsoft.com/office/drawing/2014/main" id="{58EF39A2-4457-EC47-90A6-09D5E1D70E37}"/>
              </a:ext>
            </a:extLst>
          </p:cNvPr>
          <p:cNvSpPr txBox="1"/>
          <p:nvPr/>
        </p:nvSpPr>
        <p:spPr>
          <a:xfrm>
            <a:off x="735873" y="2355004"/>
            <a:ext cx="7503252" cy="712942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复用了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IPVS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来回收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 map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。避开了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的问题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IPVS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丰富的功能，稳定性。例如调度算法丰富。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借助人工智能与大数据  更安全的互联网营销">
            <a:extLst>
              <a:ext uri="{FF2B5EF4-FFF2-40B4-BE49-F238E27FC236}">
                <a16:creationId xmlns:a16="http://schemas.microsoft.com/office/drawing/2014/main" id="{85218265-DECC-514C-97A2-2F7FB56B3086}"/>
              </a:ext>
            </a:extLst>
          </p:cNvPr>
          <p:cNvSpPr txBox="1"/>
          <p:nvPr/>
        </p:nvSpPr>
        <p:spPr>
          <a:xfrm>
            <a:off x="735873" y="4367219"/>
            <a:ext cx="6991350" cy="1082274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优势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完全绕过了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conntrack/iptables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对内核修改更小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4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9F19B6-1BAF-446E-9CED-0919A7A94A60}"/>
              </a:ext>
            </a:extLst>
          </p:cNvPr>
          <p:cNvSpPr/>
          <p:nvPr/>
        </p:nvSpPr>
        <p:spPr>
          <a:xfrm>
            <a:off x="2240915" y="2734945"/>
            <a:ext cx="1388110" cy="1388110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A30A-DC79-4A4D-99E4-6EC06FC052C9}"/>
              </a:ext>
            </a:extLst>
          </p:cNvPr>
          <p:cNvSpPr/>
          <p:nvPr/>
        </p:nvSpPr>
        <p:spPr>
          <a:xfrm>
            <a:off x="4140200" y="2980689"/>
            <a:ext cx="3689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385649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12A71EF8-6F20-4CCD-8D1B-5E45C6EE3C0F}"/>
              </a:ext>
            </a:extLst>
          </p:cNvPr>
          <p:cNvSpPr txBox="1"/>
          <p:nvPr/>
        </p:nvSpPr>
        <p:spPr>
          <a:xfrm>
            <a:off x="658448" y="1406920"/>
            <a:ext cx="4026626" cy="38734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920" tIns="8920" rIns="8920" bIns="8920">
            <a:spAutoFit/>
          </a:bodyPr>
          <a:lstStyle>
            <a:defPPr>
              <a:defRPr lang="en-US"/>
            </a:defPPr>
            <a:lvl1pPr defTabSz="506095">
              <a:defRPr sz="3600">
                <a:solidFill>
                  <a:prstClr val="white"/>
                </a:solidFill>
                <a:latin typeface="+mj-ea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性能测试踩过的坑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A7F273F-449A-4F8F-B02D-B856F9EB4A4B}"/>
              </a:ext>
            </a:extLst>
          </p:cNvPr>
          <p:cNvSpPr txBox="1"/>
          <p:nvPr/>
        </p:nvSpPr>
        <p:spPr>
          <a:xfrm>
            <a:off x="988708" y="302558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设置测试环境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E3B5B6-41DD-4538-BD32-C6399623D1AD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16EB4-5305-4DA3-A842-BD08BFE978FF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借助人工智能与大数据  更安全的互联网营销">
            <a:extLst>
              <a:ext uri="{FF2B5EF4-FFF2-40B4-BE49-F238E27FC236}">
                <a16:creationId xmlns:a16="http://schemas.microsoft.com/office/drawing/2014/main" id="{58EF39A2-4457-EC47-90A6-09D5E1D70E37}"/>
              </a:ext>
            </a:extLst>
          </p:cNvPr>
          <p:cNvSpPr txBox="1"/>
          <p:nvPr/>
        </p:nvSpPr>
        <p:spPr>
          <a:xfrm>
            <a:off x="658448" y="2030027"/>
            <a:ext cx="10095277" cy="3667597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配置一样的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，性能可能不同。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CVM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分布在同一台物理主机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同一个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，在不同的时间段，性能可能不同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超卖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使用同一个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，在相近的时间段，比较两种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使得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成为瓶颈点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和网卡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的比例关系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 1/50w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pps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pool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/client pool 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的配置要足够强大。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47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85C503-91CF-40DB-9E11-972C7904B4DA}"/>
              </a:ext>
            </a:extLst>
          </p:cNvPr>
          <p:cNvSpPr txBox="1"/>
          <p:nvPr/>
        </p:nvSpPr>
        <p:spPr>
          <a:xfrm>
            <a:off x="1815465" y="930910"/>
            <a:ext cx="1325880" cy="73723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kumimoji="1" lang="en-US" altLang="en-US" sz="4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BFF8C7-3302-41B7-B749-E3A7904F652A}"/>
              </a:ext>
            </a:extLst>
          </p:cNvPr>
          <p:cNvSpPr/>
          <p:nvPr/>
        </p:nvSpPr>
        <p:spPr>
          <a:xfrm>
            <a:off x="1533962" y="2786714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38F383-E1B4-4EB8-99AC-355740970009}"/>
              </a:ext>
            </a:extLst>
          </p:cNvPr>
          <p:cNvSpPr/>
          <p:nvPr/>
        </p:nvSpPr>
        <p:spPr>
          <a:xfrm>
            <a:off x="1533962" y="2136064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76C447-1208-4BD3-8D29-5BD48AA4ED3A}"/>
              </a:ext>
            </a:extLst>
          </p:cNvPr>
          <p:cNvSpPr txBox="1"/>
          <p:nvPr/>
        </p:nvSpPr>
        <p:spPr>
          <a:xfrm>
            <a:off x="2217857" y="2177749"/>
            <a:ext cx="3086679" cy="46166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的现状及问题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3C66C3-AD0D-4948-AC12-D68C163304BD}"/>
              </a:ext>
            </a:extLst>
          </p:cNvPr>
          <p:cNvSpPr txBox="1"/>
          <p:nvPr/>
        </p:nvSpPr>
        <p:spPr>
          <a:xfrm>
            <a:off x="7050207" y="2179019"/>
            <a:ext cx="1723549" cy="46166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优化的方法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72C7D8-1838-48D8-95D3-524673A1C323}"/>
              </a:ext>
            </a:extLst>
          </p:cNvPr>
          <p:cNvSpPr>
            <a:spLocks noChangeAspect="1"/>
          </p:cNvSpPr>
          <p:nvPr/>
        </p:nvSpPr>
        <p:spPr>
          <a:xfrm>
            <a:off x="6366312" y="2132664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CA41C3-E984-4671-AE1F-F6AD454A76B3}"/>
              </a:ext>
            </a:extLst>
          </p:cNvPr>
          <p:cNvSpPr/>
          <p:nvPr/>
        </p:nvSpPr>
        <p:spPr>
          <a:xfrm>
            <a:off x="6366312" y="2784174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F8EEBA-5409-4F0C-8225-20DF5D18D3F6}"/>
              </a:ext>
            </a:extLst>
          </p:cNvPr>
          <p:cNvSpPr txBox="1"/>
          <p:nvPr/>
        </p:nvSpPr>
        <p:spPr>
          <a:xfrm>
            <a:off x="2217857" y="3804259"/>
            <a:ext cx="2646878" cy="46166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和业界方法的比较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4D3359-EFC0-4A53-BC50-7D4818E709E3}"/>
              </a:ext>
            </a:extLst>
          </p:cNvPr>
          <p:cNvSpPr/>
          <p:nvPr/>
        </p:nvSpPr>
        <p:spPr>
          <a:xfrm>
            <a:off x="1533962" y="4409414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571252B-ECFC-4947-9219-F637A5E53E6A}"/>
              </a:ext>
            </a:extLst>
          </p:cNvPr>
          <p:cNvSpPr txBox="1"/>
          <p:nvPr/>
        </p:nvSpPr>
        <p:spPr>
          <a:xfrm>
            <a:off x="7045762" y="3780764"/>
            <a:ext cx="1415772" cy="46166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3E90F8E-DD37-43F8-8A93-EE73D2E1A5B0}"/>
              </a:ext>
            </a:extLst>
          </p:cNvPr>
          <p:cNvSpPr/>
          <p:nvPr/>
        </p:nvSpPr>
        <p:spPr>
          <a:xfrm>
            <a:off x="6361867" y="4385919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ABB159-4942-4097-84D6-3F534ACE5814}"/>
              </a:ext>
            </a:extLst>
          </p:cNvPr>
          <p:cNvSpPr>
            <a:spLocks noChangeAspect="1"/>
          </p:cNvSpPr>
          <p:nvPr/>
        </p:nvSpPr>
        <p:spPr>
          <a:xfrm>
            <a:off x="1533962" y="3753141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21DCAD-269B-4C33-B794-8F116F23AFF2}"/>
              </a:ext>
            </a:extLst>
          </p:cNvPr>
          <p:cNvSpPr>
            <a:spLocks noChangeAspect="1"/>
          </p:cNvSpPr>
          <p:nvPr/>
        </p:nvSpPr>
        <p:spPr>
          <a:xfrm>
            <a:off x="6366312" y="3734408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2772032-3377-4DB5-8262-2DD14F130F2F}"/>
              </a:ext>
            </a:extLst>
          </p:cNvPr>
          <p:cNvSpPr/>
          <p:nvPr/>
        </p:nvSpPr>
        <p:spPr>
          <a:xfrm>
            <a:off x="1954418" y="1877545"/>
            <a:ext cx="647701" cy="4571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6A06CB-F6A8-B246-8F1D-8F444A2E8DE2}"/>
              </a:ext>
            </a:extLst>
          </p:cNvPr>
          <p:cNvSpPr txBox="1"/>
          <p:nvPr/>
        </p:nvSpPr>
        <p:spPr>
          <a:xfrm>
            <a:off x="2217857" y="5366974"/>
            <a:ext cx="1758815" cy="46166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</a:t>
            </a:r>
            <a:r>
              <a:rPr kumimoji="1"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5C6A96-C3BE-F944-B55F-468AB1434C54}"/>
              </a:ext>
            </a:extLst>
          </p:cNvPr>
          <p:cNvSpPr/>
          <p:nvPr/>
        </p:nvSpPr>
        <p:spPr>
          <a:xfrm>
            <a:off x="1533962" y="5972129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65760B-ECCE-414A-91E0-A32A92E4F709}"/>
              </a:ext>
            </a:extLst>
          </p:cNvPr>
          <p:cNvSpPr txBox="1"/>
          <p:nvPr/>
        </p:nvSpPr>
        <p:spPr>
          <a:xfrm>
            <a:off x="7045762" y="5343479"/>
            <a:ext cx="1723549" cy="46166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未来的工作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0B227BD-DE6B-AB46-AD1E-75BE79D80B99}"/>
              </a:ext>
            </a:extLst>
          </p:cNvPr>
          <p:cNvSpPr/>
          <p:nvPr/>
        </p:nvSpPr>
        <p:spPr>
          <a:xfrm>
            <a:off x="6361867" y="5948634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8FCC263-AA42-B941-8CAE-AB47F236A202}"/>
              </a:ext>
            </a:extLst>
          </p:cNvPr>
          <p:cNvSpPr>
            <a:spLocks noChangeAspect="1"/>
          </p:cNvSpPr>
          <p:nvPr/>
        </p:nvSpPr>
        <p:spPr>
          <a:xfrm>
            <a:off x="1533962" y="5315856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D0F591-83E5-5C4E-BCA3-8C95D70EC9C7}"/>
              </a:ext>
            </a:extLst>
          </p:cNvPr>
          <p:cNvSpPr>
            <a:spLocks noChangeAspect="1"/>
          </p:cNvSpPr>
          <p:nvPr/>
        </p:nvSpPr>
        <p:spPr>
          <a:xfrm>
            <a:off x="6366312" y="5297123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69053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EA7F273F-449A-4F8F-B02D-B856F9EB4A4B}"/>
              </a:ext>
            </a:extLst>
          </p:cNvPr>
          <p:cNvSpPr txBox="1"/>
          <p:nvPr/>
        </p:nvSpPr>
        <p:spPr>
          <a:xfrm>
            <a:off x="988708" y="302558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>
                <a:solidFill>
                  <a:schemeClr val="bg1"/>
                </a:solidFill>
              </a:rPr>
              <a:t>测试拓扑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E3B5B6-41DD-4538-BD32-C6399623D1AD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16EB4-5305-4DA3-A842-BD08BFE978FF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18C812-A471-1949-A21B-BE6A6C3E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5" y="1977320"/>
            <a:ext cx="5561810" cy="34551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11A0A0D-50D1-C344-831B-A26D5EB7F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7" y="1932430"/>
            <a:ext cx="5447658" cy="35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6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EA7F273F-449A-4F8F-B02D-B856F9EB4A4B}"/>
              </a:ext>
            </a:extLst>
          </p:cNvPr>
          <p:cNvSpPr txBox="1"/>
          <p:nvPr/>
        </p:nvSpPr>
        <p:spPr>
          <a:xfrm>
            <a:off x="988708" y="302558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chemeClr val="bg1"/>
                </a:solidFill>
              </a:rPr>
              <a:t>测试数据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E3B5B6-41DD-4538-BD32-C6399623D1AD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16EB4-5305-4DA3-A842-BD08BFE978FF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借助人工智能与大数据  更安全的互联网营销">
            <a:extLst>
              <a:ext uri="{FF2B5EF4-FFF2-40B4-BE49-F238E27FC236}">
                <a16:creationId xmlns:a16="http://schemas.microsoft.com/office/drawing/2014/main" id="{58EF39A2-4457-EC47-90A6-09D5E1D70E37}"/>
              </a:ext>
            </a:extLst>
          </p:cNvPr>
          <p:cNvSpPr txBox="1"/>
          <p:nvPr/>
        </p:nvSpPr>
        <p:spPr>
          <a:xfrm>
            <a:off x="428625" y="3390926"/>
            <a:ext cx="2962276" cy="712942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处理每一个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耗费的指令数目降低了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38%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A18E03-827B-D94B-9B73-86E0903A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038226"/>
            <a:ext cx="10325100" cy="20723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68C7C8-0921-5B4E-842B-2DA5A394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75" y="3645140"/>
            <a:ext cx="5191125" cy="29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23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9F19B6-1BAF-446E-9CED-0919A7A94A60}"/>
              </a:ext>
            </a:extLst>
          </p:cNvPr>
          <p:cNvSpPr/>
          <p:nvPr/>
        </p:nvSpPr>
        <p:spPr>
          <a:xfrm>
            <a:off x="2240915" y="2734945"/>
            <a:ext cx="1388110" cy="1388110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A30A-DC79-4A4D-99E4-6EC06FC052C9}"/>
              </a:ext>
            </a:extLst>
          </p:cNvPr>
          <p:cNvSpPr/>
          <p:nvPr/>
        </p:nvSpPr>
        <p:spPr>
          <a:xfrm>
            <a:off x="4140199" y="2980689"/>
            <a:ext cx="4784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</a:t>
            </a:r>
            <a:r>
              <a:rPr kumimoji="1"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kumimoji="1"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00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EA7F273F-449A-4F8F-B02D-B856F9EB4A4B}"/>
              </a:ext>
            </a:extLst>
          </p:cNvPr>
          <p:cNvSpPr txBox="1"/>
          <p:nvPr/>
        </p:nvSpPr>
        <p:spPr>
          <a:xfrm>
            <a:off x="988708" y="302557"/>
            <a:ext cx="7069442" cy="1230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dirty="0">
                <a:solidFill>
                  <a:schemeClr val="bg1"/>
                </a:solidFill>
              </a:rPr>
              <a:t>IPVS </a:t>
            </a:r>
            <a:r>
              <a:rPr kumimoji="1" lang="en-US" altLang="zh-CN" sz="2800" dirty="0" err="1">
                <a:solidFill>
                  <a:schemeClr val="bg1"/>
                </a:solidFill>
              </a:rPr>
              <a:t>conn_reuse_mode</a:t>
            </a:r>
            <a:r>
              <a:rPr kumimoji="1" lang="en-US" altLang="zh-CN" sz="2800" dirty="0">
                <a:solidFill>
                  <a:schemeClr val="bg1"/>
                </a:solidFill>
              </a:rPr>
              <a:t> = 1</a:t>
            </a:r>
            <a:r>
              <a:rPr kumimoji="1" lang="zh-CN" altLang="en-US" sz="2800" dirty="0">
                <a:solidFill>
                  <a:schemeClr val="bg1"/>
                </a:solidFill>
              </a:rPr>
              <a:t>性能低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E3B5B6-41DD-4538-BD32-C6399623D1AD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16EB4-5305-4DA3-A842-BD08BFE978FF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借助人工智能与大数据  更安全的互联网营销">
            <a:extLst>
              <a:ext uri="{FF2B5EF4-FFF2-40B4-BE49-F238E27FC236}">
                <a16:creationId xmlns:a16="http://schemas.microsoft.com/office/drawing/2014/main" id="{58EF39A2-4457-EC47-90A6-09D5E1D70E37}"/>
              </a:ext>
            </a:extLst>
          </p:cNvPr>
          <p:cNvSpPr txBox="1"/>
          <p:nvPr/>
        </p:nvSpPr>
        <p:spPr>
          <a:xfrm>
            <a:off x="888273" y="1595200"/>
            <a:ext cx="10456002" cy="2928933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原因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conn_reuse_mode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的本意是当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ip_vs_conn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出现复用时，重新调度，创建新的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ip_vs_conn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新旧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ip_vs_conn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引用了同一个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，但是没有引用计数。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old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ip_vs_conn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释放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后，导致新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ip_vs_conn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的引用。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解决方式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通过增加引用计数的方法解决了这个问题。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50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EA7F273F-449A-4F8F-B02D-B856F9EB4A4B}"/>
              </a:ext>
            </a:extLst>
          </p:cNvPr>
          <p:cNvSpPr txBox="1"/>
          <p:nvPr/>
        </p:nvSpPr>
        <p:spPr>
          <a:xfrm>
            <a:off x="988708" y="302557"/>
            <a:ext cx="7069442" cy="1230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DNS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解析偶尔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延迟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E3B5B6-41DD-4538-BD32-C6399623D1AD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16EB4-5305-4DA3-A842-BD08BFE978FF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借助人工智能与大数据  更安全的互联网营销">
            <a:extLst>
              <a:ext uri="{FF2B5EF4-FFF2-40B4-BE49-F238E27FC236}">
                <a16:creationId xmlns:a16="http://schemas.microsoft.com/office/drawing/2014/main" id="{58EF39A2-4457-EC47-90A6-09D5E1D70E37}"/>
              </a:ext>
            </a:extLst>
          </p:cNvPr>
          <p:cNvSpPr txBox="1"/>
          <p:nvPr/>
        </p:nvSpPr>
        <p:spPr>
          <a:xfrm>
            <a:off x="735874" y="1855505"/>
            <a:ext cx="10865576" cy="3667597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原因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DNS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同时发了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UDP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请求，分别请求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AAAA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。源端口是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Iptables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为请求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分配了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cport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很快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Iptables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为请求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分配了同样的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routing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函数中，将请求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，成功！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routing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函数中，将请求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，失败，丢包，导致延迟。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解决方法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代码在分配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和插入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的外围，加了一个大循环，插入失败会重新分配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20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9F19B6-1BAF-446E-9CED-0919A7A94A60}"/>
              </a:ext>
            </a:extLst>
          </p:cNvPr>
          <p:cNvSpPr/>
          <p:nvPr/>
        </p:nvSpPr>
        <p:spPr>
          <a:xfrm>
            <a:off x="2240915" y="2734945"/>
            <a:ext cx="1388110" cy="1388110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A30A-DC79-4A4D-99E4-6EC06FC052C9}"/>
              </a:ext>
            </a:extLst>
          </p:cNvPr>
          <p:cNvSpPr/>
          <p:nvPr/>
        </p:nvSpPr>
        <p:spPr>
          <a:xfrm>
            <a:off x="4140199" y="2980689"/>
            <a:ext cx="4784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未来的工作</a:t>
            </a:r>
          </a:p>
        </p:txBody>
      </p:sp>
    </p:spTree>
    <p:extLst>
      <p:ext uri="{BB962C8B-B14F-4D97-AF65-F5344CB8AC3E}">
        <p14:creationId xmlns:p14="http://schemas.microsoft.com/office/powerpoint/2010/main" val="3835868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EA7F273F-449A-4F8F-B02D-B856F9EB4A4B}"/>
              </a:ext>
            </a:extLst>
          </p:cNvPr>
          <p:cNvSpPr txBox="1"/>
          <p:nvPr/>
        </p:nvSpPr>
        <p:spPr>
          <a:xfrm>
            <a:off x="988708" y="302557"/>
            <a:ext cx="7069442" cy="1230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chemeClr val="bg1"/>
                </a:solidFill>
              </a:rPr>
              <a:t>未来的工作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E3B5B6-41DD-4538-BD32-C6399623D1AD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116EB4-5305-4DA3-A842-BD08BFE978FF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借助人工智能与大数据  更安全的互联网营销">
            <a:extLst>
              <a:ext uri="{FF2B5EF4-FFF2-40B4-BE49-F238E27FC236}">
                <a16:creationId xmlns:a16="http://schemas.microsoft.com/office/drawing/2014/main" id="{58EF39A2-4457-EC47-90A6-09D5E1D70E37}"/>
              </a:ext>
            </a:extLst>
          </p:cNvPr>
          <p:cNvSpPr txBox="1"/>
          <p:nvPr/>
        </p:nvSpPr>
        <p:spPr>
          <a:xfrm>
            <a:off x="735874" y="1855504"/>
            <a:ext cx="10808426" cy="1820938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适配更多的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发行版本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Tencent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,  ubuntu, centos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独立开源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内核修改在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github.com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/Tencent/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TencentOS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-kernel/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78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1C8A61-0BF2-471A-85E3-6AD581698628}"/>
              </a:ext>
            </a:extLst>
          </p:cNvPr>
          <p:cNvSpPr txBox="1"/>
          <p:nvPr/>
        </p:nvSpPr>
        <p:spPr>
          <a:xfrm>
            <a:off x="485368" y="2105561"/>
            <a:ext cx="5928226" cy="132343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kumimoji="1" lang="en-US" altLang="zh-CN" sz="8000" dirty="0">
                <a:solidFill>
                  <a:srgbClr val="07E7FF"/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THANK YOU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6D97ED-19ED-4425-8F50-4E0398089079}"/>
              </a:ext>
            </a:extLst>
          </p:cNvPr>
          <p:cNvSpPr txBox="1"/>
          <p:nvPr/>
        </p:nvSpPr>
        <p:spPr>
          <a:xfrm>
            <a:off x="485368" y="34609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latin typeface="腾讯体 W3" panose="020C04030202040F0204" pitchFamily="34" charset="-122"/>
                <a:ea typeface="腾讯体 W3" panose="020C04030202040F0204" pitchFamily="34" charset="-122"/>
              </a:rPr>
              <a:t>感谢聆听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813B99-C54B-4BED-8E57-B237CC5A944A}"/>
              </a:ext>
            </a:extLst>
          </p:cNvPr>
          <p:cNvSpPr txBox="1"/>
          <p:nvPr/>
        </p:nvSpPr>
        <p:spPr>
          <a:xfrm>
            <a:off x="485368" y="4912557"/>
            <a:ext cx="223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Jianmingfan</a:t>
            </a:r>
            <a:endParaRPr kumimoji="1"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腾讯云</a:t>
            </a:r>
            <a:endParaRPr kumimoji="1"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图片包含 文字, 游戏&#10;&#10;描述已自动生成">
            <a:extLst>
              <a:ext uri="{FF2B5EF4-FFF2-40B4-BE49-F238E27FC236}">
                <a16:creationId xmlns:a16="http://schemas.microsoft.com/office/drawing/2014/main" id="{BCF66B0E-0570-A24D-82EA-899A085E8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278" y="1527404"/>
            <a:ext cx="4368800" cy="436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FD74E22-9487-2346-BF05-B71728CD921D}"/>
              </a:ext>
            </a:extLst>
          </p:cNvPr>
          <p:cNvSpPr/>
          <p:nvPr/>
        </p:nvSpPr>
        <p:spPr>
          <a:xfrm>
            <a:off x="6413594" y="6083984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了解更多云原生技术和动态，请关注腾讯云原生公众号</a:t>
            </a:r>
          </a:p>
        </p:txBody>
      </p:sp>
    </p:spTree>
    <p:extLst>
      <p:ext uri="{BB962C8B-B14F-4D97-AF65-F5344CB8AC3E}">
        <p14:creationId xmlns:p14="http://schemas.microsoft.com/office/powerpoint/2010/main" val="61985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9F19B6-1BAF-446E-9CED-0919A7A94A60}"/>
              </a:ext>
            </a:extLst>
          </p:cNvPr>
          <p:cNvSpPr/>
          <p:nvPr/>
        </p:nvSpPr>
        <p:spPr>
          <a:xfrm>
            <a:off x="2240915" y="2734945"/>
            <a:ext cx="1388110" cy="1388110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A30A-DC79-4A4D-99E4-6EC06FC052C9}"/>
              </a:ext>
            </a:extLst>
          </p:cNvPr>
          <p:cNvSpPr/>
          <p:nvPr/>
        </p:nvSpPr>
        <p:spPr>
          <a:xfrm>
            <a:off x="4140200" y="2980690"/>
            <a:ext cx="6714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kumimoji="1"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的现状及问题</a:t>
            </a:r>
          </a:p>
        </p:txBody>
      </p:sp>
    </p:spTree>
    <p:extLst>
      <p:ext uri="{BB962C8B-B14F-4D97-AF65-F5344CB8AC3E}">
        <p14:creationId xmlns:p14="http://schemas.microsoft.com/office/powerpoint/2010/main" val="114084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5D1FF73-7238-4C1A-A752-78B9E339E135}"/>
              </a:ext>
            </a:extLst>
          </p:cNvPr>
          <p:cNvSpPr txBox="1"/>
          <p:nvPr/>
        </p:nvSpPr>
        <p:spPr>
          <a:xfrm>
            <a:off x="988708" y="302558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k8s Service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6DBBB-B91F-40E6-8150-DA4828759A4F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5F00E0-F8D4-468F-9C06-49E2DFD2BD19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7DBDCF-D0C5-1646-8F84-1910691B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08" y="1224489"/>
            <a:ext cx="6578963" cy="4747258"/>
          </a:xfrm>
          <a:prstGeom prst="rect">
            <a:avLst/>
          </a:prstGeom>
        </p:spPr>
      </p:pic>
      <p:sp>
        <p:nvSpPr>
          <p:cNvPr id="12" name="借助人工智能与大数据  更安全的互联网营销">
            <a:extLst>
              <a:ext uri="{FF2B5EF4-FFF2-40B4-BE49-F238E27FC236}">
                <a16:creationId xmlns:a16="http://schemas.microsoft.com/office/drawing/2014/main" id="{407DA241-FCD8-5C45-8343-05D12F84B34B}"/>
              </a:ext>
            </a:extLst>
          </p:cNvPr>
          <p:cNvSpPr txBox="1"/>
          <p:nvPr/>
        </p:nvSpPr>
        <p:spPr>
          <a:xfrm>
            <a:off x="428625" y="1438945"/>
            <a:ext cx="5181600" cy="1820938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应用通过固定的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访问一组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pod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，应用对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Pod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变化无感知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本质是一个负载均衡器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ClusterIP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提供集群内的访问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提供集群外部的访问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24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5D1FF73-7238-4C1A-A752-78B9E339E135}"/>
              </a:ext>
            </a:extLst>
          </p:cNvPr>
          <p:cNvSpPr txBox="1"/>
          <p:nvPr/>
        </p:nvSpPr>
        <p:spPr>
          <a:xfrm>
            <a:off x="988708" y="302558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iptables mode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6DBBB-B91F-40E6-8150-DA4828759A4F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5F00E0-F8D4-468F-9C06-49E2DFD2BD19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借助人工智能与大数据  更安全的互联网营销">
            <a:extLst>
              <a:ext uri="{FF2B5EF4-FFF2-40B4-BE49-F238E27FC236}">
                <a16:creationId xmlns:a16="http://schemas.microsoft.com/office/drawing/2014/main" id="{150765B4-0CDD-BB4C-86E0-9A1FBAEC6992}"/>
              </a:ext>
            </a:extLst>
          </p:cNvPr>
          <p:cNvSpPr txBox="1"/>
          <p:nvPr/>
        </p:nvSpPr>
        <p:spPr>
          <a:xfrm>
            <a:off x="658449" y="1716469"/>
            <a:ext cx="8447451" cy="1820938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在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netfilter pre-routing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阶段做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DNAT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netfilter post-routing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阶段做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SNAT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每个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添加一条或多条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rules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。使用数组管理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rules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仅支持随机的调度算法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defTabSz="269240">
              <a:lnSpc>
                <a:spcPct val="150000"/>
              </a:lnSpc>
            </a:pPr>
            <a:endParaRPr lang="zh-CN" altLang="en-US" sz="16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42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借助人工智能与大数据  更安全的互联网营销">
            <a:extLst>
              <a:ext uri="{FF2B5EF4-FFF2-40B4-BE49-F238E27FC236}">
                <a16:creationId xmlns:a16="http://schemas.microsoft.com/office/drawing/2014/main" id="{3DA7F006-E4D3-410E-A6D8-B48D5E774191}"/>
              </a:ext>
            </a:extLst>
          </p:cNvPr>
          <p:cNvSpPr txBox="1"/>
          <p:nvPr/>
        </p:nvSpPr>
        <p:spPr>
          <a:xfrm>
            <a:off x="601230" y="1943773"/>
            <a:ext cx="5494770" cy="712942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kube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-proxy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代码实现比较简单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iptables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已经广泛部署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5498BEF5-C692-4020-B27C-0232FFF0F77A}"/>
              </a:ext>
            </a:extLst>
          </p:cNvPr>
          <p:cNvSpPr txBox="1"/>
          <p:nvPr/>
        </p:nvSpPr>
        <p:spPr>
          <a:xfrm>
            <a:off x="641222" y="1496640"/>
            <a:ext cx="3235708" cy="38734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920" tIns="8920" rIns="8920" bIns="8920">
            <a:spAutoFit/>
          </a:bodyPr>
          <a:lstStyle>
            <a:defPPr>
              <a:defRPr lang="en-US"/>
            </a:defPPr>
            <a:lvl1pPr defTabSz="506095">
              <a:defRPr sz="3600">
                <a:solidFill>
                  <a:prstClr val="white"/>
                </a:solidFill>
                <a:latin typeface="+mj-ea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优势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6F9F029-49BF-45E3-B39A-748EC509AB73}"/>
              </a:ext>
            </a:extLst>
          </p:cNvPr>
          <p:cNvSpPr txBox="1"/>
          <p:nvPr/>
        </p:nvSpPr>
        <p:spPr>
          <a:xfrm>
            <a:off x="988708" y="302558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dirty="0">
                <a:solidFill>
                  <a:schemeClr val="bg1"/>
                </a:solidFill>
              </a:rPr>
              <a:t>iptables mode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16097A-E76D-4B3D-8E0F-EF7B8BE573E8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2DA28-28AF-4B0C-9E1B-A5DBFAB12A7C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FFDA853C-EC8E-7245-A959-C57F236D21A3}"/>
              </a:ext>
            </a:extLst>
          </p:cNvPr>
          <p:cNvSpPr txBox="1"/>
          <p:nvPr/>
        </p:nvSpPr>
        <p:spPr>
          <a:xfrm>
            <a:off x="601230" y="3016586"/>
            <a:ext cx="3235708" cy="38734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920" tIns="8920" rIns="8920" bIns="8920">
            <a:spAutoFit/>
          </a:bodyPr>
          <a:lstStyle>
            <a:defPPr>
              <a:defRPr lang="en-US"/>
            </a:defPPr>
            <a:lvl1pPr defTabSz="506095">
              <a:defRPr sz="3600">
                <a:solidFill>
                  <a:prstClr val="white"/>
                </a:solidFill>
                <a:latin typeface="+mj-ea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不足之处</a:t>
            </a:r>
          </a:p>
        </p:txBody>
      </p:sp>
      <p:sp>
        <p:nvSpPr>
          <p:cNvPr id="14" name="借助人工智能与大数据  更安全的互联网营销">
            <a:extLst>
              <a:ext uri="{FF2B5EF4-FFF2-40B4-BE49-F238E27FC236}">
                <a16:creationId xmlns:a16="http://schemas.microsoft.com/office/drawing/2014/main" id="{1ECD7E11-887E-0946-AB74-402B54F0580E}"/>
              </a:ext>
            </a:extLst>
          </p:cNvPr>
          <p:cNvSpPr txBox="1"/>
          <p:nvPr/>
        </p:nvSpPr>
        <p:spPr>
          <a:xfrm>
            <a:off x="601229" y="3697669"/>
            <a:ext cx="8409421" cy="1820938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控制平面的时间复杂度是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O(N^2),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当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达到上千时，修改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rule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耗时超过半小时。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数据平面的时间复杂度是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O(N) 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调度算法比较少，仅仅支持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random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iptables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rule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不容易调试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defTabSz="269240">
              <a:lnSpc>
                <a:spcPct val="150000"/>
              </a:lnSpc>
            </a:pPr>
            <a:endParaRPr lang="zh-CN" altLang="en-US" sz="1600" b="1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00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5D1FF73-7238-4C1A-A752-78B9E339E135}"/>
              </a:ext>
            </a:extLst>
          </p:cNvPr>
          <p:cNvSpPr txBox="1"/>
          <p:nvPr/>
        </p:nvSpPr>
        <p:spPr>
          <a:xfrm>
            <a:off x="988708" y="302558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IPVS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mode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6DBBB-B91F-40E6-8150-DA4828759A4F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5F00E0-F8D4-468F-9C06-49E2DFD2BD19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1CE0FD-5671-5A4A-B68D-060D9922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36" y="0"/>
            <a:ext cx="6290939" cy="6988883"/>
          </a:xfrm>
          <a:prstGeom prst="rect">
            <a:avLst/>
          </a:prstGeom>
        </p:spPr>
      </p:pic>
      <p:sp>
        <p:nvSpPr>
          <p:cNvPr id="12" name="借助人工智能与大数据  更安全的互联网营销">
            <a:extLst>
              <a:ext uri="{FF2B5EF4-FFF2-40B4-BE49-F238E27FC236}">
                <a16:creationId xmlns:a16="http://schemas.microsoft.com/office/drawing/2014/main" id="{54DD99D0-68E7-9347-B7D4-1062836670E4}"/>
              </a:ext>
            </a:extLst>
          </p:cNvPr>
          <p:cNvSpPr txBox="1"/>
          <p:nvPr/>
        </p:nvSpPr>
        <p:spPr>
          <a:xfrm>
            <a:off x="428625" y="1496098"/>
            <a:ext cx="4548728" cy="1820938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hashtable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管理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service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IPVS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仅仅提供了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DNAT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，还需要借用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iptables+conntrack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做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SNAT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41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借助人工智能与大数据  更安全的互联网营销">
            <a:extLst>
              <a:ext uri="{FF2B5EF4-FFF2-40B4-BE49-F238E27FC236}">
                <a16:creationId xmlns:a16="http://schemas.microsoft.com/office/drawing/2014/main" id="{3DA7F006-E4D3-410E-A6D8-B48D5E774191}"/>
              </a:ext>
            </a:extLst>
          </p:cNvPr>
          <p:cNvSpPr txBox="1"/>
          <p:nvPr/>
        </p:nvSpPr>
        <p:spPr>
          <a:xfrm>
            <a:off x="601230" y="2018632"/>
            <a:ext cx="5244399" cy="1082274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控制面和数据面算法复杂度都是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O(1)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经历了二十多年的运行，比较稳定成熟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支持多种调度算法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5498BEF5-C692-4020-B27C-0232FFF0F77A}"/>
              </a:ext>
            </a:extLst>
          </p:cNvPr>
          <p:cNvSpPr txBox="1"/>
          <p:nvPr/>
        </p:nvSpPr>
        <p:spPr>
          <a:xfrm>
            <a:off x="641222" y="1496640"/>
            <a:ext cx="3235708" cy="38734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920" tIns="8920" rIns="8920" bIns="8920">
            <a:spAutoFit/>
          </a:bodyPr>
          <a:lstStyle>
            <a:defPPr>
              <a:defRPr lang="en-US"/>
            </a:defPPr>
            <a:lvl1pPr defTabSz="506095">
              <a:defRPr sz="3600">
                <a:solidFill>
                  <a:prstClr val="white"/>
                </a:solidFill>
                <a:latin typeface="+mj-ea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优势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6F9F029-49BF-45E3-B39A-748EC509AB73}"/>
              </a:ext>
            </a:extLst>
          </p:cNvPr>
          <p:cNvSpPr txBox="1"/>
          <p:nvPr/>
        </p:nvSpPr>
        <p:spPr>
          <a:xfrm>
            <a:off x="988708" y="302558"/>
            <a:ext cx="5107292" cy="58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915" b="1" i="0" kern="1200" dirty="0">
                <a:gradFill flip="none" rotWithShape="1">
                  <a:gsLst>
                    <a:gs pos="100000">
                      <a:srgbClr val="00CDDD"/>
                    </a:gs>
                    <a:gs pos="0">
                      <a:srgbClr val="0950F9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dirty="0">
                <a:solidFill>
                  <a:schemeClr val="bg1"/>
                </a:solidFill>
              </a:rPr>
              <a:t>IPVS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</a:rPr>
              <a:t>mode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16097A-E76D-4B3D-8E0F-EF7B8BE573E8}"/>
              </a:ext>
            </a:extLst>
          </p:cNvPr>
          <p:cNvSpPr/>
          <p:nvPr/>
        </p:nvSpPr>
        <p:spPr>
          <a:xfrm>
            <a:off x="276225" y="273983"/>
            <a:ext cx="459649" cy="459649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92DA28-28AF-4B0C-9E1B-A5DBFAB12A7C}"/>
              </a:ext>
            </a:extLst>
          </p:cNvPr>
          <p:cNvSpPr/>
          <p:nvPr/>
        </p:nvSpPr>
        <p:spPr>
          <a:xfrm>
            <a:off x="428625" y="426383"/>
            <a:ext cx="459649" cy="459649"/>
          </a:xfrm>
          <a:prstGeom prst="rect">
            <a:avLst/>
          </a:prstGeom>
          <a:solidFill>
            <a:srgbClr val="6C57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7200" b="1" dirty="0">
              <a:solidFill>
                <a:srgbClr val="3D2E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FFDA853C-EC8E-7245-A959-C57F236D21A3}"/>
              </a:ext>
            </a:extLst>
          </p:cNvPr>
          <p:cNvSpPr txBox="1"/>
          <p:nvPr/>
        </p:nvSpPr>
        <p:spPr>
          <a:xfrm>
            <a:off x="735874" y="4010340"/>
            <a:ext cx="3235708" cy="38734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920" tIns="8920" rIns="8920" bIns="8920">
            <a:spAutoFit/>
          </a:bodyPr>
          <a:lstStyle>
            <a:defPPr>
              <a:defRPr lang="en-US"/>
            </a:defPPr>
            <a:lvl1pPr defTabSz="506095">
              <a:defRPr sz="3600">
                <a:solidFill>
                  <a:prstClr val="white"/>
                </a:solidFill>
                <a:latin typeface="+mj-ea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zh-CN" altLang="en-US" sz="2400" b="1" dirty="0">
                <a:solidFill>
                  <a:srgbClr val="07E7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苹方 中等" panose="020B0400000000000000" charset="-122"/>
              </a:rPr>
              <a:t>不足之处</a:t>
            </a:r>
          </a:p>
        </p:txBody>
      </p:sp>
      <p:sp>
        <p:nvSpPr>
          <p:cNvPr id="14" name="借助人工智能与大数据  更安全的互联网营销">
            <a:extLst>
              <a:ext uri="{FF2B5EF4-FFF2-40B4-BE49-F238E27FC236}">
                <a16:creationId xmlns:a16="http://schemas.microsoft.com/office/drawing/2014/main" id="{1ECD7E11-887E-0946-AB74-402B54F0580E}"/>
              </a:ext>
            </a:extLst>
          </p:cNvPr>
          <p:cNvSpPr txBox="1"/>
          <p:nvPr/>
        </p:nvSpPr>
        <p:spPr>
          <a:xfrm>
            <a:off x="601230" y="4401886"/>
            <a:ext cx="5309714" cy="1082274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没有绕过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，由此带来了性能开销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k8s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的实际使用中还有一些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Bug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defTabSz="269240">
              <a:lnSpc>
                <a:spcPct val="150000"/>
              </a:lnSpc>
            </a:pPr>
            <a:endParaRPr lang="zh-CN" altLang="en-US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1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9F19B6-1BAF-446E-9CED-0919A7A94A60}"/>
              </a:ext>
            </a:extLst>
          </p:cNvPr>
          <p:cNvSpPr/>
          <p:nvPr/>
        </p:nvSpPr>
        <p:spPr>
          <a:xfrm>
            <a:off x="2240915" y="2734945"/>
            <a:ext cx="1388110" cy="1388110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A30A-DC79-4A4D-99E4-6EC06FC052C9}"/>
              </a:ext>
            </a:extLst>
          </p:cNvPr>
          <p:cNvSpPr/>
          <p:nvPr/>
        </p:nvSpPr>
        <p:spPr>
          <a:xfrm>
            <a:off x="4140200" y="2980690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优化的方法</a:t>
            </a:r>
          </a:p>
        </p:txBody>
      </p:sp>
    </p:spTree>
    <p:extLst>
      <p:ext uri="{BB962C8B-B14F-4D97-AF65-F5344CB8AC3E}">
        <p14:creationId xmlns:p14="http://schemas.microsoft.com/office/powerpoint/2010/main" val="373244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1015</Words>
  <Application>Microsoft Macintosh PowerPoint</Application>
  <PresentationFormat>宽屏</PresentationFormat>
  <Paragraphs>165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腾讯体 W3</vt:lpstr>
      <vt:lpstr>腾讯体 W7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MF</dc:creator>
  <cp:lastModifiedBy>Microsoft Office User</cp:lastModifiedBy>
  <cp:revision>235</cp:revision>
  <dcterms:created xsi:type="dcterms:W3CDTF">2020-07-09T02:12:44Z</dcterms:created>
  <dcterms:modified xsi:type="dcterms:W3CDTF">2020-07-28T02:53:52Z</dcterms:modified>
</cp:coreProperties>
</file>