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71" r:id="rId3"/>
    <p:sldId id="262" r:id="rId4"/>
    <p:sldId id="266" r:id="rId5"/>
    <p:sldId id="270" r:id="rId6"/>
    <p:sldId id="289" r:id="rId7"/>
    <p:sldId id="290" r:id="rId8"/>
    <p:sldId id="291" r:id="rId9"/>
    <p:sldId id="295" r:id="rId10"/>
    <p:sldId id="277" r:id="rId11"/>
    <p:sldId id="278" r:id="rId12"/>
    <p:sldId id="293" r:id="rId13"/>
    <p:sldId id="279" r:id="rId14"/>
    <p:sldId id="280" r:id="rId15"/>
    <p:sldId id="286" r:id="rId16"/>
    <p:sldId id="294" r:id="rId17"/>
    <p:sldId id="281" r:id="rId18"/>
    <p:sldId id="282" r:id="rId19"/>
    <p:sldId id="288" r:id="rId20"/>
    <p:sldId id="284" r:id="rId21"/>
    <p:sldId id="283" r:id="rId22"/>
    <p:sldId id="292" r:id="rId23"/>
    <p:sldId id="287" r:id="rId24"/>
    <p:sldId id="267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FBFF"/>
    <a:srgbClr val="878CFF"/>
    <a:srgbClr val="8DA8FF"/>
    <a:srgbClr val="C9DEFF"/>
    <a:srgbClr val="092A49"/>
    <a:srgbClr val="5365E7"/>
    <a:srgbClr val="28F3E3"/>
    <a:srgbClr val="535777"/>
    <a:srgbClr val="6A7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3"/>
    <p:restoredTop sz="94626"/>
  </p:normalViewPr>
  <p:slideViewPr>
    <p:cSldViewPr snapToGrid="0" snapToObjects="1">
      <p:cViewPr varScale="1">
        <p:scale>
          <a:sx n="154" d="100"/>
          <a:sy n="154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4#1" qsCatId="simple" csTypeId="urn:microsoft.com/office/officeart/2005/8/colors/colorful1" csCatId="colorful" phldr="0"/>
      <dgm:spPr/>
    </dgm:pt>
    <dgm:pt modelId="{3F25DA44-7F3E-4C17-A40B-7F663FDBEA65}">
      <dgm:prSet phldrT="[文本]" phldr="0" custT="1"/>
      <dgm:spPr>
        <a:ln w="19050"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微服务</a:t>
          </a:r>
          <a:r>
            <a: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zh-CN" sz="16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MicroServices</a:t>
          </a: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en-US" altLang="zh-CN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EE9066D1-3403-4469-8E8C-0D40A82430F2}" cxnId="{593C5C6F-5F0D-46E5-BABE-598D0C30701D}" type="parTrans">
      <dgm:prSet/>
      <dgm:spPr/>
      <dgm:t>
        <a:bodyPr/>
        <a:lstStyle/>
        <a:p>
          <a:endParaRPr lang="zh-CN" altLang="en-US"/>
        </a:p>
      </dgm:t>
    </dgm:pt>
    <dgm:pt modelId="{8EC5AF5E-9C9F-410A-A755-A3EA5186F948}" cxnId="{593C5C6F-5F0D-46E5-BABE-598D0C30701D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2E2F4D3A-969C-4DB2-9FA9-5C4A40369351}">
      <dgm:prSet phldrT="[文本]" phldr="0" custT="1"/>
      <dgm:spPr>
        <a:solidFill>
          <a:srgbClr val="00B0F0"/>
        </a:solidFill>
        <a:ln w="19050"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服务网格</a:t>
          </a:r>
          <a:r>
            <a: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zh-CN" altLang="en-US" sz="16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ServiceMesh</a:t>
          </a: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en-US" altLang="zh-CN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1E934BFE-4D40-486C-8784-F698A10C4CF5}" cxnId="{FA535393-54A2-447F-8136-D4FA3307AAEF}" type="parTrans">
      <dgm:prSet/>
      <dgm:spPr/>
      <dgm:t>
        <a:bodyPr/>
        <a:lstStyle/>
        <a:p>
          <a:endParaRPr lang="zh-CN" altLang="en-US"/>
        </a:p>
      </dgm:t>
    </dgm:pt>
    <dgm:pt modelId="{EC1AFF77-9232-4EEB-95CB-85CEAB3B1FC0}" cxnId="{FA535393-54A2-447F-8136-D4FA3307AAEF}" type="sibTrans">
      <dgm:prSet phldr="0" custT="1"/>
      <dgm:spPr>
        <a:solidFill>
          <a:srgbClr val="00B0F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37B86CFA-59B5-46FA-8A6B-9FB187CE14DF}">
      <dgm:prSet phldrT="[文本]" phldr="0" custT="1"/>
      <dgm:spPr>
        <a:solidFill>
          <a:srgbClr val="00B050"/>
        </a:solidFill>
        <a:ln w="19050"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数据库网格</a:t>
          </a:r>
          <a:r>
            <a: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zh-CN" sz="16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DatabaseMesh</a:t>
          </a: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en-US" altLang="zh-CN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9DABF4F3-A9E6-40B1-A863-AC9409CC14BB}" cxnId="{E7BD7362-7873-45E7-8CBF-691AD5E7DCF6}" type="parTrans">
      <dgm:prSet/>
      <dgm:spPr/>
      <dgm:t>
        <a:bodyPr/>
        <a:lstStyle/>
        <a:p>
          <a:endParaRPr lang="zh-CN" altLang="en-US"/>
        </a:p>
      </dgm:t>
    </dgm:pt>
    <dgm:pt modelId="{18EFF3C3-47F9-402B-A3F3-E9310EA281B4}" cxnId="{E7BD7362-7873-45E7-8CBF-691AD5E7DCF6}" type="sibTrans">
      <dgm:prSet phldr="0" custT="1"/>
      <dgm:spPr>
        <a:solidFill>
          <a:srgbClr val="00B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400">
              <a:latin typeface="微软雅黑" panose="020B0503020204020204" charset="-122"/>
              <a:ea typeface="微软雅黑" panose="020B0503020204020204" charset="-122"/>
            </a:rPr>
            <a:t/>
          </a:r>
          <a:endParaRPr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2AAA23C8-3FE7-4FEB-B8E1-E67002062FB8}">
      <dgm:prSet phldr="0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9050"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云原生</a:t>
          </a:r>
          <a:r>
            <a:rPr 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zh-CN" sz="140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Cloud-Native</a:t>
          </a:r>
          <a:r>
            <a: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en-US" altLang="zh-CN" sz="140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185E87D9-8BE0-44C4-AB95-09D0F050085B}" cxnId="{A35588A1-732E-453B-ACE8-7E56C41EB511}" type="parTrans">
      <dgm:prSet/>
      <dgm:spPr/>
      <dgm:t>
        <a:bodyPr/>
        <a:lstStyle/>
        <a:p>
          <a:endParaRPr lang="zh-CN" altLang="en-US"/>
        </a:p>
      </dgm:t>
    </dgm:pt>
    <dgm:pt modelId="{8F9D96A0-F56B-444C-9F50-4D66E0A65AC7}" cxnId="{A35588A1-732E-453B-ACE8-7E56C41EB511}" type="sibTrans">
      <dgm:prSet/>
      <dgm:spPr/>
      <dgm:t>
        <a:bodyPr/>
        <a:lstStyle/>
        <a:p>
          <a:endParaRPr lang="zh-CN" altLang="en-US"/>
        </a:p>
      </dgm:t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4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3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4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3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4">
        <dgm:presLayoutVars>
          <dgm:bulletEnabled val="1"/>
        </dgm:presLayoutVars>
      </dgm:prSet>
      <dgm:spPr/>
    </dgm:pt>
    <dgm:pt modelId="{4159AEB0-B6F0-4471-9E48-9B05FADEDA39}" type="pres">
      <dgm:prSet presAssocID="{18EFF3C3-47F9-402B-A3F3-E9310EA281B4}" presName="sibTrans" presStyleLbl="sibTrans2D1" presStyleIdx="2" presStyleCnt="3"/>
      <dgm:spPr/>
    </dgm:pt>
    <dgm:pt modelId="{9CF0AF4F-80B9-46CF-B497-470FC26A46AF}" type="pres">
      <dgm:prSet presAssocID="{18EFF3C3-47F9-402B-A3F3-E9310EA281B4}" presName="connectorText" presStyleCnt="0"/>
      <dgm:spPr/>
    </dgm:pt>
    <dgm:pt modelId="{3C24B67D-BD77-45F2-BA04-2E19474EE8DC}" type="pres">
      <dgm:prSet presAssocID="{2AAA23C8-3FE7-4FEB-B8E1-E67002062FB8}" presName="node" presStyleLbl="node1" presStyleIdx="3" presStyleCnt="4">
        <dgm:presLayoutVars>
          <dgm:bulletEnabled val="1"/>
        </dgm:presLayoutVars>
      </dgm:prSet>
      <dgm:spPr/>
    </dgm:pt>
  </dgm:ptLst>
  <dgm:cxnLst>
    <dgm:cxn modelId="{593C5C6F-5F0D-46E5-BABE-598D0C30701D}" srcId="{8EB1D179-D23D-41D4-AEEF-E4B9FEB06903}" destId="{3F25DA44-7F3E-4C17-A40B-7F663FDBEA65}" srcOrd="0" destOrd="0" parTransId="{EE9066D1-3403-4469-8E8C-0D40A82430F2}" sibTransId="{8EC5AF5E-9C9F-410A-A755-A3EA5186F948}"/>
    <dgm:cxn modelId="{FA535393-54A2-447F-8136-D4FA3307AAEF}" srcId="{8EB1D179-D23D-41D4-AEEF-E4B9FEB06903}" destId="{2E2F4D3A-969C-4DB2-9FA9-5C4A40369351}" srcOrd="1" destOrd="0" parTransId="{1E934BFE-4D40-486C-8784-F698A10C4CF5}" sibTransId="{EC1AFF77-9232-4EEB-95CB-85CEAB3B1FC0}"/>
    <dgm:cxn modelId="{E7BD7362-7873-45E7-8CBF-691AD5E7DCF6}" srcId="{8EB1D179-D23D-41D4-AEEF-E4B9FEB06903}" destId="{37B86CFA-59B5-46FA-8A6B-9FB187CE14DF}" srcOrd="2" destOrd="0" parTransId="{9DABF4F3-A9E6-40B1-A863-AC9409CC14BB}" sibTransId="{18EFF3C3-47F9-402B-A3F3-E9310EA281B4}"/>
    <dgm:cxn modelId="{A35588A1-732E-453B-ACE8-7E56C41EB511}" srcId="{8EB1D179-D23D-41D4-AEEF-E4B9FEB06903}" destId="{2AAA23C8-3FE7-4FEB-B8E1-E67002062FB8}" srcOrd="3" destOrd="0" parTransId="{185E87D9-8BE0-44C4-AB95-09D0F050085B}" sibTransId="{8F9D96A0-F56B-444C-9F50-4D66E0A65AC7}"/>
    <dgm:cxn modelId="{FC248290-01C0-45DB-A8EF-125F1C7B37E2}" type="presOf" srcId="{8EB1D179-D23D-41D4-AEEF-E4B9FEB06903}" destId="{BF708676-7EFC-4C81-9D3A-3E677EAC1C7B}" srcOrd="0" destOrd="0" presId="urn:microsoft.com/office/officeart/2005/8/layout/process1"/>
    <dgm:cxn modelId="{96EA0803-9D2B-4DFF-A0EF-85BC4740C78D}" type="presParOf" srcId="{BF708676-7EFC-4C81-9D3A-3E677EAC1C7B}" destId="{111DEAC9-5D4C-4A6A-A44E-082A26F60596}" srcOrd="0" destOrd="0" presId="urn:microsoft.com/office/officeart/2005/8/layout/process1"/>
    <dgm:cxn modelId="{58C3D0D3-BE30-4764-B658-4E3BC13FC8FC}" type="presOf" srcId="{3F25DA44-7F3E-4C17-A40B-7F663FDBEA65}" destId="{111DEAC9-5D4C-4A6A-A44E-082A26F60596}" srcOrd="0" destOrd="0" presId="urn:microsoft.com/office/officeart/2005/8/layout/process1"/>
    <dgm:cxn modelId="{CBE2B494-54E0-4F4E-9F2C-DBC92FB66385}" type="presParOf" srcId="{BF708676-7EFC-4C81-9D3A-3E677EAC1C7B}" destId="{8A5CF0CE-3323-464D-9C63-05C1BDB053F5}" srcOrd="1" destOrd="0" presId="urn:microsoft.com/office/officeart/2005/8/layout/process1"/>
    <dgm:cxn modelId="{B33BFB86-A6FE-4BFE-BA8B-997477DE18B4}" type="presOf" srcId="{8EC5AF5E-9C9F-410A-A755-A3EA5186F948}" destId="{8A5CF0CE-3323-464D-9C63-05C1BDB053F5}" srcOrd="0" destOrd="0" presId="urn:microsoft.com/office/officeart/2005/8/layout/process1"/>
    <dgm:cxn modelId="{379AD985-FD76-4BEA-B236-C092A4C5EAAC}" type="presParOf" srcId="{8A5CF0CE-3323-464D-9C63-05C1BDB053F5}" destId="{5FA465F6-7607-499F-BFB2-52F4E071FB67}" srcOrd="0" destOrd="1" presId="urn:microsoft.com/office/officeart/2005/8/layout/process1"/>
    <dgm:cxn modelId="{B399E2D6-710D-4747-88B0-8617E0FDD3C5}" type="presOf" srcId="{8EC5AF5E-9C9F-410A-A755-A3EA5186F948}" destId="{5FA465F6-7607-499F-BFB2-52F4E071FB67}" srcOrd="1" destOrd="0" presId="urn:microsoft.com/office/officeart/2005/8/layout/process1"/>
    <dgm:cxn modelId="{D904117D-E22D-484F-9635-BD24413FD4AF}" type="presParOf" srcId="{BF708676-7EFC-4C81-9D3A-3E677EAC1C7B}" destId="{552FB8E7-A5FB-4CC3-94C3-CE0BDF19F9F1}" srcOrd="2" destOrd="0" presId="urn:microsoft.com/office/officeart/2005/8/layout/process1"/>
    <dgm:cxn modelId="{92A4F0BE-0640-4D98-ABCE-ECCF19412274}" type="presOf" srcId="{2E2F4D3A-969C-4DB2-9FA9-5C4A40369351}" destId="{552FB8E7-A5FB-4CC3-94C3-CE0BDF19F9F1}" srcOrd="0" destOrd="0" presId="urn:microsoft.com/office/officeart/2005/8/layout/process1"/>
    <dgm:cxn modelId="{3C0691E8-5B54-446A-BFC2-2FA411E7F266}" type="presParOf" srcId="{BF708676-7EFC-4C81-9D3A-3E677EAC1C7B}" destId="{353C3794-50AA-4D44-83C9-CE28317C3317}" srcOrd="3" destOrd="0" presId="urn:microsoft.com/office/officeart/2005/8/layout/process1"/>
    <dgm:cxn modelId="{6DDC5D6B-5629-416F-AA07-D04DE5995672}" type="presOf" srcId="{EC1AFF77-9232-4EEB-95CB-85CEAB3B1FC0}" destId="{353C3794-50AA-4D44-83C9-CE28317C3317}" srcOrd="0" destOrd="0" presId="urn:microsoft.com/office/officeart/2005/8/layout/process1"/>
    <dgm:cxn modelId="{12F0BF89-3D36-4EC5-9016-16CF4C60F955}" type="presParOf" srcId="{353C3794-50AA-4D44-83C9-CE28317C3317}" destId="{5AFF040D-0639-4120-9E39-DA822CF9F321}" srcOrd="0" destOrd="3" presId="urn:microsoft.com/office/officeart/2005/8/layout/process1"/>
    <dgm:cxn modelId="{BDAE2848-F487-45C7-94A0-1A57FB9BDD7A}" type="presOf" srcId="{EC1AFF77-9232-4EEB-95CB-85CEAB3B1FC0}" destId="{5AFF040D-0639-4120-9E39-DA822CF9F321}" srcOrd="1" destOrd="0" presId="urn:microsoft.com/office/officeart/2005/8/layout/process1"/>
    <dgm:cxn modelId="{A62CE7B0-E47C-408B-908F-0BD6E32C6C76}" type="presParOf" srcId="{BF708676-7EFC-4C81-9D3A-3E677EAC1C7B}" destId="{A1E15D63-E1FF-4A28-A04F-A2B65927BC31}" srcOrd="4" destOrd="0" presId="urn:microsoft.com/office/officeart/2005/8/layout/process1"/>
    <dgm:cxn modelId="{18DEC6CE-79D6-4025-B5AF-17B2E5A8E099}" type="presOf" srcId="{37B86CFA-59B5-46FA-8A6B-9FB187CE14DF}" destId="{A1E15D63-E1FF-4A28-A04F-A2B65927BC31}" srcOrd="0" destOrd="0" presId="urn:microsoft.com/office/officeart/2005/8/layout/process1"/>
    <dgm:cxn modelId="{156CA53C-631A-45D8-9DC0-78B5DCC7EEBE}" type="presParOf" srcId="{BF708676-7EFC-4C81-9D3A-3E677EAC1C7B}" destId="{4159AEB0-B6F0-4471-9E48-9B05FADEDA39}" srcOrd="5" destOrd="0" presId="urn:microsoft.com/office/officeart/2005/8/layout/process1"/>
    <dgm:cxn modelId="{18C42F94-845C-40FF-9FA3-1D613240D408}" type="presOf" srcId="{18EFF3C3-47F9-402B-A3F3-E9310EA281B4}" destId="{4159AEB0-B6F0-4471-9E48-9B05FADEDA39}" srcOrd="0" destOrd="0" presId="urn:microsoft.com/office/officeart/2005/8/layout/process1"/>
    <dgm:cxn modelId="{8B944B45-B4A9-4456-A8B4-6699B4025CAE}" type="presParOf" srcId="{4159AEB0-B6F0-4471-9E48-9B05FADEDA39}" destId="{9CF0AF4F-80B9-46CF-B497-470FC26A46AF}" srcOrd="0" destOrd="5" presId="urn:microsoft.com/office/officeart/2005/8/layout/process1"/>
    <dgm:cxn modelId="{1875130E-8BB8-48DE-A699-E28E1EF4E68F}" type="presOf" srcId="{18EFF3C3-47F9-402B-A3F3-E9310EA281B4}" destId="{9CF0AF4F-80B9-46CF-B497-470FC26A46AF}" srcOrd="1" destOrd="0" presId="urn:microsoft.com/office/officeart/2005/8/layout/process1"/>
    <dgm:cxn modelId="{9088A115-6A32-4B94-8365-82F5819AC328}" type="presParOf" srcId="{BF708676-7EFC-4C81-9D3A-3E677EAC1C7B}" destId="{3C24B67D-BD77-45F2-BA04-2E19474EE8DC}" srcOrd="6" destOrd="0" presId="urn:microsoft.com/office/officeart/2005/8/layout/process1"/>
    <dgm:cxn modelId="{B7833055-CA93-4522-A61A-88BCF312D2F7}" type="presOf" srcId="{2AAA23C8-3FE7-4FEB-B8E1-E67002062FB8}" destId="{3C24B67D-BD77-45F2-BA04-2E19474EE8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DEAC9-5D4C-4A6A-A44E-082A26F60596}">
      <dsp:nvSpPr>
        <dsp:cNvPr id="0" name=""/>
        <dsp:cNvSpPr/>
      </dsp:nvSpPr>
      <dsp:spPr>
        <a:xfrm>
          <a:off x="4862" y="484211"/>
          <a:ext cx="2126112" cy="127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charset="-122"/>
              <a:ea typeface="微软雅黑" panose="020B0503020204020204" charset="-122"/>
            </a:rPr>
            <a:t>单体架构</a:t>
          </a:r>
        </a:p>
      </dsp:txBody>
      <dsp:txXfrm>
        <a:off x="42225" y="521574"/>
        <a:ext cx="2051386" cy="1200941"/>
      </dsp:txXfrm>
    </dsp:sp>
    <dsp:sp modelId="{8A5CF0CE-3323-464D-9C63-05C1BDB053F5}">
      <dsp:nvSpPr>
        <dsp:cNvPr id="0" name=""/>
        <dsp:cNvSpPr/>
      </dsp:nvSpPr>
      <dsp:spPr>
        <a:xfrm>
          <a:off x="2343586" y="858407"/>
          <a:ext cx="450735" cy="5272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343586" y="963862"/>
        <a:ext cx="315515" cy="316365"/>
      </dsp:txXfrm>
    </dsp:sp>
    <dsp:sp modelId="{552FB8E7-A5FB-4CC3-94C3-CE0BDF19F9F1}">
      <dsp:nvSpPr>
        <dsp:cNvPr id="0" name=""/>
        <dsp:cNvSpPr/>
      </dsp:nvSpPr>
      <dsp:spPr>
        <a:xfrm>
          <a:off x="2981420" y="484211"/>
          <a:ext cx="2126112" cy="127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charset="-122"/>
              <a:ea typeface="微软雅黑" panose="020B0503020204020204" charset="-122"/>
            </a:rPr>
            <a:t>垂直架构</a:t>
          </a:r>
        </a:p>
      </dsp:txBody>
      <dsp:txXfrm>
        <a:off x="3018783" y="521574"/>
        <a:ext cx="2051386" cy="1200941"/>
      </dsp:txXfrm>
    </dsp:sp>
    <dsp:sp modelId="{353C3794-50AA-4D44-83C9-CE28317C3317}">
      <dsp:nvSpPr>
        <dsp:cNvPr id="0" name=""/>
        <dsp:cNvSpPr/>
      </dsp:nvSpPr>
      <dsp:spPr>
        <a:xfrm>
          <a:off x="5320143" y="858407"/>
          <a:ext cx="450735" cy="5272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20143" y="963862"/>
        <a:ext cx="315515" cy="316365"/>
      </dsp:txXfrm>
    </dsp:sp>
    <dsp:sp modelId="{A1E15D63-E1FF-4A28-A04F-A2B65927BC31}">
      <dsp:nvSpPr>
        <dsp:cNvPr id="0" name=""/>
        <dsp:cNvSpPr/>
      </dsp:nvSpPr>
      <dsp:spPr>
        <a:xfrm>
          <a:off x="5957977" y="484211"/>
          <a:ext cx="2126112" cy="127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>
              <a:latin typeface="微软雅黑" panose="020B0503020204020204" charset="-122"/>
              <a:ea typeface="微软雅黑" panose="020B0503020204020204" charset="-122"/>
            </a:rPr>
            <a:t>SOA</a:t>
          </a:r>
          <a:r>
            <a:rPr lang="zh-CN" altLang="en-US" sz="2400" kern="1200">
              <a:latin typeface="微软雅黑" panose="020B0503020204020204" charset="-122"/>
              <a:ea typeface="微软雅黑" panose="020B0503020204020204" charset="-122"/>
            </a:rPr>
            <a:t>架构</a:t>
          </a:r>
        </a:p>
      </dsp:txBody>
      <dsp:txXfrm>
        <a:off x="5995340" y="521574"/>
        <a:ext cx="2051386" cy="1200941"/>
      </dsp:txXfrm>
    </dsp:sp>
    <dsp:sp modelId="{4159AEB0-B6F0-4471-9E48-9B05FADEDA39}">
      <dsp:nvSpPr>
        <dsp:cNvPr id="0" name=""/>
        <dsp:cNvSpPr/>
      </dsp:nvSpPr>
      <dsp:spPr>
        <a:xfrm>
          <a:off x="8296701" y="858407"/>
          <a:ext cx="450735" cy="5272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sz="2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8296701" y="963862"/>
        <a:ext cx="315515" cy="316365"/>
      </dsp:txXfrm>
    </dsp:sp>
    <dsp:sp modelId="{3C24B67D-BD77-45F2-BA04-2E19474EE8DC}">
      <dsp:nvSpPr>
        <dsp:cNvPr id="0" name=""/>
        <dsp:cNvSpPr/>
      </dsp:nvSpPr>
      <dsp:spPr>
        <a:xfrm>
          <a:off x="8934534" y="484211"/>
          <a:ext cx="2126112" cy="127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charset="-122"/>
              <a:ea typeface="微软雅黑" panose="020B0503020204020204" charset="-122"/>
            </a:rPr>
            <a:t>微服务架构</a:t>
          </a:r>
        </a:p>
      </dsp:txBody>
      <dsp:txXfrm>
        <a:off x="8971897" y="521574"/>
        <a:ext cx="2051386" cy="1200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AE99-F634-0348-83D0-6527365C00F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AE8D-8E6D-124F-890C-384622F3C2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5E70-4009-7345-A2F8-D48B8F0D8D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83B4-AA6C-3B47-870C-CDBD70FF31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tiff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65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4975" y="1373505"/>
            <a:ext cx="58407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从【数据库中间件】到【云原生】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ShardingSphere 架构演进</a:t>
            </a:r>
            <a:endParaRPr kumimoji="1"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9430" y="3241040"/>
            <a:ext cx="403796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Dubbo/ShardingSphere PMC</a:t>
            </a:r>
            <a:endParaRPr kumimoji="1" 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秦金卫（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kimmking</a:t>
            </a:r>
            <a:r>
              <a:rPr kumimoji="1" 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2020-12-04 20:00</a:t>
            </a:r>
            <a:endParaRPr kumimoji="1" 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090" y="262811"/>
            <a:ext cx="19869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lnSpc>
                <a:spcPct val="150000"/>
              </a:lnSpc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云原生学院</a:t>
            </a:r>
            <a:r>
              <a:rPr lang="en-US" altLang="zh-CN" sz="12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#12</a:t>
            </a:r>
            <a:endParaRPr lang="en-US" altLang="zh-CN" sz="1200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数据库中间件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1778635"/>
            <a:ext cx="5015865" cy="28238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41950" y="1605280"/>
            <a:ext cx="32251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作为中间件，独立部署，对业务端透明。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任何语言平台的系统都可以接入，可以使用</a:t>
            </a:r>
            <a:r>
              <a:rPr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命令或者</a:t>
            </a:r>
            <a:r>
              <a:rPr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IDE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操作。</a:t>
            </a:r>
            <a:endParaRPr 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对业务系统侵入性小。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1033145"/>
            <a:ext cx="7339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透明化的引入中间件，像一个数据库一样提供服务能力。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数据库中间件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8990" y="1605280"/>
            <a:ext cx="785812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、框架本身的一些问题；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、需要单独的资源部署，以及维护；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、接入端需要实现数据库协议，对非开源数据库无法支持。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1033145"/>
            <a:ext cx="7339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数据库中间件使用的约束：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9020" y="1550497"/>
            <a:ext cx="54625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3.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分布式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5653" y="2315352"/>
            <a:ext cx="771526" cy="17145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2137179" y="2384144"/>
            <a:ext cx="5761760" cy="0"/>
          </a:xfrm>
          <a:prstGeom prst="line">
            <a:avLst/>
          </a:prstGeom>
          <a:ln>
            <a:solidFill>
              <a:schemeClr val="bg1">
                <a:lumMod val="8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3.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分布式数据库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22910" y="2221230"/>
            <a:ext cx="1492250" cy="739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类库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06420" y="2220595"/>
            <a:ext cx="1492250" cy="739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数据库中间件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46445" y="1415415"/>
            <a:ext cx="1492250" cy="739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分布式数据库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2217420" y="2460625"/>
            <a:ext cx="486410" cy="259715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5134610" y="1655445"/>
            <a:ext cx="486410" cy="259715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燕尾形箭头 9"/>
          <p:cNvSpPr/>
          <p:nvPr/>
        </p:nvSpPr>
        <p:spPr>
          <a:xfrm>
            <a:off x="5134610" y="3693795"/>
            <a:ext cx="486410" cy="259715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17565" y="3536950"/>
            <a:ext cx="1492250" cy="739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数据网格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8140" y="3417570"/>
            <a:ext cx="161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TDDL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Sharding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-JDBC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6420" y="3214370"/>
            <a:ext cx="16808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DRDS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Sharding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-Proxy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MyCAT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DBLE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KingShard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Vitess</a:t>
            </a:r>
            <a:endParaRPr lang="en-US" altLang="zh-CN" sz="1400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7480" y="3543300"/>
            <a:ext cx="354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2695" y="1399540"/>
            <a:ext cx="1181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Spanner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Aurora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GaussDB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PolarDB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OceanBase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TiDB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CockroachDB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3.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分布式数据库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16000" y="1025525"/>
            <a:ext cx="2022475" cy="5422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水平扩展性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6000" y="2333625"/>
            <a:ext cx="2022475" cy="5422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计算存储分离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16000" y="3641090"/>
            <a:ext cx="2022475" cy="5422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49190" y="1025525"/>
            <a:ext cx="2022475" cy="5422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4.</a:t>
            </a:r>
            <a:r>
              <a:rPr lang="zh-CN" altLang="en-US" dirty="0" smtClean="0"/>
              <a:t>多副本机制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49190" y="2333625"/>
            <a:ext cx="2022475" cy="5422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5.SQL</a:t>
            </a:r>
            <a:r>
              <a:rPr lang="zh-CN" altLang="en-US" dirty="0" smtClean="0"/>
              <a:t>接入支持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49190" y="3641090"/>
            <a:ext cx="2022475" cy="5422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6.</a:t>
            </a:r>
            <a:r>
              <a:rPr lang="zh-CN" altLang="en-US" dirty="0" smtClean="0"/>
              <a:t>云原生支持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166110" y="1263650"/>
            <a:ext cx="935355" cy="412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容量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66110" y="2602230"/>
            <a:ext cx="935355" cy="412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性能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176270" y="3898900"/>
            <a:ext cx="935355" cy="412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一致性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101205" y="1263650"/>
            <a:ext cx="935355" cy="412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可高用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1205" y="2602230"/>
            <a:ext cx="935355" cy="412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易用性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12000" y="3898900"/>
            <a:ext cx="935355" cy="412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伸缩性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101090" y="4476750"/>
            <a:ext cx="73399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代替单机数据库（注意，主要解决容量问题）。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3.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分布式数据库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8990" y="1605280"/>
            <a:ext cx="78581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、需要较多的机器资源；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、对于替换数据库技术的公司，代价较大，放弃多年积累；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   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）引入框架，研发人员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   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）引入中间件，研发人员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+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运维人员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=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》研发团队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   3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）引入数据库，研发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+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运维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+DBA=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》研发中心、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CTO/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公司管理层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、一般场景下，不解决性能问题（特别是延迟）。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1033145"/>
            <a:ext cx="73399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分布式数据库使用的约束：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9020" y="1550497"/>
            <a:ext cx="54625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4.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数据库网格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5653" y="2315352"/>
            <a:ext cx="771526" cy="17145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2137179" y="2384144"/>
            <a:ext cx="5761760" cy="0"/>
          </a:xfrm>
          <a:prstGeom prst="line">
            <a:avLst/>
          </a:prstGeom>
          <a:ln>
            <a:solidFill>
              <a:schemeClr val="bg1">
                <a:lumMod val="8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4.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数据库网格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55" y="897255"/>
            <a:ext cx="4465320" cy="2844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5" y="835025"/>
            <a:ext cx="3535045" cy="29692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1005" y="3804285"/>
            <a:ext cx="83502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Service Mesh 是一个基础设施层，用于处理服务间通信。云原生应用有着复杂的服务拓扑，Service Mesh 保证请求可以在这些拓扑中可靠地穿梭。在实际应用当中，Service Mesh 通常是由一系列轻量级的网络代理组成的，它们与应用程序部署在一起，但应用程序不需要知道它们的存在。   </a:t>
            </a:r>
            <a:r>
              <a:rPr lang="en-US" altLang="zh-CN">
                <a:solidFill>
                  <a:schemeClr val="bg1"/>
                </a:solidFill>
              </a:rPr>
              <a:t>-- Willian Morgan / Linkerd CEO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4.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数据库网格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952500"/>
            <a:ext cx="5209540" cy="383921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21005" y="1870710"/>
            <a:ext cx="8500745" cy="6153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201545" y="2623185"/>
            <a:ext cx="6720205" cy="114871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55995" y="1964055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数据面板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数据能力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8695" y="2998470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存储面板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175" y="4725670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控制面板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治理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0175" y="2623185"/>
            <a:ext cx="2019300" cy="25012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4.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数据库网格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graphicFrame>
        <p:nvGraphicFramePr>
          <p:cNvPr id="43" name="图示 42"/>
          <p:cNvGraphicFramePr/>
          <p:nvPr/>
        </p:nvGraphicFramePr>
        <p:xfrm>
          <a:off x="547370" y="1870075"/>
          <a:ext cx="8049260" cy="140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75465" y="1159862"/>
            <a:ext cx="474503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75715" y="1797685"/>
            <a:ext cx="75780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1.数据库框架：从数据库的性能与容量到数据库框架技术的产生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2.数据库中间件：从框架技术到分布式的数据库中间件技术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3.分布式数据库：从数据库中间件技术发展到分布式数据库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4.数据库网格：数据库与微服务、云原生的发展关系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5.数据库解决方案：如何基于 ShardingSphere 生态创建数据库解决方案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三角形 5"/>
          <p:cNvSpPr/>
          <p:nvPr/>
        </p:nvSpPr>
        <p:spPr>
          <a:xfrm rot="5400000">
            <a:off x="973848" y="1409410"/>
            <a:ext cx="197606" cy="90956"/>
          </a:xfrm>
          <a:prstGeom prst="triangle">
            <a:avLst/>
          </a:prstGeom>
          <a:solidFill>
            <a:srgbClr val="FB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9020" y="1550497"/>
            <a:ext cx="54625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5.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数据库解决方案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5653" y="2315352"/>
            <a:ext cx="771526" cy="17145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2137179" y="2384144"/>
            <a:ext cx="5761760" cy="0"/>
          </a:xfrm>
          <a:prstGeom prst="line">
            <a:avLst/>
          </a:prstGeom>
          <a:ln>
            <a:solidFill>
              <a:schemeClr val="bg1">
                <a:lumMod val="8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22525" y="2863677"/>
            <a:ext cx="54625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ShardingSphere</a:t>
            </a:r>
            <a:endParaRPr kumimoji="1" 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5.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数据库解决方案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2093595"/>
            <a:ext cx="4841240" cy="2980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175" y="868680"/>
            <a:ext cx="8074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Apache ShardingSphere 是一套开源的分布式数据库中间件解决方案组成的生态圈，它由 JDBC、Proxy 和 Sidecar（规划中）这 3 款相互独立，却又能够混合部署配合使用的产品组成。 它们均提供标准化的数据分片、分布式事务和数据库治理功能，可适用于如 Java 同构、异构语言、云原生等各种多样化的应用场景。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5.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数据库解决方案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756410" y="3015615"/>
            <a:ext cx="4999990" cy="50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3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Sharding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-Proxy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中间件（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3.x+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56410" y="3660140"/>
            <a:ext cx="4999990" cy="50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2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Sharding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-JDBC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框架（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1.x+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6410" y="4304665"/>
            <a:ext cx="4999990" cy="50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数据库提供的能力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56410" y="2371090"/>
            <a:ext cx="4999990" cy="501015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4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Sharding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-Scaling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4.x+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6410" y="1726565"/>
            <a:ext cx="4999990" cy="50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5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Sharding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-Sidecar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5.x+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56410" y="1082040"/>
            <a:ext cx="4999990" cy="50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6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Sharding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-Engine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6.x+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6678295" y="1854835"/>
            <a:ext cx="1786255" cy="76835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We're Here Now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514475" y="419100"/>
            <a:ext cx="5883910" cy="2955290"/>
            <a:chOff x="554" y="138"/>
            <a:chExt cx="13289" cy="66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" y="138"/>
              <a:ext cx="13289" cy="667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3489" y="1397"/>
              <a:ext cx="7621" cy="1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</a:pPr>
              <a:r>
                <a:rPr lang="zh-CN" altLang="en-US" sz="2000" b="1" spc="300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云原生</a:t>
              </a: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社区</a:t>
              </a:r>
              <a:endParaRPr lang="zh-CN" altLang="en-US" sz="2000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45740" y="3074670"/>
            <a:ext cx="35109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Noto Sans S Chinese DemiLight" panose="02000503000000000000" charset="0"/>
              </a:rPr>
              <a:t>THANKS</a:t>
            </a:r>
            <a:endParaRPr lang="zh-CN" altLang="en-US" sz="4800" b="1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Noto Sans S Chinese DemiLight" panose="0200050300000000000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289" y="1549503"/>
            <a:ext cx="1091720" cy="1091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9020" y="1550497"/>
            <a:ext cx="54625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数据库框架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5653" y="2315352"/>
            <a:ext cx="771526" cy="17145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2137179" y="2384144"/>
            <a:ext cx="5761760" cy="0"/>
          </a:xfrm>
          <a:prstGeom prst="line">
            <a:avLst/>
          </a:prstGeom>
          <a:ln>
            <a:solidFill>
              <a:schemeClr val="bg1">
                <a:lumMod val="8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数据库框架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90" y="1060450"/>
            <a:ext cx="4501515" cy="35674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85545" y="1746250"/>
            <a:ext cx="1981200" cy="6667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摩尔定律失效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86180" y="3193415"/>
            <a:ext cx="1980565" cy="6667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分布式崛起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数据库框架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1680" y="1033145"/>
            <a:ext cx="73399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随着数据量的增大，读写并发的增加，系统可用性要求的提升，单机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MySQL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面临：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、容量有限，难以扩容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、读写压力，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QPS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过大，特别是分析类需求会影响到业务事务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、可用性不足，宕机问题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数据库框架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225" y="1339215"/>
            <a:ext cx="7321550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数据库框架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1680" y="1033145"/>
            <a:ext cx="7339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计算机领域的任何问题都可以通过增加一个中间层来解决。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05" y="1678940"/>
            <a:ext cx="3270250" cy="318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4075" y="1605280"/>
            <a:ext cx="40030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数据库框架技术：在业务侧增强数据库的能力。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直接在业务代码使用。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支持常见的数据库和</a:t>
            </a:r>
            <a:r>
              <a:rPr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JDBC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。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轻量级，不需要额外的资源和机器。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61" y="204370"/>
            <a:ext cx="534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数据库框架</a:t>
            </a:r>
            <a:endParaRPr lang="zh-CN" altLang="en-US" sz="2800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-24856" y="341171"/>
            <a:ext cx="358321" cy="30861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8990" y="1605280"/>
            <a:ext cx="785812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、改造对业务系统具有较大侵入性；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对于复杂的</a:t>
            </a:r>
            <a:r>
              <a:rPr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，可能不支持</a:t>
            </a:r>
            <a:r>
              <a:rPr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；</a:t>
            </a:r>
            <a:endParaRPr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、对于跨库和跨分片的数据，需要额外机制保障一致性；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、缺乏较好的数据平滑迁移和过渡方案；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5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Java Only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（或其他）</a:t>
            </a:r>
            <a:r>
              <a:rPr kumimoji="1" lang="zh-CN" altLang="en-US" dirty="0" smtClean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。</a:t>
            </a:r>
            <a:endParaRPr kumimoji="1" lang="zh-CN" altLang="en-US" dirty="0" smtClean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1033145"/>
            <a:ext cx="7339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数据库框架使用的约束：</a:t>
            </a: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8" y="2623282"/>
            <a:ext cx="6187362" cy="2520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9020" y="1544147"/>
            <a:ext cx="54625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数据库中间件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5653" y="2315352"/>
            <a:ext cx="771526" cy="171450"/>
          </a:xfrm>
          <a:prstGeom prst="rect">
            <a:avLst/>
          </a:prstGeom>
          <a:solidFill>
            <a:srgbClr val="87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2137179" y="2384144"/>
            <a:ext cx="5761760" cy="0"/>
          </a:xfrm>
          <a:prstGeom prst="line">
            <a:avLst/>
          </a:prstGeom>
          <a:ln>
            <a:solidFill>
              <a:schemeClr val="bg1">
                <a:lumMod val="8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98" y="210185"/>
            <a:ext cx="1037173" cy="4419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665981604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1821</Words>
  <Application>WPS 演示</Application>
  <PresentationFormat>On-screen Show (16:9)</PresentationFormat>
  <Paragraphs>201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思源黑体 CN Bold</vt:lpstr>
      <vt:lpstr>黑体</vt:lpstr>
      <vt:lpstr>等线</vt:lpstr>
      <vt:lpstr>Noto Sans S Chinese DemiLight</vt:lpstr>
      <vt:lpstr>MV Boli</vt:lpstr>
      <vt:lpstr>Arial Unicode MS</vt:lpstr>
      <vt:lpstr>等线 Light</vt:lpstr>
      <vt:lpstr>Calibri Light</vt:lpstr>
      <vt:lpstr>Calibri</vt:lpstr>
      <vt:lpstr>阿里巴巴普惠体 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1907420265@qq.com</dc:creator>
  <cp:lastModifiedBy>kimmking</cp:lastModifiedBy>
  <cp:revision>145</cp:revision>
  <dcterms:created xsi:type="dcterms:W3CDTF">2019-03-20T06:28:00Z</dcterms:created>
  <dcterms:modified xsi:type="dcterms:W3CDTF">2020-12-04T11:25:43Z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