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98" r:id="rId2"/>
  </p:sldMasterIdLst>
  <p:notesMasterIdLst>
    <p:notesMasterId r:id="rId34"/>
  </p:notesMasterIdLst>
  <p:sldIdLst>
    <p:sldId id="256" r:id="rId3"/>
    <p:sldId id="257" r:id="rId4"/>
    <p:sldId id="258" r:id="rId5"/>
    <p:sldId id="339" r:id="rId6"/>
    <p:sldId id="259" r:id="rId7"/>
    <p:sldId id="283" r:id="rId8"/>
    <p:sldId id="284" r:id="rId9"/>
    <p:sldId id="285" r:id="rId10"/>
    <p:sldId id="286" r:id="rId11"/>
    <p:sldId id="261" r:id="rId12"/>
    <p:sldId id="262" r:id="rId13"/>
    <p:sldId id="263" r:id="rId14"/>
    <p:sldId id="342" r:id="rId15"/>
    <p:sldId id="343" r:id="rId16"/>
    <p:sldId id="345" r:id="rId17"/>
    <p:sldId id="347" r:id="rId18"/>
    <p:sldId id="344" r:id="rId19"/>
    <p:sldId id="264" r:id="rId20"/>
    <p:sldId id="287" r:id="rId21"/>
    <p:sldId id="266" r:id="rId22"/>
    <p:sldId id="348" r:id="rId23"/>
    <p:sldId id="349" r:id="rId24"/>
    <p:sldId id="350" r:id="rId25"/>
    <p:sldId id="351" r:id="rId26"/>
    <p:sldId id="270" r:id="rId27"/>
    <p:sldId id="291" r:id="rId28"/>
    <p:sldId id="292" r:id="rId29"/>
    <p:sldId id="293" r:id="rId30"/>
    <p:sldId id="294" r:id="rId31"/>
    <p:sldId id="273"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vkfs9ZvqPDWFtgMXS+IYdxb5VI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 Thi Phuong Dung (FPTU D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427" autoAdjust="0"/>
  </p:normalViewPr>
  <p:slideViewPr>
    <p:cSldViewPr snapToGrid="0">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6D738-94BD-49C1-998C-8012D6121EF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69772A0-9B72-49A7-8B07-4A1AA4E23B02}">
      <dgm:prSet/>
      <dgm:spPr/>
      <dgm:t>
        <a:bodyPr/>
        <a:lstStyle/>
        <a:p>
          <a:pPr algn="r"/>
          <a:r>
            <a:rPr lang="en-US"/>
            <a:t>Controlling Access to Person</a:t>
          </a:r>
        </a:p>
      </dgm:t>
    </dgm:pt>
    <dgm:pt modelId="{EF82590F-A312-47F8-B9F0-4C60C9C5E3D9}" type="parTrans" cxnId="{A2010724-8DE4-4069-9805-44F15A8208FA}">
      <dgm:prSet/>
      <dgm:spPr/>
      <dgm:t>
        <a:bodyPr/>
        <a:lstStyle/>
        <a:p>
          <a:pPr algn="r"/>
          <a:endParaRPr lang="en-US" sz="2800"/>
        </a:p>
      </dgm:t>
    </dgm:pt>
    <dgm:pt modelId="{F1B89324-8006-418C-871E-48F72DC422B1}" type="sibTrans" cxnId="{A2010724-8DE4-4069-9805-44F15A8208FA}">
      <dgm:prSet/>
      <dgm:spPr/>
      <dgm:t>
        <a:bodyPr/>
        <a:lstStyle/>
        <a:p>
          <a:pPr algn="r"/>
          <a:endParaRPr lang="en-US"/>
        </a:p>
      </dgm:t>
    </dgm:pt>
    <dgm:pt modelId="{B4B95412-53BA-4FD6-B53C-E1EE4D571F15}">
      <dgm:prSet/>
      <dgm:spPr/>
      <dgm:t>
        <a:bodyPr/>
        <a:lstStyle/>
        <a:p>
          <a:pPr algn="r"/>
          <a:r>
            <a:rPr lang="en-US" dirty="0"/>
            <a:t>Selective Use of Objective Criteria</a:t>
          </a:r>
        </a:p>
      </dgm:t>
    </dgm:pt>
    <dgm:pt modelId="{D1DD7660-792F-4180-8E8C-BE62B1E3A45C}" type="parTrans" cxnId="{4B79AE88-9C48-4D2F-A539-A12ADF47376D}">
      <dgm:prSet/>
      <dgm:spPr/>
      <dgm:t>
        <a:bodyPr/>
        <a:lstStyle/>
        <a:p>
          <a:pPr algn="r"/>
          <a:endParaRPr lang="en-US" sz="2800"/>
        </a:p>
      </dgm:t>
    </dgm:pt>
    <dgm:pt modelId="{3DBCC21A-FCCF-4DB5-B9CC-19F0B79A8C9C}" type="sibTrans" cxnId="{4B79AE88-9C48-4D2F-A539-A12ADF47376D}">
      <dgm:prSet/>
      <dgm:spPr/>
      <dgm:t>
        <a:bodyPr/>
        <a:lstStyle/>
        <a:p>
          <a:pPr algn="r"/>
          <a:endParaRPr lang="en-US"/>
        </a:p>
      </dgm:t>
    </dgm:pt>
    <dgm:pt modelId="{E72064C2-74B0-49B0-9387-8F9BB6862ECC}">
      <dgm:prSet/>
      <dgm:spPr/>
      <dgm:t>
        <a:bodyPr/>
        <a:lstStyle/>
        <a:p>
          <a:pPr algn="r"/>
          <a:r>
            <a:rPr lang="en-US"/>
            <a:t>Using Outside Experts </a:t>
          </a:r>
        </a:p>
      </dgm:t>
    </dgm:pt>
    <dgm:pt modelId="{B007C334-5062-4F99-8933-93D652842C26}" type="parTrans" cxnId="{EE0D4652-B42E-4CBB-8625-DE0578F47C20}">
      <dgm:prSet/>
      <dgm:spPr/>
      <dgm:t>
        <a:bodyPr/>
        <a:lstStyle/>
        <a:p>
          <a:pPr algn="r"/>
          <a:endParaRPr lang="en-US" sz="2800"/>
        </a:p>
      </dgm:t>
    </dgm:pt>
    <dgm:pt modelId="{51B0E621-0B9E-463C-89E2-6878620F23CB}" type="sibTrans" cxnId="{EE0D4652-B42E-4CBB-8625-DE0578F47C20}">
      <dgm:prSet/>
      <dgm:spPr/>
      <dgm:t>
        <a:bodyPr/>
        <a:lstStyle/>
        <a:p>
          <a:pPr algn="r"/>
          <a:endParaRPr lang="en-US"/>
        </a:p>
      </dgm:t>
    </dgm:pt>
    <dgm:pt modelId="{CA84C926-1AA5-41BF-9460-A4520C3755FD}">
      <dgm:prSet/>
      <dgm:spPr/>
      <dgm:t>
        <a:bodyPr/>
        <a:lstStyle/>
        <a:p>
          <a:pPr algn="r"/>
          <a:r>
            <a:rPr lang="en-US"/>
            <a:t>Coalitions and Alliances </a:t>
          </a:r>
        </a:p>
      </dgm:t>
    </dgm:pt>
    <dgm:pt modelId="{A846C8CD-2F5D-4D76-B4C7-027B36325EA7}" type="parTrans" cxnId="{73FCEA28-7988-4223-BB96-71A94418F1F6}">
      <dgm:prSet/>
      <dgm:spPr/>
      <dgm:t>
        <a:bodyPr/>
        <a:lstStyle/>
        <a:p>
          <a:pPr algn="r"/>
          <a:endParaRPr lang="en-US" sz="2800"/>
        </a:p>
      </dgm:t>
    </dgm:pt>
    <dgm:pt modelId="{45369941-E1B3-47FE-B84D-3E32CCD1F17A}" type="sibTrans" cxnId="{73FCEA28-7988-4223-BB96-71A94418F1F6}">
      <dgm:prSet/>
      <dgm:spPr/>
      <dgm:t>
        <a:bodyPr/>
        <a:lstStyle/>
        <a:p>
          <a:pPr algn="r"/>
          <a:endParaRPr lang="en-US"/>
        </a:p>
      </dgm:t>
    </dgm:pt>
    <dgm:pt modelId="{707955DD-9E7A-4A33-838F-5BDF9F5D45F5}">
      <dgm:prSet/>
      <dgm:spPr/>
      <dgm:t>
        <a:bodyPr/>
        <a:lstStyle/>
        <a:p>
          <a:pPr algn="r"/>
          <a:r>
            <a:rPr lang="en-US" dirty="0"/>
            <a:t>Controlling Access to Information</a:t>
          </a:r>
        </a:p>
      </dgm:t>
    </dgm:pt>
    <dgm:pt modelId="{542C0E06-9E41-4577-8BD3-4E1014E6140D}" type="sibTrans" cxnId="{326E0B00-AE9B-42C1-A808-A549DE9024DC}">
      <dgm:prSet/>
      <dgm:spPr/>
      <dgm:t>
        <a:bodyPr/>
        <a:lstStyle/>
        <a:p>
          <a:pPr algn="r"/>
          <a:endParaRPr lang="en-US"/>
        </a:p>
      </dgm:t>
    </dgm:pt>
    <dgm:pt modelId="{3B5073C5-CC56-49B0-85AC-C2AFBA725AD5}" type="parTrans" cxnId="{326E0B00-AE9B-42C1-A808-A549DE9024DC}">
      <dgm:prSet/>
      <dgm:spPr/>
      <dgm:t>
        <a:bodyPr/>
        <a:lstStyle/>
        <a:p>
          <a:pPr algn="r"/>
          <a:endParaRPr lang="en-US" sz="2800"/>
        </a:p>
      </dgm:t>
    </dgm:pt>
    <dgm:pt modelId="{D40AAD3E-2695-47DD-9E1C-80B3F70FC4F9}">
      <dgm:prSet/>
      <dgm:spPr/>
      <dgm:t>
        <a:bodyPr/>
        <a:lstStyle/>
        <a:p>
          <a:pPr algn="r"/>
          <a:r>
            <a:rPr lang="en-US" dirty="0"/>
            <a:t>Controlling the Agenda</a:t>
          </a:r>
        </a:p>
      </dgm:t>
    </dgm:pt>
    <dgm:pt modelId="{5A0376A9-22E0-493E-A8B4-42BFF10C3A9B}" type="parTrans" cxnId="{7B69BC17-1ACC-4D5D-AA80-150251D2B598}">
      <dgm:prSet/>
      <dgm:spPr/>
      <dgm:t>
        <a:bodyPr/>
        <a:lstStyle/>
        <a:p>
          <a:pPr algn="r"/>
          <a:endParaRPr lang="en-US"/>
        </a:p>
      </dgm:t>
    </dgm:pt>
    <dgm:pt modelId="{604897E0-A37E-41B1-902E-1856D2E96600}" type="sibTrans" cxnId="{7B69BC17-1ACC-4D5D-AA80-150251D2B598}">
      <dgm:prSet/>
      <dgm:spPr/>
      <dgm:t>
        <a:bodyPr/>
        <a:lstStyle/>
        <a:p>
          <a:pPr algn="r"/>
          <a:endParaRPr lang="en-US"/>
        </a:p>
      </dgm:t>
    </dgm:pt>
    <dgm:pt modelId="{8C620710-CC28-4097-9A4F-CD91275BF5A8}">
      <dgm:prSet/>
      <dgm:spPr/>
      <dgm:t>
        <a:bodyPr/>
        <a:lstStyle/>
        <a:p>
          <a:pPr algn="r"/>
          <a:r>
            <a:rPr lang="en-US"/>
            <a:t>Bureaucratic Gamesmanship</a:t>
          </a:r>
        </a:p>
      </dgm:t>
    </dgm:pt>
    <dgm:pt modelId="{BE0BC8EE-3209-4F92-9E1E-1ACE075077ED}" type="parTrans" cxnId="{8367EEBC-0738-4983-95BE-E9D712B00A26}">
      <dgm:prSet/>
      <dgm:spPr/>
      <dgm:t>
        <a:bodyPr/>
        <a:lstStyle/>
        <a:p>
          <a:pPr algn="r"/>
          <a:endParaRPr lang="en-US"/>
        </a:p>
      </dgm:t>
    </dgm:pt>
    <dgm:pt modelId="{41F0EA84-AF62-42EC-9B31-E18940036F04}" type="sibTrans" cxnId="{8367EEBC-0738-4983-95BE-E9D712B00A26}">
      <dgm:prSet/>
      <dgm:spPr/>
      <dgm:t>
        <a:bodyPr/>
        <a:lstStyle/>
        <a:p>
          <a:pPr algn="r"/>
          <a:endParaRPr lang="en-US"/>
        </a:p>
      </dgm:t>
    </dgm:pt>
    <dgm:pt modelId="{C2E52F18-BA49-40EB-8961-9E4217E1641D}" type="pres">
      <dgm:prSet presAssocID="{0AC6D738-94BD-49C1-998C-8012D6121EF1}" presName="vert0" presStyleCnt="0">
        <dgm:presLayoutVars>
          <dgm:dir/>
          <dgm:animOne val="branch"/>
          <dgm:animLvl val="lvl"/>
        </dgm:presLayoutVars>
      </dgm:prSet>
      <dgm:spPr/>
    </dgm:pt>
    <dgm:pt modelId="{D5A905DA-B0C1-474D-9EE2-28CBEAD58D45}" type="pres">
      <dgm:prSet presAssocID="{707955DD-9E7A-4A33-838F-5BDF9F5D45F5}" presName="thickLine" presStyleLbl="alignNode1" presStyleIdx="0" presStyleCnt="7"/>
      <dgm:spPr/>
    </dgm:pt>
    <dgm:pt modelId="{2A0C6396-6C65-4F56-B4A1-74C38F1FEB44}" type="pres">
      <dgm:prSet presAssocID="{707955DD-9E7A-4A33-838F-5BDF9F5D45F5}" presName="horz1" presStyleCnt="0"/>
      <dgm:spPr/>
    </dgm:pt>
    <dgm:pt modelId="{801B40ED-FFBC-4CCA-ACD6-2A5011F9D14E}" type="pres">
      <dgm:prSet presAssocID="{707955DD-9E7A-4A33-838F-5BDF9F5D45F5}" presName="tx1" presStyleLbl="revTx" presStyleIdx="0" presStyleCnt="7"/>
      <dgm:spPr/>
    </dgm:pt>
    <dgm:pt modelId="{A9363F6B-9467-4D31-87B2-F5C35EB389D4}" type="pres">
      <dgm:prSet presAssocID="{707955DD-9E7A-4A33-838F-5BDF9F5D45F5}" presName="vert1" presStyleCnt="0"/>
      <dgm:spPr/>
    </dgm:pt>
    <dgm:pt modelId="{FA0578CE-DD0E-40AF-B451-0B7533BE95DE}" type="pres">
      <dgm:prSet presAssocID="{A69772A0-9B72-49A7-8B07-4A1AA4E23B02}" presName="thickLine" presStyleLbl="alignNode1" presStyleIdx="1" presStyleCnt="7"/>
      <dgm:spPr/>
    </dgm:pt>
    <dgm:pt modelId="{541E950F-3536-43A9-929D-3CC9757F8892}" type="pres">
      <dgm:prSet presAssocID="{A69772A0-9B72-49A7-8B07-4A1AA4E23B02}" presName="horz1" presStyleCnt="0"/>
      <dgm:spPr/>
    </dgm:pt>
    <dgm:pt modelId="{4E181C41-7ED5-45E9-9725-FC08027341C0}" type="pres">
      <dgm:prSet presAssocID="{A69772A0-9B72-49A7-8B07-4A1AA4E23B02}" presName="tx1" presStyleLbl="revTx" presStyleIdx="1" presStyleCnt="7"/>
      <dgm:spPr/>
    </dgm:pt>
    <dgm:pt modelId="{4A6152A1-A018-4346-8146-750BD7958046}" type="pres">
      <dgm:prSet presAssocID="{A69772A0-9B72-49A7-8B07-4A1AA4E23B02}" presName="vert1" presStyleCnt="0"/>
      <dgm:spPr/>
    </dgm:pt>
    <dgm:pt modelId="{71E55351-FEAC-437E-9EC2-0F1BFB3C707D}" type="pres">
      <dgm:prSet presAssocID="{B4B95412-53BA-4FD6-B53C-E1EE4D571F15}" presName="thickLine" presStyleLbl="alignNode1" presStyleIdx="2" presStyleCnt="7"/>
      <dgm:spPr/>
    </dgm:pt>
    <dgm:pt modelId="{4D6B567C-0496-4167-8550-6E037DFB761B}" type="pres">
      <dgm:prSet presAssocID="{B4B95412-53BA-4FD6-B53C-E1EE4D571F15}" presName="horz1" presStyleCnt="0"/>
      <dgm:spPr/>
    </dgm:pt>
    <dgm:pt modelId="{44124AFD-1FA6-4E0D-8328-081613D85EB2}" type="pres">
      <dgm:prSet presAssocID="{B4B95412-53BA-4FD6-B53C-E1EE4D571F15}" presName="tx1" presStyleLbl="revTx" presStyleIdx="2" presStyleCnt="7"/>
      <dgm:spPr/>
    </dgm:pt>
    <dgm:pt modelId="{448F2ABF-A1B4-47EA-8C17-2C63BBA4EF79}" type="pres">
      <dgm:prSet presAssocID="{B4B95412-53BA-4FD6-B53C-E1EE4D571F15}" presName="vert1" presStyleCnt="0"/>
      <dgm:spPr/>
    </dgm:pt>
    <dgm:pt modelId="{8AD4E6A1-FF5E-498D-9C89-EEB746E05138}" type="pres">
      <dgm:prSet presAssocID="{D40AAD3E-2695-47DD-9E1C-80B3F70FC4F9}" presName="thickLine" presStyleLbl="alignNode1" presStyleIdx="3" presStyleCnt="7"/>
      <dgm:spPr/>
    </dgm:pt>
    <dgm:pt modelId="{A087E745-9418-4570-937B-83081329F06B}" type="pres">
      <dgm:prSet presAssocID="{D40AAD3E-2695-47DD-9E1C-80B3F70FC4F9}" presName="horz1" presStyleCnt="0"/>
      <dgm:spPr/>
    </dgm:pt>
    <dgm:pt modelId="{0CF1B511-D69F-4EF3-8720-9A8D886C6CEA}" type="pres">
      <dgm:prSet presAssocID="{D40AAD3E-2695-47DD-9E1C-80B3F70FC4F9}" presName="tx1" presStyleLbl="revTx" presStyleIdx="3" presStyleCnt="7"/>
      <dgm:spPr/>
    </dgm:pt>
    <dgm:pt modelId="{63636BA3-2728-4A3F-8BFF-9AF5491B3135}" type="pres">
      <dgm:prSet presAssocID="{D40AAD3E-2695-47DD-9E1C-80B3F70FC4F9}" presName="vert1" presStyleCnt="0"/>
      <dgm:spPr/>
    </dgm:pt>
    <dgm:pt modelId="{96C8702E-E99D-430C-8D00-62F81C31CD6F}" type="pres">
      <dgm:prSet presAssocID="{8C620710-CC28-4097-9A4F-CD91275BF5A8}" presName="thickLine" presStyleLbl="alignNode1" presStyleIdx="4" presStyleCnt="7"/>
      <dgm:spPr/>
    </dgm:pt>
    <dgm:pt modelId="{BED9E151-47F0-4F02-8370-B4DD84EAFAF4}" type="pres">
      <dgm:prSet presAssocID="{8C620710-CC28-4097-9A4F-CD91275BF5A8}" presName="horz1" presStyleCnt="0"/>
      <dgm:spPr/>
    </dgm:pt>
    <dgm:pt modelId="{DCB6B298-4EF3-4B36-A597-66FC34307DBB}" type="pres">
      <dgm:prSet presAssocID="{8C620710-CC28-4097-9A4F-CD91275BF5A8}" presName="tx1" presStyleLbl="revTx" presStyleIdx="4" presStyleCnt="7"/>
      <dgm:spPr/>
    </dgm:pt>
    <dgm:pt modelId="{E34A414A-9EBB-49C3-8544-5157FA4D1ED8}" type="pres">
      <dgm:prSet presAssocID="{8C620710-CC28-4097-9A4F-CD91275BF5A8}" presName="vert1" presStyleCnt="0"/>
      <dgm:spPr/>
    </dgm:pt>
    <dgm:pt modelId="{E2BE7E2B-7DB9-465F-BEB2-359D7F5D5469}" type="pres">
      <dgm:prSet presAssocID="{E72064C2-74B0-49B0-9387-8F9BB6862ECC}" presName="thickLine" presStyleLbl="alignNode1" presStyleIdx="5" presStyleCnt="7"/>
      <dgm:spPr/>
    </dgm:pt>
    <dgm:pt modelId="{B65F9004-EBEB-4556-834D-746045E1AD4C}" type="pres">
      <dgm:prSet presAssocID="{E72064C2-74B0-49B0-9387-8F9BB6862ECC}" presName="horz1" presStyleCnt="0"/>
      <dgm:spPr/>
    </dgm:pt>
    <dgm:pt modelId="{09860E9A-65DE-4177-9C74-9E68FEBE8273}" type="pres">
      <dgm:prSet presAssocID="{E72064C2-74B0-49B0-9387-8F9BB6862ECC}" presName="tx1" presStyleLbl="revTx" presStyleIdx="5" presStyleCnt="7"/>
      <dgm:spPr/>
    </dgm:pt>
    <dgm:pt modelId="{14B88B4D-BB21-45D4-8653-ECE262281756}" type="pres">
      <dgm:prSet presAssocID="{E72064C2-74B0-49B0-9387-8F9BB6862ECC}" presName="vert1" presStyleCnt="0"/>
      <dgm:spPr/>
    </dgm:pt>
    <dgm:pt modelId="{26E6B5C5-E0A1-46BB-91F5-A3ECE9624A15}" type="pres">
      <dgm:prSet presAssocID="{CA84C926-1AA5-41BF-9460-A4520C3755FD}" presName="thickLine" presStyleLbl="alignNode1" presStyleIdx="6" presStyleCnt="7"/>
      <dgm:spPr/>
    </dgm:pt>
    <dgm:pt modelId="{7A1B2008-582A-49CD-82FB-DB4794F3C480}" type="pres">
      <dgm:prSet presAssocID="{CA84C926-1AA5-41BF-9460-A4520C3755FD}" presName="horz1" presStyleCnt="0"/>
      <dgm:spPr/>
    </dgm:pt>
    <dgm:pt modelId="{D11A9DD9-1954-4C8C-B76C-A883EF7E55E0}" type="pres">
      <dgm:prSet presAssocID="{CA84C926-1AA5-41BF-9460-A4520C3755FD}" presName="tx1" presStyleLbl="revTx" presStyleIdx="6" presStyleCnt="7"/>
      <dgm:spPr/>
    </dgm:pt>
    <dgm:pt modelId="{60FD6B09-82AB-4E76-B134-57E402B8AECA}" type="pres">
      <dgm:prSet presAssocID="{CA84C926-1AA5-41BF-9460-A4520C3755FD}" presName="vert1" presStyleCnt="0"/>
      <dgm:spPr/>
    </dgm:pt>
  </dgm:ptLst>
  <dgm:cxnLst>
    <dgm:cxn modelId="{326E0B00-AE9B-42C1-A808-A549DE9024DC}" srcId="{0AC6D738-94BD-49C1-998C-8012D6121EF1}" destId="{707955DD-9E7A-4A33-838F-5BDF9F5D45F5}" srcOrd="0" destOrd="0" parTransId="{3B5073C5-CC56-49B0-85AC-C2AFBA725AD5}" sibTransId="{542C0E06-9E41-4577-8BD3-4E1014E6140D}"/>
    <dgm:cxn modelId="{7B69BC17-1ACC-4D5D-AA80-150251D2B598}" srcId="{0AC6D738-94BD-49C1-998C-8012D6121EF1}" destId="{D40AAD3E-2695-47DD-9E1C-80B3F70FC4F9}" srcOrd="3" destOrd="0" parTransId="{5A0376A9-22E0-493E-A8B4-42BFF10C3A9B}" sibTransId="{604897E0-A37E-41B1-902E-1856D2E96600}"/>
    <dgm:cxn modelId="{A2010724-8DE4-4069-9805-44F15A8208FA}" srcId="{0AC6D738-94BD-49C1-998C-8012D6121EF1}" destId="{A69772A0-9B72-49A7-8B07-4A1AA4E23B02}" srcOrd="1" destOrd="0" parTransId="{EF82590F-A312-47F8-B9F0-4C60C9C5E3D9}" sibTransId="{F1B89324-8006-418C-871E-48F72DC422B1}"/>
    <dgm:cxn modelId="{73FCEA28-7988-4223-BB96-71A94418F1F6}" srcId="{0AC6D738-94BD-49C1-998C-8012D6121EF1}" destId="{CA84C926-1AA5-41BF-9460-A4520C3755FD}" srcOrd="6" destOrd="0" parTransId="{A846C8CD-2F5D-4D76-B4C7-027B36325EA7}" sibTransId="{45369941-E1B3-47FE-B84D-3E32CCD1F17A}"/>
    <dgm:cxn modelId="{01E00F3C-87B3-481A-861F-F6FDC7474330}" type="presOf" srcId="{A69772A0-9B72-49A7-8B07-4A1AA4E23B02}" destId="{4E181C41-7ED5-45E9-9725-FC08027341C0}" srcOrd="0" destOrd="0" presId="urn:microsoft.com/office/officeart/2008/layout/LinedList"/>
    <dgm:cxn modelId="{65F4C53C-0E12-4B13-9863-6C4AFEA4147E}" type="presOf" srcId="{8C620710-CC28-4097-9A4F-CD91275BF5A8}" destId="{DCB6B298-4EF3-4B36-A597-66FC34307DBB}" srcOrd="0" destOrd="0" presId="urn:microsoft.com/office/officeart/2008/layout/LinedList"/>
    <dgm:cxn modelId="{6EDB4E50-3940-4C21-9AC5-6EC48667DC64}" type="presOf" srcId="{0AC6D738-94BD-49C1-998C-8012D6121EF1}" destId="{C2E52F18-BA49-40EB-8961-9E4217E1641D}" srcOrd="0" destOrd="0" presId="urn:microsoft.com/office/officeart/2008/layout/LinedList"/>
    <dgm:cxn modelId="{7C044651-2385-49E4-9F9C-D6D0C52122DE}" type="presOf" srcId="{707955DD-9E7A-4A33-838F-5BDF9F5D45F5}" destId="{801B40ED-FFBC-4CCA-ACD6-2A5011F9D14E}" srcOrd="0" destOrd="0" presId="urn:microsoft.com/office/officeart/2008/layout/LinedList"/>
    <dgm:cxn modelId="{EE0D4652-B42E-4CBB-8625-DE0578F47C20}" srcId="{0AC6D738-94BD-49C1-998C-8012D6121EF1}" destId="{E72064C2-74B0-49B0-9387-8F9BB6862ECC}" srcOrd="5" destOrd="0" parTransId="{B007C334-5062-4F99-8933-93D652842C26}" sibTransId="{51B0E621-0B9E-463C-89E2-6878620F23CB}"/>
    <dgm:cxn modelId="{4B79AE88-9C48-4D2F-A539-A12ADF47376D}" srcId="{0AC6D738-94BD-49C1-998C-8012D6121EF1}" destId="{B4B95412-53BA-4FD6-B53C-E1EE4D571F15}" srcOrd="2" destOrd="0" parTransId="{D1DD7660-792F-4180-8E8C-BE62B1E3A45C}" sibTransId="{3DBCC21A-FCCF-4DB5-B9CC-19F0B79A8C9C}"/>
    <dgm:cxn modelId="{431608A3-DCDE-4705-BD60-B522283190FB}" type="presOf" srcId="{CA84C926-1AA5-41BF-9460-A4520C3755FD}" destId="{D11A9DD9-1954-4C8C-B76C-A883EF7E55E0}" srcOrd="0" destOrd="0" presId="urn:microsoft.com/office/officeart/2008/layout/LinedList"/>
    <dgm:cxn modelId="{77B783B7-F445-4D31-B67D-DF6B7D3D897A}" type="presOf" srcId="{B4B95412-53BA-4FD6-B53C-E1EE4D571F15}" destId="{44124AFD-1FA6-4E0D-8328-081613D85EB2}" srcOrd="0" destOrd="0" presId="urn:microsoft.com/office/officeart/2008/layout/LinedList"/>
    <dgm:cxn modelId="{8367EEBC-0738-4983-95BE-E9D712B00A26}" srcId="{0AC6D738-94BD-49C1-998C-8012D6121EF1}" destId="{8C620710-CC28-4097-9A4F-CD91275BF5A8}" srcOrd="4" destOrd="0" parTransId="{BE0BC8EE-3209-4F92-9E1E-1ACE075077ED}" sibTransId="{41F0EA84-AF62-42EC-9B31-E18940036F04}"/>
    <dgm:cxn modelId="{F1043EC3-B281-41A0-A75B-7A4DA5E231A2}" type="presOf" srcId="{D40AAD3E-2695-47DD-9E1C-80B3F70FC4F9}" destId="{0CF1B511-D69F-4EF3-8720-9A8D886C6CEA}" srcOrd="0" destOrd="0" presId="urn:microsoft.com/office/officeart/2008/layout/LinedList"/>
    <dgm:cxn modelId="{5FD3EEED-5381-4EDE-AA1F-1EF7356DBD8F}" type="presOf" srcId="{E72064C2-74B0-49B0-9387-8F9BB6862ECC}" destId="{09860E9A-65DE-4177-9C74-9E68FEBE8273}" srcOrd="0" destOrd="0" presId="urn:microsoft.com/office/officeart/2008/layout/LinedList"/>
    <dgm:cxn modelId="{0A453418-AFE1-470C-8592-C908DF5FF69C}" type="presParOf" srcId="{C2E52F18-BA49-40EB-8961-9E4217E1641D}" destId="{D5A905DA-B0C1-474D-9EE2-28CBEAD58D45}" srcOrd="0" destOrd="0" presId="urn:microsoft.com/office/officeart/2008/layout/LinedList"/>
    <dgm:cxn modelId="{731D594D-E727-43C9-810F-B53D5DB38CC6}" type="presParOf" srcId="{C2E52F18-BA49-40EB-8961-9E4217E1641D}" destId="{2A0C6396-6C65-4F56-B4A1-74C38F1FEB44}" srcOrd="1" destOrd="0" presId="urn:microsoft.com/office/officeart/2008/layout/LinedList"/>
    <dgm:cxn modelId="{A11625E9-1A08-4186-A29D-D8995DF0D639}" type="presParOf" srcId="{2A0C6396-6C65-4F56-B4A1-74C38F1FEB44}" destId="{801B40ED-FFBC-4CCA-ACD6-2A5011F9D14E}" srcOrd="0" destOrd="0" presId="urn:microsoft.com/office/officeart/2008/layout/LinedList"/>
    <dgm:cxn modelId="{431CC101-9DD6-4531-8D38-14C5AA69B5DA}" type="presParOf" srcId="{2A0C6396-6C65-4F56-B4A1-74C38F1FEB44}" destId="{A9363F6B-9467-4D31-87B2-F5C35EB389D4}" srcOrd="1" destOrd="0" presId="urn:microsoft.com/office/officeart/2008/layout/LinedList"/>
    <dgm:cxn modelId="{0E426876-4BA7-4A9A-BEA8-CFD45F3A8CCC}" type="presParOf" srcId="{C2E52F18-BA49-40EB-8961-9E4217E1641D}" destId="{FA0578CE-DD0E-40AF-B451-0B7533BE95DE}" srcOrd="2" destOrd="0" presId="urn:microsoft.com/office/officeart/2008/layout/LinedList"/>
    <dgm:cxn modelId="{77E31A82-07F7-4D8F-B90B-DED1585D44A5}" type="presParOf" srcId="{C2E52F18-BA49-40EB-8961-9E4217E1641D}" destId="{541E950F-3536-43A9-929D-3CC9757F8892}" srcOrd="3" destOrd="0" presId="urn:microsoft.com/office/officeart/2008/layout/LinedList"/>
    <dgm:cxn modelId="{E2219EFD-196F-4DD0-B1DF-30DF6BAD395A}" type="presParOf" srcId="{541E950F-3536-43A9-929D-3CC9757F8892}" destId="{4E181C41-7ED5-45E9-9725-FC08027341C0}" srcOrd="0" destOrd="0" presId="urn:microsoft.com/office/officeart/2008/layout/LinedList"/>
    <dgm:cxn modelId="{5A9BD20A-1DD5-4122-AB24-90B860BAA156}" type="presParOf" srcId="{541E950F-3536-43A9-929D-3CC9757F8892}" destId="{4A6152A1-A018-4346-8146-750BD7958046}" srcOrd="1" destOrd="0" presId="urn:microsoft.com/office/officeart/2008/layout/LinedList"/>
    <dgm:cxn modelId="{33DBF17A-2461-4FAD-ABB5-EB623201614D}" type="presParOf" srcId="{C2E52F18-BA49-40EB-8961-9E4217E1641D}" destId="{71E55351-FEAC-437E-9EC2-0F1BFB3C707D}" srcOrd="4" destOrd="0" presId="urn:microsoft.com/office/officeart/2008/layout/LinedList"/>
    <dgm:cxn modelId="{20380BBC-943F-4A1F-95AA-F65152FEF4AB}" type="presParOf" srcId="{C2E52F18-BA49-40EB-8961-9E4217E1641D}" destId="{4D6B567C-0496-4167-8550-6E037DFB761B}" srcOrd="5" destOrd="0" presId="urn:microsoft.com/office/officeart/2008/layout/LinedList"/>
    <dgm:cxn modelId="{7CEAAA34-B7EF-4CB7-82D5-6462AE384056}" type="presParOf" srcId="{4D6B567C-0496-4167-8550-6E037DFB761B}" destId="{44124AFD-1FA6-4E0D-8328-081613D85EB2}" srcOrd="0" destOrd="0" presId="urn:microsoft.com/office/officeart/2008/layout/LinedList"/>
    <dgm:cxn modelId="{3BF9D4E9-624B-4920-BA37-2B632ACC9B69}" type="presParOf" srcId="{4D6B567C-0496-4167-8550-6E037DFB761B}" destId="{448F2ABF-A1B4-47EA-8C17-2C63BBA4EF79}" srcOrd="1" destOrd="0" presId="urn:microsoft.com/office/officeart/2008/layout/LinedList"/>
    <dgm:cxn modelId="{8574DE08-8D7F-44E3-9E2E-BA96A31BAAF4}" type="presParOf" srcId="{C2E52F18-BA49-40EB-8961-9E4217E1641D}" destId="{8AD4E6A1-FF5E-498D-9C89-EEB746E05138}" srcOrd="6" destOrd="0" presId="urn:microsoft.com/office/officeart/2008/layout/LinedList"/>
    <dgm:cxn modelId="{247DC807-6943-405E-AFB6-68DB05CAE88A}" type="presParOf" srcId="{C2E52F18-BA49-40EB-8961-9E4217E1641D}" destId="{A087E745-9418-4570-937B-83081329F06B}" srcOrd="7" destOrd="0" presId="urn:microsoft.com/office/officeart/2008/layout/LinedList"/>
    <dgm:cxn modelId="{4AB1A465-443F-4DE2-9C57-F00DD6A3F06D}" type="presParOf" srcId="{A087E745-9418-4570-937B-83081329F06B}" destId="{0CF1B511-D69F-4EF3-8720-9A8D886C6CEA}" srcOrd="0" destOrd="0" presId="urn:microsoft.com/office/officeart/2008/layout/LinedList"/>
    <dgm:cxn modelId="{AE46C992-91B2-40F0-BB02-B65B38ECFDA1}" type="presParOf" srcId="{A087E745-9418-4570-937B-83081329F06B}" destId="{63636BA3-2728-4A3F-8BFF-9AF5491B3135}" srcOrd="1" destOrd="0" presId="urn:microsoft.com/office/officeart/2008/layout/LinedList"/>
    <dgm:cxn modelId="{54805662-8D1F-40E0-92E7-92CF52D8DB00}" type="presParOf" srcId="{C2E52F18-BA49-40EB-8961-9E4217E1641D}" destId="{96C8702E-E99D-430C-8D00-62F81C31CD6F}" srcOrd="8" destOrd="0" presId="urn:microsoft.com/office/officeart/2008/layout/LinedList"/>
    <dgm:cxn modelId="{89DFAC21-2BA7-4D04-AD34-7DB272BD0BCB}" type="presParOf" srcId="{C2E52F18-BA49-40EB-8961-9E4217E1641D}" destId="{BED9E151-47F0-4F02-8370-B4DD84EAFAF4}" srcOrd="9" destOrd="0" presId="urn:microsoft.com/office/officeart/2008/layout/LinedList"/>
    <dgm:cxn modelId="{04E75294-2639-40C6-B333-5DAE7306128C}" type="presParOf" srcId="{BED9E151-47F0-4F02-8370-B4DD84EAFAF4}" destId="{DCB6B298-4EF3-4B36-A597-66FC34307DBB}" srcOrd="0" destOrd="0" presId="urn:microsoft.com/office/officeart/2008/layout/LinedList"/>
    <dgm:cxn modelId="{D0C44BBC-A27E-40C2-AA65-C54EC55181BE}" type="presParOf" srcId="{BED9E151-47F0-4F02-8370-B4DD84EAFAF4}" destId="{E34A414A-9EBB-49C3-8544-5157FA4D1ED8}" srcOrd="1" destOrd="0" presId="urn:microsoft.com/office/officeart/2008/layout/LinedList"/>
    <dgm:cxn modelId="{B885B6B3-E5B7-4DC0-AC70-2BE6173DF28A}" type="presParOf" srcId="{C2E52F18-BA49-40EB-8961-9E4217E1641D}" destId="{E2BE7E2B-7DB9-465F-BEB2-359D7F5D5469}" srcOrd="10" destOrd="0" presId="urn:microsoft.com/office/officeart/2008/layout/LinedList"/>
    <dgm:cxn modelId="{5637E812-009B-4919-BACE-5E2628A6FD01}" type="presParOf" srcId="{C2E52F18-BA49-40EB-8961-9E4217E1641D}" destId="{B65F9004-EBEB-4556-834D-746045E1AD4C}" srcOrd="11" destOrd="0" presId="urn:microsoft.com/office/officeart/2008/layout/LinedList"/>
    <dgm:cxn modelId="{E60B15F9-7920-48DE-AAE1-670EFD9866C7}" type="presParOf" srcId="{B65F9004-EBEB-4556-834D-746045E1AD4C}" destId="{09860E9A-65DE-4177-9C74-9E68FEBE8273}" srcOrd="0" destOrd="0" presId="urn:microsoft.com/office/officeart/2008/layout/LinedList"/>
    <dgm:cxn modelId="{26923B4E-D931-4AE0-9E9C-CAD025B7EC9F}" type="presParOf" srcId="{B65F9004-EBEB-4556-834D-746045E1AD4C}" destId="{14B88B4D-BB21-45D4-8653-ECE262281756}" srcOrd="1" destOrd="0" presId="urn:microsoft.com/office/officeart/2008/layout/LinedList"/>
    <dgm:cxn modelId="{EBB6B8E6-5D69-4033-8BF5-0A914DA4F1C8}" type="presParOf" srcId="{C2E52F18-BA49-40EB-8961-9E4217E1641D}" destId="{26E6B5C5-E0A1-46BB-91F5-A3ECE9624A15}" srcOrd="12" destOrd="0" presId="urn:microsoft.com/office/officeart/2008/layout/LinedList"/>
    <dgm:cxn modelId="{059973A4-9016-4204-988F-DFFAC52572F5}" type="presParOf" srcId="{C2E52F18-BA49-40EB-8961-9E4217E1641D}" destId="{7A1B2008-582A-49CD-82FB-DB4794F3C480}" srcOrd="13" destOrd="0" presId="urn:microsoft.com/office/officeart/2008/layout/LinedList"/>
    <dgm:cxn modelId="{78EBB096-8F5B-4D34-9612-C2E6117E57F7}" type="presParOf" srcId="{7A1B2008-582A-49CD-82FB-DB4794F3C480}" destId="{D11A9DD9-1954-4C8C-B76C-A883EF7E55E0}" srcOrd="0" destOrd="0" presId="urn:microsoft.com/office/officeart/2008/layout/LinedList"/>
    <dgm:cxn modelId="{F50CD60B-FEAF-499D-A1CD-B776FAA31449}" type="presParOf" srcId="{7A1B2008-582A-49CD-82FB-DB4794F3C480}" destId="{60FD6B09-82AB-4E76-B134-57E402B8AEC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905DA-B0C1-474D-9EE2-28CBEAD58D45}">
      <dsp:nvSpPr>
        <dsp:cNvPr id="0" name=""/>
        <dsp:cNvSpPr/>
      </dsp:nvSpPr>
      <dsp:spPr>
        <a:xfrm>
          <a:off x="0" y="531"/>
          <a:ext cx="544685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01B40ED-FFBC-4CCA-ACD6-2A5011F9D14E}">
      <dsp:nvSpPr>
        <dsp:cNvPr id="0" name=""/>
        <dsp:cNvSpPr/>
      </dsp:nvSpPr>
      <dsp:spPr>
        <a:xfrm>
          <a:off x="0" y="531"/>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dirty="0"/>
            <a:t>Controlling Access to Information</a:t>
          </a:r>
        </a:p>
      </dsp:txBody>
      <dsp:txXfrm>
        <a:off x="0" y="531"/>
        <a:ext cx="5446853" cy="621467"/>
      </dsp:txXfrm>
    </dsp:sp>
    <dsp:sp modelId="{FA0578CE-DD0E-40AF-B451-0B7533BE95DE}">
      <dsp:nvSpPr>
        <dsp:cNvPr id="0" name=""/>
        <dsp:cNvSpPr/>
      </dsp:nvSpPr>
      <dsp:spPr>
        <a:xfrm>
          <a:off x="0" y="621999"/>
          <a:ext cx="5446853" cy="0"/>
        </a:xfrm>
        <a:prstGeom prst="line">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w="6350" cap="flat" cmpd="sng" algn="ctr">
          <a:solidFill>
            <a:schemeClr val="accent2">
              <a:hueOff val="-242561"/>
              <a:satOff val="-13988"/>
              <a:lumOff val="143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E181C41-7ED5-45E9-9725-FC08027341C0}">
      <dsp:nvSpPr>
        <dsp:cNvPr id="0" name=""/>
        <dsp:cNvSpPr/>
      </dsp:nvSpPr>
      <dsp:spPr>
        <a:xfrm>
          <a:off x="0" y="621999"/>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Controlling Access to Person</a:t>
          </a:r>
        </a:p>
      </dsp:txBody>
      <dsp:txXfrm>
        <a:off x="0" y="621999"/>
        <a:ext cx="5446853" cy="621467"/>
      </dsp:txXfrm>
    </dsp:sp>
    <dsp:sp modelId="{71E55351-FEAC-437E-9EC2-0F1BFB3C707D}">
      <dsp:nvSpPr>
        <dsp:cNvPr id="0" name=""/>
        <dsp:cNvSpPr/>
      </dsp:nvSpPr>
      <dsp:spPr>
        <a:xfrm>
          <a:off x="0" y="1243467"/>
          <a:ext cx="5446853"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4124AFD-1FA6-4E0D-8328-081613D85EB2}">
      <dsp:nvSpPr>
        <dsp:cNvPr id="0" name=""/>
        <dsp:cNvSpPr/>
      </dsp:nvSpPr>
      <dsp:spPr>
        <a:xfrm>
          <a:off x="0" y="1243467"/>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dirty="0"/>
            <a:t>Selective Use of Objective Criteria</a:t>
          </a:r>
        </a:p>
      </dsp:txBody>
      <dsp:txXfrm>
        <a:off x="0" y="1243467"/>
        <a:ext cx="5446853" cy="621467"/>
      </dsp:txXfrm>
    </dsp:sp>
    <dsp:sp modelId="{8AD4E6A1-FF5E-498D-9C89-EEB746E05138}">
      <dsp:nvSpPr>
        <dsp:cNvPr id="0" name=""/>
        <dsp:cNvSpPr/>
      </dsp:nvSpPr>
      <dsp:spPr>
        <a:xfrm>
          <a:off x="0" y="1864935"/>
          <a:ext cx="544685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F1B511-D69F-4EF3-8720-9A8D886C6CEA}">
      <dsp:nvSpPr>
        <dsp:cNvPr id="0" name=""/>
        <dsp:cNvSpPr/>
      </dsp:nvSpPr>
      <dsp:spPr>
        <a:xfrm>
          <a:off x="0" y="1864935"/>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dirty="0"/>
            <a:t>Controlling the Agenda</a:t>
          </a:r>
        </a:p>
      </dsp:txBody>
      <dsp:txXfrm>
        <a:off x="0" y="1864935"/>
        <a:ext cx="5446853" cy="621467"/>
      </dsp:txXfrm>
    </dsp:sp>
    <dsp:sp modelId="{96C8702E-E99D-430C-8D00-62F81C31CD6F}">
      <dsp:nvSpPr>
        <dsp:cNvPr id="0" name=""/>
        <dsp:cNvSpPr/>
      </dsp:nvSpPr>
      <dsp:spPr>
        <a:xfrm>
          <a:off x="0" y="2486402"/>
          <a:ext cx="5446853"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CB6B298-4EF3-4B36-A597-66FC34307DBB}">
      <dsp:nvSpPr>
        <dsp:cNvPr id="0" name=""/>
        <dsp:cNvSpPr/>
      </dsp:nvSpPr>
      <dsp:spPr>
        <a:xfrm>
          <a:off x="0" y="2486402"/>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Bureaucratic Gamesmanship</a:t>
          </a:r>
        </a:p>
      </dsp:txBody>
      <dsp:txXfrm>
        <a:off x="0" y="2486402"/>
        <a:ext cx="5446853" cy="621467"/>
      </dsp:txXfrm>
    </dsp:sp>
    <dsp:sp modelId="{E2BE7E2B-7DB9-465F-BEB2-359D7F5D5469}">
      <dsp:nvSpPr>
        <dsp:cNvPr id="0" name=""/>
        <dsp:cNvSpPr/>
      </dsp:nvSpPr>
      <dsp:spPr>
        <a:xfrm>
          <a:off x="0" y="3107870"/>
          <a:ext cx="5446853" cy="0"/>
        </a:xfrm>
        <a:prstGeom prst="line">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w="6350" cap="flat" cmpd="sng" algn="ctr">
          <a:solidFill>
            <a:schemeClr val="accent2">
              <a:hueOff val="-1212803"/>
              <a:satOff val="-69940"/>
              <a:lumOff val="719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9860E9A-65DE-4177-9C74-9E68FEBE8273}">
      <dsp:nvSpPr>
        <dsp:cNvPr id="0" name=""/>
        <dsp:cNvSpPr/>
      </dsp:nvSpPr>
      <dsp:spPr>
        <a:xfrm>
          <a:off x="0" y="3107870"/>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Using Outside Experts </a:t>
          </a:r>
        </a:p>
      </dsp:txBody>
      <dsp:txXfrm>
        <a:off x="0" y="3107870"/>
        <a:ext cx="5446853" cy="621467"/>
      </dsp:txXfrm>
    </dsp:sp>
    <dsp:sp modelId="{26E6B5C5-E0A1-46BB-91F5-A3ECE9624A15}">
      <dsp:nvSpPr>
        <dsp:cNvPr id="0" name=""/>
        <dsp:cNvSpPr/>
      </dsp:nvSpPr>
      <dsp:spPr>
        <a:xfrm>
          <a:off x="0" y="3729338"/>
          <a:ext cx="544685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11A9DD9-1954-4C8C-B76C-A883EF7E55E0}">
      <dsp:nvSpPr>
        <dsp:cNvPr id="0" name=""/>
        <dsp:cNvSpPr/>
      </dsp:nvSpPr>
      <dsp:spPr>
        <a:xfrm>
          <a:off x="0" y="3729338"/>
          <a:ext cx="5446853"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r" defTabSz="1244600">
            <a:lnSpc>
              <a:spcPct val="90000"/>
            </a:lnSpc>
            <a:spcBef>
              <a:spcPct val="0"/>
            </a:spcBef>
            <a:spcAft>
              <a:spcPct val="35000"/>
            </a:spcAft>
            <a:buNone/>
          </a:pPr>
          <a:r>
            <a:rPr lang="en-US" sz="2800" kern="1200"/>
            <a:t>Coalitions and Alliances </a:t>
          </a:r>
        </a:p>
      </dsp:txBody>
      <dsp:txXfrm>
        <a:off x="0" y="3729338"/>
        <a:ext cx="5446853" cy="6214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333333"/>
              </a:solidFill>
              <a:effectLst/>
              <a:latin typeface="Lucida Sans Unicode" panose="020B0602030504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462DC5-8830-40C3-9FBE-6A6DF30D25B4}" type="slidenum">
              <a:rPr kumimoji="0" lang="en-US" altLang="en-US" sz="1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5067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333333"/>
              </a:solidFill>
              <a:effectLst/>
              <a:latin typeface="Lucida Sans Unicode" panose="020B0602030504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462DC5-8830-40C3-9FBE-6A6DF30D25B4}" type="slidenum">
              <a:rPr kumimoji="0" lang="en-US" altLang="en-US" sz="1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06420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69c430548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e69c430548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75476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7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789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201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661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b2696bf1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b2696bf1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dirty="0"/>
              <a:t>FLEX</a:t>
            </a:r>
            <a:endParaRPr dirty="0"/>
          </a:p>
        </p:txBody>
      </p:sp>
      <p:sp>
        <p:nvSpPr>
          <p:cNvPr id="234" name="Google Shape;234;ge7b2696bf1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92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13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67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0" u="none"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828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76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BDE7-E1A7-43E6-AD96-06A13D4F2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8E86B-4ABC-4589-BDE3-B2E8CB564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D45E1-ED4C-42B5-8179-60F25743A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845A116-A57B-40A8-93C6-34EB925E1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DB312-7C8C-4C2D-BB6C-306E1AE87D7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971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970C-6BAF-4996-8D82-EBDE8C97D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81CD9B-9E93-43C0-97FD-D949F722F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41268-2D63-4CA8-8B4F-A8978608D59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A4456E3-3F9C-427F-B6E6-75C044033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348B5-4C61-4264-B088-685545C701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46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9910E-3CDE-408E-ADC0-A2049E463F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9E263D-4852-4396-86B6-7E4F45891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1E7F4-92FB-4EDF-9E2A-C4C6157479E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A3F4AD-EF19-4D7E-BA2B-28B272759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5ADCA-9E8B-4570-A57E-76C2118B86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962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Aria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8"/>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Arial"/>
                <a:ea typeface="Arial"/>
                <a:cs typeface="Arial"/>
                <a:sym typeface="Aria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Arial"/>
                <a:ea typeface="Arial"/>
                <a:cs typeface="Arial"/>
                <a:sym typeface="Aria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9pPr>
          </a:lstStyle>
          <a:p>
            <a:endParaRPr/>
          </a:p>
        </p:txBody>
      </p:sp>
      <p:sp>
        <p:nvSpPr>
          <p:cNvPr id="40" name="Google Shape;40;p28"/>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41" name="Google Shape;41;p2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46985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3E5C153-3A07-4292-89DA-1549C0B9E3C2}"/>
              </a:ext>
            </a:extLst>
          </p:cNvPr>
          <p:cNvSpPr>
            <a:spLocks noGrp="1"/>
          </p:cNvSpPr>
          <p:nvPr>
            <p:ph type="dt" sz="half" idx="10"/>
          </p:nvPr>
        </p:nvSpPr>
        <p:spPr/>
        <p:txBody>
          <a:bodyPr/>
          <a:lstStyle>
            <a:lvl1pPr>
              <a:defRPr/>
            </a:lvl1pPr>
          </a:lstStyle>
          <a:p>
            <a:pPr>
              <a:defRPr/>
            </a:pPr>
            <a:fld id="{BA739987-A53D-48B1-9158-81F54ABC5527}" type="datetime1">
              <a:rPr lang="en-US"/>
              <a:pPr>
                <a:defRPr/>
              </a:pPr>
              <a:t>8/23/23</a:t>
            </a:fld>
            <a:endParaRPr lang="en-US" dirty="0"/>
          </a:p>
        </p:txBody>
      </p:sp>
      <p:sp>
        <p:nvSpPr>
          <p:cNvPr id="5" name="Slide Number Placeholder 5">
            <a:extLst>
              <a:ext uri="{FF2B5EF4-FFF2-40B4-BE49-F238E27FC236}">
                <a16:creationId xmlns:a16="http://schemas.microsoft.com/office/drawing/2014/main" id="{D67B202B-3459-4D9C-B169-C2BADBC3ACEA}"/>
              </a:ext>
            </a:extLst>
          </p:cNvPr>
          <p:cNvSpPr>
            <a:spLocks noGrp="1"/>
          </p:cNvSpPr>
          <p:nvPr>
            <p:ph type="sldNum" sz="quarter" idx="11"/>
          </p:nvPr>
        </p:nvSpPr>
        <p:spPr/>
        <p:txBody>
          <a:bodyPr/>
          <a:lstStyle>
            <a:lvl1pPr>
              <a:defRPr/>
            </a:lvl1pPr>
          </a:lstStyle>
          <a:p>
            <a:fld id="{F3C70265-0561-4746-82C2-CFAB5EC7A493}" type="slidenum">
              <a:rPr lang="en-US" altLang="en-US"/>
              <a:pPr/>
              <a:t>‹#›</a:t>
            </a:fld>
            <a:endParaRPr lang="en-US" altLang="en-US"/>
          </a:p>
        </p:txBody>
      </p:sp>
      <p:sp>
        <p:nvSpPr>
          <p:cNvPr id="6" name="Footer Placeholder 3">
            <a:extLst>
              <a:ext uri="{FF2B5EF4-FFF2-40B4-BE49-F238E27FC236}">
                <a16:creationId xmlns:a16="http://schemas.microsoft.com/office/drawing/2014/main" id="{1A161453-35CE-4AF5-BB2D-3A4779CBA39C}"/>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247735453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203F9-7F03-4C67-8E15-3608300571B6}"/>
              </a:ext>
            </a:extLst>
          </p:cNvPr>
          <p:cNvSpPr>
            <a:spLocks noGrp="1"/>
          </p:cNvSpPr>
          <p:nvPr>
            <p:ph type="dt" sz="half" idx="10"/>
          </p:nvPr>
        </p:nvSpPr>
        <p:spPr/>
        <p:txBody>
          <a:bodyPr/>
          <a:lstStyle>
            <a:lvl1pPr>
              <a:defRPr/>
            </a:lvl1pPr>
          </a:lstStyle>
          <a:p>
            <a:pPr>
              <a:defRPr/>
            </a:pPr>
            <a:fld id="{1546CF6B-2368-40B3-9508-57A0C4FDE3FF}" type="datetime1">
              <a:rPr lang="en-US"/>
              <a:pPr>
                <a:defRPr/>
              </a:pPr>
              <a:t>8/23/23</a:t>
            </a:fld>
            <a:endParaRPr lang="en-US" dirty="0"/>
          </a:p>
        </p:txBody>
      </p:sp>
      <p:sp>
        <p:nvSpPr>
          <p:cNvPr id="5" name="Slide Number Placeholder 5">
            <a:extLst>
              <a:ext uri="{FF2B5EF4-FFF2-40B4-BE49-F238E27FC236}">
                <a16:creationId xmlns:a16="http://schemas.microsoft.com/office/drawing/2014/main" id="{BFA1B651-D72E-44F6-A127-FEC452C28670}"/>
              </a:ext>
            </a:extLst>
          </p:cNvPr>
          <p:cNvSpPr>
            <a:spLocks noGrp="1"/>
          </p:cNvSpPr>
          <p:nvPr>
            <p:ph type="sldNum" sz="quarter" idx="11"/>
          </p:nvPr>
        </p:nvSpPr>
        <p:spPr/>
        <p:txBody>
          <a:bodyPr/>
          <a:lstStyle>
            <a:lvl1pPr>
              <a:defRPr/>
            </a:lvl1pPr>
          </a:lstStyle>
          <a:p>
            <a:fld id="{251C0311-2AB1-448A-913A-65D45EE258E9}" type="slidenum">
              <a:rPr lang="en-US" altLang="en-US"/>
              <a:pPr/>
              <a:t>‹#›</a:t>
            </a:fld>
            <a:endParaRPr lang="en-US" altLang="en-US"/>
          </a:p>
        </p:txBody>
      </p:sp>
      <p:sp>
        <p:nvSpPr>
          <p:cNvPr id="6" name="Footer Placeholder 3">
            <a:extLst>
              <a:ext uri="{FF2B5EF4-FFF2-40B4-BE49-F238E27FC236}">
                <a16:creationId xmlns:a16="http://schemas.microsoft.com/office/drawing/2014/main" id="{A6F8ADFA-366D-49D7-9B9D-57FD1A53CEA4}"/>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1674637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255DD-259B-4A87-9DE6-7EC1D86DA9B2}"/>
              </a:ext>
            </a:extLst>
          </p:cNvPr>
          <p:cNvSpPr>
            <a:spLocks noGrp="1"/>
          </p:cNvSpPr>
          <p:nvPr>
            <p:ph type="dt" sz="half" idx="10"/>
          </p:nvPr>
        </p:nvSpPr>
        <p:spPr/>
        <p:txBody>
          <a:bodyPr/>
          <a:lstStyle>
            <a:lvl1pPr>
              <a:defRPr/>
            </a:lvl1pPr>
          </a:lstStyle>
          <a:p>
            <a:pPr>
              <a:defRPr/>
            </a:pPr>
            <a:fld id="{DABE7270-5ABF-4F2D-9D2B-9E26EA73904E}" type="datetime1">
              <a:rPr lang="en-US"/>
              <a:pPr>
                <a:defRPr/>
              </a:pPr>
              <a:t>8/23/23</a:t>
            </a:fld>
            <a:endParaRPr lang="en-US" dirty="0"/>
          </a:p>
        </p:txBody>
      </p:sp>
      <p:sp>
        <p:nvSpPr>
          <p:cNvPr id="5" name="Slide Number Placeholder 5">
            <a:extLst>
              <a:ext uri="{FF2B5EF4-FFF2-40B4-BE49-F238E27FC236}">
                <a16:creationId xmlns:a16="http://schemas.microsoft.com/office/drawing/2014/main" id="{398A7A66-0BA6-4987-BD84-D95A3FF3F604}"/>
              </a:ext>
            </a:extLst>
          </p:cNvPr>
          <p:cNvSpPr>
            <a:spLocks noGrp="1"/>
          </p:cNvSpPr>
          <p:nvPr>
            <p:ph type="sldNum" sz="quarter" idx="11"/>
          </p:nvPr>
        </p:nvSpPr>
        <p:spPr/>
        <p:txBody>
          <a:bodyPr/>
          <a:lstStyle>
            <a:lvl1pPr>
              <a:defRPr/>
            </a:lvl1pPr>
          </a:lstStyle>
          <a:p>
            <a:fld id="{A93342B0-28BC-4B7B-B10A-9CAD0AE70F3E}" type="slidenum">
              <a:rPr lang="en-US" altLang="en-US"/>
              <a:pPr/>
              <a:t>‹#›</a:t>
            </a:fld>
            <a:endParaRPr lang="en-US" altLang="en-US"/>
          </a:p>
        </p:txBody>
      </p:sp>
      <p:sp>
        <p:nvSpPr>
          <p:cNvPr id="6" name="Footer Placeholder 3">
            <a:extLst>
              <a:ext uri="{FF2B5EF4-FFF2-40B4-BE49-F238E27FC236}">
                <a16:creationId xmlns:a16="http://schemas.microsoft.com/office/drawing/2014/main" id="{633EAE75-1880-457E-966B-E61966BD2B29}"/>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99144811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E82865F-6715-42F1-90AE-9AFE89766D6C}"/>
              </a:ext>
            </a:extLst>
          </p:cNvPr>
          <p:cNvSpPr>
            <a:spLocks noGrp="1"/>
          </p:cNvSpPr>
          <p:nvPr>
            <p:ph type="dt" sz="half" idx="10"/>
          </p:nvPr>
        </p:nvSpPr>
        <p:spPr/>
        <p:txBody>
          <a:bodyPr/>
          <a:lstStyle>
            <a:lvl1pPr>
              <a:defRPr/>
            </a:lvl1pPr>
          </a:lstStyle>
          <a:p>
            <a:pPr>
              <a:defRPr/>
            </a:pPr>
            <a:fld id="{E357D42E-E06B-45EB-A606-2228C5DB2A53}" type="datetime1">
              <a:rPr lang="en-US"/>
              <a:pPr>
                <a:defRPr/>
              </a:pPr>
              <a:t>8/23/23</a:t>
            </a:fld>
            <a:endParaRPr lang="en-US" dirty="0"/>
          </a:p>
        </p:txBody>
      </p:sp>
      <p:sp>
        <p:nvSpPr>
          <p:cNvPr id="6" name="Slide Number Placeholder 5">
            <a:extLst>
              <a:ext uri="{FF2B5EF4-FFF2-40B4-BE49-F238E27FC236}">
                <a16:creationId xmlns:a16="http://schemas.microsoft.com/office/drawing/2014/main" id="{459BCE42-55A3-4E8B-BC19-C5CF4C49342D}"/>
              </a:ext>
            </a:extLst>
          </p:cNvPr>
          <p:cNvSpPr>
            <a:spLocks noGrp="1"/>
          </p:cNvSpPr>
          <p:nvPr>
            <p:ph type="sldNum" sz="quarter" idx="11"/>
          </p:nvPr>
        </p:nvSpPr>
        <p:spPr/>
        <p:txBody>
          <a:bodyPr/>
          <a:lstStyle>
            <a:lvl1pPr>
              <a:defRPr/>
            </a:lvl1pPr>
          </a:lstStyle>
          <a:p>
            <a:fld id="{818D851D-66C0-45BF-B3E7-3CA437864D45}" type="slidenum">
              <a:rPr lang="en-US" altLang="en-US"/>
              <a:pPr/>
              <a:t>‹#›</a:t>
            </a:fld>
            <a:endParaRPr lang="en-US" altLang="en-US"/>
          </a:p>
        </p:txBody>
      </p:sp>
      <p:sp>
        <p:nvSpPr>
          <p:cNvPr id="7" name="Footer Placeholder 3">
            <a:extLst>
              <a:ext uri="{FF2B5EF4-FFF2-40B4-BE49-F238E27FC236}">
                <a16:creationId xmlns:a16="http://schemas.microsoft.com/office/drawing/2014/main" id="{222A8156-3D72-4226-A223-0A887846BE6E}"/>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217166022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446D5A2-7B45-42C0-831E-BE4D5DA6CBAD}"/>
              </a:ext>
            </a:extLst>
          </p:cNvPr>
          <p:cNvSpPr>
            <a:spLocks noGrp="1"/>
          </p:cNvSpPr>
          <p:nvPr>
            <p:ph type="dt" sz="half" idx="10"/>
          </p:nvPr>
        </p:nvSpPr>
        <p:spPr/>
        <p:txBody>
          <a:bodyPr/>
          <a:lstStyle>
            <a:lvl1pPr>
              <a:defRPr/>
            </a:lvl1pPr>
          </a:lstStyle>
          <a:p>
            <a:pPr>
              <a:defRPr/>
            </a:pPr>
            <a:fld id="{2A373D1D-8CA0-4BFA-825A-8B96F6AD86EA}" type="datetime1">
              <a:rPr lang="en-US"/>
              <a:pPr>
                <a:defRPr/>
              </a:pPr>
              <a:t>8/23/23</a:t>
            </a:fld>
            <a:endParaRPr lang="en-US" dirty="0"/>
          </a:p>
        </p:txBody>
      </p:sp>
      <p:sp>
        <p:nvSpPr>
          <p:cNvPr id="8" name="Slide Number Placeholder 5">
            <a:extLst>
              <a:ext uri="{FF2B5EF4-FFF2-40B4-BE49-F238E27FC236}">
                <a16:creationId xmlns:a16="http://schemas.microsoft.com/office/drawing/2014/main" id="{01FD5C8E-D4D4-4739-996F-48D520E6C7CD}"/>
              </a:ext>
            </a:extLst>
          </p:cNvPr>
          <p:cNvSpPr>
            <a:spLocks noGrp="1"/>
          </p:cNvSpPr>
          <p:nvPr>
            <p:ph type="sldNum" sz="quarter" idx="11"/>
          </p:nvPr>
        </p:nvSpPr>
        <p:spPr/>
        <p:txBody>
          <a:bodyPr/>
          <a:lstStyle>
            <a:lvl1pPr>
              <a:defRPr/>
            </a:lvl1pPr>
          </a:lstStyle>
          <a:p>
            <a:fld id="{A9C1A0E2-1239-4960-BE35-F035C305236E}" type="slidenum">
              <a:rPr lang="en-US" altLang="en-US"/>
              <a:pPr/>
              <a:t>‹#›</a:t>
            </a:fld>
            <a:endParaRPr lang="en-US" altLang="en-US"/>
          </a:p>
        </p:txBody>
      </p:sp>
      <p:sp>
        <p:nvSpPr>
          <p:cNvPr id="9" name="Footer Placeholder 3">
            <a:extLst>
              <a:ext uri="{FF2B5EF4-FFF2-40B4-BE49-F238E27FC236}">
                <a16:creationId xmlns:a16="http://schemas.microsoft.com/office/drawing/2014/main" id="{E72A0D85-83BD-4A8B-A965-059DF52F9421}"/>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350252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993FC2B-1476-431F-9661-E3309D076277}"/>
              </a:ext>
            </a:extLst>
          </p:cNvPr>
          <p:cNvSpPr>
            <a:spLocks noGrp="1"/>
          </p:cNvSpPr>
          <p:nvPr>
            <p:ph type="dt" sz="half" idx="10"/>
          </p:nvPr>
        </p:nvSpPr>
        <p:spPr/>
        <p:txBody>
          <a:bodyPr/>
          <a:lstStyle>
            <a:lvl1pPr>
              <a:defRPr/>
            </a:lvl1pPr>
          </a:lstStyle>
          <a:p>
            <a:pPr>
              <a:defRPr/>
            </a:pPr>
            <a:fld id="{47B3985C-03EA-43DA-898A-110A1C5F2FA2}" type="datetime1">
              <a:rPr lang="en-US"/>
              <a:pPr>
                <a:defRPr/>
              </a:pPr>
              <a:t>8/23/23</a:t>
            </a:fld>
            <a:endParaRPr lang="en-US" dirty="0"/>
          </a:p>
        </p:txBody>
      </p:sp>
      <p:sp>
        <p:nvSpPr>
          <p:cNvPr id="4" name="Slide Number Placeholder 5">
            <a:extLst>
              <a:ext uri="{FF2B5EF4-FFF2-40B4-BE49-F238E27FC236}">
                <a16:creationId xmlns:a16="http://schemas.microsoft.com/office/drawing/2014/main" id="{0684A7CE-6F03-4858-820C-B948EA8E95CB}"/>
              </a:ext>
            </a:extLst>
          </p:cNvPr>
          <p:cNvSpPr>
            <a:spLocks noGrp="1"/>
          </p:cNvSpPr>
          <p:nvPr>
            <p:ph type="sldNum" sz="quarter" idx="11"/>
          </p:nvPr>
        </p:nvSpPr>
        <p:spPr/>
        <p:txBody>
          <a:bodyPr/>
          <a:lstStyle>
            <a:lvl1pPr>
              <a:defRPr/>
            </a:lvl1pPr>
          </a:lstStyle>
          <a:p>
            <a:fld id="{7EDD24D9-32DE-41B5-8704-826DF0074380}" type="slidenum">
              <a:rPr lang="en-US" altLang="en-US"/>
              <a:pPr/>
              <a:t>‹#›</a:t>
            </a:fld>
            <a:endParaRPr lang="en-US" altLang="en-US"/>
          </a:p>
        </p:txBody>
      </p:sp>
      <p:sp>
        <p:nvSpPr>
          <p:cNvPr id="5" name="Footer Placeholder 3">
            <a:extLst>
              <a:ext uri="{FF2B5EF4-FFF2-40B4-BE49-F238E27FC236}">
                <a16:creationId xmlns:a16="http://schemas.microsoft.com/office/drawing/2014/main" id="{01C60816-A59A-4351-8212-EAB6E0D4D6A0}"/>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90416637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7DA6533-2D5C-4B18-BD8C-E5BA61B3A3D5}"/>
              </a:ext>
            </a:extLst>
          </p:cNvPr>
          <p:cNvSpPr>
            <a:spLocks noGrp="1"/>
          </p:cNvSpPr>
          <p:nvPr>
            <p:ph type="dt" sz="half" idx="10"/>
          </p:nvPr>
        </p:nvSpPr>
        <p:spPr/>
        <p:txBody>
          <a:bodyPr/>
          <a:lstStyle>
            <a:lvl1pPr>
              <a:defRPr/>
            </a:lvl1pPr>
          </a:lstStyle>
          <a:p>
            <a:pPr>
              <a:defRPr/>
            </a:pPr>
            <a:fld id="{16DB081D-D819-4EFD-91F7-E7A71612B0E9}" type="datetime1">
              <a:rPr lang="en-US"/>
              <a:pPr>
                <a:defRPr/>
              </a:pPr>
              <a:t>8/23/23</a:t>
            </a:fld>
            <a:endParaRPr lang="en-US" dirty="0"/>
          </a:p>
        </p:txBody>
      </p:sp>
      <p:sp>
        <p:nvSpPr>
          <p:cNvPr id="3" name="Slide Number Placeholder 5">
            <a:extLst>
              <a:ext uri="{FF2B5EF4-FFF2-40B4-BE49-F238E27FC236}">
                <a16:creationId xmlns:a16="http://schemas.microsoft.com/office/drawing/2014/main" id="{0ED058FE-16F9-45D7-8357-222D8D818A92}"/>
              </a:ext>
            </a:extLst>
          </p:cNvPr>
          <p:cNvSpPr>
            <a:spLocks noGrp="1"/>
          </p:cNvSpPr>
          <p:nvPr>
            <p:ph type="sldNum" sz="quarter" idx="11"/>
          </p:nvPr>
        </p:nvSpPr>
        <p:spPr/>
        <p:txBody>
          <a:bodyPr/>
          <a:lstStyle>
            <a:lvl1pPr>
              <a:defRPr/>
            </a:lvl1pPr>
          </a:lstStyle>
          <a:p>
            <a:fld id="{B5227B0B-E792-4D13-AF94-310D94250F8D}" type="slidenum">
              <a:rPr lang="en-US" altLang="en-US"/>
              <a:pPr/>
              <a:t>‹#›</a:t>
            </a:fld>
            <a:endParaRPr lang="en-US" altLang="en-US"/>
          </a:p>
        </p:txBody>
      </p:sp>
      <p:sp>
        <p:nvSpPr>
          <p:cNvPr id="4" name="Footer Placeholder 3">
            <a:extLst>
              <a:ext uri="{FF2B5EF4-FFF2-40B4-BE49-F238E27FC236}">
                <a16:creationId xmlns:a16="http://schemas.microsoft.com/office/drawing/2014/main" id="{6B8B175A-EB00-4623-BC0B-65EA6CD161A8}"/>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1182252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6E28-582A-428E-8D9E-98B5554CD2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C22C1-5F26-4CAD-BF47-637B00514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AE761-E50A-4833-9A78-D9B819E9A39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BCFE877-25C6-4A14-9CE6-EB131F12C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7A789-AC6F-4AB1-8B2D-5B9D0C24C7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B406230-68DD-48E5-9400-2D2523357A1F}"/>
              </a:ext>
            </a:extLst>
          </p:cNvPr>
          <p:cNvSpPr>
            <a:spLocks noGrp="1"/>
          </p:cNvSpPr>
          <p:nvPr>
            <p:ph type="dt" sz="half" idx="10"/>
          </p:nvPr>
        </p:nvSpPr>
        <p:spPr/>
        <p:txBody>
          <a:bodyPr/>
          <a:lstStyle>
            <a:lvl1pPr>
              <a:defRPr/>
            </a:lvl1pPr>
          </a:lstStyle>
          <a:p>
            <a:pPr>
              <a:defRPr/>
            </a:pPr>
            <a:fld id="{B9564D48-DF20-44A2-9175-441A0F55C16D}" type="datetime1">
              <a:rPr lang="en-US"/>
              <a:pPr>
                <a:defRPr/>
              </a:pPr>
              <a:t>8/23/23</a:t>
            </a:fld>
            <a:endParaRPr lang="en-US" dirty="0"/>
          </a:p>
        </p:txBody>
      </p:sp>
      <p:sp>
        <p:nvSpPr>
          <p:cNvPr id="6" name="Slide Number Placeholder 5">
            <a:extLst>
              <a:ext uri="{FF2B5EF4-FFF2-40B4-BE49-F238E27FC236}">
                <a16:creationId xmlns:a16="http://schemas.microsoft.com/office/drawing/2014/main" id="{AEEB7C22-AC0D-470B-966D-0B0716C4AC2E}"/>
              </a:ext>
            </a:extLst>
          </p:cNvPr>
          <p:cNvSpPr>
            <a:spLocks noGrp="1"/>
          </p:cNvSpPr>
          <p:nvPr>
            <p:ph type="sldNum" sz="quarter" idx="11"/>
          </p:nvPr>
        </p:nvSpPr>
        <p:spPr/>
        <p:txBody>
          <a:bodyPr/>
          <a:lstStyle>
            <a:lvl1pPr>
              <a:defRPr/>
            </a:lvl1pPr>
          </a:lstStyle>
          <a:p>
            <a:fld id="{301FF7CE-16C1-4DC1-8705-82C78D2A2E23}" type="slidenum">
              <a:rPr lang="en-US" altLang="en-US"/>
              <a:pPr/>
              <a:t>‹#›</a:t>
            </a:fld>
            <a:endParaRPr lang="en-US" altLang="en-US"/>
          </a:p>
        </p:txBody>
      </p:sp>
      <p:sp>
        <p:nvSpPr>
          <p:cNvPr id="7" name="Footer Placeholder 3">
            <a:extLst>
              <a:ext uri="{FF2B5EF4-FFF2-40B4-BE49-F238E27FC236}">
                <a16:creationId xmlns:a16="http://schemas.microsoft.com/office/drawing/2014/main" id="{EB30F3B7-CCD7-4CC7-ABB9-09A4E2AB70DD}"/>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9491378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F64AFAF-DD75-424F-9F7C-6C54D93BE390}"/>
              </a:ext>
            </a:extLst>
          </p:cNvPr>
          <p:cNvSpPr>
            <a:spLocks noGrp="1"/>
          </p:cNvSpPr>
          <p:nvPr>
            <p:ph type="dt" sz="half" idx="10"/>
          </p:nvPr>
        </p:nvSpPr>
        <p:spPr/>
        <p:txBody>
          <a:bodyPr/>
          <a:lstStyle>
            <a:lvl1pPr>
              <a:defRPr/>
            </a:lvl1pPr>
          </a:lstStyle>
          <a:p>
            <a:pPr>
              <a:defRPr/>
            </a:pPr>
            <a:fld id="{3737251E-5E36-4427-B438-AB0FF9135DCA}" type="datetime1">
              <a:rPr lang="en-US"/>
              <a:pPr>
                <a:defRPr/>
              </a:pPr>
              <a:t>8/23/23</a:t>
            </a:fld>
            <a:endParaRPr lang="en-US" dirty="0"/>
          </a:p>
        </p:txBody>
      </p:sp>
      <p:sp>
        <p:nvSpPr>
          <p:cNvPr id="6" name="Slide Number Placeholder 5">
            <a:extLst>
              <a:ext uri="{FF2B5EF4-FFF2-40B4-BE49-F238E27FC236}">
                <a16:creationId xmlns:a16="http://schemas.microsoft.com/office/drawing/2014/main" id="{BC9CA279-56EA-4852-9B38-7CB491483EAB}"/>
              </a:ext>
            </a:extLst>
          </p:cNvPr>
          <p:cNvSpPr>
            <a:spLocks noGrp="1"/>
          </p:cNvSpPr>
          <p:nvPr>
            <p:ph type="sldNum" sz="quarter" idx="11"/>
          </p:nvPr>
        </p:nvSpPr>
        <p:spPr/>
        <p:txBody>
          <a:bodyPr/>
          <a:lstStyle>
            <a:lvl1pPr>
              <a:defRPr/>
            </a:lvl1pPr>
          </a:lstStyle>
          <a:p>
            <a:fld id="{4BCA4170-9511-461E-8C3F-A6A98B66CBB7}" type="slidenum">
              <a:rPr lang="en-US" altLang="en-US"/>
              <a:pPr/>
              <a:t>‹#›</a:t>
            </a:fld>
            <a:endParaRPr lang="en-US" altLang="en-US"/>
          </a:p>
        </p:txBody>
      </p:sp>
      <p:sp>
        <p:nvSpPr>
          <p:cNvPr id="7" name="Footer Placeholder 3">
            <a:extLst>
              <a:ext uri="{FF2B5EF4-FFF2-40B4-BE49-F238E27FC236}">
                <a16:creationId xmlns:a16="http://schemas.microsoft.com/office/drawing/2014/main" id="{ED2BCA56-1540-4FEC-ADC9-93E41606162B}"/>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73291942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58AEA-EE62-4C29-85EC-01A02ECAAF17}"/>
              </a:ext>
            </a:extLst>
          </p:cNvPr>
          <p:cNvSpPr>
            <a:spLocks noGrp="1"/>
          </p:cNvSpPr>
          <p:nvPr>
            <p:ph type="dt" sz="half" idx="10"/>
          </p:nvPr>
        </p:nvSpPr>
        <p:spPr/>
        <p:txBody>
          <a:bodyPr/>
          <a:lstStyle>
            <a:lvl1pPr>
              <a:defRPr/>
            </a:lvl1pPr>
          </a:lstStyle>
          <a:p>
            <a:pPr>
              <a:defRPr/>
            </a:pPr>
            <a:fld id="{B95423AE-7DBA-49D5-AC9B-29EDC4AFB185}" type="datetime1">
              <a:rPr lang="en-US"/>
              <a:pPr>
                <a:defRPr/>
              </a:pPr>
              <a:t>8/23/23</a:t>
            </a:fld>
            <a:endParaRPr lang="en-US" dirty="0"/>
          </a:p>
        </p:txBody>
      </p:sp>
      <p:sp>
        <p:nvSpPr>
          <p:cNvPr id="5" name="Slide Number Placeholder 5">
            <a:extLst>
              <a:ext uri="{FF2B5EF4-FFF2-40B4-BE49-F238E27FC236}">
                <a16:creationId xmlns:a16="http://schemas.microsoft.com/office/drawing/2014/main" id="{F64CD9B3-07BB-4553-825F-C4C83D1C58C0}"/>
              </a:ext>
            </a:extLst>
          </p:cNvPr>
          <p:cNvSpPr>
            <a:spLocks noGrp="1"/>
          </p:cNvSpPr>
          <p:nvPr>
            <p:ph type="sldNum" sz="quarter" idx="11"/>
          </p:nvPr>
        </p:nvSpPr>
        <p:spPr/>
        <p:txBody>
          <a:bodyPr/>
          <a:lstStyle>
            <a:lvl1pPr>
              <a:defRPr/>
            </a:lvl1pPr>
          </a:lstStyle>
          <a:p>
            <a:fld id="{042FB52E-06E4-474D-AC82-72805E27165F}" type="slidenum">
              <a:rPr lang="en-US" altLang="en-US"/>
              <a:pPr/>
              <a:t>‹#›</a:t>
            </a:fld>
            <a:endParaRPr lang="en-US" altLang="en-US"/>
          </a:p>
        </p:txBody>
      </p:sp>
      <p:sp>
        <p:nvSpPr>
          <p:cNvPr id="6" name="Footer Placeholder 3">
            <a:extLst>
              <a:ext uri="{FF2B5EF4-FFF2-40B4-BE49-F238E27FC236}">
                <a16:creationId xmlns:a16="http://schemas.microsoft.com/office/drawing/2014/main" id="{DDC445AA-90BB-4847-9E01-284369D5563B}"/>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252355828"/>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8CB9-177F-4E4E-B649-71D8831C4DB7}"/>
              </a:ext>
            </a:extLst>
          </p:cNvPr>
          <p:cNvSpPr>
            <a:spLocks noGrp="1"/>
          </p:cNvSpPr>
          <p:nvPr>
            <p:ph type="dt" sz="half" idx="10"/>
          </p:nvPr>
        </p:nvSpPr>
        <p:spPr/>
        <p:txBody>
          <a:bodyPr/>
          <a:lstStyle>
            <a:lvl1pPr>
              <a:defRPr/>
            </a:lvl1pPr>
          </a:lstStyle>
          <a:p>
            <a:pPr>
              <a:defRPr/>
            </a:pPr>
            <a:fld id="{FB83FF09-9AF0-48D7-84F1-5B3B7E63B8A6}" type="datetime1">
              <a:rPr lang="en-US"/>
              <a:pPr>
                <a:defRPr/>
              </a:pPr>
              <a:t>8/23/23</a:t>
            </a:fld>
            <a:endParaRPr lang="en-US" dirty="0"/>
          </a:p>
        </p:txBody>
      </p:sp>
      <p:sp>
        <p:nvSpPr>
          <p:cNvPr id="5" name="Slide Number Placeholder 5">
            <a:extLst>
              <a:ext uri="{FF2B5EF4-FFF2-40B4-BE49-F238E27FC236}">
                <a16:creationId xmlns:a16="http://schemas.microsoft.com/office/drawing/2014/main" id="{8C01A04F-6748-4514-983D-FD81E370814D}"/>
              </a:ext>
            </a:extLst>
          </p:cNvPr>
          <p:cNvSpPr>
            <a:spLocks noGrp="1"/>
          </p:cNvSpPr>
          <p:nvPr>
            <p:ph type="sldNum" sz="quarter" idx="11"/>
          </p:nvPr>
        </p:nvSpPr>
        <p:spPr/>
        <p:txBody>
          <a:bodyPr/>
          <a:lstStyle>
            <a:lvl1pPr>
              <a:defRPr/>
            </a:lvl1pPr>
          </a:lstStyle>
          <a:p>
            <a:fld id="{B46CF754-208C-42FA-A7F7-B3E0D355AAAE}" type="slidenum">
              <a:rPr lang="en-US" altLang="en-US"/>
              <a:pPr/>
              <a:t>‹#›</a:t>
            </a:fld>
            <a:endParaRPr lang="en-US" altLang="en-US"/>
          </a:p>
        </p:txBody>
      </p:sp>
      <p:sp>
        <p:nvSpPr>
          <p:cNvPr id="6" name="Footer Placeholder 3">
            <a:extLst>
              <a:ext uri="{FF2B5EF4-FFF2-40B4-BE49-F238E27FC236}">
                <a16:creationId xmlns:a16="http://schemas.microsoft.com/office/drawing/2014/main" id="{6FA9907C-105F-4CC5-BBFC-6193CB7C86B0}"/>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38421319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6397-F30D-40EB-8D40-BE7839288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053E4E-5D17-42C8-ACB7-DE0C51001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51B62-F894-47F4-908A-C3528924D3C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447D270-BEB7-4943-B08A-F0FFE439F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1F0BA-F7E3-47D7-A76C-219895AC0B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141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52E2-F7C8-4DE5-A1E6-D425A0541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2FF22-8E90-4D6D-BAB4-A87E7DBB0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E78A12-51E5-454F-8641-5AC8A961A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FB3079-8284-4E83-ACE7-7107A4538EF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91135F4-51A6-49CB-9D2D-25E960606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57082-8E01-404F-9DBC-95B440EB85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385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B0D1-2F7C-4678-A72F-94154E72A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685440-E1F8-4791-827C-043D1F799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9BDD9-1444-41ED-A10F-980175AC6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BD767-62FC-42C8-B040-D1F29ED94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D73FE-7E3B-4CF7-B32B-1CF92A96B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8F334A-12B3-40A3-A709-308850E2F39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538909-FB90-43BB-BD8B-20FEEE519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311A0F-7549-4E1A-8780-A038C6DCA7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713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9DF4-1DE4-441A-81A0-8D6F208763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A39D8-117F-4D77-B1C5-504435292BE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AD9399-8723-4E55-A1C8-77592C05EE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F23837-DB64-47BE-872B-81D10D1C373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671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CB0A1-F151-416A-B881-555AA5A5227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8A7D9BA-3EFE-4A97-8525-D16BF7D28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8D1627-935E-4191-BAAC-869B437D1D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576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86E9-EEA9-4448-8ECF-6B75E984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DCBE0A-7457-4F31-8D13-1FF447E03D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C8FA15-6590-4CA5-969F-A2A6C41AB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7FBB2-54CF-47A9-AA3C-D278A0270A1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C5099C7-07C2-4F09-B170-DCAA5A119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BBBF3-B7E2-4201-B8F5-7925DEF4C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072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D842-ABBF-4463-B087-D08D938BA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78D23-17AA-4A4E-9937-D21769097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87A0B4-74C1-4F9D-995E-ABB80A5A7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5C2EF-A4BB-41A9-A2BA-8EE9EA7200C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CE48C31-D695-415C-B5D1-231C5FAE3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9E32B-213B-4956-A4C2-07D6F62C06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82775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AC16B-993E-4689-9FD0-099390DD3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5C045-EFCC-4725-9910-0A9845F06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02CA0-ACB5-4EAD-A7F7-CBC5289C4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C04F07B-593D-4AC1-A4E2-C8CD5F0C1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C78110-1FED-43BF-9B29-510108CB3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10769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D6F9A37-2B4D-4185-B96A-289B7653A4BF}"/>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7F1501D-9E5A-48B0-BB54-820AB0190D77}"/>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D1B433D-1B78-491A-837B-52FAF7B49CA3}"/>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fld id="{1D88CEBA-4F48-4379-83E7-2A9F00DA5D62}" type="datetime1">
              <a:rPr lang="en-US"/>
              <a:pPr>
                <a:defRPr/>
              </a:pPr>
              <a:t>8/23/23</a:t>
            </a:fld>
            <a:endParaRPr lang="en-US" dirty="0"/>
          </a:p>
        </p:txBody>
      </p:sp>
      <p:sp>
        <p:nvSpPr>
          <p:cNvPr id="6" name="Slide Number Placeholder 5">
            <a:extLst>
              <a:ext uri="{FF2B5EF4-FFF2-40B4-BE49-F238E27FC236}">
                <a16:creationId xmlns:a16="http://schemas.microsoft.com/office/drawing/2014/main" id="{C3DBE2AB-93C0-4F8D-BA5C-7772B6D1DC33}"/>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8CF5776-266D-4A08-B5F8-70837E326267}" type="slidenum">
              <a:rPr lang="en-US" altLang="en-US"/>
              <a:pPr/>
              <a:t>‹#›</a:t>
            </a:fld>
            <a:endParaRPr lang="en-US" altLang="en-US"/>
          </a:p>
        </p:txBody>
      </p:sp>
      <p:sp>
        <p:nvSpPr>
          <p:cNvPr id="8" name="Footer Placeholder 3">
            <a:extLst>
              <a:ext uri="{FF2B5EF4-FFF2-40B4-BE49-F238E27FC236}">
                <a16:creationId xmlns:a16="http://schemas.microsoft.com/office/drawing/2014/main" id="{98EB8F26-C1A6-4385-80DD-073C367D3B0D}"/>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latin typeface="Arial" charset="0"/>
              </a:defRPr>
            </a:lvl1pPr>
          </a:lstStyle>
          <a:p>
            <a:pPr>
              <a:defRPr/>
            </a:pPr>
            <a:r>
              <a:rPr lang="en-US" altLang="x-none"/>
              <a:t>©2010, 2007, 2003 Pearson Education, Inc.</a:t>
            </a:r>
          </a:p>
        </p:txBody>
      </p:sp>
    </p:spTree>
    <p:extLst>
      <p:ext uri="{BB962C8B-B14F-4D97-AF65-F5344CB8AC3E}">
        <p14:creationId xmlns:p14="http://schemas.microsoft.com/office/powerpoint/2010/main" val="37197077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spd="med"/>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0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4" descr="Hands holding each other's wrists and interlinked to form a circle">
            <a:extLst>
              <a:ext uri="{FF2B5EF4-FFF2-40B4-BE49-F238E27FC236}">
                <a16:creationId xmlns:a16="http://schemas.microsoft.com/office/drawing/2014/main" id="{F68FBFC0-A68D-4558-B1B1-3DCB8CD3223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 b="479"/>
          <a:stretch/>
        </p:blipFill>
        <p:spPr>
          <a:xfrm>
            <a:off x="-4243" y="10"/>
            <a:ext cx="12196243" cy="6857990"/>
          </a:xfrm>
          <a:prstGeom prst="rect">
            <a:avLst/>
          </a:prstGeom>
        </p:spPr>
      </p:pic>
      <p:sp>
        <p:nvSpPr>
          <p:cNvPr id="106" name="Rectangle 10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8" name="Freeform: Shape 107">
            <a:extLst>
              <a:ext uri="{FF2B5EF4-FFF2-40B4-BE49-F238E27FC236}">
                <a16:creationId xmlns:a16="http://schemas.microsoft.com/office/drawing/2014/main" id="{A77100AA-BF68-4139-8224-79EA1F916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74247" y="753374"/>
            <a:ext cx="5353835" cy="5353836"/>
          </a:xfrm>
          <a:custGeom>
            <a:avLst/>
            <a:gdLst>
              <a:gd name="connsiteX0" fmla="*/ 5273742 w 5353835"/>
              <a:gd name="connsiteY0" fmla="*/ 690509 h 5353836"/>
              <a:gd name="connsiteX1" fmla="*/ 5353835 w 5353835"/>
              <a:gd name="connsiteY1" fmla="*/ 770602 h 5353836"/>
              <a:gd name="connsiteX2" fmla="*/ 5353835 w 5353835"/>
              <a:gd name="connsiteY2" fmla="*/ 4854514 h 5353836"/>
              <a:gd name="connsiteX3" fmla="*/ 5273742 w 5353835"/>
              <a:gd name="connsiteY3" fmla="*/ 4934608 h 5353836"/>
              <a:gd name="connsiteX4" fmla="*/ 502667 w 5353835"/>
              <a:gd name="connsiteY4" fmla="*/ 0 h 5353836"/>
              <a:gd name="connsiteX5" fmla="*/ 4583234 w 5353835"/>
              <a:gd name="connsiteY5" fmla="*/ 1 h 5353836"/>
              <a:gd name="connsiteX6" fmla="*/ 4663327 w 5353835"/>
              <a:gd name="connsiteY6" fmla="*/ 80094 h 5353836"/>
              <a:gd name="connsiteX7" fmla="*/ 422574 w 5353835"/>
              <a:gd name="connsiteY7" fmla="*/ 80094 h 5353836"/>
              <a:gd name="connsiteX8" fmla="*/ 0 w 5353835"/>
              <a:gd name="connsiteY8" fmla="*/ 502667 h 5353836"/>
              <a:gd name="connsiteX9" fmla="*/ 80093 w 5353835"/>
              <a:gd name="connsiteY9" fmla="*/ 422574 h 5353836"/>
              <a:gd name="connsiteX10" fmla="*/ 80093 w 5353835"/>
              <a:gd name="connsiteY10" fmla="*/ 5273743 h 5353836"/>
              <a:gd name="connsiteX11" fmla="*/ 4934607 w 5353835"/>
              <a:gd name="connsiteY11" fmla="*/ 5273743 h 5353836"/>
              <a:gd name="connsiteX12" fmla="*/ 4854514 w 5353835"/>
              <a:gd name="connsiteY12" fmla="*/ 5353836 h 5353836"/>
              <a:gd name="connsiteX13" fmla="*/ 0 w 5353835"/>
              <a:gd name="connsiteY13" fmla="*/ 5353836 h 535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6">
                <a:moveTo>
                  <a:pt x="5273742" y="690509"/>
                </a:moveTo>
                <a:lnTo>
                  <a:pt x="5353835" y="770602"/>
                </a:lnTo>
                <a:lnTo>
                  <a:pt x="5353835" y="4854514"/>
                </a:lnTo>
                <a:lnTo>
                  <a:pt x="5273742" y="4934608"/>
                </a:lnTo>
                <a:close/>
                <a:moveTo>
                  <a:pt x="502667" y="0"/>
                </a:moveTo>
                <a:lnTo>
                  <a:pt x="4583234" y="1"/>
                </a:lnTo>
                <a:lnTo>
                  <a:pt x="4663327" y="80094"/>
                </a:lnTo>
                <a:lnTo>
                  <a:pt x="422574" y="80094"/>
                </a:lnTo>
                <a:close/>
                <a:moveTo>
                  <a:pt x="0" y="502667"/>
                </a:moveTo>
                <a:lnTo>
                  <a:pt x="80093" y="422574"/>
                </a:lnTo>
                <a:lnTo>
                  <a:pt x="80093" y="5273743"/>
                </a:lnTo>
                <a:lnTo>
                  <a:pt x="4934607" y="5273743"/>
                </a:lnTo>
                <a:lnTo>
                  <a:pt x="4854514" y="5353836"/>
                </a:lnTo>
                <a:lnTo>
                  <a:pt x="0" y="53538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2" name="Google Shape;92;p1"/>
          <p:cNvSpPr txBox="1">
            <a:spLocks noGrp="1"/>
          </p:cNvSpPr>
          <p:nvPr>
            <p:ph type="ctrTitle"/>
          </p:nvPr>
        </p:nvSpPr>
        <p:spPr>
          <a:xfrm>
            <a:off x="6816589" y="3063020"/>
            <a:ext cx="4248318" cy="966338"/>
          </a:xfrm>
          <a:prstGeom prst="rect">
            <a:avLst/>
          </a:prstGeom>
          <a:noFill/>
        </p:spPr>
        <p:txBody>
          <a:bodyPr spcFirstLastPara="1" lIns="91425" tIns="45700" rIns="91425" bIns="45700" anchor="ctr" anchorCtr="0">
            <a:normAutofit/>
          </a:bodyPr>
          <a:lstStyle/>
          <a:p>
            <a:pPr marL="0" lvl="0" indent="0" rtl="0">
              <a:spcBef>
                <a:spcPts val="0"/>
              </a:spcBef>
              <a:spcAft>
                <a:spcPts val="0"/>
              </a:spcAft>
              <a:buClr>
                <a:srgbClr val="FFFFFF"/>
              </a:buClr>
              <a:buSzPts val="5900"/>
              <a:buFont typeface="Arial"/>
              <a:buNone/>
            </a:pPr>
            <a:r>
              <a:rPr lang="en-US" sz="3600" b="1" dirty="0">
                <a:solidFill>
                  <a:srgbClr val="080808"/>
                </a:solidFill>
              </a:rPr>
              <a:t>Group &amp; Team Theory</a:t>
            </a:r>
            <a:endParaRPr lang="en-US" sz="3600" dirty="0">
              <a:solidFill>
                <a:srgbClr val="080808"/>
              </a:solidFill>
            </a:endParaRPr>
          </a:p>
        </p:txBody>
      </p:sp>
      <p:sp>
        <p:nvSpPr>
          <p:cNvPr id="93" name="Google Shape;93;p1"/>
          <p:cNvSpPr txBox="1">
            <a:spLocks noGrp="1"/>
          </p:cNvSpPr>
          <p:nvPr>
            <p:ph type="subTitle" idx="1"/>
          </p:nvPr>
        </p:nvSpPr>
        <p:spPr>
          <a:xfrm>
            <a:off x="7719403" y="2509451"/>
            <a:ext cx="2442690" cy="915772"/>
          </a:xfrm>
          <a:prstGeom prst="rect">
            <a:avLst/>
          </a:prstGeom>
          <a:noFill/>
        </p:spPr>
        <p:txBody>
          <a:bodyPr spcFirstLastPara="1" lIns="91425" tIns="45700" rIns="91425" bIns="45700" anchorCtr="0">
            <a:normAutofit/>
          </a:bodyPr>
          <a:lstStyle/>
          <a:p>
            <a:pPr marL="0" lvl="0" indent="0" rtl="0">
              <a:spcBef>
                <a:spcPts val="0"/>
              </a:spcBef>
              <a:spcAft>
                <a:spcPts val="600"/>
              </a:spcAft>
              <a:buSzPts val="2200"/>
              <a:buNone/>
            </a:pPr>
            <a:r>
              <a:rPr lang="en-US" sz="3200" dirty="0">
                <a:solidFill>
                  <a:srgbClr val="080808"/>
                </a:solidFill>
              </a:rPr>
              <a:t>Session III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6"/>
          <p:cNvSpPr txBox="1">
            <a:spLocks noGrp="1"/>
          </p:cNvSpPr>
          <p:nvPr>
            <p:ph type="title"/>
          </p:nvPr>
        </p:nvSpPr>
        <p:spPr>
          <a:xfrm>
            <a:off x="1307704" y="1233944"/>
            <a:ext cx="4391025" cy="1601853"/>
          </a:xfrm>
          <a:prstGeom prst="rect">
            <a:avLst/>
          </a:prstGeom>
        </p:spPr>
        <p:txBody>
          <a:bodyPr spcFirstLastPara="1" vert="horz" lIns="91440" tIns="45720" rIns="91440" bIns="45720" rtlCol="0" anchor="t" anchorCtr="0">
            <a:normAutofit/>
          </a:bodyPr>
          <a:lstStyle/>
          <a:p>
            <a:pPr marL="0" lvl="0" indent="0" algn="r">
              <a:spcBef>
                <a:spcPct val="0"/>
              </a:spcBef>
              <a:spcAft>
                <a:spcPts val="0"/>
              </a:spcAft>
              <a:buClr>
                <a:srgbClr val="FFFFFF"/>
              </a:buClr>
              <a:buSzPts val="3200"/>
            </a:pPr>
            <a:r>
              <a:rPr lang="en-US" sz="3600" b="1" kern="1200" dirty="0">
                <a:solidFill>
                  <a:schemeClr val="bg1"/>
                </a:solidFill>
                <a:latin typeface="+mj-lt"/>
                <a:ea typeface="+mj-ea"/>
                <a:cs typeface="+mj-cs"/>
              </a:rPr>
              <a:t>UNDERSTANDING POWER AND OPPRESSION </a:t>
            </a:r>
          </a:p>
        </p:txBody>
      </p:sp>
      <p:sp>
        <p:nvSpPr>
          <p:cNvPr id="135" name="Google Shape;135;p6"/>
          <p:cNvSpPr txBox="1">
            <a:spLocks noGrp="1"/>
          </p:cNvSpPr>
          <p:nvPr>
            <p:ph type="body" idx="1"/>
          </p:nvPr>
        </p:nvSpPr>
        <p:spPr>
          <a:xfrm>
            <a:off x="980587" y="3169756"/>
            <a:ext cx="4718142" cy="2454300"/>
          </a:xfrm>
          <a:prstGeom prst="rect">
            <a:avLst/>
          </a:prstGeom>
        </p:spPr>
        <p:txBody>
          <a:bodyPr spcFirstLastPara="1" vert="horz" lIns="91440" tIns="45720" rIns="91440" bIns="45720" rtlCol="0" anchorCtr="0">
            <a:normAutofit fontScale="92500" lnSpcReduction="10000"/>
          </a:bodyPr>
          <a:lstStyle/>
          <a:p>
            <a:pPr marL="0" lvl="0" indent="0" algn="r">
              <a:lnSpc>
                <a:spcPct val="90000"/>
              </a:lnSpc>
              <a:spcBef>
                <a:spcPts val="1200"/>
              </a:spcBef>
              <a:spcAft>
                <a:spcPts val="0"/>
              </a:spcAft>
              <a:buSzPts val="2000"/>
            </a:pPr>
            <a:r>
              <a:rPr lang="en-US" sz="3600" i="1" dirty="0">
                <a:solidFill>
                  <a:schemeClr val="bg1">
                    <a:alpha val="80000"/>
                  </a:schemeClr>
                </a:solidFill>
              </a:rPr>
              <a:t>Power and oppression can be said to be mirror reflections of one another in a sense or two sides of the same coin.</a:t>
            </a:r>
            <a:endParaRPr lang="en-US" sz="3600" dirty="0">
              <a:solidFill>
                <a:schemeClr val="bg1">
                  <a:alpha val="80000"/>
                </a:schemeClr>
              </a:solidFill>
            </a:endParaRPr>
          </a:p>
        </p:txBody>
      </p:sp>
      <p:pic>
        <p:nvPicPr>
          <p:cNvPr id="2050" name="Picture 2" descr="Oppression and Power – Introduction to Community Psychology">
            <a:extLst>
              <a:ext uri="{FF2B5EF4-FFF2-40B4-BE49-F238E27FC236}">
                <a16:creationId xmlns:a16="http://schemas.microsoft.com/office/drawing/2014/main" id="{6707D05B-D25C-4FEE-BBC7-DBD2905EAA7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78978" y="1272612"/>
            <a:ext cx="5078129" cy="4050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192" name="Rectangle 19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7"/>
          <p:cNvSpPr txBox="1">
            <a:spLocks noGrp="1"/>
          </p:cNvSpPr>
          <p:nvPr>
            <p:ph type="title"/>
          </p:nvPr>
        </p:nvSpPr>
        <p:spPr>
          <a:xfrm>
            <a:off x="925169" y="5680616"/>
            <a:ext cx="8476566" cy="734537"/>
          </a:xfrm>
          <a:prstGeom prst="rect">
            <a:avLst/>
          </a:prstGeom>
        </p:spPr>
        <p:txBody>
          <a:bodyPr spcFirstLastPara="1" vert="horz" lIns="91440" tIns="45720" rIns="91440" bIns="45720" rtlCol="0" anchor="b" anchorCtr="0">
            <a:normAutofit fontScale="90000"/>
          </a:bodyPr>
          <a:lstStyle/>
          <a:p>
            <a:pPr marL="0" lvl="0" indent="0">
              <a:spcAft>
                <a:spcPts val="0"/>
              </a:spcAft>
              <a:buClr>
                <a:srgbClr val="FFFFFF"/>
              </a:buClr>
              <a:buSzPts val="3600"/>
            </a:pPr>
            <a:r>
              <a:rPr lang="en-US" kern="1200" dirty="0">
                <a:solidFill>
                  <a:schemeClr val="bg1"/>
                </a:solidFill>
                <a:latin typeface="+mj-lt"/>
                <a:ea typeface="+mj-ea"/>
                <a:cs typeface="+mj-cs"/>
              </a:rPr>
              <a:t>Relationship between Power and Status </a:t>
            </a:r>
          </a:p>
        </p:txBody>
      </p:sp>
      <p:pic>
        <p:nvPicPr>
          <p:cNvPr id="3074" name="Picture 2" descr="The Peril of Power Without Status | Stanford Graduate School of Business">
            <a:extLst>
              <a:ext uri="{FF2B5EF4-FFF2-40B4-BE49-F238E27FC236}">
                <a16:creationId xmlns:a16="http://schemas.microsoft.com/office/drawing/2014/main" id="{1339AE4D-7E97-4F93-A247-8BDF38776C1B}"/>
              </a:ext>
            </a:extLst>
          </p:cNvPr>
          <p:cNvPicPr>
            <a:picLocks noChangeAspect="1" noChangeArrowheads="1"/>
          </p:cNvPicPr>
          <p:nvPr/>
        </p:nvPicPr>
        <p:blipFill>
          <a:blip r:embed="rId3" cstate="screen">
            <a:alphaModFix/>
            <a:extLst>
              <a:ext uri="{28A0092B-C50C-407E-A947-70E740481C1C}">
                <a14:useLocalDpi xmlns:a14="http://schemas.microsoft.com/office/drawing/2010/main"/>
              </a:ext>
            </a:extLst>
          </a:blip>
          <a:stretch>
            <a:fillRect/>
          </a:stretch>
        </p:blipFill>
        <p:spPr bwMode="auto">
          <a:xfrm>
            <a:off x="6921027" y="1180395"/>
            <a:ext cx="4668512" cy="2954884"/>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42;p7">
            <a:extLst>
              <a:ext uri="{FF2B5EF4-FFF2-40B4-BE49-F238E27FC236}">
                <a16:creationId xmlns:a16="http://schemas.microsoft.com/office/drawing/2014/main" id="{3B459773-38C2-4502-965A-FAD272334B0C}"/>
              </a:ext>
            </a:extLst>
          </p:cNvPr>
          <p:cNvSpPr txBox="1">
            <a:spLocks noGrp="1"/>
          </p:cNvSpPr>
          <p:nvPr>
            <p:ph type="body" idx="1"/>
          </p:nvPr>
        </p:nvSpPr>
        <p:spPr>
          <a:xfrm>
            <a:off x="925168" y="1180394"/>
            <a:ext cx="5995859" cy="284958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None/>
            </a:pPr>
            <a:r>
              <a:rPr lang="en-US" sz="3100" dirty="0">
                <a:solidFill>
                  <a:schemeClr val="accent6">
                    <a:lumMod val="40000"/>
                    <a:lumOff val="60000"/>
                  </a:schemeClr>
                </a:solidFill>
              </a:rPr>
              <a:t>STATUS</a:t>
            </a:r>
          </a:p>
          <a:p>
            <a:pPr>
              <a:spcBef>
                <a:spcPts val="0"/>
              </a:spcBef>
              <a:buSzPts val="2800"/>
            </a:pPr>
            <a:r>
              <a:rPr lang="en-US" sz="3000" b="0" dirty="0">
                <a:solidFill>
                  <a:schemeClr val="accent6">
                    <a:lumMod val="40000"/>
                    <a:lumOff val="60000"/>
                  </a:schemeClr>
                </a:solidFill>
              </a:rPr>
              <a:t>Can be defined as a person’s perceived level of importance or significance within a particular context.</a:t>
            </a:r>
          </a:p>
          <a:p>
            <a:pPr marL="0" lvl="0" indent="0" algn="l" rtl="0">
              <a:lnSpc>
                <a:spcPct val="90000"/>
              </a:lnSpc>
              <a:spcBef>
                <a:spcPts val="0"/>
              </a:spcBef>
              <a:spcAft>
                <a:spcPts val="0"/>
              </a:spcAft>
              <a:buSzPts val="2800"/>
              <a:buNone/>
            </a:pPr>
            <a:endParaRPr sz="3100" b="0" dirty="0">
              <a:solidFill>
                <a:schemeClr val="accent6">
                  <a:lumMod val="40000"/>
                  <a:lumOff val="60000"/>
                </a:schemeClr>
              </a:solidFill>
            </a:endParaRPr>
          </a:p>
        </p:txBody>
      </p:sp>
      <p:sp>
        <p:nvSpPr>
          <p:cNvPr id="17" name="Google Shape;144;p7">
            <a:extLst>
              <a:ext uri="{FF2B5EF4-FFF2-40B4-BE49-F238E27FC236}">
                <a16:creationId xmlns:a16="http://schemas.microsoft.com/office/drawing/2014/main" id="{E1D4F863-BC2D-45CA-8171-273EEED363B0}"/>
              </a:ext>
            </a:extLst>
          </p:cNvPr>
          <p:cNvSpPr txBox="1">
            <a:spLocks noGrp="1"/>
          </p:cNvSpPr>
          <p:nvPr>
            <p:ph sz="half" idx="2"/>
          </p:nvPr>
        </p:nvSpPr>
        <p:spPr>
          <a:xfrm>
            <a:off x="925169" y="4170003"/>
            <a:ext cx="8832289" cy="178913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800"/>
              <a:buNone/>
            </a:pPr>
            <a:r>
              <a:rPr lang="en-US" sz="3100" b="1" dirty="0">
                <a:solidFill>
                  <a:schemeClr val="accent1">
                    <a:lumMod val="40000"/>
                    <a:lumOff val="60000"/>
                  </a:schemeClr>
                </a:solidFill>
              </a:rPr>
              <a:t>POWER</a:t>
            </a:r>
          </a:p>
          <a:p>
            <a:pPr marL="0" indent="0">
              <a:spcBef>
                <a:spcPts val="0"/>
              </a:spcBef>
              <a:buSzPts val="2800"/>
              <a:buNone/>
            </a:pPr>
            <a:r>
              <a:rPr lang="en-US" sz="3000" dirty="0">
                <a:solidFill>
                  <a:schemeClr val="accent1">
                    <a:lumMod val="40000"/>
                    <a:lumOff val="60000"/>
                  </a:schemeClr>
                </a:solidFill>
              </a:rPr>
              <a:t>Members with higher status are apt to command greater respect and possess more prestige and power than those with lower status.</a:t>
            </a:r>
          </a:p>
          <a:p>
            <a:pPr marL="0" lvl="0" indent="0" algn="l" rtl="0">
              <a:lnSpc>
                <a:spcPct val="90000"/>
              </a:lnSpc>
              <a:spcBef>
                <a:spcPts val="0"/>
              </a:spcBef>
              <a:spcAft>
                <a:spcPts val="0"/>
              </a:spcAft>
              <a:buSzPts val="2800"/>
              <a:buNone/>
            </a:pPr>
            <a:endParaRPr sz="3100" dirty="0">
              <a:solidFill>
                <a:schemeClr val="accent1">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1000"/>
                                        <p:tgtEl>
                                          <p:spTgt spid="16">
                                            <p:txEl>
                                              <p:pRg st="1" end="1"/>
                                            </p:txEl>
                                          </p:spTgt>
                                        </p:tgtEl>
                                      </p:cBhvr>
                                    </p:animEffect>
                                    <p:anim calcmode="lin" valueType="num">
                                      <p:cBhvr>
                                        <p:cTn id="1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xEl>
                                              <p:pRg st="1" end="1"/>
                                            </p:txEl>
                                          </p:spTgt>
                                        </p:tgtEl>
                                        <p:attrNameLst>
                                          <p:attrName>style.visibility</p:attrName>
                                        </p:attrNameLst>
                                      </p:cBhvr>
                                      <p:to>
                                        <p:strVal val="visible"/>
                                      </p:to>
                                    </p:set>
                                    <p:animEffect transition="in" filter="fade">
                                      <p:cBhvr>
                                        <p:cTn id="28" dur="1000"/>
                                        <p:tgtEl>
                                          <p:spTgt spid="17">
                                            <p:txEl>
                                              <p:pRg st="1" end="1"/>
                                            </p:txEl>
                                          </p:spTgt>
                                        </p:tgtEl>
                                      </p:cBhvr>
                                    </p:animEffect>
                                    <p:anim calcmode="lin" valueType="num">
                                      <p:cBhvr>
                                        <p:cTn id="29"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Google Shape;150;p8"/>
          <p:cNvSpPr txBox="1">
            <a:spLocks noGrp="1"/>
          </p:cNvSpPr>
          <p:nvPr>
            <p:ph type="title"/>
          </p:nvPr>
        </p:nvSpPr>
        <p:spPr>
          <a:xfrm>
            <a:off x="1146879" y="998002"/>
            <a:ext cx="3332524" cy="4245051"/>
          </a:xfrm>
          <a:prstGeom prst="rect">
            <a:avLst/>
          </a:prstGeom>
        </p:spPr>
        <p:txBody>
          <a:bodyPr spcFirstLastPara="1" lIns="91425" tIns="45700" rIns="91425" bIns="45700" anchorCtr="0">
            <a:normAutofit/>
          </a:bodyPr>
          <a:lstStyle/>
          <a:p>
            <a:pPr marL="0" lvl="0" indent="0" algn="ctr" rtl="0">
              <a:spcBef>
                <a:spcPts val="0"/>
              </a:spcBef>
              <a:spcAft>
                <a:spcPts val="0"/>
              </a:spcAft>
              <a:buClr>
                <a:srgbClr val="FFFFFF"/>
              </a:buClr>
              <a:buSzPts val="3600"/>
              <a:buFont typeface="Arial"/>
              <a:buNone/>
            </a:pPr>
            <a:r>
              <a:rPr lang="en-US" dirty="0">
                <a:solidFill>
                  <a:schemeClr val="accent4">
                    <a:lumMod val="40000"/>
                    <a:lumOff val="60000"/>
                  </a:schemeClr>
                </a:solidFill>
                <a:effectLst>
                  <a:outerShdw blurRad="38100" dist="38100" dir="2700000" algn="tl">
                    <a:srgbClr val="000000">
                      <a:alpha val="43137"/>
                    </a:srgbClr>
                  </a:outerShdw>
                </a:effectLst>
              </a:rPr>
              <a:t>BASES OF POWER IN GROUPS</a:t>
            </a:r>
          </a:p>
        </p:txBody>
      </p:sp>
      <p:grpSp>
        <p:nvGrpSpPr>
          <p:cNvPr id="2" name="Group 1">
            <a:extLst>
              <a:ext uri="{FF2B5EF4-FFF2-40B4-BE49-F238E27FC236}">
                <a16:creationId xmlns:a16="http://schemas.microsoft.com/office/drawing/2014/main" id="{3D18D97B-4608-887D-E116-28BADD04D57E}"/>
              </a:ext>
            </a:extLst>
          </p:cNvPr>
          <p:cNvGrpSpPr/>
          <p:nvPr/>
        </p:nvGrpSpPr>
        <p:grpSpPr>
          <a:xfrm>
            <a:off x="5390272" y="543681"/>
            <a:ext cx="6090261" cy="1035890"/>
            <a:chOff x="5390272" y="543681"/>
            <a:chExt cx="6090261" cy="1035890"/>
          </a:xfrm>
        </p:grpSpPr>
        <p:sp>
          <p:nvSpPr>
            <p:cNvPr id="152" name="Google Shape;152;p8"/>
            <p:cNvSpPr/>
            <p:nvPr/>
          </p:nvSpPr>
          <p:spPr>
            <a:xfrm>
              <a:off x="5390272" y="926307"/>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3" name="Google Shape;153;p8"/>
            <p:cNvSpPr/>
            <p:nvPr/>
          </p:nvSpPr>
          <p:spPr>
            <a:xfrm>
              <a:off x="5694785" y="543681"/>
              <a:ext cx="4263183" cy="765252"/>
            </a:xfrm>
            <a:prstGeom prst="roundRect">
              <a:avLst>
                <a:gd name="adj" fmla="val 16667"/>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lvl="1"/>
              <a:r>
                <a:rPr lang="en-US" sz="3000" b="0" i="0" u="none" strike="noStrike" cap="none" dirty="0">
                  <a:solidFill>
                    <a:schemeClr val="tx1"/>
                  </a:solidFill>
                  <a:latin typeface="Arial"/>
                  <a:ea typeface="Arial"/>
                  <a:cs typeface="Arial"/>
                  <a:sym typeface="Arial"/>
                </a:rPr>
                <a:t>Referent Power</a:t>
              </a:r>
            </a:p>
          </p:txBody>
        </p:sp>
      </p:grpSp>
      <p:grpSp>
        <p:nvGrpSpPr>
          <p:cNvPr id="3" name="Group 2">
            <a:extLst>
              <a:ext uri="{FF2B5EF4-FFF2-40B4-BE49-F238E27FC236}">
                <a16:creationId xmlns:a16="http://schemas.microsoft.com/office/drawing/2014/main" id="{0561EFB0-3C4D-367E-F433-181CC4184B38}"/>
              </a:ext>
            </a:extLst>
          </p:cNvPr>
          <p:cNvGrpSpPr/>
          <p:nvPr/>
        </p:nvGrpSpPr>
        <p:grpSpPr>
          <a:xfrm>
            <a:off x="5390272" y="1719556"/>
            <a:ext cx="6090261" cy="1035890"/>
            <a:chOff x="5390272" y="1719556"/>
            <a:chExt cx="6090261" cy="1035890"/>
          </a:xfrm>
        </p:grpSpPr>
        <p:sp>
          <p:nvSpPr>
            <p:cNvPr id="155" name="Google Shape;155;p8"/>
            <p:cNvSpPr/>
            <p:nvPr/>
          </p:nvSpPr>
          <p:spPr>
            <a:xfrm>
              <a:off x="5390272" y="2102182"/>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6" name="Google Shape;156;p8"/>
            <p:cNvSpPr/>
            <p:nvPr/>
          </p:nvSpPr>
          <p:spPr>
            <a:xfrm>
              <a:off x="5694785" y="1719556"/>
              <a:ext cx="4263183" cy="765252"/>
            </a:xfrm>
            <a:prstGeom prst="roundRect">
              <a:avLst>
                <a:gd name="adj" fmla="val 16667"/>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lvl="1"/>
              <a:r>
                <a:rPr lang="en-US" sz="3000" dirty="0">
                  <a:solidFill>
                    <a:schemeClr val="tx1"/>
                  </a:solidFill>
                  <a:latin typeface="Arial"/>
                  <a:ea typeface="Arial"/>
                  <a:cs typeface="Arial"/>
                  <a:sym typeface="Arial"/>
                </a:rPr>
                <a:t>Expert</a:t>
              </a:r>
              <a:r>
                <a:rPr lang="en-US" sz="3000" b="0" i="0" u="none" strike="noStrike" cap="none" dirty="0">
                  <a:solidFill>
                    <a:schemeClr val="tx1"/>
                  </a:solidFill>
                  <a:latin typeface="Arial"/>
                  <a:ea typeface="Arial"/>
                  <a:cs typeface="Arial"/>
                  <a:sym typeface="Arial"/>
                </a:rPr>
                <a:t> Power</a:t>
              </a:r>
            </a:p>
          </p:txBody>
        </p:sp>
      </p:grpSp>
      <p:grpSp>
        <p:nvGrpSpPr>
          <p:cNvPr id="4" name="Group 3">
            <a:extLst>
              <a:ext uri="{FF2B5EF4-FFF2-40B4-BE49-F238E27FC236}">
                <a16:creationId xmlns:a16="http://schemas.microsoft.com/office/drawing/2014/main" id="{D2476A4B-31B4-370C-1446-724A23D1E4A0}"/>
              </a:ext>
            </a:extLst>
          </p:cNvPr>
          <p:cNvGrpSpPr/>
          <p:nvPr/>
        </p:nvGrpSpPr>
        <p:grpSpPr>
          <a:xfrm>
            <a:off x="5390272" y="2895431"/>
            <a:ext cx="6090261" cy="1035890"/>
            <a:chOff x="5390272" y="2895431"/>
            <a:chExt cx="6090261" cy="1035890"/>
          </a:xfrm>
        </p:grpSpPr>
        <p:sp>
          <p:nvSpPr>
            <p:cNvPr id="158" name="Google Shape;158;p8"/>
            <p:cNvSpPr/>
            <p:nvPr/>
          </p:nvSpPr>
          <p:spPr>
            <a:xfrm>
              <a:off x="5390272" y="3278057"/>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9" name="Google Shape;159;p8"/>
            <p:cNvSpPr/>
            <p:nvPr/>
          </p:nvSpPr>
          <p:spPr>
            <a:xfrm>
              <a:off x="5694785" y="2895431"/>
              <a:ext cx="4263183" cy="765252"/>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000" dirty="0">
                  <a:solidFill>
                    <a:schemeClr val="tx1"/>
                  </a:solidFill>
                  <a:latin typeface="Arial"/>
                  <a:ea typeface="Arial"/>
                  <a:cs typeface="Arial"/>
                  <a:sym typeface="Arial"/>
                </a:rPr>
                <a:t>Legitimate</a:t>
              </a:r>
              <a:r>
                <a:rPr lang="en-US" sz="3000" b="0" i="0" u="none" strike="noStrike" cap="none" dirty="0">
                  <a:solidFill>
                    <a:schemeClr val="tx1"/>
                  </a:solidFill>
                  <a:latin typeface="Arial"/>
                  <a:ea typeface="Arial"/>
                  <a:cs typeface="Arial"/>
                  <a:sym typeface="Arial"/>
                </a:rPr>
                <a:t> Power</a:t>
              </a:r>
            </a:p>
          </p:txBody>
        </p:sp>
      </p:grpSp>
      <p:grpSp>
        <p:nvGrpSpPr>
          <p:cNvPr id="5" name="Group 4">
            <a:extLst>
              <a:ext uri="{FF2B5EF4-FFF2-40B4-BE49-F238E27FC236}">
                <a16:creationId xmlns:a16="http://schemas.microsoft.com/office/drawing/2014/main" id="{2ECE0DE1-10E7-3362-F7C3-EB662D30C6E1}"/>
              </a:ext>
            </a:extLst>
          </p:cNvPr>
          <p:cNvGrpSpPr/>
          <p:nvPr/>
        </p:nvGrpSpPr>
        <p:grpSpPr>
          <a:xfrm>
            <a:off x="5390272" y="4071306"/>
            <a:ext cx="6090261" cy="1035890"/>
            <a:chOff x="5390272" y="4071306"/>
            <a:chExt cx="6090261" cy="1035890"/>
          </a:xfrm>
        </p:grpSpPr>
        <p:sp>
          <p:nvSpPr>
            <p:cNvPr id="161" name="Google Shape;161;p8"/>
            <p:cNvSpPr/>
            <p:nvPr/>
          </p:nvSpPr>
          <p:spPr>
            <a:xfrm>
              <a:off x="5390272" y="4453932"/>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62" name="Google Shape;162;p8"/>
            <p:cNvSpPr/>
            <p:nvPr/>
          </p:nvSpPr>
          <p:spPr>
            <a:xfrm>
              <a:off x="5694785" y="4071306"/>
              <a:ext cx="4263183" cy="765252"/>
            </a:xfrm>
            <a:prstGeom prst="roundRect">
              <a:avLst>
                <a:gd name="adj" fmla="val 16667"/>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lvl="1"/>
              <a:r>
                <a:rPr lang="en-US" sz="3000" b="0" i="0" u="none" strike="noStrike" cap="none" dirty="0">
                  <a:latin typeface="Arial"/>
                  <a:ea typeface="Arial"/>
                  <a:cs typeface="Arial"/>
                  <a:sym typeface="Arial"/>
                </a:rPr>
                <a:t>Coercive Power </a:t>
              </a:r>
            </a:p>
          </p:txBody>
        </p:sp>
      </p:grpSp>
      <p:grpSp>
        <p:nvGrpSpPr>
          <p:cNvPr id="6" name="Group 5">
            <a:extLst>
              <a:ext uri="{FF2B5EF4-FFF2-40B4-BE49-F238E27FC236}">
                <a16:creationId xmlns:a16="http://schemas.microsoft.com/office/drawing/2014/main" id="{889A9EE0-566D-A708-3273-4FD55CC5FE03}"/>
              </a:ext>
            </a:extLst>
          </p:cNvPr>
          <p:cNvGrpSpPr/>
          <p:nvPr/>
        </p:nvGrpSpPr>
        <p:grpSpPr>
          <a:xfrm>
            <a:off x="5375122" y="5265444"/>
            <a:ext cx="6090261" cy="1035890"/>
            <a:chOff x="5375122" y="5265444"/>
            <a:chExt cx="6090261" cy="1035890"/>
          </a:xfrm>
        </p:grpSpPr>
        <p:sp>
          <p:nvSpPr>
            <p:cNvPr id="23" name="Google Shape;161;p8">
              <a:extLst>
                <a:ext uri="{FF2B5EF4-FFF2-40B4-BE49-F238E27FC236}">
                  <a16:creationId xmlns:a16="http://schemas.microsoft.com/office/drawing/2014/main" id="{9B7E250C-0D81-4BAA-94D6-A1EABDA899BC}"/>
                </a:ext>
              </a:extLst>
            </p:cNvPr>
            <p:cNvSpPr/>
            <p:nvPr/>
          </p:nvSpPr>
          <p:spPr>
            <a:xfrm>
              <a:off x="5375122" y="5648070"/>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24" name="Google Shape;162;p8">
              <a:extLst>
                <a:ext uri="{FF2B5EF4-FFF2-40B4-BE49-F238E27FC236}">
                  <a16:creationId xmlns:a16="http://schemas.microsoft.com/office/drawing/2014/main" id="{DAFA6753-7E5B-4E87-804C-35F94A71644F}"/>
                </a:ext>
              </a:extLst>
            </p:cNvPr>
            <p:cNvSpPr/>
            <p:nvPr/>
          </p:nvSpPr>
          <p:spPr>
            <a:xfrm>
              <a:off x="5679635" y="5265444"/>
              <a:ext cx="4263183" cy="765252"/>
            </a:xfrm>
            <a:prstGeom prst="roundRect">
              <a:avLst>
                <a:gd name="adj" fmla="val 16667"/>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lvl="1"/>
              <a:r>
                <a:rPr lang="en-US" sz="3000" b="0" i="0" u="none" strike="noStrike" cap="none" dirty="0">
                  <a:latin typeface="Arial"/>
                  <a:ea typeface="Arial"/>
                  <a:cs typeface="Arial"/>
                  <a:sym typeface="Arial"/>
                </a:rPr>
                <a:t>Reward Power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01" name="Rectangle 13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bri"/>
              <a:ea typeface="+mn-ea"/>
              <a:cs typeface="+mn-cs"/>
            </a:endParaRPr>
          </a:p>
        </p:txBody>
      </p:sp>
      <p:pic>
        <p:nvPicPr>
          <p:cNvPr id="3074" name="Picture 2" descr="10 Steps To Own Your Personal Power">
            <a:extLst>
              <a:ext uri="{FF2B5EF4-FFF2-40B4-BE49-F238E27FC236}">
                <a16:creationId xmlns:a16="http://schemas.microsoft.com/office/drawing/2014/main" id="{87B64EC4-F15B-425F-BFE8-90528F1F10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6" t="-1" r="23501" b="-1"/>
          <a:stretch/>
        </p:blipFill>
        <p:spPr bwMode="auto">
          <a:xfrm>
            <a:off x="4789342" y="10"/>
            <a:ext cx="7390263"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9698" name="Title 1">
            <a:extLst>
              <a:ext uri="{FF2B5EF4-FFF2-40B4-BE49-F238E27FC236}">
                <a16:creationId xmlns:a16="http://schemas.microsoft.com/office/drawing/2014/main" id="{0F5E1FB7-8D87-4157-8828-89007A59CC4E}"/>
              </a:ext>
            </a:extLst>
          </p:cNvPr>
          <p:cNvSpPr>
            <a:spLocks noGrp="1"/>
          </p:cNvSpPr>
          <p:nvPr>
            <p:ph type="title"/>
          </p:nvPr>
        </p:nvSpPr>
        <p:spPr>
          <a:xfrm>
            <a:off x="745242" y="105099"/>
            <a:ext cx="5840753" cy="1899912"/>
          </a:xfrm>
        </p:spPr>
        <p:txBody>
          <a:bodyPr>
            <a:normAutofit/>
          </a:bodyPr>
          <a:lstStyle/>
          <a:p>
            <a:pPr algn="l"/>
            <a:r>
              <a:rPr lang="en-US" altLang="en-US" sz="4000" b="1" dirty="0"/>
              <a:t>Bases of Power in Groups</a:t>
            </a:r>
          </a:p>
        </p:txBody>
      </p:sp>
      <p:sp>
        <p:nvSpPr>
          <p:cNvPr id="29699" name="Content Placeholder 2">
            <a:extLst>
              <a:ext uri="{FF2B5EF4-FFF2-40B4-BE49-F238E27FC236}">
                <a16:creationId xmlns:a16="http://schemas.microsoft.com/office/drawing/2014/main" id="{E83FD99F-4AC5-4930-A553-507ADB089BE0}"/>
              </a:ext>
            </a:extLst>
          </p:cNvPr>
          <p:cNvSpPr>
            <a:spLocks noGrp="1"/>
          </p:cNvSpPr>
          <p:nvPr>
            <p:ph idx="1"/>
          </p:nvPr>
        </p:nvSpPr>
        <p:spPr>
          <a:xfrm>
            <a:off x="745242" y="1788290"/>
            <a:ext cx="5177906" cy="3742762"/>
          </a:xfrm>
        </p:spPr>
        <p:txBody>
          <a:bodyPr>
            <a:noAutofit/>
          </a:bodyPr>
          <a:lstStyle/>
          <a:p>
            <a:pPr marL="0" indent="0">
              <a:lnSpc>
                <a:spcPct val="90000"/>
              </a:lnSpc>
              <a:spcBef>
                <a:spcPts val="1800"/>
              </a:spcBef>
              <a:buNone/>
            </a:pPr>
            <a:r>
              <a:rPr lang="en-US" b="1" i="1" dirty="0">
                <a:solidFill>
                  <a:schemeClr val="accent2">
                    <a:lumMod val="75000"/>
                  </a:schemeClr>
                </a:solidFill>
              </a:rPr>
              <a:t>Referent Power </a:t>
            </a:r>
            <a:r>
              <a:rPr lang="en-US" sz="2600" dirty="0"/>
              <a:t>- </a:t>
            </a:r>
            <a:r>
              <a:rPr lang="en-US" altLang="en-US" sz="2600" dirty="0"/>
              <a:t>P</a:t>
            </a:r>
            <a:r>
              <a:rPr lang="en-US" sz="2600" dirty="0"/>
              <a:t>erson B looks up to or admires person A, and, as a result, B follows A largely because of A’s personal qualities, characteristics, or reputation. Person A can use </a:t>
            </a:r>
            <a:r>
              <a:rPr lang="en-US" sz="2600" b="1" dirty="0"/>
              <a:t>referent power </a:t>
            </a:r>
            <a:r>
              <a:rPr lang="en-US" sz="2600" dirty="0"/>
              <a:t>to influence B.</a:t>
            </a:r>
          </a:p>
          <a:p>
            <a:pPr marL="0" indent="0">
              <a:lnSpc>
                <a:spcPct val="90000"/>
              </a:lnSpc>
              <a:spcBef>
                <a:spcPts val="1800"/>
              </a:spcBef>
              <a:buNone/>
            </a:pPr>
            <a:r>
              <a:rPr lang="en-US" sz="2600" b="1" i="1" dirty="0"/>
              <a:t>Referent power</a:t>
            </a:r>
            <a:r>
              <a:rPr lang="en-US" sz="2600" dirty="0"/>
              <a:t> has also been called charismatic power, because allegiance is based on interpersonal attraction of one individual for another. </a:t>
            </a:r>
            <a:endParaRPr lang="en-US" altLang="en-US" sz="2600" dirty="0"/>
          </a:p>
        </p:txBody>
      </p:sp>
    </p:spTree>
    <p:extLst>
      <p:ext uri="{BB962C8B-B14F-4D97-AF65-F5344CB8AC3E}">
        <p14:creationId xmlns:p14="http://schemas.microsoft.com/office/powerpoint/2010/main" val="11980845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Title 1">
            <a:extLst>
              <a:ext uri="{FF2B5EF4-FFF2-40B4-BE49-F238E27FC236}">
                <a16:creationId xmlns:a16="http://schemas.microsoft.com/office/drawing/2014/main" id="{0F5E1FB7-8D87-4157-8828-89007A59CC4E}"/>
              </a:ext>
            </a:extLst>
          </p:cNvPr>
          <p:cNvSpPr>
            <a:spLocks noGrp="1"/>
          </p:cNvSpPr>
          <p:nvPr>
            <p:ph type="title"/>
          </p:nvPr>
        </p:nvSpPr>
        <p:spPr>
          <a:xfrm>
            <a:off x="838200" y="324091"/>
            <a:ext cx="6187632" cy="1385351"/>
          </a:xfrm>
        </p:spPr>
        <p:txBody>
          <a:bodyPr vert="horz" lIns="91440" tIns="45720" rIns="91440" bIns="45720" rtlCol="0" anchor="ctr">
            <a:normAutofit/>
          </a:bodyPr>
          <a:lstStyle/>
          <a:p>
            <a:pPr algn="l" eaLnBrk="1" hangingPunct="1">
              <a:lnSpc>
                <a:spcPct val="90000"/>
              </a:lnSpc>
            </a:pPr>
            <a:r>
              <a:rPr lang="en-US" altLang="en-US" b="1" dirty="0"/>
              <a:t>Bases of Power in Groups</a:t>
            </a:r>
          </a:p>
        </p:txBody>
      </p:sp>
      <p:pic>
        <p:nvPicPr>
          <p:cNvPr id="8" name="Picture 2" descr="Top 12 Most Inspiring Steve Jobs Quotes | Goalcast">
            <a:extLst>
              <a:ext uri="{FF2B5EF4-FFF2-40B4-BE49-F238E27FC236}">
                <a16:creationId xmlns:a16="http://schemas.microsoft.com/office/drawing/2014/main" id="{8A5A960E-6145-D9A8-19F3-ABF18E2BC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414"/>
          <a:stretch/>
        </p:blipFill>
        <p:spPr bwMode="auto">
          <a:xfrm>
            <a:off x="6626001" y="10"/>
            <a:ext cx="5562952"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4" name="Content Placeholder 2">
            <a:extLst>
              <a:ext uri="{FF2B5EF4-FFF2-40B4-BE49-F238E27FC236}">
                <a16:creationId xmlns:a16="http://schemas.microsoft.com/office/drawing/2014/main" id="{1C49C044-6D64-3579-FA72-2815B287EF47}"/>
              </a:ext>
            </a:extLst>
          </p:cNvPr>
          <p:cNvSpPr>
            <a:spLocks noGrp="1"/>
          </p:cNvSpPr>
          <p:nvPr>
            <p:ph idx="1"/>
          </p:nvPr>
        </p:nvSpPr>
        <p:spPr>
          <a:xfrm>
            <a:off x="835152" y="1604092"/>
            <a:ext cx="5790848" cy="2789604"/>
          </a:xfrm>
        </p:spPr>
        <p:txBody>
          <a:bodyPr>
            <a:noAutofit/>
          </a:bodyPr>
          <a:lstStyle/>
          <a:p>
            <a:pPr marL="0" indent="0">
              <a:spcBef>
                <a:spcPts val="1200"/>
              </a:spcBef>
              <a:buNone/>
            </a:pPr>
            <a:r>
              <a:rPr lang="en-US" sz="3600" b="1" i="1" dirty="0">
                <a:solidFill>
                  <a:schemeClr val="accent3">
                    <a:lumMod val="50000"/>
                  </a:schemeClr>
                </a:solidFill>
              </a:rPr>
              <a:t>Expert power </a:t>
            </a:r>
            <a:r>
              <a:rPr lang="en-US" sz="2600" dirty="0"/>
              <a:t>is demonstrated when person </a:t>
            </a:r>
            <a:r>
              <a:rPr lang="en-US" sz="2600" i="1" dirty="0"/>
              <a:t>A </a:t>
            </a:r>
            <a:r>
              <a:rPr lang="en-US" sz="2600" dirty="0"/>
              <a:t>gains power because </a:t>
            </a:r>
            <a:r>
              <a:rPr lang="en-US" sz="2600" i="1" dirty="0"/>
              <a:t>A </a:t>
            </a:r>
            <a:r>
              <a:rPr lang="en-US" sz="2600" dirty="0"/>
              <a:t>has knowledge or expertise relevant to </a:t>
            </a:r>
            <a:r>
              <a:rPr lang="en-US" sz="2600" i="1" dirty="0"/>
              <a:t>B</a:t>
            </a:r>
            <a:r>
              <a:rPr lang="en-US" sz="2600" dirty="0"/>
              <a:t>.</a:t>
            </a:r>
          </a:p>
          <a:p>
            <a:pPr marL="0" indent="0">
              <a:spcBef>
                <a:spcPts val="1200"/>
              </a:spcBef>
              <a:buNone/>
            </a:pPr>
            <a:r>
              <a:rPr lang="en-US" sz="2600" dirty="0"/>
              <a:t>For instance, professors presumably have power in the classroom because of their mastery of a particular subject matter.</a:t>
            </a:r>
            <a:endParaRPr lang="en-US" altLang="en-US" sz="2600" dirty="0"/>
          </a:p>
        </p:txBody>
      </p:sp>
      <p:sp>
        <p:nvSpPr>
          <p:cNvPr id="3" name="TextBox 2">
            <a:extLst>
              <a:ext uri="{FF2B5EF4-FFF2-40B4-BE49-F238E27FC236}">
                <a16:creationId xmlns:a16="http://schemas.microsoft.com/office/drawing/2014/main" id="{CBEAD7D5-F236-5B2A-AE29-6143AFA79BD0}"/>
              </a:ext>
            </a:extLst>
          </p:cNvPr>
          <p:cNvSpPr txBox="1"/>
          <p:nvPr/>
        </p:nvSpPr>
        <p:spPr>
          <a:xfrm>
            <a:off x="9761014" y="5337985"/>
            <a:ext cx="2111217" cy="1334229"/>
          </a:xfrm>
          <a:prstGeom prst="rect">
            <a:avLst/>
          </a:prstGeom>
        </p:spPr>
        <p:txBody>
          <a:bodyPr vert="horz" lIns="91440" tIns="45720" rIns="91440" bIns="45720" rtlCol="0">
            <a:normAutofit/>
          </a:bodyPr>
          <a:lstStyle/>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Stay hungry.</a:t>
            </a:r>
          </a:p>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Stay foolish.</a:t>
            </a:r>
          </a:p>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 Steve Jobs</a:t>
            </a:r>
          </a:p>
        </p:txBody>
      </p:sp>
      <p:sp>
        <p:nvSpPr>
          <p:cNvPr id="47" name="TextBox 46">
            <a:extLst>
              <a:ext uri="{FF2B5EF4-FFF2-40B4-BE49-F238E27FC236}">
                <a16:creationId xmlns:a16="http://schemas.microsoft.com/office/drawing/2014/main" id="{A543A57A-2A96-85BC-353D-EE0FF98CD4A6}"/>
              </a:ext>
            </a:extLst>
          </p:cNvPr>
          <p:cNvSpPr txBox="1"/>
          <p:nvPr/>
        </p:nvSpPr>
        <p:spPr>
          <a:xfrm>
            <a:off x="835152" y="3994682"/>
            <a:ext cx="5901314" cy="2246769"/>
          </a:xfrm>
          <a:prstGeom prst="rect">
            <a:avLst/>
          </a:prstGeom>
          <a:noFill/>
        </p:spPr>
        <p:txBody>
          <a:bodyPr wrap="square">
            <a:spAutoFit/>
          </a:bodyPr>
          <a:lstStyle/>
          <a:p>
            <a:pPr marL="0" indent="0">
              <a:spcBef>
                <a:spcPts val="1200"/>
              </a:spcBef>
              <a:buNone/>
            </a:pPr>
            <a:endParaRPr lang="en-US" sz="2600" dirty="0"/>
          </a:p>
          <a:p>
            <a:pPr marL="0" indent="0">
              <a:spcBef>
                <a:spcPts val="1200"/>
              </a:spcBef>
              <a:buNone/>
            </a:pPr>
            <a:r>
              <a:rPr lang="en-US" sz="2600" dirty="0"/>
              <a:t>In each case, the individual has credibility in a particular-and narrow-area as a result of experience and expertise, and this gives the individual power in that domain.</a:t>
            </a:r>
            <a:endParaRPr lang="en-US" altLang="en-US" sz="2600" dirty="0"/>
          </a:p>
        </p:txBody>
      </p:sp>
    </p:spTree>
    <p:extLst>
      <p:ext uri="{BB962C8B-B14F-4D97-AF65-F5344CB8AC3E}">
        <p14:creationId xmlns:p14="http://schemas.microsoft.com/office/powerpoint/2010/main" val="20592455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xEl>
                                              <p:pRg st="1" end="1"/>
                                            </p:txEl>
                                          </p:spTgt>
                                        </p:tgtEl>
                                        <p:attrNameLst>
                                          <p:attrName>style.visibility</p:attrName>
                                        </p:attrNameLst>
                                      </p:cBhvr>
                                      <p:to>
                                        <p:strVal val="visible"/>
                                      </p:to>
                                    </p:set>
                                    <p:animEffect transition="in" filter="fade">
                                      <p:cBhvr>
                                        <p:cTn id="14" dur="1000"/>
                                        <p:tgtEl>
                                          <p:spTgt spid="44">
                                            <p:txEl>
                                              <p:pRg st="1" end="1"/>
                                            </p:txEl>
                                          </p:spTgt>
                                        </p:tgtEl>
                                      </p:cBhvr>
                                    </p:animEffect>
                                    <p:anim calcmode="lin" valueType="num">
                                      <p:cBhvr>
                                        <p:cTn id="15"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eat Rebuilding&amp;#39; of US Armed Forces Reflects &amp;#39;Distrust in NATO&amp;#39; - Sputnik  International">
            <a:extLst>
              <a:ext uri="{FF2B5EF4-FFF2-40B4-BE49-F238E27FC236}">
                <a16:creationId xmlns:a16="http://schemas.microsoft.com/office/drawing/2014/main" id="{3548AA6C-DCEC-E2C4-6EB0-43B8903F28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83" t="6480" r="31108"/>
          <a:stretch/>
        </p:blipFill>
        <p:spPr bwMode="auto">
          <a:xfrm>
            <a:off x="3988526" y="10"/>
            <a:ext cx="8203474" cy="685799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C0901E-EABB-9321-5F38-E4DCDEB2D737}"/>
              </a:ext>
            </a:extLst>
          </p:cNvPr>
          <p:cNvSpPr txBox="1">
            <a:spLocks/>
          </p:cNvSpPr>
          <p:nvPr/>
        </p:nvSpPr>
        <p:spPr>
          <a:xfrm>
            <a:off x="1069570" y="625683"/>
            <a:ext cx="6390905" cy="8400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sz="4800" dirty="0"/>
              <a:t>Bases of Power in Groups</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9A6B1988-AC2E-A324-D576-8D136E6CD6BB}"/>
              </a:ext>
            </a:extLst>
          </p:cNvPr>
          <p:cNvSpPr/>
          <p:nvPr/>
        </p:nvSpPr>
        <p:spPr>
          <a:xfrm>
            <a:off x="347241" y="4409954"/>
            <a:ext cx="4111428" cy="266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A99C3A-D832-1D43-9EF2-7EE781F94F42}"/>
              </a:ext>
            </a:extLst>
          </p:cNvPr>
          <p:cNvSpPr txBox="1"/>
          <p:nvPr/>
        </p:nvSpPr>
        <p:spPr>
          <a:xfrm>
            <a:off x="1069570" y="1665699"/>
            <a:ext cx="6192508" cy="2800767"/>
          </a:xfrm>
          <a:prstGeom prst="rect">
            <a:avLst/>
          </a:prstGeom>
          <a:noFill/>
        </p:spPr>
        <p:txBody>
          <a:bodyPr wrap="square">
            <a:spAutoFit/>
          </a:bodyPr>
          <a:lstStyle/>
          <a:p>
            <a:r>
              <a:rPr lang="en-US" sz="3600" b="1" i="1" dirty="0">
                <a:solidFill>
                  <a:schemeClr val="accent4">
                    <a:lumMod val="50000"/>
                  </a:schemeClr>
                </a:solidFill>
              </a:rPr>
              <a:t>Legitimate power </a:t>
            </a:r>
            <a:r>
              <a:rPr lang="en-US" sz="2800" b="0" i="0" u="none" strike="noStrike" baseline="0" dirty="0">
                <a:solidFill>
                  <a:srgbClr val="000000"/>
                </a:solidFill>
              </a:rPr>
              <a:t>exists when person </a:t>
            </a:r>
            <a:r>
              <a:rPr lang="en-US" sz="2800" b="0" i="1" u="none" strike="noStrike" baseline="0" dirty="0">
                <a:solidFill>
                  <a:srgbClr val="000000"/>
                </a:solidFill>
              </a:rPr>
              <a:t>B </a:t>
            </a:r>
            <a:r>
              <a:rPr lang="en-US" sz="2800" b="0" i="0" u="none" strike="noStrike" baseline="0" dirty="0">
                <a:solidFill>
                  <a:srgbClr val="000000"/>
                </a:solidFill>
              </a:rPr>
              <a:t>submits to person </a:t>
            </a:r>
            <a:r>
              <a:rPr lang="en-US" sz="2800" b="0" i="1" u="none" strike="noStrike" baseline="0" dirty="0">
                <a:solidFill>
                  <a:srgbClr val="000000"/>
                </a:solidFill>
              </a:rPr>
              <a:t>A </a:t>
            </a:r>
            <a:r>
              <a:rPr lang="en-US" sz="2800" b="0" i="0" u="none" strike="noStrike" baseline="0" dirty="0">
                <a:solidFill>
                  <a:srgbClr val="000000"/>
                </a:solidFill>
              </a:rPr>
              <a:t>because </a:t>
            </a:r>
            <a:r>
              <a:rPr lang="en-US" sz="2800" b="0" i="1" u="none" strike="noStrike" baseline="0" dirty="0">
                <a:solidFill>
                  <a:srgbClr val="000000"/>
                </a:solidFill>
              </a:rPr>
              <a:t>B </a:t>
            </a:r>
            <a:r>
              <a:rPr lang="en-US" sz="2800" b="0" i="0" u="none" strike="noStrike" baseline="0" dirty="0">
                <a:solidFill>
                  <a:srgbClr val="000000"/>
                </a:solidFill>
              </a:rPr>
              <a:t>feels that </a:t>
            </a:r>
            <a:r>
              <a:rPr lang="en-US" sz="2800" b="0" i="1" u="none" strike="noStrike" baseline="0" dirty="0">
                <a:solidFill>
                  <a:srgbClr val="000000"/>
                </a:solidFill>
              </a:rPr>
              <a:t>A </a:t>
            </a:r>
            <a:r>
              <a:rPr lang="en-US" sz="2800" b="0" i="0" u="none" strike="noStrike" baseline="0" dirty="0">
                <a:solidFill>
                  <a:srgbClr val="000000"/>
                </a:solidFill>
              </a:rPr>
              <a:t>has a right to exert power in a certain domain (</a:t>
            </a:r>
            <a:r>
              <a:rPr lang="en-US" sz="2800" b="0" i="0" u="none" strike="noStrike" baseline="0" dirty="0" err="1">
                <a:solidFill>
                  <a:srgbClr val="000000"/>
                </a:solidFill>
              </a:rPr>
              <a:t>Tjosvold</a:t>
            </a:r>
            <a:r>
              <a:rPr lang="en-US" sz="2800" b="0" i="0" u="none" strike="noStrike" baseline="0" dirty="0">
                <a:solidFill>
                  <a:srgbClr val="000000"/>
                </a:solidFill>
              </a:rPr>
              <a:t>, 1985). Legitimate power is really another name for authority.</a:t>
            </a:r>
            <a:endParaRPr lang="en-US" sz="2800" dirty="0"/>
          </a:p>
        </p:txBody>
      </p:sp>
      <p:sp>
        <p:nvSpPr>
          <p:cNvPr id="19" name="TextBox 18">
            <a:extLst>
              <a:ext uri="{FF2B5EF4-FFF2-40B4-BE49-F238E27FC236}">
                <a16:creationId xmlns:a16="http://schemas.microsoft.com/office/drawing/2014/main" id="{FEA30EAF-64D2-6DC6-E5B8-B95A58C687D7}"/>
              </a:ext>
            </a:extLst>
          </p:cNvPr>
          <p:cNvSpPr txBox="1"/>
          <p:nvPr/>
        </p:nvSpPr>
        <p:spPr>
          <a:xfrm>
            <a:off x="1069570" y="4050628"/>
            <a:ext cx="6688850" cy="2246769"/>
          </a:xfrm>
          <a:prstGeom prst="rect">
            <a:avLst/>
          </a:prstGeom>
          <a:noFill/>
        </p:spPr>
        <p:txBody>
          <a:bodyPr wrap="square">
            <a:spAutoFit/>
          </a:bodyPr>
          <a:lstStyle/>
          <a:p>
            <a:endParaRPr lang="en-US" sz="2800" b="0" i="0" u="none" strike="noStrike" baseline="0" dirty="0">
              <a:solidFill>
                <a:srgbClr val="000000"/>
              </a:solidFill>
            </a:endParaRPr>
          </a:p>
          <a:p>
            <a:r>
              <a:rPr lang="en-US" sz="2800" b="0" i="0" u="none" strike="noStrike" baseline="0" dirty="0">
                <a:solidFill>
                  <a:srgbClr val="000000"/>
                </a:solidFill>
              </a:rPr>
              <a:t>Legitimate power differs from reward and coercive power in that it depends on the official position a person holds, and not on his or her relationship with others. </a:t>
            </a:r>
            <a:endParaRPr lang="en-US" sz="2800" dirty="0"/>
          </a:p>
        </p:txBody>
      </p:sp>
    </p:spTree>
    <p:extLst>
      <p:ext uri="{BB962C8B-B14F-4D97-AF65-F5344CB8AC3E}">
        <p14:creationId xmlns:p14="http://schemas.microsoft.com/office/powerpoint/2010/main" val="305330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61D39-81C2-5165-D682-15C753A72B97}"/>
              </a:ext>
            </a:extLst>
          </p:cNvPr>
          <p:cNvSpPr txBox="1">
            <a:spLocks/>
          </p:cNvSpPr>
          <p:nvPr/>
        </p:nvSpPr>
        <p:spPr>
          <a:xfrm>
            <a:off x="643467" y="296230"/>
            <a:ext cx="6139297" cy="8496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dirty="0">
                <a:latin typeface="+mn-lt"/>
              </a:rPr>
              <a:t>Bases of Power in Groups</a:t>
            </a:r>
          </a:p>
        </p:txBody>
      </p:sp>
      <p:pic>
        <p:nvPicPr>
          <p:cNvPr id="3" name="Picture 4" descr="Adolf Hitler&amp;#39;s rise a &amp;#39;constant warning to Germans,&amp;#39; says Angela Merkel |  The Times">
            <a:extLst>
              <a:ext uri="{FF2B5EF4-FFF2-40B4-BE49-F238E27FC236}">
                <a16:creationId xmlns:a16="http://schemas.microsoft.com/office/drawing/2014/main" id="{79BCF2BF-2B33-2E59-D338-6586FF3F16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41" r="17640"/>
          <a:stretch/>
        </p:blipFill>
        <p:spPr bwMode="auto">
          <a:xfrm>
            <a:off x="6869634"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CA8B829-224D-2FF7-231B-C5A3A41E35B4}"/>
              </a:ext>
            </a:extLst>
          </p:cNvPr>
          <p:cNvSpPr txBox="1"/>
          <p:nvPr/>
        </p:nvSpPr>
        <p:spPr>
          <a:xfrm>
            <a:off x="666080" y="1228004"/>
            <a:ext cx="6382902" cy="2062103"/>
          </a:xfrm>
          <a:prstGeom prst="rect">
            <a:avLst/>
          </a:prstGeom>
          <a:noFill/>
        </p:spPr>
        <p:txBody>
          <a:bodyPr wrap="square">
            <a:spAutoFit/>
          </a:bodyPr>
          <a:lstStyle/>
          <a:p>
            <a:pPr>
              <a:spcBef>
                <a:spcPts val="1200"/>
              </a:spcBef>
            </a:pPr>
            <a:r>
              <a:rPr lang="en-US" sz="3200" b="1" i="1" u="none" strike="noStrike" baseline="0" dirty="0">
                <a:solidFill>
                  <a:srgbClr val="000000"/>
                </a:solidFill>
              </a:rPr>
              <a:t>Coercive power </a:t>
            </a:r>
            <a:r>
              <a:rPr lang="en-US" sz="2400" b="0" i="0" u="none" strike="noStrike" baseline="0" dirty="0">
                <a:solidFill>
                  <a:srgbClr val="000000"/>
                </a:solidFill>
              </a:rPr>
              <a:t>is based primarily on fear. Here, person </a:t>
            </a:r>
            <a:r>
              <a:rPr lang="en-US" sz="2400" b="0" i="1" u="none" strike="noStrike" baseline="0" dirty="0">
                <a:solidFill>
                  <a:srgbClr val="000000"/>
                </a:solidFill>
              </a:rPr>
              <a:t>A </a:t>
            </a:r>
            <a:r>
              <a:rPr lang="en-US" sz="2400" b="0" i="0" u="none" strike="noStrike" baseline="0" dirty="0">
                <a:solidFill>
                  <a:srgbClr val="000000"/>
                </a:solidFill>
              </a:rPr>
              <a:t>has power over person </a:t>
            </a:r>
            <a:r>
              <a:rPr lang="en-US" sz="2400" b="0" i="1" u="none" strike="noStrike" baseline="0" dirty="0">
                <a:solidFill>
                  <a:srgbClr val="000000"/>
                </a:solidFill>
              </a:rPr>
              <a:t>B </a:t>
            </a:r>
            <a:r>
              <a:rPr lang="en-US" sz="2400" b="0" i="0" u="none" strike="noStrike" baseline="0" dirty="0">
                <a:solidFill>
                  <a:srgbClr val="000000"/>
                </a:solidFill>
              </a:rPr>
              <a:t>because </a:t>
            </a:r>
            <a:r>
              <a:rPr lang="en-US" sz="2400" b="0" i="1" u="none" strike="noStrike" baseline="0" dirty="0">
                <a:solidFill>
                  <a:srgbClr val="000000"/>
                </a:solidFill>
              </a:rPr>
              <a:t>A </a:t>
            </a:r>
            <a:r>
              <a:rPr lang="en-US" sz="2400" b="0" i="0" u="none" strike="noStrike" baseline="0" dirty="0">
                <a:solidFill>
                  <a:srgbClr val="000000"/>
                </a:solidFill>
              </a:rPr>
              <a:t>can administer some form of punishment to </a:t>
            </a:r>
            <a:r>
              <a:rPr lang="en-US" sz="2400" b="0" i="1" u="none" strike="noStrike" baseline="0" dirty="0">
                <a:solidFill>
                  <a:srgbClr val="000000"/>
                </a:solidFill>
              </a:rPr>
              <a:t>B</a:t>
            </a:r>
            <a:r>
              <a:rPr lang="en-US" sz="2400" b="0" i="0" u="none" strike="noStrike" baseline="0" dirty="0">
                <a:solidFill>
                  <a:srgbClr val="000000"/>
                </a:solidFill>
              </a:rPr>
              <a:t>. Thus, this kind of power is also referred to as punishment power.</a:t>
            </a:r>
            <a:endParaRPr lang="en-US" sz="2400" dirty="0"/>
          </a:p>
        </p:txBody>
      </p:sp>
      <p:sp>
        <p:nvSpPr>
          <p:cNvPr id="9" name="TextBox 8">
            <a:extLst>
              <a:ext uri="{FF2B5EF4-FFF2-40B4-BE49-F238E27FC236}">
                <a16:creationId xmlns:a16="http://schemas.microsoft.com/office/drawing/2014/main" id="{87078F8D-4917-0D80-FC09-81274B2265BF}"/>
              </a:ext>
            </a:extLst>
          </p:cNvPr>
          <p:cNvSpPr txBox="1"/>
          <p:nvPr/>
        </p:nvSpPr>
        <p:spPr>
          <a:xfrm>
            <a:off x="666080" y="3290107"/>
            <a:ext cx="6559952" cy="3046988"/>
          </a:xfrm>
          <a:prstGeom prst="rect">
            <a:avLst/>
          </a:prstGeom>
          <a:noFill/>
        </p:spPr>
        <p:txBody>
          <a:bodyPr wrap="square">
            <a:spAutoFit/>
          </a:bodyPr>
          <a:lstStyle/>
          <a:p>
            <a:pPr>
              <a:spcBef>
                <a:spcPts val="1200"/>
              </a:spcBef>
            </a:pPr>
            <a:r>
              <a:rPr lang="en-US" sz="2400" b="0" i="0" u="none" strike="noStrike" baseline="0" dirty="0">
                <a:solidFill>
                  <a:srgbClr val="000000"/>
                </a:solidFill>
              </a:rPr>
              <a:t>Coercive power does not have to rest on the threat of violence. “Individuals exercise coercive power through a reliance upon physical strength, verbal facility, or the ability to grant or withhold emotional support from others. These bases provide the individual with the means to physically harm, bully, humiliate, or deny love to others” (</a:t>
            </a:r>
            <a:r>
              <a:rPr lang="en-US" sz="2400" dirty="0">
                <a:solidFill>
                  <a:srgbClr val="000000"/>
                </a:solidFill>
              </a:rPr>
              <a:t>Kipnis, 1976).</a:t>
            </a:r>
            <a:endParaRPr lang="en-US" sz="2400" dirty="0"/>
          </a:p>
        </p:txBody>
      </p:sp>
    </p:spTree>
    <p:extLst>
      <p:ext uri="{BB962C8B-B14F-4D97-AF65-F5344CB8AC3E}">
        <p14:creationId xmlns:p14="http://schemas.microsoft.com/office/powerpoint/2010/main" val="293379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0901E-EABB-9321-5F38-E4DCDEB2D737}"/>
              </a:ext>
            </a:extLst>
          </p:cNvPr>
          <p:cNvSpPr txBox="1">
            <a:spLocks/>
          </p:cNvSpPr>
          <p:nvPr/>
        </p:nvSpPr>
        <p:spPr>
          <a:xfrm>
            <a:off x="793938" y="0"/>
            <a:ext cx="6150871" cy="16367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dirty="0"/>
              <a:t>Bases of Power in Groups</a:t>
            </a:r>
          </a:p>
        </p:txBody>
      </p:sp>
      <p:pic>
        <p:nvPicPr>
          <p:cNvPr id="9" name="Picture 6" descr="JOBMASTER">
            <a:extLst>
              <a:ext uri="{FF2B5EF4-FFF2-40B4-BE49-F238E27FC236}">
                <a16:creationId xmlns:a16="http://schemas.microsoft.com/office/drawing/2014/main" id="{29976661-F779-DE3C-E885-E85ADA605C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70" t="-1" r="49265" b="-1"/>
          <a:stretch/>
        </p:blipFill>
        <p:spPr bwMode="auto">
          <a:xfrm>
            <a:off x="6707225" y="10"/>
            <a:ext cx="5481728"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E832072-D3A9-A281-3377-35DA58794A34}"/>
              </a:ext>
            </a:extLst>
          </p:cNvPr>
          <p:cNvSpPr txBox="1"/>
          <p:nvPr/>
        </p:nvSpPr>
        <p:spPr>
          <a:xfrm>
            <a:off x="829579" y="1908523"/>
            <a:ext cx="5877646" cy="1508105"/>
          </a:xfrm>
          <a:prstGeom prst="rect">
            <a:avLst/>
          </a:prstGeom>
          <a:noFill/>
        </p:spPr>
        <p:txBody>
          <a:bodyPr wrap="square">
            <a:spAutoFit/>
          </a:bodyPr>
          <a:lstStyle/>
          <a:p>
            <a:r>
              <a:rPr lang="en-US" sz="3600" b="1" i="1" dirty="0">
                <a:solidFill>
                  <a:schemeClr val="accent1">
                    <a:lumMod val="75000"/>
                  </a:schemeClr>
                </a:solidFill>
              </a:rPr>
              <a:t>Reward power </a:t>
            </a:r>
            <a:r>
              <a:rPr lang="en-US" sz="2800" b="0" u="none" strike="noStrike" baseline="0" dirty="0">
                <a:solidFill>
                  <a:srgbClr val="000000"/>
                </a:solidFill>
              </a:rPr>
              <a:t>exists when person A has power over person B because A controls rewards that B wants. </a:t>
            </a:r>
          </a:p>
        </p:txBody>
      </p:sp>
      <p:sp>
        <p:nvSpPr>
          <p:cNvPr id="26" name="TextBox 25">
            <a:extLst>
              <a:ext uri="{FF2B5EF4-FFF2-40B4-BE49-F238E27FC236}">
                <a16:creationId xmlns:a16="http://schemas.microsoft.com/office/drawing/2014/main" id="{3E504433-977E-6538-2EAC-ED47C47C4A39}"/>
              </a:ext>
            </a:extLst>
          </p:cNvPr>
          <p:cNvSpPr txBox="1"/>
          <p:nvPr/>
        </p:nvSpPr>
        <p:spPr>
          <a:xfrm>
            <a:off x="793938" y="3507378"/>
            <a:ext cx="5780482" cy="2246769"/>
          </a:xfrm>
          <a:prstGeom prst="rect">
            <a:avLst/>
          </a:prstGeom>
          <a:noFill/>
        </p:spPr>
        <p:txBody>
          <a:bodyPr wrap="square">
            <a:spAutoFit/>
          </a:bodyPr>
          <a:lstStyle/>
          <a:p>
            <a:r>
              <a:rPr lang="en-US" sz="2800" b="0" i="0" u="none" strike="noStrike" baseline="0" dirty="0">
                <a:solidFill>
                  <a:srgbClr val="000000"/>
                </a:solidFill>
              </a:rPr>
              <a:t>Research has indicated that reward power often leads to increased job performance as employees see a strong performance-reward contingency (Shetty, 1978). </a:t>
            </a:r>
            <a:endParaRPr lang="en-US" sz="2800" dirty="0"/>
          </a:p>
        </p:txBody>
      </p:sp>
    </p:spTree>
    <p:extLst>
      <p:ext uri="{BB962C8B-B14F-4D97-AF65-F5344CB8AC3E}">
        <p14:creationId xmlns:p14="http://schemas.microsoft.com/office/powerpoint/2010/main" val="29725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2880378" y="448694"/>
            <a:ext cx="6981251" cy="8476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Arial"/>
              <a:buNone/>
            </a:pPr>
            <a:r>
              <a:rPr lang="en-US" sz="3600" dirty="0"/>
              <a:t>Consequences of Power</a:t>
            </a:r>
            <a:endParaRPr sz="3600" dirty="0"/>
          </a:p>
        </p:txBody>
      </p:sp>
      <p:pic>
        <p:nvPicPr>
          <p:cNvPr id="169" name="Google Shape;169;p9"/>
          <p:cNvPicPr preferRelativeResize="0">
            <a:picLocks noGrp="1"/>
          </p:cNvPicPr>
          <p:nvPr>
            <p:ph idx="1"/>
          </p:nvPr>
        </p:nvPicPr>
        <p:blipFill rotWithShape="1">
          <a:blip r:embed="rId3">
            <a:clrChange>
              <a:clrFrom>
                <a:srgbClr val="FFFFFF"/>
              </a:clrFrom>
              <a:clrTo>
                <a:srgbClr val="FFFFFF">
                  <a:alpha val="0"/>
                </a:srgbClr>
              </a:clrTo>
            </a:clrChange>
            <a:alphaModFix/>
          </a:blip>
          <a:stretch/>
        </p:blipFill>
        <p:spPr>
          <a:xfrm>
            <a:off x="1427757" y="1296364"/>
            <a:ext cx="9597417" cy="51245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d toy person in front of two lines of white figures">
            <a:extLst>
              <a:ext uri="{FF2B5EF4-FFF2-40B4-BE49-F238E27FC236}">
                <a16:creationId xmlns:a16="http://schemas.microsoft.com/office/drawing/2014/main" id="{448F4FB6-D3A3-44D3-AA7D-B09B5550DCC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176;p10">
            <a:extLst>
              <a:ext uri="{FF2B5EF4-FFF2-40B4-BE49-F238E27FC236}">
                <a16:creationId xmlns:a16="http://schemas.microsoft.com/office/drawing/2014/main" id="{8F51F62D-9C47-4A44-BD4B-351C094CDE28}"/>
              </a:ext>
            </a:extLst>
          </p:cNvPr>
          <p:cNvSpPr txBox="1">
            <a:spLocks/>
          </p:cNvSpPr>
          <p:nvPr/>
        </p:nvSpPr>
        <p:spPr>
          <a:xfrm>
            <a:off x="699135" y="2749497"/>
            <a:ext cx="7599913" cy="3634594"/>
          </a:xfrm>
          <a:prstGeom prst="rect">
            <a:avLst/>
          </a:prstGeom>
        </p:spPr>
        <p:txBody>
          <a:bodyPr spcFirstLastPara="1"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spcBef>
                <a:spcPts val="0"/>
              </a:spcBef>
              <a:buSzPts val="2680"/>
            </a:pPr>
            <a:r>
              <a:rPr lang="en-US" dirty="0"/>
              <a:t>In any situation involving power, at least two persons (or groups) can be identified:</a:t>
            </a:r>
          </a:p>
          <a:p>
            <a:pPr indent="0">
              <a:spcBef>
                <a:spcPts val="0"/>
              </a:spcBef>
              <a:buSzPts val="2680"/>
              <a:buNone/>
            </a:pPr>
            <a:endParaRPr lang="en-US" sz="2400" dirty="0"/>
          </a:p>
          <a:p>
            <a:pPr marL="1143000" lvl="1" indent="-457200">
              <a:spcBef>
                <a:spcPts val="0"/>
              </a:spcBef>
              <a:buSzPct val="100000"/>
              <a:buFont typeface="+mj-lt"/>
              <a:buAutoNum type="arabicPeriod"/>
            </a:pPr>
            <a:r>
              <a:rPr lang="en-US" sz="2800" dirty="0"/>
              <a:t>The person attempting to influence others and</a:t>
            </a:r>
          </a:p>
          <a:p>
            <a:pPr marL="1143000" lvl="1" indent="-457200">
              <a:spcBef>
                <a:spcPts val="0"/>
              </a:spcBef>
              <a:buSzPct val="100000"/>
              <a:buFont typeface="+mj-lt"/>
              <a:buAutoNum type="arabicPeriod"/>
            </a:pPr>
            <a:r>
              <a:rPr lang="en-US" sz="2800" dirty="0"/>
              <a:t>The target or targets of that influence. </a:t>
            </a:r>
          </a:p>
          <a:p>
            <a:pPr marL="457200">
              <a:spcBef>
                <a:spcPts val="1200"/>
              </a:spcBef>
              <a:buSzPts val="2680"/>
            </a:pPr>
            <a:r>
              <a:rPr lang="en-US" dirty="0"/>
              <a:t>All people are not subject to (or dependent upon) the same bases of power.</a:t>
            </a:r>
          </a:p>
        </p:txBody>
      </p:sp>
      <p:sp>
        <p:nvSpPr>
          <p:cNvPr id="9" name="TextBox 8">
            <a:extLst>
              <a:ext uri="{FF2B5EF4-FFF2-40B4-BE49-F238E27FC236}">
                <a16:creationId xmlns:a16="http://schemas.microsoft.com/office/drawing/2014/main" id="{4EEC72BB-2770-498E-AE41-6EDEBDC4675D}"/>
              </a:ext>
            </a:extLst>
          </p:cNvPr>
          <p:cNvSpPr txBox="1"/>
          <p:nvPr/>
        </p:nvSpPr>
        <p:spPr>
          <a:xfrm>
            <a:off x="874643" y="1656220"/>
            <a:ext cx="6094070" cy="707886"/>
          </a:xfrm>
          <a:prstGeom prst="rect">
            <a:avLst/>
          </a:prstGeom>
          <a:noFill/>
        </p:spPr>
        <p:txBody>
          <a:bodyPr wrap="square">
            <a:spAutoFit/>
          </a:bodyPr>
          <a:lstStyle/>
          <a:p>
            <a:r>
              <a:rPr lang="en-US" sz="4000" kern="1200" dirty="0">
                <a:latin typeface="+mj-lt"/>
                <a:ea typeface="+mj-ea"/>
                <a:cs typeface="+mj-cs"/>
              </a:rPr>
              <a:t>Power Dependencies</a:t>
            </a:r>
            <a:endParaRPr lang="en-US" sz="4000" dirty="0"/>
          </a:p>
        </p:txBody>
      </p:sp>
    </p:spTree>
    <p:extLst>
      <p:ext uri="{BB962C8B-B14F-4D97-AF65-F5344CB8AC3E}">
        <p14:creationId xmlns:p14="http://schemas.microsoft.com/office/powerpoint/2010/main" val="41745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useBgFill="1">
        <p:nvSpPr>
          <p:cNvPr id="78" name="!!BGRectangle">
            <a:extLst>
              <a:ext uri="{FF2B5EF4-FFF2-40B4-BE49-F238E27FC236}">
                <a16:creationId xmlns:a16="http://schemas.microsoft.com/office/drawing/2014/main" id="{44B42A97-2187-442B-BB48-39526296D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17 Inspiring Quotes About the Remarkable Power of Teamwork | Inc.com">
            <a:extLst>
              <a:ext uri="{FF2B5EF4-FFF2-40B4-BE49-F238E27FC236}">
                <a16:creationId xmlns:a16="http://schemas.microsoft.com/office/drawing/2014/main" id="{8485CF3F-8882-70DE-90E7-54273B42D1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972" b="14361"/>
          <a:stretch/>
        </p:blipFill>
        <p:spPr bwMode="auto">
          <a:xfrm>
            <a:off x="20" y="10"/>
            <a:ext cx="12191980" cy="4571990"/>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2" name="!!Line">
            <a:extLst>
              <a:ext uri="{FF2B5EF4-FFF2-40B4-BE49-F238E27FC236}">
                <a16:creationId xmlns:a16="http://schemas.microsoft.com/office/drawing/2014/main" id="{1B1D834C-2707-49B0-A3CE-334D83DFF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5048" y="5266944"/>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00;p2">
            <a:extLst>
              <a:ext uri="{FF2B5EF4-FFF2-40B4-BE49-F238E27FC236}">
                <a16:creationId xmlns:a16="http://schemas.microsoft.com/office/drawing/2014/main" id="{688C4EFB-3A51-A1F4-3490-7D04F0F0DE19}"/>
              </a:ext>
            </a:extLst>
          </p:cNvPr>
          <p:cNvSpPr txBox="1">
            <a:spLocks noGrp="1"/>
          </p:cNvSpPr>
          <p:nvPr>
            <p:ph idx="1"/>
          </p:nvPr>
        </p:nvSpPr>
        <p:spPr>
          <a:xfrm>
            <a:off x="1132198" y="5220478"/>
            <a:ext cx="6979533" cy="989499"/>
          </a:xfrm>
          <a:prstGeom prst="rect">
            <a:avLst/>
          </a:prstGeom>
          <a:noFill/>
          <a:ln>
            <a:noFill/>
          </a:ln>
        </p:spPr>
        <p:txBody>
          <a:bodyPr spcFirstLastPara="1" wrap="square" lIns="91425" tIns="45700" rIns="91425" bIns="45700" anchor="ctr" anchorCtr="0">
            <a:normAutofit/>
          </a:bodyPr>
          <a:lstStyle/>
          <a:p>
            <a:pPr marL="0" indent="0" algn="r">
              <a:spcBef>
                <a:spcPts val="0"/>
              </a:spcBef>
              <a:buSzPct val="100000"/>
              <a:buNone/>
            </a:pPr>
            <a:r>
              <a:rPr lang="en-US" sz="4000" dirty="0">
                <a:latin typeface="+mj-lt"/>
              </a:rPr>
              <a:t>1. Power in Teams and Groups</a:t>
            </a:r>
          </a:p>
        </p:txBody>
      </p:sp>
      <p:sp>
        <p:nvSpPr>
          <p:cNvPr id="11" name="Google Shape;92;p1">
            <a:extLst>
              <a:ext uri="{FF2B5EF4-FFF2-40B4-BE49-F238E27FC236}">
                <a16:creationId xmlns:a16="http://schemas.microsoft.com/office/drawing/2014/main" id="{61B8BD98-30B8-B010-E406-170FB0D09873}"/>
              </a:ext>
            </a:extLst>
          </p:cNvPr>
          <p:cNvSpPr txBox="1">
            <a:spLocks/>
          </p:cNvSpPr>
          <p:nvPr/>
        </p:nvSpPr>
        <p:spPr>
          <a:xfrm>
            <a:off x="1469186" y="3429000"/>
            <a:ext cx="6349091" cy="1014182"/>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600"/>
              </a:spcAft>
              <a:buClr>
                <a:srgbClr val="FFFFFF"/>
              </a:buClr>
              <a:buSzPts val="5900"/>
              <a:buFontTx/>
              <a:buNone/>
              <a:tabLst/>
              <a:defRPr/>
            </a:pPr>
            <a:r>
              <a:rPr kumimoji="0" lang="en-US" b="1" i="0" u="none" strike="noStrike" kern="1200" cap="none" spc="0" normalizeH="0" baseline="0" noProof="0" dirty="0">
                <a:ln>
                  <a:noFill/>
                </a:ln>
                <a:solidFill>
                  <a:prstClr val="white"/>
                </a:solidFill>
                <a:effectLst/>
                <a:uLnTx/>
                <a:uFillTx/>
                <a:latin typeface="Calibri Light" panose="020F0302020204030204"/>
                <a:ea typeface="+mj-ea"/>
                <a:cs typeface="+mj-cs"/>
              </a:rPr>
              <a:t>Group &amp; Team Theory</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pic>
        <p:nvPicPr>
          <p:cNvPr id="187" name="Picture 183" descr="Colourful carved figures of humans">
            <a:extLst>
              <a:ext uri="{FF2B5EF4-FFF2-40B4-BE49-F238E27FC236}">
                <a16:creationId xmlns:a16="http://schemas.microsoft.com/office/drawing/2014/main" id="{69B98ED2-4B96-405E-8F7F-113735FCD8D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24" name="Rectangle 12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Google Shape;182;ge69c430548_0_3"/>
          <p:cNvSpPr txBox="1">
            <a:spLocks noGrp="1"/>
          </p:cNvSpPr>
          <p:nvPr>
            <p:ph type="title"/>
          </p:nvPr>
        </p:nvSpPr>
        <p:spPr>
          <a:xfrm>
            <a:off x="523875" y="5317240"/>
            <a:ext cx="11210925" cy="744836"/>
          </a:xfrm>
          <a:prstGeom prst="rect">
            <a:avLst/>
          </a:prstGeom>
        </p:spPr>
        <p:txBody>
          <a:bodyPr spcFirstLastPara="1" vert="horz" lIns="91440" tIns="45720" rIns="91440" bIns="45720" rtlCol="0" anchor="ctr" anchorCtr="0">
            <a:normAutofit/>
          </a:bodyPr>
          <a:lstStyle/>
          <a:p>
            <a:pPr algn="ctr">
              <a:buClr>
                <a:srgbClr val="FFFFFF"/>
              </a:buClr>
              <a:buSzPts val="3600"/>
            </a:pPr>
            <a:r>
              <a:rPr lang="en-US" sz="3300">
                <a:solidFill>
                  <a:schemeClr val="tx1">
                    <a:lumMod val="85000"/>
                    <a:lumOff val="15000"/>
                  </a:schemeClr>
                </a:solidFill>
                <a:highlight>
                  <a:schemeClr val="lt1"/>
                </a:highlight>
                <a:sym typeface="Lora"/>
              </a:rPr>
              <a:t>What causes some people to be vulnerable to power attempts?</a:t>
            </a:r>
            <a:endParaRPr lang="en-US" sz="3300">
              <a:solidFill>
                <a:schemeClr val="tx1">
                  <a:lumMod val="85000"/>
                  <a:lumOff val="15000"/>
                </a:schemeClr>
              </a:solidFill>
            </a:endParaRPr>
          </a:p>
        </p:txBody>
      </p:sp>
      <p:cxnSp>
        <p:nvCxnSpPr>
          <p:cNvPr id="126" name="Straight Connector 12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82"/>
                                        </p:tgtEl>
                                        <p:attrNameLst>
                                          <p:attrName>style.visibility</p:attrName>
                                        </p:attrNameLst>
                                      </p:cBhvr>
                                      <p:to>
                                        <p:strVal val="visible"/>
                                      </p:to>
                                    </p:set>
                                    <p:animEffect transition="in" filter="fade">
                                      <p:cBhvr>
                                        <p:cTn id="7" dur="7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give effective and motivating feedback in a team?">
            <a:extLst>
              <a:ext uri="{FF2B5EF4-FFF2-40B4-BE49-F238E27FC236}">
                <a16:creationId xmlns:a16="http://schemas.microsoft.com/office/drawing/2014/main" id="{39D1FDA1-8CA5-E41D-43BA-79AFA1888F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55" r="13818" b="1636"/>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13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614F3B0-AF68-0599-C6D9-1F66E434DE36}"/>
              </a:ext>
            </a:extLst>
          </p:cNvPr>
          <p:cNvSpPr txBox="1"/>
          <p:nvPr/>
        </p:nvSpPr>
        <p:spPr>
          <a:xfrm>
            <a:off x="1376227" y="294861"/>
            <a:ext cx="4023360" cy="14553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sym typeface="Lora"/>
              </a:rPr>
              <a:t>What causes some people to be vulnerable to power attempts?</a:t>
            </a:r>
            <a:endParaRPr lang="en-US" sz="2800" dirty="0">
              <a:latin typeface="+mj-lt"/>
              <a:ea typeface="+mj-ea"/>
              <a:cs typeface="+mj-cs"/>
            </a:endParaRPr>
          </a:p>
        </p:txBody>
      </p:sp>
      <p:sp>
        <p:nvSpPr>
          <p:cNvPr id="2056" name="Rectangle 1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6E9250D-3123-15FA-A1EC-4DDD7C53243E}"/>
              </a:ext>
            </a:extLst>
          </p:cNvPr>
          <p:cNvSpPr/>
          <p:nvPr/>
        </p:nvSpPr>
        <p:spPr>
          <a:xfrm>
            <a:off x="481029" y="4378362"/>
            <a:ext cx="3977640" cy="186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184;ge69c430548_0_3">
            <a:extLst>
              <a:ext uri="{FF2B5EF4-FFF2-40B4-BE49-F238E27FC236}">
                <a16:creationId xmlns:a16="http://schemas.microsoft.com/office/drawing/2014/main" id="{F93CD989-C0D3-DB73-AFAA-E67A6C4B3985}"/>
              </a:ext>
            </a:extLst>
          </p:cNvPr>
          <p:cNvSpPr txBox="1">
            <a:spLocks/>
          </p:cNvSpPr>
          <p:nvPr/>
        </p:nvSpPr>
        <p:spPr>
          <a:xfrm>
            <a:off x="974641" y="2045027"/>
            <a:ext cx="5549518" cy="70621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1600" indent="0">
              <a:spcBef>
                <a:spcPts val="0"/>
              </a:spcBef>
              <a:spcAft>
                <a:spcPts val="600"/>
              </a:spcAft>
              <a:buSzPct val="100000"/>
              <a:buNone/>
            </a:pPr>
            <a:r>
              <a:rPr lang="en-US" sz="3600" dirty="0">
                <a:solidFill>
                  <a:schemeClr val="accent4">
                    <a:lumMod val="40000"/>
                    <a:lumOff val="60000"/>
                  </a:schemeClr>
                </a:solidFill>
              </a:rPr>
              <a:t>Subordinate’s Values </a:t>
            </a:r>
          </a:p>
        </p:txBody>
      </p:sp>
      <p:sp>
        <p:nvSpPr>
          <p:cNvPr id="25" name="Google Shape;185;ge69c430548_0_3">
            <a:extLst>
              <a:ext uri="{FF2B5EF4-FFF2-40B4-BE49-F238E27FC236}">
                <a16:creationId xmlns:a16="http://schemas.microsoft.com/office/drawing/2014/main" id="{BB5D32C0-A4EB-4A06-BD8A-0B4A5AA68182}"/>
              </a:ext>
            </a:extLst>
          </p:cNvPr>
          <p:cNvSpPr txBox="1">
            <a:spLocks/>
          </p:cNvSpPr>
          <p:nvPr/>
        </p:nvSpPr>
        <p:spPr>
          <a:xfrm>
            <a:off x="1079508" y="2749265"/>
            <a:ext cx="5879939" cy="118235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ct val="100000"/>
              <a:buNone/>
            </a:pPr>
            <a:r>
              <a:rPr lang="en-US" dirty="0"/>
              <a:t>Person B’s values can influence his susceptibility to influence.</a:t>
            </a:r>
          </a:p>
        </p:txBody>
      </p:sp>
      <p:sp>
        <p:nvSpPr>
          <p:cNvPr id="26" name="TextBox 25">
            <a:extLst>
              <a:ext uri="{FF2B5EF4-FFF2-40B4-BE49-F238E27FC236}">
                <a16:creationId xmlns:a16="http://schemas.microsoft.com/office/drawing/2014/main" id="{222F493A-01B9-C965-5732-7F86099DC7C2}"/>
              </a:ext>
            </a:extLst>
          </p:cNvPr>
          <p:cNvSpPr txBox="1"/>
          <p:nvPr/>
        </p:nvSpPr>
        <p:spPr>
          <a:xfrm>
            <a:off x="1079509" y="3734170"/>
            <a:ext cx="5720060" cy="255798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defPPr>
              <a:defRPr lang="en-US"/>
            </a:defPPr>
            <a:lvl1pPr indent="0" algn="r">
              <a:lnSpc>
                <a:spcPct val="90000"/>
              </a:lnSpc>
              <a:spcBef>
                <a:spcPts val="0"/>
              </a:spcBef>
              <a:buSzPct val="100000"/>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If an employee places a high value on money and believes the supervisor actually controls pay raises, we would expect the employee to be highly susceptible to the supervisor’s influence.</a:t>
            </a:r>
          </a:p>
        </p:txBody>
      </p:sp>
    </p:spTree>
    <p:extLst>
      <p:ext uri="{BB962C8B-B14F-4D97-AF65-F5344CB8AC3E}">
        <p14:creationId xmlns:p14="http://schemas.microsoft.com/office/powerpoint/2010/main" val="28217401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3" name="Arc 192">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Relationship people icon stock vector. Illustration of relationships -  157100916">
            <a:extLst>
              <a:ext uri="{FF2B5EF4-FFF2-40B4-BE49-F238E27FC236}">
                <a16:creationId xmlns:a16="http://schemas.microsoft.com/office/drawing/2014/main" id="{ABCEFEC3-ACB8-9651-DCBA-ED25D9011AAE}"/>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42"/>
          <a:stretch/>
        </p:blipFill>
        <p:spPr bwMode="auto">
          <a:xfrm>
            <a:off x="741522" y="2604303"/>
            <a:ext cx="4600314" cy="367645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
        <p:nvSpPr>
          <p:cNvPr id="194" name="Rectangle 193">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66415727-B75A-16F5-A102-39FFD0D25A2D}"/>
              </a:ext>
            </a:extLst>
          </p:cNvPr>
          <p:cNvSpPr txBox="1"/>
          <p:nvPr/>
        </p:nvSpPr>
        <p:spPr>
          <a:xfrm>
            <a:off x="982054" y="643468"/>
            <a:ext cx="4840010" cy="1095703"/>
          </a:xfrm>
          <a:prstGeom prst="rect">
            <a:avLst/>
          </a:prstGeom>
        </p:spPr>
        <p:txBody>
          <a:bodyPr vert="horz" lIns="91440" tIns="45720" rIns="91440" bIns="45720" rtlCol="0">
            <a:normAutofit fontScale="92500" lnSpcReduction="20000"/>
          </a:bodyPr>
          <a:lstStyle/>
          <a:p>
            <a:pPr>
              <a:lnSpc>
                <a:spcPct val="90000"/>
              </a:lnSpc>
              <a:spcBef>
                <a:spcPct val="0"/>
              </a:spcBef>
              <a:spcAft>
                <a:spcPts val="600"/>
              </a:spcAft>
            </a:pPr>
            <a:r>
              <a:rPr lang="en-US" sz="3200" dirty="0">
                <a:highlight>
                  <a:schemeClr val="lt1"/>
                </a:highlight>
                <a:sym typeface="Lora"/>
              </a:rPr>
              <a:t>What causes some people to be vulnerable to power attempts?</a:t>
            </a:r>
            <a:endParaRPr lang="en-US" sz="3200" dirty="0"/>
          </a:p>
        </p:txBody>
      </p:sp>
      <p:sp>
        <p:nvSpPr>
          <p:cNvPr id="27" name="Google Shape;185;ge69c430548_0_3">
            <a:extLst>
              <a:ext uri="{FF2B5EF4-FFF2-40B4-BE49-F238E27FC236}">
                <a16:creationId xmlns:a16="http://schemas.microsoft.com/office/drawing/2014/main" id="{7FE904F2-E43B-94EF-40C3-725D37C1EE93}"/>
              </a:ext>
            </a:extLst>
          </p:cNvPr>
          <p:cNvSpPr txBox="1">
            <a:spLocks/>
          </p:cNvSpPr>
          <p:nvPr/>
        </p:nvSpPr>
        <p:spPr>
          <a:xfrm>
            <a:off x="5614448" y="2261643"/>
            <a:ext cx="6108642" cy="426411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ct val="100000"/>
              <a:buNone/>
            </a:pPr>
            <a:r>
              <a:rPr lang="en-US" dirty="0"/>
              <a:t>The nature of the relationship between A and B can be a factor in power dependence. </a:t>
            </a:r>
          </a:p>
          <a:p>
            <a:pPr marL="0" indent="0">
              <a:spcBef>
                <a:spcPts val="1200"/>
              </a:spcBef>
              <a:buSzPct val="100000"/>
              <a:buNone/>
            </a:pPr>
            <a:r>
              <a:rPr lang="en-US" dirty="0"/>
              <a:t>Are A and B peers or superior and subordinate? </a:t>
            </a:r>
          </a:p>
          <a:p>
            <a:pPr marL="0" indent="0">
              <a:spcBef>
                <a:spcPts val="1200"/>
              </a:spcBef>
              <a:buSzPct val="100000"/>
              <a:buNone/>
            </a:pPr>
            <a:r>
              <a:rPr lang="en-US" dirty="0"/>
              <a:t>Is the job permanent or temporary? </a:t>
            </a:r>
          </a:p>
          <a:p>
            <a:pPr marL="0" indent="0">
              <a:spcBef>
                <a:spcPts val="1200"/>
              </a:spcBef>
              <a:buSzPct val="100000"/>
              <a:buNone/>
            </a:pPr>
            <a:r>
              <a:rPr lang="en-US" dirty="0"/>
              <a:t>A person on a temporary job, for example, may feel less need to acquiesce, because he won’t be holding the position for long.</a:t>
            </a:r>
          </a:p>
        </p:txBody>
      </p:sp>
      <p:sp>
        <p:nvSpPr>
          <p:cNvPr id="28" name="Google Shape;184;ge69c430548_0_3">
            <a:extLst>
              <a:ext uri="{FF2B5EF4-FFF2-40B4-BE49-F238E27FC236}">
                <a16:creationId xmlns:a16="http://schemas.microsoft.com/office/drawing/2014/main" id="{C37527AC-1A88-6A65-2F5D-80632529F6A0}"/>
              </a:ext>
            </a:extLst>
          </p:cNvPr>
          <p:cNvSpPr txBox="1">
            <a:spLocks/>
          </p:cNvSpPr>
          <p:nvPr/>
        </p:nvSpPr>
        <p:spPr>
          <a:xfrm>
            <a:off x="5568148" y="1443389"/>
            <a:ext cx="4449768" cy="706210"/>
          </a:xfrm>
          <a:prstGeom prst="rect">
            <a:avLst/>
          </a:prstGeom>
          <a:noFill/>
          <a:ln>
            <a:noFill/>
          </a:ln>
        </p:spPr>
        <p:txBody>
          <a:bodyPr spcFirstLastPara="1" wrap="square" lIns="91425" tIns="45700" rIns="91425" bIns="45700" anchor="t" anchorCtr="0">
            <a:normAutofit/>
          </a:bodyPr>
          <a:lstStyle>
            <a:defPPr>
              <a:defRPr lang="en-US"/>
            </a:defPPr>
            <a:lvl1pPr marL="101600" indent="0" algn="r">
              <a:lnSpc>
                <a:spcPct val="90000"/>
              </a:lnSpc>
              <a:spcBef>
                <a:spcPts val="0"/>
              </a:spcBef>
              <a:spcAft>
                <a:spcPts val="600"/>
              </a:spcAft>
              <a:buSzPct val="100000"/>
              <a:buFont typeface="Arial" panose="020B0604020202020204" pitchFamily="34" charset="0"/>
              <a:buNone/>
              <a:defRPr sz="3600">
                <a:solidFill>
                  <a:schemeClr val="accent1">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Nature of Relationship</a:t>
            </a:r>
          </a:p>
        </p:txBody>
      </p:sp>
    </p:spTree>
    <p:extLst>
      <p:ext uri="{BB962C8B-B14F-4D97-AF65-F5344CB8AC3E}">
        <p14:creationId xmlns:p14="http://schemas.microsoft.com/office/powerpoint/2010/main" val="255297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xEl>
                                              <p:pRg st="1" end="1"/>
                                            </p:txEl>
                                          </p:spTgt>
                                        </p:tgtEl>
                                        <p:attrNameLst>
                                          <p:attrName>style.visibility</p:attrName>
                                        </p:attrNameLst>
                                      </p:cBhvr>
                                      <p:to>
                                        <p:strVal val="visible"/>
                                      </p:to>
                                    </p:set>
                                    <p:animEffect transition="in" filter="fade">
                                      <p:cBhvr>
                                        <p:cTn id="14" dur="1000"/>
                                        <p:tgtEl>
                                          <p:spTgt spid="27">
                                            <p:txEl>
                                              <p:pRg st="1" end="1"/>
                                            </p:txEl>
                                          </p:spTgt>
                                        </p:tgtEl>
                                      </p:cBhvr>
                                    </p:animEffect>
                                    <p:anim calcmode="lin" valueType="num">
                                      <p:cBhvr>
                                        <p:cTn id="15" dur="10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xEl>
                                              <p:pRg st="2" end="2"/>
                                            </p:txEl>
                                          </p:spTgt>
                                        </p:tgtEl>
                                        <p:attrNameLst>
                                          <p:attrName>style.visibility</p:attrName>
                                        </p:attrNameLst>
                                      </p:cBhvr>
                                      <p:to>
                                        <p:strVal val="visible"/>
                                      </p:to>
                                    </p:set>
                                    <p:animEffect transition="in" filter="fade">
                                      <p:cBhvr>
                                        <p:cTn id="21" dur="1000"/>
                                        <p:tgtEl>
                                          <p:spTgt spid="27">
                                            <p:txEl>
                                              <p:pRg st="2" end="2"/>
                                            </p:txEl>
                                          </p:spTgt>
                                        </p:tgtEl>
                                      </p:cBhvr>
                                    </p:animEffect>
                                    <p:anim calcmode="lin" valueType="num">
                                      <p:cBhvr>
                                        <p:cTn id="22" dur="10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7">
                                            <p:txEl>
                                              <p:pRg st="3" end="3"/>
                                            </p:txEl>
                                          </p:spTgt>
                                        </p:tgtEl>
                                        <p:attrNameLst>
                                          <p:attrName>style.visibility</p:attrName>
                                        </p:attrNameLst>
                                      </p:cBhvr>
                                      <p:to>
                                        <p:strVal val="visible"/>
                                      </p:to>
                                    </p:set>
                                    <p:animEffect transition="in" filter="fade">
                                      <p:cBhvr>
                                        <p:cTn id="28" dur="1000"/>
                                        <p:tgtEl>
                                          <p:spTgt spid="27">
                                            <p:txEl>
                                              <p:pRg st="3" end="3"/>
                                            </p:txEl>
                                          </p:spTgt>
                                        </p:tgtEl>
                                      </p:cBhvr>
                                    </p:animEffect>
                                    <p:anim calcmode="lin" valueType="num">
                                      <p:cBhvr>
                                        <p:cTn id="29" dur="100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205;p11" descr="Chart, line chart&#10;&#10;Description automatically generated">
            <a:extLst>
              <a:ext uri="{FF2B5EF4-FFF2-40B4-BE49-F238E27FC236}">
                <a16:creationId xmlns:a16="http://schemas.microsoft.com/office/drawing/2014/main" id="{A9E08585-9AC7-7FEB-2197-B29A2C6ADC81}"/>
              </a:ext>
            </a:extLst>
          </p:cNvPr>
          <p:cNvPicPr preferRelativeResize="0"/>
          <p:nvPr/>
        </p:nvPicPr>
        <p:blipFill>
          <a:blip r:embed="rId2" cstate="screen">
            <a:extLst>
              <a:ext uri="{28A0092B-C50C-407E-A947-70E740481C1C}">
                <a14:useLocalDpi xmlns:a14="http://schemas.microsoft.com/office/drawing/2010/main"/>
              </a:ext>
            </a:extLst>
          </a:blip>
          <a:stretch>
            <a:fillRect/>
          </a:stretch>
        </p:blipFill>
        <p:spPr>
          <a:xfrm>
            <a:off x="5677818" y="1747777"/>
            <a:ext cx="6017358" cy="3275636"/>
          </a:xfrm>
          <a:prstGeom prst="rect">
            <a:avLst/>
          </a:prstGeom>
          <a:noFill/>
        </p:spPr>
      </p:pic>
      <p:sp>
        <p:nvSpPr>
          <p:cNvPr id="14" name="TextBox 13">
            <a:extLst>
              <a:ext uri="{FF2B5EF4-FFF2-40B4-BE49-F238E27FC236}">
                <a16:creationId xmlns:a16="http://schemas.microsoft.com/office/drawing/2014/main" id="{B41498AD-5306-4E9B-17C7-315253CE559B}"/>
              </a:ext>
            </a:extLst>
          </p:cNvPr>
          <p:cNvSpPr txBox="1"/>
          <p:nvPr/>
        </p:nvSpPr>
        <p:spPr>
          <a:xfrm>
            <a:off x="633593" y="1728555"/>
            <a:ext cx="4840010" cy="1095703"/>
          </a:xfrm>
          <a:prstGeom prst="rect">
            <a:avLst/>
          </a:prstGeom>
        </p:spPr>
        <p:txBody>
          <a:bodyPr vert="horz" lIns="91440" tIns="45720" rIns="91440" bIns="45720" rtlCol="0">
            <a:normAutofit fontScale="92500" lnSpcReduction="20000"/>
          </a:bodyPr>
          <a:lstStyle/>
          <a:p>
            <a:pPr>
              <a:lnSpc>
                <a:spcPct val="90000"/>
              </a:lnSpc>
              <a:spcBef>
                <a:spcPct val="0"/>
              </a:spcBef>
              <a:spcAft>
                <a:spcPts val="600"/>
              </a:spcAft>
            </a:pPr>
            <a:r>
              <a:rPr lang="en-US" sz="3200" dirty="0">
                <a:highlight>
                  <a:schemeClr val="lt1"/>
                </a:highlight>
                <a:sym typeface="Lora"/>
              </a:rPr>
              <a:t>What causes some people to be vulnerable to power attempts?</a:t>
            </a:r>
            <a:endParaRPr lang="en-US" sz="3200" dirty="0"/>
          </a:p>
        </p:txBody>
      </p:sp>
      <p:sp>
        <p:nvSpPr>
          <p:cNvPr id="16" name="Google Shape;184;ge69c430548_0_3">
            <a:extLst>
              <a:ext uri="{FF2B5EF4-FFF2-40B4-BE49-F238E27FC236}">
                <a16:creationId xmlns:a16="http://schemas.microsoft.com/office/drawing/2014/main" id="{D08AA658-6A63-E3DC-6450-BB8127EE4F17}"/>
              </a:ext>
            </a:extLst>
          </p:cNvPr>
          <p:cNvSpPr txBox="1">
            <a:spLocks/>
          </p:cNvSpPr>
          <p:nvPr/>
        </p:nvSpPr>
        <p:spPr>
          <a:xfrm>
            <a:off x="2083073" y="3047320"/>
            <a:ext cx="3424839" cy="706210"/>
          </a:xfrm>
          <a:prstGeom prst="rect">
            <a:avLst/>
          </a:prstGeom>
          <a:noFill/>
          <a:ln>
            <a:noFill/>
          </a:ln>
        </p:spPr>
        <p:txBody>
          <a:bodyPr spcFirstLastPara="1" wrap="square" lIns="91425" tIns="45700" rIns="91425" bIns="45700" anchor="t" anchorCtr="0">
            <a:normAutofit/>
          </a:bodyPr>
          <a:lstStyle>
            <a:defPPr>
              <a:defRPr lang="en-US"/>
            </a:defPPr>
            <a:lvl1pPr marL="101600" indent="0">
              <a:lnSpc>
                <a:spcPct val="90000"/>
              </a:lnSpc>
              <a:spcBef>
                <a:spcPts val="0"/>
              </a:spcBef>
              <a:spcAft>
                <a:spcPts val="600"/>
              </a:spcAft>
              <a:buSzPct val="100000"/>
              <a:buFont typeface="Arial" panose="020B0604020202020204" pitchFamily="34" charset="0"/>
              <a:buNone/>
              <a:defRPr sz="3600">
                <a:solidFill>
                  <a:schemeClr val="accent1">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en-US" dirty="0"/>
              <a:t>Counterpower</a:t>
            </a:r>
          </a:p>
        </p:txBody>
      </p:sp>
      <p:sp>
        <p:nvSpPr>
          <p:cNvPr id="18" name="Google Shape;185;ge69c430548_0_3">
            <a:extLst>
              <a:ext uri="{FF2B5EF4-FFF2-40B4-BE49-F238E27FC236}">
                <a16:creationId xmlns:a16="http://schemas.microsoft.com/office/drawing/2014/main" id="{6CD737ED-4D58-EAB5-05B6-C505126985D4}"/>
              </a:ext>
            </a:extLst>
          </p:cNvPr>
          <p:cNvSpPr txBox="1">
            <a:spLocks/>
          </p:cNvSpPr>
          <p:nvPr/>
        </p:nvSpPr>
        <p:spPr>
          <a:xfrm>
            <a:off x="667903" y="3696898"/>
            <a:ext cx="4840010" cy="252219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SzPct val="100000"/>
              <a:buNone/>
            </a:pPr>
            <a:r>
              <a:rPr lang="en-US" sz="2800" dirty="0"/>
              <a:t>B has other sources of power to buffer the effects of A’s power. For example, if B is unionized, the union’s power may serve to negate A’s influence attempts.</a:t>
            </a:r>
          </a:p>
        </p:txBody>
      </p:sp>
    </p:spTree>
    <p:extLst>
      <p:ext uri="{BB962C8B-B14F-4D97-AF65-F5344CB8AC3E}">
        <p14:creationId xmlns:p14="http://schemas.microsoft.com/office/powerpoint/2010/main" val="335293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descr="Low angle view of lightning against cloudy sky at dusk">
            <a:extLst>
              <a:ext uri="{FF2B5EF4-FFF2-40B4-BE49-F238E27FC236}">
                <a16:creationId xmlns:a16="http://schemas.microsoft.com/office/drawing/2014/main" id="{317853D2-F5DD-DF18-BD91-CF0D366D54EC}"/>
              </a:ext>
            </a:extLst>
          </p:cNvPr>
          <p:cNvPicPr>
            <a:picLocks noChangeAspect="1"/>
          </p:cNvPicPr>
          <p:nvPr/>
        </p:nvPicPr>
        <p:blipFill rotWithShape="1">
          <a:blip r:embed="rId2">
            <a:duotone>
              <a:schemeClr val="bg2">
                <a:shade val="45000"/>
                <a:satMod val="135000"/>
              </a:schemeClr>
              <a:prstClr val="white"/>
            </a:duotone>
          </a:blip>
          <a:srcRect l="9091" t="8123" b="7003"/>
          <a:stretch/>
        </p:blipFill>
        <p:spPr>
          <a:xfrm>
            <a:off x="20" y="10"/>
            <a:ext cx="12191980" cy="6857990"/>
          </a:xfrm>
          <a:prstGeom prst="rect">
            <a:avLst/>
          </a:prstGeom>
        </p:spPr>
      </p:pic>
      <p:sp>
        <p:nvSpPr>
          <p:cNvPr id="21"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10;p12">
            <a:extLst>
              <a:ext uri="{FF2B5EF4-FFF2-40B4-BE49-F238E27FC236}">
                <a16:creationId xmlns:a16="http://schemas.microsoft.com/office/drawing/2014/main" id="{50599208-FFB7-D2A5-F612-B6ED0D1CB99C}"/>
              </a:ext>
            </a:extLst>
          </p:cNvPr>
          <p:cNvSpPr txBox="1">
            <a:spLocks/>
          </p:cNvSpPr>
          <p:nvPr/>
        </p:nvSpPr>
        <p:spPr>
          <a:xfrm>
            <a:off x="6215604" y="365125"/>
            <a:ext cx="5034987"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buClr>
                <a:srgbClr val="FFFFFF"/>
              </a:buClr>
              <a:buSzPts val="3600"/>
            </a:pPr>
            <a:r>
              <a:rPr lang="en-US" sz="3200" b="1" dirty="0"/>
              <a:t>Uses of Power: Common Power Tactics in Organizations </a:t>
            </a:r>
            <a:endParaRPr lang="en-US" sz="3200" b="1" dirty="0">
              <a:effectLst>
                <a:outerShdw blurRad="38100" dist="38100" dir="2700000" algn="tl">
                  <a:srgbClr val="000000">
                    <a:alpha val="43137"/>
                  </a:srgbClr>
                </a:outerShdw>
              </a:effectLst>
            </a:endParaRPr>
          </a:p>
        </p:txBody>
      </p:sp>
      <p:graphicFrame>
        <p:nvGraphicFramePr>
          <p:cNvPr id="9" name="Google Shape;211;p12">
            <a:extLst>
              <a:ext uri="{FF2B5EF4-FFF2-40B4-BE49-F238E27FC236}">
                <a16:creationId xmlns:a16="http://schemas.microsoft.com/office/drawing/2014/main" id="{E01806DB-61F6-4725-012E-9EAF782AA353}"/>
              </a:ext>
            </a:extLst>
          </p:cNvPr>
          <p:cNvGraphicFramePr>
            <a:graphicFrameLocks/>
          </p:cNvGraphicFramePr>
          <p:nvPr>
            <p:extLst>
              <p:ext uri="{D42A27DB-BD31-4B8C-83A1-F6EECF244321}">
                <p14:modId xmlns:p14="http://schemas.microsoft.com/office/powerpoint/2010/main" val="445953351"/>
              </p:ext>
            </p:extLst>
          </p:nvPr>
        </p:nvGraphicFramePr>
        <p:xfrm>
          <a:off x="5803739" y="1825625"/>
          <a:ext cx="544685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D258C7CD-E417-B66F-D450-E204A61D3B7C}"/>
              </a:ext>
            </a:extLst>
          </p:cNvPr>
          <p:cNvSpPr txBox="1"/>
          <p:nvPr/>
        </p:nvSpPr>
        <p:spPr>
          <a:xfrm>
            <a:off x="628902" y="1690688"/>
            <a:ext cx="4823749" cy="3939540"/>
          </a:xfrm>
          <a:prstGeom prst="rect">
            <a:avLst/>
          </a:prstGeom>
          <a:noFill/>
        </p:spPr>
        <p:txBody>
          <a:bodyPr wrap="square">
            <a:spAutoFit/>
          </a:bodyPr>
          <a:lstStyle/>
          <a:p>
            <a:pPr algn="r"/>
            <a:r>
              <a:rPr lang="en-US" sz="2500" b="0" i="0" u="none" strike="noStrike" baseline="0" dirty="0">
                <a:solidFill>
                  <a:srgbClr val="000000"/>
                </a:solidFill>
                <a:latin typeface="Lora" pitchFamily="2" charset="0"/>
              </a:rPr>
              <a:t>It is easy to see manifestations of power almost anywhere. In fact, there are a wide variety of power-based methods used to influence others.</a:t>
            </a:r>
          </a:p>
          <a:p>
            <a:pPr algn="r"/>
            <a:endParaRPr lang="en-US" sz="2500" b="0" i="0" u="none" strike="noStrike" baseline="0" dirty="0">
              <a:solidFill>
                <a:srgbClr val="000000"/>
              </a:solidFill>
              <a:latin typeface="Lora" pitchFamily="2" charset="0"/>
            </a:endParaRPr>
          </a:p>
          <a:p>
            <a:pPr algn="r"/>
            <a:r>
              <a:rPr lang="en-US" sz="2500" dirty="0">
                <a:solidFill>
                  <a:srgbClr val="000000"/>
                </a:solidFill>
                <a:latin typeface="Lora" pitchFamily="2" charset="0"/>
              </a:rPr>
              <a:t>W</a:t>
            </a:r>
            <a:r>
              <a:rPr lang="en-US" sz="2500" b="0" i="0" u="none" strike="noStrike" baseline="0" dirty="0">
                <a:solidFill>
                  <a:srgbClr val="000000"/>
                </a:solidFill>
                <a:latin typeface="Lora" pitchFamily="2" charset="0"/>
              </a:rPr>
              <a:t>e will examine two aspects of the use of power: commonly used </a:t>
            </a:r>
            <a:r>
              <a:rPr lang="en-US" sz="2500" b="1" i="0" u="none" strike="noStrike" baseline="0" dirty="0">
                <a:solidFill>
                  <a:srgbClr val="000000"/>
                </a:solidFill>
                <a:latin typeface="Lora" pitchFamily="2" charset="0"/>
              </a:rPr>
              <a:t>power tactics </a:t>
            </a:r>
            <a:r>
              <a:rPr lang="en-US" sz="2500" b="0" i="0" u="none" strike="noStrike" baseline="0" dirty="0">
                <a:solidFill>
                  <a:srgbClr val="000000"/>
                </a:solidFill>
                <a:latin typeface="Lora" pitchFamily="2" charset="0"/>
              </a:rPr>
              <a:t>and the </a:t>
            </a:r>
            <a:r>
              <a:rPr lang="en-US" sz="2500" b="1" i="0" u="none" strike="noStrike" baseline="0" dirty="0">
                <a:solidFill>
                  <a:srgbClr val="000000"/>
                </a:solidFill>
                <a:latin typeface="Lora" pitchFamily="2" charset="0"/>
              </a:rPr>
              <a:t>ethical use of power</a:t>
            </a:r>
            <a:r>
              <a:rPr lang="en-US" sz="2500" b="0" i="0" u="none" strike="noStrike" baseline="0" dirty="0">
                <a:solidFill>
                  <a:srgbClr val="000000"/>
                </a:solidFill>
                <a:latin typeface="Lora" pitchFamily="2" charset="0"/>
              </a:rPr>
              <a:t>. </a:t>
            </a:r>
            <a:endParaRPr lang="en-US" sz="2500" dirty="0"/>
          </a:p>
        </p:txBody>
      </p:sp>
    </p:spTree>
    <p:extLst>
      <p:ext uri="{BB962C8B-B14F-4D97-AF65-F5344CB8AC3E}">
        <p14:creationId xmlns:p14="http://schemas.microsoft.com/office/powerpoint/2010/main" val="17854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D5A905DA-B0C1-474D-9EE2-28CBEAD58D45}"/>
                                            </p:graphicEl>
                                          </p:spTgt>
                                        </p:tgtEl>
                                        <p:attrNameLst>
                                          <p:attrName>style.visibility</p:attrName>
                                        </p:attrNameLst>
                                      </p:cBhvr>
                                      <p:to>
                                        <p:strVal val="visible"/>
                                      </p:to>
                                    </p:set>
                                    <p:animEffect transition="in" filter="fade">
                                      <p:cBhvr>
                                        <p:cTn id="14" dur="1000"/>
                                        <p:tgtEl>
                                          <p:spTgt spid="9">
                                            <p:graphicEl>
                                              <a:dgm id="{D5A905DA-B0C1-474D-9EE2-28CBEAD58D45}"/>
                                            </p:graphicEl>
                                          </p:spTgt>
                                        </p:tgtEl>
                                      </p:cBhvr>
                                    </p:animEffect>
                                    <p:anim calcmode="lin" valueType="num">
                                      <p:cBhvr>
                                        <p:cTn id="15" dur="1000" fill="hold"/>
                                        <p:tgtEl>
                                          <p:spTgt spid="9">
                                            <p:graphicEl>
                                              <a:dgm id="{D5A905DA-B0C1-474D-9EE2-28CBEAD58D45}"/>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D5A905DA-B0C1-474D-9EE2-28CBEAD58D45}"/>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graphicEl>
                                              <a:dgm id="{801B40ED-FFBC-4CCA-ACD6-2A5011F9D14E}"/>
                                            </p:graphicEl>
                                          </p:spTgt>
                                        </p:tgtEl>
                                        <p:attrNameLst>
                                          <p:attrName>style.visibility</p:attrName>
                                        </p:attrNameLst>
                                      </p:cBhvr>
                                      <p:to>
                                        <p:strVal val="visible"/>
                                      </p:to>
                                    </p:set>
                                    <p:animEffect transition="in" filter="fade">
                                      <p:cBhvr>
                                        <p:cTn id="19" dur="1000"/>
                                        <p:tgtEl>
                                          <p:spTgt spid="9">
                                            <p:graphicEl>
                                              <a:dgm id="{801B40ED-FFBC-4CCA-ACD6-2A5011F9D14E}"/>
                                            </p:graphicEl>
                                          </p:spTgt>
                                        </p:tgtEl>
                                      </p:cBhvr>
                                    </p:animEffect>
                                    <p:anim calcmode="lin" valueType="num">
                                      <p:cBhvr>
                                        <p:cTn id="20" dur="1000" fill="hold"/>
                                        <p:tgtEl>
                                          <p:spTgt spid="9">
                                            <p:graphicEl>
                                              <a:dgm id="{801B40ED-FFBC-4CCA-ACD6-2A5011F9D14E}"/>
                                            </p:graphicEl>
                                          </p:spTgt>
                                        </p:tgtEl>
                                        <p:attrNameLst>
                                          <p:attrName>ppt_x</p:attrName>
                                        </p:attrNameLst>
                                      </p:cBhvr>
                                      <p:tavLst>
                                        <p:tav tm="0">
                                          <p:val>
                                            <p:strVal val="#ppt_x"/>
                                          </p:val>
                                        </p:tav>
                                        <p:tav tm="100000">
                                          <p:val>
                                            <p:strVal val="#ppt_x"/>
                                          </p:val>
                                        </p:tav>
                                      </p:tavLst>
                                    </p:anim>
                                    <p:anim calcmode="lin" valueType="num">
                                      <p:cBhvr>
                                        <p:cTn id="21" dur="1000" fill="hold"/>
                                        <p:tgtEl>
                                          <p:spTgt spid="9">
                                            <p:graphicEl>
                                              <a:dgm id="{801B40ED-FFBC-4CCA-ACD6-2A5011F9D14E}"/>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graphicEl>
                                              <a:dgm id="{FA0578CE-DD0E-40AF-B451-0B7533BE95DE}"/>
                                            </p:graphicEl>
                                          </p:spTgt>
                                        </p:tgtEl>
                                        <p:attrNameLst>
                                          <p:attrName>style.visibility</p:attrName>
                                        </p:attrNameLst>
                                      </p:cBhvr>
                                      <p:to>
                                        <p:strVal val="visible"/>
                                      </p:to>
                                    </p:set>
                                    <p:animEffect transition="in" filter="fade">
                                      <p:cBhvr>
                                        <p:cTn id="26" dur="1000"/>
                                        <p:tgtEl>
                                          <p:spTgt spid="9">
                                            <p:graphicEl>
                                              <a:dgm id="{FA0578CE-DD0E-40AF-B451-0B7533BE95DE}"/>
                                            </p:graphicEl>
                                          </p:spTgt>
                                        </p:tgtEl>
                                      </p:cBhvr>
                                    </p:animEffect>
                                    <p:anim calcmode="lin" valueType="num">
                                      <p:cBhvr>
                                        <p:cTn id="27" dur="1000" fill="hold"/>
                                        <p:tgtEl>
                                          <p:spTgt spid="9">
                                            <p:graphicEl>
                                              <a:dgm id="{FA0578CE-DD0E-40AF-B451-0B7533BE95DE}"/>
                                            </p:graphicEl>
                                          </p:spTgt>
                                        </p:tgtEl>
                                        <p:attrNameLst>
                                          <p:attrName>ppt_x</p:attrName>
                                        </p:attrNameLst>
                                      </p:cBhvr>
                                      <p:tavLst>
                                        <p:tav tm="0">
                                          <p:val>
                                            <p:strVal val="#ppt_x"/>
                                          </p:val>
                                        </p:tav>
                                        <p:tav tm="100000">
                                          <p:val>
                                            <p:strVal val="#ppt_x"/>
                                          </p:val>
                                        </p:tav>
                                      </p:tavLst>
                                    </p:anim>
                                    <p:anim calcmode="lin" valueType="num">
                                      <p:cBhvr>
                                        <p:cTn id="28" dur="1000" fill="hold"/>
                                        <p:tgtEl>
                                          <p:spTgt spid="9">
                                            <p:graphicEl>
                                              <a:dgm id="{FA0578CE-DD0E-40AF-B451-0B7533BE95DE}"/>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graphicEl>
                                              <a:dgm id="{4E181C41-7ED5-45E9-9725-FC08027341C0}"/>
                                            </p:graphicEl>
                                          </p:spTgt>
                                        </p:tgtEl>
                                        <p:attrNameLst>
                                          <p:attrName>style.visibility</p:attrName>
                                        </p:attrNameLst>
                                      </p:cBhvr>
                                      <p:to>
                                        <p:strVal val="visible"/>
                                      </p:to>
                                    </p:set>
                                    <p:animEffect transition="in" filter="fade">
                                      <p:cBhvr>
                                        <p:cTn id="31" dur="1000"/>
                                        <p:tgtEl>
                                          <p:spTgt spid="9">
                                            <p:graphicEl>
                                              <a:dgm id="{4E181C41-7ED5-45E9-9725-FC08027341C0}"/>
                                            </p:graphicEl>
                                          </p:spTgt>
                                        </p:tgtEl>
                                      </p:cBhvr>
                                    </p:animEffect>
                                    <p:anim calcmode="lin" valueType="num">
                                      <p:cBhvr>
                                        <p:cTn id="32" dur="1000" fill="hold"/>
                                        <p:tgtEl>
                                          <p:spTgt spid="9">
                                            <p:graphicEl>
                                              <a:dgm id="{4E181C41-7ED5-45E9-9725-FC08027341C0}"/>
                                            </p:graphicEl>
                                          </p:spTgt>
                                        </p:tgtEl>
                                        <p:attrNameLst>
                                          <p:attrName>ppt_x</p:attrName>
                                        </p:attrNameLst>
                                      </p:cBhvr>
                                      <p:tavLst>
                                        <p:tav tm="0">
                                          <p:val>
                                            <p:strVal val="#ppt_x"/>
                                          </p:val>
                                        </p:tav>
                                        <p:tav tm="100000">
                                          <p:val>
                                            <p:strVal val="#ppt_x"/>
                                          </p:val>
                                        </p:tav>
                                      </p:tavLst>
                                    </p:anim>
                                    <p:anim calcmode="lin" valueType="num">
                                      <p:cBhvr>
                                        <p:cTn id="33" dur="1000" fill="hold"/>
                                        <p:tgtEl>
                                          <p:spTgt spid="9">
                                            <p:graphicEl>
                                              <a:dgm id="{4E181C41-7ED5-45E9-9725-FC08027341C0}"/>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graphicEl>
                                              <a:dgm id="{71E55351-FEAC-437E-9EC2-0F1BFB3C707D}"/>
                                            </p:graphicEl>
                                          </p:spTgt>
                                        </p:tgtEl>
                                        <p:attrNameLst>
                                          <p:attrName>style.visibility</p:attrName>
                                        </p:attrNameLst>
                                      </p:cBhvr>
                                      <p:to>
                                        <p:strVal val="visible"/>
                                      </p:to>
                                    </p:set>
                                    <p:animEffect transition="in" filter="fade">
                                      <p:cBhvr>
                                        <p:cTn id="38" dur="1000"/>
                                        <p:tgtEl>
                                          <p:spTgt spid="9">
                                            <p:graphicEl>
                                              <a:dgm id="{71E55351-FEAC-437E-9EC2-0F1BFB3C707D}"/>
                                            </p:graphicEl>
                                          </p:spTgt>
                                        </p:tgtEl>
                                      </p:cBhvr>
                                    </p:animEffect>
                                    <p:anim calcmode="lin" valueType="num">
                                      <p:cBhvr>
                                        <p:cTn id="39" dur="1000" fill="hold"/>
                                        <p:tgtEl>
                                          <p:spTgt spid="9">
                                            <p:graphicEl>
                                              <a:dgm id="{71E55351-FEAC-437E-9EC2-0F1BFB3C707D}"/>
                                            </p:graphicEl>
                                          </p:spTgt>
                                        </p:tgtEl>
                                        <p:attrNameLst>
                                          <p:attrName>ppt_x</p:attrName>
                                        </p:attrNameLst>
                                      </p:cBhvr>
                                      <p:tavLst>
                                        <p:tav tm="0">
                                          <p:val>
                                            <p:strVal val="#ppt_x"/>
                                          </p:val>
                                        </p:tav>
                                        <p:tav tm="100000">
                                          <p:val>
                                            <p:strVal val="#ppt_x"/>
                                          </p:val>
                                        </p:tav>
                                      </p:tavLst>
                                    </p:anim>
                                    <p:anim calcmode="lin" valueType="num">
                                      <p:cBhvr>
                                        <p:cTn id="40" dur="1000" fill="hold"/>
                                        <p:tgtEl>
                                          <p:spTgt spid="9">
                                            <p:graphicEl>
                                              <a:dgm id="{71E55351-FEAC-437E-9EC2-0F1BFB3C707D}"/>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graphicEl>
                                              <a:dgm id="{44124AFD-1FA6-4E0D-8328-081613D85EB2}"/>
                                            </p:graphicEl>
                                          </p:spTgt>
                                        </p:tgtEl>
                                        <p:attrNameLst>
                                          <p:attrName>style.visibility</p:attrName>
                                        </p:attrNameLst>
                                      </p:cBhvr>
                                      <p:to>
                                        <p:strVal val="visible"/>
                                      </p:to>
                                    </p:set>
                                    <p:animEffect transition="in" filter="fade">
                                      <p:cBhvr>
                                        <p:cTn id="43" dur="1000"/>
                                        <p:tgtEl>
                                          <p:spTgt spid="9">
                                            <p:graphicEl>
                                              <a:dgm id="{44124AFD-1FA6-4E0D-8328-081613D85EB2}"/>
                                            </p:graphicEl>
                                          </p:spTgt>
                                        </p:tgtEl>
                                      </p:cBhvr>
                                    </p:animEffect>
                                    <p:anim calcmode="lin" valueType="num">
                                      <p:cBhvr>
                                        <p:cTn id="44" dur="1000" fill="hold"/>
                                        <p:tgtEl>
                                          <p:spTgt spid="9">
                                            <p:graphicEl>
                                              <a:dgm id="{44124AFD-1FA6-4E0D-8328-081613D85EB2}"/>
                                            </p:graphicEl>
                                          </p:spTgt>
                                        </p:tgtEl>
                                        <p:attrNameLst>
                                          <p:attrName>ppt_x</p:attrName>
                                        </p:attrNameLst>
                                      </p:cBhvr>
                                      <p:tavLst>
                                        <p:tav tm="0">
                                          <p:val>
                                            <p:strVal val="#ppt_x"/>
                                          </p:val>
                                        </p:tav>
                                        <p:tav tm="100000">
                                          <p:val>
                                            <p:strVal val="#ppt_x"/>
                                          </p:val>
                                        </p:tav>
                                      </p:tavLst>
                                    </p:anim>
                                    <p:anim calcmode="lin" valueType="num">
                                      <p:cBhvr>
                                        <p:cTn id="45" dur="1000" fill="hold"/>
                                        <p:tgtEl>
                                          <p:spTgt spid="9">
                                            <p:graphicEl>
                                              <a:dgm id="{44124AFD-1FA6-4E0D-8328-081613D85EB2}"/>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
                                            <p:graphicEl>
                                              <a:dgm id="{8AD4E6A1-FF5E-498D-9C89-EEB746E05138}"/>
                                            </p:graphicEl>
                                          </p:spTgt>
                                        </p:tgtEl>
                                        <p:attrNameLst>
                                          <p:attrName>style.visibility</p:attrName>
                                        </p:attrNameLst>
                                      </p:cBhvr>
                                      <p:to>
                                        <p:strVal val="visible"/>
                                      </p:to>
                                    </p:set>
                                    <p:animEffect transition="in" filter="fade">
                                      <p:cBhvr>
                                        <p:cTn id="50" dur="1000"/>
                                        <p:tgtEl>
                                          <p:spTgt spid="9">
                                            <p:graphicEl>
                                              <a:dgm id="{8AD4E6A1-FF5E-498D-9C89-EEB746E05138}"/>
                                            </p:graphicEl>
                                          </p:spTgt>
                                        </p:tgtEl>
                                      </p:cBhvr>
                                    </p:animEffect>
                                    <p:anim calcmode="lin" valueType="num">
                                      <p:cBhvr>
                                        <p:cTn id="51" dur="1000" fill="hold"/>
                                        <p:tgtEl>
                                          <p:spTgt spid="9">
                                            <p:graphicEl>
                                              <a:dgm id="{8AD4E6A1-FF5E-498D-9C89-EEB746E05138}"/>
                                            </p:graphicEl>
                                          </p:spTgt>
                                        </p:tgtEl>
                                        <p:attrNameLst>
                                          <p:attrName>ppt_x</p:attrName>
                                        </p:attrNameLst>
                                      </p:cBhvr>
                                      <p:tavLst>
                                        <p:tav tm="0">
                                          <p:val>
                                            <p:strVal val="#ppt_x"/>
                                          </p:val>
                                        </p:tav>
                                        <p:tav tm="100000">
                                          <p:val>
                                            <p:strVal val="#ppt_x"/>
                                          </p:val>
                                        </p:tav>
                                      </p:tavLst>
                                    </p:anim>
                                    <p:anim calcmode="lin" valueType="num">
                                      <p:cBhvr>
                                        <p:cTn id="52" dur="1000" fill="hold"/>
                                        <p:tgtEl>
                                          <p:spTgt spid="9">
                                            <p:graphicEl>
                                              <a:dgm id="{8AD4E6A1-FF5E-498D-9C89-EEB746E05138}"/>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
                                            <p:graphicEl>
                                              <a:dgm id="{0CF1B511-D69F-4EF3-8720-9A8D886C6CEA}"/>
                                            </p:graphicEl>
                                          </p:spTgt>
                                        </p:tgtEl>
                                        <p:attrNameLst>
                                          <p:attrName>style.visibility</p:attrName>
                                        </p:attrNameLst>
                                      </p:cBhvr>
                                      <p:to>
                                        <p:strVal val="visible"/>
                                      </p:to>
                                    </p:set>
                                    <p:animEffect transition="in" filter="fade">
                                      <p:cBhvr>
                                        <p:cTn id="55" dur="1000"/>
                                        <p:tgtEl>
                                          <p:spTgt spid="9">
                                            <p:graphicEl>
                                              <a:dgm id="{0CF1B511-D69F-4EF3-8720-9A8D886C6CEA}"/>
                                            </p:graphicEl>
                                          </p:spTgt>
                                        </p:tgtEl>
                                      </p:cBhvr>
                                    </p:animEffect>
                                    <p:anim calcmode="lin" valueType="num">
                                      <p:cBhvr>
                                        <p:cTn id="56" dur="1000" fill="hold"/>
                                        <p:tgtEl>
                                          <p:spTgt spid="9">
                                            <p:graphicEl>
                                              <a:dgm id="{0CF1B511-D69F-4EF3-8720-9A8D886C6CEA}"/>
                                            </p:graphicEl>
                                          </p:spTgt>
                                        </p:tgtEl>
                                        <p:attrNameLst>
                                          <p:attrName>ppt_x</p:attrName>
                                        </p:attrNameLst>
                                      </p:cBhvr>
                                      <p:tavLst>
                                        <p:tav tm="0">
                                          <p:val>
                                            <p:strVal val="#ppt_x"/>
                                          </p:val>
                                        </p:tav>
                                        <p:tav tm="100000">
                                          <p:val>
                                            <p:strVal val="#ppt_x"/>
                                          </p:val>
                                        </p:tav>
                                      </p:tavLst>
                                    </p:anim>
                                    <p:anim calcmode="lin" valueType="num">
                                      <p:cBhvr>
                                        <p:cTn id="57" dur="1000" fill="hold"/>
                                        <p:tgtEl>
                                          <p:spTgt spid="9">
                                            <p:graphicEl>
                                              <a:dgm id="{0CF1B511-D69F-4EF3-8720-9A8D886C6CEA}"/>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
                                            <p:graphicEl>
                                              <a:dgm id="{96C8702E-E99D-430C-8D00-62F81C31CD6F}"/>
                                            </p:graphicEl>
                                          </p:spTgt>
                                        </p:tgtEl>
                                        <p:attrNameLst>
                                          <p:attrName>style.visibility</p:attrName>
                                        </p:attrNameLst>
                                      </p:cBhvr>
                                      <p:to>
                                        <p:strVal val="visible"/>
                                      </p:to>
                                    </p:set>
                                    <p:animEffect transition="in" filter="fade">
                                      <p:cBhvr>
                                        <p:cTn id="62" dur="1000"/>
                                        <p:tgtEl>
                                          <p:spTgt spid="9">
                                            <p:graphicEl>
                                              <a:dgm id="{96C8702E-E99D-430C-8D00-62F81C31CD6F}"/>
                                            </p:graphicEl>
                                          </p:spTgt>
                                        </p:tgtEl>
                                      </p:cBhvr>
                                    </p:animEffect>
                                    <p:anim calcmode="lin" valueType="num">
                                      <p:cBhvr>
                                        <p:cTn id="63" dur="1000" fill="hold"/>
                                        <p:tgtEl>
                                          <p:spTgt spid="9">
                                            <p:graphicEl>
                                              <a:dgm id="{96C8702E-E99D-430C-8D00-62F81C31CD6F}"/>
                                            </p:graphicEl>
                                          </p:spTgt>
                                        </p:tgtEl>
                                        <p:attrNameLst>
                                          <p:attrName>ppt_x</p:attrName>
                                        </p:attrNameLst>
                                      </p:cBhvr>
                                      <p:tavLst>
                                        <p:tav tm="0">
                                          <p:val>
                                            <p:strVal val="#ppt_x"/>
                                          </p:val>
                                        </p:tav>
                                        <p:tav tm="100000">
                                          <p:val>
                                            <p:strVal val="#ppt_x"/>
                                          </p:val>
                                        </p:tav>
                                      </p:tavLst>
                                    </p:anim>
                                    <p:anim calcmode="lin" valueType="num">
                                      <p:cBhvr>
                                        <p:cTn id="64" dur="1000" fill="hold"/>
                                        <p:tgtEl>
                                          <p:spTgt spid="9">
                                            <p:graphicEl>
                                              <a:dgm id="{96C8702E-E99D-430C-8D00-62F81C31CD6F}"/>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
                                            <p:graphicEl>
                                              <a:dgm id="{DCB6B298-4EF3-4B36-A597-66FC34307DBB}"/>
                                            </p:graphicEl>
                                          </p:spTgt>
                                        </p:tgtEl>
                                        <p:attrNameLst>
                                          <p:attrName>style.visibility</p:attrName>
                                        </p:attrNameLst>
                                      </p:cBhvr>
                                      <p:to>
                                        <p:strVal val="visible"/>
                                      </p:to>
                                    </p:set>
                                    <p:animEffect transition="in" filter="fade">
                                      <p:cBhvr>
                                        <p:cTn id="67" dur="1000"/>
                                        <p:tgtEl>
                                          <p:spTgt spid="9">
                                            <p:graphicEl>
                                              <a:dgm id="{DCB6B298-4EF3-4B36-A597-66FC34307DBB}"/>
                                            </p:graphicEl>
                                          </p:spTgt>
                                        </p:tgtEl>
                                      </p:cBhvr>
                                    </p:animEffect>
                                    <p:anim calcmode="lin" valueType="num">
                                      <p:cBhvr>
                                        <p:cTn id="68" dur="1000" fill="hold"/>
                                        <p:tgtEl>
                                          <p:spTgt spid="9">
                                            <p:graphicEl>
                                              <a:dgm id="{DCB6B298-4EF3-4B36-A597-66FC34307DBB}"/>
                                            </p:graphicEl>
                                          </p:spTgt>
                                        </p:tgtEl>
                                        <p:attrNameLst>
                                          <p:attrName>ppt_x</p:attrName>
                                        </p:attrNameLst>
                                      </p:cBhvr>
                                      <p:tavLst>
                                        <p:tav tm="0">
                                          <p:val>
                                            <p:strVal val="#ppt_x"/>
                                          </p:val>
                                        </p:tav>
                                        <p:tav tm="100000">
                                          <p:val>
                                            <p:strVal val="#ppt_x"/>
                                          </p:val>
                                        </p:tav>
                                      </p:tavLst>
                                    </p:anim>
                                    <p:anim calcmode="lin" valueType="num">
                                      <p:cBhvr>
                                        <p:cTn id="69" dur="1000" fill="hold"/>
                                        <p:tgtEl>
                                          <p:spTgt spid="9">
                                            <p:graphicEl>
                                              <a:dgm id="{DCB6B298-4EF3-4B36-A597-66FC34307DBB}"/>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9">
                                            <p:graphicEl>
                                              <a:dgm id="{E2BE7E2B-7DB9-465F-BEB2-359D7F5D5469}"/>
                                            </p:graphicEl>
                                          </p:spTgt>
                                        </p:tgtEl>
                                        <p:attrNameLst>
                                          <p:attrName>style.visibility</p:attrName>
                                        </p:attrNameLst>
                                      </p:cBhvr>
                                      <p:to>
                                        <p:strVal val="visible"/>
                                      </p:to>
                                    </p:set>
                                    <p:animEffect transition="in" filter="fade">
                                      <p:cBhvr>
                                        <p:cTn id="74" dur="1000"/>
                                        <p:tgtEl>
                                          <p:spTgt spid="9">
                                            <p:graphicEl>
                                              <a:dgm id="{E2BE7E2B-7DB9-465F-BEB2-359D7F5D5469}"/>
                                            </p:graphicEl>
                                          </p:spTgt>
                                        </p:tgtEl>
                                      </p:cBhvr>
                                    </p:animEffect>
                                    <p:anim calcmode="lin" valueType="num">
                                      <p:cBhvr>
                                        <p:cTn id="75" dur="1000" fill="hold"/>
                                        <p:tgtEl>
                                          <p:spTgt spid="9">
                                            <p:graphicEl>
                                              <a:dgm id="{E2BE7E2B-7DB9-465F-BEB2-359D7F5D5469}"/>
                                            </p:graphicEl>
                                          </p:spTgt>
                                        </p:tgtEl>
                                        <p:attrNameLst>
                                          <p:attrName>ppt_x</p:attrName>
                                        </p:attrNameLst>
                                      </p:cBhvr>
                                      <p:tavLst>
                                        <p:tav tm="0">
                                          <p:val>
                                            <p:strVal val="#ppt_x"/>
                                          </p:val>
                                        </p:tav>
                                        <p:tav tm="100000">
                                          <p:val>
                                            <p:strVal val="#ppt_x"/>
                                          </p:val>
                                        </p:tav>
                                      </p:tavLst>
                                    </p:anim>
                                    <p:anim calcmode="lin" valueType="num">
                                      <p:cBhvr>
                                        <p:cTn id="76" dur="1000" fill="hold"/>
                                        <p:tgtEl>
                                          <p:spTgt spid="9">
                                            <p:graphicEl>
                                              <a:dgm id="{E2BE7E2B-7DB9-465F-BEB2-359D7F5D5469}"/>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
                                            <p:graphicEl>
                                              <a:dgm id="{09860E9A-65DE-4177-9C74-9E68FEBE8273}"/>
                                            </p:graphicEl>
                                          </p:spTgt>
                                        </p:tgtEl>
                                        <p:attrNameLst>
                                          <p:attrName>style.visibility</p:attrName>
                                        </p:attrNameLst>
                                      </p:cBhvr>
                                      <p:to>
                                        <p:strVal val="visible"/>
                                      </p:to>
                                    </p:set>
                                    <p:animEffect transition="in" filter="fade">
                                      <p:cBhvr>
                                        <p:cTn id="79" dur="1000"/>
                                        <p:tgtEl>
                                          <p:spTgt spid="9">
                                            <p:graphicEl>
                                              <a:dgm id="{09860E9A-65DE-4177-9C74-9E68FEBE8273}"/>
                                            </p:graphicEl>
                                          </p:spTgt>
                                        </p:tgtEl>
                                      </p:cBhvr>
                                    </p:animEffect>
                                    <p:anim calcmode="lin" valueType="num">
                                      <p:cBhvr>
                                        <p:cTn id="80" dur="1000" fill="hold"/>
                                        <p:tgtEl>
                                          <p:spTgt spid="9">
                                            <p:graphicEl>
                                              <a:dgm id="{09860E9A-65DE-4177-9C74-9E68FEBE8273}"/>
                                            </p:graphicEl>
                                          </p:spTgt>
                                        </p:tgtEl>
                                        <p:attrNameLst>
                                          <p:attrName>ppt_x</p:attrName>
                                        </p:attrNameLst>
                                      </p:cBhvr>
                                      <p:tavLst>
                                        <p:tav tm="0">
                                          <p:val>
                                            <p:strVal val="#ppt_x"/>
                                          </p:val>
                                        </p:tav>
                                        <p:tav tm="100000">
                                          <p:val>
                                            <p:strVal val="#ppt_x"/>
                                          </p:val>
                                        </p:tav>
                                      </p:tavLst>
                                    </p:anim>
                                    <p:anim calcmode="lin" valueType="num">
                                      <p:cBhvr>
                                        <p:cTn id="81" dur="1000" fill="hold"/>
                                        <p:tgtEl>
                                          <p:spTgt spid="9">
                                            <p:graphicEl>
                                              <a:dgm id="{09860E9A-65DE-4177-9C74-9E68FEBE8273}"/>
                                            </p:graphic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
                                            <p:graphicEl>
                                              <a:dgm id="{26E6B5C5-E0A1-46BB-91F5-A3ECE9624A15}"/>
                                            </p:graphicEl>
                                          </p:spTgt>
                                        </p:tgtEl>
                                        <p:attrNameLst>
                                          <p:attrName>style.visibility</p:attrName>
                                        </p:attrNameLst>
                                      </p:cBhvr>
                                      <p:to>
                                        <p:strVal val="visible"/>
                                      </p:to>
                                    </p:set>
                                    <p:animEffect transition="in" filter="fade">
                                      <p:cBhvr>
                                        <p:cTn id="86" dur="1000"/>
                                        <p:tgtEl>
                                          <p:spTgt spid="9">
                                            <p:graphicEl>
                                              <a:dgm id="{26E6B5C5-E0A1-46BB-91F5-A3ECE9624A15}"/>
                                            </p:graphicEl>
                                          </p:spTgt>
                                        </p:tgtEl>
                                      </p:cBhvr>
                                    </p:animEffect>
                                    <p:anim calcmode="lin" valueType="num">
                                      <p:cBhvr>
                                        <p:cTn id="87" dur="1000" fill="hold"/>
                                        <p:tgtEl>
                                          <p:spTgt spid="9">
                                            <p:graphicEl>
                                              <a:dgm id="{26E6B5C5-E0A1-46BB-91F5-A3ECE9624A15}"/>
                                            </p:graphicEl>
                                          </p:spTgt>
                                        </p:tgtEl>
                                        <p:attrNameLst>
                                          <p:attrName>ppt_x</p:attrName>
                                        </p:attrNameLst>
                                      </p:cBhvr>
                                      <p:tavLst>
                                        <p:tav tm="0">
                                          <p:val>
                                            <p:strVal val="#ppt_x"/>
                                          </p:val>
                                        </p:tav>
                                        <p:tav tm="100000">
                                          <p:val>
                                            <p:strVal val="#ppt_x"/>
                                          </p:val>
                                        </p:tav>
                                      </p:tavLst>
                                    </p:anim>
                                    <p:anim calcmode="lin" valueType="num">
                                      <p:cBhvr>
                                        <p:cTn id="88" dur="1000" fill="hold"/>
                                        <p:tgtEl>
                                          <p:spTgt spid="9">
                                            <p:graphicEl>
                                              <a:dgm id="{26E6B5C5-E0A1-46BB-91F5-A3ECE9624A15}"/>
                                            </p:graphic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
                                            <p:graphicEl>
                                              <a:dgm id="{D11A9DD9-1954-4C8C-B76C-A883EF7E55E0}"/>
                                            </p:graphicEl>
                                          </p:spTgt>
                                        </p:tgtEl>
                                        <p:attrNameLst>
                                          <p:attrName>style.visibility</p:attrName>
                                        </p:attrNameLst>
                                      </p:cBhvr>
                                      <p:to>
                                        <p:strVal val="visible"/>
                                      </p:to>
                                    </p:set>
                                    <p:animEffect transition="in" filter="fade">
                                      <p:cBhvr>
                                        <p:cTn id="91" dur="1000"/>
                                        <p:tgtEl>
                                          <p:spTgt spid="9">
                                            <p:graphicEl>
                                              <a:dgm id="{D11A9DD9-1954-4C8C-B76C-A883EF7E55E0}"/>
                                            </p:graphicEl>
                                          </p:spTgt>
                                        </p:tgtEl>
                                      </p:cBhvr>
                                    </p:animEffect>
                                    <p:anim calcmode="lin" valueType="num">
                                      <p:cBhvr>
                                        <p:cTn id="92" dur="1000" fill="hold"/>
                                        <p:tgtEl>
                                          <p:spTgt spid="9">
                                            <p:graphicEl>
                                              <a:dgm id="{D11A9DD9-1954-4C8C-B76C-A883EF7E55E0}"/>
                                            </p:graphicEl>
                                          </p:spTgt>
                                        </p:tgtEl>
                                        <p:attrNameLst>
                                          <p:attrName>ppt_x</p:attrName>
                                        </p:attrNameLst>
                                      </p:cBhvr>
                                      <p:tavLst>
                                        <p:tav tm="0">
                                          <p:val>
                                            <p:strVal val="#ppt_x"/>
                                          </p:val>
                                        </p:tav>
                                        <p:tav tm="100000">
                                          <p:val>
                                            <p:strVal val="#ppt_x"/>
                                          </p:val>
                                        </p:tav>
                                      </p:tavLst>
                                    </p:anim>
                                    <p:anim calcmode="lin" valueType="num">
                                      <p:cBhvr>
                                        <p:cTn id="93" dur="1000" fill="hold"/>
                                        <p:tgtEl>
                                          <p:spTgt spid="9">
                                            <p:graphicEl>
                                              <a:dgm id="{D11A9DD9-1954-4C8C-B76C-A883EF7E55E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Sub>
          <a:bldDgm bld="lvl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39 Logo Ideas | ? logo, logo design, graphic design logo">
            <a:extLst>
              <a:ext uri="{FF2B5EF4-FFF2-40B4-BE49-F238E27FC236}">
                <a16:creationId xmlns:a16="http://schemas.microsoft.com/office/drawing/2014/main" id="{C2C77578-BC41-42B3-887C-C80BDC29684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8141" y="2453688"/>
            <a:ext cx="3629478" cy="293620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8054FD28-23A8-4977-9351-B9685FA7684E}"/>
              </a:ext>
            </a:extLst>
          </p:cNvPr>
          <p:cNvSpPr txBox="1"/>
          <p:nvPr/>
        </p:nvSpPr>
        <p:spPr>
          <a:xfrm>
            <a:off x="4977114" y="2174333"/>
            <a:ext cx="6830950" cy="3970318"/>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a:t>
            </a:r>
            <a:r>
              <a:rPr lang="en-US" sz="2800" b="1" dirty="0">
                <a:solidFill>
                  <a:srgbClr val="000000"/>
                </a:solidFill>
                <a:latin typeface="Lora" pitchFamily="2" charset="0"/>
              </a:rPr>
              <a:t> </a:t>
            </a:r>
            <a:r>
              <a:rPr lang="en-US" sz="2800" b="1" u="none" strike="noStrike" baseline="0" dirty="0">
                <a:solidFill>
                  <a:srgbClr val="000000"/>
                </a:solidFill>
                <a:latin typeface="Lora" pitchFamily="2" charset="0"/>
              </a:rPr>
              <a:t>Referent power	</a:t>
            </a:r>
          </a:p>
          <a:p>
            <a:pPr>
              <a:spcBef>
                <a:spcPts val="600"/>
              </a:spcBef>
            </a:pPr>
            <a:endParaRPr lang="en-US" sz="1200" b="1" i="1" u="none" strike="noStrike" baseline="0" dirty="0">
              <a:solidFill>
                <a:srgbClr val="000000"/>
              </a:solidFill>
              <a:latin typeface="Lora" pitchFamily="2" charset="0"/>
            </a:endParaRPr>
          </a:p>
          <a:p>
            <a:pPr>
              <a:spcBef>
                <a:spcPts val="600"/>
              </a:spcBef>
            </a:pPr>
            <a:r>
              <a:rPr lang="en-US" sz="2800" b="1" i="1" u="none" strike="noStrike" baseline="0" dirty="0">
                <a:solidFill>
                  <a:srgbClr val="000000"/>
                </a:solidFill>
                <a:latin typeface="Lora" pitchFamily="2" charset="0"/>
              </a:rPr>
              <a:t>Guidelines for Use:</a:t>
            </a:r>
            <a:r>
              <a:rPr lang="en-US" sz="2400" b="0" i="0" u="none" strike="noStrike" baseline="0" dirty="0">
                <a:solidFill>
                  <a:srgbClr val="000000"/>
                </a:solidFill>
                <a:latin typeface="Lora" pitchFamily="2" charset="0"/>
              </a:rPr>
              <a:t>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Treat subordinates fairly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Defend subordinates’ interests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Be sensitive to subordinates’ needs, feelings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Select subordinates similar to oneself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Engage in role modeling </a:t>
            </a:r>
          </a:p>
          <a:p>
            <a:pPr>
              <a:spcBef>
                <a:spcPts val="600"/>
              </a:spcBef>
            </a:pPr>
            <a:r>
              <a:rPr lang="en-US" sz="2400" b="0" i="0" u="none" strike="noStrike" baseline="0" dirty="0">
                <a:solidFill>
                  <a:srgbClr val="000000"/>
                </a:solidFill>
                <a:latin typeface="Lora" pitchFamily="2" charset="0"/>
              </a:rPr>
              <a:t>	</a:t>
            </a:r>
          </a:p>
        </p:txBody>
      </p:sp>
      <p:sp>
        <p:nvSpPr>
          <p:cNvPr id="17" name="Google Shape;210;p12">
            <a:extLst>
              <a:ext uri="{FF2B5EF4-FFF2-40B4-BE49-F238E27FC236}">
                <a16:creationId xmlns:a16="http://schemas.microsoft.com/office/drawing/2014/main" id="{217E6CE9-B5BC-8AC1-783B-ADE6C0001C3F}"/>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769182" y="1976857"/>
            <a:ext cx="6830950" cy="4401205"/>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Expert power </a:t>
            </a:r>
            <a:r>
              <a:rPr lang="en-US" sz="1800" b="0" i="0" u="none" strike="noStrike" baseline="0" dirty="0">
                <a:solidFill>
                  <a:srgbClr val="000000"/>
                </a:solidFill>
                <a:latin typeface="Lora" pitchFamily="2" charset="0"/>
              </a:rPr>
              <a:t>	</a:t>
            </a:r>
          </a:p>
          <a:p>
            <a:pPr>
              <a:spcBef>
                <a:spcPts val="600"/>
              </a:spcBef>
            </a:pPr>
            <a:endParaRPr lang="en-US" sz="1400" b="1" i="1" u="none" strike="noStrike" baseline="0" dirty="0">
              <a:solidFill>
                <a:srgbClr val="000000"/>
              </a:solidFill>
              <a:latin typeface="Lora" pitchFamily="2" charset="0"/>
            </a:endParaRPr>
          </a:p>
          <a:p>
            <a:pPr>
              <a:spcBef>
                <a:spcPts val="600"/>
              </a:spcBef>
            </a:pPr>
            <a:r>
              <a:rPr lang="en-US" sz="2800" b="1" i="1" u="none" strike="noStrike" baseline="0" dirty="0">
                <a:solidFill>
                  <a:srgbClr val="000000"/>
                </a:solidFill>
                <a:latin typeface="Lora" pitchFamily="2" charset="0"/>
              </a:rPr>
              <a:t>Guidelines for Use</a:t>
            </a:r>
            <a:endParaRPr lang="en-US" sz="2000" b="0" i="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Promote the image of expertise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Maintain credibility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Act confident and decisive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Keep informed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Recognize employee concerns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Avoid threatening subordinates’ self-esteem</a:t>
            </a:r>
            <a:r>
              <a:rPr lang="en-US" sz="2400" b="0" i="0" u="none" strike="noStrike" baseline="0" dirty="0">
                <a:solidFill>
                  <a:srgbClr val="000000"/>
                </a:solidFill>
                <a:latin typeface="Lora" pitchFamily="2" charset="0"/>
              </a:rPr>
              <a:t>	</a:t>
            </a:r>
          </a:p>
        </p:txBody>
      </p:sp>
      <p:sp>
        <p:nvSpPr>
          <p:cNvPr id="19" name="Google Shape;210;p12">
            <a:extLst>
              <a:ext uri="{FF2B5EF4-FFF2-40B4-BE49-F238E27FC236}">
                <a16:creationId xmlns:a16="http://schemas.microsoft.com/office/drawing/2014/main" id="{296940EC-38DB-563C-5B2B-71F831DDDB83}"/>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8" name="Picture 2" descr="39 Logo Ideas | ? logo, logo design, graphic design logo">
            <a:extLst>
              <a:ext uri="{FF2B5EF4-FFF2-40B4-BE49-F238E27FC236}">
                <a16:creationId xmlns:a16="http://schemas.microsoft.com/office/drawing/2014/main" id="{ECB06B93-F72C-90A9-40AF-F92EC9BFCA2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427074" y="1773609"/>
            <a:ext cx="7120590" cy="4601260"/>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Legitimate power</a:t>
            </a:r>
            <a:r>
              <a:rPr lang="en-US" b="0" u="none" strike="noStrike" baseline="0" dirty="0">
                <a:solidFill>
                  <a:srgbClr val="000000"/>
                </a:solidFill>
                <a:latin typeface="Lora" pitchFamily="2" charset="0"/>
              </a:rPr>
              <a:t>	</a:t>
            </a:r>
          </a:p>
          <a:p>
            <a:pPr>
              <a:spcBef>
                <a:spcPts val="600"/>
              </a:spcBef>
            </a:pPr>
            <a:endParaRPr lang="en-US" sz="1200" b="1" u="none" strike="noStrike" baseline="0" dirty="0">
              <a:solidFill>
                <a:srgbClr val="000000"/>
              </a:solidFill>
              <a:latin typeface="Lora" pitchFamily="2" charset="0"/>
            </a:endParaRPr>
          </a:p>
          <a:p>
            <a:r>
              <a:rPr lang="en-US" sz="2800" b="1" u="none" strike="noStrike" baseline="0" dirty="0">
                <a:solidFill>
                  <a:srgbClr val="000000"/>
                </a:solidFill>
                <a:latin typeface="Lora" pitchFamily="2" charset="0"/>
              </a:rPr>
              <a:t>Guidelines for Use</a:t>
            </a:r>
            <a:endParaRPr lang="en-US" sz="1100" b="0" i="0" u="none" strike="noStrike" baseline="0" dirty="0">
              <a:solidFill>
                <a:srgbClr val="000000"/>
              </a:solidFill>
              <a:latin typeface="Lora" pitchFamily="2" charset="0"/>
            </a:endParaRP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cordial and polite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confident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clear and follow up to verify understanding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Make sure request is appropriate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Explain reasons for request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Follow proper channels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Exercise power regularly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Enforce compliance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sensitive to subordinates’ concerns</a:t>
            </a:r>
            <a:r>
              <a:rPr lang="en-US" sz="2800" b="0" i="0" u="none" strike="noStrike" baseline="0" dirty="0">
                <a:solidFill>
                  <a:srgbClr val="000000"/>
                </a:solidFill>
                <a:latin typeface="Lora" pitchFamily="2" charset="0"/>
              </a:rPr>
              <a:t>	</a:t>
            </a:r>
          </a:p>
        </p:txBody>
      </p:sp>
      <p:sp>
        <p:nvSpPr>
          <p:cNvPr id="18" name="Google Shape;210;p12">
            <a:extLst>
              <a:ext uri="{FF2B5EF4-FFF2-40B4-BE49-F238E27FC236}">
                <a16:creationId xmlns:a16="http://schemas.microsoft.com/office/drawing/2014/main" id="{10A7DCD3-EB08-6627-EF52-755D418CB603}"/>
              </a:ext>
            </a:extLst>
          </p:cNvPr>
          <p:cNvSpPr txBox="1">
            <a:spLocks/>
          </p:cNvSpPr>
          <p:nvPr/>
        </p:nvSpPr>
        <p:spPr>
          <a:xfrm>
            <a:off x="2523282" y="670199"/>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9" name="Picture 2" descr="39 Logo Ideas | ? logo, logo design, graphic design logo">
            <a:extLst>
              <a:ext uri="{FF2B5EF4-FFF2-40B4-BE49-F238E27FC236}">
                <a16:creationId xmlns:a16="http://schemas.microsoft.com/office/drawing/2014/main" id="{DC1E2AEB-6873-13A7-D5AC-611CA849DE9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5">
                                            <p:txEl>
                                              <p:pRg st="9" end="9"/>
                                            </p:txEl>
                                          </p:spTgt>
                                        </p:tgtEl>
                                        <p:attrNameLst>
                                          <p:attrName>style.visibility</p:attrName>
                                        </p:attrNameLst>
                                      </p:cBhvr>
                                      <p:to>
                                        <p:strVal val="visible"/>
                                      </p:to>
                                    </p:set>
                                    <p:animEffect transition="in" filter="fade">
                                      <p:cBhvr>
                                        <p:cTn id="70" dur="1000"/>
                                        <p:tgtEl>
                                          <p:spTgt spid="35">
                                            <p:txEl>
                                              <p:pRg st="9" end="9"/>
                                            </p:txEl>
                                          </p:spTgt>
                                        </p:tgtEl>
                                      </p:cBhvr>
                                    </p:animEffect>
                                    <p:anim calcmode="lin" valueType="num">
                                      <p:cBhvr>
                                        <p:cTn id="71" dur="1000" fill="hold"/>
                                        <p:tgtEl>
                                          <p:spTgt spid="3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5">
                                            <p:txEl>
                                              <p:pRg st="10" end="10"/>
                                            </p:txEl>
                                          </p:spTgt>
                                        </p:tgtEl>
                                        <p:attrNameLst>
                                          <p:attrName>style.visibility</p:attrName>
                                        </p:attrNameLst>
                                      </p:cBhvr>
                                      <p:to>
                                        <p:strVal val="visible"/>
                                      </p:to>
                                    </p:set>
                                    <p:animEffect transition="in" filter="fade">
                                      <p:cBhvr>
                                        <p:cTn id="77" dur="1000"/>
                                        <p:tgtEl>
                                          <p:spTgt spid="35">
                                            <p:txEl>
                                              <p:pRg st="10" end="10"/>
                                            </p:txEl>
                                          </p:spTgt>
                                        </p:tgtEl>
                                      </p:cBhvr>
                                    </p:animEffect>
                                    <p:anim calcmode="lin" valueType="num">
                                      <p:cBhvr>
                                        <p:cTn id="78" dur="1000" fill="hold"/>
                                        <p:tgtEl>
                                          <p:spTgt spid="35">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5">
                                            <p:txEl>
                                              <p:pRg st="11" end="11"/>
                                            </p:txEl>
                                          </p:spTgt>
                                        </p:tgtEl>
                                        <p:attrNameLst>
                                          <p:attrName>style.visibility</p:attrName>
                                        </p:attrNameLst>
                                      </p:cBhvr>
                                      <p:to>
                                        <p:strVal val="visible"/>
                                      </p:to>
                                    </p:set>
                                    <p:animEffect transition="in" filter="fade">
                                      <p:cBhvr>
                                        <p:cTn id="84" dur="1000"/>
                                        <p:tgtEl>
                                          <p:spTgt spid="35">
                                            <p:txEl>
                                              <p:pRg st="11" end="11"/>
                                            </p:txEl>
                                          </p:spTgt>
                                        </p:tgtEl>
                                      </p:cBhvr>
                                    </p:animEffect>
                                    <p:anim calcmode="lin" valueType="num">
                                      <p:cBhvr>
                                        <p:cTn id="85" dur="1000" fill="hold"/>
                                        <p:tgtEl>
                                          <p:spTgt spid="35">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852335" y="2164482"/>
            <a:ext cx="6830950" cy="3554819"/>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	Reward power</a:t>
            </a:r>
          </a:p>
          <a:p>
            <a:pPr>
              <a:spcBef>
                <a:spcPts val="600"/>
              </a:spcBef>
            </a:pPr>
            <a:endParaRPr lang="en-US" sz="1100" b="0" u="none" strike="noStrike" baseline="0" dirty="0">
              <a:solidFill>
                <a:srgbClr val="000000"/>
              </a:solidFill>
              <a:latin typeface="Lora" pitchFamily="2" charset="0"/>
            </a:endParaRPr>
          </a:p>
          <a:p>
            <a:pPr>
              <a:spcBef>
                <a:spcPts val="600"/>
              </a:spcBef>
            </a:pPr>
            <a:r>
              <a:rPr lang="en-US" sz="2800" b="1" u="none" strike="noStrike" baseline="0" dirty="0">
                <a:solidFill>
                  <a:srgbClr val="000000"/>
                </a:solidFill>
                <a:latin typeface="Lora" pitchFamily="2" charset="0"/>
              </a:rPr>
              <a:t>Guidelines for Use</a:t>
            </a:r>
            <a:endParaRPr lang="en-US" sz="1800" b="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Verify compliance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Make feasible, reasonable requests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Make only ethical, proper requests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Offer rewards desired by subordinates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Offer only credible rewards</a:t>
            </a:r>
            <a:r>
              <a:rPr lang="en-US" sz="2400" b="0" u="none" strike="noStrike" baseline="0" dirty="0">
                <a:solidFill>
                  <a:srgbClr val="000000"/>
                </a:solidFill>
                <a:latin typeface="Lora" pitchFamily="2" charset="0"/>
              </a:rPr>
              <a:t>	</a:t>
            </a:r>
          </a:p>
        </p:txBody>
      </p:sp>
      <p:sp>
        <p:nvSpPr>
          <p:cNvPr id="19" name="Google Shape;210;p12">
            <a:extLst>
              <a:ext uri="{FF2B5EF4-FFF2-40B4-BE49-F238E27FC236}">
                <a16:creationId xmlns:a16="http://schemas.microsoft.com/office/drawing/2014/main" id="{73D5D8D2-71FB-AEB8-178D-3368211C161E}"/>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7" name="Picture 2" descr="39 Logo Ideas | ? logo, logo design, graphic design logo">
            <a:extLst>
              <a:ext uri="{FF2B5EF4-FFF2-40B4-BE49-F238E27FC236}">
                <a16:creationId xmlns:a16="http://schemas.microsoft.com/office/drawing/2014/main" id="{E8A61EF3-2859-DB39-4236-2DCBCE2800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8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8054FD28-23A8-4977-9351-B9685FA7684E}"/>
              </a:ext>
            </a:extLst>
          </p:cNvPr>
          <p:cNvSpPr txBox="1"/>
          <p:nvPr/>
        </p:nvSpPr>
        <p:spPr>
          <a:xfrm>
            <a:off x="4693837" y="1598403"/>
            <a:ext cx="6830950" cy="4816703"/>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	Coercive power 	</a:t>
            </a:r>
          </a:p>
          <a:p>
            <a:pPr>
              <a:spcBef>
                <a:spcPts val="600"/>
              </a:spcBef>
            </a:pPr>
            <a:endParaRPr lang="en-US" sz="1200" b="1" u="none" strike="noStrike" baseline="0" dirty="0">
              <a:solidFill>
                <a:srgbClr val="000000"/>
              </a:solidFill>
              <a:latin typeface="Lora" pitchFamily="2" charset="0"/>
            </a:endParaRPr>
          </a:p>
          <a:p>
            <a:pPr>
              <a:spcBef>
                <a:spcPts val="600"/>
              </a:spcBef>
            </a:pPr>
            <a:r>
              <a:rPr lang="en-US" sz="2800" b="1" u="none" strike="noStrike" baseline="0" dirty="0">
                <a:solidFill>
                  <a:srgbClr val="000000"/>
                </a:solidFill>
                <a:latin typeface="Lora" pitchFamily="2" charset="0"/>
              </a:rPr>
              <a:t>Guidelines for Use:</a:t>
            </a:r>
            <a:endParaRPr lang="en-US" sz="1800" b="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Inform subordinates of rules and penalties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Warn before punishing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Administer punishment consistently and uniformly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Understand the situation before acting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Maintain credibility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Fit punishment to the infraction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Punish in private</a:t>
            </a:r>
          </a:p>
        </p:txBody>
      </p:sp>
      <p:sp>
        <p:nvSpPr>
          <p:cNvPr id="17" name="Google Shape;210;p12">
            <a:extLst>
              <a:ext uri="{FF2B5EF4-FFF2-40B4-BE49-F238E27FC236}">
                <a16:creationId xmlns:a16="http://schemas.microsoft.com/office/drawing/2014/main" id="{5C23D866-145B-2EAE-4410-57B2709D24DF}"/>
              </a:ext>
            </a:extLst>
          </p:cNvPr>
          <p:cNvSpPr txBox="1">
            <a:spLocks/>
          </p:cNvSpPr>
          <p:nvPr/>
        </p:nvSpPr>
        <p:spPr>
          <a:xfrm>
            <a:off x="2523282" y="442894"/>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21" name="Picture 2" descr="39 Logo Ideas | ? logo, logo design, graphic design logo">
            <a:extLst>
              <a:ext uri="{FF2B5EF4-FFF2-40B4-BE49-F238E27FC236}">
                <a16:creationId xmlns:a16="http://schemas.microsoft.com/office/drawing/2014/main" id="{A61A66BF-E336-70E6-E6C1-2C95786A6B3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1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5">
                                            <p:txEl>
                                              <p:pRg st="9" end="9"/>
                                            </p:txEl>
                                          </p:spTgt>
                                        </p:tgtEl>
                                        <p:attrNameLst>
                                          <p:attrName>style.visibility</p:attrName>
                                        </p:attrNameLst>
                                      </p:cBhvr>
                                      <p:to>
                                        <p:strVal val="visible"/>
                                      </p:to>
                                    </p:set>
                                    <p:animEffect transition="in" filter="fade">
                                      <p:cBhvr>
                                        <p:cTn id="70" dur="1000"/>
                                        <p:tgtEl>
                                          <p:spTgt spid="35">
                                            <p:txEl>
                                              <p:pRg st="9" end="9"/>
                                            </p:txEl>
                                          </p:spTgt>
                                        </p:tgtEl>
                                      </p:cBhvr>
                                    </p:animEffect>
                                    <p:anim calcmode="lin" valueType="num">
                                      <p:cBhvr>
                                        <p:cTn id="71" dur="1000" fill="hold"/>
                                        <p:tgtEl>
                                          <p:spTgt spid="3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65430" y="729112"/>
            <a:ext cx="6586491" cy="128616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FFFFFF"/>
              </a:buClr>
              <a:buSzPts val="3600"/>
              <a:buFont typeface="Arial"/>
              <a:buNone/>
            </a:pPr>
            <a:r>
              <a:rPr lang="en-US" dirty="0"/>
              <a:t>Learning Objectives</a:t>
            </a:r>
          </a:p>
        </p:txBody>
      </p:sp>
      <p:sp>
        <p:nvSpPr>
          <p:cNvPr id="107" name="Google Shape;107;p3"/>
          <p:cNvSpPr txBox="1">
            <a:spLocks noGrp="1"/>
          </p:cNvSpPr>
          <p:nvPr>
            <p:ph idx="1"/>
          </p:nvPr>
        </p:nvSpPr>
        <p:spPr>
          <a:xfrm>
            <a:off x="4965432" y="2314808"/>
            <a:ext cx="6586490" cy="4339992"/>
          </a:xfrm>
          <a:prstGeom prst="rect">
            <a:avLst/>
          </a:prstGeom>
        </p:spPr>
        <p:txBody>
          <a:bodyPr spcFirstLastPara="1" lIns="91425" tIns="45700" rIns="91425" bIns="45700" anchorCtr="0">
            <a:normAutofit/>
          </a:bodyPr>
          <a:lstStyle/>
          <a:p>
            <a:pPr>
              <a:spcBef>
                <a:spcPts val="0"/>
              </a:spcBef>
              <a:buSzPts val="2000"/>
            </a:pPr>
            <a:r>
              <a:rPr lang="en-US" dirty="0"/>
              <a:t>Explain different conceptualizations of power</a:t>
            </a:r>
          </a:p>
          <a:p>
            <a:pPr>
              <a:spcBef>
                <a:spcPts val="1200"/>
              </a:spcBef>
              <a:buSzPts val="2000"/>
            </a:pPr>
            <a:r>
              <a:rPr lang="en-US" dirty="0"/>
              <a:t>Discuss behaviors associated with high status in a group </a:t>
            </a:r>
          </a:p>
          <a:p>
            <a:pPr>
              <a:spcBef>
                <a:spcPts val="1200"/>
              </a:spcBef>
              <a:buSzPts val="2000"/>
            </a:pPr>
            <a:r>
              <a:rPr lang="en-US" dirty="0"/>
              <a:t>Differentiate between the common power bases in groups </a:t>
            </a:r>
          </a:p>
          <a:p>
            <a:pPr>
              <a:spcBef>
                <a:spcPts val="1200"/>
              </a:spcBef>
              <a:buSzPts val="2000"/>
            </a:pPr>
            <a:r>
              <a:rPr lang="en-US" dirty="0"/>
              <a:t>What is the nature of leadership and the leadership process</a:t>
            </a:r>
          </a:p>
        </p:txBody>
      </p:sp>
      <p:pic>
        <p:nvPicPr>
          <p:cNvPr id="115" name="Picture 108" descr="Colourful carved figures of humans">
            <a:extLst>
              <a:ext uri="{FF2B5EF4-FFF2-40B4-BE49-F238E27FC236}">
                <a16:creationId xmlns:a16="http://schemas.microsoft.com/office/drawing/2014/main" id="{3BFD70CF-D0FE-490C-B56E-BA064A6F2C7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20" y="10"/>
            <a:ext cx="4635571" cy="6857990"/>
          </a:xfrm>
          <a:prstGeom prst="rect">
            <a:avLst/>
          </a:prstGeom>
          <a:effectLst/>
        </p:spPr>
      </p:pic>
      <p:cxnSp>
        <p:nvCxnSpPr>
          <p:cNvPr id="116" name="Straight Connector 1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39C1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anim calcmode="lin" valueType="num">
                                      <p:cBhvr>
                                        <p:cTn id="8"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7">
                                            <p:txEl>
                                              <p:pRg st="1" end="1"/>
                                            </p:txEl>
                                          </p:spTgt>
                                        </p:tgtEl>
                                        <p:attrNameLst>
                                          <p:attrName>style.visibility</p:attrName>
                                        </p:attrNameLst>
                                      </p:cBhvr>
                                      <p:to>
                                        <p:strVal val="visible"/>
                                      </p:to>
                                    </p:set>
                                    <p:animEffect transition="in" filter="fade">
                                      <p:cBhvr>
                                        <p:cTn id="14" dur="1000"/>
                                        <p:tgtEl>
                                          <p:spTgt spid="107">
                                            <p:txEl>
                                              <p:pRg st="1" end="1"/>
                                            </p:txEl>
                                          </p:spTgt>
                                        </p:tgtEl>
                                      </p:cBhvr>
                                    </p:animEffect>
                                    <p:anim calcmode="lin" valueType="num">
                                      <p:cBhvr>
                                        <p:cTn id="15" dur="1000" fill="hold"/>
                                        <p:tgtEl>
                                          <p:spTgt spid="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7">
                                            <p:txEl>
                                              <p:pRg st="2" end="2"/>
                                            </p:txEl>
                                          </p:spTgt>
                                        </p:tgtEl>
                                        <p:attrNameLst>
                                          <p:attrName>style.visibility</p:attrName>
                                        </p:attrNameLst>
                                      </p:cBhvr>
                                      <p:to>
                                        <p:strVal val="visible"/>
                                      </p:to>
                                    </p:set>
                                    <p:animEffect transition="in" filter="fade">
                                      <p:cBhvr>
                                        <p:cTn id="21" dur="1000"/>
                                        <p:tgtEl>
                                          <p:spTgt spid="107">
                                            <p:txEl>
                                              <p:pRg st="2" end="2"/>
                                            </p:txEl>
                                          </p:spTgt>
                                        </p:tgtEl>
                                      </p:cBhvr>
                                    </p:animEffect>
                                    <p:anim calcmode="lin" valueType="num">
                                      <p:cBhvr>
                                        <p:cTn id="22" dur="1000" fill="hold"/>
                                        <p:tgtEl>
                                          <p:spTgt spid="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7">
                                            <p:txEl>
                                              <p:pRg st="3" end="3"/>
                                            </p:txEl>
                                          </p:spTgt>
                                        </p:tgtEl>
                                        <p:attrNameLst>
                                          <p:attrName>style.visibility</p:attrName>
                                        </p:attrNameLst>
                                      </p:cBhvr>
                                      <p:to>
                                        <p:strVal val="visible"/>
                                      </p:to>
                                    </p:set>
                                    <p:animEffect transition="in" filter="fade">
                                      <p:cBhvr>
                                        <p:cTn id="28" dur="1000"/>
                                        <p:tgtEl>
                                          <p:spTgt spid="107">
                                            <p:txEl>
                                              <p:pRg st="3" end="3"/>
                                            </p:txEl>
                                          </p:spTgt>
                                        </p:tgtEl>
                                      </p:cBhvr>
                                    </p:animEffect>
                                    <p:anim calcmode="lin" valueType="num">
                                      <p:cBhvr>
                                        <p:cTn id="29" dur="1000" fill="hold"/>
                                        <p:tgtEl>
                                          <p:spTgt spid="10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sp useBgFill="1">
        <p:nvSpPr>
          <p:cNvPr id="180" name="Rectangle 17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Google Shape;236;ge7b2696bf1_0_8"/>
          <p:cNvSpPr txBox="1">
            <a:spLocks noGrp="1"/>
          </p:cNvSpPr>
          <p:nvPr>
            <p:ph type="title"/>
          </p:nvPr>
        </p:nvSpPr>
        <p:spPr>
          <a:xfrm>
            <a:off x="1120953" y="388274"/>
            <a:ext cx="5251316" cy="180730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b="1" dirty="0">
                <a:sym typeface="Lora"/>
              </a:rPr>
              <a:t>Reflection Question</a:t>
            </a:r>
            <a:endParaRPr lang="en-US" b="1" dirty="0"/>
          </a:p>
        </p:txBody>
      </p:sp>
      <p:sp>
        <p:nvSpPr>
          <p:cNvPr id="237" name="Google Shape;237;ge7b2696bf1_0_8"/>
          <p:cNvSpPr txBox="1">
            <a:spLocks noGrp="1"/>
          </p:cNvSpPr>
          <p:nvPr>
            <p:ph idx="1"/>
          </p:nvPr>
        </p:nvSpPr>
        <p:spPr>
          <a:xfrm>
            <a:off x="708421" y="1859954"/>
            <a:ext cx="5387579" cy="3843666"/>
          </a:xfrm>
          <a:prstGeom prst="rect">
            <a:avLst/>
          </a:prstGeom>
        </p:spPr>
        <p:txBody>
          <a:bodyPr spcFirstLastPara="1" lIns="91425" tIns="45700" rIns="91425" bIns="45700" anchorCtr="0">
            <a:normAutofit fontScale="92500" lnSpcReduction="20000"/>
          </a:bodyPr>
          <a:lstStyle/>
          <a:p>
            <a:pPr marL="457200" lvl="0" indent="0" rtl="0">
              <a:spcBef>
                <a:spcPts val="1400"/>
              </a:spcBef>
              <a:spcAft>
                <a:spcPts val="0"/>
              </a:spcAft>
              <a:buNone/>
            </a:pPr>
            <a:r>
              <a:rPr lang="en-US" sz="3600" dirty="0">
                <a:latin typeface="+mj-lt"/>
                <a:sym typeface="Lora"/>
              </a:rPr>
              <a:t>When you first joined your group,</a:t>
            </a:r>
          </a:p>
          <a:p>
            <a:pPr marL="1028700" lvl="0" indent="-571500" rtl="0">
              <a:spcBef>
                <a:spcPts val="1400"/>
              </a:spcBef>
              <a:spcAft>
                <a:spcPts val="0"/>
              </a:spcAft>
              <a:buFontTx/>
              <a:buChar char="-"/>
            </a:pPr>
            <a:r>
              <a:rPr lang="en-US" sz="3600" dirty="0">
                <a:latin typeface="+mj-lt"/>
                <a:sym typeface="Lora"/>
              </a:rPr>
              <a:t>What assumptions did you make about the status of different members?</a:t>
            </a:r>
          </a:p>
          <a:p>
            <a:pPr marL="1028700" lvl="0" indent="-571500" rtl="0">
              <a:spcBef>
                <a:spcPts val="1400"/>
              </a:spcBef>
              <a:spcAft>
                <a:spcPts val="0"/>
              </a:spcAft>
              <a:buFontTx/>
              <a:buChar char="-"/>
            </a:pPr>
            <a:r>
              <a:rPr lang="en-US" sz="3600" dirty="0">
                <a:latin typeface="+mj-lt"/>
                <a:sym typeface="Lora"/>
              </a:rPr>
              <a:t>Where did those assumptions come from?</a:t>
            </a:r>
          </a:p>
          <a:p>
            <a:pPr marL="0" lvl="0" indent="0" rtl="0">
              <a:spcBef>
                <a:spcPts val="1200"/>
              </a:spcBef>
              <a:spcAft>
                <a:spcPts val="0"/>
              </a:spcAft>
              <a:buNone/>
            </a:pPr>
            <a:endParaRPr lang="en-US" sz="3600" dirty="0">
              <a:latin typeface="+mj-lt"/>
            </a:endParaRPr>
          </a:p>
        </p:txBody>
      </p:sp>
      <p:pic>
        <p:nvPicPr>
          <p:cNvPr id="239" name="Picture 238" descr="Different coloured question marks">
            <a:extLst>
              <a:ext uri="{FF2B5EF4-FFF2-40B4-BE49-F238E27FC236}">
                <a16:creationId xmlns:a16="http://schemas.microsoft.com/office/drawing/2014/main" id="{63727528-43EE-4341-85BD-0D1B49B044E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583" r="24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2"/>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Q&amp;A, Part 6">
            <a:extLst>
              <a:ext uri="{FF2B5EF4-FFF2-40B4-BE49-F238E27FC236}">
                <a16:creationId xmlns:a16="http://schemas.microsoft.com/office/drawing/2014/main" id="{3A0C96E0-B42D-765B-7F78-DB6452C263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51" r="-1" b="11502"/>
          <a:stretch/>
        </p:blipFill>
        <p:spPr bwMode="auto">
          <a:xfrm>
            <a:off x="1669474" y="10"/>
            <a:ext cx="10522527" cy="6857990"/>
          </a:xfrm>
          <a:custGeom>
            <a:avLst/>
            <a:gdLst/>
            <a:ahLst/>
            <a:cxnLst/>
            <a:rect l="l" t="t" r="r" b="b"/>
            <a:pathLst>
              <a:path w="10522527" h="6858000">
                <a:moveTo>
                  <a:pt x="2882142" y="0"/>
                </a:moveTo>
                <a:lnTo>
                  <a:pt x="10522527" y="0"/>
                </a:lnTo>
                <a:lnTo>
                  <a:pt x="10522527" y="6858000"/>
                </a:lnTo>
                <a:lnTo>
                  <a:pt x="80697" y="6858000"/>
                </a:lnTo>
                <a:lnTo>
                  <a:pt x="37339" y="6516785"/>
                </a:lnTo>
                <a:cubicBezTo>
                  <a:pt x="12648" y="6273664"/>
                  <a:pt x="0" y="6026982"/>
                  <a:pt x="0" y="5777347"/>
                </a:cubicBezTo>
                <a:cubicBezTo>
                  <a:pt x="0" y="3530630"/>
                  <a:pt x="1024495" y="1523197"/>
                  <a:pt x="2631803" y="196728"/>
                </a:cubicBezTo>
                <a:close/>
              </a:path>
            </a:pathLst>
          </a:custGeom>
          <a:noFill/>
          <a:extLst>
            <a:ext uri="{909E8E84-426E-40DD-AFC4-6F175D3DCCD1}">
              <a14:hiddenFill xmlns:a14="http://schemas.microsoft.com/office/drawing/2010/main">
                <a:solidFill>
                  <a:srgbClr val="FFFFFF"/>
                </a:solidFill>
              </a14:hiddenFill>
            </a:ext>
          </a:extLst>
        </p:spPr>
      </p:pic>
      <p:sp>
        <p:nvSpPr>
          <p:cNvPr id="2054" name="Arc 72">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55" name="Oval 74">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CD77221-9B7F-A1DA-E62E-E2CB160B787D}"/>
              </a:ext>
            </a:extLst>
          </p:cNvPr>
          <p:cNvSpPr txBox="1"/>
          <p:nvPr/>
        </p:nvSpPr>
        <p:spPr>
          <a:xfrm>
            <a:off x="190297" y="702885"/>
            <a:ext cx="2958353" cy="1107996"/>
          </a:xfrm>
          <a:prstGeom prst="rect">
            <a:avLst/>
          </a:prstGeom>
          <a:noFill/>
        </p:spPr>
        <p:txBody>
          <a:bodyPr wrap="square" rtlCol="0">
            <a:spAutoFit/>
          </a:bodyPr>
          <a:lstStyle/>
          <a:p>
            <a:pPr algn="ctr"/>
            <a:r>
              <a:rPr lang="en-US" sz="6600" dirty="0"/>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65430" y="729112"/>
            <a:ext cx="6586491" cy="128616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FFFFFF"/>
              </a:buClr>
              <a:buSzPts val="3600"/>
              <a:buFont typeface="Arial"/>
              <a:buNone/>
            </a:pPr>
            <a:r>
              <a:rPr lang="en-US" dirty="0"/>
              <a:t>Learning Objectives</a:t>
            </a:r>
          </a:p>
        </p:txBody>
      </p:sp>
      <p:sp>
        <p:nvSpPr>
          <p:cNvPr id="107" name="Google Shape;107;p3"/>
          <p:cNvSpPr txBox="1">
            <a:spLocks noGrp="1"/>
          </p:cNvSpPr>
          <p:nvPr>
            <p:ph idx="1"/>
          </p:nvPr>
        </p:nvSpPr>
        <p:spPr>
          <a:xfrm>
            <a:off x="4965431" y="2314808"/>
            <a:ext cx="6309361" cy="4339992"/>
          </a:xfrm>
          <a:prstGeom prst="rect">
            <a:avLst/>
          </a:prstGeom>
        </p:spPr>
        <p:txBody>
          <a:bodyPr spcFirstLastPara="1" lIns="91425" tIns="45700" rIns="91425" bIns="45700" anchorCtr="0">
            <a:normAutofit/>
          </a:bodyPr>
          <a:lstStyle/>
          <a:p>
            <a:pPr>
              <a:spcBef>
                <a:spcPts val="1200"/>
              </a:spcBef>
              <a:buSzPts val="2000"/>
            </a:pPr>
            <a:r>
              <a:rPr lang="en-US" dirty="0"/>
              <a:t>How do leaders influence and move their followers to action? </a:t>
            </a:r>
          </a:p>
          <a:p>
            <a:pPr>
              <a:spcBef>
                <a:spcPts val="1200"/>
              </a:spcBef>
              <a:buSzPts val="2000"/>
            </a:pPr>
            <a:r>
              <a:rPr lang="en-US" dirty="0"/>
              <a:t>What are the trait perspectives on leadership? </a:t>
            </a:r>
          </a:p>
          <a:p>
            <a:pPr>
              <a:spcBef>
                <a:spcPts val="1200"/>
              </a:spcBef>
              <a:buSzPts val="2000"/>
            </a:pPr>
            <a:r>
              <a:rPr lang="en-US" dirty="0"/>
              <a:t>How do different approaches and styles of leadership impact what is needed now?</a:t>
            </a:r>
          </a:p>
        </p:txBody>
      </p:sp>
      <p:pic>
        <p:nvPicPr>
          <p:cNvPr id="115" name="Picture 108" descr="Colourful carved figures of humans">
            <a:extLst>
              <a:ext uri="{FF2B5EF4-FFF2-40B4-BE49-F238E27FC236}">
                <a16:creationId xmlns:a16="http://schemas.microsoft.com/office/drawing/2014/main" id="{3BFD70CF-D0FE-490C-B56E-BA064A6F2C7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20" y="10"/>
            <a:ext cx="4635571" cy="6857990"/>
          </a:xfrm>
          <a:prstGeom prst="rect">
            <a:avLst/>
          </a:prstGeom>
          <a:effectLst/>
        </p:spPr>
      </p:pic>
      <p:cxnSp>
        <p:nvCxnSpPr>
          <p:cNvPr id="116" name="Straight Connector 1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39C1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03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anim calcmode="lin" valueType="num">
                                      <p:cBhvr>
                                        <p:cTn id="8"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7">
                                            <p:txEl>
                                              <p:pRg st="1" end="1"/>
                                            </p:txEl>
                                          </p:spTgt>
                                        </p:tgtEl>
                                        <p:attrNameLst>
                                          <p:attrName>style.visibility</p:attrName>
                                        </p:attrNameLst>
                                      </p:cBhvr>
                                      <p:to>
                                        <p:strVal val="visible"/>
                                      </p:to>
                                    </p:set>
                                    <p:animEffect transition="in" filter="fade">
                                      <p:cBhvr>
                                        <p:cTn id="14" dur="1000"/>
                                        <p:tgtEl>
                                          <p:spTgt spid="107">
                                            <p:txEl>
                                              <p:pRg st="1" end="1"/>
                                            </p:txEl>
                                          </p:spTgt>
                                        </p:tgtEl>
                                      </p:cBhvr>
                                    </p:animEffect>
                                    <p:anim calcmode="lin" valueType="num">
                                      <p:cBhvr>
                                        <p:cTn id="15" dur="1000" fill="hold"/>
                                        <p:tgtEl>
                                          <p:spTgt spid="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7">
                                            <p:txEl>
                                              <p:pRg st="2" end="2"/>
                                            </p:txEl>
                                          </p:spTgt>
                                        </p:tgtEl>
                                        <p:attrNameLst>
                                          <p:attrName>style.visibility</p:attrName>
                                        </p:attrNameLst>
                                      </p:cBhvr>
                                      <p:to>
                                        <p:strVal val="visible"/>
                                      </p:to>
                                    </p:set>
                                    <p:animEffect transition="in" filter="fade">
                                      <p:cBhvr>
                                        <p:cTn id="21" dur="1000"/>
                                        <p:tgtEl>
                                          <p:spTgt spid="107">
                                            <p:txEl>
                                              <p:pRg st="2" end="2"/>
                                            </p:txEl>
                                          </p:spTgt>
                                        </p:tgtEl>
                                      </p:cBhvr>
                                    </p:animEffect>
                                    <p:anim calcmode="lin" valueType="num">
                                      <p:cBhvr>
                                        <p:cTn id="22" dur="1000" fill="hold"/>
                                        <p:tgtEl>
                                          <p:spTgt spid="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descr="One in a crowd">
            <a:extLst>
              <a:ext uri="{FF2B5EF4-FFF2-40B4-BE49-F238E27FC236}">
                <a16:creationId xmlns:a16="http://schemas.microsoft.com/office/drawing/2014/main" id="{6A6D13C3-DF7B-4DF3-812B-91C1A987598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121" name="Rectangle 1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4"/>
          <p:cNvSpPr txBox="1">
            <a:spLocks noGrp="1"/>
          </p:cNvSpPr>
          <p:nvPr>
            <p:ph type="title"/>
          </p:nvPr>
        </p:nvSpPr>
        <p:spPr>
          <a:xfrm>
            <a:off x="477981" y="1122363"/>
            <a:ext cx="4023360" cy="3204134"/>
          </a:xfrm>
          <a:prstGeom prst="rect">
            <a:avLst/>
          </a:prstGeom>
        </p:spPr>
        <p:txBody>
          <a:bodyPr spcFirstLastPara="1" vert="horz" lIns="91440" tIns="45720" rIns="91440" bIns="45720" rtlCol="0" anchor="b" anchorCtr="0">
            <a:normAutofit/>
          </a:bodyPr>
          <a:lstStyle/>
          <a:p>
            <a:pPr marL="0" lvl="0" indent="0">
              <a:spcAft>
                <a:spcPts val="0"/>
              </a:spcAft>
              <a:buClr>
                <a:srgbClr val="595959"/>
              </a:buClr>
              <a:buSzPts val="5900"/>
            </a:pPr>
            <a:r>
              <a:rPr lang="en-US" sz="4800"/>
              <a:t>Power in Teams and Groups</a:t>
            </a:r>
          </a:p>
        </p:txBody>
      </p:sp>
      <p:sp>
        <p:nvSpPr>
          <p:cNvPr id="123" name="Rectangle 1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5" name="Rectangle 1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grpSp>
        <p:nvGrpSpPr>
          <p:cNvPr id="7" name="Group 6">
            <a:extLst>
              <a:ext uri="{FF2B5EF4-FFF2-40B4-BE49-F238E27FC236}">
                <a16:creationId xmlns:a16="http://schemas.microsoft.com/office/drawing/2014/main" id="{89433ABF-634A-E30C-EC10-64D36E8ECBF5}"/>
              </a:ext>
            </a:extLst>
          </p:cNvPr>
          <p:cNvGrpSpPr/>
          <p:nvPr/>
        </p:nvGrpSpPr>
        <p:grpSpPr>
          <a:xfrm>
            <a:off x="4636156" y="2742368"/>
            <a:ext cx="6440840" cy="1253492"/>
            <a:chOff x="4636156" y="2580232"/>
            <a:chExt cx="6440840" cy="1253492"/>
          </a:xfrm>
        </p:grpSpPr>
        <p:sp>
          <p:nvSpPr>
            <p:cNvPr id="24" name="Google Shape;123;p5">
              <a:extLst>
                <a:ext uri="{FF2B5EF4-FFF2-40B4-BE49-F238E27FC236}">
                  <a16:creationId xmlns:a16="http://schemas.microsoft.com/office/drawing/2014/main" id="{97151974-C35F-439D-9B8F-58FB01C29227}"/>
                </a:ext>
              </a:extLst>
            </p:cNvPr>
            <p:cNvSpPr/>
            <p:nvPr/>
          </p:nvSpPr>
          <p:spPr>
            <a:xfrm>
              <a:off x="4636156" y="3090599"/>
              <a:ext cx="6440840" cy="743125"/>
            </a:xfrm>
            <a:prstGeom prst="rect">
              <a:avLst/>
            </a:prstGeom>
            <a:solidFill>
              <a:schemeClr val="accent6">
                <a:lumMod val="40000"/>
                <a:lumOff val="6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4;p5">
              <a:extLst>
                <a:ext uri="{FF2B5EF4-FFF2-40B4-BE49-F238E27FC236}">
                  <a16:creationId xmlns:a16="http://schemas.microsoft.com/office/drawing/2014/main" id="{3FDA7A41-5954-46A6-A99C-9E1C9AEB807E}"/>
                </a:ext>
              </a:extLst>
            </p:cNvPr>
            <p:cNvSpPr/>
            <p:nvPr/>
          </p:nvSpPr>
          <p:spPr>
            <a:xfrm>
              <a:off x="4870222" y="2580232"/>
              <a:ext cx="5192864" cy="1033397"/>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Power-from-Within</a:t>
              </a:r>
              <a:endParaRPr lang="en-US" sz="3600" dirty="0">
                <a:solidFill>
                  <a:schemeClr val="tx1"/>
                </a:solidFill>
              </a:endParaRPr>
            </a:p>
          </p:txBody>
        </p:sp>
      </p:grpSp>
      <p:grpSp>
        <p:nvGrpSpPr>
          <p:cNvPr id="8" name="Group 7">
            <a:extLst>
              <a:ext uri="{FF2B5EF4-FFF2-40B4-BE49-F238E27FC236}">
                <a16:creationId xmlns:a16="http://schemas.microsoft.com/office/drawing/2014/main" id="{E4A7437A-F917-DA3C-BFF9-3440D6A6E6C3}"/>
              </a:ext>
            </a:extLst>
          </p:cNvPr>
          <p:cNvGrpSpPr/>
          <p:nvPr/>
        </p:nvGrpSpPr>
        <p:grpSpPr>
          <a:xfrm>
            <a:off x="4636156" y="4474898"/>
            <a:ext cx="6440840" cy="1253492"/>
            <a:chOff x="4636156" y="4353514"/>
            <a:chExt cx="6440840" cy="1253492"/>
          </a:xfrm>
        </p:grpSpPr>
        <p:sp>
          <p:nvSpPr>
            <p:cNvPr id="47" name="Google Shape;123;p5">
              <a:extLst>
                <a:ext uri="{FF2B5EF4-FFF2-40B4-BE49-F238E27FC236}">
                  <a16:creationId xmlns:a16="http://schemas.microsoft.com/office/drawing/2014/main" id="{262BE3EA-8455-C4AE-6C4D-2B0DB161D05F}"/>
                </a:ext>
              </a:extLst>
            </p:cNvPr>
            <p:cNvSpPr/>
            <p:nvPr/>
          </p:nvSpPr>
          <p:spPr>
            <a:xfrm>
              <a:off x="4636156" y="4863881"/>
              <a:ext cx="6440840" cy="743125"/>
            </a:xfrm>
            <a:prstGeom prst="rect">
              <a:avLst/>
            </a:prstGeom>
            <a:solidFill>
              <a:schemeClr val="accent2">
                <a:lumMod val="40000"/>
                <a:lumOff val="6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p5">
              <a:extLst>
                <a:ext uri="{FF2B5EF4-FFF2-40B4-BE49-F238E27FC236}">
                  <a16:creationId xmlns:a16="http://schemas.microsoft.com/office/drawing/2014/main" id="{39031E5B-1AEE-AB32-08D8-4676BF23BDDB}"/>
                </a:ext>
              </a:extLst>
            </p:cNvPr>
            <p:cNvSpPr/>
            <p:nvPr/>
          </p:nvSpPr>
          <p:spPr>
            <a:xfrm>
              <a:off x="4870222" y="4353514"/>
              <a:ext cx="5192864" cy="1033397"/>
            </a:xfrm>
            <a:prstGeom prst="roundRect">
              <a:avLst>
                <a:gd name="adj" fmla="val 16667"/>
              </a:avLst>
            </a:prstGeom>
            <a:ln>
              <a:noFill/>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Power-With</a:t>
              </a:r>
              <a:endParaRPr lang="en-US" sz="3600" dirty="0">
                <a:solidFill>
                  <a:schemeClr val="tx1"/>
                </a:solidFill>
              </a:endParaRPr>
            </a:p>
          </p:txBody>
        </p:sp>
      </p:grpSp>
      <p:grpSp>
        <p:nvGrpSpPr>
          <p:cNvPr id="6" name="Group 5">
            <a:extLst>
              <a:ext uri="{FF2B5EF4-FFF2-40B4-BE49-F238E27FC236}">
                <a16:creationId xmlns:a16="http://schemas.microsoft.com/office/drawing/2014/main" id="{7176DAEB-6335-0D37-865E-BFFAAFAFEDA5}"/>
              </a:ext>
            </a:extLst>
          </p:cNvPr>
          <p:cNvGrpSpPr/>
          <p:nvPr/>
        </p:nvGrpSpPr>
        <p:grpSpPr>
          <a:xfrm>
            <a:off x="4636156" y="1009838"/>
            <a:ext cx="6440840" cy="1253492"/>
            <a:chOff x="4636156" y="868135"/>
            <a:chExt cx="6440840" cy="1253492"/>
          </a:xfrm>
        </p:grpSpPr>
        <p:sp>
          <p:nvSpPr>
            <p:cNvPr id="50" name="Google Shape;123;p5">
              <a:extLst>
                <a:ext uri="{FF2B5EF4-FFF2-40B4-BE49-F238E27FC236}">
                  <a16:creationId xmlns:a16="http://schemas.microsoft.com/office/drawing/2014/main" id="{90EF3730-B00B-96B0-0DBE-4C79AF0363AD}"/>
                </a:ext>
              </a:extLst>
            </p:cNvPr>
            <p:cNvSpPr/>
            <p:nvPr/>
          </p:nvSpPr>
          <p:spPr>
            <a:xfrm>
              <a:off x="4636156" y="1378502"/>
              <a:ext cx="6440840" cy="743125"/>
            </a:xfrm>
            <a:prstGeom prst="rect">
              <a:avLst/>
            </a:prstGeom>
            <a:solidFill>
              <a:schemeClr val="accent5">
                <a:lumMod val="60000"/>
                <a:lumOff val="4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4;p5">
              <a:extLst>
                <a:ext uri="{FF2B5EF4-FFF2-40B4-BE49-F238E27FC236}">
                  <a16:creationId xmlns:a16="http://schemas.microsoft.com/office/drawing/2014/main" id="{7B1DF5FE-BB3D-6C59-1075-AB0830B3612D}"/>
                </a:ext>
              </a:extLst>
            </p:cNvPr>
            <p:cNvSpPr/>
            <p:nvPr/>
          </p:nvSpPr>
          <p:spPr>
            <a:xfrm>
              <a:off x="4870222" y="868135"/>
              <a:ext cx="5192864" cy="1033397"/>
            </a:xfrm>
            <a:prstGeom prst="roundRect">
              <a:avLst>
                <a:gd name="adj" fmla="val 16667"/>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bg1"/>
                  </a:solidFill>
                  <a:latin typeface="Arial"/>
                  <a:ea typeface="Arial"/>
                  <a:cs typeface="Arial"/>
                  <a:sym typeface="Arial"/>
                </a:rPr>
                <a:t>Power-Over</a:t>
              </a:r>
              <a:endParaRPr lang="en-US" sz="3600" dirty="0">
                <a:solidFill>
                  <a:schemeClr val="bg1"/>
                </a:solidFill>
              </a:endParaRPr>
            </a:p>
          </p:txBody>
        </p:sp>
      </p:grpSp>
    </p:spTree>
    <p:extLst>
      <p:ext uri="{BB962C8B-B14F-4D97-AF65-F5344CB8AC3E}">
        <p14:creationId xmlns:p14="http://schemas.microsoft.com/office/powerpoint/2010/main" val="331609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a16="http://schemas.microsoft.com/office/drawing/2014/main" id="{A7A04D66-AB8F-4C7E-A48E-2C7586A1E483}"/>
              </a:ext>
            </a:extLst>
          </p:cNvPr>
          <p:cNvSpPr/>
          <p:nvPr/>
        </p:nvSpPr>
        <p:spPr>
          <a:xfrm>
            <a:off x="4499303" y="1452880"/>
            <a:ext cx="6900217" cy="4571999"/>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marL="0" lvl="0" indent="0" algn="just" rtl="0">
              <a:spcBef>
                <a:spcPts val="1200"/>
              </a:spcBef>
              <a:spcAft>
                <a:spcPts val="0"/>
              </a:spcAft>
              <a:buNone/>
            </a:pPr>
            <a:r>
              <a:rPr lang="en-US" sz="2400" b="0" i="0" u="none" strike="noStrike" baseline="0" dirty="0">
                <a:solidFill>
                  <a:srgbClr val="000000"/>
                </a:solidFill>
                <a:latin typeface="+mj-lt"/>
              </a:rPr>
              <a:t>If you associate </a:t>
            </a:r>
            <a:r>
              <a:rPr lang="en-US" sz="2400" b="1" i="0" u="none" strike="noStrike" baseline="0" dirty="0">
                <a:solidFill>
                  <a:srgbClr val="000000"/>
                </a:solidFill>
                <a:latin typeface="+mj-lt"/>
              </a:rPr>
              <a:t>power with control or dominance</a:t>
            </a:r>
            <a:r>
              <a:rPr lang="en-US" sz="2400" b="0" i="0" u="none" strike="noStrike" baseline="0" dirty="0">
                <a:solidFill>
                  <a:srgbClr val="000000"/>
                </a:solidFill>
                <a:latin typeface="+mj-lt"/>
              </a:rPr>
              <a:t>, this refers to the notion of power as </a:t>
            </a:r>
            <a:r>
              <a:rPr lang="en-US" sz="2400" b="1" i="0" u="none" strike="noStrike" baseline="0" dirty="0">
                <a:solidFill>
                  <a:srgbClr val="000000"/>
                </a:solidFill>
                <a:latin typeface="+mj-lt"/>
              </a:rPr>
              <a:t>power-over</a:t>
            </a:r>
            <a:r>
              <a:rPr lang="en-US" sz="2400" b="0" i="0" u="none" strike="noStrike" baseline="0" dirty="0">
                <a:solidFill>
                  <a:srgbClr val="000000"/>
                </a:solidFill>
                <a:latin typeface="+mj-lt"/>
              </a:rPr>
              <a:t>.</a:t>
            </a:r>
          </a:p>
          <a:p>
            <a:pPr marL="0" lvl="0" indent="0" algn="just" rtl="0">
              <a:spcBef>
                <a:spcPts val="1200"/>
              </a:spcBef>
              <a:spcAft>
                <a:spcPts val="0"/>
              </a:spcAft>
              <a:buNone/>
            </a:pPr>
            <a:r>
              <a:rPr lang="en-US" sz="2400" b="0" i="0" u="none" strike="noStrike" baseline="0" dirty="0">
                <a:solidFill>
                  <a:srgbClr val="000000"/>
                </a:solidFill>
                <a:latin typeface="+mj-lt"/>
              </a:rPr>
              <a:t>According to Starhawk (1987), </a:t>
            </a:r>
            <a:r>
              <a:rPr lang="en-US" sz="2400" b="1" i="0" u="none" strike="noStrike" baseline="0" dirty="0">
                <a:solidFill>
                  <a:srgbClr val="000000"/>
                </a:solidFill>
                <a:latin typeface="+mj-lt"/>
              </a:rPr>
              <a:t>“power-over </a:t>
            </a:r>
            <a:r>
              <a:rPr lang="en-US" sz="2400" b="1" i="1" u="none" strike="noStrike" baseline="0" dirty="0">
                <a:solidFill>
                  <a:srgbClr val="000000"/>
                </a:solidFill>
                <a:latin typeface="+mj-lt"/>
              </a:rPr>
              <a:t>enables one individual or group to make the decisions that affect others, and to enforce control</a:t>
            </a:r>
            <a:r>
              <a:rPr lang="en-US" sz="2400" b="1" i="0" u="none" strike="noStrike" baseline="0" dirty="0">
                <a:solidFill>
                  <a:srgbClr val="000000"/>
                </a:solidFill>
                <a:latin typeface="+mj-lt"/>
              </a:rPr>
              <a:t>”</a:t>
            </a:r>
            <a:r>
              <a:rPr lang="en-US" sz="2400" b="0" i="0" u="none" strike="noStrike" baseline="0" dirty="0">
                <a:solidFill>
                  <a:srgbClr val="000000"/>
                </a:solidFill>
                <a:latin typeface="+mj-lt"/>
              </a:rPr>
              <a:t> (p. 9). </a:t>
            </a:r>
            <a:endParaRPr sz="2400" dirty="0">
              <a:latin typeface="+mj-lt"/>
            </a:endParaRPr>
          </a:p>
        </p:txBody>
      </p:sp>
      <p:sp>
        <p:nvSpPr>
          <p:cNvPr id="13" name="Google Shape;124;p5">
            <a:extLst>
              <a:ext uri="{FF2B5EF4-FFF2-40B4-BE49-F238E27FC236}">
                <a16:creationId xmlns:a16="http://schemas.microsoft.com/office/drawing/2014/main" id="{01BA0EAF-7547-583B-6982-DEA374264AC9}"/>
              </a:ext>
            </a:extLst>
          </p:cNvPr>
          <p:cNvSpPr/>
          <p:nvPr/>
        </p:nvSpPr>
        <p:spPr>
          <a:xfrm>
            <a:off x="4870222" y="1009838"/>
            <a:ext cx="5192864" cy="1033397"/>
          </a:xfrm>
          <a:prstGeom prst="roundRect">
            <a:avLst>
              <a:gd name="adj" fmla="val 16667"/>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bg1"/>
                </a:solidFill>
                <a:latin typeface="Arial"/>
                <a:ea typeface="Arial"/>
                <a:cs typeface="Arial"/>
                <a:sym typeface="Arial"/>
              </a:rPr>
              <a:t>Power-Over</a:t>
            </a:r>
            <a:endParaRPr lang="en-US" sz="3600" dirty="0">
              <a:solidFill>
                <a:schemeClr val="bg1"/>
              </a:solidFill>
            </a:endParaRPr>
          </a:p>
        </p:txBody>
      </p:sp>
    </p:spTree>
    <p:extLst>
      <p:ext uri="{BB962C8B-B14F-4D97-AF65-F5344CB8AC3E}">
        <p14:creationId xmlns:p14="http://schemas.microsoft.com/office/powerpoint/2010/main" val="151121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a16="http://schemas.microsoft.com/office/drawing/2014/main" id="{A7A04D66-AB8F-4C7E-A48E-2C7586A1E483}"/>
              </a:ext>
            </a:extLst>
          </p:cNvPr>
          <p:cNvSpPr/>
          <p:nvPr/>
        </p:nvSpPr>
        <p:spPr>
          <a:xfrm>
            <a:off x="4499303" y="1343490"/>
            <a:ext cx="7094367" cy="501831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marL="0" lvl="0" indent="0" algn="just" rtl="0">
              <a:spcBef>
                <a:spcPts val="1200"/>
              </a:spcBef>
              <a:spcAft>
                <a:spcPts val="0"/>
              </a:spcAft>
              <a:buNone/>
            </a:pPr>
            <a:r>
              <a:rPr lang="en-US" sz="2600" b="1" i="0" u="none" strike="noStrike" baseline="0" dirty="0">
                <a:solidFill>
                  <a:srgbClr val="000000"/>
                </a:solidFill>
                <a:latin typeface="Calibri (Body)"/>
              </a:rPr>
              <a:t>Power-from-within </a:t>
            </a:r>
            <a:r>
              <a:rPr lang="en-US" sz="2600" b="0" i="0" u="none" strike="noStrike" baseline="0" dirty="0">
                <a:solidFill>
                  <a:srgbClr val="000000"/>
                </a:solidFill>
                <a:latin typeface="Calibri (Body)"/>
              </a:rPr>
              <a:t>refers to a more personal sense of strength or agency. Power-from-within manifests </a:t>
            </a:r>
            <a:r>
              <a:rPr lang="en-US" sz="2600" b="0" i="1" u="none" strike="noStrike" baseline="0" dirty="0">
                <a:solidFill>
                  <a:srgbClr val="000000"/>
                </a:solidFill>
                <a:latin typeface="Calibri (Body)"/>
              </a:rPr>
              <a:t>itself when we can stand, walk, and speak “words that convey our needs and thoughts</a:t>
            </a:r>
            <a:r>
              <a:rPr lang="en-US" sz="2600" b="0" i="0" u="none" strike="noStrike" baseline="0" dirty="0">
                <a:solidFill>
                  <a:srgbClr val="000000"/>
                </a:solidFill>
                <a:latin typeface="Calibri (Body)"/>
              </a:rPr>
              <a:t>” (Starhawk, 1987, p. 10).</a:t>
            </a:r>
          </a:p>
          <a:p>
            <a:pPr marL="0" lvl="0" indent="0" algn="just" rtl="0">
              <a:spcBef>
                <a:spcPts val="1200"/>
              </a:spcBef>
              <a:spcAft>
                <a:spcPts val="0"/>
              </a:spcAft>
              <a:buNone/>
            </a:pPr>
            <a:r>
              <a:rPr lang="en-US" sz="2600" b="0" i="0" u="none" strike="noStrike" baseline="0" dirty="0">
                <a:solidFill>
                  <a:srgbClr val="000000"/>
                </a:solidFill>
                <a:latin typeface="Calibri (Body)"/>
              </a:rPr>
              <a:t>In groups, this type of power “arises from our sense of connection, our bonding with other human beings, and with the environment” (10). </a:t>
            </a:r>
            <a:endParaRPr sz="2600" dirty="0">
              <a:latin typeface="Calibri (Body)"/>
            </a:endParaRPr>
          </a:p>
        </p:txBody>
      </p:sp>
      <p:sp>
        <p:nvSpPr>
          <p:cNvPr id="13" name="Google Shape;124;p5">
            <a:extLst>
              <a:ext uri="{FF2B5EF4-FFF2-40B4-BE49-F238E27FC236}">
                <a16:creationId xmlns:a16="http://schemas.microsoft.com/office/drawing/2014/main" id="{1E786FB7-FBFF-BAC7-CCF5-738E7B41A1D0}"/>
              </a:ext>
            </a:extLst>
          </p:cNvPr>
          <p:cNvSpPr/>
          <p:nvPr/>
        </p:nvSpPr>
        <p:spPr>
          <a:xfrm>
            <a:off x="4905054" y="706056"/>
            <a:ext cx="5192864" cy="947303"/>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Power-from-Within</a:t>
            </a:r>
            <a:endParaRPr lang="en-US" sz="3600" dirty="0">
              <a:solidFill>
                <a:schemeClr val="tx1"/>
              </a:solidFill>
            </a:endParaRPr>
          </a:p>
        </p:txBody>
      </p:sp>
    </p:spTree>
    <p:extLst>
      <p:ext uri="{BB962C8B-B14F-4D97-AF65-F5344CB8AC3E}">
        <p14:creationId xmlns:p14="http://schemas.microsoft.com/office/powerpoint/2010/main" val="3547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a16="http://schemas.microsoft.com/office/drawing/2014/main" id="{A7A04D66-AB8F-4C7E-A48E-2C7586A1E483}"/>
              </a:ext>
            </a:extLst>
          </p:cNvPr>
          <p:cNvSpPr/>
          <p:nvPr/>
        </p:nvSpPr>
        <p:spPr>
          <a:xfrm>
            <a:off x="4561490" y="1465195"/>
            <a:ext cx="6838030" cy="501831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lvl="0" algn="just">
              <a:spcBef>
                <a:spcPts val="1200"/>
              </a:spcBef>
            </a:pPr>
            <a:r>
              <a:rPr lang="en-US" sz="2400">
                <a:solidFill>
                  <a:srgbClr val="000000"/>
                </a:solidFill>
                <a:latin typeface="Calibri (Body)"/>
              </a:rPr>
              <a:t>“The power of a strong individual in a group of equals, the power not to command, but to suggest and be listened to, to begin something and see it happen” (Starhawk, 1987, p. 10).</a:t>
            </a:r>
          </a:p>
          <a:p>
            <a:pPr lvl="0" algn="just">
              <a:spcBef>
                <a:spcPts val="1200"/>
              </a:spcBef>
            </a:pPr>
            <a:r>
              <a:rPr lang="en-US" sz="2400">
                <a:latin typeface="Calibri (Body)"/>
              </a:rPr>
              <a:t>For this to be effective in a group or team, at least two qualities must be present among members: (1) all group members must communicate respect and equality for one another, and (2) the leader must not abuse power-with and attempt to turn it into power-over.</a:t>
            </a:r>
            <a:endParaRPr sz="2400" dirty="0">
              <a:latin typeface="Calibri (Body)"/>
            </a:endParaRPr>
          </a:p>
        </p:txBody>
      </p:sp>
      <p:sp>
        <p:nvSpPr>
          <p:cNvPr id="13" name="Google Shape;124;p5">
            <a:extLst>
              <a:ext uri="{FF2B5EF4-FFF2-40B4-BE49-F238E27FC236}">
                <a16:creationId xmlns:a16="http://schemas.microsoft.com/office/drawing/2014/main" id="{071061E0-4BEB-CE89-014E-4FB35FB52DDF}"/>
              </a:ext>
            </a:extLst>
          </p:cNvPr>
          <p:cNvSpPr/>
          <p:nvPr/>
        </p:nvSpPr>
        <p:spPr>
          <a:xfrm>
            <a:off x="4905054" y="511388"/>
            <a:ext cx="5192864" cy="1033397"/>
          </a:xfrm>
          <a:prstGeom prst="roundRect">
            <a:avLst>
              <a:gd name="adj" fmla="val 16667"/>
            </a:avLst>
          </a:prstGeom>
          <a:ln>
            <a:noFill/>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Power-With</a:t>
            </a:r>
            <a:endParaRPr lang="en-US" sz="3600" dirty="0">
              <a:solidFill>
                <a:schemeClr val="tx1"/>
              </a:solidFill>
            </a:endParaRPr>
          </a:p>
        </p:txBody>
      </p:sp>
    </p:spTree>
    <p:extLst>
      <p:ext uri="{BB962C8B-B14F-4D97-AF65-F5344CB8AC3E}">
        <p14:creationId xmlns:p14="http://schemas.microsoft.com/office/powerpoint/2010/main" val="240438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TotalTime>
  <Words>1442</Words>
  <Application>Microsoft Macintosh PowerPoint</Application>
  <PresentationFormat>Widescreen</PresentationFormat>
  <Paragraphs>163</Paragraphs>
  <Slides>31</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Calibri (Body)</vt:lpstr>
      <vt:lpstr>Calibri Light</vt:lpstr>
      <vt:lpstr>Lora</vt:lpstr>
      <vt:lpstr>Lucida Sans Unicode</vt:lpstr>
      <vt:lpstr>Noto Sans Symbols</vt:lpstr>
      <vt:lpstr>Tw Cen MT</vt:lpstr>
      <vt:lpstr>Office Theme</vt:lpstr>
      <vt:lpstr>1_Office Theme</vt:lpstr>
      <vt:lpstr>Group &amp; Team Theory</vt:lpstr>
      <vt:lpstr>PowerPoint Presentation</vt:lpstr>
      <vt:lpstr>Learning Objectives</vt:lpstr>
      <vt:lpstr>Learning Objectives</vt:lpstr>
      <vt:lpstr>Power in Teams and Groups</vt:lpstr>
      <vt:lpstr> Defining Power </vt:lpstr>
      <vt:lpstr> Defining Power </vt:lpstr>
      <vt:lpstr> Defining Power </vt:lpstr>
      <vt:lpstr> Defining Power </vt:lpstr>
      <vt:lpstr>UNDERSTANDING POWER AND OPPRESSION </vt:lpstr>
      <vt:lpstr>Relationship between Power and Status </vt:lpstr>
      <vt:lpstr>BASES OF POWER IN GROUPS</vt:lpstr>
      <vt:lpstr>Bases of Power in Groups</vt:lpstr>
      <vt:lpstr>Bases of Power in Groups</vt:lpstr>
      <vt:lpstr>PowerPoint Presentation</vt:lpstr>
      <vt:lpstr>PowerPoint Presentation</vt:lpstr>
      <vt:lpstr>PowerPoint Presentation</vt:lpstr>
      <vt:lpstr>Consequences of Power</vt:lpstr>
      <vt:lpstr>PowerPoint Presentation</vt:lpstr>
      <vt:lpstr>What causes some people to be vulnerable to power attempts?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&amp; Team Theory</dc:title>
  <dc:creator>Admin</dc:creator>
  <cp:lastModifiedBy>Microsoft Office User</cp:lastModifiedBy>
  <cp:revision>98</cp:revision>
  <dcterms:created xsi:type="dcterms:W3CDTF">2021-08-02T08:42:03Z</dcterms:created>
  <dcterms:modified xsi:type="dcterms:W3CDTF">2023-08-23T17:13:15Z</dcterms:modified>
</cp:coreProperties>
</file>