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30279975" cy="21386800"/>
  <p:notesSz cx="20564475" cy="28594050"/>
  <p:defaultTextStyle>
    <a:defPPr>
      <a:defRPr lang="de-DE"/>
    </a:defPPr>
    <a:lvl1pPr algn="l" defTabSz="2948797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Source Sans Pro" pitchFamily="34" charset="0"/>
        <a:ea typeface="+mn-ea"/>
        <a:cs typeface="Arial" pitchFamily="34" charset="0"/>
      </a:defRPr>
    </a:lvl1pPr>
    <a:lvl2pPr marL="1472148" indent="-175578" algn="l" defTabSz="2948797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Source Sans Pro" pitchFamily="34" charset="0"/>
        <a:ea typeface="+mn-ea"/>
        <a:cs typeface="Arial" pitchFamily="34" charset="0"/>
      </a:defRPr>
    </a:lvl2pPr>
    <a:lvl3pPr marL="2948797" indent="-355657" algn="l" defTabSz="2948797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Source Sans Pro" pitchFamily="34" charset="0"/>
        <a:ea typeface="+mn-ea"/>
        <a:cs typeface="Arial" pitchFamily="34" charset="0"/>
      </a:defRPr>
    </a:lvl3pPr>
    <a:lvl4pPr marL="4425445" indent="-535737" algn="l" defTabSz="2948797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Source Sans Pro" pitchFamily="34" charset="0"/>
        <a:ea typeface="+mn-ea"/>
        <a:cs typeface="Arial" pitchFamily="34" charset="0"/>
      </a:defRPr>
    </a:lvl4pPr>
    <a:lvl5pPr marL="5902093" indent="-715816" algn="l" defTabSz="2948797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Source Sans Pro" pitchFamily="34" charset="0"/>
        <a:ea typeface="+mn-ea"/>
        <a:cs typeface="Arial" pitchFamily="34" charset="0"/>
      </a:defRPr>
    </a:lvl5pPr>
    <a:lvl6pPr marL="6482847" algn="l" defTabSz="2593138" rtl="0" eaLnBrk="1" latinLnBrk="0" hangingPunct="1">
      <a:defRPr sz="5700" kern="1200">
        <a:solidFill>
          <a:schemeClr val="tx1"/>
        </a:solidFill>
        <a:latin typeface="Source Sans Pro" pitchFamily="34" charset="0"/>
        <a:ea typeface="+mn-ea"/>
        <a:cs typeface="Arial" pitchFamily="34" charset="0"/>
      </a:defRPr>
    </a:lvl6pPr>
    <a:lvl7pPr marL="7779416" algn="l" defTabSz="2593138" rtl="0" eaLnBrk="1" latinLnBrk="0" hangingPunct="1">
      <a:defRPr sz="5700" kern="1200">
        <a:solidFill>
          <a:schemeClr val="tx1"/>
        </a:solidFill>
        <a:latin typeface="Source Sans Pro" pitchFamily="34" charset="0"/>
        <a:ea typeface="+mn-ea"/>
        <a:cs typeface="Arial" pitchFamily="34" charset="0"/>
      </a:defRPr>
    </a:lvl7pPr>
    <a:lvl8pPr marL="9075985" algn="l" defTabSz="2593138" rtl="0" eaLnBrk="1" latinLnBrk="0" hangingPunct="1">
      <a:defRPr sz="5700" kern="1200">
        <a:solidFill>
          <a:schemeClr val="tx1"/>
        </a:solidFill>
        <a:latin typeface="Source Sans Pro" pitchFamily="34" charset="0"/>
        <a:ea typeface="+mn-ea"/>
        <a:cs typeface="Arial" pitchFamily="34" charset="0"/>
      </a:defRPr>
    </a:lvl8pPr>
    <a:lvl9pPr marL="10372555" algn="l" defTabSz="2593138" rtl="0" eaLnBrk="1" latinLnBrk="0" hangingPunct="1">
      <a:defRPr sz="5700" kern="1200">
        <a:solidFill>
          <a:schemeClr val="tx1"/>
        </a:solidFill>
        <a:latin typeface="Source Sans Pro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A00"/>
    <a:srgbClr val="23A3DD"/>
    <a:srgbClr val="FFCC00"/>
    <a:srgbClr val="FCC700"/>
    <a:srgbClr val="00426B"/>
    <a:srgbClr val="000000"/>
    <a:srgbClr val="B5CA00"/>
    <a:srgbClr val="DD7800"/>
    <a:srgbClr val="92D2E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3584" autoAdjust="0"/>
    <p:restoredTop sz="94659" autoAdjust="0"/>
  </p:normalViewPr>
  <p:slideViewPr>
    <p:cSldViewPr showGuides="1">
      <p:cViewPr varScale="1">
        <p:scale>
          <a:sx n="39" d="100"/>
          <a:sy n="39" d="100"/>
        </p:scale>
        <p:origin x="-1848" y="-144"/>
      </p:cViewPr>
      <p:guideLst>
        <p:guide orient="horz" pos="4427"/>
        <p:guide pos="4287"/>
        <p:guide pos="17398"/>
        <p:guide pos="9922"/>
        <p:guide pos="11468"/>
        <p:guide pos="130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-3816" y="-90"/>
      </p:cViewPr>
      <p:guideLst>
        <p:guide orient="horz" pos="9006"/>
        <p:guide pos="64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8909628" cy="1430580"/>
          </a:xfrm>
          <a:prstGeom prst="rect">
            <a:avLst/>
          </a:prstGeom>
        </p:spPr>
        <p:txBody>
          <a:bodyPr vert="horz" lIns="254766" tIns="127383" rIns="254766" bIns="127383" rtlCol="0"/>
          <a:lstStyle>
            <a:lvl1pPr algn="l" defTabSz="2899843" fontAlgn="auto">
              <a:spcBef>
                <a:spcPts val="0"/>
              </a:spcBef>
              <a:spcAft>
                <a:spcPts val="0"/>
              </a:spcAft>
              <a:defRPr sz="3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11650354" y="5"/>
            <a:ext cx="8909625" cy="1430580"/>
          </a:xfrm>
          <a:prstGeom prst="rect">
            <a:avLst/>
          </a:prstGeom>
        </p:spPr>
        <p:txBody>
          <a:bodyPr vert="horz" lIns="254766" tIns="127383" rIns="254766" bIns="127383" rtlCol="0"/>
          <a:lstStyle>
            <a:lvl1pPr algn="r" defTabSz="2899843" fontAlgn="auto">
              <a:spcBef>
                <a:spcPts val="0"/>
              </a:spcBef>
              <a:spcAft>
                <a:spcPts val="0"/>
              </a:spcAft>
              <a:defRPr sz="3100">
                <a:latin typeface="+mn-lt"/>
                <a:cs typeface="+mn-cs"/>
              </a:defRPr>
            </a:lvl1pPr>
          </a:lstStyle>
          <a:p>
            <a:pPr>
              <a:defRPr/>
            </a:pPr>
            <a:fld id="{AF28826D-0019-4B02-B37C-B7B130E18188}" type="datetimeFigureOut">
              <a:rPr lang="de-DE"/>
              <a:pPr>
                <a:defRPr/>
              </a:pPr>
              <a:t>25.04.2017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27159099"/>
            <a:ext cx="8909628" cy="1430580"/>
          </a:xfrm>
          <a:prstGeom prst="rect">
            <a:avLst/>
          </a:prstGeom>
        </p:spPr>
        <p:txBody>
          <a:bodyPr vert="horz" lIns="254766" tIns="127383" rIns="254766" bIns="127383" rtlCol="0" anchor="b"/>
          <a:lstStyle>
            <a:lvl1pPr algn="l" defTabSz="2899843" fontAlgn="auto">
              <a:spcBef>
                <a:spcPts val="0"/>
              </a:spcBef>
              <a:spcAft>
                <a:spcPts val="0"/>
              </a:spcAft>
              <a:defRPr sz="3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11650354" y="27159099"/>
            <a:ext cx="8909625" cy="1430580"/>
          </a:xfrm>
          <a:prstGeom prst="rect">
            <a:avLst/>
          </a:prstGeom>
        </p:spPr>
        <p:txBody>
          <a:bodyPr vert="horz" lIns="254766" tIns="127383" rIns="254766" bIns="127383" rtlCol="0" anchor="b"/>
          <a:lstStyle>
            <a:lvl1pPr algn="r" defTabSz="2899843" fontAlgn="auto">
              <a:spcBef>
                <a:spcPts val="0"/>
              </a:spcBef>
              <a:spcAft>
                <a:spcPts val="0"/>
              </a:spcAft>
              <a:defRPr sz="3100">
                <a:latin typeface="+mn-lt"/>
                <a:cs typeface="+mn-cs"/>
              </a:defRPr>
            </a:lvl1pPr>
          </a:lstStyle>
          <a:p>
            <a:pPr>
              <a:defRPr/>
            </a:pPr>
            <a:fld id="{AAA69021-1A0C-49AD-9185-44CEFA03ABD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55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8909628" cy="1430580"/>
          </a:xfrm>
          <a:prstGeom prst="rect">
            <a:avLst/>
          </a:prstGeom>
        </p:spPr>
        <p:txBody>
          <a:bodyPr vert="horz" lIns="280851" tIns="140427" rIns="280851" bIns="140427" rtlCol="0"/>
          <a:lstStyle>
            <a:lvl1pPr algn="l" defTabSz="2899843" fontAlgn="auto">
              <a:spcBef>
                <a:spcPts val="0"/>
              </a:spcBef>
              <a:spcAft>
                <a:spcPts val="0"/>
              </a:spcAft>
              <a:defRPr sz="3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1650354" y="5"/>
            <a:ext cx="8909625" cy="1430580"/>
          </a:xfrm>
          <a:prstGeom prst="rect">
            <a:avLst/>
          </a:prstGeom>
        </p:spPr>
        <p:txBody>
          <a:bodyPr vert="horz" lIns="280851" tIns="140427" rIns="280851" bIns="140427" rtlCol="0"/>
          <a:lstStyle>
            <a:lvl1pPr algn="r" defTabSz="2899843" fontAlgn="auto">
              <a:spcBef>
                <a:spcPts val="0"/>
              </a:spcBef>
              <a:spcAft>
                <a:spcPts val="0"/>
              </a:spcAft>
              <a:defRPr sz="3400">
                <a:latin typeface="+mn-lt"/>
                <a:cs typeface="+mn-cs"/>
              </a:defRPr>
            </a:lvl1pPr>
          </a:lstStyle>
          <a:p>
            <a:pPr>
              <a:defRPr/>
            </a:pPr>
            <a:fld id="{58221A45-D471-4D02-BA46-444C5159D117}" type="datetimeFigureOut">
              <a:rPr lang="de-DE"/>
              <a:pPr>
                <a:defRPr/>
              </a:pPr>
              <a:t>25.04.2017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2400" y="2146300"/>
            <a:ext cx="15179675" cy="10720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80851" tIns="140427" rIns="280851" bIns="140427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057797" y="13583926"/>
            <a:ext cx="16448885" cy="12866445"/>
          </a:xfrm>
          <a:prstGeom prst="rect">
            <a:avLst/>
          </a:prstGeom>
        </p:spPr>
        <p:txBody>
          <a:bodyPr vert="horz" lIns="280851" tIns="140427" rIns="280851" bIns="140427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27159099"/>
            <a:ext cx="8909628" cy="1430580"/>
          </a:xfrm>
          <a:prstGeom prst="rect">
            <a:avLst/>
          </a:prstGeom>
        </p:spPr>
        <p:txBody>
          <a:bodyPr vert="horz" lIns="280851" tIns="140427" rIns="280851" bIns="140427" rtlCol="0" anchor="b"/>
          <a:lstStyle>
            <a:lvl1pPr algn="l" defTabSz="2899843" fontAlgn="auto">
              <a:spcBef>
                <a:spcPts val="0"/>
              </a:spcBef>
              <a:spcAft>
                <a:spcPts val="0"/>
              </a:spcAft>
              <a:defRPr sz="3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1650354" y="27159099"/>
            <a:ext cx="8909625" cy="1430580"/>
          </a:xfrm>
          <a:prstGeom prst="rect">
            <a:avLst/>
          </a:prstGeom>
        </p:spPr>
        <p:txBody>
          <a:bodyPr vert="horz" lIns="280851" tIns="140427" rIns="280851" bIns="140427" rtlCol="0" anchor="b"/>
          <a:lstStyle>
            <a:lvl1pPr algn="r" defTabSz="2899843" fontAlgn="auto">
              <a:spcBef>
                <a:spcPts val="0"/>
              </a:spcBef>
              <a:spcAft>
                <a:spcPts val="0"/>
              </a:spcAft>
              <a:defRPr sz="3400">
                <a:latin typeface="+mn-lt"/>
                <a:cs typeface="+mn-cs"/>
              </a:defRPr>
            </a:lvl1pPr>
          </a:lstStyle>
          <a:p>
            <a:pPr>
              <a:defRPr/>
            </a:pPr>
            <a:fld id="{5092CFCA-CEAA-422F-9FEF-4375DB867D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261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588639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1292068" algn="l" defTabSz="2588639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2588639" algn="l" defTabSz="2588639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3885208" algn="l" defTabSz="2588639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5181777" algn="l" defTabSz="2588639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6481920" algn="l" defTabSz="259277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7778302" algn="l" defTabSz="259277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9074684" algn="l" defTabSz="259277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10371069" algn="l" defTabSz="259277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2400" y="2146300"/>
            <a:ext cx="15179675" cy="107203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2CFCA-CEAA-422F-9FEF-4375DB867D21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07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eadline 1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90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2948797" rtl="0" eaLnBrk="0" fontAlgn="base" hangingPunct="0">
        <a:spcBef>
          <a:spcPct val="0"/>
        </a:spcBef>
        <a:spcAft>
          <a:spcPct val="0"/>
        </a:spcAft>
        <a:defRPr sz="14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48797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Source Sans Pro" pitchFamily="34" charset="0"/>
        </a:defRPr>
      </a:lvl2pPr>
      <a:lvl3pPr algn="ctr" defTabSz="2948797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Source Sans Pro" pitchFamily="34" charset="0"/>
        </a:defRPr>
      </a:lvl3pPr>
      <a:lvl4pPr algn="ctr" defTabSz="2948797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Source Sans Pro" pitchFamily="34" charset="0"/>
        </a:defRPr>
      </a:lvl4pPr>
      <a:lvl5pPr algn="ctr" defTabSz="2948797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Source Sans Pro" pitchFamily="34" charset="0"/>
        </a:defRPr>
      </a:lvl5pPr>
      <a:lvl6pPr marL="1296569" algn="ctr" defTabSz="2948797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Source Sans Pro" pitchFamily="34" charset="0"/>
        </a:defRPr>
      </a:lvl6pPr>
      <a:lvl7pPr marL="2593138" algn="ctr" defTabSz="2948797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Source Sans Pro" pitchFamily="34" charset="0"/>
        </a:defRPr>
      </a:lvl7pPr>
      <a:lvl8pPr marL="3889708" algn="ctr" defTabSz="2948797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Source Sans Pro" pitchFamily="34" charset="0"/>
        </a:defRPr>
      </a:lvl8pPr>
      <a:lvl9pPr marL="5186278" algn="ctr" defTabSz="2948797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Source Sans Pro" pitchFamily="34" charset="0"/>
        </a:defRPr>
      </a:lvl9pPr>
    </p:titleStyle>
    <p:bodyStyle>
      <a:lvl1pPr marL="1102986" indent="-1102986" algn="l" defTabSz="2948797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1pPr>
      <a:lvl2pPr marL="2395051" indent="-918403" algn="l" defTabSz="2948797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7121" indent="-733823" algn="l" defTabSz="2948797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3pPr>
      <a:lvl4pPr marL="5163769" indent="-733823" algn="l" defTabSz="2948797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0417" indent="-733823" algn="l" defTabSz="2948797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6918" indent="-737902" algn="l" defTabSz="2951607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2719" indent="-737902" algn="l" defTabSz="2951607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8525" indent="-737902" algn="l" defTabSz="2951607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4326" indent="-737902" algn="l" defTabSz="2951607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951607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800" algn="l" defTabSz="2951607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607" algn="l" defTabSz="2951607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407" algn="l" defTabSz="2951607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213" algn="l" defTabSz="2951607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013" algn="l" defTabSz="2951607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854817" algn="l" defTabSz="2951607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0621" algn="l" defTabSz="2951607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6424" algn="l" defTabSz="2951607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Abgerundetes Rechteck 77"/>
          <p:cNvSpPr/>
          <p:nvPr/>
        </p:nvSpPr>
        <p:spPr bwMode="auto">
          <a:xfrm>
            <a:off x="618357" y="1402221"/>
            <a:ext cx="29379264" cy="19516314"/>
          </a:xfrm>
          <a:prstGeom prst="roundRect">
            <a:avLst>
              <a:gd name="adj" fmla="val 5011"/>
            </a:avLst>
          </a:prstGeom>
          <a:solidFill>
            <a:schemeClr val="bg1"/>
          </a:solidFill>
          <a:ln w="38100">
            <a:solidFill>
              <a:srgbClr val="E6BA00"/>
            </a:solidFill>
          </a:ln>
          <a:ex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wrap="none" lIns="95253" tIns="47627" rIns="95253" bIns="47627" rtlCol="0" anchor="ctr"/>
          <a:lstStyle/>
          <a:p>
            <a:endParaRPr lang="de-DE" dirty="0">
              <a:solidFill>
                <a:srgbClr val="032934"/>
              </a:solidFill>
              <a:latin typeface="Calibri" pitchFamily="34" charset="0"/>
            </a:endParaRPr>
          </a:p>
        </p:txBody>
      </p:sp>
      <p:sp>
        <p:nvSpPr>
          <p:cNvPr id="81" name="Abgerundetes Rechteck 80"/>
          <p:cNvSpPr/>
          <p:nvPr/>
        </p:nvSpPr>
        <p:spPr bwMode="auto">
          <a:xfrm>
            <a:off x="1314451" y="1638827"/>
            <a:ext cx="19154128" cy="18487621"/>
          </a:xfrm>
          <a:prstGeom prst="roundRect">
            <a:avLst>
              <a:gd name="adj" fmla="val 5011"/>
            </a:avLst>
          </a:prstGeom>
          <a:solidFill>
            <a:schemeClr val="bg1"/>
          </a:solidFill>
          <a:ln w="38100">
            <a:solidFill>
              <a:srgbClr val="E6BA00"/>
            </a:solidFill>
          </a:ln>
          <a:ex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wrap="none" lIns="95253" tIns="47627" rIns="95253" bIns="47627" rtlCol="0" anchor="ctr"/>
          <a:lstStyle/>
          <a:p>
            <a:endParaRPr lang="de-DE" dirty="0">
              <a:solidFill>
                <a:srgbClr val="032934"/>
              </a:solidFill>
              <a:latin typeface="Calibri" pitchFamily="34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1988504" y="2342831"/>
            <a:ext cx="25018290" cy="17295887"/>
            <a:chOff x="647924" y="392579"/>
            <a:chExt cx="9286547" cy="6449309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1805678" y="526831"/>
              <a:ext cx="5340738" cy="2254556"/>
            </a:xfrm>
            <a:prstGeom prst="roundRect">
              <a:avLst>
                <a:gd name="adj" fmla="val 5011"/>
              </a:avLst>
            </a:prstGeom>
            <a:solidFill>
              <a:schemeClr val="bg1"/>
            </a:solidFill>
            <a:ln w="38100">
              <a:solidFill>
                <a:srgbClr val="E6BA00"/>
              </a:solidFill>
            </a:ln>
            <a:extLst/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wrap="none" lIns="95253" tIns="47627" rIns="95253" bIns="47627" rtlCol="0" anchor="ctr"/>
            <a:lstStyle/>
            <a:p>
              <a:endParaRPr lang="de-DE" dirty="0">
                <a:solidFill>
                  <a:srgbClr val="032934"/>
                </a:solidFill>
                <a:latin typeface="Calibri" pitchFamily="34" charset="0"/>
              </a:endParaRPr>
            </a:p>
          </p:txBody>
        </p:sp>
        <p:sp>
          <p:nvSpPr>
            <p:cNvPr id="83" name="Abgerundetes Rechteck 82"/>
            <p:cNvSpPr/>
            <p:nvPr/>
          </p:nvSpPr>
          <p:spPr bwMode="auto">
            <a:xfrm>
              <a:off x="2021702" y="1737748"/>
              <a:ext cx="764187" cy="555772"/>
            </a:xfrm>
            <a:prstGeom prst="roundRect">
              <a:avLst/>
            </a:prstGeom>
            <a:ln w="381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5253" tIns="47627" rIns="95253" bIns="47627" rtlCol="0" anchor="ctr"/>
            <a:lstStyle/>
            <a:p>
              <a:pPr algn="ctr"/>
              <a:endParaRPr lang="de-DE" dirty="0">
                <a:solidFill>
                  <a:srgbClr val="032934"/>
                </a:solidFill>
                <a:latin typeface="Calibri" pitchFamily="34" charset="0"/>
              </a:endParaRPr>
            </a:p>
          </p:txBody>
        </p:sp>
        <p:sp>
          <p:nvSpPr>
            <p:cNvPr id="72" name="Abgerundetes Rechteck 71"/>
            <p:cNvSpPr/>
            <p:nvPr/>
          </p:nvSpPr>
          <p:spPr bwMode="auto">
            <a:xfrm>
              <a:off x="2021702" y="969582"/>
              <a:ext cx="4817630" cy="555772"/>
            </a:xfrm>
            <a:prstGeom prst="roundRect">
              <a:avLst/>
            </a:prstGeom>
            <a:ln w="38100">
              <a:solidFill>
                <a:schemeClr val="accent1"/>
              </a:solidFill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5253" tIns="47627" rIns="95253" bIns="47627" rtlCol="0" anchor="ctr"/>
            <a:lstStyle/>
            <a:p>
              <a:pPr algn="ctr"/>
              <a:endParaRPr lang="de-DE" dirty="0">
                <a:solidFill>
                  <a:srgbClr val="032934"/>
                </a:solidFill>
                <a:latin typeface="Calibri" pitchFamily="34" charset="0"/>
              </a:endParaRPr>
            </a:p>
          </p:txBody>
        </p:sp>
        <p:sp>
          <p:nvSpPr>
            <p:cNvPr id="9" name="Abgerundetes Rechteck 8"/>
            <p:cNvSpPr/>
            <p:nvPr/>
          </p:nvSpPr>
          <p:spPr bwMode="auto">
            <a:xfrm>
              <a:off x="653550" y="392579"/>
              <a:ext cx="927720" cy="410434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xtLst/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wrap="none" lIns="95253" tIns="47627" rIns="95253" bIns="47627" rtlCol="0" anchor="ctr"/>
            <a:lstStyle/>
            <a:p>
              <a:pPr algn="ctr"/>
              <a:endParaRPr lang="de-DE" dirty="0">
                <a:solidFill>
                  <a:srgbClr val="032934"/>
                </a:solidFill>
                <a:latin typeface="Calibri" pitchFamily="34" charset="0"/>
              </a:endParaRPr>
            </a:p>
          </p:txBody>
        </p:sp>
        <p:sp>
          <p:nvSpPr>
            <p:cNvPr id="10" name="Abgerundetes Rechteck 9"/>
            <p:cNvSpPr/>
            <p:nvPr/>
          </p:nvSpPr>
          <p:spPr bwMode="auto">
            <a:xfrm>
              <a:off x="1805678" y="3488923"/>
              <a:ext cx="5340738" cy="1008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E6BA00"/>
              </a:solidFill>
            </a:ln>
            <a:extLst/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wrap="none" lIns="95253" tIns="47627" rIns="95253" bIns="47627" rtlCol="0" anchor="ctr"/>
            <a:lstStyle/>
            <a:p>
              <a:pPr algn="ctr"/>
              <a:endParaRPr lang="de-DE" dirty="0">
                <a:solidFill>
                  <a:srgbClr val="032934"/>
                </a:solidFill>
                <a:latin typeface="Calibri" pitchFamily="34" charset="0"/>
              </a:endParaRPr>
            </a:p>
          </p:txBody>
        </p:sp>
        <p:sp>
          <p:nvSpPr>
            <p:cNvPr id="11" name="Abgerundetes Rechteck 10"/>
            <p:cNvSpPr/>
            <p:nvPr/>
          </p:nvSpPr>
          <p:spPr bwMode="auto">
            <a:xfrm>
              <a:off x="653551" y="4658602"/>
              <a:ext cx="6492865" cy="1008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E6BA00"/>
              </a:solidFill>
            </a:ln>
            <a:extLst/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wrap="none" lIns="95253" tIns="47627" rIns="95253" bIns="47627" rtlCol="0" anchor="ctr"/>
            <a:lstStyle/>
            <a:p>
              <a:pPr algn="ctr"/>
              <a:endParaRPr lang="de-DE" dirty="0">
                <a:solidFill>
                  <a:srgbClr val="032934"/>
                </a:solidFill>
                <a:latin typeface="Calibri" pitchFamily="34" charset="0"/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1805679" y="486951"/>
              <a:ext cx="8128792" cy="363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de-DE" dirty="0" err="1" smtClean="0">
                  <a:latin typeface="+mn-lt"/>
                  <a:cs typeface="+mn-cs"/>
                </a:rPr>
                <a:t>Dōgus</a:t>
              </a:r>
              <a:r>
                <a:rPr lang="de-DE" dirty="0" smtClean="0">
                  <a:latin typeface="+mn-lt"/>
                  <a:cs typeface="+mn-cs"/>
                </a:rPr>
                <a:t> (</a:t>
              </a:r>
              <a:r>
                <a:rPr lang="de-DE" dirty="0">
                  <a:latin typeface="+mn-lt"/>
                  <a:cs typeface="+mn-cs"/>
                </a:rPr>
                <a:t>Containers)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 rot="16200000">
              <a:off x="-692335" y="2146185"/>
              <a:ext cx="3619491" cy="617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r>
                <a:rPr lang="de-DE" sz="5100" b="1" dirty="0">
                  <a:latin typeface="+mn-lt"/>
                  <a:cs typeface="+mn-cs"/>
                </a:rPr>
                <a:t>Central </a:t>
              </a:r>
            </a:p>
            <a:p>
              <a:pPr>
                <a:buClr>
                  <a:schemeClr val="accent1"/>
                </a:buClr>
              </a:pPr>
              <a:r>
                <a:rPr lang="de-DE" sz="5100" b="1" dirty="0" err="1">
                  <a:latin typeface="+mn-lt"/>
                  <a:cs typeface="+mn-cs"/>
                </a:rPr>
                <a:t>Configuration</a:t>
              </a:r>
              <a:r>
                <a:rPr lang="de-DE" sz="5100" b="1" dirty="0">
                  <a:latin typeface="+mn-lt"/>
                  <a:cs typeface="+mn-cs"/>
                </a:rPr>
                <a:t> </a:t>
              </a: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2281158" y="1055206"/>
              <a:ext cx="2231993" cy="32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r>
                <a:rPr lang="en-US" sz="5100" b="1" dirty="0">
                  <a:latin typeface="+mn-lt"/>
                  <a:cs typeface="+mn-cs"/>
                </a:rPr>
                <a:t>Reverse Proxy</a:t>
              </a:r>
              <a:endParaRPr lang="de-DE" baseline="50000" dirty="0">
                <a:latin typeface="+mn-lt"/>
                <a:cs typeface="+mn-cs"/>
              </a:endParaRPr>
            </a:p>
          </p:txBody>
        </p:sp>
        <p:pic>
          <p:nvPicPr>
            <p:cNvPr id="61" name="Grafik 6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375" b="29010"/>
            <a:stretch/>
          </p:blipFill>
          <p:spPr>
            <a:xfrm>
              <a:off x="5984780" y="1055206"/>
              <a:ext cx="767548" cy="299518"/>
            </a:xfrm>
            <a:prstGeom prst="rect">
              <a:avLst/>
            </a:prstGeom>
          </p:spPr>
        </p:pic>
        <p:pic>
          <p:nvPicPr>
            <p:cNvPr id="64" name="Picture 3" descr="V:\Marketing\5 Produkte\5.2 Cloudogu\03_Website\Referenzen\Docker\docker.png"/>
            <p:cNvPicPr>
              <a:picLocks noChangeAspect="1" noChangeArrowheads="1"/>
            </p:cNvPicPr>
            <p:nvPr/>
          </p:nvPicPr>
          <p:blipFill rotWithShape="1">
            <a:blip r:embed="rId4" cstate="email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0442" t="7638" r="7387" b="14310"/>
            <a:stretch/>
          </p:blipFill>
          <p:spPr bwMode="auto">
            <a:xfrm>
              <a:off x="5965678" y="3560237"/>
              <a:ext cx="1018950" cy="863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4" descr="V:\Marketing\5 Produkte\5.2 Cloudogu\03_Website\Referenzen\ubuntu\logo-ubuntu_st_no®-orange-hex.png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7514" t="11369" r="21542" b="19845"/>
            <a:stretch/>
          </p:blipFill>
          <p:spPr bwMode="auto">
            <a:xfrm>
              <a:off x="5984780" y="4777163"/>
              <a:ext cx="970544" cy="774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8" descr="V:\Marketing\5 Produkte\5.2 Cloudogu\03_Website\Referenzen\etcd-logo\etcd-logo.png"/>
            <p:cNvPicPr>
              <a:picLocks noChangeAspect="1" noChangeArrowheads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97606" y="1337224"/>
              <a:ext cx="711832" cy="383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Textfeld 87"/>
            <p:cNvSpPr txBox="1"/>
            <p:nvPr/>
          </p:nvSpPr>
          <p:spPr>
            <a:xfrm>
              <a:off x="4507134" y="3663641"/>
              <a:ext cx="219081" cy="2946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4500" dirty="0">
                  <a:solidFill>
                    <a:schemeClr val="bg1"/>
                  </a:solidFill>
                  <a:latin typeface="+mn-lt"/>
                </a:rPr>
                <a:t>3</a:t>
              </a:r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5118281" y="4791913"/>
              <a:ext cx="219081" cy="2946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4500" dirty="0">
                  <a:solidFill>
                    <a:schemeClr val="bg1"/>
                  </a:solidFill>
                  <a:latin typeface="+mn-lt"/>
                </a:rPr>
                <a:t>2</a:t>
              </a:r>
            </a:p>
          </p:txBody>
        </p:sp>
        <p:sp>
          <p:nvSpPr>
            <p:cNvPr id="93" name="Freeform 114"/>
            <p:cNvSpPr>
              <a:spLocks noEditPoints="1"/>
            </p:cNvSpPr>
            <p:nvPr/>
          </p:nvSpPr>
          <p:spPr bwMode="auto">
            <a:xfrm>
              <a:off x="4464199" y="578738"/>
              <a:ext cx="228750" cy="227762"/>
            </a:xfrm>
            <a:custGeom>
              <a:avLst/>
              <a:gdLst>
                <a:gd name="T0" fmla="*/ 137 w 196"/>
                <a:gd name="T1" fmla="*/ 0 h 195"/>
                <a:gd name="T2" fmla="*/ 98 w 196"/>
                <a:gd name="T3" fmla="*/ 17 h 195"/>
                <a:gd name="T4" fmla="*/ 81 w 196"/>
                <a:gd name="T5" fmla="*/ 58 h 195"/>
                <a:gd name="T6" fmla="*/ 78 w 196"/>
                <a:gd name="T7" fmla="*/ 76 h 195"/>
                <a:gd name="T8" fmla="*/ 119 w 196"/>
                <a:gd name="T9" fmla="*/ 117 h 195"/>
                <a:gd name="T10" fmla="*/ 137 w 196"/>
                <a:gd name="T11" fmla="*/ 114 h 195"/>
                <a:gd name="T12" fmla="*/ 178 w 196"/>
                <a:gd name="T13" fmla="*/ 98 h 195"/>
                <a:gd name="T14" fmla="*/ 194 w 196"/>
                <a:gd name="T15" fmla="*/ 51 h 195"/>
                <a:gd name="T16" fmla="*/ 183 w 196"/>
                <a:gd name="T17" fmla="*/ 43 h 195"/>
                <a:gd name="T18" fmla="*/ 157 w 196"/>
                <a:gd name="T19" fmla="*/ 69 h 195"/>
                <a:gd name="T20" fmla="*/ 144 w 196"/>
                <a:gd name="T21" fmla="*/ 69 h 195"/>
                <a:gd name="T22" fmla="*/ 127 w 196"/>
                <a:gd name="T23" fmla="*/ 52 h 195"/>
                <a:gd name="T24" fmla="*/ 127 w 196"/>
                <a:gd name="T25" fmla="*/ 39 h 195"/>
                <a:gd name="T26" fmla="*/ 153 w 196"/>
                <a:gd name="T27" fmla="*/ 13 h 195"/>
                <a:gd name="T28" fmla="*/ 153 w 196"/>
                <a:gd name="T29" fmla="*/ 5 h 195"/>
                <a:gd name="T30" fmla="*/ 143 w 196"/>
                <a:gd name="T31" fmla="*/ 0 h 195"/>
                <a:gd name="T32" fmla="*/ 137 w 196"/>
                <a:gd name="T33" fmla="*/ 0 h 195"/>
                <a:gd name="T34" fmla="*/ 72 w 196"/>
                <a:gd name="T35" fmla="*/ 83 h 195"/>
                <a:gd name="T36" fmla="*/ 29 w 196"/>
                <a:gd name="T37" fmla="*/ 126 h 195"/>
                <a:gd name="T38" fmla="*/ 27 w 196"/>
                <a:gd name="T39" fmla="*/ 128 h 195"/>
                <a:gd name="T40" fmla="*/ 12 w 196"/>
                <a:gd name="T41" fmla="*/ 143 h 195"/>
                <a:gd name="T42" fmla="*/ 11 w 196"/>
                <a:gd name="T43" fmla="*/ 144 h 195"/>
                <a:gd name="T44" fmla="*/ 11 w 196"/>
                <a:gd name="T45" fmla="*/ 183 h 195"/>
                <a:gd name="T46" fmla="*/ 12 w 196"/>
                <a:gd name="T47" fmla="*/ 184 h 195"/>
                <a:gd name="T48" fmla="*/ 51 w 196"/>
                <a:gd name="T49" fmla="*/ 184 h 195"/>
                <a:gd name="T50" fmla="*/ 52 w 196"/>
                <a:gd name="T51" fmla="*/ 183 h 195"/>
                <a:gd name="T52" fmla="*/ 67 w 196"/>
                <a:gd name="T53" fmla="*/ 168 h 195"/>
                <a:gd name="T54" fmla="*/ 69 w 196"/>
                <a:gd name="T55" fmla="*/ 166 h 195"/>
                <a:gd name="T56" fmla="*/ 112 w 196"/>
                <a:gd name="T57" fmla="*/ 124 h 195"/>
                <a:gd name="T58" fmla="*/ 72 w 196"/>
                <a:gd name="T59" fmla="*/ 83 h 195"/>
                <a:gd name="T60" fmla="*/ 31 w 196"/>
                <a:gd name="T61" fmla="*/ 151 h 195"/>
                <a:gd name="T62" fmla="*/ 43 w 196"/>
                <a:gd name="T63" fmla="*/ 164 h 195"/>
                <a:gd name="T64" fmla="*/ 31 w 196"/>
                <a:gd name="T65" fmla="*/ 176 h 195"/>
                <a:gd name="T66" fmla="*/ 19 w 196"/>
                <a:gd name="T67" fmla="*/ 164 h 195"/>
                <a:gd name="T68" fmla="*/ 31 w 196"/>
                <a:gd name="T69" fmla="*/ 15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6" h="195">
                  <a:moveTo>
                    <a:pt x="137" y="0"/>
                  </a:moveTo>
                  <a:cubicBezTo>
                    <a:pt x="123" y="0"/>
                    <a:pt x="108" y="6"/>
                    <a:pt x="98" y="17"/>
                  </a:cubicBezTo>
                  <a:cubicBezTo>
                    <a:pt x="86" y="28"/>
                    <a:pt x="81" y="43"/>
                    <a:pt x="81" y="58"/>
                  </a:cubicBezTo>
                  <a:cubicBezTo>
                    <a:pt x="81" y="66"/>
                    <a:pt x="80" y="71"/>
                    <a:pt x="78" y="76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24" y="115"/>
                    <a:pt x="130" y="114"/>
                    <a:pt x="137" y="114"/>
                  </a:cubicBezTo>
                  <a:cubicBezTo>
                    <a:pt x="152" y="114"/>
                    <a:pt x="166" y="109"/>
                    <a:pt x="178" y="98"/>
                  </a:cubicBezTo>
                  <a:cubicBezTo>
                    <a:pt x="190" y="85"/>
                    <a:pt x="196" y="68"/>
                    <a:pt x="194" y="51"/>
                  </a:cubicBezTo>
                  <a:cubicBezTo>
                    <a:pt x="194" y="45"/>
                    <a:pt x="188" y="37"/>
                    <a:pt x="183" y="43"/>
                  </a:cubicBezTo>
                  <a:cubicBezTo>
                    <a:pt x="157" y="69"/>
                    <a:pt x="157" y="69"/>
                    <a:pt x="157" y="69"/>
                  </a:cubicBezTo>
                  <a:cubicBezTo>
                    <a:pt x="153" y="73"/>
                    <a:pt x="148" y="73"/>
                    <a:pt x="144" y="69"/>
                  </a:cubicBezTo>
                  <a:cubicBezTo>
                    <a:pt x="127" y="52"/>
                    <a:pt x="127" y="52"/>
                    <a:pt x="127" y="52"/>
                  </a:cubicBezTo>
                  <a:cubicBezTo>
                    <a:pt x="123" y="49"/>
                    <a:pt x="123" y="42"/>
                    <a:pt x="127" y="39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6" y="10"/>
                    <a:pt x="155" y="7"/>
                    <a:pt x="153" y="5"/>
                  </a:cubicBezTo>
                  <a:cubicBezTo>
                    <a:pt x="151" y="2"/>
                    <a:pt x="147" y="1"/>
                    <a:pt x="143" y="0"/>
                  </a:cubicBezTo>
                  <a:cubicBezTo>
                    <a:pt x="141" y="0"/>
                    <a:pt x="139" y="0"/>
                    <a:pt x="137" y="0"/>
                  </a:cubicBezTo>
                  <a:close/>
                  <a:moveTo>
                    <a:pt x="72" y="83"/>
                  </a:moveTo>
                  <a:cubicBezTo>
                    <a:pt x="29" y="126"/>
                    <a:pt x="29" y="126"/>
                    <a:pt x="29" y="126"/>
                  </a:cubicBezTo>
                  <a:cubicBezTo>
                    <a:pt x="28" y="127"/>
                    <a:pt x="27" y="128"/>
                    <a:pt x="27" y="128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0" y="155"/>
                    <a:pt x="0" y="173"/>
                    <a:pt x="11" y="183"/>
                  </a:cubicBezTo>
                  <a:cubicBezTo>
                    <a:pt x="12" y="184"/>
                    <a:pt x="12" y="184"/>
                    <a:pt x="12" y="184"/>
                  </a:cubicBezTo>
                  <a:cubicBezTo>
                    <a:pt x="22" y="195"/>
                    <a:pt x="40" y="195"/>
                    <a:pt x="51" y="184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67" y="168"/>
                    <a:pt x="67" y="168"/>
                    <a:pt x="67" y="168"/>
                  </a:cubicBezTo>
                  <a:cubicBezTo>
                    <a:pt x="68" y="168"/>
                    <a:pt x="68" y="167"/>
                    <a:pt x="69" y="166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72" y="83"/>
                    <a:pt x="72" y="83"/>
                    <a:pt x="72" y="83"/>
                  </a:cubicBezTo>
                  <a:close/>
                  <a:moveTo>
                    <a:pt x="31" y="151"/>
                  </a:moveTo>
                  <a:cubicBezTo>
                    <a:pt x="38" y="151"/>
                    <a:pt x="43" y="157"/>
                    <a:pt x="43" y="164"/>
                  </a:cubicBezTo>
                  <a:cubicBezTo>
                    <a:pt x="43" y="170"/>
                    <a:pt x="38" y="176"/>
                    <a:pt x="31" y="176"/>
                  </a:cubicBezTo>
                  <a:cubicBezTo>
                    <a:pt x="24" y="176"/>
                    <a:pt x="19" y="170"/>
                    <a:pt x="19" y="164"/>
                  </a:cubicBezTo>
                  <a:cubicBezTo>
                    <a:pt x="19" y="157"/>
                    <a:pt x="24" y="151"/>
                    <a:pt x="31" y="15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647924" y="5833888"/>
              <a:ext cx="6498492" cy="1008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E6BA00"/>
              </a:solidFill>
            </a:ln>
            <a:extLst/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wrap="none" lIns="95253" tIns="47627" rIns="95253" bIns="47627" rtlCol="0" anchor="ctr"/>
            <a:lstStyle/>
            <a:p>
              <a:pPr algn="ctr"/>
              <a:endParaRPr lang="de-DE" dirty="0">
                <a:solidFill>
                  <a:srgbClr val="032934"/>
                </a:solidFill>
                <a:latin typeface="Calibri" pitchFamily="34" charset="0"/>
              </a:endParaRPr>
            </a:p>
          </p:txBody>
        </p:sp>
        <p:sp>
          <p:nvSpPr>
            <p:cNvPr id="142" name="Textfeld 141"/>
            <p:cNvSpPr txBox="1"/>
            <p:nvPr/>
          </p:nvSpPr>
          <p:spPr>
            <a:xfrm>
              <a:off x="2310557" y="6089111"/>
              <a:ext cx="6940455" cy="36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r>
                <a:rPr lang="de-DE" b="1" dirty="0" err="1" smtClean="0">
                  <a:latin typeface="+mn-lt"/>
                  <a:cs typeface="+mn-cs"/>
                </a:rPr>
                <a:t>Vagrant</a:t>
              </a:r>
              <a:r>
                <a:rPr lang="de-DE" b="1" dirty="0" smtClean="0">
                  <a:latin typeface="+mn-lt"/>
                  <a:cs typeface="+mn-cs"/>
                </a:rPr>
                <a:t> + Virtual Box</a:t>
              </a:r>
              <a:endParaRPr lang="de-DE" sz="8800" dirty="0">
                <a:latin typeface="+mn-lt"/>
                <a:cs typeface="+mn-cs"/>
              </a:endParaRPr>
            </a:p>
          </p:txBody>
        </p:sp>
        <p:sp>
          <p:nvSpPr>
            <p:cNvPr id="147" name="Textfeld 146"/>
            <p:cNvSpPr txBox="1"/>
            <p:nvPr/>
          </p:nvSpPr>
          <p:spPr>
            <a:xfrm>
              <a:off x="4320332" y="5970555"/>
              <a:ext cx="219081" cy="2946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4500" dirty="0">
                  <a:solidFill>
                    <a:schemeClr val="bg1"/>
                  </a:solidFill>
                  <a:latin typeface="+mn-lt"/>
                </a:rPr>
                <a:t>1</a:t>
              </a: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1218554" y="2247574"/>
              <a:ext cx="219081" cy="29463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4500" dirty="0">
                  <a:solidFill>
                    <a:schemeClr val="bg1"/>
                  </a:solidFill>
                  <a:latin typeface="+mn-lt"/>
                </a:rPr>
                <a:t>5</a:t>
              </a:r>
            </a:p>
          </p:txBody>
        </p:sp>
        <p:sp>
          <p:nvSpPr>
            <p:cNvPr id="101" name="Abgerundetes Rechteck 100"/>
            <p:cNvSpPr/>
            <p:nvPr/>
          </p:nvSpPr>
          <p:spPr bwMode="auto">
            <a:xfrm>
              <a:off x="2120371" y="1787921"/>
              <a:ext cx="764187" cy="555772"/>
            </a:xfrm>
            <a:prstGeom prst="roundRect">
              <a:avLst/>
            </a:prstGeom>
            <a:ln w="381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5253" tIns="47627" rIns="95253" bIns="47627" rtlCol="0" anchor="ctr"/>
            <a:lstStyle/>
            <a:p>
              <a:pPr algn="ctr"/>
              <a:endParaRPr lang="de-DE" dirty="0">
                <a:solidFill>
                  <a:srgbClr val="032934"/>
                </a:solidFill>
                <a:latin typeface="Calibri" pitchFamily="34" charset="0"/>
              </a:endParaRPr>
            </a:p>
          </p:txBody>
        </p:sp>
        <p:sp>
          <p:nvSpPr>
            <p:cNvPr id="107" name="Abgerundetes Rechteck 106"/>
            <p:cNvSpPr/>
            <p:nvPr/>
          </p:nvSpPr>
          <p:spPr bwMode="auto">
            <a:xfrm>
              <a:off x="2215272" y="1861782"/>
              <a:ext cx="764187" cy="555772"/>
            </a:xfrm>
            <a:prstGeom prst="roundRect">
              <a:avLst/>
            </a:prstGeom>
            <a:ln w="381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5253" tIns="47627" rIns="95253" bIns="47627" rtlCol="0" anchor="ctr"/>
            <a:lstStyle/>
            <a:p>
              <a:pPr algn="ctr"/>
              <a:endParaRPr lang="de-DE" dirty="0">
                <a:solidFill>
                  <a:srgbClr val="032934"/>
                </a:solidFill>
                <a:latin typeface="Calibri" pitchFamily="34" charset="0"/>
              </a:endParaRPr>
            </a:p>
          </p:txBody>
        </p:sp>
        <p:sp>
          <p:nvSpPr>
            <p:cNvPr id="110" name="Abgerundetes Rechteck 109"/>
            <p:cNvSpPr/>
            <p:nvPr/>
          </p:nvSpPr>
          <p:spPr bwMode="auto">
            <a:xfrm>
              <a:off x="2310557" y="1953152"/>
              <a:ext cx="764187" cy="555772"/>
            </a:xfrm>
            <a:prstGeom prst="roundRect">
              <a:avLst/>
            </a:prstGeom>
            <a:ln w="381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5253" tIns="47627" rIns="95253" bIns="47627" rtlCol="0" anchor="ctr"/>
            <a:lstStyle/>
            <a:p>
              <a:pPr algn="ctr"/>
              <a:endParaRPr lang="de-DE" dirty="0">
                <a:solidFill>
                  <a:srgbClr val="032934"/>
                </a:solidFill>
                <a:latin typeface="Calibri" pitchFamily="34" charset="0"/>
              </a:endParaRPr>
            </a:p>
          </p:txBody>
        </p:sp>
      </p:grpSp>
      <p:pic>
        <p:nvPicPr>
          <p:cNvPr id="16" name="Grafik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407" y="-55046"/>
            <a:ext cx="2389273" cy="1457267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93377" y="6282969"/>
            <a:ext cx="72728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032934"/>
                </a:solidFill>
                <a:latin typeface="Calibri" pitchFamily="34" charset="0"/>
              </a:rPr>
              <a:t>Latest</a:t>
            </a:r>
            <a:r>
              <a:rPr lang="de-DE" sz="2800" dirty="0">
                <a:solidFill>
                  <a:srgbClr val="032934"/>
                </a:solidFill>
                <a:latin typeface="Calibri" pitchFamily="34" charset="0"/>
              </a:rPr>
              <a:t> </a:t>
            </a:r>
          </a:p>
          <a:p>
            <a:r>
              <a:rPr lang="de-DE" sz="2800" dirty="0" err="1">
                <a:solidFill>
                  <a:srgbClr val="032934"/>
                </a:solidFill>
                <a:latin typeface="Calibri" pitchFamily="34" charset="0"/>
              </a:rPr>
              <a:t>from</a:t>
            </a:r>
            <a:r>
              <a:rPr lang="de-DE" sz="2800" dirty="0">
                <a:solidFill>
                  <a:srgbClr val="032934"/>
                </a:solidFill>
                <a:latin typeface="Calibri" pitchFamily="34" charset="0"/>
              </a:rPr>
              <a:t> </a:t>
            </a:r>
            <a:r>
              <a:rPr lang="de-DE" sz="2800" dirty="0" err="1">
                <a:solidFill>
                  <a:srgbClr val="032934"/>
                </a:solidFill>
                <a:latin typeface="Calibri" pitchFamily="34" charset="0"/>
              </a:rPr>
              <a:t>Cloudogu</a:t>
            </a:r>
            <a:r>
              <a:rPr lang="de-DE" sz="2800" dirty="0">
                <a:solidFill>
                  <a:srgbClr val="032934"/>
                </a:solidFill>
                <a:latin typeface="Calibri" pitchFamily="34" charset="0"/>
              </a:rPr>
              <a:t> Registry</a:t>
            </a:r>
          </a:p>
          <a:p>
            <a:pPr marL="539750" indent="-539750">
              <a:buFontTx/>
              <a:buBlip>
                <a:blip r:embed="rId8"/>
              </a:buBlip>
            </a:pPr>
            <a:endParaRPr lang="de-DE" sz="2500" dirty="0" smtClean="0">
              <a:solidFill>
                <a:srgbClr val="032934"/>
              </a:solidFill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14162980" y="17619904"/>
            <a:ext cx="378837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solidFill>
                  <a:srgbClr val="032934"/>
                </a:solidFill>
                <a:latin typeface="Calibri" pitchFamily="34" charset="0"/>
              </a:rPr>
              <a:t>From</a:t>
            </a:r>
            <a:r>
              <a:rPr lang="de-DE" sz="2800" dirty="0" smtClean="0">
                <a:solidFill>
                  <a:srgbClr val="032934"/>
                </a:solidFill>
                <a:latin typeface="Calibri" pitchFamily="34" charset="0"/>
              </a:rPr>
              <a:t> </a:t>
            </a:r>
            <a:r>
              <a:rPr lang="de-DE" sz="2800" dirty="0" err="1" smtClean="0">
                <a:solidFill>
                  <a:srgbClr val="032934"/>
                </a:solidFill>
                <a:latin typeface="Calibri" pitchFamily="34" charset="0"/>
              </a:rPr>
              <a:t>github</a:t>
            </a:r>
            <a:r>
              <a:rPr lang="de-DE" sz="2800" dirty="0" smtClean="0">
                <a:solidFill>
                  <a:srgbClr val="032934"/>
                </a:solidFill>
                <a:latin typeface="Calibri" pitchFamily="34" charset="0"/>
              </a:rPr>
              <a:t> – </a:t>
            </a:r>
            <a:r>
              <a:rPr lang="de-DE" sz="2800" dirty="0" err="1" smtClean="0">
                <a:solidFill>
                  <a:srgbClr val="032934"/>
                </a:solidFill>
                <a:latin typeface="Calibri" pitchFamily="34" charset="0"/>
              </a:rPr>
              <a:t>for</a:t>
            </a:r>
            <a:r>
              <a:rPr lang="de-DE" sz="2800" dirty="0" smtClean="0">
                <a:solidFill>
                  <a:srgbClr val="032934"/>
                </a:solidFill>
                <a:latin typeface="Calibri" pitchFamily="34" charset="0"/>
              </a:rPr>
              <a:t> </a:t>
            </a:r>
            <a:r>
              <a:rPr lang="de-DE" sz="2800" dirty="0" err="1" smtClean="0">
                <a:solidFill>
                  <a:srgbClr val="032934"/>
                </a:solidFill>
                <a:latin typeface="Calibri" pitchFamily="34" charset="0"/>
              </a:rPr>
              <a:t>each</a:t>
            </a:r>
            <a:r>
              <a:rPr lang="de-DE" sz="2800" dirty="0" smtClean="0">
                <a:solidFill>
                  <a:srgbClr val="032934"/>
                </a:solidFill>
                <a:latin typeface="Calibri" pitchFamily="34" charset="0"/>
              </a:rPr>
              <a:t> </a:t>
            </a:r>
            <a:r>
              <a:rPr lang="de-DE" sz="2800" dirty="0" err="1" smtClean="0">
                <a:solidFill>
                  <a:srgbClr val="032934"/>
                </a:solidFill>
                <a:latin typeface="Calibri" pitchFamily="34" charset="0"/>
              </a:rPr>
              <a:t>branch</a:t>
            </a:r>
            <a:r>
              <a:rPr lang="de-DE" sz="2800" dirty="0" smtClean="0">
                <a:solidFill>
                  <a:srgbClr val="032934"/>
                </a:solidFill>
                <a:latin typeface="Calibri" pitchFamily="34" charset="0"/>
              </a:rPr>
              <a:t> </a:t>
            </a:r>
            <a:r>
              <a:rPr lang="de-DE" sz="2800" dirty="0" err="1" smtClean="0">
                <a:solidFill>
                  <a:srgbClr val="032934"/>
                </a:solidFill>
                <a:latin typeface="Calibri" pitchFamily="34" charset="0"/>
              </a:rPr>
              <a:t>of</a:t>
            </a:r>
            <a:r>
              <a:rPr lang="de-DE" sz="2800" dirty="0" smtClean="0">
                <a:solidFill>
                  <a:srgbClr val="032934"/>
                </a:solidFill>
                <a:latin typeface="Calibri" pitchFamily="34" charset="0"/>
              </a:rPr>
              <a:t> </a:t>
            </a:r>
            <a:r>
              <a:rPr lang="de-DE" sz="2800" dirty="0" err="1" smtClean="0">
                <a:solidFill>
                  <a:srgbClr val="032934"/>
                </a:solidFill>
                <a:latin typeface="Calibri" pitchFamily="34" charset="0"/>
              </a:rPr>
              <a:t>cloudogu</a:t>
            </a:r>
            <a:r>
              <a:rPr lang="de-DE" sz="2800" dirty="0" smtClean="0">
                <a:solidFill>
                  <a:srgbClr val="032934"/>
                </a:solidFill>
                <a:latin typeface="Calibri" pitchFamily="34" charset="0"/>
              </a:rPr>
              <a:t>/</a:t>
            </a:r>
            <a:r>
              <a:rPr lang="de-DE" sz="2800" dirty="0" err="1" smtClean="0">
                <a:solidFill>
                  <a:srgbClr val="032934"/>
                </a:solidFill>
                <a:latin typeface="Calibri" pitchFamily="34" charset="0"/>
              </a:rPr>
              <a:t>ecosystem</a:t>
            </a:r>
            <a:endParaRPr lang="de-DE" sz="2800" dirty="0">
              <a:solidFill>
                <a:srgbClr val="032934"/>
              </a:solidFill>
              <a:latin typeface="Calibri" pitchFamily="34" charset="0"/>
            </a:endParaRPr>
          </a:p>
          <a:p>
            <a:pPr marL="539750" indent="-539750">
              <a:buFontTx/>
              <a:buBlip>
                <a:blip r:embed="rId8"/>
              </a:buBlip>
            </a:pPr>
            <a:endParaRPr lang="de-DE" sz="2500" dirty="0" smtClean="0">
              <a:solidFill>
                <a:srgbClr val="032934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5165531" y="1638827"/>
            <a:ext cx="43769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0" indent="-539750">
              <a:buFontTx/>
              <a:buBlip>
                <a:blip r:embed="rId8"/>
              </a:buBlip>
            </a:pPr>
            <a:r>
              <a:rPr lang="de-DE" sz="2500" dirty="0" smtClean="0">
                <a:solidFill>
                  <a:srgbClr val="032934"/>
                </a:solidFill>
              </a:rPr>
              <a:t>Jenkins </a:t>
            </a:r>
            <a:r>
              <a:rPr lang="de-DE" sz="2500" dirty="0" err="1" smtClean="0">
                <a:solidFill>
                  <a:srgbClr val="032934"/>
                </a:solidFill>
              </a:rPr>
              <a:t>Node</a:t>
            </a:r>
            <a:r>
              <a:rPr lang="de-DE" sz="2500" dirty="0" smtClean="0">
                <a:solidFill>
                  <a:srgbClr val="032934"/>
                </a:solidFill>
              </a:rPr>
              <a:t> &lt;&lt;</a:t>
            </a:r>
            <a:r>
              <a:rPr lang="de-DE" sz="2500" dirty="0" err="1" smtClean="0">
                <a:solidFill>
                  <a:srgbClr val="032934"/>
                </a:solidFill>
              </a:rPr>
              <a:t>vagrant</a:t>
            </a:r>
            <a:r>
              <a:rPr lang="de-DE" sz="2500" dirty="0" smtClean="0">
                <a:solidFill>
                  <a:srgbClr val="032934"/>
                </a:solidFill>
              </a:rPr>
              <a:t>&gt;&gt;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2703578" y="1638827"/>
            <a:ext cx="43769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0" indent="-539750">
              <a:buFontTx/>
              <a:buBlip>
                <a:blip r:embed="rId8"/>
              </a:buBlip>
            </a:pPr>
            <a:r>
              <a:rPr lang="de-DE" sz="2500" dirty="0" err="1" smtClean="0">
                <a:solidFill>
                  <a:srgbClr val="032934"/>
                </a:solidFill>
              </a:rPr>
              <a:t>Ecosystem</a:t>
            </a:r>
            <a:r>
              <a:rPr lang="de-DE" sz="2500" dirty="0" smtClean="0">
                <a:solidFill>
                  <a:srgbClr val="032934"/>
                </a:solidFill>
              </a:rPr>
              <a:t> </a:t>
            </a:r>
            <a:r>
              <a:rPr lang="de-DE" sz="2500" dirty="0" err="1" smtClean="0">
                <a:solidFill>
                  <a:srgbClr val="032934"/>
                </a:solidFill>
              </a:rPr>
              <a:t>under</a:t>
            </a:r>
            <a:r>
              <a:rPr lang="de-DE" sz="2500" dirty="0" smtClean="0">
                <a:solidFill>
                  <a:srgbClr val="032934"/>
                </a:solidFill>
              </a:rPr>
              <a:t> Test</a:t>
            </a:r>
          </a:p>
        </p:txBody>
      </p:sp>
      <p:sp>
        <p:nvSpPr>
          <p:cNvPr id="84" name="Abgerundetes Rechteck 83"/>
          <p:cNvSpPr/>
          <p:nvPr/>
        </p:nvSpPr>
        <p:spPr bwMode="auto">
          <a:xfrm>
            <a:off x="22049508" y="3916475"/>
            <a:ext cx="7253200" cy="242788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5253" tIns="47627" rIns="95253" bIns="47627" rtlCol="0" anchor="t" anchorCtr="0"/>
          <a:lstStyle/>
          <a:p>
            <a:pPr algn="ctr"/>
            <a:r>
              <a:rPr lang="de-DE" dirty="0" err="1" smtClean="0">
                <a:solidFill>
                  <a:srgbClr val="032934"/>
                </a:solidFill>
                <a:latin typeface="Calibri" pitchFamily="34" charset="0"/>
              </a:rPr>
              <a:t>Selenium</a:t>
            </a:r>
            <a:r>
              <a:rPr lang="de-DE" dirty="0" smtClean="0">
                <a:solidFill>
                  <a:srgbClr val="032934"/>
                </a:solidFill>
                <a:latin typeface="Calibri" pitchFamily="34" charset="0"/>
              </a:rPr>
              <a:t> Container</a:t>
            </a:r>
            <a:endParaRPr lang="de-DE" dirty="0">
              <a:solidFill>
                <a:srgbClr val="032934"/>
              </a:solidFill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2080387" y="4923130"/>
            <a:ext cx="722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0" indent="-539750" algn="ctr">
              <a:buFontTx/>
              <a:buBlip>
                <a:blip r:embed="rId8"/>
              </a:buBlip>
            </a:pPr>
            <a:r>
              <a:rPr lang="de-DE" sz="2800" dirty="0" err="1"/>
              <a:t>selenium</a:t>
            </a:r>
            <a:r>
              <a:rPr lang="de-DE" sz="2800" dirty="0"/>
              <a:t>/standalone-chrome:3.3.0</a:t>
            </a:r>
            <a:endParaRPr lang="de-DE" sz="2500" dirty="0" smtClean="0">
              <a:solidFill>
                <a:srgbClr val="032934"/>
              </a:solidFill>
            </a:endParaRPr>
          </a:p>
        </p:txBody>
      </p:sp>
      <p:sp>
        <p:nvSpPr>
          <p:cNvPr id="85" name="Abgerundetes Rechteck 84"/>
          <p:cNvSpPr/>
          <p:nvPr/>
        </p:nvSpPr>
        <p:spPr bwMode="auto">
          <a:xfrm>
            <a:off x="22201908" y="9325248"/>
            <a:ext cx="7253200" cy="3828257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5253" tIns="47627" rIns="95253" bIns="47627" rtlCol="0" anchor="t" anchorCtr="0"/>
          <a:lstStyle/>
          <a:p>
            <a:pPr algn="ctr"/>
            <a:r>
              <a:rPr lang="de-DE" dirty="0" smtClean="0">
                <a:solidFill>
                  <a:srgbClr val="032934"/>
                </a:solidFill>
                <a:latin typeface="Calibri" pitchFamily="34" charset="0"/>
              </a:rPr>
              <a:t>Integration Tests</a:t>
            </a:r>
            <a:endParaRPr lang="de-DE" dirty="0">
              <a:solidFill>
                <a:srgbClr val="032934"/>
              </a:solidFill>
              <a:latin typeface="Calibri" pitchFamily="34" charset="0"/>
            </a:endParaRPr>
          </a:p>
        </p:txBody>
      </p:sp>
      <p:sp>
        <p:nvSpPr>
          <p:cNvPr id="87" name="Textfeld 86"/>
          <p:cNvSpPr txBox="1"/>
          <p:nvPr/>
        </p:nvSpPr>
        <p:spPr>
          <a:xfrm>
            <a:off x="22201908" y="10602228"/>
            <a:ext cx="72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0" indent="-539750" algn="ctr">
              <a:buBlip>
                <a:blip r:embed="rId8"/>
              </a:buBlip>
            </a:pPr>
            <a:r>
              <a:rPr lang="de-DE" sz="2800" dirty="0" err="1" smtClean="0"/>
              <a:t>cloudogu</a:t>
            </a:r>
            <a:r>
              <a:rPr lang="de-DE" sz="2800" dirty="0" smtClean="0"/>
              <a:t>/</a:t>
            </a:r>
            <a:r>
              <a:rPr lang="de-DE" sz="2800" dirty="0" err="1" smtClean="0"/>
              <a:t>gauge-java:latest</a:t>
            </a:r>
            <a:endParaRPr lang="de-DE" sz="2800" dirty="0"/>
          </a:p>
        </p:txBody>
      </p:sp>
      <p:sp>
        <p:nvSpPr>
          <p:cNvPr id="89" name="Textfeld 88"/>
          <p:cNvSpPr txBox="1"/>
          <p:nvPr/>
        </p:nvSpPr>
        <p:spPr>
          <a:xfrm>
            <a:off x="22206024" y="11165100"/>
            <a:ext cx="72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cloudogu</a:t>
            </a:r>
            <a:r>
              <a:rPr lang="de-DE" sz="2800" dirty="0" smtClean="0"/>
              <a:t>/</a:t>
            </a:r>
            <a:r>
              <a:rPr lang="de-DE" sz="2800" dirty="0" err="1" smtClean="0"/>
              <a:t>integration-tests:development</a:t>
            </a:r>
            <a:endParaRPr lang="de-DE" sz="2500" dirty="0">
              <a:solidFill>
                <a:srgbClr val="032934"/>
              </a:solidFill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22194637" y="11796142"/>
            <a:ext cx="72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mvn</a:t>
            </a:r>
            <a:r>
              <a:rPr lang="de-DE" sz="2800" dirty="0"/>
              <a:t> </a:t>
            </a:r>
            <a:r>
              <a:rPr lang="de-DE" sz="2800" dirty="0" err="1" smtClean="0"/>
              <a:t>test</a:t>
            </a:r>
            <a:endParaRPr lang="de-DE" sz="2800" dirty="0"/>
          </a:p>
        </p:txBody>
      </p:sp>
      <p:sp>
        <p:nvSpPr>
          <p:cNvPr id="97" name="Textfeld 96"/>
          <p:cNvSpPr txBox="1"/>
          <p:nvPr/>
        </p:nvSpPr>
        <p:spPr>
          <a:xfrm>
            <a:off x="7748258" y="1913922"/>
            <a:ext cx="43769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0" indent="-539750">
              <a:buFontTx/>
              <a:buBlip>
                <a:blip r:embed="rId8"/>
              </a:buBlip>
            </a:pPr>
            <a:r>
              <a:rPr lang="de-DE" sz="2500" dirty="0" smtClean="0">
                <a:solidFill>
                  <a:srgbClr val="032934"/>
                </a:solidFill>
              </a:rPr>
              <a:t>Private Network, DHCP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22556811" y="6344358"/>
            <a:ext cx="0" cy="298089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V="1">
            <a:off x="22988859" y="5580832"/>
            <a:ext cx="0" cy="3744416"/>
          </a:xfrm>
          <a:prstGeom prst="straightConnector1">
            <a:avLst/>
          </a:prstGeom>
          <a:ln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>
            <a:off x="20468579" y="5580832"/>
            <a:ext cx="2520280" cy="0"/>
          </a:xfrm>
          <a:prstGeom prst="straightConnector1">
            <a:avLst/>
          </a:prstGeom>
          <a:ln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Benutzerdefiniertes Design">
  <a:themeElements>
    <a:clrScheme name="Cloudogu">
      <a:dk1>
        <a:srgbClr val="4B4B4B"/>
      </a:dk1>
      <a:lt1>
        <a:srgbClr val="FFFFFF"/>
      </a:lt1>
      <a:dk2>
        <a:srgbClr val="FFFFFF"/>
      </a:dk2>
      <a:lt2>
        <a:srgbClr val="969696"/>
      </a:lt2>
      <a:accent1>
        <a:srgbClr val="23A3DD"/>
      </a:accent1>
      <a:accent2>
        <a:srgbClr val="1B7DAA"/>
      </a:accent2>
      <a:accent3>
        <a:srgbClr val="777777"/>
      </a:accent3>
      <a:accent4>
        <a:srgbClr val="DC1D53"/>
      </a:accent4>
      <a:accent5>
        <a:srgbClr val="65CA00"/>
      </a:accent5>
      <a:accent6>
        <a:srgbClr val="DD7800"/>
      </a:accent6>
      <a:hlink>
        <a:srgbClr val="00386B"/>
      </a:hlink>
      <a:folHlink>
        <a:srgbClr val="76923C"/>
      </a:folHlink>
    </a:clrScheme>
    <a:fontScheme name="Cloudogu">
      <a:majorFont>
        <a:latin typeface="Exo"/>
        <a:ea typeface=""/>
        <a:cs typeface=""/>
      </a:majorFont>
      <a:minorFont>
        <a:latin typeface="Droid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4925" algn="ctr">
          <a:solidFill>
            <a:schemeClr val="tx1">
              <a:lumMod val="50000"/>
              <a:lumOff val="50000"/>
            </a:schemeClr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wrap="none" lIns="95253" tIns="47627" rIns="95253" bIns="47627" anchor="ctr"/>
      <a:lstStyle>
        <a:defPPr>
          <a:defRPr sz="2000" dirty="0" smtClean="0">
            <a:solidFill>
              <a:srgbClr val="032934"/>
            </a:solidFill>
            <a:latin typeface="Calibri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 marL="539750" indent="-539750">
          <a:buFontTx/>
          <a:buBlip>
            <a:blip xmlns:r="http://schemas.openxmlformats.org/officeDocument/2006/relationships" r:embed="rId1"/>
          </a:buBlip>
          <a:defRPr sz="2500" dirty="0" smtClean="0">
            <a:solidFill>
              <a:srgbClr val="032934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</Words>
  <Application>Microsoft Office PowerPoint</Application>
  <PresentationFormat>Benutzerdefiniert</PresentationFormat>
  <Paragraphs>22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1_Benutzerdefiniertes Design</vt:lpstr>
      <vt:lpstr>PowerPoint-Präsentation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Vorlage</dc:title>
  <dc:creator>Nadja Kaul</dc:creator>
  <cp:lastModifiedBy>Oliver Milke</cp:lastModifiedBy>
  <cp:revision>277</cp:revision>
  <cp:lastPrinted>2017-01-06T13:47:59Z</cp:lastPrinted>
  <dcterms:created xsi:type="dcterms:W3CDTF">2013-03-01T14:43:08Z</dcterms:created>
  <dcterms:modified xsi:type="dcterms:W3CDTF">2017-04-25T09:09:56Z</dcterms:modified>
</cp:coreProperties>
</file>