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4"/>
    <p:sldMasterId id="2147483796" r:id="rId5"/>
  </p:sldMasterIdLst>
  <p:notesMasterIdLst>
    <p:notesMasterId r:id="rId13"/>
  </p:notesMasterIdLst>
  <p:handoutMasterIdLst>
    <p:handoutMasterId r:id="rId14"/>
  </p:handoutMasterIdLst>
  <p:sldIdLst>
    <p:sldId id="483" r:id="rId6"/>
    <p:sldId id="482" r:id="rId7"/>
    <p:sldId id="479" r:id="rId8"/>
    <p:sldId id="481" r:id="rId9"/>
    <p:sldId id="485" r:id="rId10"/>
    <p:sldId id="388" r:id="rId11"/>
    <p:sldId id="480" r:id="rId12"/>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6AF00"/>
    <a:srgbClr val="00195A"/>
    <a:srgbClr val="0F46A7"/>
    <a:srgbClr val="970A82"/>
    <a:srgbClr val="FF3399"/>
    <a:srgbClr val="FF0000"/>
    <a:srgbClr val="FFFFFF"/>
    <a:srgbClr val="FEE3A1"/>
    <a:srgbClr val="FFF1D0"/>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595"/>
    <p:restoredTop sz="96299"/>
  </p:normalViewPr>
  <p:slideViewPr>
    <p:cSldViewPr snapToGrid="0">
      <p:cViewPr varScale="1">
        <p:scale>
          <a:sx n="200" d="100"/>
          <a:sy n="200" d="100"/>
        </p:scale>
        <p:origin x="2088" y="160"/>
      </p:cViewPr>
      <p:guideLst>
        <p:guide pos="3841"/>
        <p:guide orient="horz" pos="216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hyperlink" Target="https://convergedcloud.global.cloud.sap/"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hyperlink" Target="https://convergedcloud.global.cloud.sap/" TargetMode="Externa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s://convergedcloud.global.cloud.sap/" TargetMode="Externa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s://convergedcloud.global.cloud.sap/" TargetMode="Externa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10.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png"/><Relationship Id="rId3" Type="http://schemas.openxmlformats.org/officeDocument/2006/relationships/hyperlink" Target="http://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10.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s://convergedcloud.global.cloud.sap/" TargetMode="Externa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s://convergedcloud.global.cloud.sap/"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hyperlink" Target="https://convergedcloud.global.cloud.sap/"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616050"/>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p>
        </p:txBody>
      </p:sp>
      <p:sp>
        <p:nvSpPr>
          <p:cNvPr id="19" name="Speaker"/>
          <p:cNvSpPr>
            <a:spLocks noGrp="1"/>
          </p:cNvSpPr>
          <p:nvPr userDrawn="1">
            <p:ph type="subTitle" idx="1" hasCustomPrompt="1"/>
          </p:nvPr>
        </p:nvSpPr>
        <p:spPr bwMode="black">
          <a:xfrm>
            <a:off x="288000" y="5130489"/>
            <a:ext cx="11626188"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2022</a:t>
            </a:r>
          </a:p>
        </p:txBody>
      </p:sp>
      <p:sp>
        <p:nvSpPr>
          <p:cNvPr id="3" name="Title"/>
          <p:cNvSpPr>
            <a:spLocks noGrp="1"/>
          </p:cNvSpPr>
          <p:nvPr>
            <p:ph type="title" hasCustomPrompt="1"/>
          </p:nvPr>
        </p:nvSpPr>
        <p:spPr>
          <a:xfrm>
            <a:off x="288000" y="4024430"/>
            <a:ext cx="11626188"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a:t>Click to insert title image or illustration</a:t>
            </a:r>
          </a:p>
        </p:txBody>
      </p:sp>
      <p:sp>
        <p:nvSpPr>
          <p:cNvPr id="11" name="Classification">
            <a:extLst>
              <a:ext uri="{FF2B5EF4-FFF2-40B4-BE49-F238E27FC236}">
                <a16:creationId xmlns:a16="http://schemas.microsoft.com/office/drawing/2014/main" id="{CC2FCDC3-17BF-2044-8045-2D3CB8AF3AB0}"/>
              </a:ext>
            </a:extLst>
          </p:cNvPr>
          <p:cNvSpPr txBox="1"/>
          <p:nvPr userDrawn="1"/>
        </p:nvSpPr>
        <p:spPr>
          <a:xfrm>
            <a:off x="287999" y="6591789"/>
            <a:ext cx="2622061" cy="138499"/>
          </a:xfrm>
          <a:prstGeom prst="rect">
            <a:avLst/>
          </a:prstGeom>
        </p:spPr>
        <p:txBody>
          <a:bodyPr vert="horz" wrap="square" lIns="0" tIns="0" rIns="0" bIns="0" rtlCol="0">
            <a:sp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marL="11113" lvl="0" indent="-11113" algn="l">
              <a:tabLst/>
            </a:pPr>
            <a:r>
              <a:rPr lang="en-GB" sz="900" b="0" i="0" u="none" strike="noStrike" kern="1200" dirty="0">
                <a:solidFill>
                  <a:schemeClr val="accent1"/>
                </a:solidFill>
                <a:effectLst/>
                <a:latin typeface="+mn-lt"/>
                <a:ea typeface="+mn-ea"/>
                <a:cs typeface="+mn-cs"/>
                <a:hlinkClick r:id="rId3">
                  <a:extLst>
                    <a:ext uri="{A12FA001-AC4F-418D-AE19-62706E023703}">
                      <ahyp:hlinkClr xmlns:ahyp="http://schemas.microsoft.com/office/drawing/2018/hyperlinkcolor" val="tx"/>
                    </a:ext>
                  </a:extLst>
                </a:hlinkClick>
              </a:rPr>
              <a:t>https://convergedcloud.global.cloud.sap/</a:t>
            </a:r>
            <a:r>
              <a:rPr lang="en-GB" sz="900" b="0" i="0" u="none" strike="noStrike" kern="1200" dirty="0">
                <a:solidFill>
                  <a:schemeClr val="accent1"/>
                </a:solidFill>
                <a:effectLst/>
                <a:latin typeface="+mn-lt"/>
                <a:ea typeface="+mn-ea"/>
                <a:cs typeface="+mn-cs"/>
              </a:rPr>
              <a:t>x</a:t>
            </a:r>
            <a:endParaRPr lang="en-US" sz="900" b="0" u="none" dirty="0">
              <a:solidFill>
                <a:schemeClr val="accent1"/>
              </a:solidFill>
              <a:effectLst/>
            </a:endParaRPr>
          </a:p>
        </p:txBody>
      </p:sp>
      <p:pic>
        <p:nvPicPr>
          <p:cNvPr id="9" name="Picture 8">
            <a:extLst>
              <a:ext uri="{FF2B5EF4-FFF2-40B4-BE49-F238E27FC236}">
                <a16:creationId xmlns:a16="http://schemas.microsoft.com/office/drawing/2014/main" id="{BC5CF41C-03DB-B744-B643-1CD5509A4380}"/>
              </a:ext>
            </a:extLst>
          </p:cNvPr>
          <p:cNvPicPr>
            <a:picLocks noChangeAspect="1"/>
          </p:cNvPicPr>
          <p:nvPr userDrawn="1"/>
        </p:nvPicPr>
        <p:blipFill>
          <a:blip r:embed="rId4"/>
          <a:stretch>
            <a:fillRect/>
          </a:stretch>
        </p:blipFill>
        <p:spPr>
          <a:xfrm>
            <a:off x="134564" y="5916054"/>
            <a:ext cx="1734281" cy="603228"/>
          </a:xfrm>
          <a:prstGeom prst="rect">
            <a:avLst/>
          </a:prstGeom>
        </p:spPr>
      </p:pic>
    </p:spTree>
    <p:extLst>
      <p:ext uri="{BB962C8B-B14F-4D97-AF65-F5344CB8AC3E}">
        <p14:creationId xmlns:p14="http://schemas.microsoft.com/office/powerpoint/2010/main" val="2452717617"/>
      </p:ext>
    </p:extLst>
  </p:cSld>
  <p:clrMapOvr>
    <a:masterClrMapping/>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81"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008985274"/>
      </p:ext>
    </p:extLst>
  </p:cSld>
  <p:clrMapOvr>
    <a:masterClrMapping/>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Im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pic>
        <p:nvPicPr>
          <p:cNvPr id="6" name="Picture 5">
            <a:extLst>
              <a:ext uri="{FF2B5EF4-FFF2-40B4-BE49-F238E27FC236}">
                <a16:creationId xmlns:a16="http://schemas.microsoft.com/office/drawing/2014/main" id="{48AF8FE7-0F7F-1344-A0B3-8F86AB49B988}"/>
              </a:ext>
            </a:extLst>
          </p:cNvPr>
          <p:cNvPicPr>
            <a:picLocks noChangeAspect="1"/>
          </p:cNvPicPr>
          <p:nvPr userDrawn="1"/>
        </p:nvPicPr>
        <p:blipFill>
          <a:blip r:embed="rId2"/>
          <a:stretch>
            <a:fillRect/>
          </a:stretch>
        </p:blipFill>
        <p:spPr>
          <a:xfrm>
            <a:off x="0" y="3409983"/>
            <a:ext cx="12195175" cy="3448017"/>
          </a:xfrm>
          <a:prstGeom prst="rect">
            <a:avLst/>
          </a:prstGeom>
        </p:spPr>
      </p:pic>
    </p:spTree>
    <p:extLst>
      <p:ext uri="{BB962C8B-B14F-4D97-AF65-F5344CB8AC3E}">
        <p14:creationId xmlns:p14="http://schemas.microsoft.com/office/powerpoint/2010/main" val="59257442"/>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Cover with Image or Illustration">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49781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marL="11113" lvl="0" indent="-11113" algn="l">
              <a:tabLst/>
            </a:pPr>
            <a:r>
              <a:rPr lang="en-US" sz="900" b="0"/>
              <a:t>INTERNAL</a:t>
            </a:r>
          </a:p>
        </p:txBody>
      </p:sp>
      <p:sp>
        <p:nvSpPr>
          <p:cNvPr id="19" name="Speaker"/>
          <p:cNvSpPr>
            <a:spLocks noGrp="1"/>
          </p:cNvSpPr>
          <p:nvPr userDrawn="1">
            <p:ph type="subTitle" idx="1" hasCustomPrompt="1"/>
          </p:nvPr>
        </p:nvSpPr>
        <p:spPr bwMode="black">
          <a:xfrm>
            <a:off x="288000" y="4858639"/>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2022</a:t>
            </a:r>
          </a:p>
        </p:txBody>
      </p:sp>
      <p:sp>
        <p:nvSpPr>
          <p:cNvPr id="3" name="Title"/>
          <p:cNvSpPr>
            <a:spLocks noGrp="1"/>
          </p:cNvSpPr>
          <p:nvPr>
            <p:ph type="title" hasCustomPrompt="1"/>
          </p:nvPr>
        </p:nvSpPr>
        <p:spPr>
          <a:xfrm>
            <a:off x="288000" y="3752580"/>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a:t>Click to insert title image or illustration</a:t>
            </a:r>
          </a:p>
        </p:txBody>
      </p:sp>
      <p:pic>
        <p:nvPicPr>
          <p:cNvPr id="4" name="Picture 3">
            <a:extLst>
              <a:ext uri="{FF2B5EF4-FFF2-40B4-BE49-F238E27FC236}">
                <a16:creationId xmlns:a16="http://schemas.microsoft.com/office/drawing/2014/main" id="{9D30BE8C-573D-5342-B88C-58E65AEC5510}"/>
              </a:ext>
            </a:extLst>
          </p:cNvPr>
          <p:cNvPicPr>
            <a:picLocks noChangeAspect="1"/>
          </p:cNvPicPr>
          <p:nvPr userDrawn="1"/>
        </p:nvPicPr>
        <p:blipFill>
          <a:blip r:embed="rId3"/>
          <a:stretch>
            <a:fillRect/>
          </a:stretch>
        </p:blipFill>
        <p:spPr>
          <a:xfrm>
            <a:off x="0" y="0"/>
            <a:ext cx="12195175" cy="3448017"/>
          </a:xfrm>
          <a:prstGeom prst="rect">
            <a:avLst/>
          </a:prstGeom>
        </p:spPr>
      </p:pic>
      <p:pic>
        <p:nvPicPr>
          <p:cNvPr id="8" name="Picture 7">
            <a:extLst>
              <a:ext uri="{FF2B5EF4-FFF2-40B4-BE49-F238E27FC236}">
                <a16:creationId xmlns:a16="http://schemas.microsoft.com/office/drawing/2014/main" id="{2AFECFCC-1112-3E45-948C-9F81FC356268}"/>
              </a:ext>
            </a:extLst>
          </p:cNvPr>
          <p:cNvPicPr>
            <a:picLocks noChangeAspect="1"/>
          </p:cNvPicPr>
          <p:nvPr userDrawn="1"/>
        </p:nvPicPr>
        <p:blipFill>
          <a:blip r:embed="rId4"/>
          <a:stretch>
            <a:fillRect/>
          </a:stretch>
        </p:blipFill>
        <p:spPr>
          <a:xfrm>
            <a:off x="7545589" y="3194136"/>
            <a:ext cx="4649586" cy="3657997"/>
          </a:xfrm>
          <a:prstGeom prst="rect">
            <a:avLst/>
          </a:prstGeom>
        </p:spPr>
      </p:pic>
      <p:sp>
        <p:nvSpPr>
          <p:cNvPr id="15" name="Classification">
            <a:extLst>
              <a:ext uri="{FF2B5EF4-FFF2-40B4-BE49-F238E27FC236}">
                <a16:creationId xmlns:a16="http://schemas.microsoft.com/office/drawing/2014/main" id="{9A181540-A34F-274E-BD5B-72593D7590CC}"/>
              </a:ext>
            </a:extLst>
          </p:cNvPr>
          <p:cNvSpPr txBox="1"/>
          <p:nvPr userDrawn="1"/>
        </p:nvSpPr>
        <p:spPr>
          <a:xfrm>
            <a:off x="287999" y="6591789"/>
            <a:ext cx="2622061" cy="138499"/>
          </a:xfrm>
          <a:prstGeom prst="rect">
            <a:avLst/>
          </a:prstGeom>
        </p:spPr>
        <p:txBody>
          <a:bodyPr vert="horz" wrap="square" lIns="0" tIns="0" rIns="0" bIns="0" rtlCol="0">
            <a:sp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marL="11113" lvl="0" indent="-11113" algn="l">
              <a:tabLst/>
            </a:pPr>
            <a:r>
              <a:rPr lang="en-GB" sz="900" b="0" i="0" u="none" strike="noStrike" kern="1200" dirty="0">
                <a:solidFill>
                  <a:schemeClr val="accent1"/>
                </a:solidFill>
                <a:effectLst/>
                <a:latin typeface="+mn-lt"/>
                <a:ea typeface="+mn-ea"/>
                <a:cs typeface="+mn-cs"/>
                <a:hlinkClick r:id="rId5">
                  <a:extLst>
                    <a:ext uri="{A12FA001-AC4F-418D-AE19-62706E023703}">
                      <ahyp:hlinkClr xmlns:ahyp="http://schemas.microsoft.com/office/drawing/2018/hyperlinkcolor" val="tx"/>
                    </a:ext>
                  </a:extLst>
                </a:hlinkClick>
              </a:rPr>
              <a:t>https://convergedcloud.global.cloud.sap/</a:t>
            </a:r>
            <a:r>
              <a:rPr lang="en-GB" sz="900" b="0" i="0" u="none" strike="noStrike" kern="1200" dirty="0">
                <a:solidFill>
                  <a:schemeClr val="accent1"/>
                </a:solidFill>
                <a:effectLst/>
                <a:latin typeface="+mn-lt"/>
                <a:ea typeface="+mn-ea"/>
                <a:cs typeface="+mn-cs"/>
              </a:rPr>
              <a:t>x</a:t>
            </a:r>
            <a:endParaRPr lang="en-US" sz="900" b="0" u="none" dirty="0">
              <a:solidFill>
                <a:schemeClr val="accent1"/>
              </a:solidFill>
              <a:effectLst/>
            </a:endParaRPr>
          </a:p>
        </p:txBody>
      </p:sp>
      <p:pic>
        <p:nvPicPr>
          <p:cNvPr id="14" name="Picture 13">
            <a:extLst>
              <a:ext uri="{FF2B5EF4-FFF2-40B4-BE49-F238E27FC236}">
                <a16:creationId xmlns:a16="http://schemas.microsoft.com/office/drawing/2014/main" id="{2D94E91F-EC9E-CA4F-901F-7F46ED7FFE3E}"/>
              </a:ext>
            </a:extLst>
          </p:cNvPr>
          <p:cNvPicPr>
            <a:picLocks noChangeAspect="1"/>
          </p:cNvPicPr>
          <p:nvPr userDrawn="1"/>
        </p:nvPicPr>
        <p:blipFill>
          <a:blip r:embed="rId6"/>
          <a:stretch>
            <a:fillRect/>
          </a:stretch>
        </p:blipFill>
        <p:spPr>
          <a:xfrm>
            <a:off x="134564" y="5916054"/>
            <a:ext cx="1734281" cy="603228"/>
          </a:xfrm>
          <a:prstGeom prst="rect">
            <a:avLst/>
          </a:prstGeom>
        </p:spPr>
      </p:pic>
    </p:spTree>
    <p:extLst>
      <p:ext uri="{BB962C8B-B14F-4D97-AF65-F5344CB8AC3E}">
        <p14:creationId xmlns:p14="http://schemas.microsoft.com/office/powerpoint/2010/main" val="716123910"/>
      </p:ext>
    </p:extLst>
  </p:cSld>
  <p:clrMapOvr>
    <a:masterClrMapping/>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41397911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827990553"/>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1_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marL="0" indent="0">
              <a:spcBef>
                <a:spcPts val="0"/>
              </a:spcBef>
              <a:spcAft>
                <a:spcPts val="1200"/>
              </a:spcAft>
              <a:tabLst/>
              <a:defRPr sz="1600" b="0"/>
            </a:lvl1pPr>
            <a:lvl2pPr marL="6350" indent="-6350">
              <a:spcBef>
                <a:spcPts val="0"/>
              </a:spcBef>
              <a:buNone/>
              <a:tabLst/>
              <a:defRPr sz="1600" b="0"/>
            </a:lvl2pPr>
          </a:lstStyle>
          <a:p>
            <a:r>
              <a:rPr lang="en-US"/>
              <a:t>Contact information:</a:t>
            </a:r>
          </a:p>
          <a:p>
            <a:pPr lvl="1"/>
            <a:r>
              <a:rPr lang="en-US"/>
              <a:t>F name L name</a:t>
            </a:r>
          </a:p>
          <a:p>
            <a:pPr lvl="1"/>
            <a:r>
              <a:rPr lang="en-US"/>
              <a:t>Title</a:t>
            </a:r>
          </a:p>
          <a:p>
            <a:pPr lvl="1"/>
            <a:r>
              <a:rPr lang="en-US"/>
              <a:t>Address</a:t>
            </a:r>
          </a:p>
          <a:p>
            <a:pPr lvl="1"/>
            <a:r>
              <a:rPr lang="en-US"/>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a:t>Thank you.</a:t>
            </a:r>
            <a:endParaRPr lang="de-DE"/>
          </a:p>
        </p:txBody>
      </p:sp>
      <p:pic>
        <p:nvPicPr>
          <p:cNvPr id="5" name="Picture 4">
            <a:extLst>
              <a:ext uri="{FF2B5EF4-FFF2-40B4-BE49-F238E27FC236}">
                <a16:creationId xmlns:a16="http://schemas.microsoft.com/office/drawing/2014/main" id="{95200AAF-4E1F-954B-A09A-0439B4C85F63}"/>
              </a:ext>
            </a:extLst>
          </p:cNvPr>
          <p:cNvPicPr>
            <a:picLocks noChangeAspect="1"/>
          </p:cNvPicPr>
          <p:nvPr userDrawn="1"/>
        </p:nvPicPr>
        <p:blipFill>
          <a:blip r:embed="rId3"/>
          <a:stretch>
            <a:fillRect/>
          </a:stretch>
        </p:blipFill>
        <p:spPr>
          <a:xfrm>
            <a:off x="6530247" y="2395330"/>
            <a:ext cx="5664928" cy="4456803"/>
          </a:xfrm>
          <a:prstGeom prst="rect">
            <a:avLst/>
          </a:prstGeom>
        </p:spPr>
      </p:pic>
      <p:sp>
        <p:nvSpPr>
          <p:cNvPr id="9" name="Classification">
            <a:extLst>
              <a:ext uri="{FF2B5EF4-FFF2-40B4-BE49-F238E27FC236}">
                <a16:creationId xmlns:a16="http://schemas.microsoft.com/office/drawing/2014/main" id="{6B22E598-EB3D-7E46-9E73-9EE3C9855A01}"/>
              </a:ext>
            </a:extLst>
          </p:cNvPr>
          <p:cNvSpPr txBox="1"/>
          <p:nvPr userDrawn="1"/>
        </p:nvSpPr>
        <p:spPr>
          <a:xfrm>
            <a:off x="287999" y="6591789"/>
            <a:ext cx="2622061" cy="138499"/>
          </a:xfrm>
          <a:prstGeom prst="rect">
            <a:avLst/>
          </a:prstGeom>
        </p:spPr>
        <p:txBody>
          <a:bodyPr vert="horz" wrap="square" lIns="0" tIns="0" rIns="0" bIns="0" rtlCol="0">
            <a:sp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marL="11113" lvl="0" indent="-11113" algn="l">
              <a:tabLst/>
            </a:pPr>
            <a:r>
              <a:rPr lang="en-GB" sz="900" b="0" i="0" u="none" strike="noStrike" kern="1200" dirty="0">
                <a:solidFill>
                  <a:schemeClr val="accent1"/>
                </a:solidFill>
                <a:effectLst/>
                <a:latin typeface="+mn-lt"/>
                <a:ea typeface="+mn-ea"/>
                <a:cs typeface="+mn-cs"/>
                <a:hlinkClick r:id="rId4">
                  <a:extLst>
                    <a:ext uri="{A12FA001-AC4F-418D-AE19-62706E023703}">
                      <ahyp:hlinkClr xmlns:ahyp="http://schemas.microsoft.com/office/drawing/2018/hyperlinkcolor" val="tx"/>
                    </a:ext>
                  </a:extLst>
                </a:hlinkClick>
              </a:rPr>
              <a:t>https://convergedcloud.global.cloud.sap/</a:t>
            </a:r>
            <a:endParaRPr lang="en-US" sz="900" b="0" u="none" dirty="0">
              <a:solidFill>
                <a:schemeClr val="accent1"/>
              </a:solidFill>
              <a:effectLst/>
            </a:endParaRPr>
          </a:p>
        </p:txBody>
      </p:sp>
      <p:pic>
        <p:nvPicPr>
          <p:cNvPr id="10" name="Picture 9">
            <a:extLst>
              <a:ext uri="{FF2B5EF4-FFF2-40B4-BE49-F238E27FC236}">
                <a16:creationId xmlns:a16="http://schemas.microsoft.com/office/drawing/2014/main" id="{510FC46F-36F1-D241-A0FB-696756A15F8C}"/>
              </a:ext>
            </a:extLst>
          </p:cNvPr>
          <p:cNvPicPr>
            <a:picLocks noChangeAspect="1"/>
          </p:cNvPicPr>
          <p:nvPr userDrawn="1"/>
        </p:nvPicPr>
        <p:blipFill>
          <a:blip r:embed="rId5"/>
          <a:stretch>
            <a:fillRect/>
          </a:stretch>
        </p:blipFill>
        <p:spPr>
          <a:xfrm>
            <a:off x="134564" y="5916054"/>
            <a:ext cx="1734281" cy="603228"/>
          </a:xfrm>
          <a:prstGeom prst="rect">
            <a:avLst/>
          </a:prstGeom>
        </p:spPr>
      </p:pic>
    </p:spTree>
    <p:extLst>
      <p:ext uri="{BB962C8B-B14F-4D97-AF65-F5344CB8AC3E}">
        <p14:creationId xmlns:p14="http://schemas.microsoft.com/office/powerpoint/2010/main" val="4125094890"/>
      </p:ext>
    </p:extLst>
  </p:cSld>
  <p:clrMapOvr>
    <a:masterClrMapping/>
  </p:clrMapOvr>
  <p:hf sldNum="0" hdr="0" ftr="0" dt="0"/>
  <p:extLst>
    <p:ext uri="{DCECCB84-F9BA-43D5-87BE-67443E8EF086}">
      <p15:sldGuideLst xmlns:p15="http://schemas.microsoft.com/office/powerpoint/2012/main">
        <p15:guide id="1" pos="7364">
          <p15:clr>
            <a:srgbClr val="FBAE40"/>
          </p15:clr>
        </p15:guide>
        <p15:guide id="2" orient="horz" pos="924">
          <p15:clr>
            <a:srgbClr val="FBAE40"/>
          </p15:clr>
        </p15:guide>
        <p15:guide id="4" orient="horz" pos="1830">
          <p15:clr>
            <a:srgbClr val="FBAE40"/>
          </p15:clr>
        </p15:guide>
        <p15:guide id="5" orient="horz" pos="4000">
          <p15:clr>
            <a:srgbClr val="FBAE40"/>
          </p15:clr>
        </p15:guide>
        <p15:guide id="6" pos="317">
          <p15:clr>
            <a:srgbClr val="FBAE40"/>
          </p15:clr>
        </p15:guide>
        <p15:guide id="8" pos="3841">
          <p15:clr>
            <a:srgbClr val="FBAE40"/>
          </p15:clr>
        </p15:guide>
        <p15:guide id="9" orient="horz" pos="318">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_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 name="Thank you"/>
          <p:cNvSpPr>
            <a:spLocks noGrp="1"/>
          </p:cNvSpPr>
          <p:nvPr>
            <p:ph type="ctrTitle" hasCustomPrompt="1"/>
          </p:nvPr>
        </p:nvSpPr>
        <p:spPr bwMode="gray">
          <a:xfrm>
            <a:off x="504000" y="3088800"/>
            <a:ext cx="5593588" cy="923116"/>
          </a:xfrm>
        </p:spPr>
        <p:txBody>
          <a:bodyPr anchor="t" anchorCtr="0">
            <a:noAutofit/>
          </a:bodyPr>
          <a:lstStyle>
            <a:lvl1pPr>
              <a:defRPr sz="5500">
                <a:solidFill>
                  <a:schemeClr val="accent1"/>
                </a:solidFill>
                <a:latin typeface="+mj-lt"/>
              </a:defRPr>
            </a:lvl1pPr>
          </a:lstStyle>
          <a:p>
            <a:r>
              <a:rPr lang="en-US"/>
              <a:t>Thank you.</a:t>
            </a:r>
            <a:endParaRPr lang="de-DE"/>
          </a:p>
        </p:txBody>
      </p:sp>
      <p:pic>
        <p:nvPicPr>
          <p:cNvPr id="5" name="Picture 4">
            <a:extLst>
              <a:ext uri="{FF2B5EF4-FFF2-40B4-BE49-F238E27FC236}">
                <a16:creationId xmlns:a16="http://schemas.microsoft.com/office/drawing/2014/main" id="{95200AAF-4E1F-954B-A09A-0439B4C85F63}"/>
              </a:ext>
            </a:extLst>
          </p:cNvPr>
          <p:cNvPicPr>
            <a:picLocks noChangeAspect="1"/>
          </p:cNvPicPr>
          <p:nvPr userDrawn="1"/>
        </p:nvPicPr>
        <p:blipFill>
          <a:blip r:embed="rId3"/>
          <a:stretch>
            <a:fillRect/>
          </a:stretch>
        </p:blipFill>
        <p:spPr>
          <a:xfrm>
            <a:off x="6530247" y="2395330"/>
            <a:ext cx="5664928" cy="4456803"/>
          </a:xfrm>
          <a:prstGeom prst="rect">
            <a:avLst/>
          </a:prstGeom>
        </p:spPr>
      </p:pic>
      <p:sp>
        <p:nvSpPr>
          <p:cNvPr id="7" name="Classification">
            <a:extLst>
              <a:ext uri="{FF2B5EF4-FFF2-40B4-BE49-F238E27FC236}">
                <a16:creationId xmlns:a16="http://schemas.microsoft.com/office/drawing/2014/main" id="{B22C1FC6-270E-A142-9D54-8805C1965617}"/>
              </a:ext>
            </a:extLst>
          </p:cNvPr>
          <p:cNvSpPr txBox="1"/>
          <p:nvPr userDrawn="1"/>
        </p:nvSpPr>
        <p:spPr>
          <a:xfrm>
            <a:off x="287999" y="6591789"/>
            <a:ext cx="2622061" cy="138499"/>
          </a:xfrm>
          <a:prstGeom prst="rect">
            <a:avLst/>
          </a:prstGeom>
        </p:spPr>
        <p:txBody>
          <a:bodyPr vert="horz" wrap="square" lIns="0" tIns="0" rIns="0" bIns="0" rtlCol="0">
            <a:sp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marL="11113" lvl="0" indent="-11113" algn="l">
              <a:tabLst/>
            </a:pPr>
            <a:r>
              <a:rPr lang="en-GB" sz="900" b="0" i="0" u="none" strike="noStrike" kern="1200" dirty="0">
                <a:solidFill>
                  <a:schemeClr val="accent1"/>
                </a:solidFill>
                <a:effectLst/>
                <a:latin typeface="+mn-lt"/>
                <a:ea typeface="+mn-ea"/>
                <a:cs typeface="+mn-cs"/>
                <a:hlinkClick r:id="rId4">
                  <a:extLst>
                    <a:ext uri="{A12FA001-AC4F-418D-AE19-62706E023703}">
                      <ahyp:hlinkClr xmlns:ahyp="http://schemas.microsoft.com/office/drawing/2018/hyperlinkcolor" val="tx"/>
                    </a:ext>
                  </a:extLst>
                </a:hlinkClick>
              </a:rPr>
              <a:t>https://convergedcloud.global.cloud.sap/</a:t>
            </a:r>
            <a:endParaRPr lang="en-US" sz="900" b="0" u="none" dirty="0">
              <a:solidFill>
                <a:schemeClr val="accent1"/>
              </a:solidFill>
              <a:effectLst/>
            </a:endParaRPr>
          </a:p>
        </p:txBody>
      </p:sp>
      <p:pic>
        <p:nvPicPr>
          <p:cNvPr id="9" name="Picture 8">
            <a:extLst>
              <a:ext uri="{FF2B5EF4-FFF2-40B4-BE49-F238E27FC236}">
                <a16:creationId xmlns:a16="http://schemas.microsoft.com/office/drawing/2014/main" id="{AAA0F521-78DF-CD45-B749-2C081F508DCF}"/>
              </a:ext>
            </a:extLst>
          </p:cNvPr>
          <p:cNvPicPr>
            <a:picLocks noChangeAspect="1"/>
          </p:cNvPicPr>
          <p:nvPr userDrawn="1"/>
        </p:nvPicPr>
        <p:blipFill>
          <a:blip r:embed="rId5"/>
          <a:stretch>
            <a:fillRect/>
          </a:stretch>
        </p:blipFill>
        <p:spPr>
          <a:xfrm>
            <a:off x="134564" y="5916054"/>
            <a:ext cx="1734281" cy="603228"/>
          </a:xfrm>
          <a:prstGeom prst="rect">
            <a:avLst/>
          </a:prstGeom>
        </p:spPr>
      </p:pic>
    </p:spTree>
    <p:extLst>
      <p:ext uri="{BB962C8B-B14F-4D97-AF65-F5344CB8AC3E}">
        <p14:creationId xmlns:p14="http://schemas.microsoft.com/office/powerpoint/2010/main" val="3072343075"/>
      </p:ext>
    </p:extLst>
  </p:cSld>
  <p:clrMapOvr>
    <a:masterClrMapping/>
  </p:clrMapOvr>
  <p:hf sldNum="0" hdr="0" ftr="0" dt="0"/>
  <p:extLst>
    <p:ext uri="{DCECCB84-F9BA-43D5-87BE-67443E8EF086}">
      <p15:sldGuideLst xmlns:p15="http://schemas.microsoft.com/office/powerpoint/2012/main">
        <p15:guide id="1" pos="7364">
          <p15:clr>
            <a:srgbClr val="FBAE40"/>
          </p15:clr>
        </p15:guide>
        <p15:guide id="2" orient="horz" pos="924">
          <p15:clr>
            <a:srgbClr val="FBAE40"/>
          </p15:clr>
        </p15:guide>
        <p15:guide id="4" orient="horz" pos="1830">
          <p15:clr>
            <a:srgbClr val="FBAE40"/>
          </p15:clr>
        </p15:guide>
        <p15:guide id="5" orient="horz" pos="4000">
          <p15:clr>
            <a:srgbClr val="FBAE40"/>
          </p15:clr>
        </p15:guide>
        <p15:guide id="6" pos="317">
          <p15:clr>
            <a:srgbClr val="FBAE40"/>
          </p15:clr>
        </p15:guide>
        <p15:guide id="8" pos="3841">
          <p15:clr>
            <a:srgbClr val="FBAE40"/>
          </p15:clr>
        </p15:guide>
        <p15:guide id="9" orient="horz" pos="318">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2022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a:t>
            </a:r>
            <a:r>
              <a:rPr lang="en-US" sz="1100" b="1" kern="1200">
                <a:solidFill>
                  <a:schemeClr val="tx1"/>
                </a:solidFill>
                <a:latin typeface="Arial"/>
                <a:ea typeface="Arial Unicode MS" panose="020B0604020202020204" pitchFamily="34" charset="-128"/>
                <a:cs typeface="+mn-cs"/>
              </a:rPr>
              <a:t>/contactsap</a:t>
            </a:r>
          </a:p>
        </p:txBody>
      </p:sp>
      <p:pic>
        <p:nvPicPr>
          <p:cNvPr id="13"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4"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5"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6"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a:solidFill>
                  <a:schemeClr val="tx1"/>
                </a:solidFill>
                <a:latin typeface="Arial"/>
                <a:ea typeface="Arial Unicode MS" panose="020B0604020202020204" pitchFamily="34" charset="-128"/>
                <a:cs typeface="+mn-cs"/>
              </a:rPr>
              <a:t>Follow us</a:t>
            </a:r>
          </a:p>
        </p:txBody>
      </p:sp>
      <p:pic>
        <p:nvPicPr>
          <p:cNvPr id="10" name="Picture 9">
            <a:extLst>
              <a:ext uri="{FF2B5EF4-FFF2-40B4-BE49-F238E27FC236}">
                <a16:creationId xmlns:a16="http://schemas.microsoft.com/office/drawing/2014/main" id="{D43E2C68-45AC-7E43-8FB5-EF16B8F30A60}"/>
              </a:ext>
            </a:extLst>
          </p:cNvPr>
          <p:cNvPicPr>
            <a:picLocks noChangeAspect="1"/>
          </p:cNvPicPr>
          <p:nvPr userDrawn="1"/>
        </p:nvPicPr>
        <p:blipFill>
          <a:blip r:embed="rId13"/>
          <a:stretch>
            <a:fillRect/>
          </a:stretch>
        </p:blipFill>
        <p:spPr>
          <a:xfrm>
            <a:off x="6530247" y="2395330"/>
            <a:ext cx="5664928" cy="4456803"/>
          </a:xfrm>
          <a:prstGeom prst="rect">
            <a:avLst/>
          </a:prstGeom>
        </p:spPr>
      </p:pic>
    </p:spTree>
    <p:extLst>
      <p:ext uri="{BB962C8B-B14F-4D97-AF65-F5344CB8AC3E}">
        <p14:creationId xmlns:p14="http://schemas.microsoft.com/office/powerpoint/2010/main" val="3039006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over with Image or Illustration">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49781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marL="11113" lvl="0" indent="-11113" algn="l">
              <a:tabLst/>
            </a:pPr>
            <a:r>
              <a:rPr lang="en-US" sz="900" b="0" dirty="0"/>
              <a:t>INTERNAL</a:t>
            </a:r>
          </a:p>
        </p:txBody>
      </p:sp>
      <p:sp>
        <p:nvSpPr>
          <p:cNvPr id="19" name="Speaker"/>
          <p:cNvSpPr>
            <a:spLocks noGrp="1"/>
          </p:cNvSpPr>
          <p:nvPr userDrawn="1">
            <p:ph type="subTitle" idx="1" hasCustomPrompt="1"/>
          </p:nvPr>
        </p:nvSpPr>
        <p:spPr bwMode="black">
          <a:xfrm>
            <a:off x="288000" y="4858639"/>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2022</a:t>
            </a:r>
          </a:p>
        </p:txBody>
      </p:sp>
      <p:sp>
        <p:nvSpPr>
          <p:cNvPr id="3" name="Title"/>
          <p:cNvSpPr>
            <a:spLocks noGrp="1"/>
          </p:cNvSpPr>
          <p:nvPr>
            <p:ph type="title" hasCustomPrompt="1"/>
          </p:nvPr>
        </p:nvSpPr>
        <p:spPr>
          <a:xfrm>
            <a:off x="288000" y="3752580"/>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a:t>Presentation Title </a:t>
            </a:r>
            <a:br>
              <a:rPr lang="en-US"/>
            </a:br>
            <a:r>
              <a:rPr lang="en-US"/>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a:t>Click to insert title image or illustration</a:t>
            </a:r>
          </a:p>
        </p:txBody>
      </p:sp>
      <p:pic>
        <p:nvPicPr>
          <p:cNvPr id="4" name="Picture 3">
            <a:extLst>
              <a:ext uri="{FF2B5EF4-FFF2-40B4-BE49-F238E27FC236}">
                <a16:creationId xmlns:a16="http://schemas.microsoft.com/office/drawing/2014/main" id="{9D30BE8C-573D-5342-B88C-58E65AEC5510}"/>
              </a:ext>
            </a:extLst>
          </p:cNvPr>
          <p:cNvPicPr>
            <a:picLocks noChangeAspect="1"/>
          </p:cNvPicPr>
          <p:nvPr userDrawn="1"/>
        </p:nvPicPr>
        <p:blipFill>
          <a:blip r:embed="rId3"/>
          <a:srcRect/>
          <a:stretch/>
        </p:blipFill>
        <p:spPr>
          <a:xfrm>
            <a:off x="12852" y="0"/>
            <a:ext cx="12169471" cy="3448017"/>
          </a:xfrm>
          <a:prstGeom prst="rect">
            <a:avLst/>
          </a:prstGeom>
        </p:spPr>
      </p:pic>
      <p:pic>
        <p:nvPicPr>
          <p:cNvPr id="8" name="Picture 7">
            <a:extLst>
              <a:ext uri="{FF2B5EF4-FFF2-40B4-BE49-F238E27FC236}">
                <a16:creationId xmlns:a16="http://schemas.microsoft.com/office/drawing/2014/main" id="{2AFECFCC-1112-3E45-948C-9F81FC356268}"/>
              </a:ext>
            </a:extLst>
          </p:cNvPr>
          <p:cNvPicPr>
            <a:picLocks noChangeAspect="1"/>
          </p:cNvPicPr>
          <p:nvPr userDrawn="1"/>
        </p:nvPicPr>
        <p:blipFill>
          <a:blip r:embed="rId4"/>
          <a:stretch>
            <a:fillRect/>
          </a:stretch>
        </p:blipFill>
        <p:spPr>
          <a:xfrm>
            <a:off x="7545589" y="3194136"/>
            <a:ext cx="4649586" cy="3657997"/>
          </a:xfrm>
          <a:prstGeom prst="rect">
            <a:avLst/>
          </a:prstGeom>
        </p:spPr>
      </p:pic>
      <p:pic>
        <p:nvPicPr>
          <p:cNvPr id="14" name="Picture 13">
            <a:extLst>
              <a:ext uri="{FF2B5EF4-FFF2-40B4-BE49-F238E27FC236}">
                <a16:creationId xmlns:a16="http://schemas.microsoft.com/office/drawing/2014/main" id="{9D8D0BAA-B2FE-C442-82F2-867AFB2FD122}"/>
              </a:ext>
            </a:extLst>
          </p:cNvPr>
          <p:cNvPicPr>
            <a:picLocks noChangeAspect="1"/>
          </p:cNvPicPr>
          <p:nvPr userDrawn="1"/>
        </p:nvPicPr>
        <p:blipFill>
          <a:blip r:embed="rId5"/>
          <a:stretch>
            <a:fillRect/>
          </a:stretch>
        </p:blipFill>
        <p:spPr>
          <a:xfrm>
            <a:off x="134564" y="5916054"/>
            <a:ext cx="1734281" cy="603228"/>
          </a:xfrm>
          <a:prstGeom prst="rect">
            <a:avLst/>
          </a:prstGeom>
        </p:spPr>
      </p:pic>
    </p:spTree>
    <p:extLst>
      <p:ext uri="{BB962C8B-B14F-4D97-AF65-F5344CB8AC3E}">
        <p14:creationId xmlns:p14="http://schemas.microsoft.com/office/powerpoint/2010/main" val="977019090"/>
      </p:ext>
    </p:extLst>
  </p:cSld>
  <p:clrMapOvr>
    <a:masterClrMapping/>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1_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2022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www.sap.com/corporate/de/legal/copyright.html</a:t>
            </a:r>
            <a:r>
              <a:rPr lang="de-DE" sz="800" kern="1200" noProof="0" dirty="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a:solidFill>
                  <a:schemeClr val="accent1"/>
                </a:solidFill>
                <a:latin typeface="Arial"/>
                <a:ea typeface="Arial Unicode MS" panose="020B0604020202020204" pitchFamily="34" charset="-128"/>
                <a:cs typeface="+mn-cs"/>
              </a:rPr>
              <a:t>www.sap.com/germany</a:t>
            </a:r>
            <a:r>
              <a:rPr lang="en-US" sz="1100" b="1" kern="1200">
                <a:solidFill>
                  <a:schemeClr val="tx1"/>
                </a:solidFill>
                <a:latin typeface="Arial"/>
                <a:ea typeface="Arial Unicode MS" panose="020B0604020202020204" pitchFamily="34" charset="-128"/>
                <a:cs typeface="+mn-cs"/>
              </a:rPr>
              <a:t>/contactsap</a:t>
            </a:r>
          </a:p>
        </p:txBody>
      </p:sp>
      <p:pic>
        <p:nvPicPr>
          <p:cNvPr id="12"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3"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4"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5"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a:solidFill>
                  <a:schemeClr val="tx1"/>
                </a:solidFill>
                <a:latin typeface="Arial"/>
                <a:ea typeface="Arial Unicode MS" panose="020B0604020202020204" pitchFamily="34" charset="-128"/>
                <a:cs typeface="+mn-cs"/>
              </a:rPr>
              <a:t>SAP folgen auf</a:t>
            </a:r>
          </a:p>
        </p:txBody>
      </p:sp>
      <p:pic>
        <p:nvPicPr>
          <p:cNvPr id="10" name="Picture 9">
            <a:extLst>
              <a:ext uri="{FF2B5EF4-FFF2-40B4-BE49-F238E27FC236}">
                <a16:creationId xmlns:a16="http://schemas.microsoft.com/office/drawing/2014/main" id="{28958C08-05E1-DB41-8D40-12B0E3DBE1D3}"/>
              </a:ext>
            </a:extLst>
          </p:cNvPr>
          <p:cNvPicPr>
            <a:picLocks noChangeAspect="1"/>
          </p:cNvPicPr>
          <p:nvPr userDrawn="1"/>
        </p:nvPicPr>
        <p:blipFill>
          <a:blip r:embed="rId13"/>
          <a:stretch>
            <a:fillRect/>
          </a:stretch>
        </p:blipFill>
        <p:spPr>
          <a:xfrm>
            <a:off x="6530247" y="2395330"/>
            <a:ext cx="5664928" cy="4456803"/>
          </a:xfrm>
          <a:prstGeom prst="rect">
            <a:avLst/>
          </a:prstGeom>
        </p:spPr>
      </p:pic>
    </p:spTree>
    <p:extLst>
      <p:ext uri="{BB962C8B-B14F-4D97-AF65-F5344CB8AC3E}">
        <p14:creationId xmlns:p14="http://schemas.microsoft.com/office/powerpoint/2010/main" val="4938789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704953719"/>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7364">
          <p15:clr>
            <a:srgbClr val="FBAE40"/>
          </p15:clr>
        </p15:guide>
        <p15:guide id="4" orient="horz" pos="316">
          <p15:clr>
            <a:srgbClr val="FBAE40"/>
          </p15:clr>
        </p15:guide>
        <p15:guide id="5" orient="horz" pos="551">
          <p15:clr>
            <a:srgbClr val="FBAE40"/>
          </p15:clr>
        </p15:guide>
        <p15:guide id="6" orient="horz" pos="399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756104808"/>
      </p:ext>
    </p:extLst>
  </p:cSld>
  <p:clrMapOvr>
    <a:masterClrMapping/>
  </p:clrMapOvr>
  <p:hf sldNum="0" hdr="0" ftr="0" dt="0"/>
  <p:extLst>
    <p:ext uri="{DCECCB84-F9BA-43D5-87BE-67443E8EF086}">
      <p15:sldGuideLst xmlns:p15="http://schemas.microsoft.com/office/powerpoint/2012/main">
        <p15:guide id="1" pos="317">
          <p15:clr>
            <a:srgbClr val="FBAE40"/>
          </p15:clr>
        </p15:guide>
        <p15:guide id="2" orient="horz" pos="2160">
          <p15:clr>
            <a:srgbClr val="FBAE40"/>
          </p15:clr>
        </p15:guide>
        <p15:guide id="3" pos="736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1722890226"/>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Im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accent1"/>
                </a:solidFill>
                <a:latin typeface="+mj-lt"/>
              </a:defRPr>
            </a:lvl1pPr>
          </a:lstStyle>
          <a:p>
            <a:r>
              <a:rPr lang="en-US"/>
              <a:t>Divider page</a:t>
            </a:r>
            <a:endParaRPr lang="de-DE"/>
          </a:p>
        </p:txBody>
      </p:sp>
      <p:pic>
        <p:nvPicPr>
          <p:cNvPr id="6" name="Picture 5">
            <a:extLst>
              <a:ext uri="{FF2B5EF4-FFF2-40B4-BE49-F238E27FC236}">
                <a16:creationId xmlns:a16="http://schemas.microsoft.com/office/drawing/2014/main" id="{48AF8FE7-0F7F-1344-A0B3-8F86AB49B988}"/>
              </a:ext>
            </a:extLst>
          </p:cNvPr>
          <p:cNvPicPr>
            <a:picLocks noChangeAspect="1"/>
          </p:cNvPicPr>
          <p:nvPr userDrawn="1"/>
        </p:nvPicPr>
        <p:blipFill>
          <a:blip r:embed="rId2"/>
          <a:stretch>
            <a:fillRect/>
          </a:stretch>
        </p:blipFill>
        <p:spPr>
          <a:xfrm>
            <a:off x="0" y="3409983"/>
            <a:ext cx="12195175" cy="3448017"/>
          </a:xfrm>
          <a:prstGeom prst="rect">
            <a:avLst/>
          </a:prstGeom>
        </p:spPr>
      </p:pic>
    </p:spTree>
    <p:extLst>
      <p:ext uri="{BB962C8B-B14F-4D97-AF65-F5344CB8AC3E}">
        <p14:creationId xmlns:p14="http://schemas.microsoft.com/office/powerpoint/2010/main" val="4017400838"/>
      </p:ext>
    </p:extLst>
  </p:cSld>
  <p:clrMapOvr>
    <a:masterClrMapping/>
  </p:clrMapOvr>
  <p:hf sldNum="0" hdr="0" ftr="0" dt="0"/>
  <p:extLst>
    <p:ext uri="{DCECCB84-F9BA-43D5-87BE-67443E8EF086}">
      <p15:sldGuideLst xmlns:p15="http://schemas.microsoft.com/office/powerpoint/2012/main">
        <p15:guide id="1" orient="horz" pos="2160">
          <p15:clr>
            <a:srgbClr val="FBAE40"/>
          </p15:clr>
        </p15:guide>
        <p15:guide id="2" pos="7364">
          <p15:clr>
            <a:srgbClr val="FBAE40"/>
          </p15:clr>
        </p15:guide>
        <p15:guide id="3" pos="317">
          <p15:clr>
            <a:srgbClr val="FBAE40"/>
          </p15:clr>
        </p15:guide>
        <p15:guide id="4" orient="horz" pos="865">
          <p15:clr>
            <a:srgbClr val="FBAE40"/>
          </p15:clr>
        </p15:guide>
        <p15:guide id="5" orient="horz" pos="129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144975204"/>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508642370"/>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306363568"/>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7364">
          <p15:clr>
            <a:srgbClr val="FBAE40"/>
          </p15:clr>
        </p15:guide>
        <p15:guide id="4" pos="3674">
          <p15:clr>
            <a:srgbClr val="FBAE40"/>
          </p15:clr>
        </p15:guide>
        <p15:guide id="5" pos="4007">
          <p15:clr>
            <a:srgbClr val="FBAE40"/>
          </p15:clr>
        </p15:guide>
        <p15:guide id="6" orient="horz" pos="317">
          <p15:clr>
            <a:srgbClr val="FBAE40"/>
          </p15:clr>
        </p15:guide>
        <p15:guide id="7" orient="horz" pos="551">
          <p15:clr>
            <a:srgbClr val="FBAE40"/>
          </p15:clr>
        </p15:guide>
        <p15:guide id="8" orient="horz" pos="10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57276163"/>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563">
          <p15:clr>
            <a:srgbClr val="FBAE40"/>
          </p15:clr>
        </p15:guide>
        <p15:guide id="4" pos="2717">
          <p15:clr>
            <a:srgbClr val="FBAE40"/>
          </p15:clr>
        </p15:guide>
        <p15:guide id="5" pos="4964">
          <p15:clr>
            <a:srgbClr val="FBAE40"/>
          </p15:clr>
        </p15:guide>
        <p15:guide id="6" pos="5119">
          <p15:clr>
            <a:srgbClr val="FBAE40"/>
          </p15:clr>
        </p15:guide>
        <p15:guide id="7" pos="7364">
          <p15:clr>
            <a:srgbClr val="FBAE40"/>
          </p15:clr>
        </p15:guide>
        <p15:guide id="8" orient="horz" pos="551">
          <p15:clr>
            <a:srgbClr val="FBAE40"/>
          </p15:clr>
        </p15:guide>
        <p15:guide id="9" orient="horz" pos="1020">
          <p15:clr>
            <a:srgbClr val="FBAE40"/>
          </p15:clr>
        </p15:guide>
        <p15:guide id="10" orient="horz" pos="399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818451313"/>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2678">
          <p15:clr>
            <a:srgbClr val="FBAE40"/>
          </p15:clr>
        </p15:guide>
        <p15:guide id="6" orient="horz" pos="3004">
          <p15:clr>
            <a:srgbClr val="FBAE40"/>
          </p15:clr>
        </p15:guide>
        <p15:guide id="7" orient="horz" pos="3991">
          <p15:clr>
            <a:srgbClr val="FBAE40"/>
          </p15:clr>
        </p15:guide>
        <p15:guide id="8" pos="3682">
          <p15:clr>
            <a:srgbClr val="FBAE40"/>
          </p15:clr>
        </p15:guide>
        <p15:guide id="9" pos="4000">
          <p15:clr>
            <a:srgbClr val="FBAE40"/>
          </p15:clr>
        </p15:guide>
        <p15:guide id="10" pos="736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Cover with Image or Illustration">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30BE8C-573D-5342-B88C-58E65AEC5510}"/>
              </a:ext>
            </a:extLst>
          </p:cNvPr>
          <p:cNvPicPr>
            <a:picLocks noChangeAspect="1"/>
          </p:cNvPicPr>
          <p:nvPr userDrawn="1"/>
        </p:nvPicPr>
        <p:blipFill>
          <a:blip r:embed="rId2"/>
          <a:srcRect/>
          <a:stretch/>
        </p:blipFill>
        <p:spPr>
          <a:xfrm>
            <a:off x="331215" y="2057062"/>
            <a:ext cx="11532744" cy="4276726"/>
          </a:xfrm>
          <a:prstGeom prst="rect">
            <a:avLst/>
          </a:prstGeom>
        </p:spPr>
      </p:pic>
      <p:pic>
        <p:nvPicPr>
          <p:cNvPr id="11" name="SAP Logo" descr="SAP Logo" title="SAP Logo"/>
          <p:cNvPicPr>
            <a:picLocks noChangeAspect="1"/>
          </p:cNvPicPr>
          <p:nvPr userDrawn="1"/>
        </p:nvPicPr>
        <p:blipFill>
          <a:blip r:embed="rId3"/>
          <a:stretch>
            <a:fillRect/>
          </a:stretch>
        </p:blipFill>
        <p:spPr>
          <a:xfrm>
            <a:off x="9950552" y="263453"/>
            <a:ext cx="1963636" cy="360000"/>
          </a:xfrm>
          <a:prstGeom prst="rect">
            <a:avLst/>
          </a:prstGeom>
        </p:spPr>
      </p:pic>
      <p:sp>
        <p:nvSpPr>
          <p:cNvPr id="13" name="Classification"/>
          <p:cNvSpPr txBox="1"/>
          <p:nvPr userDrawn="1"/>
        </p:nvSpPr>
        <p:spPr>
          <a:xfrm>
            <a:off x="288000" y="2424855"/>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marL="11113" lvl="0" indent="-11113" algn="l">
              <a:tabLst/>
            </a:pPr>
            <a:r>
              <a:rPr lang="en-US" sz="900" b="0" dirty="0"/>
              <a:t>INTERNAL</a:t>
            </a:r>
          </a:p>
        </p:txBody>
      </p:sp>
      <p:sp>
        <p:nvSpPr>
          <p:cNvPr id="19" name="Speaker"/>
          <p:cNvSpPr>
            <a:spLocks noGrp="1"/>
          </p:cNvSpPr>
          <p:nvPr userDrawn="1">
            <p:ph type="subTitle" idx="1" hasCustomPrompt="1"/>
          </p:nvPr>
        </p:nvSpPr>
        <p:spPr bwMode="black">
          <a:xfrm>
            <a:off x="288000" y="1949631"/>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2022</a:t>
            </a:r>
          </a:p>
        </p:txBody>
      </p:sp>
      <p:sp>
        <p:nvSpPr>
          <p:cNvPr id="3" name="Title"/>
          <p:cNvSpPr>
            <a:spLocks noGrp="1"/>
          </p:cNvSpPr>
          <p:nvPr>
            <p:ph type="title" hasCustomPrompt="1"/>
          </p:nvPr>
        </p:nvSpPr>
        <p:spPr>
          <a:xfrm>
            <a:off x="288000" y="908098"/>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pic>
        <p:nvPicPr>
          <p:cNvPr id="8" name="Picture 7">
            <a:extLst>
              <a:ext uri="{FF2B5EF4-FFF2-40B4-BE49-F238E27FC236}">
                <a16:creationId xmlns:a16="http://schemas.microsoft.com/office/drawing/2014/main" id="{2AFECFCC-1112-3E45-948C-9F81FC356268}"/>
              </a:ext>
            </a:extLst>
          </p:cNvPr>
          <p:cNvPicPr>
            <a:picLocks noChangeAspect="1"/>
          </p:cNvPicPr>
          <p:nvPr userDrawn="1"/>
        </p:nvPicPr>
        <p:blipFill>
          <a:blip r:embed="rId4"/>
          <a:stretch>
            <a:fillRect/>
          </a:stretch>
        </p:blipFill>
        <p:spPr>
          <a:xfrm>
            <a:off x="11475491" y="6291798"/>
            <a:ext cx="719684" cy="566201"/>
          </a:xfrm>
          <a:prstGeom prst="rect">
            <a:avLst/>
          </a:prstGeom>
        </p:spPr>
      </p:pic>
      <p:pic>
        <p:nvPicPr>
          <p:cNvPr id="14" name="Picture 13">
            <a:extLst>
              <a:ext uri="{FF2B5EF4-FFF2-40B4-BE49-F238E27FC236}">
                <a16:creationId xmlns:a16="http://schemas.microsoft.com/office/drawing/2014/main" id="{12EB9402-8DF0-AF46-A141-3A54EC10FD74}"/>
              </a:ext>
            </a:extLst>
          </p:cNvPr>
          <p:cNvPicPr>
            <a:picLocks noChangeAspect="1"/>
          </p:cNvPicPr>
          <p:nvPr userDrawn="1"/>
        </p:nvPicPr>
        <p:blipFill>
          <a:blip r:embed="rId5"/>
          <a:stretch>
            <a:fillRect/>
          </a:stretch>
        </p:blipFill>
        <p:spPr>
          <a:xfrm>
            <a:off x="134564" y="175870"/>
            <a:ext cx="1734281" cy="603228"/>
          </a:xfrm>
          <a:prstGeom prst="rect">
            <a:avLst/>
          </a:prstGeom>
        </p:spPr>
      </p:pic>
    </p:spTree>
    <p:extLst>
      <p:ext uri="{BB962C8B-B14F-4D97-AF65-F5344CB8AC3E}">
        <p14:creationId xmlns:p14="http://schemas.microsoft.com/office/powerpoint/2010/main" val="431233401"/>
      </p:ext>
    </p:extLst>
  </p:cSld>
  <p:clrMapOvr>
    <a:masterClrMapping/>
  </p:clrMapOvr>
  <p:extLst>
    <p:ext uri="{DCECCB84-F9BA-43D5-87BE-67443E8EF086}">
      <p15:sldGuideLst xmlns:p15="http://schemas.microsoft.com/office/powerpoint/2012/main">
        <p15:guide id="1" pos="7505">
          <p15:clr>
            <a:srgbClr val="FBAE40"/>
          </p15:clr>
        </p15:guide>
        <p15:guide id="2" orient="horz" pos="4144">
          <p15:clr>
            <a:srgbClr val="FBAE40"/>
          </p15:clr>
        </p15:guide>
        <p15:guide id="3" orient="horz" pos="2162">
          <p15:clr>
            <a:srgbClr val="FBAE40"/>
          </p15:clr>
        </p15:guide>
        <p15:guide id="4" pos="181">
          <p15:clr>
            <a:srgbClr val="FBAE40"/>
          </p15:clr>
        </p15:guide>
        <p15:guide id="5" orient="horz" pos="2534">
          <p15:clr>
            <a:srgbClr val="FBAE40"/>
          </p15:clr>
        </p15:guide>
        <p15:guide id="6" orient="horz" pos="3164">
          <p15:clr>
            <a:srgbClr val="FBAE40"/>
          </p15:clr>
        </p15:guide>
        <p15:guide id="7" orient="horz" pos="3232">
          <p15:clr>
            <a:srgbClr val="FBAE40"/>
          </p15:clr>
        </p15:guide>
        <p15:guide id="8" orient="horz" pos="3504">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143221340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2455">
          <p15:clr>
            <a:srgbClr val="FBAE40"/>
          </p15:clr>
        </p15:guide>
        <p15:guide id="4" pos="2773">
          <p15:clr>
            <a:srgbClr val="FBAE40"/>
          </p15:clr>
        </p15:guide>
        <p15:guide id="5" pos="4910">
          <p15:clr>
            <a:srgbClr val="FBAE40"/>
          </p15:clr>
        </p15:guide>
        <p15:guide id="6" pos="5227">
          <p15:clr>
            <a:srgbClr val="FBAE40"/>
          </p15:clr>
        </p15:guide>
        <p15:guide id="7" pos="7364">
          <p15:clr>
            <a:srgbClr val="FBAE40"/>
          </p15:clr>
        </p15:guide>
        <p15:guide id="8" orient="horz" pos="551">
          <p15:clr>
            <a:srgbClr val="FBAE40"/>
          </p15:clr>
        </p15:guide>
        <p15:guide id="9" orient="horz" pos="1019">
          <p15:clr>
            <a:srgbClr val="FBAE40"/>
          </p15:clr>
        </p15:guide>
        <p15:guide id="10" orient="horz" pos="2428">
          <p15:clr>
            <a:srgbClr val="FBAE40"/>
          </p15:clr>
        </p15:guide>
        <p15:guide id="11" orient="horz" pos="2743">
          <p15:clr>
            <a:srgbClr val="FBAE40"/>
          </p15:clr>
        </p15:guide>
        <p15:guide id="12" orient="horz" pos="399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a:t>First level</a:t>
            </a:r>
          </a:p>
          <a:p>
            <a:pPr lvl="1"/>
            <a:r>
              <a:rPr lang="en-US"/>
              <a:t>Second level</a:t>
            </a:r>
          </a:p>
          <a:p>
            <a:pPr lvl="2"/>
            <a:r>
              <a:rPr lang="en-US"/>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 or pictogram</a:t>
            </a:r>
            <a:endParaRPr lang="de-DE"/>
          </a:p>
        </p:txBody>
      </p:sp>
      <p:sp>
        <p:nvSpPr>
          <p:cNvPr id="2"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840732161"/>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1">
          <p15:clr>
            <a:srgbClr val="FBAE40"/>
          </p15:clr>
        </p15:guide>
        <p15:guide id="5" orient="horz" pos="2110">
          <p15:clr>
            <a:srgbClr val="FBAE40"/>
          </p15:clr>
        </p15:guide>
        <p15:guide id="6" orient="horz" pos="2442">
          <p15:clr>
            <a:srgbClr val="FBAE40"/>
          </p15:clr>
        </p15:guide>
        <p15:guide id="7" orient="horz" pos="3990">
          <p15:clr>
            <a:srgbClr val="FBAE40"/>
          </p15:clr>
        </p15:guide>
        <p15:guide id="8" pos="1840">
          <p15:clr>
            <a:srgbClr val="FBAE40"/>
          </p15:clr>
        </p15:guide>
        <p15:guide id="9" pos="2159">
          <p15:clr>
            <a:srgbClr val="FBAE40"/>
          </p15:clr>
        </p15:guide>
        <p15:guide id="10" pos="3683">
          <p15:clr>
            <a:srgbClr val="FBAE40"/>
          </p15:clr>
        </p15:guide>
        <p15:guide id="11" pos="4000">
          <p15:clr>
            <a:srgbClr val="FBAE40"/>
          </p15:clr>
        </p15:guide>
        <p15:guide id="12" pos="5525">
          <p15:clr>
            <a:srgbClr val="FBAE40"/>
          </p15:clr>
        </p15:guide>
        <p15:guide id="13" pos="5842">
          <p15:clr>
            <a:srgbClr val="FBAE40"/>
          </p15:clr>
        </p15:guide>
        <p15:guide id="14" pos="73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solidFill>
                  <a:schemeClr val="accent1"/>
                </a:solidFill>
              </a:defRPr>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1249820233"/>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3" name="Title"/>
          <p:cNvSpPr>
            <a:spLocks noGrp="1"/>
          </p:cNvSpPr>
          <p:nvPr>
            <p:ph type="title" hasCustomPrompt="1"/>
          </p:nvPr>
        </p:nvSpPr>
        <p:spPr>
          <a:xfrm>
            <a:off x="504001" y="504000"/>
            <a:ext cx="709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111084550"/>
      </p:ext>
    </p:extLst>
  </p:cSld>
  <p:clrMapOvr>
    <a:masterClrMapping/>
  </p:clrMapOvr>
  <p:extLst>
    <p:ext uri="{DCECCB84-F9BA-43D5-87BE-67443E8EF086}">
      <p15:sldGuideLst xmlns:p15="http://schemas.microsoft.com/office/powerpoint/2012/main">
        <p15:guide id="1" pos="317">
          <p15:clr>
            <a:srgbClr val="FBAE40"/>
          </p15:clr>
        </p15:guide>
        <p15:guide id="2" orient="horz" pos="3991">
          <p15:clr>
            <a:srgbClr val="FBAE40"/>
          </p15:clr>
        </p15:guide>
        <p15:guide id="3" pos="4786">
          <p15:clr>
            <a:srgbClr val="FBAE40"/>
          </p15:clr>
        </p15:guide>
        <p15:guide id="4" pos="5119">
          <p15:clr>
            <a:srgbClr val="FBAE40"/>
          </p15:clr>
        </p15:guide>
        <p15:guide id="5" orient="horz" pos="317">
          <p15:clr>
            <a:srgbClr val="FBAE40"/>
          </p15:clr>
        </p15:guide>
        <p15:guide id="6" orient="horz" pos="551">
          <p15:clr>
            <a:srgbClr val="FBAE40"/>
          </p15:clr>
        </p15:guide>
        <p15:guide id="7" orient="horz" pos="102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p:cNvSpPr>
            <a:spLocks noGrp="1"/>
          </p:cNvSpPr>
          <p:nvPr>
            <p:ph type="title" hasCustomPrompt="1"/>
          </p:nvPr>
        </p:nvSpPr>
        <p:spPr>
          <a:xfrm>
            <a:off x="504001" y="504000"/>
            <a:ext cx="5112000"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665687092"/>
      </p:ext>
    </p:extLst>
  </p:cSld>
  <p:clrMapOvr>
    <a:masterClrMapping/>
  </p:clrMapOvr>
  <p:extLst>
    <p:ext uri="{DCECCB84-F9BA-43D5-87BE-67443E8EF086}">
      <p15:sldGuideLst xmlns:p15="http://schemas.microsoft.com/office/powerpoint/2012/main">
        <p15:guide id="1" pos="3841">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3538">
          <p15:clr>
            <a:srgbClr val="FBAE40"/>
          </p15:clr>
        </p15:guide>
        <p15:guide id="7" pos="317">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image</a:t>
            </a:r>
            <a:endParaRPr lang="de-DE"/>
          </a:p>
        </p:txBody>
      </p:sp>
    </p:spTree>
    <p:extLst>
      <p:ext uri="{BB962C8B-B14F-4D97-AF65-F5344CB8AC3E}">
        <p14:creationId xmlns:p14="http://schemas.microsoft.com/office/powerpoint/2010/main" val="29894885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a:t>Click icon to add screenshot</a:t>
            </a:r>
            <a:endParaRPr lang="de-DE"/>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2331554287"/>
      </p:ext>
    </p:extLst>
  </p:cSld>
  <p:clrMapOvr>
    <a:masterClrMapping/>
  </p:clrMapOvr>
  <p:extLst>
    <p:ext uri="{DCECCB84-F9BA-43D5-87BE-67443E8EF086}">
      <p15:sldGuideLst xmlns:p15="http://schemas.microsoft.com/office/powerpoint/2012/main">
        <p15:guide id="1" pos="317">
          <p15:clr>
            <a:srgbClr val="FBAE40"/>
          </p15:clr>
        </p15:guide>
        <p15:guide id="2" orient="horz" pos="1020">
          <p15:clr>
            <a:srgbClr val="FBAE40"/>
          </p15:clr>
        </p15:guide>
        <p15:guide id="3" pos="3674">
          <p15:clr>
            <a:srgbClr val="FBAE40"/>
          </p15:clr>
        </p15:guide>
        <p15:guide id="4" pos="4008">
          <p15:clr>
            <a:srgbClr val="FBAE40"/>
          </p15:clr>
        </p15:guide>
        <p15:guide id="5" pos="7364">
          <p15:clr>
            <a:srgbClr val="FBAE40"/>
          </p15:clr>
        </p15:guide>
        <p15:guide id="6" orient="horz" pos="317">
          <p15:clr>
            <a:srgbClr val="FBAE40"/>
          </p15:clr>
        </p15:guide>
        <p15:guide id="7" orient="horz" pos="551">
          <p15:clr>
            <a:srgbClr val="FBAE40"/>
          </p15:clr>
        </p15:guide>
        <p15:guide id="8" orient="horz" pos="399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a:t>Click to add content</a:t>
            </a:r>
          </a:p>
        </p:txBody>
      </p:sp>
      <p:sp>
        <p:nvSpPr>
          <p:cNvPr id="2"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479950785"/>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orient="horz" pos="551">
          <p15:clr>
            <a:srgbClr val="FBAE40"/>
          </p15:clr>
        </p15:guide>
        <p15:guide id="4" orient="horz" pos="1020">
          <p15:clr>
            <a:srgbClr val="FBAE40"/>
          </p15:clr>
        </p15:guide>
        <p15:guide id="5" orient="horz" pos="3991">
          <p15:clr>
            <a:srgbClr val="FBAE40"/>
          </p15:clr>
        </p15:guide>
        <p15:guide id="6" pos="7364">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099647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 blue">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a:t>Insert page title (sentence case)</a:t>
            </a:r>
            <a:endParaRPr lang="en-US"/>
          </a:p>
        </p:txBody>
      </p:sp>
    </p:spTree>
    <p:extLst>
      <p:ext uri="{BB962C8B-B14F-4D97-AF65-F5344CB8AC3E}">
        <p14:creationId xmlns:p14="http://schemas.microsoft.com/office/powerpoint/2010/main" val="2854673764"/>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Cover without Imag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2022</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6F2859FE-B410-4A33-8F65-BF8D846379ED}"/>
              </a:ext>
            </a:extLst>
          </p:cNvPr>
          <p:cNvPicPr>
            <a:picLocks noChangeAspect="1"/>
          </p:cNvPicPr>
          <p:nvPr userDrawn="1"/>
        </p:nvPicPr>
        <p:blipFill>
          <a:blip r:embed="rId2"/>
          <a:stretch>
            <a:fillRect/>
          </a:stretch>
        </p:blipFill>
        <p:spPr>
          <a:xfrm>
            <a:off x="9950552" y="6217668"/>
            <a:ext cx="1963636" cy="360000"/>
          </a:xfrm>
          <a:prstGeom prst="rect">
            <a:avLst/>
          </a:prstGeom>
        </p:spPr>
      </p:pic>
      <p:pic>
        <p:nvPicPr>
          <p:cNvPr id="8" name="Picture 7">
            <a:extLst>
              <a:ext uri="{FF2B5EF4-FFF2-40B4-BE49-F238E27FC236}">
                <a16:creationId xmlns:a16="http://schemas.microsoft.com/office/drawing/2014/main" id="{C52DE6C8-CE3D-D548-82C8-5A6030895AF4}"/>
              </a:ext>
            </a:extLst>
          </p:cNvPr>
          <p:cNvPicPr>
            <a:picLocks noChangeAspect="1"/>
          </p:cNvPicPr>
          <p:nvPr userDrawn="1"/>
        </p:nvPicPr>
        <p:blipFill>
          <a:blip r:embed="rId3"/>
          <a:stretch>
            <a:fillRect/>
          </a:stretch>
        </p:blipFill>
        <p:spPr>
          <a:xfrm>
            <a:off x="6530247" y="2395330"/>
            <a:ext cx="5664928" cy="4456803"/>
          </a:xfrm>
          <a:prstGeom prst="rect">
            <a:avLst/>
          </a:prstGeom>
        </p:spPr>
      </p:pic>
      <p:sp>
        <p:nvSpPr>
          <p:cNvPr id="9" name="Classification">
            <a:extLst>
              <a:ext uri="{FF2B5EF4-FFF2-40B4-BE49-F238E27FC236}">
                <a16:creationId xmlns:a16="http://schemas.microsoft.com/office/drawing/2014/main" id="{26A6023C-C4DD-334A-A542-D2BD7D39AEA6}"/>
              </a:ext>
            </a:extLst>
          </p:cNvPr>
          <p:cNvSpPr txBox="1"/>
          <p:nvPr userDrawn="1"/>
        </p:nvSpPr>
        <p:spPr>
          <a:xfrm>
            <a:off x="287999" y="6591789"/>
            <a:ext cx="2622061" cy="138499"/>
          </a:xfrm>
          <a:prstGeom prst="rect">
            <a:avLst/>
          </a:prstGeom>
        </p:spPr>
        <p:txBody>
          <a:bodyPr vert="horz" wrap="square" lIns="0" tIns="0" rIns="0" bIns="0" rtlCol="0">
            <a:sp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marL="11113" lvl="0" indent="-11113" algn="l">
              <a:tabLst/>
            </a:pPr>
            <a:r>
              <a:rPr lang="en-GB" sz="900" b="0" i="0" u="none" strike="noStrike" kern="1200" dirty="0">
                <a:solidFill>
                  <a:schemeClr val="accent1"/>
                </a:solidFill>
                <a:effectLst/>
                <a:latin typeface="+mn-lt"/>
                <a:ea typeface="+mn-ea"/>
                <a:cs typeface="+mn-cs"/>
                <a:hlinkClick r:id="rId4">
                  <a:extLst>
                    <a:ext uri="{A12FA001-AC4F-418D-AE19-62706E023703}">
                      <ahyp:hlinkClr xmlns:ahyp="http://schemas.microsoft.com/office/drawing/2018/hyperlinkcolor" val="tx"/>
                    </a:ext>
                  </a:extLst>
                </a:hlinkClick>
              </a:rPr>
              <a:t>https://convergedcloud.global.cloud.sap/</a:t>
            </a:r>
            <a:endParaRPr lang="en-US" sz="900" b="0" u="none" dirty="0">
              <a:solidFill>
                <a:schemeClr val="accent1"/>
              </a:solidFill>
              <a:effectLst/>
            </a:endParaRPr>
          </a:p>
        </p:txBody>
      </p:sp>
      <p:pic>
        <p:nvPicPr>
          <p:cNvPr id="10" name="Picture 9">
            <a:extLst>
              <a:ext uri="{FF2B5EF4-FFF2-40B4-BE49-F238E27FC236}">
                <a16:creationId xmlns:a16="http://schemas.microsoft.com/office/drawing/2014/main" id="{6653ACAB-AAD7-7543-AC9E-298895E8055A}"/>
              </a:ext>
            </a:extLst>
          </p:cNvPr>
          <p:cNvPicPr>
            <a:picLocks noChangeAspect="1"/>
          </p:cNvPicPr>
          <p:nvPr userDrawn="1"/>
        </p:nvPicPr>
        <p:blipFill>
          <a:blip r:embed="rId5"/>
          <a:stretch>
            <a:fillRect/>
          </a:stretch>
        </p:blipFill>
        <p:spPr>
          <a:xfrm>
            <a:off x="134564" y="5916054"/>
            <a:ext cx="1734281" cy="603228"/>
          </a:xfrm>
          <a:prstGeom prst="rect">
            <a:avLst/>
          </a:prstGeom>
        </p:spPr>
      </p:pic>
    </p:spTree>
    <p:extLst>
      <p:ext uri="{BB962C8B-B14F-4D97-AF65-F5344CB8AC3E}">
        <p14:creationId xmlns:p14="http://schemas.microsoft.com/office/powerpoint/2010/main" val="2119242245"/>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orient="horz" pos="2688">
          <p15:clr>
            <a:srgbClr val="FBAE40"/>
          </p15:clr>
        </p15:guide>
        <p15:guide id="4" orient="horz" pos="2334">
          <p15:clr>
            <a:srgbClr val="FBAE40"/>
          </p15:clr>
        </p15:guide>
        <p15:guide id="5" orient="horz" pos="2960">
          <p15:clr>
            <a:srgbClr val="FBAE40"/>
          </p15:clr>
        </p15:guide>
        <p15:guide id="6" pos="7506">
          <p15:clr>
            <a:srgbClr val="FBAE40"/>
          </p15:clr>
        </p15:guide>
        <p15:guide id="7" orient="horz" pos="4142">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Text - blue">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a:t>First level</a:t>
            </a:r>
          </a:p>
          <a:p>
            <a:pPr lvl="1"/>
            <a:r>
              <a:rPr lang="en-US"/>
              <a:t>Second level</a:t>
            </a:r>
          </a:p>
          <a:p>
            <a:pPr lvl="2"/>
            <a:r>
              <a:rPr lang="en-US"/>
              <a:t>Third level</a:t>
            </a:r>
          </a:p>
          <a:p>
            <a:pPr lvl="3"/>
            <a:r>
              <a:rPr lang="en-US"/>
              <a:t>Fourth level</a:t>
            </a:r>
          </a:p>
          <a:p>
            <a:pPr lvl="4"/>
            <a:r>
              <a:rPr lang="en-US"/>
              <a:t>Fifth level</a:t>
            </a:r>
          </a:p>
        </p:txBody>
      </p:sp>
      <p:sp>
        <p:nvSpPr>
          <p:cNvPr id="3" name="Title"/>
          <p:cNvSpPr>
            <a:spLocks noGrp="1"/>
          </p:cNvSpPr>
          <p:nvPr>
            <p:ph type="title" hasCustomPrompt="1"/>
          </p:nvPr>
        </p:nvSpPr>
        <p:spPr>
          <a:xfrm>
            <a:off x="504001" y="504000"/>
            <a:ext cx="11186476" cy="369332"/>
          </a:xfrm>
        </p:spPr>
        <p:txBody>
          <a:bodyPr/>
          <a:lstStyle/>
          <a:p>
            <a:r>
              <a:rPr lang="en-US" noProof="0"/>
              <a:t>Insert page title (sentence case)</a:t>
            </a:r>
            <a:endParaRPr lang="en-US"/>
          </a:p>
        </p:txBody>
      </p:sp>
    </p:spTree>
    <p:extLst>
      <p:ext uri="{BB962C8B-B14F-4D97-AF65-F5344CB8AC3E}">
        <p14:creationId xmlns:p14="http://schemas.microsoft.com/office/powerpoint/2010/main" val="3723089602"/>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2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Quote - blu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a:t>“Quote goes here </a:t>
            </a:r>
            <a:br>
              <a:rPr lang="en-US" noProof="0"/>
            </a:br>
            <a:r>
              <a:rPr lang="en-US" noProof="0"/>
              <a:t>and here.”</a:t>
            </a:r>
          </a:p>
          <a:p>
            <a:pPr lvl="1"/>
            <a:r>
              <a:rPr lang="en-US" noProof="0"/>
              <a:t>Source</a:t>
            </a:r>
          </a:p>
        </p:txBody>
      </p:sp>
    </p:spTree>
    <p:extLst>
      <p:ext uri="{BB962C8B-B14F-4D97-AF65-F5344CB8AC3E}">
        <p14:creationId xmlns:p14="http://schemas.microsoft.com/office/powerpoint/2010/main" val="1695319737"/>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2022</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10" name="Picture 9">
            <a:extLst>
              <a:ext uri="{FF2B5EF4-FFF2-40B4-BE49-F238E27FC236}">
                <a16:creationId xmlns:a16="http://schemas.microsoft.com/office/drawing/2014/main" id="{8FD494EF-3B67-1447-B15E-12F681B39B38}"/>
              </a:ext>
            </a:extLst>
          </p:cNvPr>
          <p:cNvPicPr>
            <a:picLocks noChangeAspect="1"/>
          </p:cNvPicPr>
          <p:nvPr userDrawn="1"/>
        </p:nvPicPr>
        <p:blipFill>
          <a:blip r:embed="rId3"/>
          <a:stretch>
            <a:fillRect/>
          </a:stretch>
        </p:blipFill>
        <p:spPr>
          <a:xfrm>
            <a:off x="6530247" y="2395330"/>
            <a:ext cx="5664928" cy="4456803"/>
          </a:xfrm>
          <a:prstGeom prst="rect">
            <a:avLst/>
          </a:prstGeom>
        </p:spPr>
      </p:pic>
      <p:sp>
        <p:nvSpPr>
          <p:cNvPr id="11" name="Classification">
            <a:extLst>
              <a:ext uri="{FF2B5EF4-FFF2-40B4-BE49-F238E27FC236}">
                <a16:creationId xmlns:a16="http://schemas.microsoft.com/office/drawing/2014/main" id="{D819FC88-FF21-D848-A1EE-A322DF04BF57}"/>
              </a:ext>
            </a:extLst>
          </p:cNvPr>
          <p:cNvSpPr txBox="1"/>
          <p:nvPr userDrawn="1"/>
        </p:nvSpPr>
        <p:spPr>
          <a:xfrm>
            <a:off x="287999" y="6591789"/>
            <a:ext cx="2622061" cy="138499"/>
          </a:xfrm>
          <a:prstGeom prst="rect">
            <a:avLst/>
          </a:prstGeom>
        </p:spPr>
        <p:txBody>
          <a:bodyPr vert="horz" wrap="square" lIns="0" tIns="0" rIns="0" bIns="0" rtlCol="0">
            <a:sp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marL="11113" lvl="0" indent="-11113" algn="l">
              <a:tabLst/>
            </a:pPr>
            <a:r>
              <a:rPr lang="en-GB" sz="900" b="0" i="0" u="none" strike="noStrike" kern="1200" dirty="0">
                <a:solidFill>
                  <a:schemeClr val="accent1"/>
                </a:solidFill>
                <a:effectLst/>
                <a:latin typeface="+mn-lt"/>
                <a:ea typeface="+mn-ea"/>
                <a:cs typeface="+mn-cs"/>
                <a:hlinkClick r:id="rId4">
                  <a:extLst>
                    <a:ext uri="{A12FA001-AC4F-418D-AE19-62706E023703}">
                      <ahyp:hlinkClr xmlns:ahyp="http://schemas.microsoft.com/office/drawing/2018/hyperlinkcolor" val="tx"/>
                    </a:ext>
                  </a:extLst>
                </a:hlinkClick>
              </a:rPr>
              <a:t>https://convergedcloud.global.cloud.sap/</a:t>
            </a:r>
            <a:endParaRPr lang="en-US" sz="900" b="0" u="none" dirty="0">
              <a:solidFill>
                <a:schemeClr val="accent1"/>
              </a:solidFill>
              <a:effectLst/>
            </a:endParaRPr>
          </a:p>
        </p:txBody>
      </p:sp>
      <p:pic>
        <p:nvPicPr>
          <p:cNvPr id="13" name="Picture 12">
            <a:extLst>
              <a:ext uri="{FF2B5EF4-FFF2-40B4-BE49-F238E27FC236}">
                <a16:creationId xmlns:a16="http://schemas.microsoft.com/office/drawing/2014/main" id="{E5001601-C8D5-DD47-8F48-C541BBF2305D}"/>
              </a:ext>
            </a:extLst>
          </p:cNvPr>
          <p:cNvPicPr>
            <a:picLocks noChangeAspect="1"/>
          </p:cNvPicPr>
          <p:nvPr userDrawn="1"/>
        </p:nvPicPr>
        <p:blipFill>
          <a:blip r:embed="rId5"/>
          <a:stretch>
            <a:fillRect/>
          </a:stretch>
        </p:blipFill>
        <p:spPr>
          <a:xfrm>
            <a:off x="134564" y="5916054"/>
            <a:ext cx="1734281" cy="603228"/>
          </a:xfrm>
          <a:prstGeom prst="rect">
            <a:avLst/>
          </a:prstGeom>
        </p:spPr>
      </p:pic>
    </p:spTree>
    <p:extLst>
      <p:ext uri="{BB962C8B-B14F-4D97-AF65-F5344CB8AC3E}">
        <p14:creationId xmlns:p14="http://schemas.microsoft.com/office/powerpoint/2010/main" val="2047995594"/>
      </p:ext>
    </p:extLst>
  </p:cSld>
  <p:clrMapOvr>
    <a:masterClrMapping/>
  </p:clrMapOvr>
  <p:extLst>
    <p:ext uri="{DCECCB84-F9BA-43D5-87BE-67443E8EF086}">
      <p15:sldGuideLst xmlns:p15="http://schemas.microsoft.com/office/powerpoint/2012/main">
        <p15:guide id="1" pos="181">
          <p15:clr>
            <a:srgbClr val="FBAE40"/>
          </p15:clr>
        </p15:guide>
        <p15:guide id="2" orient="horz" pos="1704">
          <p15:clr>
            <a:srgbClr val="FBAE40"/>
          </p15:clr>
        </p15:guide>
        <p15:guide id="3" pos="4196">
          <p15:clr>
            <a:srgbClr val="FBAE40"/>
          </p15:clr>
        </p15:guide>
        <p15:guide id="4" orient="horz" pos="2688">
          <p15:clr>
            <a:srgbClr val="FBAE40"/>
          </p15:clr>
        </p15:guide>
        <p15:guide id="5" orient="horz" pos="2335">
          <p15:clr>
            <a:srgbClr val="FBAE40"/>
          </p15:clr>
        </p15:guide>
        <p15:guide id="6" orient="horz" pos="2960">
          <p15:clr>
            <a:srgbClr val="FBAE40"/>
          </p15:clr>
        </p15:guide>
        <p15:guide id="7" orient="horz" pos="414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2022</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a:t>Presentation Title </a:t>
            </a:r>
            <a:br>
              <a:rPr lang="en-US" sz="3600"/>
            </a:br>
            <a:r>
              <a:rPr lang="en-US" sz="3600"/>
              <a:t>Goes Here and Here.</a:t>
            </a:r>
            <a:endParaRPr lang="de-DE" sz="3600" kern="0" err="1">
              <a:ea typeface="Arial Unicode MS" pitchFamily="34" charset="-128"/>
              <a:cs typeface="Arial Unicode MS" pitchFamily="34" charset="-128"/>
            </a:endParaRPr>
          </a:p>
        </p:txBody>
      </p:sp>
      <p:pic>
        <p:nvPicPr>
          <p:cNvPr id="10" name="Picture 9">
            <a:extLst>
              <a:ext uri="{FF2B5EF4-FFF2-40B4-BE49-F238E27FC236}">
                <a16:creationId xmlns:a16="http://schemas.microsoft.com/office/drawing/2014/main" id="{ECB724D7-68A0-5F4B-A2FF-1A890957F029}"/>
              </a:ext>
            </a:extLst>
          </p:cNvPr>
          <p:cNvPicPr>
            <a:picLocks noChangeAspect="1"/>
          </p:cNvPicPr>
          <p:nvPr userDrawn="1"/>
        </p:nvPicPr>
        <p:blipFill>
          <a:blip r:embed="rId3"/>
          <a:stretch>
            <a:fillRect/>
          </a:stretch>
        </p:blipFill>
        <p:spPr>
          <a:xfrm>
            <a:off x="6530247" y="2395330"/>
            <a:ext cx="5664928" cy="4456803"/>
          </a:xfrm>
          <a:prstGeom prst="rect">
            <a:avLst/>
          </a:prstGeom>
        </p:spPr>
      </p:pic>
      <p:sp>
        <p:nvSpPr>
          <p:cNvPr id="9" name="Classification">
            <a:extLst>
              <a:ext uri="{FF2B5EF4-FFF2-40B4-BE49-F238E27FC236}">
                <a16:creationId xmlns:a16="http://schemas.microsoft.com/office/drawing/2014/main" id="{D3123754-6316-2147-9A34-E5310BF1DC7E}"/>
              </a:ext>
            </a:extLst>
          </p:cNvPr>
          <p:cNvSpPr txBox="1"/>
          <p:nvPr userDrawn="1"/>
        </p:nvSpPr>
        <p:spPr>
          <a:xfrm>
            <a:off x="287999" y="6591789"/>
            <a:ext cx="2622061" cy="138499"/>
          </a:xfrm>
          <a:prstGeom prst="rect">
            <a:avLst/>
          </a:prstGeom>
        </p:spPr>
        <p:txBody>
          <a:bodyPr vert="horz" wrap="square" lIns="0" tIns="0" rIns="0" bIns="0" rtlCol="0">
            <a:sp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marL="11113" lvl="0" indent="-11113" algn="l">
              <a:tabLst/>
            </a:pPr>
            <a:r>
              <a:rPr lang="en-GB" sz="900" b="0" i="0" u="none" strike="noStrike" kern="1200" dirty="0">
                <a:solidFill>
                  <a:schemeClr val="accent1"/>
                </a:solidFill>
                <a:effectLst/>
                <a:latin typeface="+mn-lt"/>
                <a:ea typeface="+mn-ea"/>
                <a:cs typeface="+mn-cs"/>
                <a:hlinkClick r:id="rId4">
                  <a:extLst>
                    <a:ext uri="{A12FA001-AC4F-418D-AE19-62706E023703}">
                      <ahyp:hlinkClr xmlns:ahyp="http://schemas.microsoft.com/office/drawing/2018/hyperlinkcolor" val="tx"/>
                    </a:ext>
                  </a:extLst>
                </a:hlinkClick>
              </a:rPr>
              <a:t>https://convergedcloud.global.cloud.sap/</a:t>
            </a:r>
            <a:endParaRPr lang="en-US" sz="900" b="0" u="none" dirty="0">
              <a:solidFill>
                <a:schemeClr val="accent1"/>
              </a:solidFill>
              <a:effectLst/>
            </a:endParaRPr>
          </a:p>
        </p:txBody>
      </p:sp>
      <p:pic>
        <p:nvPicPr>
          <p:cNvPr id="13" name="Picture 12">
            <a:extLst>
              <a:ext uri="{FF2B5EF4-FFF2-40B4-BE49-F238E27FC236}">
                <a16:creationId xmlns:a16="http://schemas.microsoft.com/office/drawing/2014/main" id="{D7B21943-26AF-CB47-9994-8D9D2BB4F03F}"/>
              </a:ext>
            </a:extLst>
          </p:cNvPr>
          <p:cNvPicPr>
            <a:picLocks noChangeAspect="1"/>
          </p:cNvPicPr>
          <p:nvPr userDrawn="1"/>
        </p:nvPicPr>
        <p:blipFill>
          <a:blip r:embed="rId5"/>
          <a:stretch>
            <a:fillRect/>
          </a:stretch>
        </p:blipFill>
        <p:spPr>
          <a:xfrm>
            <a:off x="134564" y="5916054"/>
            <a:ext cx="1734281" cy="603228"/>
          </a:xfrm>
          <a:prstGeom prst="rect">
            <a:avLst/>
          </a:prstGeom>
        </p:spPr>
      </p:pic>
    </p:spTree>
    <p:extLst>
      <p:ext uri="{BB962C8B-B14F-4D97-AF65-F5344CB8AC3E}">
        <p14:creationId xmlns:p14="http://schemas.microsoft.com/office/powerpoint/2010/main" val="3048046299"/>
      </p:ext>
    </p:extLst>
  </p:cSld>
  <p:clrMapOvr>
    <a:masterClrMapping/>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a:t>Agenda Item/Divider Headline</a:t>
            </a:r>
          </a:p>
          <a:p>
            <a:pPr lvl="1"/>
            <a:r>
              <a:rPr lang="en-US"/>
              <a:t>Details</a:t>
            </a:r>
          </a:p>
        </p:txBody>
      </p:sp>
      <p:sp>
        <p:nvSpPr>
          <p:cNvPr id="3" name="Agenda title"/>
          <p:cNvSpPr>
            <a:spLocks noGrp="1"/>
          </p:cNvSpPr>
          <p:nvPr>
            <p:ph type="title" hasCustomPrompt="1"/>
          </p:nvPr>
        </p:nvSpPr>
        <p:spPr/>
        <p:txBody>
          <a:bodyPr/>
          <a:lstStyle>
            <a:lvl1pPr>
              <a:defRPr/>
            </a:lvl1pPr>
          </a:lstStyle>
          <a:p>
            <a:r>
              <a:rPr lang="en-US"/>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a:t>Divider page</a:t>
            </a:r>
            <a:endParaRPr lang="de-DE"/>
          </a:p>
        </p:txBody>
      </p:sp>
    </p:spTree>
    <p:extLst>
      <p:ext uri="{BB962C8B-B14F-4D97-AF65-F5344CB8AC3E}">
        <p14:creationId xmlns:p14="http://schemas.microsoft.com/office/powerpoint/2010/main" val="4109527874"/>
      </p:ext>
    </p:extLst>
  </p:cSld>
  <p:clrMapOvr>
    <a:masterClrMapping/>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2022 SAP SE or an SAP affiliate company. All rights reserved.  </a:t>
            </a:r>
            <a:r>
              <a:rPr kumimoji="0" lang="en-US" sz="600" b="0" i="0" u="none" kern="0" baseline="0" dirty="0" err="1">
                <a:solidFill>
                  <a:schemeClr val="tx1"/>
                </a:solidFill>
                <a:latin typeface="Arial"/>
                <a:ea typeface="Arial Unicode MS"/>
                <a:cs typeface="Arial Unicode MS" pitchFamily="34" charset="-128"/>
                <a:sym typeface="Arial"/>
              </a:rPr>
              <a:t>ǀ</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825" r:id="rId2"/>
    <p:sldLayoutId id="2147483785" r:id="rId3"/>
    <p:sldLayoutId id="2147483824" r:id="rId4"/>
    <p:sldLayoutId id="2147483786" r:id="rId5"/>
    <p:sldLayoutId id="2147483787" r:id="rId6"/>
    <p:sldLayoutId id="2147483775" r:id="rId7"/>
    <p:sldLayoutId id="2147483741" r:id="rId8"/>
    <p:sldLayoutId id="2147483765" r:id="rId9"/>
    <p:sldLayoutId id="2147483767" r:id="rId10"/>
    <p:sldLayoutId id="2147483788" r:id="rId11"/>
    <p:sldLayoutId id="2147483743" r:id="rId12"/>
    <p:sldLayoutId id="2147483774" r:id="rId13"/>
    <p:sldLayoutId id="2147483745" r:id="rId14"/>
    <p:sldLayoutId id="2147483760" r:id="rId15"/>
    <p:sldLayoutId id="2147483768" r:id="rId16"/>
    <p:sldLayoutId id="2147483769" r:id="rId17"/>
    <p:sldLayoutId id="2147483770" r:id="rId18"/>
    <p:sldLayoutId id="2147483744" r:id="rId19"/>
    <p:sldLayoutId id="2147483757" r:id="rId20"/>
    <p:sldLayoutId id="2147483748" r:id="rId21"/>
    <p:sldLayoutId id="2147483771" r:id="rId22"/>
    <p:sldLayoutId id="2147483763" r:id="rId23"/>
    <p:sldLayoutId id="2147483751" r:id="rId24"/>
    <p:sldLayoutId id="2147483756" r:id="rId25"/>
    <p:sldLayoutId id="2147483794" r:id="rId26"/>
    <p:sldLayoutId id="2147483789" r:id="rId27"/>
    <p:sldLayoutId id="2147483790" r:id="rId28"/>
    <p:sldLayoutId id="2147483791" r:id="rId29"/>
    <p:sldLayoutId id="2147483792" r:id="rId30"/>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DACB52-4FA6-954E-9638-17F919746B69}"/>
              </a:ext>
            </a:extLst>
          </p:cNvPr>
          <p:cNvSpPr/>
          <p:nvPr userDrawn="1"/>
        </p:nvSpPr>
        <p:spPr bwMode="gray">
          <a:xfrm>
            <a:off x="0" y="0"/>
            <a:ext cx="12195175" cy="1212574"/>
          </a:xfrm>
          <a:prstGeom prst="rect">
            <a:avLst/>
          </a:prstGeom>
          <a:solidFill>
            <a:schemeClr val="tx1"/>
          </a:solidFill>
          <a:ln w="2540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DE" sz="1800" b="0" i="0" u="none" strike="noStrike" kern="0" cap="none" spc="0" normalizeH="0" baseline="0" noProof="0" err="1">
              <a:ln>
                <a:noFill/>
              </a:ln>
              <a:effectLst/>
              <a:uLnTx/>
              <a:uFillTx/>
              <a:ea typeface="Arial Unicode MS" pitchFamily="34" charset="-128"/>
              <a:cs typeface="Arial Unicode MS" pitchFamily="34" charset="-128"/>
            </a:endParaRPr>
          </a:p>
        </p:txBody>
      </p:sp>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2022 SAP SE or an SAP affiliate company. All rights reserved.  </a:t>
            </a:r>
            <a:r>
              <a:rPr kumimoji="0" lang="en-US" sz="600" b="0" i="0" u="none" kern="0" baseline="0" dirty="0" err="1">
                <a:solidFill>
                  <a:schemeClr val="tx1"/>
                </a:solidFill>
                <a:latin typeface="Arial"/>
                <a:ea typeface="Arial Unicode MS"/>
                <a:cs typeface="Arial Unicode MS" pitchFamily="34" charset="-128"/>
                <a:sym typeface="Arial"/>
              </a:rPr>
              <a:t>ǀ</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a:t>Insert page title (sentence case)</a:t>
            </a:r>
          </a:p>
        </p:txBody>
      </p:sp>
    </p:spTree>
    <p:extLst>
      <p:ext uri="{BB962C8B-B14F-4D97-AF65-F5344CB8AC3E}">
        <p14:creationId xmlns:p14="http://schemas.microsoft.com/office/powerpoint/2010/main" val="258383027"/>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 id="2147483818" r:id="rId17"/>
    <p:sldLayoutId id="2147483819" r:id="rId18"/>
    <p:sldLayoutId id="2147483820" r:id="rId19"/>
    <p:sldLayoutId id="2147483821" r:id="rId20"/>
    <p:sldLayoutId id="2147483822" r:id="rId21"/>
  </p:sldLayoutIdLst>
  <p:hf hdr="0" ftr="0" dt="0"/>
  <p:txStyles>
    <p:titleStyle>
      <a:lvl1pPr algn="l" defTabSz="1088558" rtl="0" eaLnBrk="1" latinLnBrk="0" hangingPunct="1">
        <a:spcBef>
          <a:spcPct val="0"/>
        </a:spcBef>
        <a:buNone/>
        <a:defRPr sz="2400" b="1" kern="1200" baseline="0">
          <a:solidFill>
            <a:schemeClr val="bg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04E703-54B9-C519-BCDE-7BAE622D0A4D}"/>
              </a:ext>
            </a:extLst>
          </p:cNvPr>
          <p:cNvSpPr>
            <a:spLocks noGrp="1"/>
          </p:cNvSpPr>
          <p:nvPr>
            <p:ph type="title"/>
          </p:nvPr>
        </p:nvSpPr>
        <p:spPr/>
        <p:txBody>
          <a:bodyPr/>
          <a:lstStyle/>
          <a:p>
            <a:r>
              <a:rPr lang="en-DE" dirty="0"/>
              <a:t>Greenhouse</a:t>
            </a:r>
            <a:br>
              <a:rPr lang="en-DE" dirty="0"/>
            </a:br>
            <a:r>
              <a:rPr lang="en-DE" dirty="0">
                <a:solidFill>
                  <a:schemeClr val="accent1"/>
                </a:solidFill>
              </a:rPr>
              <a:t>PlusOne Operations Platform</a:t>
            </a:r>
          </a:p>
        </p:txBody>
      </p:sp>
    </p:spTree>
    <p:extLst>
      <p:ext uri="{BB962C8B-B14F-4D97-AF65-F5344CB8AC3E}">
        <p14:creationId xmlns:p14="http://schemas.microsoft.com/office/powerpoint/2010/main" val="1622179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p:txBody>
          <a:bodyPr/>
          <a:lstStyle/>
          <a:p>
            <a:r>
              <a:rPr lang="en-US" dirty="0"/>
              <a:t>Menagerie of Tools</a:t>
            </a:r>
          </a:p>
        </p:txBody>
      </p:sp>
      <p:graphicFrame>
        <p:nvGraphicFramePr>
          <p:cNvPr id="7" name="Table 7">
            <a:extLst>
              <a:ext uri="{FF2B5EF4-FFF2-40B4-BE49-F238E27FC236}">
                <a16:creationId xmlns:a16="http://schemas.microsoft.com/office/drawing/2014/main" id="{D7869BA8-A40B-594A-A39E-D674F1FA0EF3}"/>
              </a:ext>
            </a:extLst>
          </p:cNvPr>
          <p:cNvGraphicFramePr>
            <a:graphicFrameLocks noGrp="1"/>
          </p:cNvGraphicFramePr>
          <p:nvPr>
            <p:extLst>
              <p:ext uri="{D42A27DB-BD31-4B8C-83A1-F6EECF244321}">
                <p14:modId xmlns:p14="http://schemas.microsoft.com/office/powerpoint/2010/main" val="1817527976"/>
              </p:ext>
            </p:extLst>
          </p:nvPr>
        </p:nvGraphicFramePr>
        <p:xfrm>
          <a:off x="504001" y="1419877"/>
          <a:ext cx="11186476" cy="3820033"/>
        </p:xfrm>
        <a:graphic>
          <a:graphicData uri="http://schemas.openxmlformats.org/drawingml/2006/table">
            <a:tbl>
              <a:tblPr firstRow="1" firstCol="1" bandRow="1">
                <a:tableStyleId>{69C7853C-536D-4A76-A0AE-DD22124D55A5}</a:tableStyleId>
              </a:tblPr>
              <a:tblGrid>
                <a:gridCol w="2318319">
                  <a:extLst>
                    <a:ext uri="{9D8B030D-6E8A-4147-A177-3AD203B41FA5}">
                      <a16:colId xmlns:a16="http://schemas.microsoft.com/office/drawing/2014/main" val="4013302637"/>
                    </a:ext>
                  </a:extLst>
                </a:gridCol>
                <a:gridCol w="2199795">
                  <a:extLst>
                    <a:ext uri="{9D8B030D-6E8A-4147-A177-3AD203B41FA5}">
                      <a16:colId xmlns:a16="http://schemas.microsoft.com/office/drawing/2014/main" val="1077938726"/>
                    </a:ext>
                  </a:extLst>
                </a:gridCol>
                <a:gridCol w="2467464">
                  <a:extLst>
                    <a:ext uri="{9D8B030D-6E8A-4147-A177-3AD203B41FA5}">
                      <a16:colId xmlns:a16="http://schemas.microsoft.com/office/drawing/2014/main" val="4128102242"/>
                    </a:ext>
                  </a:extLst>
                </a:gridCol>
                <a:gridCol w="2085924">
                  <a:extLst>
                    <a:ext uri="{9D8B030D-6E8A-4147-A177-3AD203B41FA5}">
                      <a16:colId xmlns:a16="http://schemas.microsoft.com/office/drawing/2014/main" val="3658850491"/>
                    </a:ext>
                  </a:extLst>
                </a:gridCol>
                <a:gridCol w="2114974">
                  <a:extLst>
                    <a:ext uri="{9D8B030D-6E8A-4147-A177-3AD203B41FA5}">
                      <a16:colId xmlns:a16="http://schemas.microsoft.com/office/drawing/2014/main" val="267979380"/>
                    </a:ext>
                  </a:extLst>
                </a:gridCol>
              </a:tblGrid>
              <a:tr h="471398">
                <a:tc>
                  <a:txBody>
                    <a:bodyPr/>
                    <a:lstStyle/>
                    <a:p>
                      <a:pPr algn="l"/>
                      <a:r>
                        <a:rPr lang="en-DE" b="1" dirty="0"/>
                        <a:t>Monitoring</a:t>
                      </a:r>
                    </a:p>
                  </a:txBody>
                  <a:tcPr>
                    <a:lnL>
                      <a:noFill/>
                    </a:lnL>
                    <a:lnR>
                      <a:noFill/>
                    </a:lnR>
                    <a:lnB w="19050" cap="flat" cmpd="sng" algn="ctr">
                      <a:noFill/>
                      <a:prstDash val="solid"/>
                    </a:lnB>
                  </a:tcPr>
                </a:tc>
                <a:tc>
                  <a:txBody>
                    <a:bodyPr/>
                    <a:lstStyle/>
                    <a:p>
                      <a:pPr algn="l"/>
                      <a:r>
                        <a:rPr lang="en-DE" b="1" dirty="0"/>
                        <a:t>Logging</a:t>
                      </a:r>
                    </a:p>
                  </a:txBody>
                  <a:tcPr>
                    <a:lnL>
                      <a:noFill/>
                    </a:lnL>
                    <a:lnR>
                      <a:noFill/>
                    </a:lnR>
                    <a:lnB w="19050" cap="flat" cmpd="sng" algn="ctr">
                      <a:noFill/>
                      <a:prstDash val="solid"/>
                    </a:lnB>
                  </a:tcPr>
                </a:tc>
                <a:tc>
                  <a:txBody>
                    <a:bodyPr/>
                    <a:lstStyle/>
                    <a:p>
                      <a:pPr algn="l"/>
                      <a:r>
                        <a:rPr lang="en-DE" b="1" dirty="0"/>
                        <a:t>Compliance</a:t>
                      </a:r>
                    </a:p>
                  </a:txBody>
                  <a:tcPr>
                    <a:lnL>
                      <a:noFill/>
                    </a:lnL>
                    <a:lnR>
                      <a:noFill/>
                    </a:lnR>
                    <a:lnB w="19050" cap="flat" cmpd="sng" algn="ctr">
                      <a:noFill/>
                      <a:prstDash val="solid"/>
                    </a:lnB>
                  </a:tcPr>
                </a:tc>
                <a:tc>
                  <a:txBody>
                    <a:bodyPr/>
                    <a:lstStyle/>
                    <a:p>
                      <a:pPr algn="l"/>
                      <a:r>
                        <a:rPr lang="en-DE" b="1" dirty="0"/>
                        <a:t>Scaling</a:t>
                      </a:r>
                    </a:p>
                  </a:txBody>
                  <a:tcPr>
                    <a:lnL>
                      <a:noFill/>
                    </a:lnL>
                    <a:lnR>
                      <a:noFill/>
                    </a:lnR>
                    <a:lnB w="19050" cap="flat" cmpd="sng" algn="ctr">
                      <a:noFill/>
                      <a:prstDash val="solid"/>
                    </a:lnB>
                  </a:tcPr>
                </a:tc>
                <a:tc>
                  <a:txBody>
                    <a:bodyPr/>
                    <a:lstStyle/>
                    <a:p>
                      <a:pPr algn="l"/>
                      <a:r>
                        <a:rPr lang="en-DE" b="1" dirty="0"/>
                        <a:t>Tools</a:t>
                      </a:r>
                    </a:p>
                  </a:txBody>
                  <a:tcPr>
                    <a:lnL>
                      <a:noFill/>
                    </a:lnL>
                    <a:lnB w="19050" cap="flat" cmpd="sng" algn="ctr">
                      <a:noFill/>
                      <a:prstDash val="solid"/>
                    </a:lnB>
                  </a:tcPr>
                </a:tc>
                <a:extLst>
                  <a:ext uri="{0D108BD9-81ED-4DB2-BD59-A6C34878D82A}">
                    <a16:rowId xmlns:a16="http://schemas.microsoft.com/office/drawing/2014/main" val="2315677728"/>
                  </a:ext>
                </a:extLst>
              </a:tr>
              <a:tr h="483053">
                <a:tc>
                  <a:txBody>
                    <a:bodyPr/>
                    <a:lstStyle/>
                    <a:p>
                      <a:pPr marL="0" lvl="0" indent="0">
                        <a:buFont typeface="Wingdings" pitchFamily="2" charset="2"/>
                        <a:buNone/>
                      </a:pPr>
                      <a:r>
                        <a:rPr lang="en-DE" sz="1800" b="0" dirty="0">
                          <a:solidFill>
                            <a:schemeClr val="tx1"/>
                          </a:solidFill>
                        </a:rPr>
                        <a:t>Supernova</a:t>
                      </a:r>
                    </a:p>
                  </a:txBody>
                  <a:tcPr>
                    <a:lnL w="19050" cap="flat" cmpd="sng" algn="ctr">
                      <a:noFill/>
                      <a:prstDash val="solid"/>
                    </a:lnL>
                    <a:lnR w="10000" cap="flat" cmpd="sng" algn="ctr">
                      <a:noFill/>
                      <a:prstDash val="solid"/>
                    </a:lnR>
                    <a:lnT w="19050" cap="flat" cmpd="sng" algn="ctr">
                      <a:noFill/>
                      <a:prstDash val="solid"/>
                    </a:lnT>
                    <a:lnB w="10000" cap="flat" cmpd="sng" algn="ctr">
                      <a:noFill/>
                      <a:prstDash val="solid"/>
                    </a:lnB>
                  </a:tcPr>
                </a:tc>
                <a:tc>
                  <a:txBody>
                    <a:bodyPr/>
                    <a:lstStyle/>
                    <a:p>
                      <a:pPr marL="0" indent="0">
                        <a:buFont typeface="Wingdings" pitchFamily="2" charset="2"/>
                        <a:buNone/>
                      </a:pPr>
                      <a:r>
                        <a:rPr lang="en-DE" sz="1800" dirty="0">
                          <a:solidFill>
                            <a:schemeClr val="tx1"/>
                          </a:solidFill>
                        </a:rPr>
                        <a:t>SEM</a:t>
                      </a:r>
                    </a:p>
                  </a:txBody>
                  <a:tcPr>
                    <a:lnL w="10000" cap="flat" cmpd="sng" algn="ctr">
                      <a:noFill/>
                      <a:prstDash val="solid"/>
                    </a:lnL>
                    <a:lnR w="10000" cap="flat" cmpd="sng" algn="ctr">
                      <a:noFill/>
                      <a:prstDash val="solid"/>
                    </a:lnR>
                    <a:lnT w="19050" cap="flat" cmpd="sng" algn="ctr">
                      <a:noFill/>
                      <a:prstDash val="solid"/>
                    </a:lnT>
                    <a:lnB w="10000" cap="flat" cmpd="sng" algn="ctr">
                      <a:noFill/>
                      <a:prstDash val="solid"/>
                    </a:lnB>
                  </a:tcPr>
                </a:tc>
                <a:tc>
                  <a:txBody>
                    <a:bodyPr/>
                    <a:lstStyle/>
                    <a:p>
                      <a:pPr marL="0" indent="0">
                        <a:buFont typeface="Wingdings" pitchFamily="2" charset="2"/>
                        <a:buNone/>
                      </a:pPr>
                      <a:r>
                        <a:rPr lang="en-DE" sz="1800" dirty="0">
                          <a:solidFill>
                            <a:schemeClr val="tx1"/>
                          </a:solidFill>
                        </a:rPr>
                        <a:t>CAM Integration</a:t>
                      </a:r>
                    </a:p>
                  </a:txBody>
                  <a:tcPr>
                    <a:lnL w="10000" cap="flat" cmpd="sng" algn="ctr">
                      <a:noFill/>
                      <a:prstDash val="solid"/>
                    </a:lnL>
                    <a:lnR w="10000" cap="flat" cmpd="sng" algn="ctr">
                      <a:noFill/>
                      <a:prstDash val="solid"/>
                    </a:lnR>
                    <a:lnT w="19050" cap="flat" cmpd="sng" algn="ctr">
                      <a:noFill/>
                      <a:prstDash val="solid"/>
                    </a:lnT>
                    <a:lnB w="10000" cap="flat" cmpd="sng" algn="ctr">
                      <a:noFill/>
                      <a:prstDash val="solid"/>
                    </a:lnB>
                  </a:tcPr>
                </a:tc>
                <a:tc>
                  <a:txBody>
                    <a:bodyPr/>
                    <a:lstStyle/>
                    <a:p>
                      <a:pPr marL="0" indent="0">
                        <a:buFont typeface="Wingdings" pitchFamily="2" charset="2"/>
                        <a:buNone/>
                      </a:pPr>
                      <a:r>
                        <a:rPr lang="en-GB" sz="1800" dirty="0">
                          <a:solidFill>
                            <a:schemeClr val="tx1"/>
                          </a:solidFill>
                        </a:rPr>
                        <a:t>m</a:t>
                      </a:r>
                      <a:r>
                        <a:rPr lang="en-DE" sz="1800" dirty="0">
                          <a:solidFill>
                            <a:schemeClr val="tx1"/>
                          </a:solidFill>
                        </a:rPr>
                        <a:t>etrics-server</a:t>
                      </a:r>
                    </a:p>
                  </a:txBody>
                  <a:tcPr>
                    <a:lnL w="10000" cap="flat" cmpd="sng" algn="ctr">
                      <a:noFill/>
                      <a:prstDash val="solid"/>
                    </a:lnL>
                    <a:lnR w="10000" cap="flat" cmpd="sng" algn="ctr">
                      <a:noFill/>
                      <a:prstDash val="solid"/>
                    </a:lnR>
                    <a:lnT w="19050" cap="flat" cmpd="sng" algn="ctr">
                      <a:noFill/>
                      <a:prstDash val="solid"/>
                    </a:lnT>
                    <a:lnB w="10000" cap="flat" cmpd="sng" algn="ctr">
                      <a:noFill/>
                      <a:prstDash val="solid"/>
                    </a:lnB>
                  </a:tcPr>
                </a:tc>
                <a:tc>
                  <a:txBody>
                    <a:bodyPr/>
                    <a:lstStyle/>
                    <a:p>
                      <a:pPr marL="0" indent="0">
                        <a:buFont typeface="Wingdings" pitchFamily="2" charset="2"/>
                        <a:buNone/>
                      </a:pPr>
                      <a:r>
                        <a:rPr lang="en-DE" sz="1800" dirty="0">
                          <a:solidFill>
                            <a:schemeClr val="tx1"/>
                          </a:solidFill>
                        </a:rPr>
                        <a:t>Ingress Controller</a:t>
                      </a:r>
                    </a:p>
                  </a:txBody>
                  <a:tcPr>
                    <a:lnL w="10000" cap="flat" cmpd="sng" algn="ctr">
                      <a:noFill/>
                      <a:prstDash val="solid"/>
                    </a:lnL>
                    <a:lnT w="19050" cap="flat" cmpd="sng" algn="ctr">
                      <a:noFill/>
                      <a:prstDash val="solid"/>
                    </a:lnT>
                    <a:lnB w="10000" cap="flat" cmpd="sng" algn="ctr">
                      <a:noFill/>
                      <a:prstDash val="solid"/>
                    </a:lnB>
                  </a:tcPr>
                </a:tc>
                <a:extLst>
                  <a:ext uri="{0D108BD9-81ED-4DB2-BD59-A6C34878D82A}">
                    <a16:rowId xmlns:a16="http://schemas.microsoft.com/office/drawing/2014/main" val="2943458001"/>
                  </a:ext>
                </a:extLst>
              </a:tr>
              <a:tr h="419253">
                <a:tc>
                  <a:txBody>
                    <a:bodyPr/>
                    <a:lstStyle/>
                    <a:p>
                      <a:r>
                        <a:rPr lang="en-DE" sz="1800" b="0" dirty="0">
                          <a:solidFill>
                            <a:schemeClr val="tx1"/>
                          </a:solidFill>
                        </a:rPr>
                        <a:t>Pagerduty</a:t>
                      </a:r>
                    </a:p>
                  </a:txBody>
                  <a:tcPr>
                    <a:lnL w="1905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SIEM</a:t>
                      </a: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Vault</a:t>
                      </a: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HPA</a:t>
                      </a: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Cert Manager</a:t>
                      </a:r>
                    </a:p>
                  </a:txBody>
                  <a:tcPr>
                    <a:lnL w="10000" cap="flat" cmpd="sng" algn="ctr">
                      <a:noFill/>
                      <a:prstDash val="solid"/>
                    </a:lnL>
                    <a:lnT w="10000" cap="flat" cmpd="sng" algn="ctr">
                      <a:noFill/>
                      <a:prstDash val="solid"/>
                    </a:lnT>
                    <a:lnB w="10000" cap="flat" cmpd="sng" algn="ctr">
                      <a:noFill/>
                      <a:prstDash val="solid"/>
                    </a:lnB>
                  </a:tcPr>
                </a:tc>
                <a:extLst>
                  <a:ext uri="{0D108BD9-81ED-4DB2-BD59-A6C34878D82A}">
                    <a16:rowId xmlns:a16="http://schemas.microsoft.com/office/drawing/2014/main" val="1159809285"/>
                  </a:ext>
                </a:extLst>
              </a:tr>
              <a:tr h="419253">
                <a:tc>
                  <a:txBody>
                    <a:bodyPr/>
                    <a:lstStyle/>
                    <a:p>
                      <a:r>
                        <a:rPr lang="en-DE" sz="1800" b="0" dirty="0">
                          <a:solidFill>
                            <a:schemeClr val="tx1"/>
                          </a:solidFill>
                        </a:rPr>
                        <a:t>Alertmanager</a:t>
                      </a:r>
                    </a:p>
                  </a:txBody>
                  <a:tcPr>
                    <a:lnL w="1905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Octobus</a:t>
                      </a: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Heureka</a:t>
                      </a: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VPA</a:t>
                      </a: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u8s</a:t>
                      </a:r>
                    </a:p>
                  </a:txBody>
                  <a:tcPr>
                    <a:lnL w="10000" cap="flat" cmpd="sng" algn="ctr">
                      <a:noFill/>
                      <a:prstDash val="solid"/>
                    </a:lnL>
                    <a:lnT w="10000" cap="flat" cmpd="sng" algn="ctr">
                      <a:noFill/>
                      <a:prstDash val="solid"/>
                    </a:lnT>
                    <a:lnB w="10000" cap="flat" cmpd="sng" algn="ctr">
                      <a:noFill/>
                      <a:prstDash val="solid"/>
                    </a:lnB>
                  </a:tcPr>
                </a:tc>
                <a:extLst>
                  <a:ext uri="{0D108BD9-81ED-4DB2-BD59-A6C34878D82A}">
                    <a16:rowId xmlns:a16="http://schemas.microsoft.com/office/drawing/2014/main" val="1113367154"/>
                  </a:ext>
                </a:extLst>
              </a:tr>
              <a:tr h="465802">
                <a:tc>
                  <a:txBody>
                    <a:bodyPr/>
                    <a:lstStyle/>
                    <a:p>
                      <a:r>
                        <a:rPr lang="en-DE" sz="1800" b="0" dirty="0">
                          <a:solidFill>
                            <a:schemeClr val="tx1"/>
                          </a:solidFill>
                        </a:rPr>
                        <a:t>Grafana</a:t>
                      </a:r>
                    </a:p>
                  </a:txBody>
                  <a:tcPr>
                    <a:lnL w="1905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Kibana</a:t>
                      </a: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Doop</a:t>
                      </a: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Descheduler</a:t>
                      </a: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Manila Provisioner</a:t>
                      </a:r>
                    </a:p>
                  </a:txBody>
                  <a:tcPr>
                    <a:lnL w="10000" cap="flat" cmpd="sng" algn="ctr">
                      <a:noFill/>
                      <a:prstDash val="solid"/>
                    </a:lnL>
                    <a:lnT w="10000" cap="flat" cmpd="sng" algn="ctr">
                      <a:noFill/>
                      <a:prstDash val="solid"/>
                    </a:lnT>
                    <a:lnB w="10000" cap="flat" cmpd="sng" algn="ctr">
                      <a:noFill/>
                      <a:prstDash val="solid"/>
                    </a:lnB>
                  </a:tcPr>
                </a:tc>
                <a:extLst>
                  <a:ext uri="{0D108BD9-81ED-4DB2-BD59-A6C34878D82A}">
                    <a16:rowId xmlns:a16="http://schemas.microsoft.com/office/drawing/2014/main" val="3380611318"/>
                  </a:ext>
                </a:extLst>
              </a:tr>
              <a:tr h="452129">
                <a:tc>
                  <a:txBody>
                    <a:bodyPr/>
                    <a:lstStyle/>
                    <a:p>
                      <a:r>
                        <a:rPr lang="en-DE" sz="1800" b="0" dirty="0">
                          <a:solidFill>
                            <a:schemeClr val="tx1"/>
                          </a:solidFill>
                        </a:rPr>
                        <a:t>Prometheus</a:t>
                      </a:r>
                    </a:p>
                  </a:txBody>
                  <a:tcPr>
                    <a:lnL w="1905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ElasticSearch</a:t>
                      </a: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Gatekeeper</a:t>
                      </a: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endParaRPr lang="en-DE" sz="1800" dirty="0">
                        <a:solidFill>
                          <a:schemeClr val="tx1"/>
                        </a:solidFill>
                      </a:endParaRP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Helm</a:t>
                      </a:r>
                    </a:p>
                  </a:txBody>
                  <a:tcPr>
                    <a:lnL w="10000" cap="flat" cmpd="sng" algn="ctr">
                      <a:noFill/>
                      <a:prstDash val="solid"/>
                    </a:lnL>
                    <a:lnT w="10000" cap="flat" cmpd="sng" algn="ctr">
                      <a:noFill/>
                      <a:prstDash val="solid"/>
                    </a:lnT>
                    <a:lnB w="10000" cap="flat" cmpd="sng" algn="ctr">
                      <a:noFill/>
                      <a:prstDash val="solid"/>
                    </a:lnB>
                  </a:tcPr>
                </a:tc>
                <a:extLst>
                  <a:ext uri="{0D108BD9-81ED-4DB2-BD59-A6C34878D82A}">
                    <a16:rowId xmlns:a16="http://schemas.microsoft.com/office/drawing/2014/main" val="4052593310"/>
                  </a:ext>
                </a:extLst>
              </a:tr>
              <a:tr h="367401">
                <a:tc>
                  <a:txBody>
                    <a:bodyPr/>
                    <a:lstStyle/>
                    <a:p>
                      <a:r>
                        <a:rPr lang="en-DE" sz="1800" b="0" dirty="0">
                          <a:solidFill>
                            <a:schemeClr val="tx1"/>
                          </a:solidFill>
                        </a:rPr>
                        <a:t>Exporters</a:t>
                      </a:r>
                    </a:p>
                  </a:txBody>
                  <a:tcPr>
                    <a:lnL w="1905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endParaRPr lang="en-DE" sz="1800" dirty="0">
                        <a:solidFill>
                          <a:schemeClr val="tx1"/>
                        </a:solidFill>
                      </a:endParaRP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Secure by Default</a:t>
                      </a: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endParaRPr lang="en-DE" sz="1800" dirty="0">
                        <a:solidFill>
                          <a:schemeClr val="tx1"/>
                        </a:solidFill>
                      </a:endParaRP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endParaRPr lang="en-DE" sz="1800" dirty="0">
                        <a:solidFill>
                          <a:schemeClr val="tx1"/>
                        </a:solidFill>
                      </a:endParaRPr>
                    </a:p>
                  </a:txBody>
                  <a:tcPr>
                    <a:lnL w="10000" cap="flat" cmpd="sng" algn="ctr">
                      <a:noFill/>
                      <a:prstDash val="solid"/>
                    </a:lnL>
                    <a:lnT w="10000" cap="flat" cmpd="sng" algn="ctr">
                      <a:noFill/>
                      <a:prstDash val="solid"/>
                    </a:lnT>
                    <a:lnB w="10000" cap="flat" cmpd="sng" algn="ctr">
                      <a:noFill/>
                      <a:prstDash val="solid"/>
                    </a:lnB>
                  </a:tcPr>
                </a:tc>
                <a:extLst>
                  <a:ext uri="{0D108BD9-81ED-4DB2-BD59-A6C34878D82A}">
                    <a16:rowId xmlns:a16="http://schemas.microsoft.com/office/drawing/2014/main" val="2320064530"/>
                  </a:ext>
                </a:extLst>
              </a:tr>
              <a:tr h="375984">
                <a:tc>
                  <a:txBody>
                    <a:bodyPr/>
                    <a:lstStyle/>
                    <a:p>
                      <a:endParaRPr lang="en-DE" sz="1800" b="0" dirty="0">
                        <a:solidFill>
                          <a:schemeClr val="tx1"/>
                        </a:solidFill>
                      </a:endParaRPr>
                    </a:p>
                  </a:txBody>
                  <a:tcPr>
                    <a:lnL w="1905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endParaRPr lang="en-DE" sz="1800" dirty="0">
                        <a:solidFill>
                          <a:schemeClr val="tx1"/>
                        </a:solidFill>
                      </a:endParaRP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RBAC Provisioning</a:t>
                      </a: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endParaRPr lang="en-DE" sz="1800" dirty="0">
                        <a:solidFill>
                          <a:schemeClr val="tx1"/>
                        </a:solidFill>
                      </a:endParaRP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endParaRPr lang="en-DE" sz="1800" dirty="0">
                        <a:solidFill>
                          <a:schemeClr val="tx1"/>
                        </a:solidFill>
                      </a:endParaRPr>
                    </a:p>
                  </a:txBody>
                  <a:tcPr>
                    <a:lnL w="10000" cap="flat" cmpd="sng" algn="ctr">
                      <a:noFill/>
                      <a:prstDash val="solid"/>
                    </a:lnL>
                    <a:lnT w="10000" cap="flat" cmpd="sng" algn="ctr">
                      <a:noFill/>
                      <a:prstDash val="solid"/>
                    </a:lnT>
                    <a:lnB w="10000" cap="flat" cmpd="sng" algn="ctr">
                      <a:noFill/>
                      <a:prstDash val="solid"/>
                    </a:lnB>
                  </a:tcPr>
                </a:tc>
                <a:extLst>
                  <a:ext uri="{0D108BD9-81ED-4DB2-BD59-A6C34878D82A}">
                    <a16:rowId xmlns:a16="http://schemas.microsoft.com/office/drawing/2014/main" val="3316106927"/>
                  </a:ext>
                </a:extLst>
              </a:tr>
              <a:tr h="264096">
                <a:tc>
                  <a:txBody>
                    <a:bodyPr/>
                    <a:lstStyle/>
                    <a:p>
                      <a:endParaRPr lang="en-DE" sz="1800" b="0" dirty="0">
                        <a:solidFill>
                          <a:schemeClr val="tx1"/>
                        </a:solidFill>
                      </a:endParaRPr>
                    </a:p>
                  </a:txBody>
                  <a:tcPr>
                    <a:lnL w="1905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endParaRPr lang="en-DE" sz="1800" dirty="0">
                        <a:solidFill>
                          <a:schemeClr val="tx1"/>
                        </a:solidFill>
                      </a:endParaRP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r>
                        <a:rPr lang="en-DE" sz="1800" dirty="0">
                          <a:solidFill>
                            <a:schemeClr val="tx1"/>
                          </a:solidFill>
                        </a:rPr>
                        <a:t>Falco</a:t>
                      </a: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endParaRPr lang="en-DE" sz="1800" dirty="0">
                        <a:solidFill>
                          <a:schemeClr val="tx1"/>
                        </a:solidFill>
                      </a:endParaRPr>
                    </a:p>
                  </a:txBody>
                  <a:tcPr>
                    <a:lnL w="10000" cap="flat" cmpd="sng" algn="ctr">
                      <a:noFill/>
                      <a:prstDash val="solid"/>
                    </a:lnL>
                    <a:lnR w="10000" cap="flat" cmpd="sng" algn="ctr">
                      <a:noFill/>
                      <a:prstDash val="solid"/>
                    </a:lnR>
                    <a:lnT w="10000" cap="flat" cmpd="sng" algn="ctr">
                      <a:noFill/>
                      <a:prstDash val="solid"/>
                    </a:lnT>
                    <a:lnB w="10000" cap="flat" cmpd="sng" algn="ctr">
                      <a:noFill/>
                      <a:prstDash val="solid"/>
                    </a:lnB>
                  </a:tcPr>
                </a:tc>
                <a:tc>
                  <a:txBody>
                    <a:bodyPr/>
                    <a:lstStyle/>
                    <a:p>
                      <a:endParaRPr lang="en-DE" sz="1800" dirty="0">
                        <a:solidFill>
                          <a:schemeClr val="tx1"/>
                        </a:solidFill>
                      </a:endParaRPr>
                    </a:p>
                  </a:txBody>
                  <a:tcPr>
                    <a:lnL w="10000" cap="flat" cmpd="sng" algn="ctr">
                      <a:noFill/>
                      <a:prstDash val="solid"/>
                    </a:lnL>
                    <a:lnT w="10000" cap="flat" cmpd="sng" algn="ctr">
                      <a:noFill/>
                      <a:prstDash val="solid"/>
                    </a:lnT>
                    <a:lnB w="10000" cap="flat" cmpd="sng" algn="ctr">
                      <a:noFill/>
                      <a:prstDash val="solid"/>
                    </a:lnB>
                  </a:tcPr>
                </a:tc>
                <a:extLst>
                  <a:ext uri="{0D108BD9-81ED-4DB2-BD59-A6C34878D82A}">
                    <a16:rowId xmlns:a16="http://schemas.microsoft.com/office/drawing/2014/main" val="1058965864"/>
                  </a:ext>
                </a:extLst>
              </a:tr>
            </a:tbl>
          </a:graphicData>
        </a:graphic>
      </p:graphicFrame>
    </p:spTree>
    <p:extLst>
      <p:ext uri="{BB962C8B-B14F-4D97-AF65-F5344CB8AC3E}">
        <p14:creationId xmlns:p14="http://schemas.microsoft.com/office/powerpoint/2010/main" val="4175666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p:cNvSpPr>
            <a:spLocks noGrp="1"/>
          </p:cNvSpPr>
          <p:nvPr>
            <p:ph type="body" sz="quarter" idx="10"/>
          </p:nvPr>
        </p:nvSpPr>
        <p:spPr>
          <a:xfrm>
            <a:off x="6302773" y="1358743"/>
            <a:ext cx="5510595" cy="4716000"/>
          </a:xfrm>
        </p:spPr>
        <p:txBody>
          <a:bodyPr>
            <a:normAutofit/>
          </a:bodyPr>
          <a:lstStyle/>
          <a:p>
            <a:r>
              <a:rPr lang="en-US" b="1" dirty="0"/>
              <a:t>Operations</a:t>
            </a:r>
          </a:p>
          <a:p>
            <a:pPr lvl="1"/>
            <a:r>
              <a:rPr lang="en-US" dirty="0"/>
              <a:t>Deployment complexity increasing</a:t>
            </a:r>
          </a:p>
          <a:p>
            <a:pPr lvl="1"/>
            <a:r>
              <a:rPr lang="en-US" dirty="0"/>
              <a:t>Platform vs Reuse</a:t>
            </a:r>
          </a:p>
          <a:p>
            <a:pPr lvl="1"/>
            <a:r>
              <a:rPr lang="en-US" dirty="0"/>
              <a:t>Fuzzy responsibilities</a:t>
            </a:r>
            <a:endParaRPr lang="en-US" b="1" dirty="0"/>
          </a:p>
          <a:p>
            <a:pPr lvl="0"/>
            <a:r>
              <a:rPr lang="en-US" b="1" dirty="0"/>
              <a:t>Development</a:t>
            </a:r>
            <a:endParaRPr lang="en-US" dirty="0"/>
          </a:p>
          <a:p>
            <a:pPr lvl="1"/>
            <a:r>
              <a:rPr lang="en-US" dirty="0"/>
              <a:t>Too many islands</a:t>
            </a:r>
          </a:p>
          <a:p>
            <a:pPr lvl="1"/>
            <a:r>
              <a:rPr lang="en-US" dirty="0"/>
              <a:t>Not enough framework to extend easily</a:t>
            </a:r>
          </a:p>
          <a:p>
            <a:pPr lvl="1"/>
            <a:endParaRPr lang="en-US" dirty="0"/>
          </a:p>
          <a:p>
            <a:pPr lvl="0"/>
            <a:endParaRPr lang="en-US" dirty="0"/>
          </a:p>
          <a:p>
            <a:pPr lvl="0"/>
            <a:endParaRPr lang="en-GB" dirty="0"/>
          </a:p>
          <a:p>
            <a:pPr lvl="1"/>
            <a:endParaRPr lang="en-US" dirty="0"/>
          </a:p>
        </p:txBody>
      </p:sp>
      <p:sp>
        <p:nvSpPr>
          <p:cNvPr id="4" name="Title"/>
          <p:cNvSpPr>
            <a:spLocks noGrp="1"/>
          </p:cNvSpPr>
          <p:nvPr>
            <p:ph type="title"/>
          </p:nvPr>
        </p:nvSpPr>
        <p:spPr/>
        <p:txBody>
          <a:bodyPr/>
          <a:lstStyle/>
          <a:p>
            <a:r>
              <a:rPr lang="en-US" dirty="0"/>
              <a:t>Pain Points</a:t>
            </a:r>
          </a:p>
        </p:txBody>
      </p:sp>
      <p:sp>
        <p:nvSpPr>
          <p:cNvPr id="5" name="Text Placeholder">
            <a:extLst>
              <a:ext uri="{FF2B5EF4-FFF2-40B4-BE49-F238E27FC236}">
                <a16:creationId xmlns:a16="http://schemas.microsoft.com/office/drawing/2014/main" id="{EA33EC0E-810D-FF4F-AE6E-7A93D9EB0EB8}"/>
              </a:ext>
            </a:extLst>
          </p:cNvPr>
          <p:cNvSpPr txBox="1">
            <a:spLocks/>
          </p:cNvSpPr>
          <p:nvPr/>
        </p:nvSpPr>
        <p:spPr bwMode="black">
          <a:xfrm>
            <a:off x="504001" y="1358743"/>
            <a:ext cx="5510596" cy="4716000"/>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b="1" dirty="0"/>
              <a:t>Usage</a:t>
            </a:r>
          </a:p>
          <a:p>
            <a:pPr lvl="1"/>
            <a:r>
              <a:rPr lang="en-US" dirty="0"/>
              <a:t>Steep learning curve</a:t>
            </a:r>
          </a:p>
          <a:p>
            <a:pPr lvl="1"/>
            <a:r>
              <a:rPr lang="en-US" dirty="0"/>
              <a:t>Tool Zoo</a:t>
            </a:r>
          </a:p>
          <a:p>
            <a:pPr lvl="1"/>
            <a:r>
              <a:rPr lang="en-US" dirty="0"/>
              <a:t>Outdated tools</a:t>
            </a:r>
          </a:p>
          <a:p>
            <a:pPr lvl="0"/>
            <a:r>
              <a:rPr lang="en-US" b="1" dirty="0"/>
              <a:t>Automation</a:t>
            </a:r>
          </a:p>
          <a:p>
            <a:pPr lvl="1"/>
            <a:r>
              <a:rPr lang="en-US" dirty="0"/>
              <a:t>Too much manual work (CAM, </a:t>
            </a:r>
            <a:r>
              <a:rPr lang="en-US" dirty="0" err="1"/>
              <a:t>Pagerduty</a:t>
            </a:r>
            <a:r>
              <a:rPr lang="en-US" dirty="0"/>
              <a:t>, Slack, </a:t>
            </a:r>
            <a:r>
              <a:rPr lang="en-US" dirty="0" err="1"/>
              <a:t>Github</a:t>
            </a:r>
            <a:r>
              <a:rPr lang="en-US" dirty="0"/>
              <a:t>, Vault ,….)</a:t>
            </a:r>
          </a:p>
          <a:p>
            <a:pPr lvl="1"/>
            <a:r>
              <a:rPr lang="en-US" dirty="0"/>
              <a:t>Too hard to change</a:t>
            </a:r>
          </a:p>
          <a:p>
            <a:pPr lvl="1"/>
            <a:r>
              <a:rPr lang="en-US" dirty="0"/>
              <a:t>Too hard to onboard additional teams</a:t>
            </a:r>
          </a:p>
          <a:p>
            <a:pPr lvl="1"/>
            <a:r>
              <a:rPr lang="en-US" dirty="0"/>
              <a:t>Status Quo: Inconsistent, grown configuration. Easy to break. </a:t>
            </a:r>
            <a:endParaRPr lang="en-US" b="1" dirty="0"/>
          </a:p>
          <a:p>
            <a:endParaRPr lang="en-US" dirty="0"/>
          </a:p>
          <a:p>
            <a:endParaRPr lang="en-GB" dirty="0"/>
          </a:p>
          <a:p>
            <a:pPr lvl="1"/>
            <a:endParaRPr lang="en-US" dirty="0"/>
          </a:p>
        </p:txBody>
      </p:sp>
    </p:spTree>
    <p:extLst>
      <p:ext uri="{BB962C8B-B14F-4D97-AF65-F5344CB8AC3E}">
        <p14:creationId xmlns:p14="http://schemas.microsoft.com/office/powerpoint/2010/main" val="3942301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Rectangle 305">
            <a:extLst>
              <a:ext uri="{FF2B5EF4-FFF2-40B4-BE49-F238E27FC236}">
                <a16:creationId xmlns:a16="http://schemas.microsoft.com/office/drawing/2014/main" id="{348DEEDB-44DD-4544-87A6-BC770758A183}"/>
              </a:ext>
            </a:extLst>
          </p:cNvPr>
          <p:cNvSpPr/>
          <p:nvPr/>
        </p:nvSpPr>
        <p:spPr bwMode="gray">
          <a:xfrm>
            <a:off x="4882026" y="1509995"/>
            <a:ext cx="2335147" cy="4771534"/>
          </a:xfrm>
          <a:prstGeom prst="rect">
            <a:avLst/>
          </a:prstGeom>
          <a:solidFill>
            <a:schemeClr val="accent3">
              <a:alpha val="59693"/>
            </a:scheme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tx1"/>
                </a:solidFill>
                <a:ea typeface="Arial Unicode MS" pitchFamily="34" charset="-128"/>
                <a:cs typeface="Arial Unicode MS" pitchFamily="34" charset="-128"/>
              </a:rPr>
              <a:t>Greenhouse </a:t>
            </a:r>
            <a:br>
              <a:rPr lang="en-US" sz="1800" b="1" kern="0" dirty="0">
                <a:solidFill>
                  <a:schemeClr val="tx1"/>
                </a:solidFill>
                <a:ea typeface="Arial Unicode MS" pitchFamily="34" charset="-128"/>
                <a:cs typeface="Arial Unicode MS" pitchFamily="34" charset="-128"/>
              </a:rPr>
            </a:br>
            <a:r>
              <a:rPr lang="en-US" sz="1800" kern="0" dirty="0">
                <a:solidFill>
                  <a:schemeClr val="tx1"/>
                </a:solidFill>
                <a:ea typeface="Arial Unicode MS" pitchFamily="34" charset="-128"/>
                <a:cs typeface="Arial Unicode MS" pitchFamily="34" charset="-128"/>
              </a:rPr>
              <a:t>Frontend</a:t>
            </a:r>
            <a:endParaRPr kumimoji="0" lang="en-DE" sz="180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14" name="Rectangle 13">
            <a:extLst>
              <a:ext uri="{FF2B5EF4-FFF2-40B4-BE49-F238E27FC236}">
                <a16:creationId xmlns:a16="http://schemas.microsoft.com/office/drawing/2014/main" id="{C9BD1FBA-E941-7344-843D-CF5237BBE2F4}"/>
              </a:ext>
            </a:extLst>
          </p:cNvPr>
          <p:cNvSpPr/>
          <p:nvPr/>
        </p:nvSpPr>
        <p:spPr bwMode="gray">
          <a:xfrm>
            <a:off x="504001" y="1509994"/>
            <a:ext cx="4094922" cy="4771535"/>
          </a:xfrm>
          <a:prstGeom prst="rect">
            <a:avLst/>
          </a:prstGeom>
          <a:solidFill>
            <a:schemeClr val="accent3">
              <a:alpha val="59693"/>
            </a:scheme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solidFill>
                  <a:schemeClr val="tx1"/>
                </a:solidFill>
                <a:ea typeface="Arial Unicode MS" pitchFamily="34" charset="-128"/>
                <a:cs typeface="Arial Unicode MS" pitchFamily="34" charset="-128"/>
              </a:rPr>
              <a:t>Greenhouse </a:t>
            </a:r>
            <a:br>
              <a:rPr lang="en-US" sz="1800" b="1" kern="0" dirty="0">
                <a:solidFill>
                  <a:schemeClr val="tx1"/>
                </a:solidFill>
                <a:ea typeface="Arial Unicode MS" pitchFamily="34" charset="-128"/>
                <a:cs typeface="Arial Unicode MS" pitchFamily="34" charset="-128"/>
              </a:rPr>
            </a:br>
            <a:r>
              <a:rPr lang="en-US" sz="1800" kern="0" dirty="0">
                <a:solidFill>
                  <a:schemeClr val="tx1"/>
                </a:solidFill>
                <a:ea typeface="Arial Unicode MS" pitchFamily="34" charset="-128"/>
                <a:cs typeface="Arial Unicode MS" pitchFamily="34" charset="-128"/>
              </a:rPr>
              <a:t>API</a:t>
            </a:r>
            <a:endParaRPr kumimoji="0" lang="en-DE" sz="180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20" name="Rectangle 19">
            <a:extLst>
              <a:ext uri="{FF2B5EF4-FFF2-40B4-BE49-F238E27FC236}">
                <a16:creationId xmlns:a16="http://schemas.microsoft.com/office/drawing/2014/main" id="{B030D42C-35CC-8748-93CA-C8DFD1D52462}"/>
              </a:ext>
            </a:extLst>
          </p:cNvPr>
          <p:cNvSpPr/>
          <p:nvPr/>
        </p:nvSpPr>
        <p:spPr bwMode="gray">
          <a:xfrm>
            <a:off x="2089380" y="2231197"/>
            <a:ext cx="1087993" cy="313895"/>
          </a:xfrm>
          <a:prstGeom prst="rect">
            <a:avLst/>
          </a:prstGeom>
          <a:solidFill>
            <a:schemeClr val="accent3"/>
          </a:solidFill>
          <a:ln>
            <a:solidFill>
              <a:schemeClr val="bg1"/>
            </a:solidFill>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DE" sz="1200" kern="0" dirty="0">
                <a:ea typeface="Arial Unicode MS" pitchFamily="34" charset="-128"/>
                <a:cs typeface="Arial Unicode MS" pitchFamily="34" charset="-128"/>
              </a:rPr>
              <a:t>Organization</a:t>
            </a:r>
            <a:endParaRPr kumimoji="0" lang="en-DE" sz="12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Rectangle 20">
            <a:extLst>
              <a:ext uri="{FF2B5EF4-FFF2-40B4-BE49-F238E27FC236}">
                <a16:creationId xmlns:a16="http://schemas.microsoft.com/office/drawing/2014/main" id="{82226526-88A0-7343-9B83-69C18AA4314A}"/>
              </a:ext>
            </a:extLst>
          </p:cNvPr>
          <p:cNvSpPr/>
          <p:nvPr/>
        </p:nvSpPr>
        <p:spPr bwMode="gray">
          <a:xfrm>
            <a:off x="792031" y="2628704"/>
            <a:ext cx="1095276" cy="313895"/>
          </a:xfrm>
          <a:prstGeom prst="rect">
            <a:avLst/>
          </a:prstGeom>
          <a:solidFill>
            <a:schemeClr val="accent3"/>
          </a:solidFill>
          <a:ln>
            <a:solidFill>
              <a:schemeClr val="bg1"/>
            </a:solidFill>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DE" sz="1200" kern="0" dirty="0">
                <a:ea typeface="Arial Unicode MS" pitchFamily="34" charset="-128"/>
                <a:cs typeface="Arial Unicode MS" pitchFamily="34" charset="-128"/>
              </a:rPr>
              <a:t>Cluster</a:t>
            </a:r>
          </a:p>
        </p:txBody>
      </p:sp>
      <p:cxnSp>
        <p:nvCxnSpPr>
          <p:cNvPr id="22" name="Elbow Connector 21">
            <a:extLst>
              <a:ext uri="{FF2B5EF4-FFF2-40B4-BE49-F238E27FC236}">
                <a16:creationId xmlns:a16="http://schemas.microsoft.com/office/drawing/2014/main" id="{2EF4C7BC-F952-4D4F-8A37-58285504BD50}"/>
              </a:ext>
            </a:extLst>
          </p:cNvPr>
          <p:cNvCxnSpPr>
            <a:stCxn id="20" idx="3"/>
            <a:endCxn id="15" idx="0"/>
          </p:cNvCxnSpPr>
          <p:nvPr/>
        </p:nvCxnSpPr>
        <p:spPr>
          <a:xfrm>
            <a:off x="3177373" y="2388145"/>
            <a:ext cx="616661" cy="252317"/>
          </a:xfrm>
          <a:prstGeom prst="bentConnector2">
            <a:avLst/>
          </a:prstGeom>
          <a:ln w="254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EC6620F3-B1CF-E343-8B1B-DDEFE976FC1D}"/>
              </a:ext>
            </a:extLst>
          </p:cNvPr>
          <p:cNvCxnSpPr>
            <a:stCxn id="20" idx="1"/>
            <a:endCxn id="21" idx="0"/>
          </p:cNvCxnSpPr>
          <p:nvPr/>
        </p:nvCxnSpPr>
        <p:spPr>
          <a:xfrm rot="10800000" flipV="1">
            <a:off x="1339670" y="2388144"/>
            <a:ext cx="749711" cy="240559"/>
          </a:xfrm>
          <a:prstGeom prst="bentConnector2">
            <a:avLst/>
          </a:prstGeom>
          <a:ln w="25400">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3167375-7217-3B4B-B92A-DF4A76E187D3}"/>
              </a:ext>
            </a:extLst>
          </p:cNvPr>
          <p:cNvSpPr txBox="1"/>
          <p:nvPr/>
        </p:nvSpPr>
        <p:spPr>
          <a:xfrm>
            <a:off x="3840304" y="2409452"/>
            <a:ext cx="125034"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600" b="1" kern="0" dirty="0">
                <a:ea typeface="Arial Unicode MS" pitchFamily="34" charset="-128"/>
                <a:cs typeface="Arial Unicode MS" pitchFamily="34" charset="-128"/>
              </a:rPr>
              <a:t>n</a:t>
            </a:r>
            <a:endParaRPr lang="en-DE" sz="2400" b="1" kern="0" dirty="0">
              <a:ea typeface="Arial Unicode MS" pitchFamily="34" charset="-128"/>
              <a:cs typeface="Arial Unicode MS" pitchFamily="34" charset="-128"/>
            </a:endParaRPr>
          </a:p>
        </p:txBody>
      </p:sp>
      <p:sp>
        <p:nvSpPr>
          <p:cNvPr id="28" name="TextBox 27">
            <a:extLst>
              <a:ext uri="{FF2B5EF4-FFF2-40B4-BE49-F238E27FC236}">
                <a16:creationId xmlns:a16="http://schemas.microsoft.com/office/drawing/2014/main" id="{09EA9AD1-97FA-F44D-A1C6-6AF024D4F4B4}"/>
              </a:ext>
            </a:extLst>
          </p:cNvPr>
          <p:cNvSpPr txBox="1"/>
          <p:nvPr/>
        </p:nvSpPr>
        <p:spPr>
          <a:xfrm>
            <a:off x="1172413" y="2407481"/>
            <a:ext cx="125034" cy="246221"/>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600" b="1" kern="0" dirty="0">
                <a:ea typeface="Arial Unicode MS" pitchFamily="34" charset="-128"/>
                <a:cs typeface="Arial Unicode MS" pitchFamily="34" charset="-128"/>
              </a:rPr>
              <a:t>n</a:t>
            </a:r>
            <a:endParaRPr lang="en-DE" sz="2400" b="1" kern="0" dirty="0">
              <a:ea typeface="Arial Unicode MS" pitchFamily="34" charset="-128"/>
              <a:cs typeface="Arial Unicode MS" pitchFamily="34" charset="-128"/>
            </a:endParaRPr>
          </a:p>
        </p:txBody>
      </p:sp>
      <p:sp>
        <p:nvSpPr>
          <p:cNvPr id="32" name="TextBox 31">
            <a:extLst>
              <a:ext uri="{FF2B5EF4-FFF2-40B4-BE49-F238E27FC236}">
                <a16:creationId xmlns:a16="http://schemas.microsoft.com/office/drawing/2014/main" id="{E75740C6-A793-554D-954F-22419CF273E3}"/>
              </a:ext>
            </a:extLst>
          </p:cNvPr>
          <p:cNvSpPr txBox="1"/>
          <p:nvPr/>
        </p:nvSpPr>
        <p:spPr>
          <a:xfrm>
            <a:off x="3262037" y="2180307"/>
            <a:ext cx="849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200" b="1" kern="0" dirty="0">
                <a:ea typeface="Arial Unicode MS" pitchFamily="34" charset="-128"/>
                <a:cs typeface="Arial Unicode MS" pitchFamily="34" charset="-128"/>
              </a:rPr>
              <a:t>1</a:t>
            </a:r>
            <a:endParaRPr lang="en-DE" sz="1800" b="1" kern="0" dirty="0">
              <a:ea typeface="Arial Unicode MS" pitchFamily="34" charset="-128"/>
              <a:cs typeface="Arial Unicode MS" pitchFamily="34" charset="-128"/>
            </a:endParaRPr>
          </a:p>
        </p:txBody>
      </p:sp>
      <p:sp>
        <p:nvSpPr>
          <p:cNvPr id="33" name="TextBox 32">
            <a:extLst>
              <a:ext uri="{FF2B5EF4-FFF2-40B4-BE49-F238E27FC236}">
                <a16:creationId xmlns:a16="http://schemas.microsoft.com/office/drawing/2014/main" id="{0C5A055D-EC6D-5F4D-893E-58A90F8C0D1A}"/>
              </a:ext>
            </a:extLst>
          </p:cNvPr>
          <p:cNvSpPr txBox="1"/>
          <p:nvPr/>
        </p:nvSpPr>
        <p:spPr>
          <a:xfrm>
            <a:off x="1962088" y="2180307"/>
            <a:ext cx="8496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200" b="1" kern="0" dirty="0">
                <a:ea typeface="Arial Unicode MS" pitchFamily="34" charset="-128"/>
                <a:cs typeface="Arial Unicode MS" pitchFamily="34" charset="-128"/>
              </a:rPr>
              <a:t>1</a:t>
            </a:r>
            <a:endParaRPr lang="en-DE" sz="1800" b="1" kern="0" dirty="0">
              <a:ea typeface="Arial Unicode MS" pitchFamily="34" charset="-128"/>
              <a:cs typeface="Arial Unicode MS" pitchFamily="34" charset="-128"/>
            </a:endParaRPr>
          </a:p>
        </p:txBody>
      </p:sp>
      <p:sp>
        <p:nvSpPr>
          <p:cNvPr id="126" name="Rectangle 125">
            <a:extLst>
              <a:ext uri="{FF2B5EF4-FFF2-40B4-BE49-F238E27FC236}">
                <a16:creationId xmlns:a16="http://schemas.microsoft.com/office/drawing/2014/main" id="{028CD82F-2537-CC4F-8BA7-9BE7B25EB36A}"/>
              </a:ext>
            </a:extLst>
          </p:cNvPr>
          <p:cNvSpPr/>
          <p:nvPr/>
        </p:nvSpPr>
        <p:spPr bwMode="gray">
          <a:xfrm>
            <a:off x="792031" y="3341466"/>
            <a:ext cx="3538330" cy="2670606"/>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Controllers</a:t>
            </a:r>
            <a:endParaRPr kumimoji="0" lang="en-DE" sz="140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81" name="Rectangle 80">
            <a:extLst>
              <a:ext uri="{FF2B5EF4-FFF2-40B4-BE49-F238E27FC236}">
                <a16:creationId xmlns:a16="http://schemas.microsoft.com/office/drawing/2014/main" id="{82FE22F0-9DC4-A74F-BE9D-BE14C82A8424}"/>
              </a:ext>
            </a:extLst>
          </p:cNvPr>
          <p:cNvSpPr/>
          <p:nvPr/>
        </p:nvSpPr>
        <p:spPr bwMode="gray">
          <a:xfrm>
            <a:off x="874184" y="3860931"/>
            <a:ext cx="1642811" cy="2077928"/>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US" sz="1400" kern="0" dirty="0">
                <a:solidFill>
                  <a:schemeClr val="tx1"/>
                </a:solidFill>
                <a:ea typeface="Arial Unicode MS" pitchFamily="34" charset="-128"/>
                <a:cs typeface="Arial Unicode MS" pitchFamily="34" charset="-128"/>
              </a:rPr>
              <a:t>Framework </a:t>
            </a:r>
            <a:endParaRPr lang="en-DE" sz="1400" kern="0" dirty="0">
              <a:solidFill>
                <a:schemeClr val="tx1"/>
              </a:solidFill>
              <a:ea typeface="Arial Unicode MS" pitchFamily="34" charset="-128"/>
              <a:cs typeface="Arial Unicode MS" pitchFamily="34" charset="-128"/>
            </a:endParaRPr>
          </a:p>
        </p:txBody>
      </p:sp>
      <p:sp>
        <p:nvSpPr>
          <p:cNvPr id="202" name="Rectangle 201">
            <a:extLst>
              <a:ext uri="{FF2B5EF4-FFF2-40B4-BE49-F238E27FC236}">
                <a16:creationId xmlns:a16="http://schemas.microsoft.com/office/drawing/2014/main" id="{693FB763-FACD-804F-9A58-38BA2459F351}"/>
              </a:ext>
            </a:extLst>
          </p:cNvPr>
          <p:cNvSpPr/>
          <p:nvPr/>
        </p:nvSpPr>
        <p:spPr bwMode="gray">
          <a:xfrm>
            <a:off x="2592356" y="3860931"/>
            <a:ext cx="1642811" cy="2083869"/>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US" sz="1400" kern="0" dirty="0">
                <a:solidFill>
                  <a:schemeClr val="tx1"/>
                </a:solidFill>
                <a:ea typeface="Arial Unicode MS" pitchFamily="34" charset="-128"/>
                <a:cs typeface="Arial Unicode MS" pitchFamily="34" charset="-128"/>
              </a:rPr>
              <a:t>Plugins </a:t>
            </a:r>
            <a:endParaRPr lang="en-DE" sz="1400" kern="0" dirty="0">
              <a:solidFill>
                <a:schemeClr val="tx1"/>
              </a:solidFill>
              <a:ea typeface="Arial Unicode MS" pitchFamily="34" charset="-128"/>
              <a:cs typeface="Arial Unicode MS" pitchFamily="34" charset="-128"/>
            </a:endParaRPr>
          </a:p>
        </p:txBody>
      </p:sp>
      <p:sp>
        <p:nvSpPr>
          <p:cNvPr id="213" name="Rectangle 212">
            <a:extLst>
              <a:ext uri="{FF2B5EF4-FFF2-40B4-BE49-F238E27FC236}">
                <a16:creationId xmlns:a16="http://schemas.microsoft.com/office/drawing/2014/main" id="{F4C26D1A-77B7-D047-A436-882730ED1DBE}"/>
              </a:ext>
            </a:extLst>
          </p:cNvPr>
          <p:cNvSpPr/>
          <p:nvPr/>
        </p:nvSpPr>
        <p:spPr bwMode="gray">
          <a:xfrm>
            <a:off x="947052" y="4263455"/>
            <a:ext cx="1459837" cy="323683"/>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US" sz="1100" kern="0" dirty="0" err="1">
                <a:solidFill>
                  <a:schemeClr val="tx1"/>
                </a:solidFill>
                <a:ea typeface="Arial Unicode MS" pitchFamily="34" charset="-128"/>
                <a:cs typeface="Arial Unicode MS" pitchFamily="34" charset="-128"/>
              </a:rPr>
              <a:t>AuthZ</a:t>
            </a:r>
            <a:endParaRPr lang="en-DE" sz="1100" kern="0" dirty="0">
              <a:solidFill>
                <a:schemeClr val="tx1"/>
              </a:solidFill>
              <a:ea typeface="Arial Unicode MS" pitchFamily="34" charset="-128"/>
              <a:cs typeface="Arial Unicode MS" pitchFamily="34" charset="-128"/>
            </a:endParaRPr>
          </a:p>
        </p:txBody>
      </p:sp>
      <p:sp>
        <p:nvSpPr>
          <p:cNvPr id="214" name="Rectangle 213">
            <a:extLst>
              <a:ext uri="{FF2B5EF4-FFF2-40B4-BE49-F238E27FC236}">
                <a16:creationId xmlns:a16="http://schemas.microsoft.com/office/drawing/2014/main" id="{B9329A02-C24D-5E47-897D-5236A635E851}"/>
              </a:ext>
            </a:extLst>
          </p:cNvPr>
          <p:cNvSpPr/>
          <p:nvPr/>
        </p:nvSpPr>
        <p:spPr bwMode="gray">
          <a:xfrm>
            <a:off x="947052" y="4654875"/>
            <a:ext cx="1459837" cy="323683"/>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US" sz="1100" kern="0" dirty="0" err="1">
                <a:solidFill>
                  <a:schemeClr val="tx1"/>
                </a:solidFill>
                <a:ea typeface="Arial Unicode MS" pitchFamily="34" charset="-128"/>
                <a:cs typeface="Arial Unicode MS" pitchFamily="34" charset="-128"/>
              </a:rPr>
              <a:t>AuthN</a:t>
            </a:r>
            <a:endParaRPr lang="en-DE" sz="1100" kern="0" dirty="0">
              <a:solidFill>
                <a:schemeClr val="tx1"/>
              </a:solidFill>
              <a:ea typeface="Arial Unicode MS" pitchFamily="34" charset="-128"/>
              <a:cs typeface="Arial Unicode MS" pitchFamily="34" charset="-128"/>
            </a:endParaRPr>
          </a:p>
        </p:txBody>
      </p:sp>
      <p:sp>
        <p:nvSpPr>
          <p:cNvPr id="215" name="Rectangle 214">
            <a:extLst>
              <a:ext uri="{FF2B5EF4-FFF2-40B4-BE49-F238E27FC236}">
                <a16:creationId xmlns:a16="http://schemas.microsoft.com/office/drawing/2014/main" id="{A0703568-0E8D-2C4F-A4BD-61540E948830}"/>
              </a:ext>
            </a:extLst>
          </p:cNvPr>
          <p:cNvSpPr/>
          <p:nvPr/>
        </p:nvSpPr>
        <p:spPr bwMode="gray">
          <a:xfrm>
            <a:off x="2690620" y="4291908"/>
            <a:ext cx="1434444" cy="323683"/>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US" sz="1100" kern="0" dirty="0">
                <a:solidFill>
                  <a:schemeClr val="tx1"/>
                </a:solidFill>
                <a:ea typeface="Arial Unicode MS" pitchFamily="34" charset="-128"/>
                <a:cs typeface="Arial Unicode MS" pitchFamily="34" charset="-128"/>
              </a:rPr>
              <a:t>Supernova</a:t>
            </a:r>
            <a:endParaRPr lang="en-DE" sz="1100" kern="0" dirty="0">
              <a:solidFill>
                <a:schemeClr val="tx1"/>
              </a:solidFill>
              <a:ea typeface="Arial Unicode MS" pitchFamily="34" charset="-128"/>
              <a:cs typeface="Arial Unicode MS" pitchFamily="34" charset="-128"/>
            </a:endParaRPr>
          </a:p>
        </p:txBody>
      </p:sp>
      <p:sp>
        <p:nvSpPr>
          <p:cNvPr id="216" name="Rectangle 215">
            <a:extLst>
              <a:ext uri="{FF2B5EF4-FFF2-40B4-BE49-F238E27FC236}">
                <a16:creationId xmlns:a16="http://schemas.microsoft.com/office/drawing/2014/main" id="{0CC0D1FD-46D0-5049-8A61-151A849D9B38}"/>
              </a:ext>
            </a:extLst>
          </p:cNvPr>
          <p:cNvSpPr/>
          <p:nvPr/>
        </p:nvSpPr>
        <p:spPr bwMode="gray">
          <a:xfrm>
            <a:off x="2690619" y="4663436"/>
            <a:ext cx="1434443" cy="323683"/>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US" sz="1100" kern="0" dirty="0" err="1">
                <a:solidFill>
                  <a:schemeClr val="tx1"/>
                </a:solidFill>
                <a:ea typeface="Arial Unicode MS" pitchFamily="34" charset="-128"/>
                <a:cs typeface="Arial Unicode MS" pitchFamily="34" charset="-128"/>
              </a:rPr>
              <a:t>AlertManager</a:t>
            </a:r>
            <a:endParaRPr lang="en-DE" sz="1100" kern="0" dirty="0">
              <a:solidFill>
                <a:schemeClr val="tx1"/>
              </a:solidFill>
              <a:ea typeface="Arial Unicode MS" pitchFamily="34" charset="-128"/>
              <a:cs typeface="Arial Unicode MS" pitchFamily="34" charset="-128"/>
            </a:endParaRPr>
          </a:p>
        </p:txBody>
      </p:sp>
      <p:sp>
        <p:nvSpPr>
          <p:cNvPr id="232" name="Rectangle 231">
            <a:extLst>
              <a:ext uri="{FF2B5EF4-FFF2-40B4-BE49-F238E27FC236}">
                <a16:creationId xmlns:a16="http://schemas.microsoft.com/office/drawing/2014/main" id="{FD891680-1500-1C40-9B63-95363CB69D9A}"/>
              </a:ext>
            </a:extLst>
          </p:cNvPr>
          <p:cNvSpPr/>
          <p:nvPr/>
        </p:nvSpPr>
        <p:spPr bwMode="gray">
          <a:xfrm>
            <a:off x="2690620" y="5034964"/>
            <a:ext cx="1434443" cy="323683"/>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US" sz="1100" kern="0" dirty="0">
                <a:solidFill>
                  <a:schemeClr val="tx1"/>
                </a:solidFill>
                <a:ea typeface="Arial Unicode MS" pitchFamily="34" charset="-128"/>
                <a:cs typeface="Arial Unicode MS" pitchFamily="34" charset="-128"/>
              </a:rPr>
              <a:t>Slack</a:t>
            </a:r>
            <a:endParaRPr lang="en-DE" sz="1100" kern="0" dirty="0">
              <a:solidFill>
                <a:schemeClr val="tx1"/>
              </a:solidFill>
              <a:ea typeface="Arial Unicode MS" pitchFamily="34" charset="-128"/>
              <a:cs typeface="Arial Unicode MS" pitchFamily="34" charset="-128"/>
            </a:endParaRPr>
          </a:p>
        </p:txBody>
      </p:sp>
      <p:sp>
        <p:nvSpPr>
          <p:cNvPr id="258" name="Rectangle 257">
            <a:extLst>
              <a:ext uri="{FF2B5EF4-FFF2-40B4-BE49-F238E27FC236}">
                <a16:creationId xmlns:a16="http://schemas.microsoft.com/office/drawing/2014/main" id="{6C2A7FC5-36F2-BE42-AEDD-91907BDE4058}"/>
              </a:ext>
            </a:extLst>
          </p:cNvPr>
          <p:cNvSpPr/>
          <p:nvPr/>
        </p:nvSpPr>
        <p:spPr bwMode="gray">
          <a:xfrm>
            <a:off x="2690620" y="5409200"/>
            <a:ext cx="1442315" cy="323683"/>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US" sz="1100" kern="0" dirty="0">
                <a:solidFill>
                  <a:schemeClr val="tx1"/>
                </a:solidFill>
                <a:ea typeface="Arial Unicode MS" pitchFamily="34" charset="-128"/>
                <a:cs typeface="Arial Unicode MS" pitchFamily="34" charset="-128"/>
              </a:rPr>
              <a:t>…</a:t>
            </a:r>
            <a:endParaRPr lang="en-DE" sz="1100" kern="0" dirty="0">
              <a:solidFill>
                <a:schemeClr val="tx1"/>
              </a:solidFill>
              <a:ea typeface="Arial Unicode MS" pitchFamily="34" charset="-128"/>
              <a:cs typeface="Arial Unicode MS" pitchFamily="34" charset="-128"/>
            </a:endParaRPr>
          </a:p>
        </p:txBody>
      </p:sp>
      <p:sp>
        <p:nvSpPr>
          <p:cNvPr id="61" name="Rectangle 60">
            <a:extLst>
              <a:ext uri="{FF2B5EF4-FFF2-40B4-BE49-F238E27FC236}">
                <a16:creationId xmlns:a16="http://schemas.microsoft.com/office/drawing/2014/main" id="{EB7D13BC-A4B1-6546-BFEE-E32BE0960FC0}"/>
              </a:ext>
            </a:extLst>
          </p:cNvPr>
          <p:cNvSpPr/>
          <p:nvPr/>
        </p:nvSpPr>
        <p:spPr bwMode="gray">
          <a:xfrm>
            <a:off x="947053" y="5042474"/>
            <a:ext cx="1459836" cy="323683"/>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US" sz="1100" kern="0" dirty="0">
                <a:solidFill>
                  <a:schemeClr val="tx1"/>
                </a:solidFill>
                <a:ea typeface="Arial Unicode MS" pitchFamily="34" charset="-128"/>
                <a:cs typeface="Arial Unicode MS" pitchFamily="34" charset="-128"/>
              </a:rPr>
              <a:t>IdP</a:t>
            </a:r>
            <a:endParaRPr lang="en-DE" sz="1100" kern="0" dirty="0">
              <a:solidFill>
                <a:schemeClr val="tx1"/>
              </a:solidFill>
              <a:ea typeface="Arial Unicode MS" pitchFamily="34" charset="-128"/>
              <a:cs typeface="Arial Unicode MS" pitchFamily="34" charset="-128"/>
            </a:endParaRPr>
          </a:p>
        </p:txBody>
      </p:sp>
      <p:sp>
        <p:nvSpPr>
          <p:cNvPr id="64" name="Rectangle 63">
            <a:extLst>
              <a:ext uri="{FF2B5EF4-FFF2-40B4-BE49-F238E27FC236}">
                <a16:creationId xmlns:a16="http://schemas.microsoft.com/office/drawing/2014/main" id="{E4E03853-E667-7945-BD6A-7931B9B5DE43}"/>
              </a:ext>
            </a:extLst>
          </p:cNvPr>
          <p:cNvSpPr/>
          <p:nvPr/>
        </p:nvSpPr>
        <p:spPr bwMode="gray">
          <a:xfrm>
            <a:off x="949857" y="5420393"/>
            <a:ext cx="1457031" cy="323683"/>
          </a:xfrm>
          <a:prstGeom prst="rect">
            <a:avLst/>
          </a:prstGeom>
          <a:solidFill>
            <a:srgbClr val="92D050">
              <a:alpha val="42000"/>
            </a:srgb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US" sz="1100" kern="0" dirty="0">
                <a:solidFill>
                  <a:schemeClr val="tx1"/>
                </a:solidFill>
                <a:ea typeface="Arial Unicode MS" pitchFamily="34" charset="-128"/>
                <a:cs typeface="Arial Unicode MS" pitchFamily="34" charset="-128"/>
              </a:rPr>
              <a:t>…</a:t>
            </a:r>
            <a:endParaRPr lang="en-DE" sz="1100" kern="0" dirty="0">
              <a:solidFill>
                <a:schemeClr val="tx1"/>
              </a:solidFill>
              <a:ea typeface="Arial Unicode MS" pitchFamily="34" charset="-128"/>
              <a:cs typeface="Arial Unicode MS" pitchFamily="34" charset="-128"/>
            </a:endParaRPr>
          </a:p>
        </p:txBody>
      </p:sp>
      <p:sp>
        <p:nvSpPr>
          <p:cNvPr id="66" name="TextBox 65">
            <a:extLst>
              <a:ext uri="{FF2B5EF4-FFF2-40B4-BE49-F238E27FC236}">
                <a16:creationId xmlns:a16="http://schemas.microsoft.com/office/drawing/2014/main" id="{A9EF2954-C05B-2743-9A1A-A1CD605C1EFE}"/>
              </a:ext>
            </a:extLst>
          </p:cNvPr>
          <p:cNvSpPr txBox="1"/>
          <p:nvPr/>
        </p:nvSpPr>
        <p:spPr>
          <a:xfrm>
            <a:off x="3990411" y="4262802"/>
            <a:ext cx="8976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800" kern="0" dirty="0">
                <a:ea typeface="Arial Unicode MS" pitchFamily="34" charset="-128"/>
                <a:cs typeface="Arial Unicode MS" pitchFamily="34" charset="-128"/>
              </a:rPr>
              <a:t>*</a:t>
            </a:r>
          </a:p>
        </p:txBody>
      </p:sp>
      <p:sp>
        <p:nvSpPr>
          <p:cNvPr id="67" name="TextBox 66">
            <a:extLst>
              <a:ext uri="{FF2B5EF4-FFF2-40B4-BE49-F238E27FC236}">
                <a16:creationId xmlns:a16="http://schemas.microsoft.com/office/drawing/2014/main" id="{909D306C-F4F2-E342-B4C8-8ADB134287CE}"/>
              </a:ext>
            </a:extLst>
          </p:cNvPr>
          <p:cNvSpPr txBox="1"/>
          <p:nvPr/>
        </p:nvSpPr>
        <p:spPr>
          <a:xfrm>
            <a:off x="4005459" y="4637895"/>
            <a:ext cx="8976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800" kern="0" dirty="0">
                <a:ea typeface="Arial Unicode MS" pitchFamily="34" charset="-128"/>
                <a:cs typeface="Arial Unicode MS" pitchFamily="34" charset="-128"/>
              </a:rPr>
              <a:t>*</a:t>
            </a:r>
          </a:p>
        </p:txBody>
      </p:sp>
      <p:sp>
        <p:nvSpPr>
          <p:cNvPr id="68" name="TextBox 67">
            <a:extLst>
              <a:ext uri="{FF2B5EF4-FFF2-40B4-BE49-F238E27FC236}">
                <a16:creationId xmlns:a16="http://schemas.microsoft.com/office/drawing/2014/main" id="{75B0A2F9-9F3B-8F43-9322-FB189D90D8E4}"/>
              </a:ext>
            </a:extLst>
          </p:cNvPr>
          <p:cNvSpPr txBox="1"/>
          <p:nvPr/>
        </p:nvSpPr>
        <p:spPr>
          <a:xfrm>
            <a:off x="3999533" y="5025767"/>
            <a:ext cx="101620"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DE" sz="1800" kern="0" dirty="0">
                <a:ea typeface="Arial Unicode MS" pitchFamily="34" charset="-128"/>
                <a:cs typeface="Arial Unicode MS" pitchFamily="34" charset="-128"/>
              </a:rPr>
              <a:t>*</a:t>
            </a:r>
          </a:p>
        </p:txBody>
      </p:sp>
      <p:sp>
        <p:nvSpPr>
          <p:cNvPr id="76" name="Rectangle 75">
            <a:extLst>
              <a:ext uri="{FF2B5EF4-FFF2-40B4-BE49-F238E27FC236}">
                <a16:creationId xmlns:a16="http://schemas.microsoft.com/office/drawing/2014/main" id="{5B7A5EAA-88EA-9047-A712-C628B05F3FCD}"/>
              </a:ext>
            </a:extLst>
          </p:cNvPr>
          <p:cNvSpPr/>
          <p:nvPr/>
        </p:nvSpPr>
        <p:spPr bwMode="gray">
          <a:xfrm>
            <a:off x="5125599" y="3341466"/>
            <a:ext cx="1819785" cy="2670607"/>
          </a:xfrm>
          <a:prstGeom prst="rect">
            <a:avLst/>
          </a:prstGeom>
          <a:solidFill>
            <a:schemeClr val="accent1">
              <a:alpha val="60122"/>
            </a:scheme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lang="en-US" sz="1400" kern="0" dirty="0">
                <a:solidFill>
                  <a:schemeClr val="tx1"/>
                </a:solidFill>
                <a:ea typeface="Arial Unicode MS" pitchFamily="34" charset="-128"/>
                <a:cs typeface="Arial Unicode MS" pitchFamily="34" charset="-128"/>
              </a:rPr>
              <a:t>Dashboard</a:t>
            </a:r>
            <a:endParaRPr kumimoji="0" lang="en-DE" sz="140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195" name="Rectangle 194">
            <a:extLst>
              <a:ext uri="{FF2B5EF4-FFF2-40B4-BE49-F238E27FC236}">
                <a16:creationId xmlns:a16="http://schemas.microsoft.com/office/drawing/2014/main" id="{8A6E846E-F76D-6E46-8481-109D7AFD0B27}"/>
              </a:ext>
            </a:extLst>
          </p:cNvPr>
          <p:cNvSpPr/>
          <p:nvPr/>
        </p:nvSpPr>
        <p:spPr bwMode="gray">
          <a:xfrm>
            <a:off x="5211700" y="3860932"/>
            <a:ext cx="1642811" cy="2083869"/>
          </a:xfrm>
          <a:prstGeom prst="rect">
            <a:avLst/>
          </a:prstGeom>
          <a:solidFill>
            <a:schemeClr val="accent1">
              <a:alpha val="60122"/>
            </a:scheme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400"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Plugins</a:t>
            </a:r>
            <a:endParaRPr kumimoji="0" lang="en-DE" sz="140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241" name="Rectangle 240">
            <a:extLst>
              <a:ext uri="{FF2B5EF4-FFF2-40B4-BE49-F238E27FC236}">
                <a16:creationId xmlns:a16="http://schemas.microsoft.com/office/drawing/2014/main" id="{6ADDC083-3EBB-2748-A00C-1BD80CCA5835}"/>
              </a:ext>
            </a:extLst>
          </p:cNvPr>
          <p:cNvSpPr/>
          <p:nvPr/>
        </p:nvSpPr>
        <p:spPr bwMode="gray">
          <a:xfrm>
            <a:off x="5311375" y="4288753"/>
            <a:ext cx="1448080" cy="323683"/>
          </a:xfrm>
          <a:prstGeom prst="rect">
            <a:avLst/>
          </a:prstGeom>
          <a:solidFill>
            <a:schemeClr val="accent1">
              <a:alpha val="60122"/>
            </a:scheme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Supernova</a:t>
            </a:r>
            <a:endParaRPr kumimoji="0" lang="en-DE" sz="140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269" name="Rectangle 268">
            <a:extLst>
              <a:ext uri="{FF2B5EF4-FFF2-40B4-BE49-F238E27FC236}">
                <a16:creationId xmlns:a16="http://schemas.microsoft.com/office/drawing/2014/main" id="{6377ECAE-09EE-C84E-A2D0-1D5B57624DB0}"/>
              </a:ext>
            </a:extLst>
          </p:cNvPr>
          <p:cNvSpPr/>
          <p:nvPr/>
        </p:nvSpPr>
        <p:spPr bwMode="gray">
          <a:xfrm>
            <a:off x="5311375" y="4680172"/>
            <a:ext cx="1448080" cy="323683"/>
          </a:xfrm>
          <a:prstGeom prst="rect">
            <a:avLst/>
          </a:prstGeom>
          <a:solidFill>
            <a:schemeClr val="accent1">
              <a:alpha val="60122"/>
            </a:scheme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i="0" u="none" strike="noStrike" kern="0" cap="none" spc="0" normalizeH="0" baseline="0" noProof="0" dirty="0" err="1">
                <a:ln>
                  <a:noFill/>
                </a:ln>
                <a:solidFill>
                  <a:schemeClr val="tx1"/>
                </a:solidFill>
                <a:effectLst/>
                <a:uLnTx/>
                <a:uFillTx/>
                <a:ea typeface="Arial Unicode MS" pitchFamily="34" charset="-128"/>
                <a:cs typeface="Arial Unicode MS" pitchFamily="34" charset="-128"/>
              </a:rPr>
              <a:t>Doop</a:t>
            </a:r>
            <a:endParaRPr kumimoji="0" lang="en-DE" sz="140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270" name="Rectangle 269">
            <a:extLst>
              <a:ext uri="{FF2B5EF4-FFF2-40B4-BE49-F238E27FC236}">
                <a16:creationId xmlns:a16="http://schemas.microsoft.com/office/drawing/2014/main" id="{FF479880-F63F-9040-9241-71D202B61C01}"/>
              </a:ext>
            </a:extLst>
          </p:cNvPr>
          <p:cNvSpPr/>
          <p:nvPr/>
        </p:nvSpPr>
        <p:spPr bwMode="gray">
          <a:xfrm>
            <a:off x="5311375" y="5053477"/>
            <a:ext cx="1448080" cy="323683"/>
          </a:xfrm>
          <a:prstGeom prst="rect">
            <a:avLst/>
          </a:prstGeom>
          <a:solidFill>
            <a:schemeClr val="accent1">
              <a:alpha val="60122"/>
            </a:scheme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i="0" u="none" strike="noStrike" kern="0" cap="none" spc="0" normalizeH="0" baseline="0" noProof="0" dirty="0" err="1">
                <a:ln>
                  <a:noFill/>
                </a:ln>
                <a:solidFill>
                  <a:schemeClr val="tx1"/>
                </a:solidFill>
                <a:effectLst/>
                <a:uLnTx/>
                <a:uFillTx/>
                <a:ea typeface="Arial Unicode MS" pitchFamily="34" charset="-128"/>
                <a:cs typeface="Arial Unicode MS" pitchFamily="34" charset="-128"/>
              </a:rPr>
              <a:t>Heureka</a:t>
            </a:r>
            <a:endParaRPr kumimoji="0" lang="en-DE" sz="140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309" name="Rectangle 308">
            <a:extLst>
              <a:ext uri="{FF2B5EF4-FFF2-40B4-BE49-F238E27FC236}">
                <a16:creationId xmlns:a16="http://schemas.microsoft.com/office/drawing/2014/main" id="{F9D9175F-BCB3-7D4A-8628-F468DC8658B4}"/>
              </a:ext>
            </a:extLst>
          </p:cNvPr>
          <p:cNvSpPr/>
          <p:nvPr/>
        </p:nvSpPr>
        <p:spPr bwMode="gray">
          <a:xfrm>
            <a:off x="5311375" y="5420947"/>
            <a:ext cx="1448080" cy="323683"/>
          </a:xfrm>
          <a:prstGeom prst="rect">
            <a:avLst/>
          </a:prstGeom>
          <a:solidFill>
            <a:schemeClr val="accent1">
              <a:alpha val="60122"/>
            </a:schemeClr>
          </a:solidFill>
          <a:ln>
            <a:noFill/>
            <a:headEnd/>
            <a:tailEnd/>
          </a:ln>
        </p:spPr>
        <p:style>
          <a:lnRef idx="2">
            <a:schemeClr val="accent4"/>
          </a:lnRef>
          <a:fillRef idx="1">
            <a:schemeClr val="lt1"/>
          </a:fillRef>
          <a:effectRef idx="0">
            <a:schemeClr val="accent4"/>
          </a:effectRef>
          <a:fontRef idx="minor">
            <a:schemeClr val="dk1"/>
          </a:fontRef>
        </p:style>
        <p:txBody>
          <a:bodyPr lIns="90000" tIns="72000" rIns="90000" bIns="72000" rtlCol="0" anchor="t"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100"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a:t>
            </a:r>
            <a:endParaRPr kumimoji="0" lang="en-DE" sz="1400" i="0" u="none" strike="noStrike" kern="0" cap="none" spc="0" normalizeH="0" baseline="0" noProof="0" dirty="0">
              <a:ln>
                <a:noFill/>
              </a:ln>
              <a:solidFill>
                <a:schemeClr val="tx1"/>
              </a:solidFill>
              <a:effectLst/>
              <a:uLnTx/>
              <a:uFillTx/>
              <a:ea typeface="Arial Unicode MS" pitchFamily="34" charset="-128"/>
              <a:cs typeface="Arial Unicode MS" pitchFamily="34" charset="-128"/>
            </a:endParaRPr>
          </a:p>
        </p:txBody>
      </p:sp>
      <p:sp>
        <p:nvSpPr>
          <p:cNvPr id="69" name="TextBox 68">
            <a:extLst>
              <a:ext uri="{FF2B5EF4-FFF2-40B4-BE49-F238E27FC236}">
                <a16:creationId xmlns:a16="http://schemas.microsoft.com/office/drawing/2014/main" id="{09D9D1F6-76FA-194F-99F8-C678B469E0B9}"/>
              </a:ext>
            </a:extLst>
          </p:cNvPr>
          <p:cNvSpPr txBox="1"/>
          <p:nvPr/>
        </p:nvSpPr>
        <p:spPr>
          <a:xfrm>
            <a:off x="6654639" y="4269397"/>
            <a:ext cx="97641"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DE" sz="1800" kern="0" dirty="0">
                <a:ea typeface="Arial Unicode MS" pitchFamily="34" charset="-128"/>
                <a:cs typeface="Arial Unicode MS" pitchFamily="34" charset="-128"/>
              </a:rPr>
              <a:t>*</a:t>
            </a:r>
          </a:p>
        </p:txBody>
      </p:sp>
      <p:sp>
        <p:nvSpPr>
          <p:cNvPr id="70" name="TextBox 69">
            <a:extLst>
              <a:ext uri="{FF2B5EF4-FFF2-40B4-BE49-F238E27FC236}">
                <a16:creationId xmlns:a16="http://schemas.microsoft.com/office/drawing/2014/main" id="{1906C463-5D8A-3B4A-BA82-95B515B11063}"/>
              </a:ext>
            </a:extLst>
          </p:cNvPr>
          <p:cNvSpPr txBox="1"/>
          <p:nvPr/>
        </p:nvSpPr>
        <p:spPr>
          <a:xfrm>
            <a:off x="6654639" y="5021969"/>
            <a:ext cx="8976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800" kern="0" dirty="0">
                <a:ea typeface="Arial Unicode MS" pitchFamily="34" charset="-128"/>
                <a:cs typeface="Arial Unicode MS" pitchFamily="34" charset="-128"/>
              </a:rPr>
              <a:t>*</a:t>
            </a:r>
          </a:p>
        </p:txBody>
      </p:sp>
      <p:sp>
        <p:nvSpPr>
          <p:cNvPr id="71" name="TextBox 70">
            <a:extLst>
              <a:ext uri="{FF2B5EF4-FFF2-40B4-BE49-F238E27FC236}">
                <a16:creationId xmlns:a16="http://schemas.microsoft.com/office/drawing/2014/main" id="{5448AE72-EE59-0449-84EA-7772961A085F}"/>
              </a:ext>
            </a:extLst>
          </p:cNvPr>
          <p:cNvSpPr txBox="1"/>
          <p:nvPr/>
        </p:nvSpPr>
        <p:spPr>
          <a:xfrm>
            <a:off x="6654639" y="4667304"/>
            <a:ext cx="8976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DE" sz="1800" kern="0" dirty="0">
                <a:ea typeface="Arial Unicode MS" pitchFamily="34" charset="-128"/>
                <a:cs typeface="Arial Unicode MS" pitchFamily="34" charset="-128"/>
              </a:rPr>
              <a:t>*</a:t>
            </a:r>
          </a:p>
        </p:txBody>
      </p:sp>
      <p:cxnSp>
        <p:nvCxnSpPr>
          <p:cNvPr id="6" name="Straight Arrow Connector 5">
            <a:extLst>
              <a:ext uri="{FF2B5EF4-FFF2-40B4-BE49-F238E27FC236}">
                <a16:creationId xmlns:a16="http://schemas.microsoft.com/office/drawing/2014/main" id="{4E382B0D-B6F7-FF41-8C01-7BA7A53D8B5D}"/>
              </a:ext>
            </a:extLst>
          </p:cNvPr>
          <p:cNvCxnSpPr>
            <a:cxnSpLocks/>
            <a:stCxn id="215" idx="3"/>
            <a:endCxn id="241" idx="1"/>
          </p:cNvCxnSpPr>
          <p:nvPr/>
        </p:nvCxnSpPr>
        <p:spPr>
          <a:xfrm flipV="1">
            <a:off x="4125064" y="4450595"/>
            <a:ext cx="1186311" cy="3155"/>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2" name="Title">
            <a:extLst>
              <a:ext uri="{FF2B5EF4-FFF2-40B4-BE49-F238E27FC236}">
                <a16:creationId xmlns:a16="http://schemas.microsoft.com/office/drawing/2014/main" id="{70AAC97A-A3C6-1D4A-A2E9-B41FFC3861DC}"/>
              </a:ext>
            </a:extLst>
          </p:cNvPr>
          <p:cNvSpPr>
            <a:spLocks noGrp="1"/>
          </p:cNvSpPr>
          <p:nvPr>
            <p:ph type="title"/>
          </p:nvPr>
        </p:nvSpPr>
        <p:spPr>
          <a:xfrm>
            <a:off x="504001" y="504000"/>
            <a:ext cx="11186476" cy="1107996"/>
          </a:xfrm>
        </p:spPr>
        <p:txBody>
          <a:bodyPr/>
          <a:lstStyle/>
          <a:p>
            <a:r>
              <a:rPr lang="en-US" dirty="0"/>
              <a:t>Greenhouse</a:t>
            </a:r>
            <a:br>
              <a:rPr lang="en-US" dirty="0"/>
            </a:br>
            <a:r>
              <a:rPr lang="en-US" b="0" dirty="0"/>
              <a:t>High Level Architecture</a:t>
            </a:r>
            <a:br>
              <a:rPr lang="en-US" dirty="0"/>
            </a:br>
            <a:endParaRPr lang="en-US" dirty="0"/>
          </a:p>
        </p:txBody>
      </p:sp>
      <p:sp>
        <p:nvSpPr>
          <p:cNvPr id="83" name="Text Placeholder">
            <a:extLst>
              <a:ext uri="{FF2B5EF4-FFF2-40B4-BE49-F238E27FC236}">
                <a16:creationId xmlns:a16="http://schemas.microsoft.com/office/drawing/2014/main" id="{A4C7523E-1D79-8748-BB7F-E9DF85BD0389}"/>
              </a:ext>
            </a:extLst>
          </p:cNvPr>
          <p:cNvSpPr txBox="1">
            <a:spLocks/>
          </p:cNvSpPr>
          <p:nvPr/>
        </p:nvSpPr>
        <p:spPr bwMode="black">
          <a:xfrm>
            <a:off x="7801091" y="1502931"/>
            <a:ext cx="4172490" cy="4716000"/>
          </a:xfrm>
          <a:prstGeom prst="rect">
            <a:avLst/>
          </a:prstGeom>
        </p:spPr>
        <p:txBody>
          <a:bodyPr vert="horz" lIns="0" tIns="0" rIns="0" bIns="0" rtlCol="0">
            <a:normAutofit/>
          </a:bodyPr>
          <a:lst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a:lstStyle>
          <a:p>
            <a:r>
              <a:rPr lang="en-US" dirty="0"/>
              <a:t>API</a:t>
            </a:r>
          </a:p>
          <a:p>
            <a:pPr lvl="1"/>
            <a:r>
              <a:rPr lang="en-US" dirty="0"/>
              <a:t>Kubernetes CRDs and Controllers</a:t>
            </a:r>
          </a:p>
          <a:p>
            <a:pPr lvl="1"/>
            <a:r>
              <a:rPr lang="en-US" dirty="0"/>
              <a:t>Central framework</a:t>
            </a:r>
          </a:p>
          <a:p>
            <a:pPr lvl="1"/>
            <a:r>
              <a:rPr lang="en-US" dirty="0"/>
              <a:t>Configuration automation via plugins</a:t>
            </a:r>
          </a:p>
          <a:p>
            <a:pPr lvl="1"/>
            <a:r>
              <a:rPr lang="en-US" dirty="0"/>
              <a:t>Decentral Developed Plugins</a:t>
            </a:r>
          </a:p>
          <a:p>
            <a:pPr lvl="1"/>
            <a:r>
              <a:rPr lang="en-US" dirty="0"/>
              <a:t>Extendable Plugins</a:t>
            </a:r>
          </a:p>
          <a:p>
            <a:pPr lvl="0"/>
            <a:r>
              <a:rPr lang="en-US" dirty="0"/>
              <a:t>Frontend</a:t>
            </a:r>
          </a:p>
          <a:p>
            <a:pPr lvl="1"/>
            <a:r>
              <a:rPr lang="en-US" dirty="0"/>
              <a:t>End-user Portal</a:t>
            </a:r>
          </a:p>
          <a:p>
            <a:pPr lvl="1"/>
            <a:r>
              <a:rPr lang="en-US" dirty="0"/>
              <a:t>Plugins ReactJS </a:t>
            </a:r>
            <a:r>
              <a:rPr lang="en-US" dirty="0" err="1"/>
              <a:t>MicroApps</a:t>
            </a:r>
            <a:endParaRPr lang="en-US" dirty="0"/>
          </a:p>
          <a:p>
            <a:pPr lvl="1"/>
            <a:r>
              <a:rPr lang="en-US" dirty="0" err="1"/>
              <a:t>CCloud</a:t>
            </a:r>
            <a:r>
              <a:rPr lang="en-US" dirty="0"/>
              <a:t> Design System</a:t>
            </a:r>
          </a:p>
          <a:p>
            <a:pPr lvl="1"/>
            <a:endParaRPr lang="en-US" dirty="0"/>
          </a:p>
          <a:p>
            <a:endParaRPr lang="en-US" dirty="0"/>
          </a:p>
        </p:txBody>
      </p:sp>
      <p:sp>
        <p:nvSpPr>
          <p:cNvPr id="15" name="Rectangle 14">
            <a:extLst>
              <a:ext uri="{FF2B5EF4-FFF2-40B4-BE49-F238E27FC236}">
                <a16:creationId xmlns:a16="http://schemas.microsoft.com/office/drawing/2014/main" id="{015CE27E-F1D6-1B47-93C7-15ABBE046715}"/>
              </a:ext>
            </a:extLst>
          </p:cNvPr>
          <p:cNvSpPr/>
          <p:nvPr/>
        </p:nvSpPr>
        <p:spPr bwMode="gray">
          <a:xfrm>
            <a:off x="3250037" y="2640462"/>
            <a:ext cx="1087993" cy="313895"/>
          </a:xfrm>
          <a:prstGeom prst="rect">
            <a:avLst/>
          </a:prstGeom>
          <a:solidFill>
            <a:schemeClr val="accent3"/>
          </a:solidFill>
          <a:ln>
            <a:solidFill>
              <a:schemeClr val="bg1"/>
            </a:solidFill>
            <a:headEnd/>
            <a:tailEnd/>
          </a:ln>
        </p:spPr>
        <p:style>
          <a:lnRef idx="2">
            <a:schemeClr val="accent4">
              <a:shade val="50000"/>
            </a:schemeClr>
          </a:lnRef>
          <a:fillRef idx="1">
            <a:schemeClr val="accent4"/>
          </a:fillRef>
          <a:effectRef idx="0">
            <a:schemeClr val="accent4"/>
          </a:effectRef>
          <a:fontRef idx="minor">
            <a:schemeClr val="lt1"/>
          </a:fontRef>
        </p:style>
        <p:txBody>
          <a:bodyPr lIns="90000" tIns="72000" rIns="90000" bIns="72000" rtlCol="0" anchor="t" anchorCtr="0"/>
          <a:lstStyle/>
          <a:p>
            <a:pPr algn="ctr" defTabSz="914400" fontAlgn="base">
              <a:spcBef>
                <a:spcPct val="50000"/>
              </a:spcBef>
              <a:spcAft>
                <a:spcPct val="0"/>
              </a:spcAft>
              <a:buClr>
                <a:srgbClr val="F0AB00"/>
              </a:buClr>
              <a:buSzPct val="80000"/>
            </a:pPr>
            <a:r>
              <a:rPr lang="en-DE" sz="1200" kern="0" dirty="0">
                <a:ea typeface="Arial Unicode MS" pitchFamily="34" charset="-128"/>
                <a:cs typeface="Arial Unicode MS" pitchFamily="34" charset="-128"/>
              </a:rPr>
              <a:t>Team</a:t>
            </a:r>
          </a:p>
        </p:txBody>
      </p:sp>
    </p:spTree>
    <p:extLst>
      <p:ext uri="{BB962C8B-B14F-4D97-AF65-F5344CB8AC3E}">
        <p14:creationId xmlns:p14="http://schemas.microsoft.com/office/powerpoint/2010/main" val="1235915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a:extLst>
              <a:ext uri="{FF2B5EF4-FFF2-40B4-BE49-F238E27FC236}">
                <a16:creationId xmlns:a16="http://schemas.microsoft.com/office/drawing/2014/main" id="{DAC9DA3D-57C9-9093-D3F5-187FA3BBFEF2}"/>
              </a:ext>
            </a:extLst>
          </p:cNvPr>
          <p:cNvSpPr>
            <a:spLocks noGrp="1"/>
          </p:cNvSpPr>
          <p:nvPr>
            <p:ph type="title"/>
          </p:nvPr>
        </p:nvSpPr>
        <p:spPr>
          <a:xfrm>
            <a:off x="504001" y="504000"/>
            <a:ext cx="11186476" cy="369332"/>
          </a:xfrm>
        </p:spPr>
        <p:txBody>
          <a:bodyPr/>
          <a:lstStyle/>
          <a:p>
            <a:r>
              <a:rPr lang="en-US" dirty="0"/>
              <a:t>Dashboard</a:t>
            </a:r>
          </a:p>
        </p:txBody>
      </p:sp>
      <p:pic>
        <p:nvPicPr>
          <p:cNvPr id="3" name="Picture 2">
            <a:extLst>
              <a:ext uri="{FF2B5EF4-FFF2-40B4-BE49-F238E27FC236}">
                <a16:creationId xmlns:a16="http://schemas.microsoft.com/office/drawing/2014/main" id="{D0FBDA10-BCD5-C9B9-FD0E-89B651DFC180}"/>
              </a:ext>
            </a:extLst>
          </p:cNvPr>
          <p:cNvPicPr>
            <a:picLocks noChangeAspect="1"/>
          </p:cNvPicPr>
          <p:nvPr/>
        </p:nvPicPr>
        <p:blipFill>
          <a:blip r:embed="rId2"/>
          <a:stretch>
            <a:fillRect/>
          </a:stretch>
        </p:blipFill>
        <p:spPr>
          <a:xfrm>
            <a:off x="-1" y="1041400"/>
            <a:ext cx="12195175" cy="5902274"/>
          </a:xfrm>
          <a:prstGeom prst="rect">
            <a:avLst/>
          </a:prstGeom>
        </p:spPr>
      </p:pic>
      <p:pic>
        <p:nvPicPr>
          <p:cNvPr id="5" name="Picture 4">
            <a:extLst>
              <a:ext uri="{FF2B5EF4-FFF2-40B4-BE49-F238E27FC236}">
                <a16:creationId xmlns:a16="http://schemas.microsoft.com/office/drawing/2014/main" id="{E48DB057-4B7A-43D6-358B-611AD7DAA3FA}"/>
              </a:ext>
            </a:extLst>
          </p:cNvPr>
          <p:cNvPicPr>
            <a:picLocks noChangeAspect="1"/>
          </p:cNvPicPr>
          <p:nvPr/>
        </p:nvPicPr>
        <p:blipFill rotWithShape="1">
          <a:blip r:embed="rId3"/>
          <a:srcRect t="8198" r="4637" b="14203"/>
          <a:stretch/>
        </p:blipFill>
        <p:spPr>
          <a:xfrm>
            <a:off x="418154" y="1073150"/>
            <a:ext cx="11777020" cy="5870524"/>
          </a:xfrm>
          <a:prstGeom prst="rect">
            <a:avLst/>
          </a:prstGeom>
        </p:spPr>
      </p:pic>
      <p:sp>
        <p:nvSpPr>
          <p:cNvPr id="6" name="Text Placeholder">
            <a:extLst>
              <a:ext uri="{FF2B5EF4-FFF2-40B4-BE49-F238E27FC236}">
                <a16:creationId xmlns:a16="http://schemas.microsoft.com/office/drawing/2014/main" id="{49378FD9-62B2-EFCA-E119-142FF9F24C4A}"/>
              </a:ext>
            </a:extLst>
          </p:cNvPr>
          <p:cNvSpPr>
            <a:spLocks noGrp="1"/>
          </p:cNvSpPr>
          <p:nvPr>
            <p:ph type="body" sz="quarter" idx="10"/>
          </p:nvPr>
        </p:nvSpPr>
        <p:spPr>
          <a:xfrm>
            <a:off x="5792230" y="1073150"/>
            <a:ext cx="6402944" cy="4716000"/>
          </a:xfrm>
        </p:spPr>
        <p:txBody>
          <a:bodyPr/>
          <a:lstStyle/>
          <a:p>
            <a:pPr lvl="0"/>
            <a:r>
              <a:rPr lang="en-US" dirty="0"/>
              <a:t>Personalized </a:t>
            </a:r>
            <a:r>
              <a:rPr lang="en-US" dirty="0" err="1"/>
              <a:t>DooP</a:t>
            </a:r>
            <a:endParaRPr lang="en-US" dirty="0"/>
          </a:p>
          <a:p>
            <a:pPr lvl="1"/>
            <a:r>
              <a:rPr lang="en-US" dirty="0"/>
              <a:t>Prefiltered according to users’ responsibilities</a:t>
            </a:r>
          </a:p>
          <a:p>
            <a:pPr lvl="1"/>
            <a:r>
              <a:rPr lang="en-US" dirty="0"/>
              <a:t>Policy Bundles</a:t>
            </a:r>
          </a:p>
          <a:p>
            <a:pPr lvl="2"/>
            <a:r>
              <a:rPr lang="en-US" dirty="0"/>
              <a:t>Pick and Choose: SGS, GCS, PCI, Kubernetes Community Best Practices</a:t>
            </a:r>
          </a:p>
          <a:p>
            <a:pPr lvl="2"/>
            <a:r>
              <a:rPr lang="en-US" dirty="0"/>
              <a:t>Central Maintenance</a:t>
            </a:r>
          </a:p>
          <a:p>
            <a:pPr lvl="1"/>
            <a:r>
              <a:rPr lang="en-US" dirty="0"/>
              <a:t>Extendable with own policies</a:t>
            </a:r>
          </a:p>
          <a:p>
            <a:pPr lvl="1"/>
            <a:r>
              <a:rPr lang="en-US" dirty="0"/>
              <a:t>Surfaces Deprecations/Upgrade Blockers</a:t>
            </a:r>
          </a:p>
          <a:p>
            <a:pPr lvl="1"/>
            <a:endParaRPr lang="en-US" dirty="0"/>
          </a:p>
          <a:p>
            <a:pPr lvl="1"/>
            <a:endParaRPr lang="en-US" dirty="0"/>
          </a:p>
        </p:txBody>
      </p:sp>
    </p:spTree>
    <p:extLst>
      <p:ext uri="{BB962C8B-B14F-4D97-AF65-F5344CB8AC3E}">
        <p14:creationId xmlns:p14="http://schemas.microsoft.com/office/powerpoint/2010/main" val="4257234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007CB79-8EDA-A5DB-87DA-FF4E09E161A3}"/>
              </a:ext>
            </a:extLst>
          </p:cNvPr>
          <p:cNvPicPr>
            <a:picLocks noChangeAspect="1"/>
          </p:cNvPicPr>
          <p:nvPr/>
        </p:nvPicPr>
        <p:blipFill>
          <a:blip r:embed="rId2"/>
          <a:stretch>
            <a:fillRect/>
          </a:stretch>
        </p:blipFill>
        <p:spPr>
          <a:xfrm>
            <a:off x="0" y="1041400"/>
            <a:ext cx="12185350" cy="5816600"/>
          </a:xfrm>
          <a:prstGeom prst="rect">
            <a:avLst/>
          </a:prstGeom>
        </p:spPr>
      </p:pic>
      <p:sp>
        <p:nvSpPr>
          <p:cNvPr id="10" name="Title">
            <a:extLst>
              <a:ext uri="{FF2B5EF4-FFF2-40B4-BE49-F238E27FC236}">
                <a16:creationId xmlns:a16="http://schemas.microsoft.com/office/drawing/2014/main" id="{DAC9DA3D-57C9-9093-D3F5-187FA3BBFEF2}"/>
              </a:ext>
            </a:extLst>
          </p:cNvPr>
          <p:cNvSpPr>
            <a:spLocks noGrp="1"/>
          </p:cNvSpPr>
          <p:nvPr>
            <p:ph type="title"/>
          </p:nvPr>
        </p:nvSpPr>
        <p:spPr>
          <a:xfrm>
            <a:off x="504001" y="504000"/>
            <a:ext cx="11186476" cy="369332"/>
          </a:xfrm>
        </p:spPr>
        <p:txBody>
          <a:bodyPr/>
          <a:lstStyle/>
          <a:p>
            <a:r>
              <a:rPr lang="en-US" dirty="0"/>
              <a:t>Dashboard</a:t>
            </a:r>
          </a:p>
        </p:txBody>
      </p:sp>
    </p:spTree>
    <p:extLst>
      <p:ext uri="{BB962C8B-B14F-4D97-AF65-F5344CB8AC3E}">
        <p14:creationId xmlns:p14="http://schemas.microsoft.com/office/powerpoint/2010/main" val="42108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a:spLocks noGrp="1"/>
          </p:cNvSpPr>
          <p:nvPr>
            <p:ph type="title"/>
          </p:nvPr>
        </p:nvSpPr>
        <p:spPr/>
        <p:txBody>
          <a:bodyPr/>
          <a:lstStyle/>
          <a:p>
            <a:r>
              <a:rPr lang="en-US" dirty="0"/>
              <a:t>Roadmap</a:t>
            </a:r>
          </a:p>
        </p:txBody>
      </p:sp>
      <p:graphicFrame>
        <p:nvGraphicFramePr>
          <p:cNvPr id="7" name="Table 7">
            <a:extLst>
              <a:ext uri="{FF2B5EF4-FFF2-40B4-BE49-F238E27FC236}">
                <a16:creationId xmlns:a16="http://schemas.microsoft.com/office/drawing/2014/main" id="{D7869BA8-A40B-594A-A39E-D674F1FA0EF3}"/>
              </a:ext>
            </a:extLst>
          </p:cNvPr>
          <p:cNvGraphicFramePr>
            <a:graphicFrameLocks noGrp="1"/>
          </p:cNvGraphicFramePr>
          <p:nvPr>
            <p:extLst>
              <p:ext uri="{D42A27DB-BD31-4B8C-83A1-F6EECF244321}">
                <p14:modId xmlns:p14="http://schemas.microsoft.com/office/powerpoint/2010/main" val="506503219"/>
              </p:ext>
            </p:extLst>
          </p:nvPr>
        </p:nvGraphicFramePr>
        <p:xfrm>
          <a:off x="504001" y="1453953"/>
          <a:ext cx="11186476" cy="4196736"/>
        </p:xfrm>
        <a:graphic>
          <a:graphicData uri="http://schemas.openxmlformats.org/drawingml/2006/table">
            <a:tbl>
              <a:tblPr firstRow="1" firstCol="1" bandRow="1">
                <a:tableStyleId>{69C7853C-536D-4A76-A0AE-DD22124D55A5}</a:tableStyleId>
              </a:tblPr>
              <a:tblGrid>
                <a:gridCol w="1676928">
                  <a:extLst>
                    <a:ext uri="{9D8B030D-6E8A-4147-A177-3AD203B41FA5}">
                      <a16:colId xmlns:a16="http://schemas.microsoft.com/office/drawing/2014/main" val="4074503732"/>
                    </a:ext>
                  </a:extLst>
                </a:gridCol>
                <a:gridCol w="3316830">
                  <a:extLst>
                    <a:ext uri="{9D8B030D-6E8A-4147-A177-3AD203B41FA5}">
                      <a16:colId xmlns:a16="http://schemas.microsoft.com/office/drawing/2014/main" val="4013302637"/>
                    </a:ext>
                  </a:extLst>
                </a:gridCol>
                <a:gridCol w="3316830">
                  <a:extLst>
                    <a:ext uri="{9D8B030D-6E8A-4147-A177-3AD203B41FA5}">
                      <a16:colId xmlns:a16="http://schemas.microsoft.com/office/drawing/2014/main" val="1077938726"/>
                    </a:ext>
                  </a:extLst>
                </a:gridCol>
                <a:gridCol w="2875888">
                  <a:extLst>
                    <a:ext uri="{9D8B030D-6E8A-4147-A177-3AD203B41FA5}">
                      <a16:colId xmlns:a16="http://schemas.microsoft.com/office/drawing/2014/main" val="4128102242"/>
                    </a:ext>
                  </a:extLst>
                </a:gridCol>
              </a:tblGrid>
              <a:tr h="499796">
                <a:tc>
                  <a:txBody>
                    <a:bodyPr/>
                    <a:lstStyle/>
                    <a:p>
                      <a:endParaRPr lang="en-DE" dirty="0"/>
                    </a:p>
                  </a:txBody>
                  <a:tcPr>
                    <a:lnR>
                      <a:noFill/>
                    </a:lnR>
                    <a:lnB w="19050" cap="flat" cmpd="sng" algn="ctr">
                      <a:noFill/>
                      <a:prstDash val="solid"/>
                    </a:lnB>
                  </a:tcPr>
                </a:tc>
                <a:tc>
                  <a:txBody>
                    <a:bodyPr/>
                    <a:lstStyle/>
                    <a:p>
                      <a:pPr algn="l"/>
                      <a:r>
                        <a:rPr lang="en-DE" b="1" dirty="0"/>
                        <a:t>Stage1</a:t>
                      </a:r>
                    </a:p>
                  </a:txBody>
                  <a:tcPr>
                    <a:lnL>
                      <a:noFill/>
                    </a:lnL>
                    <a:lnR>
                      <a:noFill/>
                    </a:lnR>
                    <a:lnB w="19050" cap="flat" cmpd="sng" algn="ctr">
                      <a:noFill/>
                      <a:prstDash val="solid"/>
                    </a:lnB>
                  </a:tcPr>
                </a:tc>
                <a:tc>
                  <a:txBody>
                    <a:bodyPr/>
                    <a:lstStyle/>
                    <a:p>
                      <a:pPr algn="l"/>
                      <a:r>
                        <a:rPr lang="en-DE" b="1" dirty="0"/>
                        <a:t>Stage2</a:t>
                      </a:r>
                    </a:p>
                  </a:txBody>
                  <a:tcPr>
                    <a:lnL>
                      <a:noFill/>
                    </a:lnL>
                    <a:lnR>
                      <a:noFill/>
                    </a:lnR>
                    <a:lnB w="19050" cap="flat" cmpd="sng" algn="ctr">
                      <a:noFill/>
                      <a:prstDash val="solid"/>
                    </a:lnB>
                  </a:tcPr>
                </a:tc>
                <a:tc>
                  <a:txBody>
                    <a:bodyPr/>
                    <a:lstStyle/>
                    <a:p>
                      <a:pPr algn="l"/>
                      <a:r>
                        <a:rPr lang="en-DE" b="1" dirty="0"/>
                        <a:t>Stage3</a:t>
                      </a:r>
                    </a:p>
                  </a:txBody>
                  <a:tcPr>
                    <a:lnL>
                      <a:noFill/>
                    </a:lnL>
                    <a:lnB w="19050" cap="flat" cmpd="sng" algn="ctr">
                      <a:noFill/>
                      <a:prstDash val="solid"/>
                    </a:lnB>
                  </a:tcPr>
                </a:tc>
                <a:extLst>
                  <a:ext uri="{0D108BD9-81ED-4DB2-BD59-A6C34878D82A}">
                    <a16:rowId xmlns:a16="http://schemas.microsoft.com/office/drawing/2014/main" val="2315677728"/>
                  </a:ext>
                </a:extLst>
              </a:tr>
              <a:tr h="1848470">
                <a:tc>
                  <a:txBody>
                    <a:bodyPr/>
                    <a:lstStyle/>
                    <a:p>
                      <a:r>
                        <a:rPr lang="en-DE" dirty="0">
                          <a:solidFill>
                            <a:schemeClr val="tx1"/>
                          </a:solidFill>
                        </a:rPr>
                        <a:t>Focus</a:t>
                      </a:r>
                    </a:p>
                  </a:txBody>
                  <a:tcPr>
                    <a:lnR w="19050" cap="flat" cmpd="sng" algn="ctr">
                      <a:noFill/>
                      <a:prstDash val="solid"/>
                    </a:lnR>
                    <a:lnT w="19050" cap="flat" cmpd="sng" algn="ctr">
                      <a:noFill/>
                      <a:prstDash val="solid"/>
                    </a:lnT>
                    <a:lnB w="10000" cap="flat" cmpd="sng" algn="ctr">
                      <a:noFill/>
                      <a:prstDash val="solid"/>
                    </a:lnB>
                  </a:tcPr>
                </a:tc>
                <a:tc>
                  <a:txBody>
                    <a:bodyPr/>
                    <a:lstStyle/>
                    <a:p>
                      <a:pPr marL="342900" lvl="0" indent="-342900">
                        <a:buFont typeface="Wingdings" pitchFamily="2" charset="2"/>
                        <a:buChar char="§"/>
                      </a:pPr>
                      <a:r>
                        <a:rPr lang="en-DE" dirty="0">
                          <a:solidFill>
                            <a:schemeClr val="tx1"/>
                          </a:solidFill>
                        </a:rPr>
                        <a:t>Support Process</a:t>
                      </a:r>
                    </a:p>
                    <a:p>
                      <a:pPr marL="342900" lvl="0" indent="-342900">
                        <a:buFont typeface="Wingdings" pitchFamily="2" charset="2"/>
                        <a:buChar char="§"/>
                      </a:pPr>
                      <a:r>
                        <a:rPr lang="en-DE" dirty="0">
                          <a:solidFill>
                            <a:schemeClr val="tx1"/>
                          </a:solidFill>
                        </a:rPr>
                        <a:t>Framework</a:t>
                      </a:r>
                    </a:p>
                    <a:p>
                      <a:pPr marL="342900" lvl="0" indent="-342900">
                        <a:buFont typeface="Wingdings" pitchFamily="2" charset="2"/>
                        <a:buChar char="§"/>
                      </a:pPr>
                      <a:r>
                        <a:rPr lang="en-DE" dirty="0">
                          <a:solidFill>
                            <a:schemeClr val="tx1"/>
                          </a:solidFill>
                        </a:rPr>
                        <a:t>Automation</a:t>
                      </a:r>
                    </a:p>
                  </a:txBody>
                  <a:tcPr>
                    <a:lnL w="19050" cap="flat" cmpd="sng" algn="ctr">
                      <a:noFill/>
                      <a:prstDash val="solid"/>
                    </a:lnL>
                    <a:lnR w="10000" cap="flat" cmpd="sng" algn="ctr">
                      <a:noFill/>
                      <a:prstDash val="solid"/>
                    </a:lnR>
                    <a:lnT w="19050" cap="flat" cmpd="sng" algn="ctr">
                      <a:noFill/>
                      <a:prstDash val="solid"/>
                    </a:lnT>
                    <a:lnB w="10000" cap="flat" cmpd="sng" algn="ctr">
                      <a:noFill/>
                      <a:prstDash val="solid"/>
                    </a:lnB>
                  </a:tcPr>
                </a:tc>
                <a:tc>
                  <a:txBody>
                    <a:bodyPr/>
                    <a:lstStyle/>
                    <a:p>
                      <a:pPr marL="342900" indent="-342900">
                        <a:buFont typeface="Wingdings" pitchFamily="2" charset="2"/>
                        <a:buChar char="§"/>
                      </a:pPr>
                      <a:r>
                        <a:rPr lang="en-DE" dirty="0">
                          <a:solidFill>
                            <a:schemeClr val="tx1"/>
                          </a:solidFill>
                        </a:rPr>
                        <a:t>Kubernetes Day-2</a:t>
                      </a:r>
                    </a:p>
                    <a:p>
                      <a:pPr marL="342900" indent="-342900">
                        <a:buFont typeface="Wingdings" pitchFamily="2" charset="2"/>
                        <a:buChar char="§"/>
                      </a:pPr>
                      <a:r>
                        <a:rPr lang="en-DE" dirty="0">
                          <a:solidFill>
                            <a:schemeClr val="tx1"/>
                          </a:solidFill>
                        </a:rPr>
                        <a:t>Extensions</a:t>
                      </a:r>
                    </a:p>
                    <a:p>
                      <a:pPr marL="342900" indent="-342900">
                        <a:buFont typeface="Wingdings" pitchFamily="2" charset="2"/>
                        <a:buChar char="§"/>
                      </a:pPr>
                      <a:endParaRPr lang="en-DE" dirty="0">
                        <a:solidFill>
                          <a:schemeClr val="tx1"/>
                        </a:solidFill>
                      </a:endParaRPr>
                    </a:p>
                  </a:txBody>
                  <a:tcPr>
                    <a:lnL w="10000" cap="flat" cmpd="sng" algn="ctr">
                      <a:noFill/>
                      <a:prstDash val="solid"/>
                    </a:lnL>
                    <a:lnR w="10000" cap="flat" cmpd="sng" algn="ctr">
                      <a:noFill/>
                      <a:prstDash val="solid"/>
                    </a:lnR>
                    <a:lnT w="19050" cap="flat" cmpd="sng" algn="ctr">
                      <a:noFill/>
                      <a:prstDash val="solid"/>
                    </a:lnT>
                    <a:lnB w="10000" cap="flat" cmpd="sng" algn="ctr">
                      <a:noFill/>
                      <a:prstDash val="solid"/>
                    </a:lnB>
                  </a:tcPr>
                </a:tc>
                <a:tc>
                  <a:txBody>
                    <a:bodyPr/>
                    <a:lstStyle/>
                    <a:p>
                      <a:pPr marL="342900" indent="-342900">
                        <a:buFont typeface="Wingdings" pitchFamily="2" charset="2"/>
                        <a:buChar char="§"/>
                      </a:pPr>
                      <a:r>
                        <a:rPr lang="en-DE" dirty="0">
                          <a:solidFill>
                            <a:schemeClr val="tx1"/>
                          </a:solidFill>
                        </a:rPr>
                        <a:t>Multi-Platform</a:t>
                      </a:r>
                    </a:p>
                    <a:p>
                      <a:pPr marL="342900" indent="-342900">
                        <a:buFont typeface="Wingdings" pitchFamily="2" charset="2"/>
                        <a:buChar char="§"/>
                      </a:pPr>
                      <a:r>
                        <a:rPr lang="en-DE" dirty="0">
                          <a:solidFill>
                            <a:schemeClr val="tx1"/>
                          </a:solidFill>
                        </a:rPr>
                        <a:t>GaaS</a:t>
                      </a:r>
                    </a:p>
                  </a:txBody>
                  <a:tcPr>
                    <a:lnL w="10000" cap="flat" cmpd="sng" algn="ctr">
                      <a:noFill/>
                      <a:prstDash val="solid"/>
                    </a:lnL>
                    <a:lnT w="19050" cap="flat" cmpd="sng" algn="ctr">
                      <a:noFill/>
                      <a:prstDash val="solid"/>
                    </a:lnT>
                    <a:lnB w="10000" cap="flat" cmpd="sng" algn="ctr">
                      <a:noFill/>
                      <a:prstDash val="solid"/>
                    </a:lnB>
                  </a:tcPr>
                </a:tc>
                <a:extLst>
                  <a:ext uri="{0D108BD9-81ED-4DB2-BD59-A6C34878D82A}">
                    <a16:rowId xmlns:a16="http://schemas.microsoft.com/office/drawing/2014/main" val="2943458001"/>
                  </a:ext>
                </a:extLst>
              </a:tr>
              <a:tr h="1848470">
                <a:tc>
                  <a:txBody>
                    <a:bodyPr/>
                    <a:lstStyle/>
                    <a:p>
                      <a:r>
                        <a:rPr lang="en-DE" dirty="0">
                          <a:ln>
                            <a:noFill/>
                          </a:ln>
                          <a:solidFill>
                            <a:schemeClr val="tx1"/>
                          </a:solidFill>
                        </a:rPr>
                        <a:t>Audience</a:t>
                      </a:r>
                    </a:p>
                  </a:txBody>
                  <a:tcPr>
                    <a:lnR w="19050" cap="flat" cmpd="sng" algn="ctr">
                      <a:noFill/>
                      <a:prstDash val="solid"/>
                    </a:lnR>
                    <a:lnT w="10000" cap="flat" cmpd="sng" algn="ctr">
                      <a:noFill/>
                      <a:prstDash val="solid"/>
                    </a:lnT>
                  </a:tcPr>
                </a:tc>
                <a:tc>
                  <a:txBody>
                    <a:bodyPr/>
                    <a:lstStyle/>
                    <a:p>
                      <a:pPr lvl="0">
                        <a:buNone/>
                      </a:pPr>
                      <a:r>
                        <a:rPr lang="en-DE" dirty="0">
                          <a:solidFill>
                            <a:schemeClr val="tx1"/>
                          </a:solidFill>
                        </a:rPr>
                        <a:t>Central Engineering</a:t>
                      </a:r>
                    </a:p>
                  </a:txBody>
                  <a:tcPr>
                    <a:lnL w="19050" cap="flat" cmpd="sng" algn="ctr">
                      <a:noFill/>
                      <a:prstDash val="solid"/>
                    </a:lnL>
                    <a:lnR w="10000" cap="flat" cmpd="sng" algn="ctr">
                      <a:noFill/>
                      <a:prstDash val="solid"/>
                    </a:lnR>
                    <a:lnT w="10000" cap="flat" cmpd="sng" algn="ctr">
                      <a:noFill/>
                      <a:prstDash val="solid"/>
                    </a:lnT>
                  </a:tcPr>
                </a:tc>
                <a:tc>
                  <a:txBody>
                    <a:bodyPr/>
                    <a:lstStyle/>
                    <a:p>
                      <a:r>
                        <a:rPr lang="en-DE" dirty="0">
                          <a:solidFill>
                            <a:schemeClr val="tx1"/>
                          </a:solidFill>
                        </a:rPr>
                        <a:t>PlusOne</a:t>
                      </a:r>
                    </a:p>
                  </a:txBody>
                  <a:tcPr>
                    <a:lnL w="10000" cap="flat" cmpd="sng" algn="ctr">
                      <a:noFill/>
                      <a:prstDash val="solid"/>
                    </a:lnL>
                    <a:lnR w="10000" cap="flat" cmpd="sng" algn="ctr">
                      <a:noFill/>
                      <a:prstDash val="solid"/>
                    </a:lnR>
                    <a:lnT w="10000" cap="flat" cmpd="sng" algn="ctr">
                      <a:noFill/>
                      <a:prstDash val="solid"/>
                    </a:lnT>
                  </a:tcPr>
                </a:tc>
                <a:tc>
                  <a:txBody>
                    <a:bodyPr/>
                    <a:lstStyle/>
                    <a:p>
                      <a:r>
                        <a:rPr lang="en-DE" dirty="0">
                          <a:solidFill>
                            <a:schemeClr val="tx1"/>
                          </a:solidFill>
                        </a:rPr>
                        <a:t>Public</a:t>
                      </a:r>
                    </a:p>
                  </a:txBody>
                  <a:tcPr>
                    <a:lnL w="10000" cap="flat" cmpd="sng" algn="ctr">
                      <a:noFill/>
                      <a:prstDash val="solid"/>
                    </a:lnL>
                    <a:lnT w="10000" cap="flat" cmpd="sng" algn="ctr">
                      <a:noFill/>
                      <a:prstDash val="solid"/>
                    </a:lnT>
                  </a:tcPr>
                </a:tc>
                <a:extLst>
                  <a:ext uri="{0D108BD9-81ED-4DB2-BD59-A6C34878D82A}">
                    <a16:rowId xmlns:a16="http://schemas.microsoft.com/office/drawing/2014/main" val="1159809285"/>
                  </a:ext>
                </a:extLst>
              </a:tr>
            </a:tbl>
          </a:graphicData>
        </a:graphic>
      </p:graphicFrame>
    </p:spTree>
    <p:extLst>
      <p:ext uri="{BB962C8B-B14F-4D97-AF65-F5344CB8AC3E}">
        <p14:creationId xmlns:p14="http://schemas.microsoft.com/office/powerpoint/2010/main" val="3785966429"/>
      </p:ext>
    </p:extLst>
  </p:cSld>
  <p:clrMapOvr>
    <a:masterClrMapping/>
  </p:clrMapOvr>
</p:sld>
</file>

<file path=ppt/theme/theme1.xml><?xml version="1.0" encoding="utf-8"?>
<a:theme xmlns:a="http://schemas.openxmlformats.org/drawingml/2006/main" name="SAP 2020 16x9 black and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PT_Template_2022" id="{16A433ED-60C7-5542-892E-A504643102C5}" vid="{E7EABBA9-FFE0-1041-B368-CE415828E75E}"/>
    </a:ext>
  </a:extLst>
</a:theme>
</file>

<file path=ppt/theme/theme2.xml><?xml version="1.0" encoding="utf-8"?>
<a:theme xmlns:a="http://schemas.openxmlformats.org/drawingml/2006/main" name="1_SAP 2020 16x9 black and white">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PPT_Template_2022" id="{16A433ED-60C7-5542-892E-A504643102C5}" vid="{67C8F352-0280-BB43-8FE3-DC75D6590BD4}"/>
    </a:ext>
  </a:extLst>
</a:theme>
</file>

<file path=ppt/theme/theme3.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eams xmlns="a1c4e84f-b7bb-4c6b-b780-e25ed3d89054">CNMP</Teams>
    <EndDate xmlns="a1c4e84f-b7bb-4c6b-b780-e25ed3d89054" xsi:nil="true"/>
    <StartDate xmlns="a1c4e84f-b7bb-4c6b-b780-e25ed3d89054" xsi:nil="true"/>
    <TaxCatchAll xmlns="4bb96713-5e0d-4810-a7bc-ae241b93d101" xsi:nil="true"/>
    <lcf76f155ced4ddcb4097134ff3c332f xmlns="a1c4e84f-b7bb-4c6b-b780-e25ed3d8905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29D6965F7EDEA469A204E35325B8EF8" ma:contentTypeVersion="32" ma:contentTypeDescription="Create a new document." ma:contentTypeScope="" ma:versionID="07348c3f325e187ff5d58e040f484cce">
  <xsd:schema xmlns:xsd="http://www.w3.org/2001/XMLSchema" xmlns:xs="http://www.w3.org/2001/XMLSchema" xmlns:p="http://schemas.microsoft.com/office/2006/metadata/properties" xmlns:ns2="4bb96713-5e0d-4810-a7bc-ae241b93d101" xmlns:ns3="a1c4e84f-b7bb-4c6b-b780-e25ed3d89054" targetNamespace="http://schemas.microsoft.com/office/2006/metadata/properties" ma:root="true" ma:fieldsID="5ae95c01d67ce06edc137e90b7057a71" ns2:_="" ns3:_="">
    <xsd:import namespace="4bb96713-5e0d-4810-a7bc-ae241b93d101"/>
    <xsd:import namespace="a1c4e84f-b7bb-4c6b-b780-e25ed3d8905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3:Teams" minOccurs="0"/>
                <xsd:element ref="ns3:StartDate" minOccurs="0"/>
                <xsd:element ref="ns3:EndDate"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b96713-5e0d-4810-a7bc-ae241b93d10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6" nillable="true" ma:displayName="Taxonomy Catch All Column" ma:hidden="true" ma:list="{ffe11821-721d-4c80-8a68-22d9b6a9ecb8}" ma:internalName="TaxCatchAll" ma:showField="CatchAllData" ma:web="4bb96713-5e0d-4810-a7bc-ae241b93d10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1c4e84f-b7bb-4c6b-b780-e25ed3d89054"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MediaServiceAutoTags" ma:internalName="MediaServiceAutoTags" ma:readOnly="true">
      <xsd:simpleType>
        <xsd:restriction base="dms:Text"/>
      </xsd:simpleType>
    </xsd:element>
    <xsd:element name="MediaServiceLocation" ma:index="14" nillable="true" ma:displayName="MediaServiceLoca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Teams" ma:index="20" nillable="true" ma:displayName="Teams" ma:default="CNMP" ma:format="Dropdown" ma:internalName="Teams">
      <xsd:simpleType>
        <xsd:restriction base="dms:Note">
          <xsd:maxLength value="255"/>
        </xsd:restriction>
      </xsd:simpleType>
    </xsd:element>
    <xsd:element name="StartDate" ma:index="21" nillable="true" ma:displayName="Start Date" ma:description="Start Date of the Buddy Programm" ma:format="DateOnly" ma:internalName="StartDate">
      <xsd:simpleType>
        <xsd:restriction base="dms:DateTime"/>
      </xsd:simpleType>
    </xsd:element>
    <xsd:element name="EndDate" ma:index="22" nillable="true" ma:displayName="End Date" ma:description="End Date of Buddy Programm" ma:format="DateOnly" ma:internalName="EndDate">
      <xsd:simpleType>
        <xsd:restriction base="dms:DateTime"/>
      </xsd:simpleType>
    </xsd:element>
    <xsd:element name="MediaLengthInSeconds" ma:index="23" nillable="true" ma:displayName="Length (seconds)" ma:internalName="MediaLengthInSeconds" ma:readOnly="true">
      <xsd:simpleType>
        <xsd:restriction base="dms:Unknown"/>
      </xsd:simple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c7b3fb9d-ee0a-40a8-bd42-4026b75186d8"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0A9A97-6391-4D47-8DA7-DE8CFE23F816}">
  <ds:schemaRefs>
    <ds:schemaRef ds:uri="http://purl.org/dc/elements/1.1/"/>
    <ds:schemaRef ds:uri="http://purl.org/dc/dcmitype/"/>
    <ds:schemaRef ds:uri="4bb96713-5e0d-4810-a7bc-ae241b93d10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a1c4e84f-b7bb-4c6b-b780-e25ed3d89054"/>
    <ds:schemaRef ds:uri="http://www.w3.org/XML/1998/namespace"/>
    <ds:schemaRef ds:uri="http://purl.org/dc/terms/"/>
  </ds:schemaRefs>
</ds:datastoreItem>
</file>

<file path=customXml/itemProps2.xml><?xml version="1.0" encoding="utf-8"?>
<ds:datastoreItem xmlns:ds="http://schemas.openxmlformats.org/officeDocument/2006/customXml" ds:itemID="{50E79ADC-8EBA-4943-9041-6EC9B0FBC247}">
  <ds:schemaRefs>
    <ds:schemaRef ds:uri="4bb96713-5e0d-4810-a7bc-ae241b93d101"/>
    <ds:schemaRef ds:uri="a1c4e84f-b7bb-4c6b-b780-e25ed3d8905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98F4952-BBE8-4A6E-9900-0741A4DED0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SAP 2020 16x9 black and white</Template>
  <TotalTime>59833</TotalTime>
  <Words>239</Words>
  <Application>Microsoft Macintosh PowerPoint</Application>
  <PresentationFormat>Custom</PresentationFormat>
  <Paragraphs>123</Paragraphs>
  <Slides>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Courier New</vt:lpstr>
      <vt:lpstr>Symbol</vt:lpstr>
      <vt:lpstr>Wingdings</vt:lpstr>
      <vt:lpstr>Wingdings</vt:lpstr>
      <vt:lpstr>SAP 2020 16x9 black and white</vt:lpstr>
      <vt:lpstr>1_SAP 2020 16x9 black and white</vt:lpstr>
      <vt:lpstr>Greenhouse PlusOne Operations Platform</vt:lpstr>
      <vt:lpstr>Menagerie of Tools</vt:lpstr>
      <vt:lpstr>Pain Points</vt:lpstr>
      <vt:lpstr>Greenhouse High Level Architecture </vt:lpstr>
      <vt:lpstr>Dashboard</vt:lpstr>
      <vt:lpstr>Dashboard</vt:lpstr>
      <vt:lpstr>Roadmap</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Greenhouse Gardener + CCloud + Day-2 as a Service</dc:title>
  <dc:subject/>
  <dc:creator/>
  <cp:keywords>2020/16:9/black and white</cp:keywords>
  <dc:description/>
  <cp:lastModifiedBy>Uhlig, Arno</cp:lastModifiedBy>
  <cp:revision>10</cp:revision>
  <dcterms:created xsi:type="dcterms:W3CDTF">2022-09-12T15:07:23Z</dcterms:created>
  <dcterms:modified xsi:type="dcterms:W3CDTF">2023-04-25T13:44:53Z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y fmtid="{D5CDD505-2E9C-101B-9397-08002B2CF9AE}" pid="8" name="ContentTypeId">
    <vt:lpwstr>0x010100929D6965F7EDEA469A204E35325B8EF8</vt:lpwstr>
  </property>
  <property fmtid="{D5CDD505-2E9C-101B-9397-08002B2CF9AE}" pid="9" name="MediaServiceImageTags">
    <vt:lpwstr/>
  </property>
</Properties>
</file>