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96" r:id="rId5"/>
  </p:sldMasterIdLst>
  <p:notesMasterIdLst>
    <p:notesMasterId r:id="rId19"/>
  </p:notesMasterIdLst>
  <p:handoutMasterIdLst>
    <p:handoutMasterId r:id="rId20"/>
  </p:handoutMasterIdLst>
  <p:sldIdLst>
    <p:sldId id="434" r:id="rId6"/>
    <p:sldId id="482" r:id="rId7"/>
    <p:sldId id="468" r:id="rId8"/>
    <p:sldId id="479" r:id="rId9"/>
    <p:sldId id="469" r:id="rId10"/>
    <p:sldId id="473" r:id="rId11"/>
    <p:sldId id="485" r:id="rId12"/>
    <p:sldId id="471" r:id="rId13"/>
    <p:sldId id="481" r:id="rId14"/>
    <p:sldId id="483" r:id="rId15"/>
    <p:sldId id="484" r:id="rId16"/>
    <p:sldId id="445" r:id="rId17"/>
    <p:sldId id="444" r:id="rId18"/>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6AF00"/>
    <a:srgbClr val="00195A"/>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517"/>
    <p:restoredTop sz="96299"/>
  </p:normalViewPr>
  <p:slideViewPr>
    <p:cSldViewPr snapToGrid="0">
      <p:cViewPr varScale="1">
        <p:scale>
          <a:sx n="200" d="100"/>
          <a:sy n="200" d="100"/>
        </p:scale>
        <p:origin x="2096" y="168"/>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7D8C2C35-2B8A-446E-BEC0-FD36716C29AC}" type="slidenum">
              <a:rPr lang="de-DE" smtClean="0"/>
              <a:pPr/>
              <a:t>1</a:t>
            </a:fld>
            <a:endParaRPr lang="de-DE"/>
          </a:p>
        </p:txBody>
      </p:sp>
    </p:spTree>
    <p:extLst>
      <p:ext uri="{BB962C8B-B14F-4D97-AF65-F5344CB8AC3E}">
        <p14:creationId xmlns:p14="http://schemas.microsoft.com/office/powerpoint/2010/main" val="3554962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convergedcloud.global.cloud.sap/"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616050"/>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
        <p:nvSpPr>
          <p:cNvPr id="11" name="Classification">
            <a:extLst>
              <a:ext uri="{FF2B5EF4-FFF2-40B4-BE49-F238E27FC236}">
                <a16:creationId xmlns:a16="http://schemas.microsoft.com/office/drawing/2014/main" id="{CC2FCDC3-17BF-2044-8045-2D3CB8AF3AB0}"/>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3">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9" name="Picture 8">
            <a:extLst>
              <a:ext uri="{FF2B5EF4-FFF2-40B4-BE49-F238E27FC236}">
                <a16:creationId xmlns:a16="http://schemas.microsoft.com/office/drawing/2014/main" id="{BC5CF41C-03DB-B744-B643-1CD5509A4380}"/>
              </a:ext>
            </a:extLst>
          </p:cNvPr>
          <p:cNvPicPr>
            <a:picLocks noChangeAspect="1"/>
          </p:cNvPicPr>
          <p:nvPr userDrawn="1"/>
        </p:nvPicPr>
        <p:blipFill>
          <a:blip r:embed="rId4"/>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pic>
        <p:nvPicPr>
          <p:cNvPr id="6" name="Picture 5">
            <a:extLst>
              <a:ext uri="{FF2B5EF4-FFF2-40B4-BE49-F238E27FC236}">
                <a16:creationId xmlns:a16="http://schemas.microsoft.com/office/drawing/2014/main" id="{48AF8FE7-0F7F-1344-A0B3-8F86AB49B988}"/>
              </a:ext>
            </a:extLst>
          </p:cNvPr>
          <p:cNvPicPr>
            <a:picLocks noChangeAspect="1"/>
          </p:cNvPicPr>
          <p:nvPr userDrawn="1"/>
        </p:nvPicPr>
        <p:blipFill>
          <a:blip r:embed="rId2"/>
          <a:stretch>
            <a:fillRect/>
          </a:stretch>
        </p:blipFill>
        <p:spPr>
          <a:xfrm>
            <a:off x="0" y="3409983"/>
            <a:ext cx="12195175" cy="3448017"/>
          </a:xfrm>
          <a:prstGeom prst="rect">
            <a:avLst/>
          </a:prstGeom>
        </p:spPr>
      </p:pic>
    </p:spTree>
    <p:extLst>
      <p:ext uri="{BB962C8B-B14F-4D97-AF65-F5344CB8AC3E}">
        <p14:creationId xmlns:p14="http://schemas.microsoft.com/office/powerpoint/2010/main" val="5925744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49781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a:t>INTERNAL</a:t>
            </a:r>
          </a:p>
        </p:txBody>
      </p:sp>
      <p:sp>
        <p:nvSpPr>
          <p:cNvPr id="19" name="Speaker"/>
          <p:cNvSpPr>
            <a:spLocks noGrp="1"/>
          </p:cNvSpPr>
          <p:nvPr userDrawn="1">
            <p:ph type="subTitle" idx="1" hasCustomPrompt="1"/>
          </p:nvPr>
        </p:nvSpPr>
        <p:spPr bwMode="black">
          <a:xfrm>
            <a:off x="288000" y="485863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375258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3"/>
          <a:stretch>
            <a:fillRect/>
          </a:stretch>
        </p:blipFill>
        <p:spPr>
          <a:xfrm>
            <a:off x="0" y="0"/>
            <a:ext cx="12195175" cy="3448017"/>
          </a:xfrm>
          <a:prstGeom prst="rect">
            <a:avLst/>
          </a:prstGeom>
        </p:spPr>
      </p:pic>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7545589" y="3194136"/>
            <a:ext cx="4649586" cy="3657997"/>
          </a:xfrm>
          <a:prstGeom prst="rect">
            <a:avLst/>
          </a:prstGeom>
        </p:spPr>
      </p:pic>
      <p:sp>
        <p:nvSpPr>
          <p:cNvPr id="15" name="Classification">
            <a:extLst>
              <a:ext uri="{FF2B5EF4-FFF2-40B4-BE49-F238E27FC236}">
                <a16:creationId xmlns:a16="http://schemas.microsoft.com/office/drawing/2014/main" id="{9A181540-A34F-274E-BD5B-72593D7590CC}"/>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2D94E91F-EC9E-CA4F-901F-7F46ED7FFE3E}"/>
              </a:ext>
            </a:extLst>
          </p:cNvPr>
          <p:cNvPicPr>
            <a:picLocks noChangeAspect="1"/>
          </p:cNvPicPr>
          <p:nvPr userDrawn="1"/>
        </p:nvPicPr>
        <p:blipFill>
          <a:blip r:embed="rId6"/>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71612391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2799055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marL="0" indent="0">
              <a:spcBef>
                <a:spcPts val="0"/>
              </a:spcBef>
              <a:spcAft>
                <a:spcPts val="1200"/>
              </a:spcAft>
              <a:tabLst/>
              <a:defRPr sz="1600" b="0"/>
            </a:lvl1pPr>
            <a:lvl2pPr marL="6350" indent="-6350">
              <a:spcBef>
                <a:spcPts val="0"/>
              </a:spcBef>
              <a:buNone/>
              <a:tabLst/>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a:extLst>
              <a:ext uri="{FF2B5EF4-FFF2-40B4-BE49-F238E27FC236}">
                <a16:creationId xmlns:a16="http://schemas.microsoft.com/office/drawing/2014/main" id="{95200AAF-4E1F-954B-A09A-0439B4C85F63}"/>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6B22E598-EB3D-7E46-9E73-9EE3C9855A01}"/>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0" name="Picture 9">
            <a:extLst>
              <a:ext uri="{FF2B5EF4-FFF2-40B4-BE49-F238E27FC236}">
                <a16:creationId xmlns:a16="http://schemas.microsoft.com/office/drawing/2014/main" id="{510FC46F-36F1-D241-A0FB-696756A15F8C}"/>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4125094890"/>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 name="Thank you"/>
          <p:cNvSpPr>
            <a:spLocks noGrp="1"/>
          </p:cNvSpPr>
          <p:nvPr>
            <p:ph type="ctrTitle" hasCustomPrompt="1"/>
          </p:nvPr>
        </p:nvSpPr>
        <p:spPr bwMode="gray">
          <a:xfrm>
            <a:off x="504000" y="3088800"/>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a:extLst>
              <a:ext uri="{FF2B5EF4-FFF2-40B4-BE49-F238E27FC236}">
                <a16:creationId xmlns:a16="http://schemas.microsoft.com/office/drawing/2014/main" id="{95200AAF-4E1F-954B-A09A-0439B4C85F63}"/>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7" name="Classification">
            <a:extLst>
              <a:ext uri="{FF2B5EF4-FFF2-40B4-BE49-F238E27FC236}">
                <a16:creationId xmlns:a16="http://schemas.microsoft.com/office/drawing/2014/main" id="{B22C1FC6-270E-A142-9D54-8805C1965617}"/>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9" name="Picture 8">
            <a:extLst>
              <a:ext uri="{FF2B5EF4-FFF2-40B4-BE49-F238E27FC236}">
                <a16:creationId xmlns:a16="http://schemas.microsoft.com/office/drawing/2014/main" id="{AAA0F521-78DF-CD45-B749-2C081F508DCF}"/>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3072343075"/>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D43E2C68-45AC-7E43-8FB5-EF16B8F30A60}"/>
              </a:ext>
            </a:extLst>
          </p:cNvPr>
          <p:cNvPicPr>
            <a:picLocks noChangeAspect="1"/>
          </p:cNvPicPr>
          <p:nvPr userDrawn="1"/>
        </p:nvPicPr>
        <p:blipFill>
          <a:blip r:embed="rId13"/>
          <a:stretch>
            <a:fillRect/>
          </a:stretch>
        </p:blipFill>
        <p:spPr>
          <a:xfrm>
            <a:off x="6530247" y="2395330"/>
            <a:ext cx="5664928" cy="4456803"/>
          </a:xfrm>
          <a:prstGeom prst="rect">
            <a:avLst/>
          </a:prstGeom>
        </p:spPr>
      </p:pic>
    </p:spTree>
    <p:extLst>
      <p:ext uri="{BB962C8B-B14F-4D97-AF65-F5344CB8AC3E}">
        <p14:creationId xmlns:p14="http://schemas.microsoft.com/office/powerpoint/2010/main" val="303900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49781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dirty="0"/>
              <a:t>INTERNAL</a:t>
            </a:r>
          </a:p>
        </p:txBody>
      </p:sp>
      <p:sp>
        <p:nvSpPr>
          <p:cNvPr id="19" name="Speaker"/>
          <p:cNvSpPr>
            <a:spLocks noGrp="1"/>
          </p:cNvSpPr>
          <p:nvPr userDrawn="1">
            <p:ph type="subTitle" idx="1" hasCustomPrompt="1"/>
          </p:nvPr>
        </p:nvSpPr>
        <p:spPr bwMode="black">
          <a:xfrm>
            <a:off x="288000" y="485863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375258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3"/>
          <a:srcRect/>
          <a:stretch/>
        </p:blipFill>
        <p:spPr>
          <a:xfrm>
            <a:off x="12852" y="0"/>
            <a:ext cx="12169471" cy="3448017"/>
          </a:xfrm>
          <a:prstGeom prst="rect">
            <a:avLst/>
          </a:prstGeom>
        </p:spPr>
      </p:pic>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7545589" y="3194136"/>
            <a:ext cx="4649586" cy="3657997"/>
          </a:xfrm>
          <a:prstGeom prst="rect">
            <a:avLst/>
          </a:prstGeom>
        </p:spPr>
      </p:pic>
      <p:sp>
        <p:nvSpPr>
          <p:cNvPr id="12" name="Classification">
            <a:extLst>
              <a:ext uri="{FF2B5EF4-FFF2-40B4-BE49-F238E27FC236}">
                <a16:creationId xmlns:a16="http://schemas.microsoft.com/office/drawing/2014/main" id="{E11E428C-2708-EB46-A9CD-79C665A9AB15}"/>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9D8D0BAA-B2FE-C442-82F2-867AFB2FD122}"/>
              </a:ext>
            </a:extLst>
          </p:cNvPr>
          <p:cNvPicPr>
            <a:picLocks noChangeAspect="1"/>
          </p:cNvPicPr>
          <p:nvPr userDrawn="1"/>
        </p:nvPicPr>
        <p:blipFill>
          <a:blip r:embed="rId6"/>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97701909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8958C08-05E1-DB41-8D40-12B0E3DBE1D3}"/>
              </a:ext>
            </a:extLst>
          </p:cNvPr>
          <p:cNvPicPr>
            <a:picLocks noChangeAspect="1"/>
          </p:cNvPicPr>
          <p:nvPr userDrawn="1"/>
        </p:nvPicPr>
        <p:blipFill>
          <a:blip r:embed="rId13"/>
          <a:stretch>
            <a:fillRect/>
          </a:stretch>
        </p:blipFill>
        <p:spPr>
          <a:xfrm>
            <a:off x="6530247" y="2395330"/>
            <a:ext cx="5664928" cy="4456803"/>
          </a:xfrm>
          <a:prstGeom prst="rect">
            <a:avLst/>
          </a:prstGeom>
        </p:spPr>
      </p:pic>
    </p:spTree>
    <p:extLst>
      <p:ext uri="{BB962C8B-B14F-4D97-AF65-F5344CB8AC3E}">
        <p14:creationId xmlns:p14="http://schemas.microsoft.com/office/powerpoint/2010/main" val="493878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70495371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756104808"/>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72289022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accent1"/>
                </a:solidFill>
                <a:latin typeface="+mj-lt"/>
              </a:defRPr>
            </a:lvl1pPr>
          </a:lstStyle>
          <a:p>
            <a:r>
              <a:rPr lang="en-US"/>
              <a:t>Divider page</a:t>
            </a:r>
            <a:endParaRPr lang="de-DE"/>
          </a:p>
        </p:txBody>
      </p:sp>
      <p:pic>
        <p:nvPicPr>
          <p:cNvPr id="6" name="Picture 5">
            <a:extLst>
              <a:ext uri="{FF2B5EF4-FFF2-40B4-BE49-F238E27FC236}">
                <a16:creationId xmlns:a16="http://schemas.microsoft.com/office/drawing/2014/main" id="{48AF8FE7-0F7F-1344-A0B3-8F86AB49B988}"/>
              </a:ext>
            </a:extLst>
          </p:cNvPr>
          <p:cNvPicPr>
            <a:picLocks noChangeAspect="1"/>
          </p:cNvPicPr>
          <p:nvPr userDrawn="1"/>
        </p:nvPicPr>
        <p:blipFill>
          <a:blip r:embed="rId2"/>
          <a:stretch>
            <a:fillRect/>
          </a:stretch>
        </p:blipFill>
        <p:spPr>
          <a:xfrm>
            <a:off x="0" y="3409983"/>
            <a:ext cx="12195175" cy="3448017"/>
          </a:xfrm>
          <a:prstGeom prst="rect">
            <a:avLst/>
          </a:prstGeom>
        </p:spPr>
      </p:pic>
    </p:spTree>
    <p:extLst>
      <p:ext uri="{BB962C8B-B14F-4D97-AF65-F5344CB8AC3E}">
        <p14:creationId xmlns:p14="http://schemas.microsoft.com/office/powerpoint/2010/main" val="4017400838"/>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449752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508642370"/>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0636356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5727616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1845131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2"/>
          <a:srcRect/>
          <a:stretch/>
        </p:blipFill>
        <p:spPr>
          <a:xfrm>
            <a:off x="331215" y="2057062"/>
            <a:ext cx="11532744" cy="4276726"/>
          </a:xfrm>
          <a:prstGeom prst="rect">
            <a:avLst/>
          </a:prstGeom>
        </p:spPr>
      </p:pic>
      <p:pic>
        <p:nvPicPr>
          <p:cNvPr id="11" name="SAP Logo" descr="SAP Logo" title="SAP Logo"/>
          <p:cNvPicPr>
            <a:picLocks noChangeAspect="1"/>
          </p:cNvPicPr>
          <p:nvPr userDrawn="1"/>
        </p:nvPicPr>
        <p:blipFill>
          <a:blip r:embed="rId3"/>
          <a:stretch>
            <a:fillRect/>
          </a:stretch>
        </p:blipFill>
        <p:spPr>
          <a:xfrm>
            <a:off x="9950552" y="263453"/>
            <a:ext cx="1963636" cy="360000"/>
          </a:xfrm>
          <a:prstGeom prst="rect">
            <a:avLst/>
          </a:prstGeom>
        </p:spPr>
      </p:pic>
      <p:sp>
        <p:nvSpPr>
          <p:cNvPr id="13" name="Classification"/>
          <p:cNvSpPr txBox="1"/>
          <p:nvPr userDrawn="1"/>
        </p:nvSpPr>
        <p:spPr>
          <a:xfrm>
            <a:off x="288000" y="2424855"/>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dirty="0"/>
              <a:t>INTERNAL</a:t>
            </a:r>
          </a:p>
        </p:txBody>
      </p:sp>
      <p:sp>
        <p:nvSpPr>
          <p:cNvPr id="19" name="Speaker"/>
          <p:cNvSpPr>
            <a:spLocks noGrp="1"/>
          </p:cNvSpPr>
          <p:nvPr userDrawn="1">
            <p:ph type="subTitle" idx="1" hasCustomPrompt="1"/>
          </p:nvPr>
        </p:nvSpPr>
        <p:spPr bwMode="black">
          <a:xfrm>
            <a:off x="288000" y="1949631"/>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908098"/>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11475491" y="6291798"/>
            <a:ext cx="719684" cy="566201"/>
          </a:xfrm>
          <a:prstGeom prst="rect">
            <a:avLst/>
          </a:prstGeom>
        </p:spPr>
      </p:pic>
      <p:sp>
        <p:nvSpPr>
          <p:cNvPr id="10" name="Classification">
            <a:extLst>
              <a:ext uri="{FF2B5EF4-FFF2-40B4-BE49-F238E27FC236}">
                <a16:creationId xmlns:a16="http://schemas.microsoft.com/office/drawing/2014/main" id="{1294CBB8-3B22-3D47-B123-0CD6E4D903A1}"/>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12EB9402-8DF0-AF46-A141-3A54EC10FD74}"/>
              </a:ext>
            </a:extLst>
          </p:cNvPr>
          <p:cNvPicPr>
            <a:picLocks noChangeAspect="1"/>
          </p:cNvPicPr>
          <p:nvPr userDrawn="1"/>
        </p:nvPicPr>
        <p:blipFill>
          <a:blip r:embed="rId6"/>
          <a:stretch>
            <a:fillRect/>
          </a:stretch>
        </p:blipFill>
        <p:spPr>
          <a:xfrm>
            <a:off x="134564" y="175870"/>
            <a:ext cx="1734281" cy="603228"/>
          </a:xfrm>
          <a:prstGeom prst="rect">
            <a:avLst/>
          </a:prstGeom>
        </p:spPr>
      </p:pic>
    </p:spTree>
    <p:extLst>
      <p:ext uri="{BB962C8B-B14F-4D97-AF65-F5344CB8AC3E}">
        <p14:creationId xmlns:p14="http://schemas.microsoft.com/office/powerpoint/2010/main" val="43123340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3221340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407321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accent1"/>
                </a:solidFill>
              </a:defRPr>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249820233"/>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11084550"/>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665687092"/>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9894885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31554287"/>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7995078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9964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85467376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8" name="Picture 7">
            <a:extLst>
              <a:ext uri="{FF2B5EF4-FFF2-40B4-BE49-F238E27FC236}">
                <a16:creationId xmlns:a16="http://schemas.microsoft.com/office/drawing/2014/main" id="{C52DE6C8-CE3D-D548-82C8-5A6030895AF4}"/>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26A6023C-C4DD-334A-A542-D2BD7D39AEA6}"/>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0" name="Picture 9">
            <a:extLst>
              <a:ext uri="{FF2B5EF4-FFF2-40B4-BE49-F238E27FC236}">
                <a16:creationId xmlns:a16="http://schemas.microsoft.com/office/drawing/2014/main" id="{6653ACAB-AAD7-7543-AC9E-298895E8055A}"/>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11924224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723089602"/>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69531973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FD494EF-3B67-1447-B15E-12F681B39B38}"/>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11" name="Classification">
            <a:extLst>
              <a:ext uri="{FF2B5EF4-FFF2-40B4-BE49-F238E27FC236}">
                <a16:creationId xmlns:a16="http://schemas.microsoft.com/office/drawing/2014/main" id="{D819FC88-FF21-D848-A1EE-A322DF04BF57}"/>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3" name="Picture 12">
            <a:extLst>
              <a:ext uri="{FF2B5EF4-FFF2-40B4-BE49-F238E27FC236}">
                <a16:creationId xmlns:a16="http://schemas.microsoft.com/office/drawing/2014/main" id="{E5001601-C8D5-DD47-8F48-C541BBF2305D}"/>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047995594"/>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ECB724D7-68A0-5F4B-A2FF-1A890957F029}"/>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D3123754-6316-2147-9A34-E5310BF1DC7E}"/>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3" name="Picture 12">
            <a:extLst>
              <a:ext uri="{FF2B5EF4-FFF2-40B4-BE49-F238E27FC236}">
                <a16:creationId xmlns:a16="http://schemas.microsoft.com/office/drawing/2014/main" id="{D7B21943-26AF-CB47-9994-8D9D2BB4F03F}"/>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2022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825" r:id="rId2"/>
    <p:sldLayoutId id="2147483785" r:id="rId3"/>
    <p:sldLayoutId id="2147483824" r:id="rId4"/>
    <p:sldLayoutId id="2147483786" r:id="rId5"/>
    <p:sldLayoutId id="2147483787" r:id="rId6"/>
    <p:sldLayoutId id="2147483775" r:id="rId7"/>
    <p:sldLayoutId id="2147483741" r:id="rId8"/>
    <p:sldLayoutId id="2147483765" r:id="rId9"/>
    <p:sldLayoutId id="2147483767" r:id="rId10"/>
    <p:sldLayoutId id="2147483788" r:id="rId11"/>
    <p:sldLayoutId id="2147483743" r:id="rId12"/>
    <p:sldLayoutId id="2147483774" r:id="rId13"/>
    <p:sldLayoutId id="2147483745" r:id="rId14"/>
    <p:sldLayoutId id="2147483760" r:id="rId15"/>
    <p:sldLayoutId id="2147483768" r:id="rId16"/>
    <p:sldLayoutId id="2147483769" r:id="rId17"/>
    <p:sldLayoutId id="2147483770" r:id="rId18"/>
    <p:sldLayoutId id="2147483744" r:id="rId19"/>
    <p:sldLayoutId id="2147483757" r:id="rId20"/>
    <p:sldLayoutId id="2147483748" r:id="rId21"/>
    <p:sldLayoutId id="2147483771" r:id="rId22"/>
    <p:sldLayoutId id="2147483763" r:id="rId23"/>
    <p:sldLayoutId id="2147483751" r:id="rId24"/>
    <p:sldLayoutId id="2147483756" r:id="rId25"/>
    <p:sldLayoutId id="2147483794" r:id="rId26"/>
    <p:sldLayoutId id="2147483789" r:id="rId27"/>
    <p:sldLayoutId id="2147483790" r:id="rId28"/>
    <p:sldLayoutId id="2147483791" r:id="rId29"/>
    <p:sldLayoutId id="2147483792" r:id="rId3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DACB52-4FA6-954E-9638-17F919746B69}"/>
              </a:ext>
            </a:extLst>
          </p:cNvPr>
          <p:cNvSpPr/>
          <p:nvPr userDrawn="1"/>
        </p:nvSpPr>
        <p:spPr bwMode="gray">
          <a:xfrm>
            <a:off x="0" y="0"/>
            <a:ext cx="12195175" cy="1212574"/>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2022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25838302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Lst>
  <p:hf hdr="0" ftr="0" dt="0"/>
  <p:txStyles>
    <p:titleStyle>
      <a:lvl1pPr algn="l" defTabSz="1088558" rtl="0" eaLnBrk="1" latinLnBrk="0" hangingPunct="1">
        <a:spcBef>
          <a:spcPct val="0"/>
        </a:spcBef>
        <a:buNone/>
        <a:defRPr sz="2400" b="1" kern="1200" baseline="0">
          <a:solidFill>
            <a:schemeClr val="bg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peaker"/>
          <p:cNvSpPr>
            <a:spLocks noGrp="1"/>
          </p:cNvSpPr>
          <p:nvPr>
            <p:ph type="subTitle" idx="1"/>
          </p:nvPr>
        </p:nvSpPr>
        <p:spPr>
          <a:xfrm>
            <a:off x="-7375070" y="-430887"/>
            <a:ext cx="11628000" cy="430887"/>
          </a:xfrm>
        </p:spPr>
        <p:txBody>
          <a:bodyPr/>
          <a:lstStyle/>
          <a:p>
            <a:r>
              <a:rPr lang="en-US" dirty="0"/>
              <a:t>Michael Schmidt, SAP</a:t>
            </a:r>
          </a:p>
        </p:txBody>
      </p:sp>
      <p:sp>
        <p:nvSpPr>
          <p:cNvPr id="4" name="Title"/>
          <p:cNvSpPr>
            <a:spLocks noGrp="1"/>
          </p:cNvSpPr>
          <p:nvPr>
            <p:ph type="title"/>
          </p:nvPr>
        </p:nvSpPr>
        <p:spPr bwMode="invGray"/>
        <p:txBody>
          <a:bodyPr/>
          <a:lstStyle/>
          <a:p>
            <a:r>
              <a:rPr lang="en-US"/>
              <a:t>Greenhouse Kick-Off</a:t>
            </a:r>
            <a:br>
              <a:rPr lang="en-US" dirty="0"/>
            </a:br>
            <a:r>
              <a:rPr lang="en-US">
                <a:solidFill>
                  <a:schemeClr val="accent1"/>
                </a:solidFill>
              </a:rPr>
              <a:t>PlusOne</a:t>
            </a:r>
            <a:r>
              <a:rPr lang="en-US" dirty="0">
                <a:solidFill>
                  <a:schemeClr val="accent1"/>
                </a:solidFill>
              </a:rPr>
              <a:t> Operations Platform</a:t>
            </a:r>
            <a:br>
              <a:rPr lang="en-US" dirty="0"/>
            </a:br>
            <a:endParaRPr lang="de-DE" dirty="0">
              <a:solidFill>
                <a:schemeClr val="accent1"/>
              </a:solidFill>
            </a:endParaRPr>
          </a:p>
        </p:txBody>
      </p:sp>
      <p:sp>
        <p:nvSpPr>
          <p:cNvPr id="2" name="TextBox 1">
            <a:extLst>
              <a:ext uri="{FF2B5EF4-FFF2-40B4-BE49-F238E27FC236}">
                <a16:creationId xmlns:a16="http://schemas.microsoft.com/office/drawing/2014/main" id="{4F08A608-0383-AD49-B1C3-24D1EBE92AF6}"/>
              </a:ext>
            </a:extLst>
          </p:cNvPr>
          <p:cNvSpPr txBox="1"/>
          <p:nvPr/>
        </p:nvSpPr>
        <p:spPr>
          <a:xfrm>
            <a:off x="7322695" y="4347148"/>
            <a:ext cx="6412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 </a:t>
            </a:r>
          </a:p>
        </p:txBody>
      </p:sp>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BFDB21-98F8-61DE-CE70-3C7945A7B22D}"/>
              </a:ext>
            </a:extLst>
          </p:cNvPr>
          <p:cNvSpPr>
            <a:spLocks noGrp="1"/>
          </p:cNvSpPr>
          <p:nvPr>
            <p:ph type="title"/>
          </p:nvPr>
        </p:nvSpPr>
        <p:spPr/>
        <p:txBody>
          <a:bodyPr/>
          <a:lstStyle/>
          <a:p>
            <a:r>
              <a:rPr lang="en-US" dirty="0">
                <a:cs typeface="Arial"/>
              </a:rPr>
              <a:t>Roadmap - Stage 1</a:t>
            </a:r>
            <a:endParaRPr lang="en-US" dirty="0" err="1"/>
          </a:p>
        </p:txBody>
      </p:sp>
      <p:sp>
        <p:nvSpPr>
          <p:cNvPr id="5" name="Text Placeholder">
            <a:extLst>
              <a:ext uri="{FF2B5EF4-FFF2-40B4-BE49-F238E27FC236}">
                <a16:creationId xmlns:a16="http://schemas.microsoft.com/office/drawing/2014/main" id="{4F732281-B8AF-0B7B-4585-1E68EE5F3818}"/>
              </a:ext>
            </a:extLst>
          </p:cNvPr>
          <p:cNvSpPr txBox="1">
            <a:spLocks/>
          </p:cNvSpPr>
          <p:nvPr/>
        </p:nvSpPr>
        <p:spPr bwMode="black">
          <a:xfrm>
            <a:off x="464205" y="1328426"/>
            <a:ext cx="11107913" cy="4605481"/>
          </a:xfrm>
          <a:prstGeom prst="rect">
            <a:avLst/>
          </a:prstGeom>
        </p:spPr>
        <p:txBody>
          <a:bodyPr vert="horz" lIns="0" tIns="0" rIns="0" bIns="0" rtlCol="0" anchor="t">
            <a:normAutofit lnSpcReduction="10000"/>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ea typeface="+mn-lt"/>
                <a:cs typeface="+mn-lt"/>
              </a:rPr>
              <a:t>Enablement TOM model for </a:t>
            </a:r>
            <a:r>
              <a:rPr lang="en-US" dirty="0" err="1">
                <a:ea typeface="+mn-lt"/>
                <a:cs typeface="+mn-lt"/>
              </a:rPr>
              <a:t>CCloud</a:t>
            </a:r>
            <a:r>
              <a:rPr lang="en-US" dirty="0">
                <a:ea typeface="+mn-lt"/>
                <a:cs typeface="+mn-lt"/>
              </a:rPr>
              <a:t> DevOps</a:t>
            </a:r>
          </a:p>
          <a:p>
            <a:pPr marL="179705" lvl="1" indent="-179705"/>
            <a:r>
              <a:rPr lang="en-US" dirty="0"/>
              <a:t>Alerts (Supernova)</a:t>
            </a:r>
            <a:endParaRPr lang="en-US" dirty="0">
              <a:cs typeface="Arial"/>
            </a:endParaRPr>
          </a:p>
          <a:p>
            <a:pPr marL="179705" lvl="1" indent="-179705"/>
            <a:r>
              <a:rPr lang="en-US" dirty="0"/>
              <a:t>Governance/Compliance (Doop/Gatekeeper)</a:t>
            </a:r>
            <a:endParaRPr lang="en-US" dirty="0">
              <a:cs typeface="Arial"/>
            </a:endParaRPr>
          </a:p>
          <a:p>
            <a:pPr marL="179705" lvl="1" indent="-179705"/>
            <a:r>
              <a:rPr lang="en-US" dirty="0"/>
              <a:t>Vulnerabilities (Heureka)</a:t>
            </a:r>
            <a:endParaRPr lang="en-US" dirty="0">
              <a:cs typeface="Arial"/>
            </a:endParaRPr>
          </a:p>
          <a:p>
            <a:pPr marL="179705" lvl="1" indent="-179705"/>
            <a:r>
              <a:rPr lang="en-US" dirty="0"/>
              <a:t>SIEM/SEM </a:t>
            </a:r>
            <a:endParaRPr lang="en-US" dirty="0">
              <a:cs typeface="Arial"/>
            </a:endParaRPr>
          </a:p>
          <a:p>
            <a:pPr lvl="0"/>
            <a:r>
              <a:rPr lang="en-US" dirty="0"/>
              <a:t>Framework</a:t>
            </a:r>
            <a:endParaRPr lang="en-US" dirty="0">
              <a:cs typeface="Arial"/>
            </a:endParaRPr>
          </a:p>
          <a:p>
            <a:pPr marL="179705" lvl="1" indent="-179705"/>
            <a:r>
              <a:rPr lang="en-US" dirty="0"/>
              <a:t>UI Framework (Application L)</a:t>
            </a:r>
            <a:endParaRPr lang="en-US" dirty="0">
              <a:cs typeface="Arial"/>
            </a:endParaRPr>
          </a:p>
          <a:p>
            <a:pPr marL="179705" lvl="1" indent="-179705"/>
            <a:r>
              <a:rPr lang="en-US" dirty="0">
                <a:ea typeface="+mn-lt"/>
                <a:cs typeface="+mn-lt"/>
              </a:rPr>
              <a:t>Authorization model (CAM/IAS)</a:t>
            </a:r>
            <a:endParaRPr lang="en-US" dirty="0">
              <a:cs typeface="Arial"/>
            </a:endParaRPr>
          </a:p>
          <a:p>
            <a:pPr marL="179705" lvl="1" indent="-179705"/>
            <a:r>
              <a:rPr lang="en-US" dirty="0">
                <a:cs typeface="Arial"/>
              </a:rPr>
              <a:t>CAM integration</a:t>
            </a:r>
          </a:p>
          <a:p>
            <a:pPr marL="179705" lvl="1" indent="-179705"/>
            <a:r>
              <a:rPr lang="en-US" dirty="0">
                <a:cs typeface="Arial"/>
              </a:rPr>
              <a:t>Data model (Org, team, membership)</a:t>
            </a:r>
            <a:endParaRPr lang="en-US" dirty="0"/>
          </a:p>
          <a:p>
            <a:pPr marL="179705" lvl="1" indent="-179705"/>
            <a:r>
              <a:rPr lang="en-US" dirty="0"/>
              <a:t>Plugins</a:t>
            </a:r>
            <a:endParaRPr lang="en-US" dirty="0">
              <a:cs typeface="Arial"/>
            </a:endParaRPr>
          </a:p>
          <a:p>
            <a:pPr lvl="2" indent="-179070"/>
            <a:r>
              <a:rPr lang="en-US">
                <a:cs typeface="Arial"/>
              </a:rPr>
              <a:t>Specification</a:t>
            </a:r>
          </a:p>
          <a:p>
            <a:pPr lvl="2" indent="-179070"/>
            <a:r>
              <a:rPr lang="en-US">
                <a:cs typeface="Arial"/>
              </a:rPr>
              <a:t>Authentication</a:t>
            </a:r>
            <a:endParaRPr lang="en-US"/>
          </a:p>
          <a:p>
            <a:pPr marL="179705" lvl="1" indent="-179705"/>
            <a:endParaRPr lang="en-US" dirty="0">
              <a:cs typeface="Arial"/>
            </a:endParaRPr>
          </a:p>
          <a:p>
            <a:endParaRPr lang="en-US" dirty="0">
              <a:cs typeface="Arial"/>
            </a:endParaRPr>
          </a:p>
        </p:txBody>
      </p:sp>
    </p:spTree>
    <p:extLst>
      <p:ext uri="{BB962C8B-B14F-4D97-AF65-F5344CB8AC3E}">
        <p14:creationId xmlns:p14="http://schemas.microsoft.com/office/powerpoint/2010/main" val="1200867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BFDB21-98F8-61DE-CE70-3C7945A7B22D}"/>
              </a:ext>
            </a:extLst>
          </p:cNvPr>
          <p:cNvSpPr>
            <a:spLocks noGrp="1"/>
          </p:cNvSpPr>
          <p:nvPr>
            <p:ph type="title"/>
          </p:nvPr>
        </p:nvSpPr>
        <p:spPr/>
        <p:txBody>
          <a:bodyPr/>
          <a:lstStyle/>
          <a:p>
            <a:r>
              <a:rPr lang="en-US" dirty="0">
                <a:cs typeface="Arial"/>
              </a:rPr>
              <a:t>Next steps</a:t>
            </a:r>
          </a:p>
        </p:txBody>
      </p:sp>
      <p:sp>
        <p:nvSpPr>
          <p:cNvPr id="5" name="Text Placeholder">
            <a:extLst>
              <a:ext uri="{FF2B5EF4-FFF2-40B4-BE49-F238E27FC236}">
                <a16:creationId xmlns:a16="http://schemas.microsoft.com/office/drawing/2014/main" id="{4F732281-B8AF-0B7B-4585-1E68EE5F3818}"/>
              </a:ext>
            </a:extLst>
          </p:cNvPr>
          <p:cNvSpPr txBox="1">
            <a:spLocks/>
          </p:cNvSpPr>
          <p:nvPr/>
        </p:nvSpPr>
        <p:spPr bwMode="black">
          <a:xfrm>
            <a:off x="464205" y="1328426"/>
            <a:ext cx="11107913" cy="4605481"/>
          </a:xfrm>
          <a:prstGeom prst="rect">
            <a:avLst/>
          </a:prstGeom>
        </p:spPr>
        <p:txBody>
          <a:bodyPr vert="horz" lIns="0" tIns="0" rIns="0" bIns="0" rtlCol="0" anchor="t">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a:ea typeface="+mn-lt"/>
                <a:cs typeface="+mn-lt"/>
              </a:rPr>
              <a:t>Weekly greenhouse sync meeting</a:t>
            </a:r>
          </a:p>
          <a:p>
            <a:pPr marL="179705" lvl="1" indent="-179705"/>
            <a:r>
              <a:rPr lang="en-US">
                <a:ea typeface="+mn-lt"/>
                <a:cs typeface="+mn-lt"/>
              </a:rPr>
              <a:t>Initial Audience?</a:t>
            </a:r>
            <a:endParaRPr lang="en-US" dirty="0">
              <a:ea typeface="+mn-lt"/>
              <a:cs typeface="+mn-lt"/>
            </a:endParaRPr>
          </a:p>
          <a:p>
            <a:r>
              <a:rPr lang="en-US" dirty="0">
                <a:ea typeface="+mn-lt"/>
                <a:cs typeface="+mn-lt"/>
              </a:rPr>
              <a:t>Initial work packages</a:t>
            </a:r>
            <a:endParaRPr lang="en-US"/>
          </a:p>
          <a:p>
            <a:pPr marL="179705" lvl="1" indent="-179705"/>
            <a:r>
              <a:rPr lang="en-US" dirty="0">
                <a:ea typeface="+mn-lt"/>
                <a:cs typeface="+mn-lt"/>
              </a:rPr>
              <a:t>Greenhouse data model (Arno &amp; Fabus)</a:t>
            </a:r>
            <a:endParaRPr lang="en-US">
              <a:ea typeface="+mn-lt"/>
              <a:cs typeface="+mn-lt"/>
            </a:endParaRPr>
          </a:p>
          <a:p>
            <a:pPr marL="179705" lvl="1" indent="-179705"/>
            <a:r>
              <a:rPr lang="en-US" dirty="0">
                <a:ea typeface="+mn-lt"/>
                <a:cs typeface="+mn-lt"/>
              </a:rPr>
              <a:t>CAM Concept for Profiles, Support Groups, Teams (</a:t>
            </a:r>
            <a:r>
              <a:rPr lang="en-US" dirty="0" err="1">
                <a:ea typeface="+mn-lt"/>
                <a:cs typeface="+mn-lt"/>
              </a:rPr>
              <a:t>DavidR</a:t>
            </a:r>
            <a:r>
              <a:rPr lang="en-US" dirty="0">
                <a:ea typeface="+mn-lt"/>
                <a:cs typeface="+mn-lt"/>
              </a:rPr>
              <a:t>)</a:t>
            </a:r>
            <a:endParaRPr lang="en-US" dirty="0">
              <a:cs typeface="Arial"/>
            </a:endParaRPr>
          </a:p>
          <a:p>
            <a:pPr marL="179705" lvl="1" indent="-179705"/>
            <a:r>
              <a:rPr lang="en-US" dirty="0">
                <a:ea typeface="+mn-lt"/>
                <a:cs typeface="+mn-lt"/>
              </a:rPr>
              <a:t>Spike CAM Integration (Arno &amp; Fabus)</a:t>
            </a:r>
            <a:endParaRPr lang="en-US"/>
          </a:p>
          <a:p>
            <a:pPr marL="179705" lvl="1" indent="-179705"/>
            <a:r>
              <a:rPr lang="en-US" dirty="0">
                <a:cs typeface="Arial"/>
              </a:rPr>
              <a:t>UI Concept (Esther)</a:t>
            </a:r>
            <a:endParaRPr lang="en-US"/>
          </a:p>
          <a:p>
            <a:pPr lvl="2" indent="-179070"/>
            <a:r>
              <a:rPr lang="en-US" dirty="0">
                <a:cs typeface="Arial"/>
              </a:rPr>
              <a:t>Application L</a:t>
            </a:r>
            <a:endParaRPr lang="en-US" dirty="0"/>
          </a:p>
          <a:p>
            <a:pPr lvl="2" indent="-179070"/>
            <a:r>
              <a:rPr lang="en-US" dirty="0">
                <a:cs typeface="Arial"/>
              </a:rPr>
              <a:t>Plugin concept</a:t>
            </a:r>
            <a:endParaRPr lang="en-US" dirty="0"/>
          </a:p>
          <a:p>
            <a:pPr lvl="2" indent="-179070"/>
            <a:r>
              <a:rPr lang="en-US" dirty="0">
                <a:cs typeface="Arial"/>
              </a:rPr>
              <a:t>Supernova reimplementation</a:t>
            </a:r>
            <a:endParaRPr lang="en-US" dirty="0"/>
          </a:p>
        </p:txBody>
      </p:sp>
    </p:spTree>
    <p:extLst>
      <p:ext uri="{BB962C8B-B14F-4D97-AF65-F5344CB8AC3E}">
        <p14:creationId xmlns:p14="http://schemas.microsoft.com/office/powerpoint/2010/main" val="1926176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74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A210-5D40-AA47-80FA-C756DAECF9A2}"/>
              </a:ext>
            </a:extLst>
          </p:cNvPr>
          <p:cNvSpPr>
            <a:spLocks noGrp="1"/>
          </p:cNvSpPr>
          <p:nvPr>
            <p:ph type="ctrTitle"/>
          </p:nvPr>
        </p:nvSpPr>
        <p:spPr/>
        <p:txBody>
          <a:bodyPr/>
          <a:lstStyle/>
          <a:p>
            <a:endParaRPr lang="en-DE"/>
          </a:p>
        </p:txBody>
      </p:sp>
    </p:spTree>
    <p:extLst>
      <p:ext uri="{BB962C8B-B14F-4D97-AF65-F5344CB8AC3E}">
        <p14:creationId xmlns:p14="http://schemas.microsoft.com/office/powerpoint/2010/main" val="45388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a:t>Menagerie of Tools</a:t>
            </a:r>
          </a:p>
        </p:txBody>
      </p:sp>
      <p:graphicFrame>
        <p:nvGraphicFramePr>
          <p:cNvPr id="7" name="Table 7">
            <a:extLst>
              <a:ext uri="{FF2B5EF4-FFF2-40B4-BE49-F238E27FC236}">
                <a16:creationId xmlns:a16="http://schemas.microsoft.com/office/drawing/2014/main" id="{D7869BA8-A40B-594A-A39E-D674F1FA0EF3}"/>
              </a:ext>
            </a:extLst>
          </p:cNvPr>
          <p:cNvGraphicFramePr>
            <a:graphicFrameLocks noGrp="1"/>
          </p:cNvGraphicFramePr>
          <p:nvPr>
            <p:extLst>
              <p:ext uri="{D42A27DB-BD31-4B8C-83A1-F6EECF244321}">
                <p14:modId xmlns:p14="http://schemas.microsoft.com/office/powerpoint/2010/main" val="1817527976"/>
              </p:ext>
            </p:extLst>
          </p:nvPr>
        </p:nvGraphicFramePr>
        <p:xfrm>
          <a:off x="504001" y="1419877"/>
          <a:ext cx="11186476" cy="3820033"/>
        </p:xfrm>
        <a:graphic>
          <a:graphicData uri="http://schemas.openxmlformats.org/drawingml/2006/table">
            <a:tbl>
              <a:tblPr firstRow="1" firstCol="1" bandRow="1">
                <a:tableStyleId>{69C7853C-536D-4A76-A0AE-DD22124D55A5}</a:tableStyleId>
              </a:tblPr>
              <a:tblGrid>
                <a:gridCol w="2318319">
                  <a:extLst>
                    <a:ext uri="{9D8B030D-6E8A-4147-A177-3AD203B41FA5}">
                      <a16:colId xmlns:a16="http://schemas.microsoft.com/office/drawing/2014/main" val="4013302637"/>
                    </a:ext>
                  </a:extLst>
                </a:gridCol>
                <a:gridCol w="2199795">
                  <a:extLst>
                    <a:ext uri="{9D8B030D-6E8A-4147-A177-3AD203B41FA5}">
                      <a16:colId xmlns:a16="http://schemas.microsoft.com/office/drawing/2014/main" val="1077938726"/>
                    </a:ext>
                  </a:extLst>
                </a:gridCol>
                <a:gridCol w="2467464">
                  <a:extLst>
                    <a:ext uri="{9D8B030D-6E8A-4147-A177-3AD203B41FA5}">
                      <a16:colId xmlns:a16="http://schemas.microsoft.com/office/drawing/2014/main" val="4128102242"/>
                    </a:ext>
                  </a:extLst>
                </a:gridCol>
                <a:gridCol w="2085924">
                  <a:extLst>
                    <a:ext uri="{9D8B030D-6E8A-4147-A177-3AD203B41FA5}">
                      <a16:colId xmlns:a16="http://schemas.microsoft.com/office/drawing/2014/main" val="3658850491"/>
                    </a:ext>
                  </a:extLst>
                </a:gridCol>
                <a:gridCol w="2114974">
                  <a:extLst>
                    <a:ext uri="{9D8B030D-6E8A-4147-A177-3AD203B41FA5}">
                      <a16:colId xmlns:a16="http://schemas.microsoft.com/office/drawing/2014/main" val="267979380"/>
                    </a:ext>
                  </a:extLst>
                </a:gridCol>
              </a:tblGrid>
              <a:tr h="471398">
                <a:tc>
                  <a:txBody>
                    <a:bodyPr/>
                    <a:lstStyle/>
                    <a:p>
                      <a:pPr algn="l"/>
                      <a:r>
                        <a:rPr lang="en-DE" b="1" dirty="0"/>
                        <a:t>Monitoring</a:t>
                      </a:r>
                    </a:p>
                  </a:txBody>
                  <a:tcPr>
                    <a:lnL>
                      <a:noFill/>
                    </a:lnL>
                    <a:lnR>
                      <a:noFill/>
                    </a:lnR>
                    <a:lnB w="19050" cap="flat" cmpd="sng" algn="ctr">
                      <a:noFill/>
                      <a:prstDash val="solid"/>
                    </a:lnB>
                  </a:tcPr>
                </a:tc>
                <a:tc>
                  <a:txBody>
                    <a:bodyPr/>
                    <a:lstStyle/>
                    <a:p>
                      <a:pPr algn="l"/>
                      <a:r>
                        <a:rPr lang="en-DE" b="1" dirty="0"/>
                        <a:t>Logging</a:t>
                      </a:r>
                    </a:p>
                  </a:txBody>
                  <a:tcPr>
                    <a:lnL>
                      <a:noFill/>
                    </a:lnL>
                    <a:lnR>
                      <a:noFill/>
                    </a:lnR>
                    <a:lnB w="19050" cap="flat" cmpd="sng" algn="ctr">
                      <a:noFill/>
                      <a:prstDash val="solid"/>
                    </a:lnB>
                  </a:tcPr>
                </a:tc>
                <a:tc>
                  <a:txBody>
                    <a:bodyPr/>
                    <a:lstStyle/>
                    <a:p>
                      <a:pPr algn="l"/>
                      <a:r>
                        <a:rPr lang="en-DE" b="1" dirty="0"/>
                        <a:t>Compliance</a:t>
                      </a:r>
                    </a:p>
                  </a:txBody>
                  <a:tcPr>
                    <a:lnL>
                      <a:noFill/>
                    </a:lnL>
                    <a:lnR>
                      <a:noFill/>
                    </a:lnR>
                    <a:lnB w="19050" cap="flat" cmpd="sng" algn="ctr">
                      <a:noFill/>
                      <a:prstDash val="solid"/>
                    </a:lnB>
                  </a:tcPr>
                </a:tc>
                <a:tc>
                  <a:txBody>
                    <a:bodyPr/>
                    <a:lstStyle/>
                    <a:p>
                      <a:pPr algn="l"/>
                      <a:r>
                        <a:rPr lang="en-DE" b="1" dirty="0"/>
                        <a:t>Scaling</a:t>
                      </a:r>
                    </a:p>
                  </a:txBody>
                  <a:tcPr>
                    <a:lnL>
                      <a:noFill/>
                    </a:lnL>
                    <a:lnR>
                      <a:noFill/>
                    </a:lnR>
                    <a:lnB w="19050" cap="flat" cmpd="sng" algn="ctr">
                      <a:noFill/>
                      <a:prstDash val="solid"/>
                    </a:lnB>
                  </a:tcPr>
                </a:tc>
                <a:tc>
                  <a:txBody>
                    <a:bodyPr/>
                    <a:lstStyle/>
                    <a:p>
                      <a:pPr algn="l"/>
                      <a:r>
                        <a:rPr lang="en-DE" b="1" dirty="0"/>
                        <a:t>Tools</a:t>
                      </a:r>
                    </a:p>
                  </a:txBody>
                  <a:tcPr>
                    <a:lnL>
                      <a:noFill/>
                    </a:lnL>
                    <a:lnB w="19050" cap="flat" cmpd="sng" algn="ctr">
                      <a:noFill/>
                      <a:prstDash val="solid"/>
                    </a:lnB>
                  </a:tcPr>
                </a:tc>
                <a:extLst>
                  <a:ext uri="{0D108BD9-81ED-4DB2-BD59-A6C34878D82A}">
                    <a16:rowId xmlns:a16="http://schemas.microsoft.com/office/drawing/2014/main" val="2315677728"/>
                  </a:ext>
                </a:extLst>
              </a:tr>
              <a:tr h="483053">
                <a:tc>
                  <a:txBody>
                    <a:bodyPr/>
                    <a:lstStyle/>
                    <a:p>
                      <a:pPr marL="0" lvl="0" indent="0">
                        <a:buFont typeface="Wingdings" pitchFamily="2" charset="2"/>
                        <a:buNone/>
                      </a:pPr>
                      <a:r>
                        <a:rPr lang="en-DE" sz="1800" b="0" dirty="0">
                          <a:solidFill>
                            <a:schemeClr val="tx1"/>
                          </a:solidFill>
                        </a:rPr>
                        <a:t>Supernova</a:t>
                      </a:r>
                    </a:p>
                  </a:txBody>
                  <a:tcPr>
                    <a:lnL w="1905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SEM</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CAM Integration</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GB" sz="1800" dirty="0">
                          <a:solidFill>
                            <a:schemeClr val="tx1"/>
                          </a:solidFill>
                        </a:rPr>
                        <a:t>m</a:t>
                      </a:r>
                      <a:r>
                        <a:rPr lang="en-DE" sz="1800" dirty="0">
                          <a:solidFill>
                            <a:schemeClr val="tx1"/>
                          </a:solidFill>
                        </a:rPr>
                        <a:t>etrics-server</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Ingress Controller</a:t>
                      </a:r>
                    </a:p>
                  </a:txBody>
                  <a:tcPr>
                    <a:lnL w="10000" cap="flat" cmpd="sng" algn="ctr">
                      <a:noFill/>
                      <a:prstDash val="solid"/>
                    </a:lnL>
                    <a:lnT w="19050" cap="flat" cmpd="sng" algn="ctr">
                      <a:noFill/>
                      <a:prstDash val="solid"/>
                    </a:lnT>
                    <a:lnB w="10000" cap="flat" cmpd="sng" algn="ctr">
                      <a:noFill/>
                      <a:prstDash val="solid"/>
                    </a:lnB>
                  </a:tcPr>
                </a:tc>
                <a:extLst>
                  <a:ext uri="{0D108BD9-81ED-4DB2-BD59-A6C34878D82A}">
                    <a16:rowId xmlns:a16="http://schemas.microsoft.com/office/drawing/2014/main" val="2943458001"/>
                  </a:ext>
                </a:extLst>
              </a:tr>
              <a:tr h="419253">
                <a:tc>
                  <a:txBody>
                    <a:bodyPr/>
                    <a:lstStyle/>
                    <a:p>
                      <a:r>
                        <a:rPr lang="en-DE" sz="1800" b="0" dirty="0">
                          <a:solidFill>
                            <a:schemeClr val="tx1"/>
                          </a:solidFill>
                        </a:rPr>
                        <a:t>Pagerduty</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SIEM</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Vault</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HPA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Cert Manager</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159809285"/>
                  </a:ext>
                </a:extLst>
              </a:tr>
              <a:tr h="419253">
                <a:tc>
                  <a:txBody>
                    <a:bodyPr/>
                    <a:lstStyle/>
                    <a:p>
                      <a:r>
                        <a:rPr lang="en-DE" sz="1800" b="0" dirty="0">
                          <a:solidFill>
                            <a:schemeClr val="tx1"/>
                          </a:solidFill>
                        </a:rPr>
                        <a:t>Alertmanager</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Octobus</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Heureka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VPA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u8s</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113367154"/>
                  </a:ext>
                </a:extLst>
              </a:tr>
              <a:tr h="465802">
                <a:tc>
                  <a:txBody>
                    <a:bodyPr/>
                    <a:lstStyle/>
                    <a:p>
                      <a:r>
                        <a:rPr lang="en-DE" sz="1800" b="0" dirty="0">
                          <a:solidFill>
                            <a:schemeClr val="tx1"/>
                          </a:solidFill>
                        </a:rPr>
                        <a:t>Grafana</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Kibana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Doop</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Descheduler</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Manila Provisioner</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3380611318"/>
                  </a:ext>
                </a:extLst>
              </a:tr>
              <a:tr h="452129">
                <a:tc>
                  <a:txBody>
                    <a:bodyPr/>
                    <a:lstStyle/>
                    <a:p>
                      <a:r>
                        <a:rPr lang="en-DE" sz="1800" b="0" dirty="0">
                          <a:solidFill>
                            <a:schemeClr val="tx1"/>
                          </a:solidFill>
                        </a:rPr>
                        <a:t>Prometheus</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ElasticSearch</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Gatekeeper</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Helm</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4052593310"/>
                  </a:ext>
                </a:extLst>
              </a:tr>
              <a:tr h="367401">
                <a:tc>
                  <a:txBody>
                    <a:bodyPr/>
                    <a:lstStyle/>
                    <a:p>
                      <a:r>
                        <a:rPr lang="en-DE" sz="1800" b="0" dirty="0">
                          <a:solidFill>
                            <a:schemeClr val="tx1"/>
                          </a:solidFill>
                        </a:rPr>
                        <a:t>Exporters</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Secure by Default</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2320064530"/>
                  </a:ext>
                </a:extLst>
              </a:tr>
              <a:tr h="375984">
                <a:tc>
                  <a:txBody>
                    <a:bodyPr/>
                    <a:lstStyle/>
                    <a:p>
                      <a:endParaRPr lang="en-DE" sz="1800" b="0" dirty="0">
                        <a:solidFill>
                          <a:schemeClr val="tx1"/>
                        </a:solidFill>
                      </a:endParaRP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RBAC Provisioning</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3316106927"/>
                  </a:ext>
                </a:extLst>
              </a:tr>
              <a:tr h="264096">
                <a:tc>
                  <a:txBody>
                    <a:bodyPr/>
                    <a:lstStyle/>
                    <a:p>
                      <a:endParaRPr lang="en-DE" sz="1800" b="0" dirty="0">
                        <a:solidFill>
                          <a:schemeClr val="tx1"/>
                        </a:solidFill>
                      </a:endParaRP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Falco</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058965864"/>
                  </a:ext>
                </a:extLst>
              </a:tr>
            </a:tbl>
          </a:graphicData>
        </a:graphic>
      </p:graphicFrame>
    </p:spTree>
    <p:extLst>
      <p:ext uri="{BB962C8B-B14F-4D97-AF65-F5344CB8AC3E}">
        <p14:creationId xmlns:p14="http://schemas.microsoft.com/office/powerpoint/2010/main" val="417566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AE27A81-1C8F-8540-A8E8-CA993B74F8FA}"/>
              </a:ext>
            </a:extLst>
          </p:cNvPr>
          <p:cNvSpPr>
            <a:spLocks noGrp="1"/>
          </p:cNvSpPr>
          <p:nvPr>
            <p:ph type="subTitle" idx="1"/>
          </p:nvPr>
        </p:nvSpPr>
        <p:spPr/>
        <p:txBody>
          <a:bodyPr/>
          <a:lstStyle/>
          <a:p>
            <a:endParaRPr lang="en-DE"/>
          </a:p>
        </p:txBody>
      </p:sp>
      <p:sp>
        <p:nvSpPr>
          <p:cNvPr id="3" name="Title 2">
            <a:extLst>
              <a:ext uri="{FF2B5EF4-FFF2-40B4-BE49-F238E27FC236}">
                <a16:creationId xmlns:a16="http://schemas.microsoft.com/office/drawing/2014/main" id="{124A4CD8-9F4E-994D-8468-C948A9F12514}"/>
              </a:ext>
            </a:extLst>
          </p:cNvPr>
          <p:cNvSpPr>
            <a:spLocks noGrp="1"/>
          </p:cNvSpPr>
          <p:nvPr>
            <p:ph type="title"/>
          </p:nvPr>
        </p:nvSpPr>
        <p:spPr/>
        <p:txBody>
          <a:bodyPr/>
          <a:lstStyle/>
          <a:p>
            <a:endParaRPr lang="en-DE"/>
          </a:p>
        </p:txBody>
      </p:sp>
      <p:pic>
        <p:nvPicPr>
          <p:cNvPr id="1026" name="Picture 2" descr="Image">
            <a:extLst>
              <a:ext uri="{FF2B5EF4-FFF2-40B4-BE49-F238E27FC236}">
                <a16:creationId xmlns:a16="http://schemas.microsoft.com/office/drawing/2014/main" id="{74EBFE73-56AF-C143-A639-70ACF421A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5175" cy="710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939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6302773" y="1358743"/>
            <a:ext cx="5510595" cy="4716000"/>
          </a:xfrm>
        </p:spPr>
        <p:txBody>
          <a:bodyPr>
            <a:normAutofit/>
          </a:bodyPr>
          <a:lstStyle/>
          <a:p>
            <a:r>
              <a:rPr lang="en-US" b="1" dirty="0"/>
              <a:t>Operations</a:t>
            </a:r>
          </a:p>
          <a:p>
            <a:pPr lvl="1"/>
            <a:r>
              <a:rPr lang="en-US" dirty="0"/>
              <a:t>Deployment complexity increasing</a:t>
            </a:r>
          </a:p>
          <a:p>
            <a:pPr lvl="1"/>
            <a:r>
              <a:rPr lang="en-US" dirty="0"/>
              <a:t>Platform vs Reuse</a:t>
            </a:r>
          </a:p>
          <a:p>
            <a:pPr lvl="1"/>
            <a:r>
              <a:rPr lang="en-US" dirty="0"/>
              <a:t>Fuzzy responsibilities</a:t>
            </a:r>
            <a:endParaRPr lang="en-US" b="1" dirty="0"/>
          </a:p>
          <a:p>
            <a:pPr lvl="0"/>
            <a:r>
              <a:rPr lang="en-US" b="1" dirty="0"/>
              <a:t>Development</a:t>
            </a:r>
            <a:endParaRPr lang="en-US" dirty="0"/>
          </a:p>
          <a:p>
            <a:pPr lvl="1"/>
            <a:r>
              <a:rPr lang="en-US" dirty="0"/>
              <a:t>Too many islands</a:t>
            </a:r>
          </a:p>
          <a:p>
            <a:pPr lvl="1"/>
            <a:r>
              <a:rPr lang="en-US" dirty="0"/>
              <a:t>Not enough framework to extend easily</a:t>
            </a:r>
          </a:p>
          <a:p>
            <a:pPr lvl="1"/>
            <a:endParaRPr lang="en-US" dirty="0"/>
          </a:p>
          <a:p>
            <a:pPr lvl="0"/>
            <a:endParaRPr lang="en-US" dirty="0"/>
          </a:p>
          <a:p>
            <a:pPr lvl="0"/>
            <a:endParaRPr lang="en-GB" dirty="0"/>
          </a:p>
          <a:p>
            <a:pPr lvl="1"/>
            <a:endParaRPr lang="en-US" dirty="0"/>
          </a:p>
        </p:txBody>
      </p:sp>
      <p:sp>
        <p:nvSpPr>
          <p:cNvPr id="4" name="Title"/>
          <p:cNvSpPr>
            <a:spLocks noGrp="1"/>
          </p:cNvSpPr>
          <p:nvPr>
            <p:ph type="title"/>
          </p:nvPr>
        </p:nvSpPr>
        <p:spPr/>
        <p:txBody>
          <a:bodyPr/>
          <a:lstStyle/>
          <a:p>
            <a:r>
              <a:rPr lang="en-US" dirty="0"/>
              <a:t>Pain Points</a:t>
            </a:r>
          </a:p>
        </p:txBody>
      </p:sp>
      <p:sp>
        <p:nvSpPr>
          <p:cNvPr id="5" name="Text Placeholder">
            <a:extLst>
              <a:ext uri="{FF2B5EF4-FFF2-40B4-BE49-F238E27FC236}">
                <a16:creationId xmlns:a16="http://schemas.microsoft.com/office/drawing/2014/main" id="{EA33EC0E-810D-FF4F-AE6E-7A93D9EB0EB8}"/>
              </a:ext>
            </a:extLst>
          </p:cNvPr>
          <p:cNvSpPr txBox="1">
            <a:spLocks/>
          </p:cNvSpPr>
          <p:nvPr/>
        </p:nvSpPr>
        <p:spPr bwMode="black">
          <a:xfrm>
            <a:off x="504001" y="1358743"/>
            <a:ext cx="5510596"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Usage</a:t>
            </a:r>
          </a:p>
          <a:p>
            <a:pPr lvl="1"/>
            <a:r>
              <a:rPr lang="en-US" dirty="0"/>
              <a:t>Step learning curve</a:t>
            </a:r>
          </a:p>
          <a:p>
            <a:pPr lvl="1"/>
            <a:r>
              <a:rPr lang="en-US" dirty="0"/>
              <a:t>Tool Zoo</a:t>
            </a:r>
          </a:p>
          <a:p>
            <a:pPr lvl="1"/>
            <a:r>
              <a:rPr lang="en-US" dirty="0"/>
              <a:t>Outdated tools</a:t>
            </a:r>
          </a:p>
          <a:p>
            <a:pPr lvl="0"/>
            <a:r>
              <a:rPr lang="en-US" b="1" dirty="0"/>
              <a:t>Automation</a:t>
            </a:r>
          </a:p>
          <a:p>
            <a:pPr lvl="1"/>
            <a:r>
              <a:rPr lang="en-US" dirty="0"/>
              <a:t>Too much manual work (CAM, </a:t>
            </a:r>
            <a:r>
              <a:rPr lang="en-US" dirty="0" err="1"/>
              <a:t>Pagerduty</a:t>
            </a:r>
            <a:r>
              <a:rPr lang="en-US" dirty="0"/>
              <a:t>, Slack, </a:t>
            </a:r>
            <a:r>
              <a:rPr lang="en-US" dirty="0" err="1"/>
              <a:t>Github</a:t>
            </a:r>
            <a:r>
              <a:rPr lang="en-US" dirty="0"/>
              <a:t>, Vault ,….)</a:t>
            </a:r>
          </a:p>
          <a:p>
            <a:pPr lvl="1"/>
            <a:r>
              <a:rPr lang="en-US" dirty="0"/>
              <a:t>Too hard to change</a:t>
            </a:r>
          </a:p>
          <a:p>
            <a:pPr lvl="1"/>
            <a:r>
              <a:rPr lang="en-US" dirty="0"/>
              <a:t>Too hard to onboard additional teams</a:t>
            </a:r>
          </a:p>
          <a:p>
            <a:pPr lvl="1"/>
            <a:r>
              <a:rPr lang="en-US" dirty="0"/>
              <a:t>Status Quo: Inconsistent, grown configuration. Easy to break. </a:t>
            </a:r>
            <a:endParaRPr lang="en-US" b="1" dirty="0"/>
          </a:p>
          <a:p>
            <a:endParaRPr lang="en-US" dirty="0"/>
          </a:p>
          <a:p>
            <a:endParaRPr lang="en-GB" dirty="0"/>
          </a:p>
          <a:p>
            <a:pPr lvl="1"/>
            <a:endParaRPr lang="en-US" dirty="0"/>
          </a:p>
        </p:txBody>
      </p:sp>
    </p:spTree>
    <p:extLst>
      <p:ext uri="{BB962C8B-B14F-4D97-AF65-F5344CB8AC3E}">
        <p14:creationId xmlns:p14="http://schemas.microsoft.com/office/powerpoint/2010/main" val="394230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B89A42B-A921-2342-B599-D05219B381EA}"/>
              </a:ext>
            </a:extLst>
          </p:cNvPr>
          <p:cNvPicPr>
            <a:picLocks noChangeAspect="1"/>
          </p:cNvPicPr>
          <p:nvPr/>
        </p:nvPicPr>
        <p:blipFill>
          <a:blip r:embed="rId2"/>
          <a:stretch>
            <a:fillRect/>
          </a:stretch>
        </p:blipFill>
        <p:spPr>
          <a:xfrm>
            <a:off x="0" y="-2976"/>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5816"/>
            <a:ext cx="2551379" cy="6858000"/>
          </a:xfrm>
          <a:prstGeom prst="rect">
            <a:avLst/>
          </a:prstGeom>
        </p:spPr>
      </p:pic>
      <p:pic>
        <p:nvPicPr>
          <p:cNvPr id="8" name="Picture 7">
            <a:extLst>
              <a:ext uri="{FF2B5EF4-FFF2-40B4-BE49-F238E27FC236}">
                <a16:creationId xmlns:a16="http://schemas.microsoft.com/office/drawing/2014/main" id="{E869E6A1-C3A6-A94A-BE4E-461638208672}"/>
              </a:ext>
            </a:extLst>
          </p:cNvPr>
          <p:cNvPicPr>
            <a:picLocks noChangeAspect="1"/>
          </p:cNvPicPr>
          <p:nvPr/>
        </p:nvPicPr>
        <p:blipFill rotWithShape="1">
          <a:blip r:embed="rId4"/>
          <a:srcRect b="68550"/>
          <a:stretch/>
        </p:blipFill>
        <p:spPr>
          <a:xfrm>
            <a:off x="1593544" y="803374"/>
            <a:ext cx="10223500" cy="1769441"/>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163508" y="761053"/>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13" name="Text Placeholder">
            <a:extLst>
              <a:ext uri="{FF2B5EF4-FFF2-40B4-BE49-F238E27FC236}">
                <a16:creationId xmlns:a16="http://schemas.microsoft.com/office/drawing/2014/main" id="{0BA9BDFD-0619-1547-85EF-7AAC13F28661}"/>
              </a:ext>
            </a:extLst>
          </p:cNvPr>
          <p:cNvSpPr>
            <a:spLocks noGrp="1"/>
          </p:cNvSpPr>
          <p:nvPr>
            <p:ph type="body" sz="quarter" idx="10"/>
          </p:nvPr>
        </p:nvSpPr>
        <p:spPr>
          <a:xfrm>
            <a:off x="1871036" y="2942534"/>
            <a:ext cx="9089223" cy="2464901"/>
          </a:xfrm>
        </p:spPr>
        <p:txBody>
          <a:bodyPr/>
          <a:lstStyle/>
          <a:p>
            <a:pPr lvl="0"/>
            <a:r>
              <a:rPr lang="en-US" dirty="0"/>
              <a:t>Inbox</a:t>
            </a:r>
          </a:p>
          <a:p>
            <a:pPr lvl="1"/>
            <a:r>
              <a:rPr lang="en-US" dirty="0"/>
              <a:t>Aggregated across Alerts, Violations, Vulnerabilities, Security Events</a:t>
            </a:r>
          </a:p>
          <a:p>
            <a:pPr lvl="1"/>
            <a:r>
              <a:rPr lang="en-US" dirty="0"/>
              <a:t>Aggregated across cluster fleet</a:t>
            </a:r>
          </a:p>
          <a:p>
            <a:pPr lvl="1"/>
            <a:r>
              <a:rPr lang="en-US" dirty="0"/>
              <a:t>Prefiltered according to users’ responsibilities</a:t>
            </a:r>
          </a:p>
          <a:p>
            <a:pPr lvl="1"/>
            <a:r>
              <a:rPr lang="en-US" dirty="0"/>
              <a:t>Additional filter by cluster, responsibility and custom metadata</a:t>
            </a:r>
          </a:p>
          <a:p>
            <a:pPr lvl="1"/>
            <a:endParaRPr lang="en-US" dirty="0"/>
          </a:p>
          <a:p>
            <a:pPr lvl="1"/>
            <a:endParaRPr lang="en-US" dirty="0"/>
          </a:p>
        </p:txBody>
      </p:sp>
    </p:spTree>
    <p:extLst>
      <p:ext uri="{BB962C8B-B14F-4D97-AF65-F5344CB8AC3E}">
        <p14:creationId xmlns:p14="http://schemas.microsoft.com/office/powerpoint/2010/main" val="377519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A52A50-E745-2C91-74DC-BC0D87576E07}"/>
              </a:ext>
            </a:extLst>
          </p:cNvPr>
          <p:cNvPicPr>
            <a:picLocks noChangeAspect="1"/>
          </p:cNvPicPr>
          <p:nvPr/>
        </p:nvPicPr>
        <p:blipFill>
          <a:blip r:embed="rId2"/>
          <a:stretch>
            <a:fillRect/>
          </a:stretch>
        </p:blipFill>
        <p:spPr>
          <a:xfrm>
            <a:off x="0" y="2840"/>
            <a:ext cx="11175536" cy="6858000"/>
          </a:xfrm>
          <a:prstGeom prst="rect">
            <a:avLst/>
          </a:prstGeom>
        </p:spPr>
      </p:pic>
      <p:pic>
        <p:nvPicPr>
          <p:cNvPr id="5" name="Picture 4">
            <a:extLst>
              <a:ext uri="{FF2B5EF4-FFF2-40B4-BE49-F238E27FC236}">
                <a16:creationId xmlns:a16="http://schemas.microsoft.com/office/drawing/2014/main" id="{A453DC2D-6C49-DF32-0FB4-5476DCAD55BF}"/>
              </a:ext>
            </a:extLst>
          </p:cNvPr>
          <p:cNvPicPr>
            <a:picLocks noChangeAspect="1"/>
          </p:cNvPicPr>
          <p:nvPr/>
        </p:nvPicPr>
        <p:blipFill rotWithShape="1">
          <a:blip r:embed="rId3"/>
          <a:srcRect l="77313"/>
          <a:stretch/>
        </p:blipFill>
        <p:spPr>
          <a:xfrm>
            <a:off x="9643796" y="0"/>
            <a:ext cx="2551379" cy="6858000"/>
          </a:xfrm>
          <a:prstGeom prst="rect">
            <a:avLst/>
          </a:prstGeom>
        </p:spPr>
      </p:pic>
      <p:pic>
        <p:nvPicPr>
          <p:cNvPr id="8" name="Picture 7">
            <a:extLst>
              <a:ext uri="{FF2B5EF4-FFF2-40B4-BE49-F238E27FC236}">
                <a16:creationId xmlns:a16="http://schemas.microsoft.com/office/drawing/2014/main" id="{E869E6A1-C3A6-A94A-BE4E-461638208672}"/>
              </a:ext>
            </a:extLst>
          </p:cNvPr>
          <p:cNvPicPr>
            <a:picLocks noChangeAspect="1"/>
          </p:cNvPicPr>
          <p:nvPr/>
        </p:nvPicPr>
        <p:blipFill rotWithShape="1">
          <a:blip r:embed="rId4"/>
          <a:srcRect t="34277" b="207"/>
          <a:stretch/>
        </p:blipFill>
        <p:spPr>
          <a:xfrm>
            <a:off x="1587865" y="914400"/>
            <a:ext cx="10223500" cy="3685998"/>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1414196"/>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sp>
        <p:nvSpPr>
          <p:cNvPr id="6" name="Text Placeholder">
            <a:extLst>
              <a:ext uri="{FF2B5EF4-FFF2-40B4-BE49-F238E27FC236}">
                <a16:creationId xmlns:a16="http://schemas.microsoft.com/office/drawing/2014/main" id="{93CB0DCC-A7EE-7840-8354-AD4F8A01785F}"/>
              </a:ext>
            </a:extLst>
          </p:cNvPr>
          <p:cNvSpPr>
            <a:spLocks noGrp="1"/>
          </p:cNvSpPr>
          <p:nvPr>
            <p:ph type="body" sz="quarter" idx="10"/>
          </p:nvPr>
        </p:nvSpPr>
        <p:spPr>
          <a:xfrm>
            <a:off x="1727938" y="4794052"/>
            <a:ext cx="9351046" cy="1284092"/>
          </a:xfrm>
        </p:spPr>
        <p:txBody>
          <a:bodyPr/>
          <a:lstStyle/>
          <a:p>
            <a:pPr lvl="0"/>
            <a:r>
              <a:rPr lang="en-US" dirty="0"/>
              <a:t>Personal Supernova</a:t>
            </a:r>
          </a:p>
          <a:p>
            <a:pPr lvl="1"/>
            <a:r>
              <a:rPr lang="en-US" dirty="0"/>
              <a:t>Prefiltered according to users’ responsibilities</a:t>
            </a:r>
          </a:p>
          <a:p>
            <a:pPr lvl="1"/>
            <a:r>
              <a:rPr lang="en-US" dirty="0"/>
              <a:t>Additional filter by cluster, region and custom metadata</a:t>
            </a:r>
          </a:p>
          <a:p>
            <a:pPr lvl="1"/>
            <a:endParaRPr lang="en-US" dirty="0"/>
          </a:p>
          <a:p>
            <a:pPr lvl="1"/>
            <a:endParaRPr lang="en-US" dirty="0"/>
          </a:p>
        </p:txBody>
      </p:sp>
    </p:spTree>
    <p:extLst>
      <p:ext uri="{BB962C8B-B14F-4D97-AF65-F5344CB8AC3E}">
        <p14:creationId xmlns:p14="http://schemas.microsoft.com/office/powerpoint/2010/main" val="242152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78161-4AFD-114A-9BE1-219307B782FB}"/>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1658415"/>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pic>
        <p:nvPicPr>
          <p:cNvPr id="2" name="Picture 1">
            <a:extLst>
              <a:ext uri="{FF2B5EF4-FFF2-40B4-BE49-F238E27FC236}">
                <a16:creationId xmlns:a16="http://schemas.microsoft.com/office/drawing/2014/main" id="{784C39F7-94F0-3643-9B67-078B5082EE4F}"/>
              </a:ext>
            </a:extLst>
          </p:cNvPr>
          <p:cNvPicPr>
            <a:picLocks noChangeAspect="1"/>
          </p:cNvPicPr>
          <p:nvPr/>
        </p:nvPicPr>
        <p:blipFill rotWithShape="1">
          <a:blip r:embed="rId4"/>
          <a:srcRect t="8198" r="4637" b="14203"/>
          <a:stretch/>
        </p:blipFill>
        <p:spPr>
          <a:xfrm>
            <a:off x="1675454" y="829207"/>
            <a:ext cx="10315258" cy="5321695"/>
          </a:xfrm>
          <a:prstGeom prst="rect">
            <a:avLst/>
          </a:prstGeom>
        </p:spPr>
      </p:pic>
      <p:sp>
        <p:nvSpPr>
          <p:cNvPr id="11" name="Text Placeholder">
            <a:extLst>
              <a:ext uri="{FF2B5EF4-FFF2-40B4-BE49-F238E27FC236}">
                <a16:creationId xmlns:a16="http://schemas.microsoft.com/office/drawing/2014/main" id="{D868FA9E-9DE6-9846-8A5C-5B6F7C00203C}"/>
              </a:ext>
            </a:extLst>
          </p:cNvPr>
          <p:cNvSpPr>
            <a:spLocks noGrp="1"/>
          </p:cNvSpPr>
          <p:nvPr>
            <p:ph type="body" sz="quarter" idx="10"/>
          </p:nvPr>
        </p:nvSpPr>
        <p:spPr>
          <a:xfrm>
            <a:off x="5587768" y="926310"/>
            <a:ext cx="6402944" cy="4716000"/>
          </a:xfrm>
        </p:spPr>
        <p:txBody>
          <a:bodyPr/>
          <a:lstStyle/>
          <a:p>
            <a:pPr lvl="0"/>
            <a:r>
              <a:rPr lang="en-US" dirty="0"/>
              <a:t>Personalized </a:t>
            </a:r>
            <a:r>
              <a:rPr lang="en-US" dirty="0" err="1"/>
              <a:t>DooP</a:t>
            </a:r>
            <a:endParaRPr lang="en-US" dirty="0"/>
          </a:p>
          <a:p>
            <a:pPr lvl="1"/>
            <a:r>
              <a:rPr lang="en-US" dirty="0"/>
              <a:t>Prefiltered according to users’ responsibilities</a:t>
            </a:r>
          </a:p>
          <a:p>
            <a:pPr lvl="1"/>
            <a:r>
              <a:rPr lang="en-US" dirty="0"/>
              <a:t>Policy Bundles</a:t>
            </a:r>
          </a:p>
          <a:p>
            <a:pPr lvl="2"/>
            <a:r>
              <a:rPr lang="en-US" dirty="0"/>
              <a:t>Pick and Choose: SGS, GCS, PCI, Kubernetes Community Best Practices</a:t>
            </a:r>
          </a:p>
          <a:p>
            <a:pPr lvl="2"/>
            <a:r>
              <a:rPr lang="en-US" dirty="0"/>
              <a:t>Central Maintenance</a:t>
            </a:r>
          </a:p>
          <a:p>
            <a:pPr lvl="1"/>
            <a:r>
              <a:rPr lang="en-US" dirty="0"/>
              <a:t>Extendable with own policies</a:t>
            </a:r>
          </a:p>
          <a:p>
            <a:pPr lvl="1"/>
            <a:r>
              <a:rPr lang="en-US" dirty="0"/>
              <a:t>Surfaces Deprecations/Upgrade Blockers</a:t>
            </a:r>
          </a:p>
          <a:p>
            <a:pPr lvl="1"/>
            <a:endParaRPr lang="en-US" dirty="0"/>
          </a:p>
          <a:p>
            <a:pPr lvl="1"/>
            <a:endParaRPr lang="en-US" dirty="0"/>
          </a:p>
        </p:txBody>
      </p:sp>
    </p:spTree>
    <p:extLst>
      <p:ext uri="{BB962C8B-B14F-4D97-AF65-F5344CB8AC3E}">
        <p14:creationId xmlns:p14="http://schemas.microsoft.com/office/powerpoint/2010/main" val="47517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36770CE-77EF-C440-A021-BD4EF04182D6}"/>
              </a:ext>
            </a:extLst>
          </p:cNvPr>
          <p:cNvPicPr>
            <a:picLocks noChangeAspect="1"/>
          </p:cNvPicPr>
          <p:nvPr/>
        </p:nvPicPr>
        <p:blipFill>
          <a:blip r:embed="rId2"/>
          <a:stretch>
            <a:fillRect/>
          </a:stretch>
        </p:blipFill>
        <p:spPr>
          <a:xfrm>
            <a:off x="0" y="2840"/>
            <a:ext cx="11175536" cy="6858000"/>
          </a:xfrm>
          <a:prstGeom prst="rect">
            <a:avLst/>
          </a:prstGeom>
        </p:spPr>
      </p:pic>
      <p:pic>
        <p:nvPicPr>
          <p:cNvPr id="10" name="Picture 9">
            <a:extLst>
              <a:ext uri="{FF2B5EF4-FFF2-40B4-BE49-F238E27FC236}">
                <a16:creationId xmlns:a16="http://schemas.microsoft.com/office/drawing/2014/main" id="{B6889E8A-6074-8448-8819-29C4BF8B7974}"/>
              </a:ext>
            </a:extLst>
          </p:cNvPr>
          <p:cNvPicPr>
            <a:picLocks noChangeAspect="1"/>
          </p:cNvPicPr>
          <p:nvPr/>
        </p:nvPicPr>
        <p:blipFill rotWithShape="1">
          <a:blip r:embed="rId3"/>
          <a:srcRect l="77313"/>
          <a:stretch/>
        </p:blipFill>
        <p:spPr>
          <a:xfrm>
            <a:off x="9643796" y="0"/>
            <a:ext cx="2551379" cy="6858000"/>
          </a:xfrm>
          <a:prstGeom prst="rect">
            <a:avLst/>
          </a:prstGeom>
        </p:spPr>
      </p:pic>
      <p:sp>
        <p:nvSpPr>
          <p:cNvPr id="9" name="Rectangle 8">
            <a:extLst>
              <a:ext uri="{FF2B5EF4-FFF2-40B4-BE49-F238E27FC236}">
                <a16:creationId xmlns:a16="http://schemas.microsoft.com/office/drawing/2014/main" id="{C3C53D8D-E787-CA45-BC37-62F369326FE2}"/>
              </a:ext>
            </a:extLst>
          </p:cNvPr>
          <p:cNvSpPr/>
          <p:nvPr/>
        </p:nvSpPr>
        <p:spPr bwMode="gray">
          <a:xfrm>
            <a:off x="204463" y="1908313"/>
            <a:ext cx="1266528" cy="198783"/>
          </a:xfrm>
          <a:prstGeom prst="rect">
            <a:avLst/>
          </a:prstGeom>
          <a:solidFill>
            <a:srgbClr val="FFFF00">
              <a:alpha val="60000"/>
            </a:srgbClr>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DE" sz="1800" b="0" i="0" u="none" strike="noStrike" kern="0" cap="none" spc="0" normalizeH="0" baseline="0" noProof="0" dirty="0">
                <a:ln>
                  <a:noFill/>
                </a:ln>
                <a:effectLst/>
                <a:uLnTx/>
                <a:uFillTx/>
                <a:ea typeface="Arial Unicode MS" pitchFamily="34" charset="-128"/>
                <a:cs typeface="Arial Unicode MS" pitchFamily="34" charset="-128"/>
              </a:rPr>
              <a:t>      </a:t>
            </a:r>
          </a:p>
        </p:txBody>
      </p:sp>
      <p:pic>
        <p:nvPicPr>
          <p:cNvPr id="3" name="Picture 2">
            <a:extLst>
              <a:ext uri="{FF2B5EF4-FFF2-40B4-BE49-F238E27FC236}">
                <a16:creationId xmlns:a16="http://schemas.microsoft.com/office/drawing/2014/main" id="{16BB2393-2510-B84B-8877-86BB19925EB0}"/>
              </a:ext>
            </a:extLst>
          </p:cNvPr>
          <p:cNvPicPr>
            <a:picLocks noChangeAspect="1"/>
          </p:cNvPicPr>
          <p:nvPr/>
        </p:nvPicPr>
        <p:blipFill rotWithShape="1">
          <a:blip r:embed="rId4"/>
          <a:srcRect b="30521"/>
          <a:stretch/>
        </p:blipFill>
        <p:spPr>
          <a:xfrm>
            <a:off x="1818398" y="2474247"/>
            <a:ext cx="7956105" cy="3833247"/>
          </a:xfrm>
          <a:prstGeom prst="rect">
            <a:avLst/>
          </a:prstGeom>
        </p:spPr>
      </p:pic>
      <p:sp>
        <p:nvSpPr>
          <p:cNvPr id="11" name="Text Placeholder">
            <a:extLst>
              <a:ext uri="{FF2B5EF4-FFF2-40B4-BE49-F238E27FC236}">
                <a16:creationId xmlns:a16="http://schemas.microsoft.com/office/drawing/2014/main" id="{87B025C4-A64A-E648-BB79-C8E33D65C487}"/>
              </a:ext>
            </a:extLst>
          </p:cNvPr>
          <p:cNvSpPr>
            <a:spLocks noGrp="1"/>
          </p:cNvSpPr>
          <p:nvPr>
            <p:ph type="body" sz="quarter" idx="10"/>
          </p:nvPr>
        </p:nvSpPr>
        <p:spPr>
          <a:xfrm>
            <a:off x="1818398" y="886695"/>
            <a:ext cx="10128771" cy="1514383"/>
          </a:xfrm>
        </p:spPr>
        <p:txBody>
          <a:bodyPr/>
          <a:lstStyle/>
          <a:p>
            <a:r>
              <a:rPr lang="en-US" dirty="0"/>
              <a:t>Vulnerability Analysis</a:t>
            </a:r>
          </a:p>
          <a:p>
            <a:pPr lvl="1"/>
            <a:r>
              <a:rPr lang="en-US" dirty="0"/>
              <a:t>Scans Images </a:t>
            </a:r>
          </a:p>
          <a:p>
            <a:pPr lvl="1"/>
            <a:r>
              <a:rPr lang="en-US" dirty="0"/>
              <a:t>Guides through ramification workflow</a:t>
            </a:r>
          </a:p>
          <a:p>
            <a:pPr lvl="1"/>
            <a:r>
              <a:rPr lang="en-US" dirty="0"/>
              <a:t>Creates compliance documentation</a:t>
            </a:r>
          </a:p>
          <a:p>
            <a:pPr lvl="1"/>
            <a:endParaRPr lang="en-US" dirty="0"/>
          </a:p>
          <a:p>
            <a:pPr lvl="1"/>
            <a:endParaRPr lang="en-US" dirty="0"/>
          </a:p>
          <a:p>
            <a:endParaRPr lang="en-US" dirty="0"/>
          </a:p>
        </p:txBody>
      </p:sp>
    </p:spTree>
    <p:extLst>
      <p:ext uri="{BB962C8B-B14F-4D97-AF65-F5344CB8AC3E}">
        <p14:creationId xmlns:p14="http://schemas.microsoft.com/office/powerpoint/2010/main" val="79115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05">
            <a:extLst>
              <a:ext uri="{FF2B5EF4-FFF2-40B4-BE49-F238E27FC236}">
                <a16:creationId xmlns:a16="http://schemas.microsoft.com/office/drawing/2014/main" id="{348DEEDB-44DD-4544-87A6-BC770758A183}"/>
              </a:ext>
            </a:extLst>
          </p:cNvPr>
          <p:cNvSpPr/>
          <p:nvPr/>
        </p:nvSpPr>
        <p:spPr bwMode="gray">
          <a:xfrm>
            <a:off x="4882026" y="1509995"/>
            <a:ext cx="2335147" cy="4771534"/>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Frontend</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9BD1FBA-E941-7344-843D-CF5237BBE2F4}"/>
              </a:ext>
            </a:extLst>
          </p:cNvPr>
          <p:cNvSpPr/>
          <p:nvPr/>
        </p:nvSpPr>
        <p:spPr bwMode="gray">
          <a:xfrm>
            <a:off x="504001" y="1509994"/>
            <a:ext cx="4094922" cy="4771535"/>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API</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B030D42C-35CC-8748-93CA-C8DFD1D52462}"/>
              </a:ext>
            </a:extLst>
          </p:cNvPr>
          <p:cNvSpPr/>
          <p:nvPr/>
        </p:nvSpPr>
        <p:spPr bwMode="gray">
          <a:xfrm>
            <a:off x="2089380" y="2231197"/>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DE" sz="1200" kern="0" dirty="0">
                <a:ea typeface="Arial Unicode MS" pitchFamily="34" charset="-128"/>
                <a:cs typeface="Arial Unicode MS" pitchFamily="34" charset="-128"/>
              </a:rPr>
              <a:t>Organization</a:t>
            </a:r>
            <a:endParaRPr kumimoji="0" lang="en-DE"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015CE27E-F1D6-1B47-93C7-15ABBE046715}"/>
              </a:ext>
            </a:extLst>
          </p:cNvPr>
          <p:cNvSpPr/>
          <p:nvPr/>
        </p:nvSpPr>
        <p:spPr bwMode="gray">
          <a:xfrm>
            <a:off x="3250037" y="2640462"/>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Team</a:t>
            </a:r>
          </a:p>
        </p:txBody>
      </p:sp>
      <p:sp>
        <p:nvSpPr>
          <p:cNvPr id="21" name="Rectangle 20">
            <a:extLst>
              <a:ext uri="{FF2B5EF4-FFF2-40B4-BE49-F238E27FC236}">
                <a16:creationId xmlns:a16="http://schemas.microsoft.com/office/drawing/2014/main" id="{82226526-88A0-7343-9B83-69C18AA4314A}"/>
              </a:ext>
            </a:extLst>
          </p:cNvPr>
          <p:cNvSpPr/>
          <p:nvPr/>
        </p:nvSpPr>
        <p:spPr bwMode="gray">
          <a:xfrm>
            <a:off x="792031" y="2628704"/>
            <a:ext cx="1095276"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Cluster</a:t>
            </a:r>
          </a:p>
        </p:txBody>
      </p:sp>
      <p:cxnSp>
        <p:nvCxnSpPr>
          <p:cNvPr id="22" name="Elbow Connector 21">
            <a:extLst>
              <a:ext uri="{FF2B5EF4-FFF2-40B4-BE49-F238E27FC236}">
                <a16:creationId xmlns:a16="http://schemas.microsoft.com/office/drawing/2014/main" id="{2EF4C7BC-F952-4D4F-8A37-58285504BD50}"/>
              </a:ext>
            </a:extLst>
          </p:cNvPr>
          <p:cNvCxnSpPr>
            <a:stCxn id="20" idx="3"/>
            <a:endCxn id="15" idx="0"/>
          </p:cNvCxnSpPr>
          <p:nvPr/>
        </p:nvCxnSpPr>
        <p:spPr>
          <a:xfrm>
            <a:off x="3177373" y="2388145"/>
            <a:ext cx="616661" cy="252317"/>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C6620F3-B1CF-E343-8B1B-DDEFE976FC1D}"/>
              </a:ext>
            </a:extLst>
          </p:cNvPr>
          <p:cNvCxnSpPr>
            <a:stCxn id="20" idx="1"/>
            <a:endCxn id="21" idx="0"/>
          </p:cNvCxnSpPr>
          <p:nvPr/>
        </p:nvCxnSpPr>
        <p:spPr>
          <a:xfrm rot="10800000" flipV="1">
            <a:off x="1339670" y="2388144"/>
            <a:ext cx="749711" cy="240559"/>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3167375-7217-3B4B-B92A-DF4A76E187D3}"/>
              </a:ext>
            </a:extLst>
          </p:cNvPr>
          <p:cNvSpPr txBox="1"/>
          <p:nvPr/>
        </p:nvSpPr>
        <p:spPr>
          <a:xfrm>
            <a:off x="3840304" y="2409452"/>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09EA9AD1-97FA-F44D-A1C6-6AF024D4F4B4}"/>
              </a:ext>
            </a:extLst>
          </p:cNvPr>
          <p:cNvSpPr txBox="1"/>
          <p:nvPr/>
        </p:nvSpPr>
        <p:spPr>
          <a:xfrm>
            <a:off x="1172413" y="2407481"/>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E75740C6-A793-554D-954F-22419CF273E3}"/>
              </a:ext>
            </a:extLst>
          </p:cNvPr>
          <p:cNvSpPr txBox="1"/>
          <p:nvPr/>
        </p:nvSpPr>
        <p:spPr>
          <a:xfrm>
            <a:off x="3262037" y="2180307"/>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0C5A055D-EC6D-5F4D-893E-58A90F8C0D1A}"/>
              </a:ext>
            </a:extLst>
          </p:cNvPr>
          <p:cNvSpPr txBox="1"/>
          <p:nvPr/>
        </p:nvSpPr>
        <p:spPr>
          <a:xfrm>
            <a:off x="1962088" y="2180307"/>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028CD82F-2537-CC4F-8BA7-9BE7B25EB36A}"/>
              </a:ext>
            </a:extLst>
          </p:cNvPr>
          <p:cNvSpPr/>
          <p:nvPr/>
        </p:nvSpPr>
        <p:spPr bwMode="gray">
          <a:xfrm>
            <a:off x="792031" y="3341466"/>
            <a:ext cx="3538330" cy="2670606"/>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Controllers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82FE22F0-9DC4-A74F-BE9D-BE14C82A8424}"/>
              </a:ext>
            </a:extLst>
          </p:cNvPr>
          <p:cNvSpPr/>
          <p:nvPr/>
        </p:nvSpPr>
        <p:spPr bwMode="gray">
          <a:xfrm>
            <a:off x="874184" y="3860931"/>
            <a:ext cx="1642811" cy="2077928"/>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Framework </a:t>
            </a:r>
            <a:endParaRPr lang="en-DE" sz="1400" kern="0" dirty="0">
              <a:solidFill>
                <a:schemeClr val="tx1"/>
              </a:solidFill>
              <a:ea typeface="Arial Unicode MS" pitchFamily="34" charset="-128"/>
              <a:cs typeface="Arial Unicode MS" pitchFamily="34" charset="-128"/>
            </a:endParaRPr>
          </a:p>
        </p:txBody>
      </p:sp>
      <p:sp>
        <p:nvSpPr>
          <p:cNvPr id="202" name="Rectangle 201">
            <a:extLst>
              <a:ext uri="{FF2B5EF4-FFF2-40B4-BE49-F238E27FC236}">
                <a16:creationId xmlns:a16="http://schemas.microsoft.com/office/drawing/2014/main" id="{693FB763-FACD-804F-9A58-38BA2459F351}"/>
              </a:ext>
            </a:extLst>
          </p:cNvPr>
          <p:cNvSpPr/>
          <p:nvPr/>
        </p:nvSpPr>
        <p:spPr bwMode="gray">
          <a:xfrm>
            <a:off x="2592356" y="3860931"/>
            <a:ext cx="1642811" cy="2083869"/>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Plugins </a:t>
            </a:r>
            <a:endParaRPr lang="en-DE" sz="1400" kern="0" dirty="0">
              <a:solidFill>
                <a:schemeClr val="tx1"/>
              </a:solidFill>
              <a:ea typeface="Arial Unicode MS" pitchFamily="34" charset="-128"/>
              <a:cs typeface="Arial Unicode MS" pitchFamily="34" charset="-128"/>
            </a:endParaRPr>
          </a:p>
        </p:txBody>
      </p:sp>
      <p:sp>
        <p:nvSpPr>
          <p:cNvPr id="213" name="Rectangle 212">
            <a:extLst>
              <a:ext uri="{FF2B5EF4-FFF2-40B4-BE49-F238E27FC236}">
                <a16:creationId xmlns:a16="http://schemas.microsoft.com/office/drawing/2014/main" id="{F4C26D1A-77B7-D047-A436-882730ED1DBE}"/>
              </a:ext>
            </a:extLst>
          </p:cNvPr>
          <p:cNvSpPr/>
          <p:nvPr/>
        </p:nvSpPr>
        <p:spPr bwMode="gray">
          <a:xfrm>
            <a:off x="947052" y="4263455"/>
            <a:ext cx="1459837"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AuthZ</a:t>
            </a:r>
            <a:endParaRPr lang="en-DE" sz="1100" kern="0" dirty="0">
              <a:solidFill>
                <a:schemeClr val="tx1"/>
              </a:solidFill>
              <a:ea typeface="Arial Unicode MS" pitchFamily="34" charset="-128"/>
              <a:cs typeface="Arial Unicode MS" pitchFamily="34" charset="-128"/>
            </a:endParaRPr>
          </a:p>
        </p:txBody>
      </p:sp>
      <p:sp>
        <p:nvSpPr>
          <p:cNvPr id="214" name="Rectangle 213">
            <a:extLst>
              <a:ext uri="{FF2B5EF4-FFF2-40B4-BE49-F238E27FC236}">
                <a16:creationId xmlns:a16="http://schemas.microsoft.com/office/drawing/2014/main" id="{B9329A02-C24D-5E47-897D-5236A635E851}"/>
              </a:ext>
            </a:extLst>
          </p:cNvPr>
          <p:cNvSpPr/>
          <p:nvPr/>
        </p:nvSpPr>
        <p:spPr bwMode="gray">
          <a:xfrm>
            <a:off x="947052" y="4654875"/>
            <a:ext cx="1459837"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AuthN</a:t>
            </a:r>
            <a:endParaRPr lang="en-DE" sz="1100" kern="0" dirty="0">
              <a:solidFill>
                <a:schemeClr val="tx1"/>
              </a:solidFill>
              <a:ea typeface="Arial Unicode MS" pitchFamily="34" charset="-128"/>
              <a:cs typeface="Arial Unicode MS" pitchFamily="34" charset="-128"/>
            </a:endParaRPr>
          </a:p>
        </p:txBody>
      </p:sp>
      <p:sp>
        <p:nvSpPr>
          <p:cNvPr id="215" name="Rectangle 214">
            <a:extLst>
              <a:ext uri="{FF2B5EF4-FFF2-40B4-BE49-F238E27FC236}">
                <a16:creationId xmlns:a16="http://schemas.microsoft.com/office/drawing/2014/main" id="{A0703568-0E8D-2C4F-A4BD-61540E948830}"/>
              </a:ext>
            </a:extLst>
          </p:cNvPr>
          <p:cNvSpPr/>
          <p:nvPr/>
        </p:nvSpPr>
        <p:spPr bwMode="gray">
          <a:xfrm>
            <a:off x="2690620" y="4291908"/>
            <a:ext cx="1434444"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Supernova</a:t>
            </a:r>
            <a:endParaRPr lang="en-DE" sz="1100" kern="0" dirty="0">
              <a:solidFill>
                <a:schemeClr val="tx1"/>
              </a:solidFill>
              <a:ea typeface="Arial Unicode MS" pitchFamily="34" charset="-128"/>
              <a:cs typeface="Arial Unicode MS" pitchFamily="34" charset="-128"/>
            </a:endParaRPr>
          </a:p>
        </p:txBody>
      </p:sp>
      <p:sp>
        <p:nvSpPr>
          <p:cNvPr id="216" name="Rectangle 215">
            <a:extLst>
              <a:ext uri="{FF2B5EF4-FFF2-40B4-BE49-F238E27FC236}">
                <a16:creationId xmlns:a16="http://schemas.microsoft.com/office/drawing/2014/main" id="{0CC0D1FD-46D0-5049-8A61-151A849D9B38}"/>
              </a:ext>
            </a:extLst>
          </p:cNvPr>
          <p:cNvSpPr/>
          <p:nvPr/>
        </p:nvSpPr>
        <p:spPr bwMode="gray">
          <a:xfrm>
            <a:off x="2690619" y="4663436"/>
            <a:ext cx="1434443"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AlertManager</a:t>
            </a:r>
            <a:endParaRPr lang="en-DE" sz="1100" kern="0" dirty="0">
              <a:solidFill>
                <a:schemeClr val="tx1"/>
              </a:solidFill>
              <a:ea typeface="Arial Unicode MS" pitchFamily="34" charset="-128"/>
              <a:cs typeface="Arial Unicode MS" pitchFamily="34" charset="-128"/>
            </a:endParaRPr>
          </a:p>
        </p:txBody>
      </p:sp>
      <p:sp>
        <p:nvSpPr>
          <p:cNvPr id="232" name="Rectangle 231">
            <a:extLst>
              <a:ext uri="{FF2B5EF4-FFF2-40B4-BE49-F238E27FC236}">
                <a16:creationId xmlns:a16="http://schemas.microsoft.com/office/drawing/2014/main" id="{FD891680-1500-1C40-9B63-95363CB69D9A}"/>
              </a:ext>
            </a:extLst>
          </p:cNvPr>
          <p:cNvSpPr/>
          <p:nvPr/>
        </p:nvSpPr>
        <p:spPr bwMode="gray">
          <a:xfrm>
            <a:off x="2690620" y="5034964"/>
            <a:ext cx="1434443"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Slack</a:t>
            </a:r>
            <a:endParaRPr lang="en-DE" sz="1100" kern="0" dirty="0">
              <a:solidFill>
                <a:schemeClr val="tx1"/>
              </a:solidFill>
              <a:ea typeface="Arial Unicode MS" pitchFamily="34" charset="-128"/>
              <a:cs typeface="Arial Unicode MS" pitchFamily="34" charset="-128"/>
            </a:endParaRPr>
          </a:p>
        </p:txBody>
      </p:sp>
      <p:sp>
        <p:nvSpPr>
          <p:cNvPr id="258" name="Rectangle 257">
            <a:extLst>
              <a:ext uri="{FF2B5EF4-FFF2-40B4-BE49-F238E27FC236}">
                <a16:creationId xmlns:a16="http://schemas.microsoft.com/office/drawing/2014/main" id="{6C2A7FC5-36F2-BE42-AEDD-91907BDE4058}"/>
              </a:ext>
            </a:extLst>
          </p:cNvPr>
          <p:cNvSpPr/>
          <p:nvPr/>
        </p:nvSpPr>
        <p:spPr bwMode="gray">
          <a:xfrm>
            <a:off x="2690620" y="5409200"/>
            <a:ext cx="144231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a:t>
            </a:r>
            <a:endParaRPr lang="en-DE" sz="1100" kern="0" dirty="0">
              <a:solidFill>
                <a:schemeClr val="tx1"/>
              </a:solidFill>
              <a:ea typeface="Arial Unicode MS" pitchFamily="34" charset="-128"/>
              <a:cs typeface="Arial Unicode MS" pitchFamily="34" charset="-128"/>
            </a:endParaRPr>
          </a:p>
        </p:txBody>
      </p:sp>
      <p:sp>
        <p:nvSpPr>
          <p:cNvPr id="61" name="Rectangle 60">
            <a:extLst>
              <a:ext uri="{FF2B5EF4-FFF2-40B4-BE49-F238E27FC236}">
                <a16:creationId xmlns:a16="http://schemas.microsoft.com/office/drawing/2014/main" id="{EB7D13BC-A4B1-6546-BFEE-E32BE0960FC0}"/>
              </a:ext>
            </a:extLst>
          </p:cNvPr>
          <p:cNvSpPr/>
          <p:nvPr/>
        </p:nvSpPr>
        <p:spPr bwMode="gray">
          <a:xfrm>
            <a:off x="947053" y="5042474"/>
            <a:ext cx="1459836"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IdP</a:t>
            </a:r>
            <a:endParaRPr lang="en-DE" sz="1100" kern="0" dirty="0">
              <a:solidFill>
                <a:schemeClr val="tx1"/>
              </a:solidFill>
              <a:ea typeface="Arial Unicode MS" pitchFamily="34" charset="-128"/>
              <a:cs typeface="Arial Unicode MS" pitchFamily="34" charset="-128"/>
            </a:endParaRPr>
          </a:p>
        </p:txBody>
      </p:sp>
      <p:sp>
        <p:nvSpPr>
          <p:cNvPr id="64" name="Rectangle 63">
            <a:extLst>
              <a:ext uri="{FF2B5EF4-FFF2-40B4-BE49-F238E27FC236}">
                <a16:creationId xmlns:a16="http://schemas.microsoft.com/office/drawing/2014/main" id="{E4E03853-E667-7945-BD6A-7931B9B5DE43}"/>
              </a:ext>
            </a:extLst>
          </p:cNvPr>
          <p:cNvSpPr/>
          <p:nvPr/>
        </p:nvSpPr>
        <p:spPr bwMode="gray">
          <a:xfrm>
            <a:off x="949857" y="5420393"/>
            <a:ext cx="1457031"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a:t>
            </a:r>
            <a:endParaRPr lang="en-DE" sz="1100" kern="0" dirty="0">
              <a:solidFill>
                <a:schemeClr val="tx1"/>
              </a:solidFill>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A9EF2954-C05B-2743-9A1A-A1CD605C1EFE}"/>
              </a:ext>
            </a:extLst>
          </p:cNvPr>
          <p:cNvSpPr txBox="1"/>
          <p:nvPr/>
        </p:nvSpPr>
        <p:spPr>
          <a:xfrm>
            <a:off x="3990411" y="4262802"/>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67" name="TextBox 66">
            <a:extLst>
              <a:ext uri="{FF2B5EF4-FFF2-40B4-BE49-F238E27FC236}">
                <a16:creationId xmlns:a16="http://schemas.microsoft.com/office/drawing/2014/main" id="{909D306C-F4F2-E342-B4C8-8ADB134287CE}"/>
              </a:ext>
            </a:extLst>
          </p:cNvPr>
          <p:cNvSpPr txBox="1"/>
          <p:nvPr/>
        </p:nvSpPr>
        <p:spPr>
          <a:xfrm>
            <a:off x="4005459" y="4637895"/>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68" name="TextBox 67">
            <a:extLst>
              <a:ext uri="{FF2B5EF4-FFF2-40B4-BE49-F238E27FC236}">
                <a16:creationId xmlns:a16="http://schemas.microsoft.com/office/drawing/2014/main" id="{75B0A2F9-9F3B-8F43-9322-FB189D90D8E4}"/>
              </a:ext>
            </a:extLst>
          </p:cNvPr>
          <p:cNvSpPr txBox="1"/>
          <p:nvPr/>
        </p:nvSpPr>
        <p:spPr>
          <a:xfrm>
            <a:off x="3999533" y="5025767"/>
            <a:ext cx="10162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6" name="Rectangle 75">
            <a:extLst>
              <a:ext uri="{FF2B5EF4-FFF2-40B4-BE49-F238E27FC236}">
                <a16:creationId xmlns:a16="http://schemas.microsoft.com/office/drawing/2014/main" id="{5B7A5EAA-88EA-9047-A712-C628B05F3FCD}"/>
              </a:ext>
            </a:extLst>
          </p:cNvPr>
          <p:cNvSpPr/>
          <p:nvPr/>
        </p:nvSpPr>
        <p:spPr bwMode="gray">
          <a:xfrm>
            <a:off x="5125599" y="3341466"/>
            <a:ext cx="1819785" cy="2670607"/>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tx1"/>
                </a:solidFill>
                <a:ea typeface="Arial Unicode MS" pitchFamily="34" charset="-128"/>
                <a:cs typeface="Arial Unicode MS" pitchFamily="34" charset="-128"/>
              </a:rPr>
              <a:t>Dashboard</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95" name="Rectangle 194">
            <a:extLst>
              <a:ext uri="{FF2B5EF4-FFF2-40B4-BE49-F238E27FC236}">
                <a16:creationId xmlns:a16="http://schemas.microsoft.com/office/drawing/2014/main" id="{8A6E846E-F76D-6E46-8481-109D7AFD0B27}"/>
              </a:ext>
            </a:extLst>
          </p:cNvPr>
          <p:cNvSpPr/>
          <p:nvPr/>
        </p:nvSpPr>
        <p:spPr bwMode="gray">
          <a:xfrm>
            <a:off x="5211700" y="3860932"/>
            <a:ext cx="1642811" cy="2083869"/>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Plugins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41" name="Rectangle 240">
            <a:extLst>
              <a:ext uri="{FF2B5EF4-FFF2-40B4-BE49-F238E27FC236}">
                <a16:creationId xmlns:a16="http://schemas.microsoft.com/office/drawing/2014/main" id="{6ADDC083-3EBB-2748-A00C-1BD80CCA5835}"/>
              </a:ext>
            </a:extLst>
          </p:cNvPr>
          <p:cNvSpPr/>
          <p:nvPr/>
        </p:nvSpPr>
        <p:spPr bwMode="gray">
          <a:xfrm>
            <a:off x="5311375" y="4288753"/>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Supernova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69" name="Rectangle 268">
            <a:extLst>
              <a:ext uri="{FF2B5EF4-FFF2-40B4-BE49-F238E27FC236}">
                <a16:creationId xmlns:a16="http://schemas.microsoft.com/office/drawing/2014/main" id="{6377ECAE-09EE-C84E-A2D0-1D5B57624DB0}"/>
              </a:ext>
            </a:extLst>
          </p:cNvPr>
          <p:cNvSpPr/>
          <p:nvPr/>
        </p:nvSpPr>
        <p:spPr bwMode="gray">
          <a:xfrm>
            <a:off x="5311375" y="4680172"/>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Doop</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70" name="Rectangle 269">
            <a:extLst>
              <a:ext uri="{FF2B5EF4-FFF2-40B4-BE49-F238E27FC236}">
                <a16:creationId xmlns:a16="http://schemas.microsoft.com/office/drawing/2014/main" id="{FF479880-F63F-9040-9241-71D202B61C01}"/>
              </a:ext>
            </a:extLst>
          </p:cNvPr>
          <p:cNvSpPr/>
          <p:nvPr/>
        </p:nvSpPr>
        <p:spPr bwMode="gray">
          <a:xfrm>
            <a:off x="5311375" y="5053477"/>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Heureka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09" name="Rectangle 308">
            <a:extLst>
              <a:ext uri="{FF2B5EF4-FFF2-40B4-BE49-F238E27FC236}">
                <a16:creationId xmlns:a16="http://schemas.microsoft.com/office/drawing/2014/main" id="{F9D9175F-BCB3-7D4A-8628-F468DC8658B4}"/>
              </a:ext>
            </a:extLst>
          </p:cNvPr>
          <p:cNvSpPr/>
          <p:nvPr/>
        </p:nvSpPr>
        <p:spPr bwMode="gray">
          <a:xfrm>
            <a:off x="5311375" y="5420947"/>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69" name="TextBox 68">
            <a:extLst>
              <a:ext uri="{FF2B5EF4-FFF2-40B4-BE49-F238E27FC236}">
                <a16:creationId xmlns:a16="http://schemas.microsoft.com/office/drawing/2014/main" id="{09D9D1F6-76FA-194F-99F8-C678B469E0B9}"/>
              </a:ext>
            </a:extLst>
          </p:cNvPr>
          <p:cNvSpPr txBox="1"/>
          <p:nvPr/>
        </p:nvSpPr>
        <p:spPr>
          <a:xfrm>
            <a:off x="6654639" y="4269397"/>
            <a:ext cx="976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0" name="TextBox 69">
            <a:extLst>
              <a:ext uri="{FF2B5EF4-FFF2-40B4-BE49-F238E27FC236}">
                <a16:creationId xmlns:a16="http://schemas.microsoft.com/office/drawing/2014/main" id="{1906C463-5D8A-3B4A-BA82-95B515B11063}"/>
              </a:ext>
            </a:extLst>
          </p:cNvPr>
          <p:cNvSpPr txBox="1"/>
          <p:nvPr/>
        </p:nvSpPr>
        <p:spPr>
          <a:xfrm>
            <a:off x="6654639" y="5021969"/>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1" name="TextBox 70">
            <a:extLst>
              <a:ext uri="{FF2B5EF4-FFF2-40B4-BE49-F238E27FC236}">
                <a16:creationId xmlns:a16="http://schemas.microsoft.com/office/drawing/2014/main" id="{5448AE72-EE59-0449-84EA-7772961A085F}"/>
              </a:ext>
            </a:extLst>
          </p:cNvPr>
          <p:cNvSpPr txBox="1"/>
          <p:nvPr/>
        </p:nvSpPr>
        <p:spPr>
          <a:xfrm>
            <a:off x="6654639" y="4667304"/>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cxnSp>
        <p:nvCxnSpPr>
          <p:cNvPr id="6" name="Straight Arrow Connector 5">
            <a:extLst>
              <a:ext uri="{FF2B5EF4-FFF2-40B4-BE49-F238E27FC236}">
                <a16:creationId xmlns:a16="http://schemas.microsoft.com/office/drawing/2014/main" id="{4E382B0D-B6F7-FF41-8C01-7BA7A53D8B5D}"/>
              </a:ext>
            </a:extLst>
          </p:cNvPr>
          <p:cNvCxnSpPr>
            <a:cxnSpLocks/>
            <a:stCxn id="215" idx="3"/>
            <a:endCxn id="241" idx="1"/>
          </p:cNvCxnSpPr>
          <p:nvPr/>
        </p:nvCxnSpPr>
        <p:spPr>
          <a:xfrm flipV="1">
            <a:off x="4125064" y="4450595"/>
            <a:ext cx="1186311" cy="315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Title">
            <a:extLst>
              <a:ext uri="{FF2B5EF4-FFF2-40B4-BE49-F238E27FC236}">
                <a16:creationId xmlns:a16="http://schemas.microsoft.com/office/drawing/2014/main" id="{70AAC97A-A3C6-1D4A-A2E9-B41FFC3861DC}"/>
              </a:ext>
            </a:extLst>
          </p:cNvPr>
          <p:cNvSpPr>
            <a:spLocks noGrp="1"/>
          </p:cNvSpPr>
          <p:nvPr>
            <p:ph type="title"/>
          </p:nvPr>
        </p:nvSpPr>
        <p:spPr>
          <a:xfrm>
            <a:off x="504001" y="504000"/>
            <a:ext cx="11186476" cy="1107996"/>
          </a:xfrm>
        </p:spPr>
        <p:txBody>
          <a:bodyPr/>
          <a:lstStyle/>
          <a:p>
            <a:r>
              <a:rPr lang="en-US" dirty="0"/>
              <a:t>Greenhouse</a:t>
            </a:r>
            <a:br>
              <a:rPr lang="en-US" dirty="0"/>
            </a:br>
            <a:r>
              <a:rPr lang="en-US" b="0" dirty="0"/>
              <a:t>High Level Architecture</a:t>
            </a:r>
            <a:br>
              <a:rPr lang="en-US" dirty="0"/>
            </a:br>
            <a:endParaRPr lang="en-US" dirty="0"/>
          </a:p>
        </p:txBody>
      </p:sp>
      <p:sp>
        <p:nvSpPr>
          <p:cNvPr id="83" name="Text Placeholder">
            <a:extLst>
              <a:ext uri="{FF2B5EF4-FFF2-40B4-BE49-F238E27FC236}">
                <a16:creationId xmlns:a16="http://schemas.microsoft.com/office/drawing/2014/main" id="{A4C7523E-1D79-8748-BB7F-E9DF85BD0389}"/>
              </a:ext>
            </a:extLst>
          </p:cNvPr>
          <p:cNvSpPr txBox="1">
            <a:spLocks/>
          </p:cNvSpPr>
          <p:nvPr/>
        </p:nvSpPr>
        <p:spPr bwMode="black">
          <a:xfrm>
            <a:off x="7801091" y="1502931"/>
            <a:ext cx="4172490" cy="4716000"/>
          </a:xfrm>
          <a:prstGeom prst="rect">
            <a:avLst/>
          </a:prstGeom>
        </p:spPr>
        <p:txBody>
          <a:bodyPr vert="horz" lIns="0" tIns="0" rIns="0" bIns="0" rtlCol="0" anchor="t">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API</a:t>
            </a:r>
          </a:p>
          <a:p>
            <a:pPr marL="179705" lvl="1" indent="-179705"/>
            <a:r>
              <a:rPr lang="en-US" dirty="0"/>
              <a:t>Kubernetes CRDs and Controllers</a:t>
            </a:r>
            <a:endParaRPr lang="en-US" dirty="0">
              <a:cs typeface="Arial"/>
            </a:endParaRPr>
          </a:p>
          <a:p>
            <a:pPr marL="179705" lvl="1" indent="-179705"/>
            <a:r>
              <a:rPr lang="en-US" dirty="0"/>
              <a:t>Central framework</a:t>
            </a:r>
            <a:endParaRPr lang="en-US" dirty="0">
              <a:cs typeface="Arial"/>
            </a:endParaRPr>
          </a:p>
          <a:p>
            <a:pPr marL="179705" lvl="1" indent="-179705"/>
            <a:r>
              <a:rPr lang="en-US" dirty="0"/>
              <a:t>Configuration automation via plugins</a:t>
            </a:r>
            <a:endParaRPr lang="en-US" dirty="0">
              <a:cs typeface="Arial"/>
            </a:endParaRPr>
          </a:p>
          <a:p>
            <a:pPr marL="179705" lvl="1" indent="-179705"/>
            <a:r>
              <a:rPr lang="en-US" b="1" dirty="0"/>
              <a:t>Decentral Developed Plugins</a:t>
            </a:r>
            <a:endParaRPr lang="en-US" b="1">
              <a:cs typeface="Arial"/>
            </a:endParaRPr>
          </a:p>
          <a:p>
            <a:pPr marL="179705" lvl="1" indent="-179705"/>
            <a:r>
              <a:rPr lang="en-US" dirty="0"/>
              <a:t>Extendable Plugins</a:t>
            </a:r>
            <a:endParaRPr lang="en-US" dirty="0">
              <a:cs typeface="Arial"/>
            </a:endParaRPr>
          </a:p>
          <a:p>
            <a:pPr lvl="0"/>
            <a:r>
              <a:rPr lang="en-US" dirty="0"/>
              <a:t>Frontend</a:t>
            </a:r>
          </a:p>
          <a:p>
            <a:pPr marL="179705" lvl="1" indent="-179705"/>
            <a:r>
              <a:rPr lang="en-US" dirty="0"/>
              <a:t>End-user Portal</a:t>
            </a:r>
            <a:endParaRPr lang="en-US" dirty="0">
              <a:cs typeface="Arial"/>
            </a:endParaRPr>
          </a:p>
          <a:p>
            <a:pPr marL="179705" lvl="1" indent="-179705"/>
            <a:r>
              <a:rPr lang="en-US" dirty="0"/>
              <a:t>Plugins ReactJS </a:t>
            </a:r>
            <a:r>
              <a:rPr lang="en-US" dirty="0" err="1"/>
              <a:t>MicroApps</a:t>
            </a:r>
            <a:endParaRPr lang="en-US" dirty="0">
              <a:cs typeface="Arial"/>
            </a:endParaRPr>
          </a:p>
          <a:p>
            <a:pPr marL="179705" lvl="1" indent="-179705"/>
            <a:r>
              <a:rPr lang="en-US" dirty="0" err="1"/>
              <a:t>CCloud</a:t>
            </a:r>
            <a:r>
              <a:rPr lang="en-US" dirty="0"/>
              <a:t> Design System</a:t>
            </a:r>
            <a:endParaRPr lang="en-US" dirty="0">
              <a:cs typeface="Arial"/>
            </a:endParaRPr>
          </a:p>
          <a:p>
            <a:pPr marL="179705" lvl="1" indent="-179705"/>
            <a:endParaRPr lang="en-US" dirty="0">
              <a:cs typeface="Arial"/>
            </a:endParaRPr>
          </a:p>
          <a:p>
            <a:endParaRPr lang="en-US" dirty="0"/>
          </a:p>
        </p:txBody>
      </p:sp>
    </p:spTree>
    <p:extLst>
      <p:ext uri="{BB962C8B-B14F-4D97-AF65-F5344CB8AC3E}">
        <p14:creationId xmlns:p14="http://schemas.microsoft.com/office/powerpoint/2010/main" val="1235915510"/>
      </p:ext>
    </p:extLst>
  </p:cSld>
  <p:clrMapOvr>
    <a:masterClrMapping/>
  </p:clrMapOvr>
</p:sld>
</file>

<file path=ppt/theme/theme1.xml><?xml version="1.0" encoding="utf-8"?>
<a:theme xmlns:a="http://schemas.openxmlformats.org/drawingml/2006/main" name="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PT_Template_2022" id="{16A433ED-60C7-5542-892E-A504643102C5}" vid="{E7EABBA9-FFE0-1041-B368-CE415828E75E}"/>
    </a:ext>
  </a:extLst>
</a:theme>
</file>

<file path=ppt/theme/theme2.xml><?xml version="1.0" encoding="utf-8"?>
<a:theme xmlns:a="http://schemas.openxmlformats.org/drawingml/2006/main" name="1_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PT_Template_2022" id="{16A433ED-60C7-5542-892E-A504643102C5}" vid="{67C8F352-0280-BB43-8FE3-DC75D6590BD4}"/>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9D6965F7EDEA469A204E35325B8EF8" ma:contentTypeVersion="32" ma:contentTypeDescription="Create a new document." ma:contentTypeScope="" ma:versionID="07348c3f325e187ff5d58e040f484cce">
  <xsd:schema xmlns:xsd="http://www.w3.org/2001/XMLSchema" xmlns:xs="http://www.w3.org/2001/XMLSchema" xmlns:p="http://schemas.microsoft.com/office/2006/metadata/properties" xmlns:ns2="4bb96713-5e0d-4810-a7bc-ae241b93d101" xmlns:ns3="a1c4e84f-b7bb-4c6b-b780-e25ed3d89054" targetNamespace="http://schemas.microsoft.com/office/2006/metadata/properties" ma:root="true" ma:fieldsID="5ae95c01d67ce06edc137e90b7057a71" ns2:_="" ns3:_="">
    <xsd:import namespace="4bb96713-5e0d-4810-a7bc-ae241b93d101"/>
    <xsd:import namespace="a1c4e84f-b7bb-4c6b-b780-e25ed3d890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Teams" minOccurs="0"/>
                <xsd:element ref="ns3:StartDate" minOccurs="0"/>
                <xsd:element ref="ns3:EndDat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b96713-5e0d-4810-a7bc-ae241b93d1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ffe11821-721d-4c80-8a68-22d9b6a9ecb8}" ma:internalName="TaxCatchAll" ma:showField="CatchAllData" ma:web="4bb96713-5e0d-4810-a7bc-ae241b93d10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c4e84f-b7bb-4c6b-b780-e25ed3d890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Teams" ma:index="20" nillable="true" ma:displayName="Teams" ma:default="CNMP" ma:format="Dropdown" ma:internalName="Teams">
      <xsd:simpleType>
        <xsd:restriction base="dms:Note">
          <xsd:maxLength value="255"/>
        </xsd:restriction>
      </xsd:simpleType>
    </xsd:element>
    <xsd:element name="StartDate" ma:index="21" nillable="true" ma:displayName="Start Date" ma:description="Start Date of the Buddy Programm" ma:format="DateOnly" ma:internalName="StartDate">
      <xsd:simpleType>
        <xsd:restriction base="dms:DateTime"/>
      </xsd:simpleType>
    </xsd:element>
    <xsd:element name="EndDate" ma:index="22" nillable="true" ma:displayName="End Date" ma:description="End Date of Buddy Programm" ma:format="DateOnly" ma:internalName="EndDate">
      <xsd:simpleType>
        <xsd:restriction base="dms:DateTime"/>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c7b3fb9d-ee0a-40a8-bd42-4026b75186d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eams xmlns="a1c4e84f-b7bb-4c6b-b780-e25ed3d89054">CNMP</Teams>
    <EndDate xmlns="a1c4e84f-b7bb-4c6b-b780-e25ed3d89054" xsi:nil="true"/>
    <StartDate xmlns="a1c4e84f-b7bb-4c6b-b780-e25ed3d89054" xsi:nil="true"/>
    <TaxCatchAll xmlns="4bb96713-5e0d-4810-a7bc-ae241b93d101" xsi:nil="true"/>
    <lcf76f155ced4ddcb4097134ff3c332f xmlns="a1c4e84f-b7bb-4c6b-b780-e25ed3d8905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98F4952-BBE8-4A6E-9900-0741A4DED082}">
  <ds:schemaRefs>
    <ds:schemaRef ds:uri="http://schemas.microsoft.com/sharepoint/v3/contenttype/forms"/>
  </ds:schemaRefs>
</ds:datastoreItem>
</file>

<file path=customXml/itemProps2.xml><?xml version="1.0" encoding="utf-8"?>
<ds:datastoreItem xmlns:ds="http://schemas.openxmlformats.org/officeDocument/2006/customXml" ds:itemID="{50E79ADC-8EBA-4943-9041-6EC9B0FBC247}">
  <ds:schemaRefs>
    <ds:schemaRef ds:uri="4bb96713-5e0d-4810-a7bc-ae241b93d101"/>
    <ds:schemaRef ds:uri="a1c4e84f-b7bb-4c6b-b780-e25ed3d890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10A9A97-6391-4D47-8DA7-DE8CFE23F816}">
  <ds:schemaRefs>
    <ds:schemaRef ds:uri="a1c4e84f-b7bb-4c6b-b780-e25ed3d89054"/>
    <ds:schemaRef ds:uri="http://schemas.microsoft.com/office/2006/metadata/properties"/>
    <ds:schemaRef ds:uri="http://www.w3.org/XML/1998/namespace"/>
    <ds:schemaRef ds:uri="http://schemas.microsoft.com/office/2006/documentManagement/types"/>
    <ds:schemaRef ds:uri="4bb96713-5e0d-4810-a7bc-ae241b93d101"/>
    <ds:schemaRef ds:uri="http://schemas.openxmlformats.org/package/2006/metadata/core-properties"/>
    <ds:schemaRef ds:uri="http://purl.org/dc/elements/1.1/"/>
    <ds:schemaRef ds:uri="http://schemas.microsoft.com/office/infopath/2007/PartnerControl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SAP 2020 16x9 black and white</Template>
  <TotalTime>59553</TotalTime>
  <Words>396</Words>
  <Application>Microsoft Macintosh PowerPoint</Application>
  <PresentationFormat>Custom</PresentationFormat>
  <Paragraphs>150</Paragraphs>
  <Slides>13</Slides>
  <Notes>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Courier New</vt:lpstr>
      <vt:lpstr>Symbol</vt:lpstr>
      <vt:lpstr>Wingdings</vt:lpstr>
      <vt:lpstr>Wingdings</vt:lpstr>
      <vt:lpstr>SAP 2020 16x9 black and white</vt:lpstr>
      <vt:lpstr>1_SAP 2020 16x9 black and white</vt:lpstr>
      <vt:lpstr>Greenhouse Kick-Off PlusOne Operations Platform </vt:lpstr>
      <vt:lpstr>Menagerie of Tools</vt:lpstr>
      <vt:lpstr>PowerPoint Presentation</vt:lpstr>
      <vt:lpstr>Pain Points</vt:lpstr>
      <vt:lpstr>PowerPoint Presentation</vt:lpstr>
      <vt:lpstr>PowerPoint Presentation</vt:lpstr>
      <vt:lpstr>PowerPoint Presentation</vt:lpstr>
      <vt:lpstr>PowerPoint Presentation</vt:lpstr>
      <vt:lpstr>Greenhouse High Level Architecture </vt:lpstr>
      <vt:lpstr>Roadmap - Stage 1</vt:lpstr>
      <vt:lpstr>Next steps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Gardener + CCloud + Day-2 as a Service</dc:title>
  <dc:subject/>
  <dc:creator>Schmidt, Michael</dc:creator>
  <cp:keywords>2020/16:9/black and white</cp:keywords>
  <dc:description/>
  <cp:lastModifiedBy>Uhlig, Arno</cp:lastModifiedBy>
  <cp:revision>169</cp:revision>
  <dcterms:created xsi:type="dcterms:W3CDTF">2022-09-12T15:07:23Z</dcterms:created>
  <dcterms:modified xsi:type="dcterms:W3CDTF">2023-04-21T09:17:19Z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0x010100929D6965F7EDEA469A204E35325B8EF8</vt:lpwstr>
  </property>
  <property fmtid="{D5CDD505-2E9C-101B-9397-08002B2CF9AE}" pid="9" name="MediaServiceImageTags">
    <vt:lpwstr/>
  </property>
</Properties>
</file>