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96" r:id="rId5"/>
  </p:sldMasterIdLst>
  <p:notesMasterIdLst>
    <p:notesMasterId r:id="rId28"/>
  </p:notesMasterIdLst>
  <p:handoutMasterIdLst>
    <p:handoutMasterId r:id="rId29"/>
  </p:handoutMasterIdLst>
  <p:sldIdLst>
    <p:sldId id="434" r:id="rId6"/>
    <p:sldId id="482" r:id="rId7"/>
    <p:sldId id="468" r:id="rId8"/>
    <p:sldId id="479" r:id="rId9"/>
    <p:sldId id="467" r:id="rId10"/>
    <p:sldId id="481" r:id="rId11"/>
    <p:sldId id="480" r:id="rId12"/>
    <p:sldId id="388" r:id="rId13"/>
    <p:sldId id="469" r:id="rId14"/>
    <p:sldId id="473" r:id="rId15"/>
    <p:sldId id="470" r:id="rId16"/>
    <p:sldId id="471" r:id="rId17"/>
    <p:sldId id="472" r:id="rId18"/>
    <p:sldId id="475" r:id="rId19"/>
    <p:sldId id="439" r:id="rId20"/>
    <p:sldId id="476" r:id="rId21"/>
    <p:sldId id="477" r:id="rId22"/>
    <p:sldId id="474" r:id="rId23"/>
    <p:sldId id="464" r:id="rId24"/>
    <p:sldId id="478" r:id="rId25"/>
    <p:sldId id="445" r:id="rId26"/>
    <p:sldId id="444"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6AF00"/>
    <a:srgbClr val="00195A"/>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1FC9F4-44A7-354D-814A-AB24F0293895}" v="1" dt="2023-02-03T10:08:17.543"/>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7"/>
    <p:restoredTop sz="96327"/>
  </p:normalViewPr>
  <p:slideViewPr>
    <p:cSldViewPr snapToGrid="0">
      <p:cViewPr varScale="1">
        <p:scale>
          <a:sx n="119" d="100"/>
          <a:sy n="119" d="100"/>
        </p:scale>
        <p:origin x="1392" y="184"/>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355496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nvergedcloud.global.cloud.sap/"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616050"/>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
        <p:nvSpPr>
          <p:cNvPr id="11" name="Classification">
            <a:extLst>
              <a:ext uri="{FF2B5EF4-FFF2-40B4-BE49-F238E27FC236}">
                <a16:creationId xmlns:a16="http://schemas.microsoft.com/office/drawing/2014/main" id="{CC2FCDC3-17BF-2044-8045-2D3CB8AF3AB0}"/>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3">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9" name="Picture 8">
            <a:extLst>
              <a:ext uri="{FF2B5EF4-FFF2-40B4-BE49-F238E27FC236}">
                <a16:creationId xmlns:a16="http://schemas.microsoft.com/office/drawing/2014/main" id="{BC5CF41C-03DB-B744-B643-1CD5509A4380}"/>
              </a:ext>
            </a:extLst>
          </p:cNvPr>
          <p:cNvPicPr>
            <a:picLocks noChangeAspect="1"/>
          </p:cNvPicPr>
          <p:nvPr userDrawn="1"/>
        </p:nvPicPr>
        <p:blipFill>
          <a:blip r:embed="rId4"/>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pic>
        <p:nvPicPr>
          <p:cNvPr id="6" name="Picture 5">
            <a:extLst>
              <a:ext uri="{FF2B5EF4-FFF2-40B4-BE49-F238E27FC236}">
                <a16:creationId xmlns:a16="http://schemas.microsoft.com/office/drawing/2014/main" id="{48AF8FE7-0F7F-1344-A0B3-8F86AB49B988}"/>
              </a:ext>
            </a:extLst>
          </p:cNvPr>
          <p:cNvPicPr>
            <a:picLocks noChangeAspect="1"/>
          </p:cNvPicPr>
          <p:nvPr userDrawn="1"/>
        </p:nvPicPr>
        <p:blipFill>
          <a:blip r:embed="rId2"/>
          <a:stretch>
            <a:fillRect/>
          </a:stretch>
        </p:blipFill>
        <p:spPr>
          <a:xfrm>
            <a:off x="0" y="3409983"/>
            <a:ext cx="12195175" cy="3448017"/>
          </a:xfrm>
          <a:prstGeom prst="rect">
            <a:avLst/>
          </a:prstGeom>
        </p:spPr>
      </p:pic>
    </p:spTree>
    <p:extLst>
      <p:ext uri="{BB962C8B-B14F-4D97-AF65-F5344CB8AC3E}">
        <p14:creationId xmlns:p14="http://schemas.microsoft.com/office/powerpoint/2010/main" val="5925744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49781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a:t>INTERNAL</a:t>
            </a:r>
          </a:p>
        </p:txBody>
      </p:sp>
      <p:sp>
        <p:nvSpPr>
          <p:cNvPr id="19" name="Speaker"/>
          <p:cNvSpPr>
            <a:spLocks noGrp="1"/>
          </p:cNvSpPr>
          <p:nvPr userDrawn="1">
            <p:ph type="subTitle" idx="1" hasCustomPrompt="1"/>
          </p:nvPr>
        </p:nvSpPr>
        <p:spPr bwMode="black">
          <a:xfrm>
            <a:off x="288000" y="485863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375258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3"/>
          <a:stretch>
            <a:fillRect/>
          </a:stretch>
        </p:blipFill>
        <p:spPr>
          <a:xfrm>
            <a:off x="0" y="0"/>
            <a:ext cx="12195175" cy="3448017"/>
          </a:xfrm>
          <a:prstGeom prst="rect">
            <a:avLst/>
          </a:prstGeom>
        </p:spPr>
      </p:pic>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7545589" y="3194136"/>
            <a:ext cx="4649586" cy="3657997"/>
          </a:xfrm>
          <a:prstGeom prst="rect">
            <a:avLst/>
          </a:prstGeom>
        </p:spPr>
      </p:pic>
      <p:sp>
        <p:nvSpPr>
          <p:cNvPr id="15" name="Classification">
            <a:extLst>
              <a:ext uri="{FF2B5EF4-FFF2-40B4-BE49-F238E27FC236}">
                <a16:creationId xmlns:a16="http://schemas.microsoft.com/office/drawing/2014/main" id="{9A181540-A34F-274E-BD5B-72593D7590CC}"/>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2D94E91F-EC9E-CA4F-901F-7F46ED7FFE3E}"/>
              </a:ext>
            </a:extLst>
          </p:cNvPr>
          <p:cNvPicPr>
            <a:picLocks noChangeAspect="1"/>
          </p:cNvPicPr>
          <p:nvPr userDrawn="1"/>
        </p:nvPicPr>
        <p:blipFill>
          <a:blip r:embed="rId6"/>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71612391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2799055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marL="0" indent="0">
              <a:spcBef>
                <a:spcPts val="0"/>
              </a:spcBef>
              <a:spcAft>
                <a:spcPts val="1200"/>
              </a:spcAft>
              <a:tabLst/>
              <a:defRPr sz="1600" b="0"/>
            </a:lvl1pPr>
            <a:lvl2pPr marL="6350" indent="-6350">
              <a:spcBef>
                <a:spcPts val="0"/>
              </a:spcBef>
              <a:buNone/>
              <a:tabLst/>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a:extLst>
              <a:ext uri="{FF2B5EF4-FFF2-40B4-BE49-F238E27FC236}">
                <a16:creationId xmlns:a16="http://schemas.microsoft.com/office/drawing/2014/main" id="{95200AAF-4E1F-954B-A09A-0439B4C85F63}"/>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6B22E598-EB3D-7E46-9E73-9EE3C9855A01}"/>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0" name="Picture 9">
            <a:extLst>
              <a:ext uri="{FF2B5EF4-FFF2-40B4-BE49-F238E27FC236}">
                <a16:creationId xmlns:a16="http://schemas.microsoft.com/office/drawing/2014/main" id="{510FC46F-36F1-D241-A0FB-696756A15F8C}"/>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4125094890"/>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 name="Thank you"/>
          <p:cNvSpPr>
            <a:spLocks noGrp="1"/>
          </p:cNvSpPr>
          <p:nvPr>
            <p:ph type="ctrTitle" hasCustomPrompt="1"/>
          </p:nvPr>
        </p:nvSpPr>
        <p:spPr bwMode="gray">
          <a:xfrm>
            <a:off x="504000" y="3088800"/>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a:extLst>
              <a:ext uri="{FF2B5EF4-FFF2-40B4-BE49-F238E27FC236}">
                <a16:creationId xmlns:a16="http://schemas.microsoft.com/office/drawing/2014/main" id="{95200AAF-4E1F-954B-A09A-0439B4C85F63}"/>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7" name="Classification">
            <a:extLst>
              <a:ext uri="{FF2B5EF4-FFF2-40B4-BE49-F238E27FC236}">
                <a16:creationId xmlns:a16="http://schemas.microsoft.com/office/drawing/2014/main" id="{B22C1FC6-270E-A142-9D54-8805C1965617}"/>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9" name="Picture 8">
            <a:extLst>
              <a:ext uri="{FF2B5EF4-FFF2-40B4-BE49-F238E27FC236}">
                <a16:creationId xmlns:a16="http://schemas.microsoft.com/office/drawing/2014/main" id="{AAA0F521-78DF-CD45-B749-2C081F508DCF}"/>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3072343075"/>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D43E2C68-45AC-7E43-8FB5-EF16B8F30A60}"/>
              </a:ext>
            </a:extLst>
          </p:cNvPr>
          <p:cNvPicPr>
            <a:picLocks noChangeAspect="1"/>
          </p:cNvPicPr>
          <p:nvPr userDrawn="1"/>
        </p:nvPicPr>
        <p:blipFill>
          <a:blip r:embed="rId13"/>
          <a:stretch>
            <a:fillRect/>
          </a:stretch>
        </p:blipFill>
        <p:spPr>
          <a:xfrm>
            <a:off x="6530247" y="2395330"/>
            <a:ext cx="5664928" cy="4456803"/>
          </a:xfrm>
          <a:prstGeom prst="rect">
            <a:avLst/>
          </a:prstGeom>
        </p:spPr>
      </p:pic>
    </p:spTree>
    <p:extLst>
      <p:ext uri="{BB962C8B-B14F-4D97-AF65-F5344CB8AC3E}">
        <p14:creationId xmlns:p14="http://schemas.microsoft.com/office/powerpoint/2010/main" val="303900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49781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dirty="0"/>
              <a:t>INTERNAL</a:t>
            </a:r>
          </a:p>
        </p:txBody>
      </p:sp>
      <p:sp>
        <p:nvSpPr>
          <p:cNvPr id="19" name="Speaker"/>
          <p:cNvSpPr>
            <a:spLocks noGrp="1"/>
          </p:cNvSpPr>
          <p:nvPr userDrawn="1">
            <p:ph type="subTitle" idx="1" hasCustomPrompt="1"/>
          </p:nvPr>
        </p:nvSpPr>
        <p:spPr bwMode="black">
          <a:xfrm>
            <a:off x="288000" y="485863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375258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3"/>
          <a:srcRect/>
          <a:stretch/>
        </p:blipFill>
        <p:spPr>
          <a:xfrm>
            <a:off x="12852" y="0"/>
            <a:ext cx="12169471" cy="3448017"/>
          </a:xfrm>
          <a:prstGeom prst="rect">
            <a:avLst/>
          </a:prstGeom>
        </p:spPr>
      </p:pic>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7545589" y="3194136"/>
            <a:ext cx="4649586" cy="3657997"/>
          </a:xfrm>
          <a:prstGeom prst="rect">
            <a:avLst/>
          </a:prstGeom>
        </p:spPr>
      </p:pic>
      <p:sp>
        <p:nvSpPr>
          <p:cNvPr id="12" name="Classification">
            <a:extLst>
              <a:ext uri="{FF2B5EF4-FFF2-40B4-BE49-F238E27FC236}">
                <a16:creationId xmlns:a16="http://schemas.microsoft.com/office/drawing/2014/main" id="{E11E428C-2708-EB46-A9CD-79C665A9AB15}"/>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9D8D0BAA-B2FE-C442-82F2-867AFB2FD122}"/>
              </a:ext>
            </a:extLst>
          </p:cNvPr>
          <p:cNvPicPr>
            <a:picLocks noChangeAspect="1"/>
          </p:cNvPicPr>
          <p:nvPr userDrawn="1"/>
        </p:nvPicPr>
        <p:blipFill>
          <a:blip r:embed="rId6"/>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97701909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8958C08-05E1-DB41-8D40-12B0E3DBE1D3}"/>
              </a:ext>
            </a:extLst>
          </p:cNvPr>
          <p:cNvPicPr>
            <a:picLocks noChangeAspect="1"/>
          </p:cNvPicPr>
          <p:nvPr userDrawn="1"/>
        </p:nvPicPr>
        <p:blipFill>
          <a:blip r:embed="rId13"/>
          <a:stretch>
            <a:fillRect/>
          </a:stretch>
        </p:blipFill>
        <p:spPr>
          <a:xfrm>
            <a:off x="6530247" y="2395330"/>
            <a:ext cx="5664928" cy="4456803"/>
          </a:xfrm>
          <a:prstGeom prst="rect">
            <a:avLst/>
          </a:prstGeom>
        </p:spPr>
      </p:pic>
    </p:spTree>
    <p:extLst>
      <p:ext uri="{BB962C8B-B14F-4D97-AF65-F5344CB8AC3E}">
        <p14:creationId xmlns:p14="http://schemas.microsoft.com/office/powerpoint/2010/main" val="493878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70495371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756104808"/>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72289022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accent1"/>
                </a:solidFill>
                <a:latin typeface="+mj-lt"/>
              </a:defRPr>
            </a:lvl1pPr>
          </a:lstStyle>
          <a:p>
            <a:r>
              <a:rPr lang="en-US"/>
              <a:t>Divider page</a:t>
            </a:r>
            <a:endParaRPr lang="de-DE"/>
          </a:p>
        </p:txBody>
      </p:sp>
      <p:pic>
        <p:nvPicPr>
          <p:cNvPr id="6" name="Picture 5">
            <a:extLst>
              <a:ext uri="{FF2B5EF4-FFF2-40B4-BE49-F238E27FC236}">
                <a16:creationId xmlns:a16="http://schemas.microsoft.com/office/drawing/2014/main" id="{48AF8FE7-0F7F-1344-A0B3-8F86AB49B988}"/>
              </a:ext>
            </a:extLst>
          </p:cNvPr>
          <p:cNvPicPr>
            <a:picLocks noChangeAspect="1"/>
          </p:cNvPicPr>
          <p:nvPr userDrawn="1"/>
        </p:nvPicPr>
        <p:blipFill>
          <a:blip r:embed="rId2"/>
          <a:stretch>
            <a:fillRect/>
          </a:stretch>
        </p:blipFill>
        <p:spPr>
          <a:xfrm>
            <a:off x="0" y="3409983"/>
            <a:ext cx="12195175" cy="3448017"/>
          </a:xfrm>
          <a:prstGeom prst="rect">
            <a:avLst/>
          </a:prstGeom>
        </p:spPr>
      </p:pic>
    </p:spTree>
    <p:extLst>
      <p:ext uri="{BB962C8B-B14F-4D97-AF65-F5344CB8AC3E}">
        <p14:creationId xmlns:p14="http://schemas.microsoft.com/office/powerpoint/2010/main" val="4017400838"/>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449752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508642370"/>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0636356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5727616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1845131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2"/>
          <a:srcRect/>
          <a:stretch/>
        </p:blipFill>
        <p:spPr>
          <a:xfrm>
            <a:off x="331215" y="2057062"/>
            <a:ext cx="11532744" cy="4276726"/>
          </a:xfrm>
          <a:prstGeom prst="rect">
            <a:avLst/>
          </a:prstGeom>
        </p:spPr>
      </p:pic>
      <p:pic>
        <p:nvPicPr>
          <p:cNvPr id="11" name="SAP Logo" descr="SAP Logo" title="SAP Logo"/>
          <p:cNvPicPr>
            <a:picLocks noChangeAspect="1"/>
          </p:cNvPicPr>
          <p:nvPr userDrawn="1"/>
        </p:nvPicPr>
        <p:blipFill>
          <a:blip r:embed="rId3"/>
          <a:stretch>
            <a:fillRect/>
          </a:stretch>
        </p:blipFill>
        <p:spPr>
          <a:xfrm>
            <a:off x="9950552" y="263453"/>
            <a:ext cx="1963636" cy="360000"/>
          </a:xfrm>
          <a:prstGeom prst="rect">
            <a:avLst/>
          </a:prstGeom>
        </p:spPr>
      </p:pic>
      <p:sp>
        <p:nvSpPr>
          <p:cNvPr id="13" name="Classification"/>
          <p:cNvSpPr txBox="1"/>
          <p:nvPr userDrawn="1"/>
        </p:nvSpPr>
        <p:spPr>
          <a:xfrm>
            <a:off x="288000" y="2424855"/>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dirty="0"/>
              <a:t>INTERNAL</a:t>
            </a:r>
          </a:p>
        </p:txBody>
      </p:sp>
      <p:sp>
        <p:nvSpPr>
          <p:cNvPr id="19" name="Speaker"/>
          <p:cNvSpPr>
            <a:spLocks noGrp="1"/>
          </p:cNvSpPr>
          <p:nvPr userDrawn="1">
            <p:ph type="subTitle" idx="1" hasCustomPrompt="1"/>
          </p:nvPr>
        </p:nvSpPr>
        <p:spPr bwMode="black">
          <a:xfrm>
            <a:off x="288000" y="1949631"/>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908098"/>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11475491" y="6291798"/>
            <a:ext cx="719684" cy="566201"/>
          </a:xfrm>
          <a:prstGeom prst="rect">
            <a:avLst/>
          </a:prstGeom>
        </p:spPr>
      </p:pic>
      <p:sp>
        <p:nvSpPr>
          <p:cNvPr id="10" name="Classification">
            <a:extLst>
              <a:ext uri="{FF2B5EF4-FFF2-40B4-BE49-F238E27FC236}">
                <a16:creationId xmlns:a16="http://schemas.microsoft.com/office/drawing/2014/main" id="{1294CBB8-3B22-3D47-B123-0CD6E4D903A1}"/>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12EB9402-8DF0-AF46-A141-3A54EC10FD74}"/>
              </a:ext>
            </a:extLst>
          </p:cNvPr>
          <p:cNvPicPr>
            <a:picLocks noChangeAspect="1"/>
          </p:cNvPicPr>
          <p:nvPr userDrawn="1"/>
        </p:nvPicPr>
        <p:blipFill>
          <a:blip r:embed="rId6"/>
          <a:stretch>
            <a:fillRect/>
          </a:stretch>
        </p:blipFill>
        <p:spPr>
          <a:xfrm>
            <a:off x="134564" y="175870"/>
            <a:ext cx="1734281" cy="603228"/>
          </a:xfrm>
          <a:prstGeom prst="rect">
            <a:avLst/>
          </a:prstGeom>
        </p:spPr>
      </p:pic>
    </p:spTree>
    <p:extLst>
      <p:ext uri="{BB962C8B-B14F-4D97-AF65-F5344CB8AC3E}">
        <p14:creationId xmlns:p14="http://schemas.microsoft.com/office/powerpoint/2010/main" val="43123340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3221340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407321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accent1"/>
                </a:solidFill>
              </a:defRPr>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249820233"/>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11084550"/>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665687092"/>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9894885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31554287"/>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7995078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9964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85467376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8" name="Picture 7">
            <a:extLst>
              <a:ext uri="{FF2B5EF4-FFF2-40B4-BE49-F238E27FC236}">
                <a16:creationId xmlns:a16="http://schemas.microsoft.com/office/drawing/2014/main" id="{C52DE6C8-CE3D-D548-82C8-5A6030895AF4}"/>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26A6023C-C4DD-334A-A542-D2BD7D39AEA6}"/>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0" name="Picture 9">
            <a:extLst>
              <a:ext uri="{FF2B5EF4-FFF2-40B4-BE49-F238E27FC236}">
                <a16:creationId xmlns:a16="http://schemas.microsoft.com/office/drawing/2014/main" id="{6653ACAB-AAD7-7543-AC9E-298895E8055A}"/>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11924224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723089602"/>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69531973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FD494EF-3B67-1447-B15E-12F681B39B38}"/>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11" name="Classification">
            <a:extLst>
              <a:ext uri="{FF2B5EF4-FFF2-40B4-BE49-F238E27FC236}">
                <a16:creationId xmlns:a16="http://schemas.microsoft.com/office/drawing/2014/main" id="{D819FC88-FF21-D848-A1EE-A322DF04BF57}"/>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3" name="Picture 12">
            <a:extLst>
              <a:ext uri="{FF2B5EF4-FFF2-40B4-BE49-F238E27FC236}">
                <a16:creationId xmlns:a16="http://schemas.microsoft.com/office/drawing/2014/main" id="{E5001601-C8D5-DD47-8F48-C541BBF2305D}"/>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047995594"/>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ECB724D7-68A0-5F4B-A2FF-1A890957F029}"/>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D3123754-6316-2147-9A34-E5310BF1DC7E}"/>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3" name="Picture 12">
            <a:extLst>
              <a:ext uri="{FF2B5EF4-FFF2-40B4-BE49-F238E27FC236}">
                <a16:creationId xmlns:a16="http://schemas.microsoft.com/office/drawing/2014/main" id="{D7B21943-26AF-CB47-9994-8D9D2BB4F03F}"/>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2022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825" r:id="rId2"/>
    <p:sldLayoutId id="2147483785" r:id="rId3"/>
    <p:sldLayoutId id="2147483824" r:id="rId4"/>
    <p:sldLayoutId id="2147483786" r:id="rId5"/>
    <p:sldLayoutId id="2147483787" r:id="rId6"/>
    <p:sldLayoutId id="2147483775" r:id="rId7"/>
    <p:sldLayoutId id="2147483741" r:id="rId8"/>
    <p:sldLayoutId id="2147483765" r:id="rId9"/>
    <p:sldLayoutId id="2147483767" r:id="rId10"/>
    <p:sldLayoutId id="2147483788" r:id="rId11"/>
    <p:sldLayoutId id="2147483743" r:id="rId12"/>
    <p:sldLayoutId id="2147483774" r:id="rId13"/>
    <p:sldLayoutId id="2147483745" r:id="rId14"/>
    <p:sldLayoutId id="2147483760" r:id="rId15"/>
    <p:sldLayoutId id="2147483768" r:id="rId16"/>
    <p:sldLayoutId id="2147483769" r:id="rId17"/>
    <p:sldLayoutId id="2147483770" r:id="rId18"/>
    <p:sldLayoutId id="2147483744" r:id="rId19"/>
    <p:sldLayoutId id="2147483757" r:id="rId20"/>
    <p:sldLayoutId id="2147483748" r:id="rId21"/>
    <p:sldLayoutId id="2147483771" r:id="rId22"/>
    <p:sldLayoutId id="2147483763" r:id="rId23"/>
    <p:sldLayoutId id="2147483751" r:id="rId24"/>
    <p:sldLayoutId id="2147483756" r:id="rId25"/>
    <p:sldLayoutId id="2147483794" r:id="rId26"/>
    <p:sldLayoutId id="2147483789" r:id="rId27"/>
    <p:sldLayoutId id="2147483790" r:id="rId28"/>
    <p:sldLayoutId id="2147483791" r:id="rId29"/>
    <p:sldLayoutId id="2147483792" r:id="rId3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DACB52-4FA6-954E-9638-17F919746B69}"/>
              </a:ext>
            </a:extLst>
          </p:cNvPr>
          <p:cNvSpPr/>
          <p:nvPr userDrawn="1"/>
        </p:nvSpPr>
        <p:spPr bwMode="gray">
          <a:xfrm>
            <a:off x="0" y="0"/>
            <a:ext cx="12195175" cy="1212574"/>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2022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25838302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Lst>
  <p:hf hdr="0" ftr="0" dt="0"/>
  <p:txStyles>
    <p:titleStyle>
      <a:lvl1pPr algn="l" defTabSz="1088558" rtl="0" eaLnBrk="1" latinLnBrk="0" hangingPunct="1">
        <a:spcBef>
          <a:spcPct val="0"/>
        </a:spcBef>
        <a:buNone/>
        <a:defRPr sz="2400" b="1" kern="1200" baseline="0">
          <a:solidFill>
            <a:schemeClr val="bg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hyperlink" Target="https://greenhouse.global.cloud.sap/" TargetMode="Externa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p:txBody>
          <a:bodyPr/>
          <a:lstStyle/>
          <a:p>
            <a:r>
              <a:rPr lang="en-US" dirty="0"/>
              <a:t>Michael Schmidt, SAP</a:t>
            </a:r>
          </a:p>
        </p:txBody>
      </p:sp>
      <p:sp>
        <p:nvSpPr>
          <p:cNvPr id="4" name="Title"/>
          <p:cNvSpPr>
            <a:spLocks noGrp="1"/>
          </p:cNvSpPr>
          <p:nvPr>
            <p:ph type="title"/>
          </p:nvPr>
        </p:nvSpPr>
        <p:spPr bwMode="invGray"/>
        <p:txBody>
          <a:bodyPr/>
          <a:lstStyle/>
          <a:p>
            <a:r>
              <a:rPr lang="en-US" dirty="0"/>
              <a:t>Greenhouse</a:t>
            </a:r>
            <a:br>
              <a:rPr lang="en-US" dirty="0"/>
            </a:br>
            <a:r>
              <a:rPr lang="en-US" dirty="0" err="1">
                <a:solidFill>
                  <a:schemeClr val="accent1"/>
                </a:solidFill>
              </a:rPr>
              <a:t>PlusOne</a:t>
            </a:r>
            <a:r>
              <a:rPr lang="en-US" dirty="0">
                <a:solidFill>
                  <a:schemeClr val="accent1"/>
                </a:solidFill>
              </a:rPr>
              <a:t> Operations Platform</a:t>
            </a:r>
            <a:br>
              <a:rPr lang="en-US" dirty="0"/>
            </a:br>
            <a:endParaRPr lang="de-DE" dirty="0">
              <a:solidFill>
                <a:schemeClr val="accent1"/>
              </a:solidFill>
            </a:endParaRPr>
          </a:p>
        </p:txBody>
      </p:sp>
      <p:sp>
        <p:nvSpPr>
          <p:cNvPr id="2" name="TextBox 1">
            <a:extLst>
              <a:ext uri="{FF2B5EF4-FFF2-40B4-BE49-F238E27FC236}">
                <a16:creationId xmlns:a16="http://schemas.microsoft.com/office/drawing/2014/main" id="{4F08A608-0383-AD49-B1C3-24D1EBE92AF6}"/>
              </a:ext>
            </a:extLst>
          </p:cNvPr>
          <p:cNvSpPr txBox="1"/>
          <p:nvPr/>
        </p:nvSpPr>
        <p:spPr>
          <a:xfrm>
            <a:off x="7322695" y="4347148"/>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B89A42B-A921-2342-B599-D05219B381EA}"/>
              </a:ext>
            </a:extLst>
          </p:cNvPr>
          <p:cNvPicPr>
            <a:picLocks noChangeAspect="1"/>
          </p:cNvPicPr>
          <p:nvPr/>
        </p:nvPicPr>
        <p:blipFill>
          <a:blip r:embed="rId2"/>
          <a:stretch>
            <a:fillRect/>
          </a:stretch>
        </p:blipFill>
        <p:spPr>
          <a:xfrm>
            <a:off x="0" y="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pic>
        <p:nvPicPr>
          <p:cNvPr id="8" name="Picture 7">
            <a:extLst>
              <a:ext uri="{FF2B5EF4-FFF2-40B4-BE49-F238E27FC236}">
                <a16:creationId xmlns:a16="http://schemas.microsoft.com/office/drawing/2014/main" id="{E869E6A1-C3A6-A94A-BE4E-461638208672}"/>
              </a:ext>
            </a:extLst>
          </p:cNvPr>
          <p:cNvPicPr>
            <a:picLocks noChangeAspect="1"/>
          </p:cNvPicPr>
          <p:nvPr/>
        </p:nvPicPr>
        <p:blipFill rotWithShape="1">
          <a:blip r:embed="rId4"/>
          <a:srcRect t="34277" b="207"/>
          <a:stretch/>
        </p:blipFill>
        <p:spPr>
          <a:xfrm>
            <a:off x="1587865" y="914400"/>
            <a:ext cx="10223500" cy="3685998"/>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1414196"/>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Text Placeholder">
            <a:extLst>
              <a:ext uri="{FF2B5EF4-FFF2-40B4-BE49-F238E27FC236}">
                <a16:creationId xmlns:a16="http://schemas.microsoft.com/office/drawing/2014/main" id="{93CB0DCC-A7EE-7840-8354-AD4F8A01785F}"/>
              </a:ext>
            </a:extLst>
          </p:cNvPr>
          <p:cNvSpPr>
            <a:spLocks noGrp="1"/>
          </p:cNvSpPr>
          <p:nvPr>
            <p:ph type="body" sz="quarter" idx="10"/>
          </p:nvPr>
        </p:nvSpPr>
        <p:spPr>
          <a:xfrm>
            <a:off x="1774484" y="4794052"/>
            <a:ext cx="9304500" cy="4716000"/>
          </a:xfrm>
        </p:spPr>
        <p:txBody>
          <a:bodyPr/>
          <a:lstStyle/>
          <a:p>
            <a:pPr lvl="0"/>
            <a:r>
              <a:rPr lang="en-US" dirty="0"/>
              <a:t>Personal Supernova</a:t>
            </a:r>
          </a:p>
          <a:p>
            <a:pPr lvl="1"/>
            <a:r>
              <a:rPr lang="en-US" dirty="0"/>
              <a:t>Prefiltered according to users’ responsibilities</a:t>
            </a:r>
          </a:p>
          <a:p>
            <a:pPr lvl="1"/>
            <a:r>
              <a:rPr lang="en-US" dirty="0"/>
              <a:t>Additional filter by cluster, region and custom metadata</a:t>
            </a:r>
          </a:p>
          <a:p>
            <a:pPr lvl="1"/>
            <a:endParaRPr lang="en-US" dirty="0"/>
          </a:p>
          <a:p>
            <a:pPr lvl="1"/>
            <a:endParaRPr lang="en-US" dirty="0"/>
          </a:p>
        </p:txBody>
      </p:sp>
    </p:spTree>
    <p:extLst>
      <p:ext uri="{BB962C8B-B14F-4D97-AF65-F5344CB8AC3E}">
        <p14:creationId xmlns:p14="http://schemas.microsoft.com/office/powerpoint/2010/main" val="242152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78161-4AFD-114A-9BE1-219307B782FB}"/>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1658415"/>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pic>
        <p:nvPicPr>
          <p:cNvPr id="2" name="Picture 1">
            <a:extLst>
              <a:ext uri="{FF2B5EF4-FFF2-40B4-BE49-F238E27FC236}">
                <a16:creationId xmlns:a16="http://schemas.microsoft.com/office/drawing/2014/main" id="{784C39F7-94F0-3643-9B67-078B5082EE4F}"/>
              </a:ext>
            </a:extLst>
          </p:cNvPr>
          <p:cNvPicPr>
            <a:picLocks noChangeAspect="1"/>
          </p:cNvPicPr>
          <p:nvPr/>
        </p:nvPicPr>
        <p:blipFill rotWithShape="1">
          <a:blip r:embed="rId4"/>
          <a:srcRect t="8198" r="4637" b="14203"/>
          <a:stretch/>
        </p:blipFill>
        <p:spPr>
          <a:xfrm>
            <a:off x="1675454" y="829207"/>
            <a:ext cx="10315258" cy="5321695"/>
          </a:xfrm>
          <a:prstGeom prst="rect">
            <a:avLst/>
          </a:prstGeom>
        </p:spPr>
      </p:pic>
      <p:sp>
        <p:nvSpPr>
          <p:cNvPr id="11" name="Text Placeholder">
            <a:extLst>
              <a:ext uri="{FF2B5EF4-FFF2-40B4-BE49-F238E27FC236}">
                <a16:creationId xmlns:a16="http://schemas.microsoft.com/office/drawing/2014/main" id="{D868FA9E-9DE6-9846-8A5C-5B6F7C00203C}"/>
              </a:ext>
            </a:extLst>
          </p:cNvPr>
          <p:cNvSpPr>
            <a:spLocks noGrp="1"/>
          </p:cNvSpPr>
          <p:nvPr>
            <p:ph type="body" sz="quarter" idx="10"/>
          </p:nvPr>
        </p:nvSpPr>
        <p:spPr>
          <a:xfrm>
            <a:off x="5587768" y="926310"/>
            <a:ext cx="6402944" cy="4716000"/>
          </a:xfrm>
        </p:spPr>
        <p:txBody>
          <a:bodyPr/>
          <a:lstStyle/>
          <a:p>
            <a:pPr lvl="0"/>
            <a:r>
              <a:rPr lang="en-US" dirty="0"/>
              <a:t>Personalized </a:t>
            </a:r>
            <a:r>
              <a:rPr lang="en-US" dirty="0" err="1"/>
              <a:t>DooP</a:t>
            </a:r>
            <a:endParaRPr lang="en-US" dirty="0"/>
          </a:p>
          <a:p>
            <a:pPr lvl="1"/>
            <a:r>
              <a:rPr lang="en-US" dirty="0"/>
              <a:t>Prefiltered according to users’ responsibilities</a:t>
            </a:r>
          </a:p>
          <a:p>
            <a:pPr lvl="1"/>
            <a:r>
              <a:rPr lang="en-US" dirty="0"/>
              <a:t>Policy Bundles</a:t>
            </a:r>
          </a:p>
          <a:p>
            <a:pPr lvl="2"/>
            <a:r>
              <a:rPr lang="en-US" dirty="0"/>
              <a:t>Pick and Choose: SGS, GCS, PCI, Kubernetes Community Best Practices</a:t>
            </a:r>
          </a:p>
          <a:p>
            <a:pPr lvl="2"/>
            <a:r>
              <a:rPr lang="en-US" dirty="0"/>
              <a:t>Central Maintenance</a:t>
            </a:r>
          </a:p>
          <a:p>
            <a:pPr lvl="1"/>
            <a:r>
              <a:rPr lang="en-US" dirty="0"/>
              <a:t>Extendable with own policies</a:t>
            </a:r>
          </a:p>
          <a:p>
            <a:pPr lvl="1"/>
            <a:r>
              <a:rPr lang="en-US" dirty="0"/>
              <a:t>Surfaces Deprecations/Upgrade Blockers</a:t>
            </a:r>
          </a:p>
          <a:p>
            <a:pPr lvl="1"/>
            <a:endParaRPr lang="en-US" dirty="0"/>
          </a:p>
          <a:p>
            <a:pPr lvl="1"/>
            <a:endParaRPr lang="en-US" dirty="0"/>
          </a:p>
        </p:txBody>
      </p:sp>
    </p:spTree>
    <p:extLst>
      <p:ext uri="{BB962C8B-B14F-4D97-AF65-F5344CB8AC3E}">
        <p14:creationId xmlns:p14="http://schemas.microsoft.com/office/powerpoint/2010/main" val="167323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6770CE-77EF-C440-A021-BD4EF04182D6}"/>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1908313"/>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pic>
        <p:nvPicPr>
          <p:cNvPr id="3" name="Picture 2">
            <a:extLst>
              <a:ext uri="{FF2B5EF4-FFF2-40B4-BE49-F238E27FC236}">
                <a16:creationId xmlns:a16="http://schemas.microsoft.com/office/drawing/2014/main" id="{16BB2393-2510-B84B-8877-86BB19925EB0}"/>
              </a:ext>
            </a:extLst>
          </p:cNvPr>
          <p:cNvPicPr>
            <a:picLocks noChangeAspect="1"/>
          </p:cNvPicPr>
          <p:nvPr/>
        </p:nvPicPr>
        <p:blipFill rotWithShape="1">
          <a:blip r:embed="rId4"/>
          <a:srcRect b="30521"/>
          <a:stretch/>
        </p:blipFill>
        <p:spPr>
          <a:xfrm>
            <a:off x="1818398" y="2474247"/>
            <a:ext cx="7956105" cy="3833247"/>
          </a:xfrm>
          <a:prstGeom prst="rect">
            <a:avLst/>
          </a:prstGeom>
        </p:spPr>
      </p:pic>
      <p:sp>
        <p:nvSpPr>
          <p:cNvPr id="11" name="Text Placeholder">
            <a:extLst>
              <a:ext uri="{FF2B5EF4-FFF2-40B4-BE49-F238E27FC236}">
                <a16:creationId xmlns:a16="http://schemas.microsoft.com/office/drawing/2014/main" id="{87B025C4-A64A-E648-BB79-C8E33D65C487}"/>
              </a:ext>
            </a:extLst>
          </p:cNvPr>
          <p:cNvSpPr>
            <a:spLocks noGrp="1"/>
          </p:cNvSpPr>
          <p:nvPr>
            <p:ph type="body" sz="quarter" idx="10"/>
          </p:nvPr>
        </p:nvSpPr>
        <p:spPr>
          <a:xfrm>
            <a:off x="1818398" y="886695"/>
            <a:ext cx="10128771" cy="1514383"/>
          </a:xfrm>
        </p:spPr>
        <p:txBody>
          <a:bodyPr/>
          <a:lstStyle/>
          <a:p>
            <a:r>
              <a:rPr lang="en-US" dirty="0"/>
              <a:t>Vulnerability Analysis</a:t>
            </a:r>
          </a:p>
          <a:p>
            <a:pPr lvl="1"/>
            <a:r>
              <a:rPr lang="en-US" dirty="0"/>
              <a:t>Scans Images </a:t>
            </a:r>
          </a:p>
          <a:p>
            <a:pPr lvl="1"/>
            <a:r>
              <a:rPr lang="en-US" dirty="0"/>
              <a:t>Guides through ramification workflow</a:t>
            </a:r>
          </a:p>
          <a:p>
            <a:pPr lvl="1"/>
            <a:r>
              <a:rPr lang="en-US" dirty="0"/>
              <a:t>Creates compliance documentation</a:t>
            </a:r>
          </a:p>
          <a:p>
            <a:pPr lvl="1"/>
            <a:endParaRPr lang="en-US" dirty="0"/>
          </a:p>
          <a:p>
            <a:pPr lvl="1"/>
            <a:endParaRPr lang="en-US" dirty="0"/>
          </a:p>
          <a:p>
            <a:endParaRPr lang="en-US" dirty="0"/>
          </a:p>
        </p:txBody>
      </p:sp>
    </p:spTree>
    <p:extLst>
      <p:ext uri="{BB962C8B-B14F-4D97-AF65-F5344CB8AC3E}">
        <p14:creationId xmlns:p14="http://schemas.microsoft.com/office/powerpoint/2010/main" val="79115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C80F5E-0E38-2744-9739-5582AAFBD62A}"/>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2141173"/>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pic>
        <p:nvPicPr>
          <p:cNvPr id="2" name="Picture 1">
            <a:extLst>
              <a:ext uri="{FF2B5EF4-FFF2-40B4-BE49-F238E27FC236}">
                <a16:creationId xmlns:a16="http://schemas.microsoft.com/office/drawing/2014/main" id="{DBE97622-6D84-B946-B1C2-DB1BC8032BB8}"/>
              </a:ext>
            </a:extLst>
          </p:cNvPr>
          <p:cNvPicPr>
            <a:picLocks noChangeAspect="1"/>
          </p:cNvPicPr>
          <p:nvPr/>
        </p:nvPicPr>
        <p:blipFill>
          <a:blip r:embed="rId4"/>
          <a:stretch>
            <a:fillRect/>
          </a:stretch>
        </p:blipFill>
        <p:spPr>
          <a:xfrm>
            <a:off x="1772369" y="958850"/>
            <a:ext cx="9740900" cy="4940300"/>
          </a:xfrm>
          <a:prstGeom prst="rect">
            <a:avLst/>
          </a:prstGeom>
        </p:spPr>
      </p:pic>
    </p:spTree>
    <p:extLst>
      <p:ext uri="{BB962C8B-B14F-4D97-AF65-F5344CB8AC3E}">
        <p14:creationId xmlns:p14="http://schemas.microsoft.com/office/powerpoint/2010/main" val="157242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6770CE-77EF-C440-A021-BD4EF04182D6}"/>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136038" y="5708983"/>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Text Placeholder">
            <a:extLst>
              <a:ext uri="{FF2B5EF4-FFF2-40B4-BE49-F238E27FC236}">
                <a16:creationId xmlns:a16="http://schemas.microsoft.com/office/drawing/2014/main" id="{1FB10966-454B-0C44-B196-7B97E38637F9}"/>
              </a:ext>
            </a:extLst>
          </p:cNvPr>
          <p:cNvSpPr>
            <a:spLocks noGrp="1"/>
          </p:cNvSpPr>
          <p:nvPr>
            <p:ph type="body" sz="quarter" idx="10"/>
          </p:nvPr>
        </p:nvSpPr>
        <p:spPr>
          <a:xfrm>
            <a:off x="1861942" y="1489721"/>
            <a:ext cx="10333234" cy="4716000"/>
          </a:xfrm>
        </p:spPr>
        <p:txBody>
          <a:bodyPr>
            <a:normAutofit fontScale="92500" lnSpcReduction="20000"/>
          </a:bodyPr>
          <a:lstStyle/>
          <a:p>
            <a:r>
              <a:rPr lang="en-US" dirty="0"/>
              <a:t>User-Defined Teams</a:t>
            </a:r>
          </a:p>
          <a:p>
            <a:r>
              <a:rPr lang="en-US" dirty="0"/>
              <a:t>Authorization Distribution</a:t>
            </a:r>
          </a:p>
          <a:p>
            <a:pPr lvl="1"/>
            <a:r>
              <a:rPr lang="en-US" dirty="0"/>
              <a:t>Kubernetes RBAC</a:t>
            </a:r>
          </a:p>
          <a:p>
            <a:pPr lvl="2"/>
            <a:r>
              <a:rPr lang="en-US" dirty="0"/>
              <a:t>Predefined roles: </a:t>
            </a:r>
            <a:r>
              <a:rPr lang="en-US" dirty="0" err="1">
                <a:latin typeface="Consolas" panose="020B0609020204030204" pitchFamily="49" charset="0"/>
                <a:cs typeface="Consolas" panose="020B0609020204030204" pitchFamily="49" charset="0"/>
              </a:rPr>
              <a:t>prometheus_viewer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grafana_viewer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webconsole_support</a:t>
            </a:r>
            <a:endParaRPr lang="en-US" dirty="0">
              <a:latin typeface="Consolas" panose="020B0609020204030204" pitchFamily="49" charset="0"/>
              <a:cs typeface="Consolas" panose="020B0609020204030204" pitchFamily="49" charset="0"/>
            </a:endParaRPr>
          </a:p>
          <a:p>
            <a:pPr lvl="2"/>
            <a:r>
              <a:rPr lang="en-US" dirty="0"/>
              <a:t>Define responsibilities (label, namespace, resource-type matching)</a:t>
            </a:r>
          </a:p>
          <a:p>
            <a:pPr lvl="2"/>
            <a:r>
              <a:rPr lang="en-US" dirty="0"/>
              <a:t>Assign roles and responsibilities to teams/groups</a:t>
            </a:r>
          </a:p>
          <a:p>
            <a:pPr lvl="2"/>
            <a:r>
              <a:rPr lang="en-US" dirty="0"/>
              <a:t>Distribute and reconcile RBACs across fleet</a:t>
            </a:r>
          </a:p>
          <a:p>
            <a:pPr lvl="1"/>
            <a:r>
              <a:rPr lang="en-US" dirty="0"/>
              <a:t>IAS Tenant</a:t>
            </a:r>
          </a:p>
          <a:p>
            <a:pPr lvl="2"/>
            <a:r>
              <a:rPr lang="en-US" dirty="0"/>
              <a:t>Bring your own tenant</a:t>
            </a:r>
          </a:p>
          <a:p>
            <a:pPr lvl="2"/>
            <a:r>
              <a:rPr lang="en-US" dirty="0"/>
              <a:t>Distributes and reconciles groups and users</a:t>
            </a:r>
          </a:p>
          <a:p>
            <a:pPr lvl="2"/>
            <a:r>
              <a:rPr lang="en-US" dirty="0"/>
              <a:t>2FA against IDS</a:t>
            </a:r>
          </a:p>
          <a:p>
            <a:pPr lvl="2"/>
            <a:r>
              <a:rPr lang="en-US" dirty="0"/>
              <a:t>OIDC tenant for tools</a:t>
            </a:r>
          </a:p>
          <a:p>
            <a:pPr lvl="1"/>
            <a:r>
              <a:rPr lang="en-US" dirty="0"/>
              <a:t>Drivers to reconcile external Tools</a:t>
            </a:r>
          </a:p>
          <a:p>
            <a:pPr lvl="2"/>
            <a:r>
              <a:rPr lang="en-US" dirty="0" err="1"/>
              <a:t>Github</a:t>
            </a:r>
            <a:r>
              <a:rPr lang="en-US" dirty="0"/>
              <a:t>, </a:t>
            </a:r>
            <a:r>
              <a:rPr lang="en-US" dirty="0" err="1"/>
              <a:t>Pagerduty</a:t>
            </a:r>
            <a:r>
              <a:rPr lang="en-US" dirty="0"/>
              <a:t>, Slack, Vault, Slack</a:t>
            </a:r>
          </a:p>
          <a:p>
            <a:pPr lvl="1"/>
            <a:r>
              <a:rPr lang="en-US" dirty="0"/>
              <a:t>User Management </a:t>
            </a:r>
          </a:p>
          <a:p>
            <a:pPr lvl="2"/>
            <a:r>
              <a:rPr lang="en-US" dirty="0"/>
              <a:t>Create and sync with CAM profiles</a:t>
            </a:r>
          </a:p>
          <a:p>
            <a:pPr lvl="2"/>
            <a:r>
              <a:rPr lang="en-US" dirty="0"/>
              <a:t>AD group to team Mapping</a:t>
            </a:r>
          </a:p>
          <a:p>
            <a:pPr lvl="0"/>
            <a:endParaRPr lang="en-US" dirty="0"/>
          </a:p>
        </p:txBody>
      </p:sp>
      <p:sp>
        <p:nvSpPr>
          <p:cNvPr id="7" name="Title">
            <a:extLst>
              <a:ext uri="{FF2B5EF4-FFF2-40B4-BE49-F238E27FC236}">
                <a16:creationId xmlns:a16="http://schemas.microsoft.com/office/drawing/2014/main" id="{352FBE0F-94A0-A748-9264-AD3F9EECC470}"/>
              </a:ext>
            </a:extLst>
          </p:cNvPr>
          <p:cNvSpPr>
            <a:spLocks noGrp="1"/>
          </p:cNvSpPr>
          <p:nvPr>
            <p:ph type="title"/>
          </p:nvPr>
        </p:nvSpPr>
        <p:spPr>
          <a:xfrm>
            <a:off x="1861941" y="886420"/>
            <a:ext cx="11186476" cy="369332"/>
          </a:xfrm>
        </p:spPr>
        <p:txBody>
          <a:bodyPr/>
          <a:lstStyle/>
          <a:p>
            <a:r>
              <a:rPr lang="en-US" dirty="0"/>
              <a:t>Access Control</a:t>
            </a:r>
            <a:endParaRPr lang="en-US" sz="2000" b="0" dirty="0"/>
          </a:p>
        </p:txBody>
      </p:sp>
    </p:spTree>
    <p:extLst>
      <p:ext uri="{BB962C8B-B14F-4D97-AF65-F5344CB8AC3E}">
        <p14:creationId xmlns:p14="http://schemas.microsoft.com/office/powerpoint/2010/main" val="405210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05">
            <a:extLst>
              <a:ext uri="{FF2B5EF4-FFF2-40B4-BE49-F238E27FC236}">
                <a16:creationId xmlns:a16="http://schemas.microsoft.com/office/drawing/2014/main" id="{348DEEDB-44DD-4544-87A6-BC770758A183}"/>
              </a:ext>
            </a:extLst>
          </p:cNvPr>
          <p:cNvSpPr/>
          <p:nvPr/>
        </p:nvSpPr>
        <p:spPr bwMode="gray">
          <a:xfrm>
            <a:off x="8218523" y="392650"/>
            <a:ext cx="2723628" cy="463314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Frontend</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5041D6-9FD2-6842-BFBF-87FD11FCF836}"/>
              </a:ext>
            </a:extLst>
          </p:cNvPr>
          <p:cNvSpPr/>
          <p:nvPr/>
        </p:nvSpPr>
        <p:spPr bwMode="gray">
          <a:xfrm>
            <a:off x="3473124" y="5472069"/>
            <a:ext cx="3415931" cy="788409"/>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defTabSz="914400" fontAlgn="base">
              <a:spcBef>
                <a:spcPct val="50000"/>
              </a:spcBef>
              <a:spcAft>
                <a:spcPct val="0"/>
              </a:spcAft>
              <a:buClr>
                <a:srgbClr val="F0AB00"/>
              </a:buClr>
              <a:buSzPct val="80000"/>
            </a:pPr>
            <a:r>
              <a:rPr lang="en-US" sz="1800" b="1" kern="0" dirty="0" err="1">
                <a:solidFill>
                  <a:schemeClr val="tx1"/>
                </a:solidFill>
                <a:ea typeface="Arial Unicode MS"/>
                <a:cs typeface="Arial Unicode MS"/>
              </a:rPr>
              <a:t>IaS</a:t>
            </a:r>
            <a:endParaRPr kumimoji="0" lang="en-DE"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98EDB1B-0C01-BD4B-B4BD-A85BB2B11EFA}"/>
              </a:ext>
            </a:extLst>
          </p:cNvPr>
          <p:cNvSpPr/>
          <p:nvPr/>
        </p:nvSpPr>
        <p:spPr bwMode="gray">
          <a:xfrm>
            <a:off x="816522" y="3230097"/>
            <a:ext cx="1624613" cy="1591257"/>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err="1">
                <a:solidFill>
                  <a:schemeClr val="tx1"/>
                </a:solidFill>
                <a:ea typeface="Arial Unicode MS" pitchFamily="34" charset="-128"/>
                <a:cs typeface="Arial Unicode MS" pitchFamily="34" charset="-128"/>
              </a:rPr>
              <a:t>AuthZ</a:t>
            </a:r>
            <a:endPar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9BD1FBA-E941-7344-843D-CF5237BBE2F4}"/>
              </a:ext>
            </a:extLst>
          </p:cNvPr>
          <p:cNvSpPr/>
          <p:nvPr/>
        </p:nvSpPr>
        <p:spPr bwMode="gray">
          <a:xfrm>
            <a:off x="3459429" y="392650"/>
            <a:ext cx="4679299" cy="463314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API</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B030D42C-35CC-8748-93CA-C8DFD1D52462}"/>
              </a:ext>
            </a:extLst>
          </p:cNvPr>
          <p:cNvSpPr/>
          <p:nvPr/>
        </p:nvSpPr>
        <p:spPr bwMode="gray">
          <a:xfrm>
            <a:off x="5138131" y="862010"/>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DE" sz="1200" kern="0" dirty="0">
                <a:ea typeface="Arial Unicode MS" pitchFamily="34" charset="-128"/>
                <a:cs typeface="Arial Unicode MS" pitchFamily="34" charset="-128"/>
              </a:rPr>
              <a:t>Organization</a:t>
            </a:r>
            <a:endParaRPr kumimoji="0" lang="en-DE"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015CE27E-F1D6-1B47-93C7-15ABBE046715}"/>
              </a:ext>
            </a:extLst>
          </p:cNvPr>
          <p:cNvSpPr/>
          <p:nvPr/>
        </p:nvSpPr>
        <p:spPr bwMode="gray">
          <a:xfrm>
            <a:off x="6298788" y="1271275"/>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Team</a:t>
            </a:r>
          </a:p>
        </p:txBody>
      </p:sp>
      <p:sp>
        <p:nvSpPr>
          <p:cNvPr id="21" name="Rectangle 20">
            <a:extLst>
              <a:ext uri="{FF2B5EF4-FFF2-40B4-BE49-F238E27FC236}">
                <a16:creationId xmlns:a16="http://schemas.microsoft.com/office/drawing/2014/main" id="{82226526-88A0-7343-9B83-69C18AA4314A}"/>
              </a:ext>
            </a:extLst>
          </p:cNvPr>
          <p:cNvSpPr/>
          <p:nvPr/>
        </p:nvSpPr>
        <p:spPr bwMode="gray">
          <a:xfrm>
            <a:off x="3840782" y="1259517"/>
            <a:ext cx="1095276"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Cluster</a:t>
            </a:r>
          </a:p>
        </p:txBody>
      </p:sp>
      <p:cxnSp>
        <p:nvCxnSpPr>
          <p:cNvPr id="22" name="Elbow Connector 21">
            <a:extLst>
              <a:ext uri="{FF2B5EF4-FFF2-40B4-BE49-F238E27FC236}">
                <a16:creationId xmlns:a16="http://schemas.microsoft.com/office/drawing/2014/main" id="{2EF4C7BC-F952-4D4F-8A37-58285504BD50}"/>
              </a:ext>
            </a:extLst>
          </p:cNvPr>
          <p:cNvCxnSpPr>
            <a:stCxn id="20" idx="3"/>
            <a:endCxn id="15" idx="0"/>
          </p:cNvCxnSpPr>
          <p:nvPr/>
        </p:nvCxnSpPr>
        <p:spPr>
          <a:xfrm>
            <a:off x="6226124" y="1018958"/>
            <a:ext cx="616661" cy="252317"/>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C6620F3-B1CF-E343-8B1B-DDEFE976FC1D}"/>
              </a:ext>
            </a:extLst>
          </p:cNvPr>
          <p:cNvCxnSpPr>
            <a:stCxn id="20" idx="1"/>
            <a:endCxn id="21" idx="0"/>
          </p:cNvCxnSpPr>
          <p:nvPr/>
        </p:nvCxnSpPr>
        <p:spPr>
          <a:xfrm rot="10800000" flipV="1">
            <a:off x="4388421" y="1018957"/>
            <a:ext cx="749711" cy="240559"/>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3167375-7217-3B4B-B92A-DF4A76E187D3}"/>
              </a:ext>
            </a:extLst>
          </p:cNvPr>
          <p:cNvSpPr txBox="1"/>
          <p:nvPr/>
        </p:nvSpPr>
        <p:spPr>
          <a:xfrm>
            <a:off x="6889055" y="1040265"/>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09EA9AD1-97FA-F44D-A1C6-6AF024D4F4B4}"/>
              </a:ext>
            </a:extLst>
          </p:cNvPr>
          <p:cNvSpPr txBox="1"/>
          <p:nvPr/>
        </p:nvSpPr>
        <p:spPr>
          <a:xfrm>
            <a:off x="4221164" y="1038294"/>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E75740C6-A793-554D-954F-22419CF273E3}"/>
              </a:ext>
            </a:extLst>
          </p:cNvPr>
          <p:cNvSpPr txBox="1"/>
          <p:nvPr/>
        </p:nvSpPr>
        <p:spPr>
          <a:xfrm>
            <a:off x="6310788" y="811120"/>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0C5A055D-EC6D-5F4D-893E-58A90F8C0D1A}"/>
              </a:ext>
            </a:extLst>
          </p:cNvPr>
          <p:cNvSpPr txBox="1"/>
          <p:nvPr/>
        </p:nvSpPr>
        <p:spPr>
          <a:xfrm>
            <a:off x="5010839" y="811120"/>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A91D2D27-DCC1-E44C-A6B2-B888800A139B}"/>
              </a:ext>
            </a:extLst>
          </p:cNvPr>
          <p:cNvSpPr/>
          <p:nvPr/>
        </p:nvSpPr>
        <p:spPr bwMode="gray">
          <a:xfrm>
            <a:off x="893274" y="422254"/>
            <a:ext cx="1624613" cy="917664"/>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err="1">
                <a:solidFill>
                  <a:schemeClr val="tx1"/>
                </a:solidFill>
                <a:ea typeface="Arial Unicode MS" pitchFamily="34" charset="-128"/>
                <a:cs typeface="Arial Unicode MS" pitchFamily="34" charset="-128"/>
              </a:rPr>
              <a:t>AuthN</a:t>
            </a:r>
            <a:endPar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35" name="Elbow Connector 34">
            <a:extLst>
              <a:ext uri="{FF2B5EF4-FFF2-40B4-BE49-F238E27FC236}">
                <a16:creationId xmlns:a16="http://schemas.microsoft.com/office/drawing/2014/main" id="{AA935064-6A4F-1B48-8D6F-0C760EE131ED}"/>
              </a:ext>
            </a:extLst>
          </p:cNvPr>
          <p:cNvCxnSpPr>
            <a:cxnSpLocks/>
            <a:stCxn id="14" idx="1"/>
            <a:endCxn id="34" idx="3"/>
          </p:cNvCxnSpPr>
          <p:nvPr/>
        </p:nvCxnSpPr>
        <p:spPr>
          <a:xfrm rot="10800000">
            <a:off x="2517887" y="881086"/>
            <a:ext cx="941542" cy="1828134"/>
          </a:xfrm>
          <a:prstGeom prst="bentConnector3">
            <a:avLst>
              <a:gd name="adj1" fmla="val 50000"/>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20CD42E-806A-9341-8E13-5B256AF9D358}"/>
              </a:ext>
            </a:extLst>
          </p:cNvPr>
          <p:cNvSpPr txBox="1"/>
          <p:nvPr/>
        </p:nvSpPr>
        <p:spPr>
          <a:xfrm>
            <a:off x="2632887" y="626454"/>
            <a:ext cx="234038"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i="1" kern="0" dirty="0">
                <a:ea typeface="Arial Unicode MS" pitchFamily="34" charset="-128"/>
                <a:cs typeface="Arial Unicode MS" pitchFamily="34" charset="-128"/>
              </a:rPr>
              <a:t>oidc</a:t>
            </a:r>
          </a:p>
        </p:txBody>
      </p:sp>
      <p:sp>
        <p:nvSpPr>
          <p:cNvPr id="40" name="Rectangle 39">
            <a:extLst>
              <a:ext uri="{FF2B5EF4-FFF2-40B4-BE49-F238E27FC236}">
                <a16:creationId xmlns:a16="http://schemas.microsoft.com/office/drawing/2014/main" id="{D59C069D-CA93-B246-91CE-36C4ABA7236B}"/>
              </a:ext>
            </a:extLst>
          </p:cNvPr>
          <p:cNvSpPr/>
          <p:nvPr/>
        </p:nvSpPr>
        <p:spPr bwMode="gray">
          <a:xfrm>
            <a:off x="974035" y="816699"/>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Users</a:t>
            </a:r>
          </a:p>
        </p:txBody>
      </p:sp>
      <p:sp>
        <p:nvSpPr>
          <p:cNvPr id="74" name="Rectangle 73">
            <a:extLst>
              <a:ext uri="{FF2B5EF4-FFF2-40B4-BE49-F238E27FC236}">
                <a16:creationId xmlns:a16="http://schemas.microsoft.com/office/drawing/2014/main" id="{325D7712-298C-454A-BDE5-F075ED3304C8}"/>
              </a:ext>
            </a:extLst>
          </p:cNvPr>
          <p:cNvSpPr/>
          <p:nvPr/>
        </p:nvSpPr>
        <p:spPr bwMode="gray">
          <a:xfrm>
            <a:off x="5578913" y="5583921"/>
            <a:ext cx="1087993" cy="313895"/>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050" kern="0" dirty="0">
                <a:ea typeface="Arial Unicode MS" pitchFamily="34" charset="-128"/>
                <a:cs typeface="Arial Unicode MS" pitchFamily="34" charset="-128"/>
              </a:rPr>
              <a:t>Group</a:t>
            </a:r>
          </a:p>
        </p:txBody>
      </p:sp>
      <p:cxnSp>
        <p:nvCxnSpPr>
          <p:cNvPr id="91" name="Elbow Connector 90">
            <a:extLst>
              <a:ext uri="{FF2B5EF4-FFF2-40B4-BE49-F238E27FC236}">
                <a16:creationId xmlns:a16="http://schemas.microsoft.com/office/drawing/2014/main" id="{1772B3C7-7798-B34F-A9BB-215C80B62A9F}"/>
              </a:ext>
            </a:extLst>
          </p:cNvPr>
          <p:cNvCxnSpPr>
            <a:cxnSpLocks/>
            <a:stCxn id="81" idx="2"/>
            <a:endCxn id="74" idx="0"/>
          </p:cNvCxnSpPr>
          <p:nvPr/>
        </p:nvCxnSpPr>
        <p:spPr>
          <a:xfrm rot="16200000" flipH="1">
            <a:off x="4904745" y="4365756"/>
            <a:ext cx="2163104" cy="273226"/>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080EC3EE-6A7E-914E-9CA0-DE1CED77F57A}"/>
              </a:ext>
            </a:extLst>
          </p:cNvPr>
          <p:cNvSpPr/>
          <p:nvPr/>
        </p:nvSpPr>
        <p:spPr bwMode="gray">
          <a:xfrm>
            <a:off x="4081166" y="5578762"/>
            <a:ext cx="1329784" cy="313895"/>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050" kern="0" dirty="0">
                <a:ea typeface="Arial Unicode MS" pitchFamily="34" charset="-128"/>
                <a:cs typeface="Arial Unicode MS" pitchFamily="34" charset="-128"/>
              </a:rPr>
              <a:t>GroupAssignments</a:t>
            </a:r>
          </a:p>
        </p:txBody>
      </p:sp>
      <p:sp>
        <p:nvSpPr>
          <p:cNvPr id="126" name="Rectangle 125">
            <a:extLst>
              <a:ext uri="{FF2B5EF4-FFF2-40B4-BE49-F238E27FC236}">
                <a16:creationId xmlns:a16="http://schemas.microsoft.com/office/drawing/2014/main" id="{028CD82F-2537-CC4F-8BA7-9BE7B25EB36A}"/>
              </a:ext>
            </a:extLst>
          </p:cNvPr>
          <p:cNvSpPr/>
          <p:nvPr/>
        </p:nvSpPr>
        <p:spPr bwMode="gray">
          <a:xfrm>
            <a:off x="3606798" y="1861539"/>
            <a:ext cx="4445495" cy="3102347"/>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Controllers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82FE22F0-9DC4-A74F-BE9D-BE14C82A8424}"/>
              </a:ext>
            </a:extLst>
          </p:cNvPr>
          <p:cNvSpPr/>
          <p:nvPr/>
        </p:nvSpPr>
        <p:spPr bwMode="gray">
          <a:xfrm>
            <a:off x="5184792" y="2203880"/>
            <a:ext cx="1329784" cy="1216937"/>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IdP </a:t>
            </a:r>
            <a:endParaRPr lang="en-DE" sz="1400" kern="0" dirty="0">
              <a:solidFill>
                <a:schemeClr val="tx1"/>
              </a:solidFill>
              <a:ea typeface="Arial Unicode MS" pitchFamily="34" charset="-128"/>
              <a:cs typeface="Arial Unicode MS" pitchFamily="34" charset="-128"/>
            </a:endParaRPr>
          </a:p>
        </p:txBody>
      </p:sp>
      <p:sp>
        <p:nvSpPr>
          <p:cNvPr id="98" name="Rectangle 97">
            <a:extLst>
              <a:ext uri="{FF2B5EF4-FFF2-40B4-BE49-F238E27FC236}">
                <a16:creationId xmlns:a16="http://schemas.microsoft.com/office/drawing/2014/main" id="{FBA7868B-F529-7841-9524-E665DFD2A98B}"/>
              </a:ext>
            </a:extLst>
          </p:cNvPr>
          <p:cNvSpPr/>
          <p:nvPr/>
        </p:nvSpPr>
        <p:spPr bwMode="gray">
          <a:xfrm>
            <a:off x="3723529" y="2203880"/>
            <a:ext cx="1329784" cy="1216936"/>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err="1">
                <a:solidFill>
                  <a:schemeClr val="tx1"/>
                </a:solidFill>
                <a:ea typeface="Arial Unicode MS" pitchFamily="34" charset="-128"/>
                <a:cs typeface="Arial Unicode MS" pitchFamily="34" charset="-128"/>
              </a:rPr>
              <a:t>AuthZ</a:t>
            </a:r>
            <a:endParaRPr lang="en-DE" sz="1400" kern="0" dirty="0">
              <a:solidFill>
                <a:schemeClr val="tx1"/>
              </a:solidFill>
              <a:ea typeface="Arial Unicode MS" pitchFamily="34" charset="-128"/>
              <a:cs typeface="Arial Unicode MS" pitchFamily="34" charset="-128"/>
            </a:endParaRPr>
          </a:p>
        </p:txBody>
      </p:sp>
      <p:sp>
        <p:nvSpPr>
          <p:cNvPr id="137" name="Rectangle 136">
            <a:extLst>
              <a:ext uri="{FF2B5EF4-FFF2-40B4-BE49-F238E27FC236}">
                <a16:creationId xmlns:a16="http://schemas.microsoft.com/office/drawing/2014/main" id="{FE045DEC-D8C0-154D-846B-33DEF2C0E08D}"/>
              </a:ext>
            </a:extLst>
          </p:cNvPr>
          <p:cNvSpPr/>
          <p:nvPr/>
        </p:nvSpPr>
        <p:spPr bwMode="gray">
          <a:xfrm>
            <a:off x="897946" y="3683833"/>
            <a:ext cx="1429048"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Profiles</a:t>
            </a:r>
          </a:p>
        </p:txBody>
      </p:sp>
      <p:sp>
        <p:nvSpPr>
          <p:cNvPr id="138" name="Rectangle 137">
            <a:extLst>
              <a:ext uri="{FF2B5EF4-FFF2-40B4-BE49-F238E27FC236}">
                <a16:creationId xmlns:a16="http://schemas.microsoft.com/office/drawing/2014/main" id="{65ACEBAB-D68F-8848-AD13-F3FD66313702}"/>
              </a:ext>
            </a:extLst>
          </p:cNvPr>
          <p:cNvSpPr/>
          <p:nvPr/>
        </p:nvSpPr>
        <p:spPr bwMode="gray">
          <a:xfrm>
            <a:off x="897946" y="4103372"/>
            <a:ext cx="1429048"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Access Level</a:t>
            </a:r>
          </a:p>
        </p:txBody>
      </p:sp>
      <p:cxnSp>
        <p:nvCxnSpPr>
          <p:cNvPr id="139" name="Elbow Connector 138">
            <a:extLst>
              <a:ext uri="{FF2B5EF4-FFF2-40B4-BE49-F238E27FC236}">
                <a16:creationId xmlns:a16="http://schemas.microsoft.com/office/drawing/2014/main" id="{E6145F84-EDF6-F543-84DE-DC405021E546}"/>
              </a:ext>
            </a:extLst>
          </p:cNvPr>
          <p:cNvCxnSpPr>
            <a:cxnSpLocks/>
            <a:stCxn id="74" idx="2"/>
            <a:endCxn id="101" idx="2"/>
          </p:cNvCxnSpPr>
          <p:nvPr/>
        </p:nvCxnSpPr>
        <p:spPr>
          <a:xfrm rot="5400000" flipH="1">
            <a:off x="5431904" y="5206811"/>
            <a:ext cx="5159" cy="1376852"/>
          </a:xfrm>
          <a:prstGeom prst="bentConnector3">
            <a:avLst>
              <a:gd name="adj1" fmla="val -4431091"/>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A35B2EC3-38C6-8A47-A6FB-539972B01EF7}"/>
              </a:ext>
            </a:extLst>
          </p:cNvPr>
          <p:cNvSpPr txBox="1"/>
          <p:nvPr/>
        </p:nvSpPr>
        <p:spPr>
          <a:xfrm>
            <a:off x="6183644" y="5917335"/>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144" name="TextBox 143">
            <a:extLst>
              <a:ext uri="{FF2B5EF4-FFF2-40B4-BE49-F238E27FC236}">
                <a16:creationId xmlns:a16="http://schemas.microsoft.com/office/drawing/2014/main" id="{656FF9D0-BFD4-AE4E-AA37-CC262457152D}"/>
              </a:ext>
            </a:extLst>
          </p:cNvPr>
          <p:cNvSpPr txBox="1"/>
          <p:nvPr/>
        </p:nvSpPr>
        <p:spPr>
          <a:xfrm>
            <a:off x="4567085" y="5879985"/>
            <a:ext cx="370674"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cxnSp>
        <p:nvCxnSpPr>
          <p:cNvPr id="146" name="Elbow Connector 145">
            <a:extLst>
              <a:ext uri="{FF2B5EF4-FFF2-40B4-BE49-F238E27FC236}">
                <a16:creationId xmlns:a16="http://schemas.microsoft.com/office/drawing/2014/main" id="{2E364FE6-9D81-BB42-A845-FA3E36B98315}"/>
              </a:ext>
            </a:extLst>
          </p:cNvPr>
          <p:cNvCxnSpPr>
            <a:cxnSpLocks/>
            <a:stCxn id="98" idx="1"/>
            <a:endCxn id="137" idx="3"/>
          </p:cNvCxnSpPr>
          <p:nvPr/>
        </p:nvCxnSpPr>
        <p:spPr>
          <a:xfrm rot="10800000" flipV="1">
            <a:off x="2326995" y="2812347"/>
            <a:ext cx="1396535" cy="1028433"/>
          </a:xfrm>
          <a:prstGeom prst="bentConnector3">
            <a:avLst>
              <a:gd name="adj1" fmla="val 5341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E73EB9B3-174E-8F41-81F8-8206409EC8BF}"/>
              </a:ext>
            </a:extLst>
          </p:cNvPr>
          <p:cNvSpPr txBox="1"/>
          <p:nvPr/>
        </p:nvSpPr>
        <p:spPr>
          <a:xfrm>
            <a:off x="3299840" y="2886298"/>
            <a:ext cx="418384"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dirty="0">
                <a:ea typeface="Arial Unicode MS" pitchFamily="34" charset="-128"/>
                <a:cs typeface="Arial Unicode MS" pitchFamily="34" charset="-128"/>
              </a:rPr>
              <a:t>creates</a:t>
            </a:r>
          </a:p>
        </p:txBody>
      </p:sp>
      <p:sp>
        <p:nvSpPr>
          <p:cNvPr id="159" name="Rectangle 158">
            <a:extLst>
              <a:ext uri="{FF2B5EF4-FFF2-40B4-BE49-F238E27FC236}">
                <a16:creationId xmlns:a16="http://schemas.microsoft.com/office/drawing/2014/main" id="{C2E5F077-7A25-E34C-A1AD-B06CA9AE31DC}"/>
              </a:ext>
            </a:extLst>
          </p:cNvPr>
          <p:cNvSpPr/>
          <p:nvPr/>
        </p:nvSpPr>
        <p:spPr bwMode="gray">
          <a:xfrm>
            <a:off x="786064" y="2384303"/>
            <a:ext cx="1087993" cy="31389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User</a:t>
            </a:r>
          </a:p>
        </p:txBody>
      </p:sp>
      <p:sp>
        <p:nvSpPr>
          <p:cNvPr id="166" name="TextBox 165">
            <a:extLst>
              <a:ext uri="{FF2B5EF4-FFF2-40B4-BE49-F238E27FC236}">
                <a16:creationId xmlns:a16="http://schemas.microsoft.com/office/drawing/2014/main" id="{59BA6470-A338-B945-9040-3A2EA598F005}"/>
              </a:ext>
            </a:extLst>
          </p:cNvPr>
          <p:cNvSpPr txBox="1"/>
          <p:nvPr/>
        </p:nvSpPr>
        <p:spPr>
          <a:xfrm>
            <a:off x="651446" y="2733677"/>
            <a:ext cx="488916"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i="1" kern="0" dirty="0">
                <a:ea typeface="Arial Unicode MS" pitchFamily="34" charset="-128"/>
                <a:cs typeface="Arial Unicode MS" pitchFamily="34" charset="-128"/>
              </a:rPr>
              <a:t>requests</a:t>
            </a:r>
          </a:p>
        </p:txBody>
      </p:sp>
      <p:cxnSp>
        <p:nvCxnSpPr>
          <p:cNvPr id="183" name="Elbow Connector 182">
            <a:extLst>
              <a:ext uri="{FF2B5EF4-FFF2-40B4-BE49-F238E27FC236}">
                <a16:creationId xmlns:a16="http://schemas.microsoft.com/office/drawing/2014/main" id="{326404F3-B85D-134D-AA58-B3E3FAE3F993}"/>
              </a:ext>
            </a:extLst>
          </p:cNvPr>
          <p:cNvCxnSpPr>
            <a:cxnSpLocks/>
            <a:stCxn id="98" idx="2"/>
            <a:endCxn id="101" idx="0"/>
          </p:cNvCxnSpPr>
          <p:nvPr/>
        </p:nvCxnSpPr>
        <p:spPr>
          <a:xfrm rot="16200000" flipH="1">
            <a:off x="3488266" y="4320970"/>
            <a:ext cx="2157946" cy="357637"/>
          </a:xfrm>
          <a:prstGeom prst="bentConnector3">
            <a:avLst>
              <a:gd name="adj1" fmla="val 50000"/>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9" name="TextBox 188">
            <a:extLst>
              <a:ext uri="{FF2B5EF4-FFF2-40B4-BE49-F238E27FC236}">
                <a16:creationId xmlns:a16="http://schemas.microsoft.com/office/drawing/2014/main" id="{5A37648C-35AE-AC4F-B11B-2FCEB67B3DA9}"/>
              </a:ext>
            </a:extLst>
          </p:cNvPr>
          <p:cNvSpPr txBox="1"/>
          <p:nvPr/>
        </p:nvSpPr>
        <p:spPr>
          <a:xfrm>
            <a:off x="3752228" y="3461833"/>
            <a:ext cx="575479"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i="1" kern="0" dirty="0">
                <a:ea typeface="Arial Unicode MS" pitchFamily="34" charset="-128"/>
                <a:cs typeface="Arial Unicode MS" pitchFamily="34" charset="-128"/>
              </a:rPr>
              <a:t>reconciles</a:t>
            </a:r>
            <a:endParaRPr lang="en-DE" sz="1200" i="1" kern="0" dirty="0">
              <a:ea typeface="Arial Unicode MS" pitchFamily="34" charset="-128"/>
              <a:cs typeface="Arial Unicode MS" pitchFamily="34" charset="-128"/>
            </a:endParaRPr>
          </a:p>
        </p:txBody>
      </p:sp>
      <p:sp>
        <p:nvSpPr>
          <p:cNvPr id="190" name="TextBox 189">
            <a:extLst>
              <a:ext uri="{FF2B5EF4-FFF2-40B4-BE49-F238E27FC236}">
                <a16:creationId xmlns:a16="http://schemas.microsoft.com/office/drawing/2014/main" id="{36C9352A-7FD9-DC48-8125-9F130B5F0218}"/>
              </a:ext>
            </a:extLst>
          </p:cNvPr>
          <p:cNvSpPr txBox="1"/>
          <p:nvPr/>
        </p:nvSpPr>
        <p:spPr>
          <a:xfrm>
            <a:off x="5351506" y="3461833"/>
            <a:ext cx="418384"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i="1" kern="0" dirty="0">
                <a:ea typeface="Arial Unicode MS" pitchFamily="34" charset="-128"/>
                <a:cs typeface="Arial Unicode MS" pitchFamily="34" charset="-128"/>
              </a:rPr>
              <a:t>creates</a:t>
            </a:r>
          </a:p>
        </p:txBody>
      </p:sp>
      <p:sp>
        <p:nvSpPr>
          <p:cNvPr id="195" name="Rectangle 194">
            <a:extLst>
              <a:ext uri="{FF2B5EF4-FFF2-40B4-BE49-F238E27FC236}">
                <a16:creationId xmlns:a16="http://schemas.microsoft.com/office/drawing/2014/main" id="{8A6E846E-F76D-6E46-8481-109D7AFD0B27}"/>
              </a:ext>
            </a:extLst>
          </p:cNvPr>
          <p:cNvSpPr/>
          <p:nvPr/>
        </p:nvSpPr>
        <p:spPr bwMode="gray">
          <a:xfrm>
            <a:off x="8634076" y="1871816"/>
            <a:ext cx="1957211" cy="2447329"/>
          </a:xfrm>
          <a:prstGeom prst="rect">
            <a:avLst/>
          </a:prstGeom>
          <a:solidFill>
            <a:schemeClr val="accent1">
              <a:alpha val="79249"/>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Plugins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cxnSp>
        <p:nvCxnSpPr>
          <p:cNvPr id="196" name="Elbow Connector 195">
            <a:extLst>
              <a:ext uri="{FF2B5EF4-FFF2-40B4-BE49-F238E27FC236}">
                <a16:creationId xmlns:a16="http://schemas.microsoft.com/office/drawing/2014/main" id="{77D4F749-36B9-844D-9414-88BAC683EA48}"/>
              </a:ext>
            </a:extLst>
          </p:cNvPr>
          <p:cNvCxnSpPr>
            <a:cxnSpLocks/>
            <a:stCxn id="73" idx="3"/>
            <a:endCxn id="195" idx="2"/>
          </p:cNvCxnSpPr>
          <p:nvPr/>
        </p:nvCxnSpPr>
        <p:spPr>
          <a:xfrm flipV="1">
            <a:off x="6889055" y="4319145"/>
            <a:ext cx="2723627" cy="1547129"/>
          </a:xfrm>
          <a:prstGeom prst="bentConnector2">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9051CEFB-692B-C54E-903D-EA7F294DE42A}"/>
              </a:ext>
            </a:extLst>
          </p:cNvPr>
          <p:cNvSpPr txBox="1"/>
          <p:nvPr/>
        </p:nvSpPr>
        <p:spPr>
          <a:xfrm>
            <a:off x="9172993" y="4395468"/>
            <a:ext cx="234038"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i="1" kern="0" dirty="0">
                <a:ea typeface="Arial Unicode MS" pitchFamily="34" charset="-128"/>
                <a:cs typeface="Arial Unicode MS" pitchFamily="34" charset="-128"/>
              </a:rPr>
              <a:t>oidc</a:t>
            </a:r>
          </a:p>
        </p:txBody>
      </p:sp>
      <p:sp>
        <p:nvSpPr>
          <p:cNvPr id="202" name="Rectangle 201">
            <a:extLst>
              <a:ext uri="{FF2B5EF4-FFF2-40B4-BE49-F238E27FC236}">
                <a16:creationId xmlns:a16="http://schemas.microsoft.com/office/drawing/2014/main" id="{693FB763-FACD-804F-9A58-38BA2459F351}"/>
              </a:ext>
            </a:extLst>
          </p:cNvPr>
          <p:cNvSpPr/>
          <p:nvPr/>
        </p:nvSpPr>
        <p:spPr bwMode="gray">
          <a:xfrm>
            <a:off x="6623303" y="2193134"/>
            <a:ext cx="1329784" cy="2725316"/>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Plugin </a:t>
            </a:r>
            <a:endParaRPr lang="en-DE" sz="1400" kern="0" dirty="0">
              <a:solidFill>
                <a:schemeClr val="tx1"/>
              </a:solidFill>
              <a:ea typeface="Arial Unicode MS" pitchFamily="34" charset="-128"/>
              <a:cs typeface="Arial Unicode MS" pitchFamily="34" charset="-128"/>
            </a:endParaRPr>
          </a:p>
        </p:txBody>
      </p:sp>
      <p:sp>
        <p:nvSpPr>
          <p:cNvPr id="209" name="Rectangle 208">
            <a:extLst>
              <a:ext uri="{FF2B5EF4-FFF2-40B4-BE49-F238E27FC236}">
                <a16:creationId xmlns:a16="http://schemas.microsoft.com/office/drawing/2014/main" id="{AA90672A-22D3-AD45-B301-D9924C4EDF8B}"/>
              </a:ext>
            </a:extLst>
          </p:cNvPr>
          <p:cNvSpPr/>
          <p:nvPr/>
        </p:nvSpPr>
        <p:spPr bwMode="gray">
          <a:xfrm>
            <a:off x="3848192" y="2606404"/>
            <a:ext cx="1110699"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CAM</a:t>
            </a:r>
            <a:endParaRPr lang="en-DE" sz="1100" kern="0" dirty="0">
              <a:solidFill>
                <a:schemeClr val="tx1"/>
              </a:solidFill>
              <a:ea typeface="Arial Unicode MS" pitchFamily="34" charset="-128"/>
              <a:cs typeface="Arial Unicode MS" pitchFamily="34" charset="-128"/>
            </a:endParaRPr>
          </a:p>
        </p:txBody>
      </p:sp>
      <p:sp>
        <p:nvSpPr>
          <p:cNvPr id="213" name="Rectangle 212">
            <a:extLst>
              <a:ext uri="{FF2B5EF4-FFF2-40B4-BE49-F238E27FC236}">
                <a16:creationId xmlns:a16="http://schemas.microsoft.com/office/drawing/2014/main" id="{F4C26D1A-77B7-D047-A436-882730ED1DBE}"/>
              </a:ext>
            </a:extLst>
          </p:cNvPr>
          <p:cNvSpPr/>
          <p:nvPr/>
        </p:nvSpPr>
        <p:spPr bwMode="gray">
          <a:xfrm>
            <a:off x="5257660" y="2606404"/>
            <a:ext cx="1181498"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IAS</a:t>
            </a:r>
            <a:endParaRPr lang="en-DE" sz="1100" kern="0" dirty="0">
              <a:solidFill>
                <a:schemeClr val="tx1"/>
              </a:solidFill>
              <a:ea typeface="Arial Unicode MS" pitchFamily="34" charset="-128"/>
              <a:cs typeface="Arial Unicode MS" pitchFamily="34" charset="-128"/>
            </a:endParaRPr>
          </a:p>
        </p:txBody>
      </p:sp>
      <p:sp>
        <p:nvSpPr>
          <p:cNvPr id="214" name="Rectangle 213">
            <a:extLst>
              <a:ext uri="{FF2B5EF4-FFF2-40B4-BE49-F238E27FC236}">
                <a16:creationId xmlns:a16="http://schemas.microsoft.com/office/drawing/2014/main" id="{B9329A02-C24D-5E47-897D-5236A635E851}"/>
              </a:ext>
            </a:extLst>
          </p:cNvPr>
          <p:cNvSpPr/>
          <p:nvPr/>
        </p:nvSpPr>
        <p:spPr bwMode="gray">
          <a:xfrm>
            <a:off x="5257660" y="2997824"/>
            <a:ext cx="1181498"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KeyCloak</a:t>
            </a:r>
            <a:endParaRPr lang="en-DE" sz="1100" kern="0" dirty="0">
              <a:solidFill>
                <a:schemeClr val="tx1"/>
              </a:solidFill>
              <a:ea typeface="Arial Unicode MS" pitchFamily="34" charset="-128"/>
              <a:cs typeface="Arial Unicode MS" pitchFamily="34" charset="-128"/>
            </a:endParaRPr>
          </a:p>
        </p:txBody>
      </p:sp>
      <p:sp>
        <p:nvSpPr>
          <p:cNvPr id="215" name="Rectangle 214">
            <a:extLst>
              <a:ext uri="{FF2B5EF4-FFF2-40B4-BE49-F238E27FC236}">
                <a16:creationId xmlns:a16="http://schemas.microsoft.com/office/drawing/2014/main" id="{A0703568-0E8D-2C4F-A4BD-61540E948830}"/>
              </a:ext>
            </a:extLst>
          </p:cNvPr>
          <p:cNvSpPr/>
          <p:nvPr/>
        </p:nvSpPr>
        <p:spPr bwMode="gray">
          <a:xfrm>
            <a:off x="6713697" y="2606466"/>
            <a:ext cx="114899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SuperNova</a:t>
            </a:r>
            <a:endParaRPr lang="en-DE" sz="1100" kern="0" dirty="0">
              <a:solidFill>
                <a:schemeClr val="tx1"/>
              </a:solidFill>
              <a:ea typeface="Arial Unicode MS" pitchFamily="34" charset="-128"/>
              <a:cs typeface="Arial Unicode MS" pitchFamily="34" charset="-128"/>
            </a:endParaRPr>
          </a:p>
        </p:txBody>
      </p:sp>
      <p:sp>
        <p:nvSpPr>
          <p:cNvPr id="216" name="Rectangle 215">
            <a:extLst>
              <a:ext uri="{FF2B5EF4-FFF2-40B4-BE49-F238E27FC236}">
                <a16:creationId xmlns:a16="http://schemas.microsoft.com/office/drawing/2014/main" id="{0CC0D1FD-46D0-5049-8A61-151A849D9B38}"/>
              </a:ext>
            </a:extLst>
          </p:cNvPr>
          <p:cNvSpPr/>
          <p:nvPr/>
        </p:nvSpPr>
        <p:spPr bwMode="gray">
          <a:xfrm>
            <a:off x="6713695" y="2995639"/>
            <a:ext cx="114899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Slack</a:t>
            </a:r>
            <a:endParaRPr lang="en-DE" sz="1100" kern="0" dirty="0">
              <a:solidFill>
                <a:schemeClr val="tx1"/>
              </a:solidFill>
              <a:ea typeface="Arial Unicode MS" pitchFamily="34" charset="-128"/>
              <a:cs typeface="Arial Unicode MS" pitchFamily="34" charset="-128"/>
            </a:endParaRPr>
          </a:p>
        </p:txBody>
      </p:sp>
      <p:sp>
        <p:nvSpPr>
          <p:cNvPr id="232" name="Rectangle 231">
            <a:extLst>
              <a:ext uri="{FF2B5EF4-FFF2-40B4-BE49-F238E27FC236}">
                <a16:creationId xmlns:a16="http://schemas.microsoft.com/office/drawing/2014/main" id="{FD891680-1500-1C40-9B63-95363CB69D9A}"/>
              </a:ext>
            </a:extLst>
          </p:cNvPr>
          <p:cNvSpPr/>
          <p:nvPr/>
        </p:nvSpPr>
        <p:spPr bwMode="gray">
          <a:xfrm>
            <a:off x="6713694" y="3385423"/>
            <a:ext cx="114899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Pagerduty</a:t>
            </a:r>
            <a:endParaRPr lang="en-DE" sz="1100" kern="0" dirty="0">
              <a:solidFill>
                <a:schemeClr val="tx1"/>
              </a:solidFill>
              <a:ea typeface="Arial Unicode MS" pitchFamily="34" charset="-128"/>
              <a:cs typeface="Arial Unicode MS" pitchFamily="34" charset="-128"/>
            </a:endParaRPr>
          </a:p>
        </p:txBody>
      </p:sp>
      <p:cxnSp>
        <p:nvCxnSpPr>
          <p:cNvPr id="234" name="Elbow Connector 233">
            <a:extLst>
              <a:ext uri="{FF2B5EF4-FFF2-40B4-BE49-F238E27FC236}">
                <a16:creationId xmlns:a16="http://schemas.microsoft.com/office/drawing/2014/main" id="{05CACE71-680A-A24D-A366-18FD70E5495C}"/>
              </a:ext>
            </a:extLst>
          </p:cNvPr>
          <p:cNvCxnSpPr>
            <a:cxnSpLocks/>
            <a:stCxn id="159" idx="1"/>
            <a:endCxn id="137" idx="1"/>
          </p:cNvCxnSpPr>
          <p:nvPr/>
        </p:nvCxnSpPr>
        <p:spPr>
          <a:xfrm rot="10800000" flipH="1" flipV="1">
            <a:off x="786064" y="2541251"/>
            <a:ext cx="111882" cy="1299530"/>
          </a:xfrm>
          <a:prstGeom prst="bentConnector3">
            <a:avLst>
              <a:gd name="adj1" fmla="val -20432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6ADDC083-3EBB-2748-A00C-1BD80CCA5835}"/>
              </a:ext>
            </a:extLst>
          </p:cNvPr>
          <p:cNvSpPr/>
          <p:nvPr/>
        </p:nvSpPr>
        <p:spPr bwMode="gray">
          <a:xfrm>
            <a:off x="8903299" y="2606404"/>
            <a:ext cx="1448080" cy="323683"/>
          </a:xfrm>
          <a:prstGeom prst="rect">
            <a:avLst/>
          </a:prstGeom>
          <a:solidFill>
            <a:schemeClr val="accent1">
              <a:alpha val="79249"/>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Supernova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58" name="Rectangle 257">
            <a:extLst>
              <a:ext uri="{FF2B5EF4-FFF2-40B4-BE49-F238E27FC236}">
                <a16:creationId xmlns:a16="http://schemas.microsoft.com/office/drawing/2014/main" id="{6C2A7FC5-36F2-BE42-AEDD-91907BDE4058}"/>
              </a:ext>
            </a:extLst>
          </p:cNvPr>
          <p:cNvSpPr/>
          <p:nvPr/>
        </p:nvSpPr>
        <p:spPr bwMode="gray">
          <a:xfrm>
            <a:off x="6702080" y="3762152"/>
            <a:ext cx="114899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SNow</a:t>
            </a:r>
            <a:endParaRPr lang="en-DE" sz="1100" kern="0" dirty="0">
              <a:solidFill>
                <a:schemeClr val="tx1"/>
              </a:solidFill>
              <a:ea typeface="Arial Unicode MS" pitchFamily="34" charset="-128"/>
              <a:cs typeface="Arial Unicode MS" pitchFamily="34" charset="-128"/>
            </a:endParaRPr>
          </a:p>
        </p:txBody>
      </p:sp>
      <p:cxnSp>
        <p:nvCxnSpPr>
          <p:cNvPr id="263" name="Elbow Connector 262">
            <a:extLst>
              <a:ext uri="{FF2B5EF4-FFF2-40B4-BE49-F238E27FC236}">
                <a16:creationId xmlns:a16="http://schemas.microsoft.com/office/drawing/2014/main" id="{D4C46D28-336B-0744-8E38-239BC3B4E457}"/>
              </a:ext>
            </a:extLst>
          </p:cNvPr>
          <p:cNvCxnSpPr>
            <a:cxnSpLocks/>
            <a:stCxn id="215" idx="3"/>
            <a:endCxn id="241" idx="1"/>
          </p:cNvCxnSpPr>
          <p:nvPr/>
        </p:nvCxnSpPr>
        <p:spPr>
          <a:xfrm flipV="1">
            <a:off x="7862692" y="2768246"/>
            <a:ext cx="1040607" cy="62"/>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9" name="Rectangle 268">
            <a:extLst>
              <a:ext uri="{FF2B5EF4-FFF2-40B4-BE49-F238E27FC236}">
                <a16:creationId xmlns:a16="http://schemas.microsoft.com/office/drawing/2014/main" id="{6377ECAE-09EE-C84E-A2D0-1D5B57624DB0}"/>
              </a:ext>
            </a:extLst>
          </p:cNvPr>
          <p:cNvSpPr/>
          <p:nvPr/>
        </p:nvSpPr>
        <p:spPr bwMode="gray">
          <a:xfrm>
            <a:off x="8903299" y="2997823"/>
            <a:ext cx="1448080" cy="323683"/>
          </a:xfrm>
          <a:prstGeom prst="rect">
            <a:avLst/>
          </a:prstGeom>
          <a:solidFill>
            <a:schemeClr val="accent1">
              <a:alpha val="79249"/>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Heureka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70" name="Rectangle 269">
            <a:extLst>
              <a:ext uri="{FF2B5EF4-FFF2-40B4-BE49-F238E27FC236}">
                <a16:creationId xmlns:a16="http://schemas.microsoft.com/office/drawing/2014/main" id="{FF479880-F63F-9040-9241-71D202B61C01}"/>
              </a:ext>
            </a:extLst>
          </p:cNvPr>
          <p:cNvSpPr/>
          <p:nvPr/>
        </p:nvSpPr>
        <p:spPr bwMode="gray">
          <a:xfrm>
            <a:off x="8903299" y="3387822"/>
            <a:ext cx="1448080" cy="323683"/>
          </a:xfrm>
          <a:prstGeom prst="rect">
            <a:avLst/>
          </a:prstGeom>
          <a:solidFill>
            <a:schemeClr val="accent1">
              <a:alpha val="79249"/>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Doop</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03" name="Rectangle 302">
            <a:extLst>
              <a:ext uri="{FF2B5EF4-FFF2-40B4-BE49-F238E27FC236}">
                <a16:creationId xmlns:a16="http://schemas.microsoft.com/office/drawing/2014/main" id="{ECD4CEA5-31B1-564F-977D-E09EEA23155C}"/>
              </a:ext>
            </a:extLst>
          </p:cNvPr>
          <p:cNvSpPr/>
          <p:nvPr/>
        </p:nvSpPr>
        <p:spPr bwMode="gray">
          <a:xfrm>
            <a:off x="6709493" y="4143036"/>
            <a:ext cx="114899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Vault</a:t>
            </a:r>
            <a:endParaRPr lang="en-DE" sz="1100" kern="0" dirty="0">
              <a:solidFill>
                <a:schemeClr val="tx1"/>
              </a:solidFill>
              <a:ea typeface="Arial Unicode MS" pitchFamily="34" charset="-128"/>
              <a:cs typeface="Arial Unicode MS" pitchFamily="34" charset="-128"/>
            </a:endParaRPr>
          </a:p>
        </p:txBody>
      </p:sp>
      <p:sp>
        <p:nvSpPr>
          <p:cNvPr id="308" name="Rectangle 307">
            <a:extLst>
              <a:ext uri="{FF2B5EF4-FFF2-40B4-BE49-F238E27FC236}">
                <a16:creationId xmlns:a16="http://schemas.microsoft.com/office/drawing/2014/main" id="{CF6A9B66-44B5-B94A-9EAB-CB07162CC27A}"/>
              </a:ext>
            </a:extLst>
          </p:cNvPr>
          <p:cNvSpPr/>
          <p:nvPr/>
        </p:nvSpPr>
        <p:spPr bwMode="gray">
          <a:xfrm>
            <a:off x="6707113" y="4523791"/>
            <a:ext cx="114899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Github</a:t>
            </a:r>
            <a:r>
              <a:rPr lang="en-US" sz="1100" kern="0" dirty="0">
                <a:solidFill>
                  <a:schemeClr val="tx1"/>
                </a:solidFill>
                <a:ea typeface="Arial Unicode MS" pitchFamily="34" charset="-128"/>
                <a:cs typeface="Arial Unicode MS" pitchFamily="34" charset="-128"/>
              </a:rPr>
              <a:t> …</a:t>
            </a:r>
            <a:endParaRPr lang="en-DE" sz="1100" kern="0" dirty="0">
              <a:solidFill>
                <a:schemeClr val="tx1"/>
              </a:solidFill>
              <a:ea typeface="Arial Unicode MS" pitchFamily="34" charset="-128"/>
              <a:cs typeface="Arial Unicode MS" pitchFamily="34" charset="-128"/>
            </a:endParaRPr>
          </a:p>
        </p:txBody>
      </p:sp>
      <p:sp>
        <p:nvSpPr>
          <p:cNvPr id="309" name="Rectangle 308">
            <a:extLst>
              <a:ext uri="{FF2B5EF4-FFF2-40B4-BE49-F238E27FC236}">
                <a16:creationId xmlns:a16="http://schemas.microsoft.com/office/drawing/2014/main" id="{F9D9175F-BCB3-7D4A-8628-F468DC8658B4}"/>
              </a:ext>
            </a:extLst>
          </p:cNvPr>
          <p:cNvSpPr/>
          <p:nvPr/>
        </p:nvSpPr>
        <p:spPr bwMode="gray">
          <a:xfrm>
            <a:off x="8903299" y="3765947"/>
            <a:ext cx="1448080" cy="323683"/>
          </a:xfrm>
          <a:prstGeom prst="rect">
            <a:avLst/>
          </a:prstGeom>
          <a:solidFill>
            <a:schemeClr val="accent1">
              <a:alpha val="79249"/>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10" name="Rectangle 309">
            <a:extLst>
              <a:ext uri="{FF2B5EF4-FFF2-40B4-BE49-F238E27FC236}">
                <a16:creationId xmlns:a16="http://schemas.microsoft.com/office/drawing/2014/main" id="{B04D103F-C763-9E44-A625-2FDDFF2405D7}"/>
              </a:ext>
            </a:extLst>
          </p:cNvPr>
          <p:cNvSpPr/>
          <p:nvPr/>
        </p:nvSpPr>
        <p:spPr bwMode="gray">
          <a:xfrm>
            <a:off x="8634075" y="1352349"/>
            <a:ext cx="1957211" cy="323683"/>
          </a:xfrm>
          <a:prstGeom prst="rect">
            <a:avLst/>
          </a:prstGeom>
          <a:solidFill>
            <a:schemeClr val="accent1">
              <a:alpha val="79249"/>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solidFill>
                  <a:schemeClr val="tx1"/>
                </a:solidFill>
                <a:ea typeface="Arial Unicode MS" pitchFamily="34" charset="-128"/>
                <a:cs typeface="Arial Unicode MS" pitchFamily="34" charset="-128"/>
              </a:rPr>
              <a:t>Dashboard</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11" name="TextBox 310">
            <a:extLst>
              <a:ext uri="{FF2B5EF4-FFF2-40B4-BE49-F238E27FC236}">
                <a16:creationId xmlns:a16="http://schemas.microsoft.com/office/drawing/2014/main" id="{FAE64682-8D65-9041-A21C-EE97B7AE8B06}"/>
              </a:ext>
            </a:extLst>
          </p:cNvPr>
          <p:cNvSpPr txBox="1"/>
          <p:nvPr/>
        </p:nvSpPr>
        <p:spPr>
          <a:xfrm>
            <a:off x="1705580" y="596846"/>
            <a:ext cx="213200"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dirty="0">
                <a:ea typeface="Arial Unicode MS" pitchFamily="34" charset="-128"/>
                <a:cs typeface="Arial Unicode MS" pitchFamily="34" charset="-128"/>
              </a:rPr>
              <a:t>IDS</a:t>
            </a:r>
          </a:p>
        </p:txBody>
      </p:sp>
      <p:sp>
        <p:nvSpPr>
          <p:cNvPr id="312" name="TextBox 311">
            <a:extLst>
              <a:ext uri="{FF2B5EF4-FFF2-40B4-BE49-F238E27FC236}">
                <a16:creationId xmlns:a16="http://schemas.microsoft.com/office/drawing/2014/main" id="{247122FC-2A3C-F74E-A73A-B09FA2BF5ED6}"/>
              </a:ext>
            </a:extLst>
          </p:cNvPr>
          <p:cNvSpPr txBox="1"/>
          <p:nvPr/>
        </p:nvSpPr>
        <p:spPr>
          <a:xfrm>
            <a:off x="1626105" y="3398014"/>
            <a:ext cx="285335"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kern="0" dirty="0">
                <a:ea typeface="Arial Unicode MS" pitchFamily="34" charset="-128"/>
                <a:cs typeface="Arial Unicode MS" pitchFamily="34" charset="-128"/>
              </a:rPr>
              <a:t>CAM</a:t>
            </a:r>
          </a:p>
        </p:txBody>
      </p:sp>
      <p:cxnSp>
        <p:nvCxnSpPr>
          <p:cNvPr id="313" name="Elbow Connector 312">
            <a:extLst>
              <a:ext uri="{FF2B5EF4-FFF2-40B4-BE49-F238E27FC236}">
                <a16:creationId xmlns:a16="http://schemas.microsoft.com/office/drawing/2014/main" id="{67ABCFCA-BFC4-4F4F-BCF4-85434652AA8F}"/>
              </a:ext>
            </a:extLst>
          </p:cNvPr>
          <p:cNvCxnSpPr>
            <a:cxnSpLocks/>
            <a:stCxn id="13" idx="2"/>
            <a:endCxn id="73" idx="1"/>
          </p:cNvCxnSpPr>
          <p:nvPr/>
        </p:nvCxnSpPr>
        <p:spPr>
          <a:xfrm rot="16200000" flipH="1">
            <a:off x="2028516" y="4421666"/>
            <a:ext cx="1044920" cy="1844295"/>
          </a:xfrm>
          <a:prstGeom prst="bentConnector2">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TextBox 315">
            <a:extLst>
              <a:ext uri="{FF2B5EF4-FFF2-40B4-BE49-F238E27FC236}">
                <a16:creationId xmlns:a16="http://schemas.microsoft.com/office/drawing/2014/main" id="{D7E243EA-B45E-BE40-BFB9-63F56A48960C}"/>
              </a:ext>
            </a:extLst>
          </p:cNvPr>
          <p:cNvSpPr txBox="1"/>
          <p:nvPr/>
        </p:nvSpPr>
        <p:spPr>
          <a:xfrm>
            <a:off x="2778677" y="5658765"/>
            <a:ext cx="575479"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000" i="1" kern="0" dirty="0">
                <a:ea typeface="Arial Unicode MS" pitchFamily="34" charset="-128"/>
                <a:cs typeface="Arial Unicode MS" pitchFamily="34" charset="-128"/>
              </a:rPr>
              <a:t>reconciles</a:t>
            </a:r>
            <a:endParaRPr lang="en-DE" sz="1200" i="1" kern="0" dirty="0">
              <a:ea typeface="Arial Unicode MS" pitchFamily="34" charset="-128"/>
              <a:cs typeface="Arial Unicode MS" pitchFamily="34" charset="-128"/>
            </a:endParaRPr>
          </a:p>
        </p:txBody>
      </p:sp>
      <p:sp>
        <p:nvSpPr>
          <p:cNvPr id="61" name="Rectangle 60">
            <a:extLst>
              <a:ext uri="{FF2B5EF4-FFF2-40B4-BE49-F238E27FC236}">
                <a16:creationId xmlns:a16="http://schemas.microsoft.com/office/drawing/2014/main" id="{FEAD55EF-8366-5948-A59D-59D3F3E4A163}"/>
              </a:ext>
            </a:extLst>
          </p:cNvPr>
          <p:cNvSpPr/>
          <p:nvPr/>
        </p:nvSpPr>
        <p:spPr bwMode="gray">
          <a:xfrm>
            <a:off x="8829729" y="1712997"/>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Role</a:t>
            </a:r>
          </a:p>
        </p:txBody>
      </p:sp>
      <p:cxnSp>
        <p:nvCxnSpPr>
          <p:cNvPr id="62" name="Elbow Connector 61">
            <a:extLst>
              <a:ext uri="{FF2B5EF4-FFF2-40B4-BE49-F238E27FC236}">
                <a16:creationId xmlns:a16="http://schemas.microsoft.com/office/drawing/2014/main" id="{0397D296-7759-A74A-8D2C-C91467F38320}"/>
              </a:ext>
            </a:extLst>
          </p:cNvPr>
          <p:cNvCxnSpPr>
            <a:cxnSpLocks/>
          </p:cNvCxnSpPr>
          <p:nvPr/>
        </p:nvCxnSpPr>
        <p:spPr>
          <a:xfrm>
            <a:off x="6226124" y="1027050"/>
            <a:ext cx="3147602" cy="694039"/>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D7D550E-44A1-C746-B532-FAF3215FEA56}"/>
              </a:ext>
            </a:extLst>
          </p:cNvPr>
          <p:cNvSpPr txBox="1"/>
          <p:nvPr/>
        </p:nvSpPr>
        <p:spPr>
          <a:xfrm>
            <a:off x="8037123" y="1442324"/>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64" name="TextBox 63">
            <a:extLst>
              <a:ext uri="{FF2B5EF4-FFF2-40B4-BE49-F238E27FC236}">
                <a16:creationId xmlns:a16="http://schemas.microsoft.com/office/drawing/2014/main" id="{0532B503-7A74-4244-A1ED-571B94AC41D4}"/>
              </a:ext>
            </a:extLst>
          </p:cNvPr>
          <p:cNvSpPr txBox="1"/>
          <p:nvPr/>
        </p:nvSpPr>
        <p:spPr>
          <a:xfrm>
            <a:off x="7458856" y="1213179"/>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00484EC9-7EB1-FF4B-9BCC-744F4613C65E}"/>
              </a:ext>
            </a:extLst>
          </p:cNvPr>
          <p:cNvSpPr/>
          <p:nvPr/>
        </p:nvSpPr>
        <p:spPr bwMode="gray">
          <a:xfrm>
            <a:off x="7661941" y="1299303"/>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Plugin</a:t>
            </a:r>
          </a:p>
        </p:txBody>
      </p:sp>
      <p:cxnSp>
        <p:nvCxnSpPr>
          <p:cNvPr id="66" name="Elbow Connector 65">
            <a:extLst>
              <a:ext uri="{FF2B5EF4-FFF2-40B4-BE49-F238E27FC236}">
                <a16:creationId xmlns:a16="http://schemas.microsoft.com/office/drawing/2014/main" id="{D6DD8177-EB5A-9A4C-9FF2-C40B6C14A861}"/>
              </a:ext>
            </a:extLst>
          </p:cNvPr>
          <p:cNvCxnSpPr>
            <a:cxnSpLocks/>
            <a:endCxn id="65" idx="0"/>
          </p:cNvCxnSpPr>
          <p:nvPr/>
        </p:nvCxnSpPr>
        <p:spPr>
          <a:xfrm>
            <a:off x="6815984" y="1037825"/>
            <a:ext cx="1389954" cy="261478"/>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6B438A9-1C6E-AA41-AB27-25F7FE3E4357}"/>
              </a:ext>
            </a:extLst>
          </p:cNvPr>
          <p:cNvSpPr txBox="1"/>
          <p:nvPr/>
        </p:nvSpPr>
        <p:spPr>
          <a:xfrm>
            <a:off x="8252208" y="1068293"/>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cxnSp>
        <p:nvCxnSpPr>
          <p:cNvPr id="70" name="Elbow Connector 69">
            <a:extLst>
              <a:ext uri="{FF2B5EF4-FFF2-40B4-BE49-F238E27FC236}">
                <a16:creationId xmlns:a16="http://schemas.microsoft.com/office/drawing/2014/main" id="{F6CA9202-CE85-834E-B399-550019C70706}"/>
              </a:ext>
            </a:extLst>
          </p:cNvPr>
          <p:cNvCxnSpPr>
            <a:cxnSpLocks/>
            <a:stCxn id="61" idx="1"/>
            <a:endCxn id="15" idx="2"/>
          </p:cNvCxnSpPr>
          <p:nvPr/>
        </p:nvCxnSpPr>
        <p:spPr>
          <a:xfrm rot="10800000">
            <a:off x="6842785" y="1585171"/>
            <a:ext cx="1986944" cy="284775"/>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424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6770CE-77EF-C440-A021-BD4EF04182D6}"/>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173360" y="2735627"/>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11" name="Text Placeholder">
            <a:extLst>
              <a:ext uri="{FF2B5EF4-FFF2-40B4-BE49-F238E27FC236}">
                <a16:creationId xmlns:a16="http://schemas.microsoft.com/office/drawing/2014/main" id="{139CC2C6-52FA-1A4B-95C3-D5EECFFC36EC}"/>
              </a:ext>
            </a:extLst>
          </p:cNvPr>
          <p:cNvSpPr>
            <a:spLocks noGrp="1"/>
          </p:cNvSpPr>
          <p:nvPr>
            <p:ph type="body" sz="quarter" idx="10"/>
          </p:nvPr>
        </p:nvSpPr>
        <p:spPr>
          <a:xfrm>
            <a:off x="1905486" y="1549412"/>
            <a:ext cx="8501258" cy="4716000"/>
          </a:xfrm>
        </p:spPr>
        <p:txBody>
          <a:bodyPr>
            <a:normAutofit fontScale="70000" lnSpcReduction="20000"/>
          </a:bodyPr>
          <a:lstStyle/>
          <a:p>
            <a:pPr lvl="0"/>
            <a:r>
              <a:rPr lang="en-US" dirty="0"/>
              <a:t>Prometheus</a:t>
            </a:r>
          </a:p>
          <a:p>
            <a:pPr lvl="1"/>
            <a:r>
              <a:rPr lang="en-US" dirty="0"/>
              <a:t>Sane Default Configuration</a:t>
            </a:r>
          </a:p>
          <a:p>
            <a:r>
              <a:rPr lang="en-US" dirty="0"/>
              <a:t>Alerting</a:t>
            </a:r>
          </a:p>
          <a:p>
            <a:pPr lvl="1"/>
            <a:r>
              <a:rPr lang="en-US" dirty="0"/>
              <a:t>Preconfigured and all batteries included </a:t>
            </a:r>
          </a:p>
          <a:p>
            <a:pPr lvl="1"/>
            <a:r>
              <a:rPr lang="en-US" dirty="0"/>
              <a:t>Routing configuration is generated from teams/responsibilities</a:t>
            </a:r>
          </a:p>
          <a:p>
            <a:pPr lvl="1"/>
            <a:r>
              <a:rPr lang="en-US" dirty="0"/>
              <a:t>Notification Drivers</a:t>
            </a:r>
          </a:p>
          <a:p>
            <a:pPr lvl="2"/>
            <a:r>
              <a:rPr lang="en-US" dirty="0"/>
              <a:t>Slack (Bring your own Slack Workspace)</a:t>
            </a:r>
          </a:p>
          <a:p>
            <a:pPr lvl="2"/>
            <a:r>
              <a:rPr lang="en-US" dirty="0"/>
              <a:t>PagerDuty</a:t>
            </a:r>
          </a:p>
          <a:p>
            <a:pPr lvl="2"/>
            <a:r>
              <a:rPr lang="en-US" dirty="0"/>
              <a:t>ServiceNow</a:t>
            </a:r>
          </a:p>
          <a:p>
            <a:pPr lvl="0"/>
            <a:r>
              <a:rPr lang="en-US" dirty="0"/>
              <a:t>Graphing</a:t>
            </a:r>
          </a:p>
          <a:p>
            <a:pPr lvl="1"/>
            <a:r>
              <a:rPr lang="en-US" dirty="0"/>
              <a:t>Ships with best-practice dashboards</a:t>
            </a:r>
          </a:p>
          <a:p>
            <a:pPr lvl="1"/>
            <a:r>
              <a:rPr lang="en-US" dirty="0"/>
              <a:t>Explore Grafana Successor</a:t>
            </a:r>
          </a:p>
          <a:p>
            <a:r>
              <a:rPr lang="en-US" dirty="0"/>
              <a:t>Logging</a:t>
            </a:r>
          </a:p>
          <a:p>
            <a:pPr lvl="1"/>
            <a:r>
              <a:rPr lang="en-US" dirty="0"/>
              <a:t>Collects logs Containers, Kubernetes, Audit</a:t>
            </a:r>
          </a:p>
          <a:p>
            <a:pPr lvl="1"/>
            <a:r>
              <a:rPr lang="en-US" dirty="0"/>
              <a:t>Explore ELK Successor</a:t>
            </a:r>
          </a:p>
          <a:p>
            <a:br>
              <a:rPr lang="en-US" dirty="0"/>
            </a:br>
            <a:br>
              <a:rPr lang="en-US" dirty="0"/>
            </a:br>
            <a:endParaRPr lang="en-US" dirty="0"/>
          </a:p>
        </p:txBody>
      </p:sp>
      <p:sp>
        <p:nvSpPr>
          <p:cNvPr id="12" name="Title">
            <a:extLst>
              <a:ext uri="{FF2B5EF4-FFF2-40B4-BE49-F238E27FC236}">
                <a16:creationId xmlns:a16="http://schemas.microsoft.com/office/drawing/2014/main" id="{E68F0EBF-057A-7B40-915F-9458C0A23692}"/>
              </a:ext>
            </a:extLst>
          </p:cNvPr>
          <p:cNvSpPr txBox="1">
            <a:spLocks/>
          </p:cNvSpPr>
          <p:nvPr/>
        </p:nvSpPr>
        <p:spPr bwMode="black">
          <a:xfrm>
            <a:off x="1905486" y="926717"/>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Monitoring</a:t>
            </a:r>
            <a:endParaRPr lang="en-US" sz="2000" b="0" dirty="0"/>
          </a:p>
        </p:txBody>
      </p:sp>
    </p:spTree>
    <p:extLst>
      <p:ext uri="{BB962C8B-B14F-4D97-AF65-F5344CB8AC3E}">
        <p14:creationId xmlns:p14="http://schemas.microsoft.com/office/powerpoint/2010/main" val="287365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6770CE-77EF-C440-A021-BD4EF04182D6}"/>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154699" y="4296950"/>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Text Placeholder">
            <a:extLst>
              <a:ext uri="{FF2B5EF4-FFF2-40B4-BE49-F238E27FC236}">
                <a16:creationId xmlns:a16="http://schemas.microsoft.com/office/drawing/2014/main" id="{1FB10966-454B-0C44-B196-7B97E38637F9}"/>
              </a:ext>
            </a:extLst>
          </p:cNvPr>
          <p:cNvSpPr>
            <a:spLocks noGrp="1"/>
          </p:cNvSpPr>
          <p:nvPr>
            <p:ph type="body" sz="quarter" idx="10"/>
          </p:nvPr>
        </p:nvSpPr>
        <p:spPr>
          <a:xfrm>
            <a:off x="1861942" y="1489721"/>
            <a:ext cx="10178534" cy="4716000"/>
          </a:xfrm>
        </p:spPr>
        <p:txBody>
          <a:bodyPr>
            <a:normAutofit/>
          </a:bodyPr>
          <a:lstStyle/>
          <a:p>
            <a:r>
              <a:rPr lang="en-US" dirty="0"/>
              <a:t>Managed </a:t>
            </a:r>
            <a:r>
              <a:rPr lang="en-US" dirty="0" err="1"/>
              <a:t>HashiCorp</a:t>
            </a:r>
            <a:r>
              <a:rPr lang="en-US" dirty="0"/>
              <a:t> Vault</a:t>
            </a:r>
          </a:p>
          <a:p>
            <a:r>
              <a:rPr lang="en-US" dirty="0"/>
              <a:t>Integrated Authentication and Authorizations</a:t>
            </a:r>
          </a:p>
          <a:p>
            <a:r>
              <a:rPr lang="en-US" dirty="0"/>
              <a:t>HSM Integration for </a:t>
            </a:r>
            <a:r>
              <a:rPr lang="en-US" dirty="0" err="1"/>
              <a:t>CCloud</a:t>
            </a:r>
            <a:endParaRPr lang="en-US" dirty="0"/>
          </a:p>
          <a:p>
            <a:endParaRPr lang="en-US" dirty="0"/>
          </a:p>
        </p:txBody>
      </p:sp>
      <p:sp>
        <p:nvSpPr>
          <p:cNvPr id="7" name="Title">
            <a:extLst>
              <a:ext uri="{FF2B5EF4-FFF2-40B4-BE49-F238E27FC236}">
                <a16:creationId xmlns:a16="http://schemas.microsoft.com/office/drawing/2014/main" id="{352FBE0F-94A0-A748-9264-AD3F9EECC470}"/>
              </a:ext>
            </a:extLst>
          </p:cNvPr>
          <p:cNvSpPr>
            <a:spLocks noGrp="1"/>
          </p:cNvSpPr>
          <p:nvPr>
            <p:ph type="title"/>
          </p:nvPr>
        </p:nvSpPr>
        <p:spPr>
          <a:xfrm>
            <a:off x="1861941" y="886420"/>
            <a:ext cx="11186476" cy="369332"/>
          </a:xfrm>
        </p:spPr>
        <p:txBody>
          <a:bodyPr/>
          <a:lstStyle/>
          <a:p>
            <a:r>
              <a:rPr lang="en-US" dirty="0"/>
              <a:t>Secrets</a:t>
            </a:r>
            <a:endParaRPr lang="en-US" sz="2000" b="0" dirty="0"/>
          </a:p>
        </p:txBody>
      </p:sp>
    </p:spTree>
    <p:extLst>
      <p:ext uri="{BB962C8B-B14F-4D97-AF65-F5344CB8AC3E}">
        <p14:creationId xmlns:p14="http://schemas.microsoft.com/office/powerpoint/2010/main" val="3377063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C80F5E-0E38-2744-9739-5582AAFBD62A}"/>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119466" y="4878694"/>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Text Placeholder">
            <a:extLst>
              <a:ext uri="{FF2B5EF4-FFF2-40B4-BE49-F238E27FC236}">
                <a16:creationId xmlns:a16="http://schemas.microsoft.com/office/drawing/2014/main" id="{0760DA7F-868D-9246-97F3-30244854C3E0}"/>
              </a:ext>
            </a:extLst>
          </p:cNvPr>
          <p:cNvSpPr>
            <a:spLocks noGrp="1"/>
          </p:cNvSpPr>
          <p:nvPr>
            <p:ph type="body" sz="quarter" idx="10"/>
          </p:nvPr>
        </p:nvSpPr>
        <p:spPr>
          <a:xfrm>
            <a:off x="1833003" y="1747274"/>
            <a:ext cx="11186477" cy="4716000"/>
          </a:xfrm>
        </p:spPr>
        <p:txBody>
          <a:bodyPr/>
          <a:lstStyle/>
          <a:p>
            <a:pPr lvl="1"/>
            <a:r>
              <a:rPr lang="en-US" dirty="0"/>
              <a:t>Browser based console</a:t>
            </a:r>
          </a:p>
          <a:p>
            <a:pPr lvl="1"/>
            <a:r>
              <a:rPr lang="en-US" dirty="0"/>
              <a:t>Required tools in the correct versions</a:t>
            </a:r>
          </a:p>
          <a:p>
            <a:pPr lvl="1"/>
            <a:r>
              <a:rPr lang="en-US" dirty="0"/>
              <a:t>Pre-authenticated</a:t>
            </a:r>
          </a:p>
          <a:p>
            <a:pPr lvl="0"/>
            <a:endParaRPr lang="en-US" dirty="0"/>
          </a:p>
          <a:p>
            <a:pPr lvl="0"/>
            <a:endParaRPr lang="en-US" dirty="0"/>
          </a:p>
        </p:txBody>
      </p:sp>
      <p:sp>
        <p:nvSpPr>
          <p:cNvPr id="8" name="Title">
            <a:extLst>
              <a:ext uri="{FF2B5EF4-FFF2-40B4-BE49-F238E27FC236}">
                <a16:creationId xmlns:a16="http://schemas.microsoft.com/office/drawing/2014/main" id="{B188FE29-E00E-2B41-87F7-F691FFA9BBB7}"/>
              </a:ext>
            </a:extLst>
          </p:cNvPr>
          <p:cNvSpPr>
            <a:spLocks noGrp="1"/>
          </p:cNvSpPr>
          <p:nvPr>
            <p:ph type="title"/>
          </p:nvPr>
        </p:nvSpPr>
        <p:spPr>
          <a:xfrm>
            <a:off x="1833003" y="1102673"/>
            <a:ext cx="11186476" cy="369332"/>
          </a:xfrm>
        </p:spPr>
        <p:txBody>
          <a:bodyPr/>
          <a:lstStyle/>
          <a:p>
            <a:r>
              <a:rPr lang="en-US" dirty="0"/>
              <a:t>Web Console / Workspace</a:t>
            </a:r>
            <a:endParaRPr lang="en-US" sz="2000" b="0" dirty="0"/>
          </a:p>
        </p:txBody>
      </p:sp>
      <p:pic>
        <p:nvPicPr>
          <p:cNvPr id="5" name="Picture 4">
            <a:extLst>
              <a:ext uri="{FF2B5EF4-FFF2-40B4-BE49-F238E27FC236}">
                <a16:creationId xmlns:a16="http://schemas.microsoft.com/office/drawing/2014/main" id="{47F8313A-7003-EE44-9535-F77DEAE53A71}"/>
              </a:ext>
            </a:extLst>
          </p:cNvPr>
          <p:cNvPicPr>
            <a:picLocks noChangeAspect="1"/>
          </p:cNvPicPr>
          <p:nvPr/>
        </p:nvPicPr>
        <p:blipFill rotWithShape="1">
          <a:blip r:embed="rId4"/>
          <a:srcRect l="357" t="477" r="31364" b="7466"/>
          <a:stretch/>
        </p:blipFill>
        <p:spPr>
          <a:xfrm>
            <a:off x="6263951" y="814423"/>
            <a:ext cx="5931224" cy="5529942"/>
          </a:xfrm>
          <a:prstGeom prst="rect">
            <a:avLst/>
          </a:prstGeom>
        </p:spPr>
      </p:pic>
      <p:pic>
        <p:nvPicPr>
          <p:cNvPr id="4" name="Picture 3">
            <a:extLst>
              <a:ext uri="{FF2B5EF4-FFF2-40B4-BE49-F238E27FC236}">
                <a16:creationId xmlns:a16="http://schemas.microsoft.com/office/drawing/2014/main" id="{11E53E8A-0C24-4C47-99D6-F129D923193E}"/>
              </a:ext>
            </a:extLst>
          </p:cNvPr>
          <p:cNvPicPr>
            <a:picLocks noChangeAspect="1"/>
          </p:cNvPicPr>
          <p:nvPr/>
        </p:nvPicPr>
        <p:blipFill rotWithShape="1">
          <a:blip r:embed="rId5"/>
          <a:srcRect r="19718" b="7550"/>
          <a:stretch/>
        </p:blipFill>
        <p:spPr>
          <a:xfrm>
            <a:off x="1931401" y="3645462"/>
            <a:ext cx="5668876" cy="2665246"/>
          </a:xfrm>
          <a:prstGeom prst="rect">
            <a:avLst/>
          </a:prstGeom>
        </p:spPr>
      </p:pic>
    </p:spTree>
    <p:extLst>
      <p:ext uri="{BB962C8B-B14F-4D97-AF65-F5344CB8AC3E}">
        <p14:creationId xmlns:p14="http://schemas.microsoft.com/office/powerpoint/2010/main" val="343015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7214039" y="2895694"/>
            <a:ext cx="4915640" cy="4946376"/>
          </a:xfrm>
        </p:spPr>
        <p:txBody>
          <a:bodyPr>
            <a:normAutofit/>
          </a:bodyPr>
          <a:lstStyle/>
          <a:p>
            <a:pPr indent="-179964"/>
            <a:br>
              <a:rPr lang="en-US" dirty="0"/>
            </a:br>
            <a:endParaRPr lang="en-US" dirty="0"/>
          </a:p>
          <a:p>
            <a:pPr lvl="0"/>
            <a:br>
              <a:rPr lang="en-US" dirty="0"/>
            </a:br>
            <a:br>
              <a:rPr lang="en-US" dirty="0"/>
            </a:br>
            <a:endParaRPr lang="en-US" dirty="0"/>
          </a:p>
        </p:txBody>
      </p:sp>
      <p:sp>
        <p:nvSpPr>
          <p:cNvPr id="4" name="Title"/>
          <p:cNvSpPr>
            <a:spLocks noGrp="1"/>
          </p:cNvSpPr>
          <p:nvPr>
            <p:ph type="title"/>
          </p:nvPr>
        </p:nvSpPr>
        <p:spPr/>
        <p:txBody>
          <a:bodyPr/>
          <a:lstStyle/>
          <a:p>
            <a:r>
              <a:rPr lang="en-US" dirty="0"/>
              <a:t>Greenhouse High-Level Architecture</a:t>
            </a:r>
          </a:p>
        </p:txBody>
      </p:sp>
      <p:sp>
        <p:nvSpPr>
          <p:cNvPr id="5" name="Rectangle 4">
            <a:extLst>
              <a:ext uri="{FF2B5EF4-FFF2-40B4-BE49-F238E27FC236}">
                <a16:creationId xmlns:a16="http://schemas.microsoft.com/office/drawing/2014/main" id="{0827D2A0-DF57-074F-93F0-603DA628B9EC}"/>
              </a:ext>
            </a:extLst>
          </p:cNvPr>
          <p:cNvSpPr/>
          <p:nvPr/>
        </p:nvSpPr>
        <p:spPr bwMode="gray">
          <a:xfrm>
            <a:off x="504001" y="2963426"/>
            <a:ext cx="2594170" cy="156287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Tenant A</a:t>
            </a:r>
          </a:p>
        </p:txBody>
      </p:sp>
      <p:sp>
        <p:nvSpPr>
          <p:cNvPr id="6" name="Rectangle 5">
            <a:extLst>
              <a:ext uri="{FF2B5EF4-FFF2-40B4-BE49-F238E27FC236}">
                <a16:creationId xmlns:a16="http://schemas.microsoft.com/office/drawing/2014/main" id="{B3380F87-F548-BE4B-9A34-B71091E55B02}"/>
              </a:ext>
            </a:extLst>
          </p:cNvPr>
          <p:cNvSpPr/>
          <p:nvPr/>
        </p:nvSpPr>
        <p:spPr bwMode="gray">
          <a:xfrm>
            <a:off x="603393" y="3390100"/>
            <a:ext cx="2152589"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4A249C8-BB7B-CB4B-AF86-5B1ADBC95360}"/>
              </a:ext>
            </a:extLst>
          </p:cNvPr>
          <p:cNvSpPr/>
          <p:nvPr/>
        </p:nvSpPr>
        <p:spPr bwMode="gray">
          <a:xfrm>
            <a:off x="724080" y="3499362"/>
            <a:ext cx="2152589" cy="795634"/>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4122010-E7C5-114A-8EE0-E10305A67958}"/>
              </a:ext>
            </a:extLst>
          </p:cNvPr>
          <p:cNvSpPr/>
          <p:nvPr/>
        </p:nvSpPr>
        <p:spPr bwMode="gray">
          <a:xfrm>
            <a:off x="843350" y="3629210"/>
            <a:ext cx="2154006"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BDFD96A8-F0F8-8F40-A7AD-8657516A8866}"/>
              </a:ext>
            </a:extLst>
          </p:cNvPr>
          <p:cNvSpPr/>
          <p:nvPr/>
        </p:nvSpPr>
        <p:spPr bwMode="gray">
          <a:xfrm>
            <a:off x="3216018" y="2975372"/>
            <a:ext cx="2594170" cy="156287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Tenant B</a:t>
            </a:r>
          </a:p>
        </p:txBody>
      </p:sp>
      <p:sp>
        <p:nvSpPr>
          <p:cNvPr id="10" name="Rectangle 9">
            <a:extLst>
              <a:ext uri="{FF2B5EF4-FFF2-40B4-BE49-F238E27FC236}">
                <a16:creationId xmlns:a16="http://schemas.microsoft.com/office/drawing/2014/main" id="{7E1AEBAE-647C-3E45-A33B-C421538478E9}"/>
              </a:ext>
            </a:extLst>
          </p:cNvPr>
          <p:cNvSpPr/>
          <p:nvPr/>
        </p:nvSpPr>
        <p:spPr bwMode="gray">
          <a:xfrm>
            <a:off x="3315410" y="3402046"/>
            <a:ext cx="2152589"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4094DF8-E6B6-974D-9AAA-55BAB9B5EC46}"/>
              </a:ext>
            </a:extLst>
          </p:cNvPr>
          <p:cNvSpPr/>
          <p:nvPr/>
        </p:nvSpPr>
        <p:spPr bwMode="gray">
          <a:xfrm>
            <a:off x="3436097" y="3511308"/>
            <a:ext cx="2152589" cy="795634"/>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05FE1FDE-E0CC-1147-9CDD-3A68EC8026DB}"/>
              </a:ext>
            </a:extLst>
          </p:cNvPr>
          <p:cNvSpPr/>
          <p:nvPr/>
        </p:nvSpPr>
        <p:spPr bwMode="gray">
          <a:xfrm>
            <a:off x="504001" y="1244065"/>
            <a:ext cx="2421323" cy="132545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Dashboard</a:t>
            </a:r>
            <a:endPar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C367DB32-531D-0040-B17A-A082D0CC33FD}"/>
              </a:ext>
            </a:extLst>
          </p:cNvPr>
          <p:cNvSpPr/>
          <p:nvPr/>
        </p:nvSpPr>
        <p:spPr bwMode="gray">
          <a:xfrm>
            <a:off x="624688" y="1637976"/>
            <a:ext cx="2154006"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51F1D3F4-4BFF-8545-AE0D-D732FE2A42E8}"/>
              </a:ext>
            </a:extLst>
          </p:cNvPr>
          <p:cNvSpPr/>
          <p:nvPr/>
        </p:nvSpPr>
        <p:spPr bwMode="gray">
          <a:xfrm>
            <a:off x="1452971" y="3756807"/>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7" name="Rectangle 16">
            <a:extLst>
              <a:ext uri="{FF2B5EF4-FFF2-40B4-BE49-F238E27FC236}">
                <a16:creationId xmlns:a16="http://schemas.microsoft.com/office/drawing/2014/main" id="{4D3C4683-1D1C-2649-8A58-E2A3157CBBD9}"/>
              </a:ext>
            </a:extLst>
          </p:cNvPr>
          <p:cNvSpPr/>
          <p:nvPr/>
        </p:nvSpPr>
        <p:spPr bwMode="gray">
          <a:xfrm>
            <a:off x="1720620" y="3756807"/>
            <a:ext cx="215821" cy="12885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8" name="Rectangle 17">
            <a:extLst>
              <a:ext uri="{FF2B5EF4-FFF2-40B4-BE49-F238E27FC236}">
                <a16:creationId xmlns:a16="http://schemas.microsoft.com/office/drawing/2014/main" id="{A1EA1F36-2607-124B-988A-15F9D964DC6C}"/>
              </a:ext>
            </a:extLst>
          </p:cNvPr>
          <p:cNvSpPr/>
          <p:nvPr/>
        </p:nvSpPr>
        <p:spPr bwMode="gray">
          <a:xfrm>
            <a:off x="1452971" y="3926409"/>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9" name="Rectangle 18">
            <a:extLst>
              <a:ext uri="{FF2B5EF4-FFF2-40B4-BE49-F238E27FC236}">
                <a16:creationId xmlns:a16="http://schemas.microsoft.com/office/drawing/2014/main" id="{12EC3542-7524-1647-9097-89AABB6F281A}"/>
              </a:ext>
            </a:extLst>
          </p:cNvPr>
          <p:cNvSpPr/>
          <p:nvPr/>
        </p:nvSpPr>
        <p:spPr bwMode="gray">
          <a:xfrm>
            <a:off x="1720620" y="3926409"/>
            <a:ext cx="215821" cy="12885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20" name="Rectangle 19">
            <a:extLst>
              <a:ext uri="{FF2B5EF4-FFF2-40B4-BE49-F238E27FC236}">
                <a16:creationId xmlns:a16="http://schemas.microsoft.com/office/drawing/2014/main" id="{DB8B3956-FA2B-4349-9DEF-7541678F2696}"/>
              </a:ext>
            </a:extLst>
          </p:cNvPr>
          <p:cNvSpPr/>
          <p:nvPr/>
        </p:nvSpPr>
        <p:spPr bwMode="gray">
          <a:xfrm>
            <a:off x="1452971" y="4096011"/>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endParaRPr lang="en-DE" sz="1000" kern="0" dirty="0">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1366C391-FF38-3C45-BCBC-1A98A1524628}"/>
              </a:ext>
            </a:extLst>
          </p:cNvPr>
          <p:cNvSpPr/>
          <p:nvPr/>
        </p:nvSpPr>
        <p:spPr bwMode="gray">
          <a:xfrm>
            <a:off x="1720620" y="4096011"/>
            <a:ext cx="215821" cy="12885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22" name="Rectangle 21">
            <a:extLst>
              <a:ext uri="{FF2B5EF4-FFF2-40B4-BE49-F238E27FC236}">
                <a16:creationId xmlns:a16="http://schemas.microsoft.com/office/drawing/2014/main" id="{66CB5C4C-DF97-884F-B4E0-C0D569B493DF}"/>
              </a:ext>
            </a:extLst>
          </p:cNvPr>
          <p:cNvSpPr/>
          <p:nvPr/>
        </p:nvSpPr>
        <p:spPr bwMode="gray">
          <a:xfrm>
            <a:off x="1991754" y="3756807"/>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23" name="Rectangle 22">
            <a:extLst>
              <a:ext uri="{FF2B5EF4-FFF2-40B4-BE49-F238E27FC236}">
                <a16:creationId xmlns:a16="http://schemas.microsoft.com/office/drawing/2014/main" id="{38F30E0F-528A-764B-9A2B-6FD74116845F}"/>
              </a:ext>
            </a:extLst>
          </p:cNvPr>
          <p:cNvSpPr/>
          <p:nvPr/>
        </p:nvSpPr>
        <p:spPr bwMode="gray">
          <a:xfrm>
            <a:off x="2259403" y="3756807"/>
            <a:ext cx="215821" cy="12885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24" name="Rectangle 23">
            <a:extLst>
              <a:ext uri="{FF2B5EF4-FFF2-40B4-BE49-F238E27FC236}">
                <a16:creationId xmlns:a16="http://schemas.microsoft.com/office/drawing/2014/main" id="{2BED35CC-2785-B44F-BD4B-2C7807E31A46}"/>
              </a:ext>
            </a:extLst>
          </p:cNvPr>
          <p:cNvSpPr/>
          <p:nvPr/>
        </p:nvSpPr>
        <p:spPr bwMode="gray">
          <a:xfrm>
            <a:off x="1991754" y="3926409"/>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25" name="Rectangle 24">
            <a:extLst>
              <a:ext uri="{FF2B5EF4-FFF2-40B4-BE49-F238E27FC236}">
                <a16:creationId xmlns:a16="http://schemas.microsoft.com/office/drawing/2014/main" id="{2F1B6AF6-F098-BF4E-9A97-EEBF9BBC8131}"/>
              </a:ext>
            </a:extLst>
          </p:cNvPr>
          <p:cNvSpPr/>
          <p:nvPr/>
        </p:nvSpPr>
        <p:spPr bwMode="gray">
          <a:xfrm>
            <a:off x="2259403" y="3926409"/>
            <a:ext cx="215821" cy="12885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26" name="Rectangle 25">
            <a:extLst>
              <a:ext uri="{FF2B5EF4-FFF2-40B4-BE49-F238E27FC236}">
                <a16:creationId xmlns:a16="http://schemas.microsoft.com/office/drawing/2014/main" id="{801B74B7-00C1-474C-9207-7C4C8F3AC7E7}"/>
              </a:ext>
            </a:extLst>
          </p:cNvPr>
          <p:cNvSpPr/>
          <p:nvPr/>
        </p:nvSpPr>
        <p:spPr bwMode="gray">
          <a:xfrm>
            <a:off x="1991754" y="4096011"/>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27" name="Rectangle 26">
            <a:extLst>
              <a:ext uri="{FF2B5EF4-FFF2-40B4-BE49-F238E27FC236}">
                <a16:creationId xmlns:a16="http://schemas.microsoft.com/office/drawing/2014/main" id="{D1D5A892-E0DE-3C47-8FD9-E02EF90DFB17}"/>
              </a:ext>
            </a:extLst>
          </p:cNvPr>
          <p:cNvSpPr/>
          <p:nvPr/>
        </p:nvSpPr>
        <p:spPr bwMode="gray">
          <a:xfrm>
            <a:off x="2259403" y="4096011"/>
            <a:ext cx="215821" cy="12885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28" name="Rectangle 27">
            <a:extLst>
              <a:ext uri="{FF2B5EF4-FFF2-40B4-BE49-F238E27FC236}">
                <a16:creationId xmlns:a16="http://schemas.microsoft.com/office/drawing/2014/main" id="{9E7E5CFC-E00C-F44A-B52B-051320ADC196}"/>
              </a:ext>
            </a:extLst>
          </p:cNvPr>
          <p:cNvSpPr/>
          <p:nvPr/>
        </p:nvSpPr>
        <p:spPr bwMode="gray">
          <a:xfrm>
            <a:off x="2527052" y="3756807"/>
            <a:ext cx="215821" cy="12885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29" name="Rectangle 28">
            <a:extLst>
              <a:ext uri="{FF2B5EF4-FFF2-40B4-BE49-F238E27FC236}">
                <a16:creationId xmlns:a16="http://schemas.microsoft.com/office/drawing/2014/main" id="{76635192-5824-2E47-BD08-AC852396FC10}"/>
              </a:ext>
            </a:extLst>
          </p:cNvPr>
          <p:cNvSpPr/>
          <p:nvPr/>
        </p:nvSpPr>
        <p:spPr bwMode="gray">
          <a:xfrm>
            <a:off x="2527052" y="3926409"/>
            <a:ext cx="215821" cy="12885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30" name="Rectangle 29">
            <a:extLst>
              <a:ext uri="{FF2B5EF4-FFF2-40B4-BE49-F238E27FC236}">
                <a16:creationId xmlns:a16="http://schemas.microsoft.com/office/drawing/2014/main" id="{C27A2192-819D-5841-B2C8-27803C536A4D}"/>
              </a:ext>
            </a:extLst>
          </p:cNvPr>
          <p:cNvSpPr/>
          <p:nvPr/>
        </p:nvSpPr>
        <p:spPr bwMode="gray">
          <a:xfrm>
            <a:off x="2527052" y="4096011"/>
            <a:ext cx="215821" cy="12885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34" name="Rectangle 33">
            <a:extLst>
              <a:ext uri="{FF2B5EF4-FFF2-40B4-BE49-F238E27FC236}">
                <a16:creationId xmlns:a16="http://schemas.microsoft.com/office/drawing/2014/main" id="{9A082173-CE18-734D-A22B-77179116BD45}"/>
              </a:ext>
            </a:extLst>
          </p:cNvPr>
          <p:cNvSpPr/>
          <p:nvPr/>
        </p:nvSpPr>
        <p:spPr bwMode="gray">
          <a:xfrm>
            <a:off x="504001" y="4653893"/>
            <a:ext cx="2594170" cy="156287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Tenant C</a:t>
            </a:r>
          </a:p>
        </p:txBody>
      </p:sp>
      <p:sp>
        <p:nvSpPr>
          <p:cNvPr id="35" name="Rectangle 34">
            <a:extLst>
              <a:ext uri="{FF2B5EF4-FFF2-40B4-BE49-F238E27FC236}">
                <a16:creationId xmlns:a16="http://schemas.microsoft.com/office/drawing/2014/main" id="{714E9F81-1E31-5644-81E0-16C4E53D6679}"/>
              </a:ext>
            </a:extLst>
          </p:cNvPr>
          <p:cNvSpPr/>
          <p:nvPr/>
        </p:nvSpPr>
        <p:spPr bwMode="gray">
          <a:xfrm>
            <a:off x="603393" y="5080567"/>
            <a:ext cx="2152589"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496310AE-B8A6-A845-BD27-3A60B0677F9B}"/>
              </a:ext>
            </a:extLst>
          </p:cNvPr>
          <p:cNvSpPr/>
          <p:nvPr/>
        </p:nvSpPr>
        <p:spPr bwMode="gray">
          <a:xfrm>
            <a:off x="724080" y="5189829"/>
            <a:ext cx="2152589" cy="795634"/>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3F1D4D5-12B5-804A-9FFF-13F8AAB7037B}"/>
              </a:ext>
            </a:extLst>
          </p:cNvPr>
          <p:cNvSpPr/>
          <p:nvPr/>
        </p:nvSpPr>
        <p:spPr bwMode="gray">
          <a:xfrm>
            <a:off x="3216018" y="4647504"/>
            <a:ext cx="2594170" cy="1562870"/>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DE"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Tenant D</a:t>
            </a:r>
          </a:p>
        </p:txBody>
      </p:sp>
      <p:sp>
        <p:nvSpPr>
          <p:cNvPr id="50" name="Rectangle 49">
            <a:extLst>
              <a:ext uri="{FF2B5EF4-FFF2-40B4-BE49-F238E27FC236}">
                <a16:creationId xmlns:a16="http://schemas.microsoft.com/office/drawing/2014/main" id="{09B999F2-EAE1-E442-8967-E33521ED4F86}"/>
              </a:ext>
            </a:extLst>
          </p:cNvPr>
          <p:cNvSpPr/>
          <p:nvPr/>
        </p:nvSpPr>
        <p:spPr bwMode="gray">
          <a:xfrm>
            <a:off x="3315410" y="5074178"/>
            <a:ext cx="2152589"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2F1C3654-F5B3-1542-B7EC-094035FB42BF}"/>
              </a:ext>
            </a:extLst>
          </p:cNvPr>
          <p:cNvSpPr/>
          <p:nvPr/>
        </p:nvSpPr>
        <p:spPr bwMode="gray">
          <a:xfrm>
            <a:off x="3436097" y="5183440"/>
            <a:ext cx="2152589" cy="795634"/>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4" name="Text Placeholder">
            <a:extLst>
              <a:ext uri="{FF2B5EF4-FFF2-40B4-BE49-F238E27FC236}">
                <a16:creationId xmlns:a16="http://schemas.microsoft.com/office/drawing/2014/main" id="{4B842F20-7188-D842-A071-2D236F053252}"/>
              </a:ext>
            </a:extLst>
          </p:cNvPr>
          <p:cNvSpPr txBox="1">
            <a:spLocks/>
          </p:cNvSpPr>
          <p:nvPr/>
        </p:nvSpPr>
        <p:spPr bwMode="black">
          <a:xfrm>
            <a:off x="6913419" y="1397992"/>
            <a:ext cx="4915640" cy="4946376"/>
          </a:xfrm>
          <a:prstGeom prst="rect">
            <a:avLst/>
          </a:prstGeom>
        </p:spPr>
        <p:txBody>
          <a:bodyPr vert="horz" lIns="0" tIns="0" rIns="0" bIns="0" rtlCol="0">
            <a:normAutofit fontScale="92500" lnSpcReduction="2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indent="-179964"/>
            <a:r>
              <a:rPr lang="en-US" dirty="0"/>
              <a:t>Dashboard</a:t>
            </a:r>
          </a:p>
          <a:p>
            <a:pPr lvl="1"/>
            <a:r>
              <a:rPr lang="en-US" dirty="0"/>
              <a:t>Global Singleton</a:t>
            </a:r>
          </a:p>
          <a:p>
            <a:pPr lvl="1"/>
            <a:r>
              <a:rPr lang="en-US" dirty="0"/>
              <a:t>Multi-Tenant</a:t>
            </a:r>
          </a:p>
          <a:p>
            <a:pPr lvl="1"/>
            <a:r>
              <a:rPr lang="en-US" dirty="0"/>
              <a:t>Kubernetes Backend</a:t>
            </a:r>
            <a:br>
              <a:rPr lang="en-US" dirty="0"/>
            </a:br>
            <a:endParaRPr lang="en-US" dirty="0"/>
          </a:p>
          <a:p>
            <a:pPr indent="-179964"/>
            <a:r>
              <a:rPr lang="en-US" dirty="0"/>
              <a:t>Kubernetes Tenants</a:t>
            </a:r>
          </a:p>
          <a:p>
            <a:pPr lvl="1"/>
            <a:r>
              <a:rPr lang="en-US" dirty="0"/>
              <a:t>One-click adoption of existing clusters</a:t>
            </a:r>
          </a:p>
          <a:p>
            <a:pPr lvl="1"/>
            <a:r>
              <a:rPr lang="en-US" dirty="0"/>
              <a:t>4+1</a:t>
            </a:r>
          </a:p>
          <a:p>
            <a:pPr lvl="0"/>
            <a:r>
              <a:rPr lang="en-US" dirty="0"/>
              <a:t>Tools and Addons</a:t>
            </a:r>
          </a:p>
          <a:p>
            <a:pPr lvl="1"/>
            <a:r>
              <a:rPr lang="en-US" dirty="0"/>
              <a:t>Managed installation and upgrade</a:t>
            </a:r>
          </a:p>
          <a:p>
            <a:pPr lvl="1"/>
            <a:r>
              <a:rPr lang="en-US" dirty="0"/>
              <a:t>Pick and choose tools from catalog</a:t>
            </a:r>
          </a:p>
          <a:p>
            <a:pPr lvl="1"/>
            <a:r>
              <a:rPr lang="en-US" dirty="0"/>
              <a:t>Decentralized installation</a:t>
            </a:r>
          </a:p>
          <a:p>
            <a:pPr lvl="1"/>
            <a:r>
              <a:rPr lang="en-US" dirty="0"/>
              <a:t>Single-tenant applications</a:t>
            </a:r>
          </a:p>
          <a:p>
            <a:pPr lvl="1"/>
            <a:r>
              <a:rPr lang="en-US" dirty="0"/>
              <a:t>Operators for configuration, installation, upgrade</a:t>
            </a:r>
          </a:p>
          <a:p>
            <a:pPr marL="0" lvl="1" indent="0">
              <a:buNone/>
            </a:pPr>
            <a:br>
              <a:rPr lang="en-US" dirty="0"/>
            </a:br>
            <a:endParaRPr lang="en-US" dirty="0"/>
          </a:p>
        </p:txBody>
      </p:sp>
      <p:sp>
        <p:nvSpPr>
          <p:cNvPr id="103" name="Rectangle 102">
            <a:extLst>
              <a:ext uri="{FF2B5EF4-FFF2-40B4-BE49-F238E27FC236}">
                <a16:creationId xmlns:a16="http://schemas.microsoft.com/office/drawing/2014/main" id="{3B2CE8E7-E987-9644-A41D-B676E651762D}"/>
              </a:ext>
            </a:extLst>
          </p:cNvPr>
          <p:cNvSpPr/>
          <p:nvPr/>
        </p:nvSpPr>
        <p:spPr bwMode="gray">
          <a:xfrm>
            <a:off x="1439289" y="1690788"/>
            <a:ext cx="485223" cy="296573"/>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900" kern="0" dirty="0">
                <a:ea typeface="Arial Unicode MS" pitchFamily="34" charset="-128"/>
                <a:cs typeface="Arial Unicode MS" pitchFamily="34" charset="-128"/>
              </a:rPr>
              <a:t>A</a:t>
            </a:r>
          </a:p>
        </p:txBody>
      </p:sp>
      <p:sp>
        <p:nvSpPr>
          <p:cNvPr id="105" name="Rectangle 104">
            <a:extLst>
              <a:ext uri="{FF2B5EF4-FFF2-40B4-BE49-F238E27FC236}">
                <a16:creationId xmlns:a16="http://schemas.microsoft.com/office/drawing/2014/main" id="{A1F27453-F32F-1741-9B2C-4D0924339FED}"/>
              </a:ext>
            </a:extLst>
          </p:cNvPr>
          <p:cNvSpPr/>
          <p:nvPr/>
        </p:nvSpPr>
        <p:spPr bwMode="gray">
          <a:xfrm>
            <a:off x="1994082" y="1690788"/>
            <a:ext cx="473162" cy="296573"/>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900" kern="0" dirty="0">
                <a:ea typeface="Arial Unicode MS" pitchFamily="34" charset="-128"/>
                <a:cs typeface="Arial Unicode MS" pitchFamily="34" charset="-128"/>
              </a:rPr>
              <a:t>B</a:t>
            </a:r>
          </a:p>
        </p:txBody>
      </p:sp>
      <p:sp>
        <p:nvSpPr>
          <p:cNvPr id="106" name="Rectangle 105">
            <a:extLst>
              <a:ext uri="{FF2B5EF4-FFF2-40B4-BE49-F238E27FC236}">
                <a16:creationId xmlns:a16="http://schemas.microsoft.com/office/drawing/2014/main" id="{F2512451-3F0E-C94E-A65A-C56560E7DC08}"/>
              </a:ext>
            </a:extLst>
          </p:cNvPr>
          <p:cNvSpPr/>
          <p:nvPr/>
        </p:nvSpPr>
        <p:spPr bwMode="gray">
          <a:xfrm>
            <a:off x="1444990" y="2032197"/>
            <a:ext cx="479522" cy="296573"/>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900" kern="0" dirty="0">
                <a:ea typeface="Arial Unicode MS" pitchFamily="34" charset="-128"/>
                <a:cs typeface="Arial Unicode MS" pitchFamily="34" charset="-128"/>
              </a:rPr>
              <a:t>C</a:t>
            </a:r>
          </a:p>
        </p:txBody>
      </p:sp>
      <p:sp>
        <p:nvSpPr>
          <p:cNvPr id="107" name="Rectangle 106">
            <a:extLst>
              <a:ext uri="{FF2B5EF4-FFF2-40B4-BE49-F238E27FC236}">
                <a16:creationId xmlns:a16="http://schemas.microsoft.com/office/drawing/2014/main" id="{EDE48C1B-3E74-6E4D-A4A6-12E4AEFE4CD9}"/>
              </a:ext>
            </a:extLst>
          </p:cNvPr>
          <p:cNvSpPr/>
          <p:nvPr/>
        </p:nvSpPr>
        <p:spPr bwMode="gray">
          <a:xfrm>
            <a:off x="1993718" y="2039083"/>
            <a:ext cx="473526" cy="289687"/>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900" kern="0" dirty="0">
                <a:ea typeface="Arial Unicode MS" pitchFamily="34" charset="-128"/>
                <a:cs typeface="Arial Unicode MS" pitchFamily="34" charset="-128"/>
              </a:rPr>
              <a:t>D</a:t>
            </a:r>
          </a:p>
        </p:txBody>
      </p:sp>
      <p:sp>
        <p:nvSpPr>
          <p:cNvPr id="108" name="Rectangle 107">
            <a:extLst>
              <a:ext uri="{FF2B5EF4-FFF2-40B4-BE49-F238E27FC236}">
                <a16:creationId xmlns:a16="http://schemas.microsoft.com/office/drawing/2014/main" id="{D7D3FC16-BB23-4A47-8FEA-91426F2DD210}"/>
              </a:ext>
            </a:extLst>
          </p:cNvPr>
          <p:cNvSpPr/>
          <p:nvPr/>
        </p:nvSpPr>
        <p:spPr bwMode="gray">
          <a:xfrm>
            <a:off x="840510" y="5319677"/>
            <a:ext cx="2154006"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9" name="Rectangle 108">
            <a:extLst>
              <a:ext uri="{FF2B5EF4-FFF2-40B4-BE49-F238E27FC236}">
                <a16:creationId xmlns:a16="http://schemas.microsoft.com/office/drawing/2014/main" id="{36F9B2C6-0F66-F24C-BE04-89790F47674E}"/>
              </a:ext>
            </a:extLst>
          </p:cNvPr>
          <p:cNvSpPr/>
          <p:nvPr/>
        </p:nvSpPr>
        <p:spPr bwMode="gray">
          <a:xfrm>
            <a:off x="1450131" y="5447274"/>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10" name="Rectangle 109">
            <a:extLst>
              <a:ext uri="{FF2B5EF4-FFF2-40B4-BE49-F238E27FC236}">
                <a16:creationId xmlns:a16="http://schemas.microsoft.com/office/drawing/2014/main" id="{31F27DE7-083B-3248-8B3B-A9F3427BA58B}"/>
              </a:ext>
            </a:extLst>
          </p:cNvPr>
          <p:cNvSpPr/>
          <p:nvPr/>
        </p:nvSpPr>
        <p:spPr bwMode="gray">
          <a:xfrm>
            <a:off x="1717780" y="5447274"/>
            <a:ext cx="215821" cy="12885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11" name="Rectangle 110">
            <a:extLst>
              <a:ext uri="{FF2B5EF4-FFF2-40B4-BE49-F238E27FC236}">
                <a16:creationId xmlns:a16="http://schemas.microsoft.com/office/drawing/2014/main" id="{3E5D2CF8-337A-854A-A622-806430172ED8}"/>
              </a:ext>
            </a:extLst>
          </p:cNvPr>
          <p:cNvSpPr/>
          <p:nvPr/>
        </p:nvSpPr>
        <p:spPr bwMode="gray">
          <a:xfrm>
            <a:off x="1450131" y="5616876"/>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12" name="Rectangle 111">
            <a:extLst>
              <a:ext uri="{FF2B5EF4-FFF2-40B4-BE49-F238E27FC236}">
                <a16:creationId xmlns:a16="http://schemas.microsoft.com/office/drawing/2014/main" id="{0FD31426-CC8B-B24A-9BB4-0821342BC4F9}"/>
              </a:ext>
            </a:extLst>
          </p:cNvPr>
          <p:cNvSpPr/>
          <p:nvPr/>
        </p:nvSpPr>
        <p:spPr bwMode="gray">
          <a:xfrm>
            <a:off x="1717780" y="5616876"/>
            <a:ext cx="215821" cy="12885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13" name="Rectangle 112">
            <a:extLst>
              <a:ext uri="{FF2B5EF4-FFF2-40B4-BE49-F238E27FC236}">
                <a16:creationId xmlns:a16="http://schemas.microsoft.com/office/drawing/2014/main" id="{3965B69C-5823-984E-A54B-0945D0CDD449}"/>
              </a:ext>
            </a:extLst>
          </p:cNvPr>
          <p:cNvSpPr/>
          <p:nvPr/>
        </p:nvSpPr>
        <p:spPr bwMode="gray">
          <a:xfrm>
            <a:off x="1450131" y="5786478"/>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endParaRPr lang="en-DE" sz="1000" kern="0" dirty="0">
              <a:ea typeface="Arial Unicode MS" pitchFamily="34" charset="-128"/>
              <a:cs typeface="Arial Unicode MS" pitchFamily="34" charset="-128"/>
            </a:endParaRPr>
          </a:p>
        </p:txBody>
      </p:sp>
      <p:sp>
        <p:nvSpPr>
          <p:cNvPr id="114" name="Rectangle 113">
            <a:extLst>
              <a:ext uri="{FF2B5EF4-FFF2-40B4-BE49-F238E27FC236}">
                <a16:creationId xmlns:a16="http://schemas.microsoft.com/office/drawing/2014/main" id="{A4E1C7CF-76EF-4E42-9B0D-0923089A2763}"/>
              </a:ext>
            </a:extLst>
          </p:cNvPr>
          <p:cNvSpPr/>
          <p:nvPr/>
        </p:nvSpPr>
        <p:spPr bwMode="gray">
          <a:xfrm>
            <a:off x="1717780" y="5786478"/>
            <a:ext cx="215821" cy="128851"/>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117" name="Rectangle 116">
            <a:extLst>
              <a:ext uri="{FF2B5EF4-FFF2-40B4-BE49-F238E27FC236}">
                <a16:creationId xmlns:a16="http://schemas.microsoft.com/office/drawing/2014/main" id="{02B89C18-EA59-1D4C-8D9E-B5A4C3675BAD}"/>
              </a:ext>
            </a:extLst>
          </p:cNvPr>
          <p:cNvSpPr/>
          <p:nvPr/>
        </p:nvSpPr>
        <p:spPr bwMode="gray">
          <a:xfrm>
            <a:off x="1988914" y="5616876"/>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19" name="Rectangle 118">
            <a:extLst>
              <a:ext uri="{FF2B5EF4-FFF2-40B4-BE49-F238E27FC236}">
                <a16:creationId xmlns:a16="http://schemas.microsoft.com/office/drawing/2014/main" id="{C1522DE2-85B6-B446-9DBB-60331C5B973A}"/>
              </a:ext>
            </a:extLst>
          </p:cNvPr>
          <p:cNvSpPr/>
          <p:nvPr/>
        </p:nvSpPr>
        <p:spPr bwMode="gray">
          <a:xfrm>
            <a:off x="1988914" y="5786478"/>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120" name="Rectangle 119">
            <a:extLst>
              <a:ext uri="{FF2B5EF4-FFF2-40B4-BE49-F238E27FC236}">
                <a16:creationId xmlns:a16="http://schemas.microsoft.com/office/drawing/2014/main" id="{4097F39C-A1EB-8C45-BEB5-E6BC1FC7C061}"/>
              </a:ext>
            </a:extLst>
          </p:cNvPr>
          <p:cNvSpPr/>
          <p:nvPr/>
        </p:nvSpPr>
        <p:spPr bwMode="gray">
          <a:xfrm>
            <a:off x="2256563" y="5786478"/>
            <a:ext cx="215821" cy="12885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124" name="Rectangle 123">
            <a:extLst>
              <a:ext uri="{FF2B5EF4-FFF2-40B4-BE49-F238E27FC236}">
                <a16:creationId xmlns:a16="http://schemas.microsoft.com/office/drawing/2014/main" id="{40F386C5-0D33-474B-AEE1-B99072663945}"/>
              </a:ext>
            </a:extLst>
          </p:cNvPr>
          <p:cNvSpPr/>
          <p:nvPr/>
        </p:nvSpPr>
        <p:spPr bwMode="gray">
          <a:xfrm>
            <a:off x="3552527" y="3623220"/>
            <a:ext cx="2154006"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1" name="Rectangle 130">
            <a:extLst>
              <a:ext uri="{FF2B5EF4-FFF2-40B4-BE49-F238E27FC236}">
                <a16:creationId xmlns:a16="http://schemas.microsoft.com/office/drawing/2014/main" id="{7A57A9C4-EBD0-5845-B5C3-030FAB89B0E6}"/>
              </a:ext>
            </a:extLst>
          </p:cNvPr>
          <p:cNvSpPr/>
          <p:nvPr/>
        </p:nvSpPr>
        <p:spPr bwMode="gray">
          <a:xfrm>
            <a:off x="4700931" y="3750817"/>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33" name="Rectangle 132">
            <a:extLst>
              <a:ext uri="{FF2B5EF4-FFF2-40B4-BE49-F238E27FC236}">
                <a16:creationId xmlns:a16="http://schemas.microsoft.com/office/drawing/2014/main" id="{8D5E00AA-D44C-D14C-A022-F47C59309634}"/>
              </a:ext>
            </a:extLst>
          </p:cNvPr>
          <p:cNvSpPr/>
          <p:nvPr/>
        </p:nvSpPr>
        <p:spPr bwMode="gray">
          <a:xfrm>
            <a:off x="4700931" y="3920419"/>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35" name="Rectangle 134">
            <a:extLst>
              <a:ext uri="{FF2B5EF4-FFF2-40B4-BE49-F238E27FC236}">
                <a16:creationId xmlns:a16="http://schemas.microsoft.com/office/drawing/2014/main" id="{0E7BCF82-F555-E64E-A590-0B35EF4A76A3}"/>
              </a:ext>
            </a:extLst>
          </p:cNvPr>
          <p:cNvSpPr/>
          <p:nvPr/>
        </p:nvSpPr>
        <p:spPr bwMode="gray">
          <a:xfrm>
            <a:off x="4700931" y="4090021"/>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140" name="Rectangle 139">
            <a:extLst>
              <a:ext uri="{FF2B5EF4-FFF2-40B4-BE49-F238E27FC236}">
                <a16:creationId xmlns:a16="http://schemas.microsoft.com/office/drawing/2014/main" id="{D387D7A0-9498-234D-90BD-A229D5D1ED3C}"/>
              </a:ext>
            </a:extLst>
          </p:cNvPr>
          <p:cNvSpPr/>
          <p:nvPr/>
        </p:nvSpPr>
        <p:spPr bwMode="gray">
          <a:xfrm>
            <a:off x="3552527" y="5313288"/>
            <a:ext cx="2154006" cy="775048"/>
          </a:xfrm>
          <a:prstGeom prst="rect">
            <a:avLst/>
          </a:prstGeom>
          <a:solidFill>
            <a:schemeClr val="accent3"/>
          </a:solidFill>
          <a:ln>
            <a:solidFill>
              <a:srgbClr val="002060"/>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DE" sz="1800" kern="0" dirty="0">
                <a:ea typeface="Arial Unicode MS" pitchFamily="34" charset="-128"/>
                <a:cs typeface="Arial Unicode MS" pitchFamily="34" charset="-128"/>
              </a:rPr>
              <a:t>k8s</a:t>
            </a:r>
            <a:endParaRPr kumimoji="0" lang="en-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1" name="Rectangle 140">
            <a:extLst>
              <a:ext uri="{FF2B5EF4-FFF2-40B4-BE49-F238E27FC236}">
                <a16:creationId xmlns:a16="http://schemas.microsoft.com/office/drawing/2014/main" id="{EB419470-6E1D-7948-A6AA-99A19D942008}"/>
              </a:ext>
            </a:extLst>
          </p:cNvPr>
          <p:cNvSpPr/>
          <p:nvPr/>
        </p:nvSpPr>
        <p:spPr bwMode="gray">
          <a:xfrm>
            <a:off x="4162148" y="5440885"/>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43" name="Rectangle 142">
            <a:extLst>
              <a:ext uri="{FF2B5EF4-FFF2-40B4-BE49-F238E27FC236}">
                <a16:creationId xmlns:a16="http://schemas.microsoft.com/office/drawing/2014/main" id="{4E15E794-6A10-5A4E-9205-F05AC865277E}"/>
              </a:ext>
            </a:extLst>
          </p:cNvPr>
          <p:cNvSpPr/>
          <p:nvPr/>
        </p:nvSpPr>
        <p:spPr bwMode="gray">
          <a:xfrm>
            <a:off x="4162148" y="5610487"/>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45" name="Rectangle 144">
            <a:extLst>
              <a:ext uri="{FF2B5EF4-FFF2-40B4-BE49-F238E27FC236}">
                <a16:creationId xmlns:a16="http://schemas.microsoft.com/office/drawing/2014/main" id="{D6067017-CA84-CA4C-A3C6-E2C7AB25BE88}"/>
              </a:ext>
            </a:extLst>
          </p:cNvPr>
          <p:cNvSpPr/>
          <p:nvPr/>
        </p:nvSpPr>
        <p:spPr bwMode="gray">
          <a:xfrm>
            <a:off x="4162148" y="5780089"/>
            <a:ext cx="215821" cy="128851"/>
          </a:xfrm>
          <a:prstGeom prst="rect">
            <a:avLst/>
          </a:prstGeom>
          <a:solidFill>
            <a:schemeClr val="accent3">
              <a:lumMod val="60000"/>
              <a:lumOff val="4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endParaRPr lang="en-DE" sz="1000" kern="0" dirty="0">
              <a:ea typeface="Arial Unicode MS" pitchFamily="34" charset="-128"/>
              <a:cs typeface="Arial Unicode MS" pitchFamily="34" charset="-128"/>
            </a:endParaRPr>
          </a:p>
        </p:txBody>
      </p:sp>
      <p:sp>
        <p:nvSpPr>
          <p:cNvPr id="147" name="Rectangle 146">
            <a:extLst>
              <a:ext uri="{FF2B5EF4-FFF2-40B4-BE49-F238E27FC236}">
                <a16:creationId xmlns:a16="http://schemas.microsoft.com/office/drawing/2014/main" id="{AD9551A2-414E-3C41-AF8E-301922662C90}"/>
              </a:ext>
            </a:extLst>
          </p:cNvPr>
          <p:cNvSpPr/>
          <p:nvPr/>
        </p:nvSpPr>
        <p:spPr bwMode="gray">
          <a:xfrm>
            <a:off x="4700931" y="5440885"/>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49" name="Rectangle 148">
            <a:extLst>
              <a:ext uri="{FF2B5EF4-FFF2-40B4-BE49-F238E27FC236}">
                <a16:creationId xmlns:a16="http://schemas.microsoft.com/office/drawing/2014/main" id="{DF7758AC-B897-0447-A697-6779E5DB7326}"/>
              </a:ext>
            </a:extLst>
          </p:cNvPr>
          <p:cNvSpPr/>
          <p:nvPr/>
        </p:nvSpPr>
        <p:spPr bwMode="gray">
          <a:xfrm>
            <a:off x="4700931" y="5610487"/>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51" name="Rectangle 150">
            <a:extLst>
              <a:ext uri="{FF2B5EF4-FFF2-40B4-BE49-F238E27FC236}">
                <a16:creationId xmlns:a16="http://schemas.microsoft.com/office/drawing/2014/main" id="{8C23C7B5-98F8-D847-AA9F-AE5C606996F2}"/>
              </a:ext>
            </a:extLst>
          </p:cNvPr>
          <p:cNvSpPr/>
          <p:nvPr/>
        </p:nvSpPr>
        <p:spPr bwMode="gray">
          <a:xfrm>
            <a:off x="4700931" y="5780089"/>
            <a:ext cx="215821" cy="12885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152" name="Rectangle 151">
            <a:extLst>
              <a:ext uri="{FF2B5EF4-FFF2-40B4-BE49-F238E27FC236}">
                <a16:creationId xmlns:a16="http://schemas.microsoft.com/office/drawing/2014/main" id="{D1FAA76B-DA0B-F04A-ACDF-7A718B22DCE9}"/>
              </a:ext>
            </a:extLst>
          </p:cNvPr>
          <p:cNvSpPr/>
          <p:nvPr/>
        </p:nvSpPr>
        <p:spPr bwMode="gray">
          <a:xfrm>
            <a:off x="4968580" y="5780089"/>
            <a:ext cx="215821" cy="12885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
        <p:nvSpPr>
          <p:cNvPr id="153" name="Rectangle 152">
            <a:extLst>
              <a:ext uri="{FF2B5EF4-FFF2-40B4-BE49-F238E27FC236}">
                <a16:creationId xmlns:a16="http://schemas.microsoft.com/office/drawing/2014/main" id="{5162E6C5-02EA-004E-9971-E8C0631BA09E}"/>
              </a:ext>
            </a:extLst>
          </p:cNvPr>
          <p:cNvSpPr/>
          <p:nvPr/>
        </p:nvSpPr>
        <p:spPr bwMode="gray">
          <a:xfrm>
            <a:off x="5236229" y="5440885"/>
            <a:ext cx="215821" cy="12885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3</a:t>
            </a:r>
          </a:p>
        </p:txBody>
      </p:sp>
      <p:sp>
        <p:nvSpPr>
          <p:cNvPr id="154" name="Rectangle 153">
            <a:extLst>
              <a:ext uri="{FF2B5EF4-FFF2-40B4-BE49-F238E27FC236}">
                <a16:creationId xmlns:a16="http://schemas.microsoft.com/office/drawing/2014/main" id="{242BDCB7-1AC8-3948-BA73-C177BEAAF64C}"/>
              </a:ext>
            </a:extLst>
          </p:cNvPr>
          <p:cNvSpPr/>
          <p:nvPr/>
        </p:nvSpPr>
        <p:spPr bwMode="gray">
          <a:xfrm>
            <a:off x="5236229" y="5610487"/>
            <a:ext cx="215821" cy="12885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2</a:t>
            </a:r>
          </a:p>
        </p:txBody>
      </p:sp>
      <p:sp>
        <p:nvSpPr>
          <p:cNvPr id="155" name="Rectangle 154">
            <a:extLst>
              <a:ext uri="{FF2B5EF4-FFF2-40B4-BE49-F238E27FC236}">
                <a16:creationId xmlns:a16="http://schemas.microsoft.com/office/drawing/2014/main" id="{4F8DB585-18D7-A74D-B917-7CC2411D7719}"/>
              </a:ext>
            </a:extLst>
          </p:cNvPr>
          <p:cNvSpPr/>
          <p:nvPr/>
        </p:nvSpPr>
        <p:spPr bwMode="gray">
          <a:xfrm>
            <a:off x="5236229" y="5780089"/>
            <a:ext cx="215821" cy="128851"/>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DE" sz="800" kern="0" dirty="0">
                <a:ea typeface="Arial Unicode MS" pitchFamily="34" charset="-128"/>
                <a:cs typeface="Arial Unicode MS" pitchFamily="34" charset="-128"/>
              </a:rPr>
              <a:t>1</a:t>
            </a:r>
          </a:p>
        </p:txBody>
      </p:sp>
    </p:spTree>
    <p:extLst>
      <p:ext uri="{BB962C8B-B14F-4D97-AF65-F5344CB8AC3E}">
        <p14:creationId xmlns:p14="http://schemas.microsoft.com/office/powerpoint/2010/main" val="192915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a:t>Menagerie of Tools</a:t>
            </a:r>
          </a:p>
        </p:txBody>
      </p:sp>
      <p:graphicFrame>
        <p:nvGraphicFramePr>
          <p:cNvPr id="7" name="Table 7">
            <a:extLst>
              <a:ext uri="{FF2B5EF4-FFF2-40B4-BE49-F238E27FC236}">
                <a16:creationId xmlns:a16="http://schemas.microsoft.com/office/drawing/2014/main" id="{D7869BA8-A40B-594A-A39E-D674F1FA0EF3}"/>
              </a:ext>
            </a:extLst>
          </p:cNvPr>
          <p:cNvGraphicFramePr>
            <a:graphicFrameLocks noGrp="1"/>
          </p:cNvGraphicFramePr>
          <p:nvPr>
            <p:extLst>
              <p:ext uri="{D42A27DB-BD31-4B8C-83A1-F6EECF244321}">
                <p14:modId xmlns:p14="http://schemas.microsoft.com/office/powerpoint/2010/main" val="1817527976"/>
              </p:ext>
            </p:extLst>
          </p:nvPr>
        </p:nvGraphicFramePr>
        <p:xfrm>
          <a:off x="504001" y="1419877"/>
          <a:ext cx="11186476" cy="3820033"/>
        </p:xfrm>
        <a:graphic>
          <a:graphicData uri="http://schemas.openxmlformats.org/drawingml/2006/table">
            <a:tbl>
              <a:tblPr firstRow="1" firstCol="1" bandRow="1">
                <a:tableStyleId>{69C7853C-536D-4A76-A0AE-DD22124D55A5}</a:tableStyleId>
              </a:tblPr>
              <a:tblGrid>
                <a:gridCol w="2318319">
                  <a:extLst>
                    <a:ext uri="{9D8B030D-6E8A-4147-A177-3AD203B41FA5}">
                      <a16:colId xmlns:a16="http://schemas.microsoft.com/office/drawing/2014/main" val="4013302637"/>
                    </a:ext>
                  </a:extLst>
                </a:gridCol>
                <a:gridCol w="2199795">
                  <a:extLst>
                    <a:ext uri="{9D8B030D-6E8A-4147-A177-3AD203B41FA5}">
                      <a16:colId xmlns:a16="http://schemas.microsoft.com/office/drawing/2014/main" val="1077938726"/>
                    </a:ext>
                  </a:extLst>
                </a:gridCol>
                <a:gridCol w="2467464">
                  <a:extLst>
                    <a:ext uri="{9D8B030D-6E8A-4147-A177-3AD203B41FA5}">
                      <a16:colId xmlns:a16="http://schemas.microsoft.com/office/drawing/2014/main" val="4128102242"/>
                    </a:ext>
                  </a:extLst>
                </a:gridCol>
                <a:gridCol w="2085924">
                  <a:extLst>
                    <a:ext uri="{9D8B030D-6E8A-4147-A177-3AD203B41FA5}">
                      <a16:colId xmlns:a16="http://schemas.microsoft.com/office/drawing/2014/main" val="3658850491"/>
                    </a:ext>
                  </a:extLst>
                </a:gridCol>
                <a:gridCol w="2114974">
                  <a:extLst>
                    <a:ext uri="{9D8B030D-6E8A-4147-A177-3AD203B41FA5}">
                      <a16:colId xmlns:a16="http://schemas.microsoft.com/office/drawing/2014/main" val="267979380"/>
                    </a:ext>
                  </a:extLst>
                </a:gridCol>
              </a:tblGrid>
              <a:tr h="471398">
                <a:tc>
                  <a:txBody>
                    <a:bodyPr/>
                    <a:lstStyle/>
                    <a:p>
                      <a:pPr algn="l"/>
                      <a:r>
                        <a:rPr lang="en-DE" b="1" dirty="0"/>
                        <a:t>Monitoring</a:t>
                      </a:r>
                    </a:p>
                  </a:txBody>
                  <a:tcPr>
                    <a:lnL>
                      <a:noFill/>
                    </a:lnL>
                    <a:lnR>
                      <a:noFill/>
                    </a:lnR>
                    <a:lnB w="19050" cap="flat" cmpd="sng" algn="ctr">
                      <a:noFill/>
                      <a:prstDash val="solid"/>
                    </a:lnB>
                  </a:tcPr>
                </a:tc>
                <a:tc>
                  <a:txBody>
                    <a:bodyPr/>
                    <a:lstStyle/>
                    <a:p>
                      <a:pPr algn="l"/>
                      <a:r>
                        <a:rPr lang="en-DE" b="1" dirty="0"/>
                        <a:t>Logging</a:t>
                      </a:r>
                    </a:p>
                  </a:txBody>
                  <a:tcPr>
                    <a:lnL>
                      <a:noFill/>
                    </a:lnL>
                    <a:lnR>
                      <a:noFill/>
                    </a:lnR>
                    <a:lnB w="19050" cap="flat" cmpd="sng" algn="ctr">
                      <a:noFill/>
                      <a:prstDash val="solid"/>
                    </a:lnB>
                  </a:tcPr>
                </a:tc>
                <a:tc>
                  <a:txBody>
                    <a:bodyPr/>
                    <a:lstStyle/>
                    <a:p>
                      <a:pPr algn="l"/>
                      <a:r>
                        <a:rPr lang="en-DE" b="1" dirty="0"/>
                        <a:t>Compliance</a:t>
                      </a:r>
                    </a:p>
                  </a:txBody>
                  <a:tcPr>
                    <a:lnL>
                      <a:noFill/>
                    </a:lnL>
                    <a:lnR>
                      <a:noFill/>
                    </a:lnR>
                    <a:lnB w="19050" cap="flat" cmpd="sng" algn="ctr">
                      <a:noFill/>
                      <a:prstDash val="solid"/>
                    </a:lnB>
                  </a:tcPr>
                </a:tc>
                <a:tc>
                  <a:txBody>
                    <a:bodyPr/>
                    <a:lstStyle/>
                    <a:p>
                      <a:pPr algn="l"/>
                      <a:r>
                        <a:rPr lang="en-DE" b="1" dirty="0"/>
                        <a:t>Scaling</a:t>
                      </a:r>
                    </a:p>
                  </a:txBody>
                  <a:tcPr>
                    <a:lnL>
                      <a:noFill/>
                    </a:lnL>
                    <a:lnR>
                      <a:noFill/>
                    </a:lnR>
                    <a:lnB w="19050" cap="flat" cmpd="sng" algn="ctr">
                      <a:noFill/>
                      <a:prstDash val="solid"/>
                    </a:lnB>
                  </a:tcPr>
                </a:tc>
                <a:tc>
                  <a:txBody>
                    <a:bodyPr/>
                    <a:lstStyle/>
                    <a:p>
                      <a:pPr algn="l"/>
                      <a:r>
                        <a:rPr lang="en-DE" b="1" dirty="0"/>
                        <a:t>Tools</a:t>
                      </a:r>
                    </a:p>
                  </a:txBody>
                  <a:tcPr>
                    <a:lnL>
                      <a:noFill/>
                    </a:lnL>
                    <a:lnB w="19050" cap="flat" cmpd="sng" algn="ctr">
                      <a:noFill/>
                      <a:prstDash val="solid"/>
                    </a:lnB>
                  </a:tcPr>
                </a:tc>
                <a:extLst>
                  <a:ext uri="{0D108BD9-81ED-4DB2-BD59-A6C34878D82A}">
                    <a16:rowId xmlns:a16="http://schemas.microsoft.com/office/drawing/2014/main" val="2315677728"/>
                  </a:ext>
                </a:extLst>
              </a:tr>
              <a:tr h="483053">
                <a:tc>
                  <a:txBody>
                    <a:bodyPr/>
                    <a:lstStyle/>
                    <a:p>
                      <a:pPr marL="0" lvl="0" indent="0">
                        <a:buFont typeface="Wingdings" pitchFamily="2" charset="2"/>
                        <a:buNone/>
                      </a:pPr>
                      <a:r>
                        <a:rPr lang="en-DE" sz="1800" b="0" dirty="0">
                          <a:solidFill>
                            <a:schemeClr val="tx1"/>
                          </a:solidFill>
                        </a:rPr>
                        <a:t>Supernova</a:t>
                      </a:r>
                    </a:p>
                  </a:txBody>
                  <a:tcPr>
                    <a:lnL w="1905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SEM</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CAM Integration</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GB" sz="1800" dirty="0">
                          <a:solidFill>
                            <a:schemeClr val="tx1"/>
                          </a:solidFill>
                        </a:rPr>
                        <a:t>m</a:t>
                      </a:r>
                      <a:r>
                        <a:rPr lang="en-DE" sz="1800" dirty="0">
                          <a:solidFill>
                            <a:schemeClr val="tx1"/>
                          </a:solidFill>
                        </a:rPr>
                        <a:t>etrics-server</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Ingress Controller</a:t>
                      </a:r>
                    </a:p>
                  </a:txBody>
                  <a:tcPr>
                    <a:lnL w="10000" cap="flat" cmpd="sng" algn="ctr">
                      <a:noFill/>
                      <a:prstDash val="solid"/>
                    </a:lnL>
                    <a:lnT w="19050" cap="flat" cmpd="sng" algn="ctr">
                      <a:noFill/>
                      <a:prstDash val="solid"/>
                    </a:lnT>
                    <a:lnB w="10000" cap="flat" cmpd="sng" algn="ctr">
                      <a:noFill/>
                      <a:prstDash val="solid"/>
                    </a:lnB>
                  </a:tcPr>
                </a:tc>
                <a:extLst>
                  <a:ext uri="{0D108BD9-81ED-4DB2-BD59-A6C34878D82A}">
                    <a16:rowId xmlns:a16="http://schemas.microsoft.com/office/drawing/2014/main" val="2943458001"/>
                  </a:ext>
                </a:extLst>
              </a:tr>
              <a:tr h="419253">
                <a:tc>
                  <a:txBody>
                    <a:bodyPr/>
                    <a:lstStyle/>
                    <a:p>
                      <a:r>
                        <a:rPr lang="en-DE" sz="1800" b="0" dirty="0">
                          <a:solidFill>
                            <a:schemeClr val="tx1"/>
                          </a:solidFill>
                        </a:rPr>
                        <a:t>Pagerduty</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SIEM</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Vault</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HPA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Cert Manager</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159809285"/>
                  </a:ext>
                </a:extLst>
              </a:tr>
              <a:tr h="419253">
                <a:tc>
                  <a:txBody>
                    <a:bodyPr/>
                    <a:lstStyle/>
                    <a:p>
                      <a:r>
                        <a:rPr lang="en-DE" sz="1800" b="0" dirty="0">
                          <a:solidFill>
                            <a:schemeClr val="tx1"/>
                          </a:solidFill>
                        </a:rPr>
                        <a:t>Alertmanager</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Octobus</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Heureka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VPA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u8s</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113367154"/>
                  </a:ext>
                </a:extLst>
              </a:tr>
              <a:tr h="465802">
                <a:tc>
                  <a:txBody>
                    <a:bodyPr/>
                    <a:lstStyle/>
                    <a:p>
                      <a:r>
                        <a:rPr lang="en-DE" sz="1800" b="0" dirty="0">
                          <a:solidFill>
                            <a:schemeClr val="tx1"/>
                          </a:solidFill>
                        </a:rPr>
                        <a:t>Grafana</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Kibana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Doop</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Descheduler</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Manila Provisioner</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3380611318"/>
                  </a:ext>
                </a:extLst>
              </a:tr>
              <a:tr h="452129">
                <a:tc>
                  <a:txBody>
                    <a:bodyPr/>
                    <a:lstStyle/>
                    <a:p>
                      <a:r>
                        <a:rPr lang="en-DE" sz="1800" b="0" dirty="0">
                          <a:solidFill>
                            <a:schemeClr val="tx1"/>
                          </a:solidFill>
                        </a:rPr>
                        <a:t>Prometheus</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ElasticSearch</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Gatekeeper</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Helm</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4052593310"/>
                  </a:ext>
                </a:extLst>
              </a:tr>
              <a:tr h="367401">
                <a:tc>
                  <a:txBody>
                    <a:bodyPr/>
                    <a:lstStyle/>
                    <a:p>
                      <a:r>
                        <a:rPr lang="en-DE" sz="1800" b="0" dirty="0">
                          <a:solidFill>
                            <a:schemeClr val="tx1"/>
                          </a:solidFill>
                        </a:rPr>
                        <a:t>Exporters</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Secure by Default</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2320064530"/>
                  </a:ext>
                </a:extLst>
              </a:tr>
              <a:tr h="375984">
                <a:tc>
                  <a:txBody>
                    <a:bodyPr/>
                    <a:lstStyle/>
                    <a:p>
                      <a:endParaRPr lang="en-DE" sz="1800" b="0" dirty="0">
                        <a:solidFill>
                          <a:schemeClr val="tx1"/>
                        </a:solidFill>
                      </a:endParaRP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RBAC Provisioning</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3316106927"/>
                  </a:ext>
                </a:extLst>
              </a:tr>
              <a:tr h="264096">
                <a:tc>
                  <a:txBody>
                    <a:bodyPr/>
                    <a:lstStyle/>
                    <a:p>
                      <a:endParaRPr lang="en-DE" sz="1800" b="0" dirty="0">
                        <a:solidFill>
                          <a:schemeClr val="tx1"/>
                        </a:solidFill>
                      </a:endParaRP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Falco</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058965864"/>
                  </a:ext>
                </a:extLst>
              </a:tr>
            </a:tbl>
          </a:graphicData>
        </a:graphic>
      </p:graphicFrame>
    </p:spTree>
    <p:extLst>
      <p:ext uri="{BB962C8B-B14F-4D97-AF65-F5344CB8AC3E}">
        <p14:creationId xmlns:p14="http://schemas.microsoft.com/office/powerpoint/2010/main" val="4175666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lvl="0"/>
            <a:r>
              <a:rPr lang="en-US" dirty="0"/>
              <a:t>Bring your own Cluster</a:t>
            </a:r>
          </a:p>
          <a:p>
            <a:pPr lvl="1"/>
            <a:r>
              <a:rPr lang="en-US" dirty="0"/>
              <a:t>Multiple clusters per Tenant </a:t>
            </a:r>
          </a:p>
          <a:p>
            <a:pPr lvl="1"/>
            <a:r>
              <a:rPr lang="en-US" dirty="0"/>
              <a:t>4+1</a:t>
            </a:r>
          </a:p>
          <a:p>
            <a:pPr lvl="0"/>
            <a:r>
              <a:rPr lang="en-US" dirty="0"/>
              <a:t>Dashboard</a:t>
            </a:r>
            <a:endParaRPr lang="en-US" dirty="0">
              <a:hlinkClick r:id="rId2"/>
            </a:endParaRPr>
          </a:p>
          <a:p>
            <a:pPr lvl="1"/>
            <a:r>
              <a:rPr lang="en-US" dirty="0"/>
              <a:t>Singleton: </a:t>
            </a:r>
            <a:r>
              <a:rPr lang="en-US" dirty="0">
                <a:hlinkClick r:id="rId2"/>
              </a:rPr>
              <a:t>https://greenhouse.global.cloud.sap</a:t>
            </a:r>
            <a:endParaRPr lang="en-US" dirty="0"/>
          </a:p>
          <a:p>
            <a:pPr lvl="1"/>
            <a:r>
              <a:rPr lang="en-US" dirty="0"/>
              <a:t>Multi-Tenant</a:t>
            </a:r>
          </a:p>
          <a:p>
            <a:pPr lvl="1"/>
            <a:r>
              <a:rPr lang="en-US" dirty="0"/>
              <a:t>Kubernetes-based </a:t>
            </a:r>
          </a:p>
          <a:p>
            <a:r>
              <a:rPr lang="en-US" dirty="0"/>
              <a:t>Decentralized Tools</a:t>
            </a:r>
          </a:p>
          <a:p>
            <a:pPr lvl="1"/>
            <a:r>
              <a:rPr lang="en-US" dirty="0"/>
              <a:t>Tools live in tenant’s clusters</a:t>
            </a:r>
          </a:p>
          <a:p>
            <a:pPr lvl="1"/>
            <a:r>
              <a:rPr lang="en-US" dirty="0"/>
              <a:t>Single-Tenant installed per tenant</a:t>
            </a:r>
          </a:p>
          <a:p>
            <a:pPr lvl="1"/>
            <a:r>
              <a:rPr lang="en-US" dirty="0"/>
              <a:t>Configuration from global settings via operators</a:t>
            </a:r>
          </a:p>
          <a:p>
            <a:pPr lvl="1"/>
            <a:r>
              <a:rPr lang="en-US" dirty="0"/>
              <a:t>Customizable tool suite per tenant</a:t>
            </a:r>
          </a:p>
          <a:p>
            <a:pPr lvl="1"/>
            <a:endParaRPr lang="en-US" dirty="0"/>
          </a:p>
          <a:p>
            <a:pPr lvl="0"/>
            <a:endParaRPr lang="en-US" dirty="0"/>
          </a:p>
          <a:p>
            <a:pPr lvl="0"/>
            <a:endParaRPr lang="en-GB" dirty="0"/>
          </a:p>
          <a:p>
            <a:pPr lvl="1"/>
            <a:endParaRPr lang="en-US" dirty="0"/>
          </a:p>
        </p:txBody>
      </p:sp>
      <p:sp>
        <p:nvSpPr>
          <p:cNvPr id="4" name="Title"/>
          <p:cNvSpPr>
            <a:spLocks noGrp="1"/>
          </p:cNvSpPr>
          <p:nvPr>
            <p:ph type="title"/>
          </p:nvPr>
        </p:nvSpPr>
        <p:spPr/>
        <p:txBody>
          <a:bodyPr/>
          <a:lstStyle/>
          <a:p>
            <a:r>
              <a:rPr lang="en-US" dirty="0"/>
              <a:t>Cluster Management</a:t>
            </a:r>
          </a:p>
        </p:txBody>
      </p:sp>
    </p:spTree>
    <p:extLst>
      <p:ext uri="{BB962C8B-B14F-4D97-AF65-F5344CB8AC3E}">
        <p14:creationId xmlns:p14="http://schemas.microsoft.com/office/powerpoint/2010/main" val="2284466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74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A210-5D40-AA47-80FA-C756DAECF9A2}"/>
              </a:ext>
            </a:extLst>
          </p:cNvPr>
          <p:cNvSpPr>
            <a:spLocks noGrp="1"/>
          </p:cNvSpPr>
          <p:nvPr>
            <p:ph type="ctrTitle"/>
          </p:nvPr>
        </p:nvSpPr>
        <p:spPr/>
        <p:txBody>
          <a:bodyPr/>
          <a:lstStyle/>
          <a:p>
            <a:endParaRPr lang="en-DE"/>
          </a:p>
        </p:txBody>
      </p:sp>
    </p:spTree>
    <p:extLst>
      <p:ext uri="{BB962C8B-B14F-4D97-AF65-F5344CB8AC3E}">
        <p14:creationId xmlns:p14="http://schemas.microsoft.com/office/powerpoint/2010/main" val="45388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E27A81-1C8F-8540-A8E8-CA993B74F8FA}"/>
              </a:ext>
            </a:extLst>
          </p:cNvPr>
          <p:cNvSpPr>
            <a:spLocks noGrp="1"/>
          </p:cNvSpPr>
          <p:nvPr>
            <p:ph type="subTitle" idx="1"/>
          </p:nvPr>
        </p:nvSpPr>
        <p:spPr/>
        <p:txBody>
          <a:bodyPr/>
          <a:lstStyle/>
          <a:p>
            <a:endParaRPr lang="en-DE"/>
          </a:p>
        </p:txBody>
      </p:sp>
      <p:sp>
        <p:nvSpPr>
          <p:cNvPr id="3" name="Title 2">
            <a:extLst>
              <a:ext uri="{FF2B5EF4-FFF2-40B4-BE49-F238E27FC236}">
                <a16:creationId xmlns:a16="http://schemas.microsoft.com/office/drawing/2014/main" id="{124A4CD8-9F4E-994D-8468-C948A9F12514}"/>
              </a:ext>
            </a:extLst>
          </p:cNvPr>
          <p:cNvSpPr>
            <a:spLocks noGrp="1"/>
          </p:cNvSpPr>
          <p:nvPr>
            <p:ph type="title"/>
          </p:nvPr>
        </p:nvSpPr>
        <p:spPr/>
        <p:txBody>
          <a:bodyPr/>
          <a:lstStyle/>
          <a:p>
            <a:endParaRPr lang="en-DE"/>
          </a:p>
        </p:txBody>
      </p:sp>
      <p:pic>
        <p:nvPicPr>
          <p:cNvPr id="1026" name="Picture 2" descr="Image">
            <a:extLst>
              <a:ext uri="{FF2B5EF4-FFF2-40B4-BE49-F238E27FC236}">
                <a16:creationId xmlns:a16="http://schemas.microsoft.com/office/drawing/2014/main" id="{74EBFE73-56AF-C143-A639-70ACF421A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5175" cy="710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3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6302773" y="1358743"/>
            <a:ext cx="5510595" cy="4716000"/>
          </a:xfrm>
        </p:spPr>
        <p:txBody>
          <a:bodyPr>
            <a:normAutofit/>
          </a:bodyPr>
          <a:lstStyle/>
          <a:p>
            <a:r>
              <a:rPr lang="en-US" b="1" dirty="0"/>
              <a:t>Operations</a:t>
            </a:r>
          </a:p>
          <a:p>
            <a:pPr lvl="1"/>
            <a:r>
              <a:rPr lang="en-US" dirty="0"/>
              <a:t>Deployment complexity increasing</a:t>
            </a:r>
          </a:p>
          <a:p>
            <a:pPr lvl="1"/>
            <a:r>
              <a:rPr lang="en-US" dirty="0"/>
              <a:t>Platform vs Reuse</a:t>
            </a:r>
          </a:p>
          <a:p>
            <a:pPr lvl="1"/>
            <a:r>
              <a:rPr lang="en-US" dirty="0"/>
              <a:t>Fuzzy responsibilities</a:t>
            </a:r>
            <a:endParaRPr lang="en-US" b="1" dirty="0"/>
          </a:p>
          <a:p>
            <a:pPr lvl="0"/>
            <a:r>
              <a:rPr lang="en-US" b="1" dirty="0"/>
              <a:t>Development</a:t>
            </a:r>
            <a:endParaRPr lang="en-US" dirty="0"/>
          </a:p>
          <a:p>
            <a:pPr lvl="1"/>
            <a:r>
              <a:rPr lang="en-US" dirty="0"/>
              <a:t>Too many islands</a:t>
            </a:r>
          </a:p>
          <a:p>
            <a:pPr lvl="1"/>
            <a:r>
              <a:rPr lang="en-US" dirty="0"/>
              <a:t>Not enough framework to extend easily</a:t>
            </a:r>
          </a:p>
          <a:p>
            <a:pPr lvl="1"/>
            <a:endParaRPr lang="en-US" dirty="0"/>
          </a:p>
          <a:p>
            <a:pPr lvl="0"/>
            <a:endParaRPr lang="en-US" dirty="0"/>
          </a:p>
          <a:p>
            <a:pPr lvl="0"/>
            <a:endParaRPr lang="en-GB" dirty="0"/>
          </a:p>
          <a:p>
            <a:pPr lvl="1"/>
            <a:endParaRPr lang="en-US" dirty="0"/>
          </a:p>
        </p:txBody>
      </p:sp>
      <p:sp>
        <p:nvSpPr>
          <p:cNvPr id="4" name="Title"/>
          <p:cNvSpPr>
            <a:spLocks noGrp="1"/>
          </p:cNvSpPr>
          <p:nvPr>
            <p:ph type="title"/>
          </p:nvPr>
        </p:nvSpPr>
        <p:spPr/>
        <p:txBody>
          <a:bodyPr/>
          <a:lstStyle/>
          <a:p>
            <a:r>
              <a:rPr lang="en-US" dirty="0"/>
              <a:t>Pain Points</a:t>
            </a:r>
          </a:p>
        </p:txBody>
      </p:sp>
      <p:sp>
        <p:nvSpPr>
          <p:cNvPr id="5" name="Text Placeholder">
            <a:extLst>
              <a:ext uri="{FF2B5EF4-FFF2-40B4-BE49-F238E27FC236}">
                <a16:creationId xmlns:a16="http://schemas.microsoft.com/office/drawing/2014/main" id="{EA33EC0E-810D-FF4F-AE6E-7A93D9EB0EB8}"/>
              </a:ext>
            </a:extLst>
          </p:cNvPr>
          <p:cNvSpPr txBox="1">
            <a:spLocks/>
          </p:cNvSpPr>
          <p:nvPr/>
        </p:nvSpPr>
        <p:spPr bwMode="black">
          <a:xfrm>
            <a:off x="504001" y="1358743"/>
            <a:ext cx="5510596"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Usage</a:t>
            </a:r>
          </a:p>
          <a:p>
            <a:pPr lvl="1"/>
            <a:r>
              <a:rPr lang="en-US" dirty="0"/>
              <a:t>Step learning curve</a:t>
            </a:r>
          </a:p>
          <a:p>
            <a:pPr lvl="1"/>
            <a:r>
              <a:rPr lang="en-US" dirty="0"/>
              <a:t>Tool Zoo</a:t>
            </a:r>
          </a:p>
          <a:p>
            <a:pPr lvl="1"/>
            <a:r>
              <a:rPr lang="en-US" dirty="0"/>
              <a:t>Outdated tools</a:t>
            </a:r>
          </a:p>
          <a:p>
            <a:pPr lvl="0"/>
            <a:r>
              <a:rPr lang="en-US" b="1" dirty="0"/>
              <a:t>Automation</a:t>
            </a:r>
          </a:p>
          <a:p>
            <a:pPr lvl="1"/>
            <a:r>
              <a:rPr lang="en-US" dirty="0"/>
              <a:t>Too much manual work (CAM, </a:t>
            </a:r>
            <a:r>
              <a:rPr lang="en-US" dirty="0" err="1"/>
              <a:t>Pagerduty</a:t>
            </a:r>
            <a:r>
              <a:rPr lang="en-US" dirty="0"/>
              <a:t>, Slack, </a:t>
            </a:r>
            <a:r>
              <a:rPr lang="en-US" dirty="0" err="1"/>
              <a:t>Github</a:t>
            </a:r>
            <a:r>
              <a:rPr lang="en-US" dirty="0"/>
              <a:t>, Vault ,….)</a:t>
            </a:r>
          </a:p>
          <a:p>
            <a:pPr lvl="1"/>
            <a:r>
              <a:rPr lang="en-US" dirty="0"/>
              <a:t>Too hard to change</a:t>
            </a:r>
          </a:p>
          <a:p>
            <a:pPr lvl="1"/>
            <a:r>
              <a:rPr lang="en-US" dirty="0"/>
              <a:t>Too hard to onboard additional teams</a:t>
            </a:r>
          </a:p>
          <a:p>
            <a:pPr lvl="1"/>
            <a:r>
              <a:rPr lang="en-US" dirty="0"/>
              <a:t>Status Quo: Inconsistent, grown configuration. Easy to break. </a:t>
            </a:r>
            <a:endParaRPr lang="en-US" b="1" dirty="0"/>
          </a:p>
          <a:p>
            <a:endParaRPr lang="en-US" dirty="0"/>
          </a:p>
          <a:p>
            <a:endParaRPr lang="en-GB" dirty="0"/>
          </a:p>
          <a:p>
            <a:pPr lvl="1"/>
            <a:endParaRPr lang="en-US" dirty="0"/>
          </a:p>
        </p:txBody>
      </p:sp>
    </p:spTree>
    <p:extLst>
      <p:ext uri="{BB962C8B-B14F-4D97-AF65-F5344CB8AC3E}">
        <p14:creationId xmlns:p14="http://schemas.microsoft.com/office/powerpoint/2010/main" val="394230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0304095" cy="4716000"/>
          </a:xfrm>
        </p:spPr>
        <p:txBody>
          <a:bodyPr>
            <a:normAutofit/>
          </a:bodyPr>
          <a:lstStyle/>
          <a:p>
            <a:pPr marL="0" lvl="1" indent="0">
              <a:buNone/>
            </a:pPr>
            <a:r>
              <a:rPr lang="en-US" dirty="0"/>
              <a:t>Catalog of Preconfigured Tools</a:t>
            </a:r>
          </a:p>
          <a:p>
            <a:pPr lvl="1"/>
            <a:r>
              <a:rPr lang="en-US" dirty="0"/>
              <a:t>Monitoring </a:t>
            </a:r>
          </a:p>
          <a:p>
            <a:pPr lvl="1"/>
            <a:r>
              <a:rPr lang="en-US" dirty="0"/>
              <a:t>Alerting</a:t>
            </a:r>
          </a:p>
          <a:p>
            <a:pPr lvl="1"/>
            <a:r>
              <a:rPr lang="en-US" dirty="0"/>
              <a:t>Logging</a:t>
            </a:r>
          </a:p>
          <a:p>
            <a:pPr lvl="1"/>
            <a:r>
              <a:rPr lang="en-US" dirty="0"/>
              <a:t>Compliance</a:t>
            </a:r>
          </a:p>
          <a:p>
            <a:pPr lvl="1"/>
            <a:r>
              <a:rPr lang="en-US" dirty="0"/>
              <a:t>Security</a:t>
            </a:r>
          </a:p>
          <a:p>
            <a:pPr lvl="1"/>
            <a:r>
              <a:rPr lang="en-US" dirty="0"/>
              <a:t>Scaling</a:t>
            </a:r>
          </a:p>
          <a:p>
            <a:pPr lvl="1"/>
            <a:r>
              <a:rPr lang="en-US" dirty="0"/>
              <a:t>Tooling</a:t>
            </a:r>
          </a:p>
          <a:p>
            <a:pPr lvl="1"/>
            <a:r>
              <a:rPr lang="en-US" dirty="0"/>
              <a:t>DevOps</a:t>
            </a:r>
          </a:p>
          <a:p>
            <a:r>
              <a:rPr lang="en-US" dirty="0"/>
              <a:t>Modern Stack</a:t>
            </a:r>
          </a:p>
          <a:p>
            <a:pPr lvl="1"/>
            <a:r>
              <a:rPr lang="en-US" dirty="0"/>
              <a:t>Kubernetes </a:t>
            </a:r>
          </a:p>
          <a:p>
            <a:pPr lvl="1"/>
            <a:r>
              <a:rPr lang="en-US" dirty="0"/>
              <a:t>Cloud-Native Tools</a:t>
            </a:r>
          </a:p>
          <a:p>
            <a:pPr marL="0" lvl="1" indent="0">
              <a:buNone/>
            </a:pPr>
            <a:endParaRPr lang="en-US" dirty="0"/>
          </a:p>
          <a:p>
            <a:pPr lvl="0"/>
            <a:endParaRPr lang="en-US" dirty="0"/>
          </a:p>
        </p:txBody>
      </p:sp>
      <p:sp>
        <p:nvSpPr>
          <p:cNvPr id="4" name="Title"/>
          <p:cNvSpPr>
            <a:spLocks noGrp="1"/>
          </p:cNvSpPr>
          <p:nvPr>
            <p:ph type="title"/>
          </p:nvPr>
        </p:nvSpPr>
        <p:spPr>
          <a:xfrm>
            <a:off x="504001" y="504000"/>
            <a:ext cx="11186476" cy="1107996"/>
          </a:xfrm>
        </p:spPr>
        <p:txBody>
          <a:bodyPr/>
          <a:lstStyle/>
          <a:p>
            <a:r>
              <a:rPr lang="en-US" dirty="0"/>
              <a:t>Greenhouse</a:t>
            </a:r>
            <a:br>
              <a:rPr lang="en-US" dirty="0"/>
            </a:br>
            <a:r>
              <a:rPr lang="en-US" b="0" dirty="0" err="1"/>
              <a:t>PlusOne</a:t>
            </a:r>
            <a:r>
              <a:rPr lang="en-US" b="0" dirty="0"/>
              <a:t> Operations Platform</a:t>
            </a:r>
            <a:br>
              <a:rPr lang="en-US" dirty="0"/>
            </a:br>
            <a:endParaRPr lang="en-US" dirty="0"/>
          </a:p>
        </p:txBody>
      </p:sp>
      <p:sp>
        <p:nvSpPr>
          <p:cNvPr id="6" name="Text Placeholder">
            <a:extLst>
              <a:ext uri="{FF2B5EF4-FFF2-40B4-BE49-F238E27FC236}">
                <a16:creationId xmlns:a16="http://schemas.microsoft.com/office/drawing/2014/main" id="{04F05E6B-F240-6B4E-8140-E927794B80D2}"/>
              </a:ext>
            </a:extLst>
          </p:cNvPr>
          <p:cNvSpPr txBox="1">
            <a:spLocks/>
          </p:cNvSpPr>
          <p:nvPr/>
        </p:nvSpPr>
        <p:spPr bwMode="black">
          <a:xfrm>
            <a:off x="5847341" y="1620000"/>
            <a:ext cx="5987673"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Best Practice Presets</a:t>
            </a:r>
          </a:p>
          <a:p>
            <a:pPr lvl="1"/>
            <a:r>
              <a:rPr lang="en-US" dirty="0"/>
              <a:t>Preconfigured real-world defaults</a:t>
            </a:r>
          </a:p>
          <a:p>
            <a:pPr lvl="1"/>
            <a:r>
              <a:rPr lang="en-US" dirty="0"/>
              <a:t>Battle proven in productive use</a:t>
            </a:r>
          </a:p>
          <a:p>
            <a:pPr lvl="0"/>
            <a:r>
              <a:rPr lang="en-US" dirty="0"/>
              <a:t>Extendable and customizable</a:t>
            </a:r>
          </a:p>
          <a:p>
            <a:pPr lvl="0"/>
            <a:r>
              <a:rPr lang="en-US" dirty="0"/>
              <a:t>Integrated by Default</a:t>
            </a:r>
          </a:p>
          <a:p>
            <a:pPr lvl="1"/>
            <a:r>
              <a:rPr lang="en-US" dirty="0"/>
              <a:t>Compliant with SGS, GCS and </a:t>
            </a:r>
            <a:r>
              <a:rPr lang="en-US" dirty="0" err="1"/>
              <a:t>CCloud</a:t>
            </a:r>
            <a:r>
              <a:rPr lang="en-US" dirty="0"/>
              <a:t> policies</a:t>
            </a:r>
          </a:p>
          <a:p>
            <a:pPr lvl="1"/>
            <a:r>
              <a:rPr lang="en-US" dirty="0"/>
              <a:t>Integrated with SAP IDS / Unified Identity</a:t>
            </a:r>
          </a:p>
          <a:p>
            <a:pPr lvl="1"/>
            <a:r>
              <a:rPr lang="en-US" dirty="0"/>
              <a:t>CAM, </a:t>
            </a:r>
            <a:r>
              <a:rPr lang="en-US" dirty="0" err="1"/>
              <a:t>Github</a:t>
            </a:r>
            <a:r>
              <a:rPr lang="en-US" dirty="0"/>
              <a:t>, Slack, ServiceNow, </a:t>
            </a:r>
            <a:r>
              <a:rPr lang="en-US" dirty="0" err="1"/>
              <a:t>Pagerduty</a:t>
            </a:r>
            <a:endParaRPr lang="en-US" dirty="0"/>
          </a:p>
          <a:p>
            <a:pPr lvl="1"/>
            <a:endParaRPr lang="en-US" dirty="0"/>
          </a:p>
          <a:p>
            <a:endParaRPr lang="en-US" dirty="0"/>
          </a:p>
        </p:txBody>
      </p:sp>
      <p:sp>
        <p:nvSpPr>
          <p:cNvPr id="5" name="Text Placeholder">
            <a:extLst>
              <a:ext uri="{FF2B5EF4-FFF2-40B4-BE49-F238E27FC236}">
                <a16:creationId xmlns:a16="http://schemas.microsoft.com/office/drawing/2014/main" id="{1267468E-43FE-E344-B496-50D3DDAAB2F7}"/>
              </a:ext>
            </a:extLst>
          </p:cNvPr>
          <p:cNvSpPr txBox="1">
            <a:spLocks/>
          </p:cNvSpPr>
          <p:nvPr/>
        </p:nvSpPr>
        <p:spPr bwMode="black">
          <a:xfrm>
            <a:off x="632610" y="4964281"/>
            <a:ext cx="5987673"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9338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05">
            <a:extLst>
              <a:ext uri="{FF2B5EF4-FFF2-40B4-BE49-F238E27FC236}">
                <a16:creationId xmlns:a16="http://schemas.microsoft.com/office/drawing/2014/main" id="{348DEEDB-44DD-4544-87A6-BC770758A183}"/>
              </a:ext>
            </a:extLst>
          </p:cNvPr>
          <p:cNvSpPr/>
          <p:nvPr/>
        </p:nvSpPr>
        <p:spPr bwMode="gray">
          <a:xfrm>
            <a:off x="4882026" y="1509995"/>
            <a:ext cx="2335147" cy="4771534"/>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Frontend</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9BD1FBA-E941-7344-843D-CF5237BBE2F4}"/>
              </a:ext>
            </a:extLst>
          </p:cNvPr>
          <p:cNvSpPr/>
          <p:nvPr/>
        </p:nvSpPr>
        <p:spPr bwMode="gray">
          <a:xfrm>
            <a:off x="504001" y="1509994"/>
            <a:ext cx="4094922" cy="4771535"/>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API</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B030D42C-35CC-8748-93CA-C8DFD1D52462}"/>
              </a:ext>
            </a:extLst>
          </p:cNvPr>
          <p:cNvSpPr/>
          <p:nvPr/>
        </p:nvSpPr>
        <p:spPr bwMode="gray">
          <a:xfrm>
            <a:off x="2089380" y="2231197"/>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DE" sz="1200" kern="0" dirty="0">
                <a:ea typeface="Arial Unicode MS" pitchFamily="34" charset="-128"/>
                <a:cs typeface="Arial Unicode MS" pitchFamily="34" charset="-128"/>
              </a:rPr>
              <a:t>Organization</a:t>
            </a:r>
            <a:endParaRPr kumimoji="0" lang="en-DE"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015CE27E-F1D6-1B47-93C7-15ABBE046715}"/>
              </a:ext>
            </a:extLst>
          </p:cNvPr>
          <p:cNvSpPr/>
          <p:nvPr/>
        </p:nvSpPr>
        <p:spPr bwMode="gray">
          <a:xfrm>
            <a:off x="3250037" y="2640462"/>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Team</a:t>
            </a:r>
          </a:p>
        </p:txBody>
      </p:sp>
      <p:sp>
        <p:nvSpPr>
          <p:cNvPr id="21" name="Rectangle 20">
            <a:extLst>
              <a:ext uri="{FF2B5EF4-FFF2-40B4-BE49-F238E27FC236}">
                <a16:creationId xmlns:a16="http://schemas.microsoft.com/office/drawing/2014/main" id="{82226526-88A0-7343-9B83-69C18AA4314A}"/>
              </a:ext>
            </a:extLst>
          </p:cNvPr>
          <p:cNvSpPr/>
          <p:nvPr/>
        </p:nvSpPr>
        <p:spPr bwMode="gray">
          <a:xfrm>
            <a:off x="792031" y="2628704"/>
            <a:ext cx="1095276"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Cluster</a:t>
            </a:r>
          </a:p>
        </p:txBody>
      </p:sp>
      <p:cxnSp>
        <p:nvCxnSpPr>
          <p:cNvPr id="22" name="Elbow Connector 21">
            <a:extLst>
              <a:ext uri="{FF2B5EF4-FFF2-40B4-BE49-F238E27FC236}">
                <a16:creationId xmlns:a16="http://schemas.microsoft.com/office/drawing/2014/main" id="{2EF4C7BC-F952-4D4F-8A37-58285504BD50}"/>
              </a:ext>
            </a:extLst>
          </p:cNvPr>
          <p:cNvCxnSpPr>
            <a:stCxn id="20" idx="3"/>
            <a:endCxn id="15" idx="0"/>
          </p:cNvCxnSpPr>
          <p:nvPr/>
        </p:nvCxnSpPr>
        <p:spPr>
          <a:xfrm>
            <a:off x="3177373" y="2388145"/>
            <a:ext cx="616661" cy="252317"/>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C6620F3-B1CF-E343-8B1B-DDEFE976FC1D}"/>
              </a:ext>
            </a:extLst>
          </p:cNvPr>
          <p:cNvCxnSpPr>
            <a:stCxn id="20" idx="1"/>
            <a:endCxn id="21" idx="0"/>
          </p:cNvCxnSpPr>
          <p:nvPr/>
        </p:nvCxnSpPr>
        <p:spPr>
          <a:xfrm rot="10800000" flipV="1">
            <a:off x="1339670" y="2388144"/>
            <a:ext cx="749711" cy="240559"/>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3167375-7217-3B4B-B92A-DF4A76E187D3}"/>
              </a:ext>
            </a:extLst>
          </p:cNvPr>
          <p:cNvSpPr txBox="1"/>
          <p:nvPr/>
        </p:nvSpPr>
        <p:spPr>
          <a:xfrm>
            <a:off x="3840304" y="2409452"/>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09EA9AD1-97FA-F44D-A1C6-6AF024D4F4B4}"/>
              </a:ext>
            </a:extLst>
          </p:cNvPr>
          <p:cNvSpPr txBox="1"/>
          <p:nvPr/>
        </p:nvSpPr>
        <p:spPr>
          <a:xfrm>
            <a:off x="1172413" y="2407481"/>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E75740C6-A793-554D-954F-22419CF273E3}"/>
              </a:ext>
            </a:extLst>
          </p:cNvPr>
          <p:cNvSpPr txBox="1"/>
          <p:nvPr/>
        </p:nvSpPr>
        <p:spPr>
          <a:xfrm>
            <a:off x="3262037" y="2180307"/>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0C5A055D-EC6D-5F4D-893E-58A90F8C0D1A}"/>
              </a:ext>
            </a:extLst>
          </p:cNvPr>
          <p:cNvSpPr txBox="1"/>
          <p:nvPr/>
        </p:nvSpPr>
        <p:spPr>
          <a:xfrm>
            <a:off x="1962088" y="2180307"/>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028CD82F-2537-CC4F-8BA7-9BE7B25EB36A}"/>
              </a:ext>
            </a:extLst>
          </p:cNvPr>
          <p:cNvSpPr/>
          <p:nvPr/>
        </p:nvSpPr>
        <p:spPr bwMode="gray">
          <a:xfrm>
            <a:off x="792031" y="3341466"/>
            <a:ext cx="3538330" cy="2670606"/>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Controllers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82FE22F0-9DC4-A74F-BE9D-BE14C82A8424}"/>
              </a:ext>
            </a:extLst>
          </p:cNvPr>
          <p:cNvSpPr/>
          <p:nvPr/>
        </p:nvSpPr>
        <p:spPr bwMode="gray">
          <a:xfrm>
            <a:off x="874184" y="3860931"/>
            <a:ext cx="1642811" cy="2077928"/>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Framework </a:t>
            </a:r>
            <a:endParaRPr lang="en-DE" sz="1400" kern="0" dirty="0">
              <a:solidFill>
                <a:schemeClr val="tx1"/>
              </a:solidFill>
              <a:ea typeface="Arial Unicode MS" pitchFamily="34" charset="-128"/>
              <a:cs typeface="Arial Unicode MS" pitchFamily="34" charset="-128"/>
            </a:endParaRPr>
          </a:p>
        </p:txBody>
      </p:sp>
      <p:sp>
        <p:nvSpPr>
          <p:cNvPr id="202" name="Rectangle 201">
            <a:extLst>
              <a:ext uri="{FF2B5EF4-FFF2-40B4-BE49-F238E27FC236}">
                <a16:creationId xmlns:a16="http://schemas.microsoft.com/office/drawing/2014/main" id="{693FB763-FACD-804F-9A58-38BA2459F351}"/>
              </a:ext>
            </a:extLst>
          </p:cNvPr>
          <p:cNvSpPr/>
          <p:nvPr/>
        </p:nvSpPr>
        <p:spPr bwMode="gray">
          <a:xfrm>
            <a:off x="2592356" y="3860931"/>
            <a:ext cx="1642811" cy="2083869"/>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Plugins </a:t>
            </a:r>
            <a:endParaRPr lang="en-DE" sz="1400" kern="0" dirty="0">
              <a:solidFill>
                <a:schemeClr val="tx1"/>
              </a:solidFill>
              <a:ea typeface="Arial Unicode MS" pitchFamily="34" charset="-128"/>
              <a:cs typeface="Arial Unicode MS" pitchFamily="34" charset="-128"/>
            </a:endParaRPr>
          </a:p>
        </p:txBody>
      </p:sp>
      <p:sp>
        <p:nvSpPr>
          <p:cNvPr id="213" name="Rectangle 212">
            <a:extLst>
              <a:ext uri="{FF2B5EF4-FFF2-40B4-BE49-F238E27FC236}">
                <a16:creationId xmlns:a16="http://schemas.microsoft.com/office/drawing/2014/main" id="{F4C26D1A-77B7-D047-A436-882730ED1DBE}"/>
              </a:ext>
            </a:extLst>
          </p:cNvPr>
          <p:cNvSpPr/>
          <p:nvPr/>
        </p:nvSpPr>
        <p:spPr bwMode="gray">
          <a:xfrm>
            <a:off x="947052" y="4263455"/>
            <a:ext cx="1459837"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AuthZ</a:t>
            </a:r>
            <a:endParaRPr lang="en-DE" sz="1100" kern="0" dirty="0">
              <a:solidFill>
                <a:schemeClr val="tx1"/>
              </a:solidFill>
              <a:ea typeface="Arial Unicode MS" pitchFamily="34" charset="-128"/>
              <a:cs typeface="Arial Unicode MS" pitchFamily="34" charset="-128"/>
            </a:endParaRPr>
          </a:p>
        </p:txBody>
      </p:sp>
      <p:sp>
        <p:nvSpPr>
          <p:cNvPr id="214" name="Rectangle 213">
            <a:extLst>
              <a:ext uri="{FF2B5EF4-FFF2-40B4-BE49-F238E27FC236}">
                <a16:creationId xmlns:a16="http://schemas.microsoft.com/office/drawing/2014/main" id="{B9329A02-C24D-5E47-897D-5236A635E851}"/>
              </a:ext>
            </a:extLst>
          </p:cNvPr>
          <p:cNvSpPr/>
          <p:nvPr/>
        </p:nvSpPr>
        <p:spPr bwMode="gray">
          <a:xfrm>
            <a:off x="947052" y="4654875"/>
            <a:ext cx="1459837"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AuthN</a:t>
            </a:r>
            <a:endParaRPr lang="en-DE" sz="1100" kern="0" dirty="0">
              <a:solidFill>
                <a:schemeClr val="tx1"/>
              </a:solidFill>
              <a:ea typeface="Arial Unicode MS" pitchFamily="34" charset="-128"/>
              <a:cs typeface="Arial Unicode MS" pitchFamily="34" charset="-128"/>
            </a:endParaRPr>
          </a:p>
        </p:txBody>
      </p:sp>
      <p:sp>
        <p:nvSpPr>
          <p:cNvPr id="215" name="Rectangle 214">
            <a:extLst>
              <a:ext uri="{FF2B5EF4-FFF2-40B4-BE49-F238E27FC236}">
                <a16:creationId xmlns:a16="http://schemas.microsoft.com/office/drawing/2014/main" id="{A0703568-0E8D-2C4F-A4BD-61540E948830}"/>
              </a:ext>
            </a:extLst>
          </p:cNvPr>
          <p:cNvSpPr/>
          <p:nvPr/>
        </p:nvSpPr>
        <p:spPr bwMode="gray">
          <a:xfrm>
            <a:off x="2690620" y="4291908"/>
            <a:ext cx="1434444"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Supernova</a:t>
            </a:r>
            <a:endParaRPr lang="en-DE" sz="1100" kern="0" dirty="0">
              <a:solidFill>
                <a:schemeClr val="tx1"/>
              </a:solidFill>
              <a:ea typeface="Arial Unicode MS" pitchFamily="34" charset="-128"/>
              <a:cs typeface="Arial Unicode MS" pitchFamily="34" charset="-128"/>
            </a:endParaRPr>
          </a:p>
        </p:txBody>
      </p:sp>
      <p:sp>
        <p:nvSpPr>
          <p:cNvPr id="216" name="Rectangle 215">
            <a:extLst>
              <a:ext uri="{FF2B5EF4-FFF2-40B4-BE49-F238E27FC236}">
                <a16:creationId xmlns:a16="http://schemas.microsoft.com/office/drawing/2014/main" id="{0CC0D1FD-46D0-5049-8A61-151A849D9B38}"/>
              </a:ext>
            </a:extLst>
          </p:cNvPr>
          <p:cNvSpPr/>
          <p:nvPr/>
        </p:nvSpPr>
        <p:spPr bwMode="gray">
          <a:xfrm>
            <a:off x="2690619" y="4663436"/>
            <a:ext cx="1434443"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AlertManager</a:t>
            </a:r>
            <a:endParaRPr lang="en-DE" sz="1100" kern="0" dirty="0">
              <a:solidFill>
                <a:schemeClr val="tx1"/>
              </a:solidFill>
              <a:ea typeface="Arial Unicode MS" pitchFamily="34" charset="-128"/>
              <a:cs typeface="Arial Unicode MS" pitchFamily="34" charset="-128"/>
            </a:endParaRPr>
          </a:p>
        </p:txBody>
      </p:sp>
      <p:sp>
        <p:nvSpPr>
          <p:cNvPr id="232" name="Rectangle 231">
            <a:extLst>
              <a:ext uri="{FF2B5EF4-FFF2-40B4-BE49-F238E27FC236}">
                <a16:creationId xmlns:a16="http://schemas.microsoft.com/office/drawing/2014/main" id="{FD891680-1500-1C40-9B63-95363CB69D9A}"/>
              </a:ext>
            </a:extLst>
          </p:cNvPr>
          <p:cNvSpPr/>
          <p:nvPr/>
        </p:nvSpPr>
        <p:spPr bwMode="gray">
          <a:xfrm>
            <a:off x="2690620" y="5034964"/>
            <a:ext cx="1434443"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Slack</a:t>
            </a:r>
            <a:endParaRPr lang="en-DE" sz="1100" kern="0" dirty="0">
              <a:solidFill>
                <a:schemeClr val="tx1"/>
              </a:solidFill>
              <a:ea typeface="Arial Unicode MS" pitchFamily="34" charset="-128"/>
              <a:cs typeface="Arial Unicode MS" pitchFamily="34" charset="-128"/>
            </a:endParaRPr>
          </a:p>
        </p:txBody>
      </p:sp>
      <p:sp>
        <p:nvSpPr>
          <p:cNvPr id="258" name="Rectangle 257">
            <a:extLst>
              <a:ext uri="{FF2B5EF4-FFF2-40B4-BE49-F238E27FC236}">
                <a16:creationId xmlns:a16="http://schemas.microsoft.com/office/drawing/2014/main" id="{6C2A7FC5-36F2-BE42-AEDD-91907BDE4058}"/>
              </a:ext>
            </a:extLst>
          </p:cNvPr>
          <p:cNvSpPr/>
          <p:nvPr/>
        </p:nvSpPr>
        <p:spPr bwMode="gray">
          <a:xfrm>
            <a:off x="2690620" y="5409200"/>
            <a:ext cx="144231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a:t>
            </a:r>
            <a:endParaRPr lang="en-DE" sz="1100" kern="0" dirty="0">
              <a:solidFill>
                <a:schemeClr val="tx1"/>
              </a:solidFill>
              <a:ea typeface="Arial Unicode MS" pitchFamily="34" charset="-128"/>
              <a:cs typeface="Arial Unicode MS" pitchFamily="34" charset="-128"/>
            </a:endParaRPr>
          </a:p>
        </p:txBody>
      </p:sp>
      <p:sp>
        <p:nvSpPr>
          <p:cNvPr id="61" name="Rectangle 60">
            <a:extLst>
              <a:ext uri="{FF2B5EF4-FFF2-40B4-BE49-F238E27FC236}">
                <a16:creationId xmlns:a16="http://schemas.microsoft.com/office/drawing/2014/main" id="{EB7D13BC-A4B1-6546-BFEE-E32BE0960FC0}"/>
              </a:ext>
            </a:extLst>
          </p:cNvPr>
          <p:cNvSpPr/>
          <p:nvPr/>
        </p:nvSpPr>
        <p:spPr bwMode="gray">
          <a:xfrm>
            <a:off x="947053" y="5042474"/>
            <a:ext cx="1459836"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IdP</a:t>
            </a:r>
            <a:endParaRPr lang="en-DE" sz="1100" kern="0" dirty="0">
              <a:solidFill>
                <a:schemeClr val="tx1"/>
              </a:solidFill>
              <a:ea typeface="Arial Unicode MS" pitchFamily="34" charset="-128"/>
              <a:cs typeface="Arial Unicode MS" pitchFamily="34" charset="-128"/>
            </a:endParaRPr>
          </a:p>
        </p:txBody>
      </p:sp>
      <p:sp>
        <p:nvSpPr>
          <p:cNvPr id="64" name="Rectangle 63">
            <a:extLst>
              <a:ext uri="{FF2B5EF4-FFF2-40B4-BE49-F238E27FC236}">
                <a16:creationId xmlns:a16="http://schemas.microsoft.com/office/drawing/2014/main" id="{E4E03853-E667-7945-BD6A-7931B9B5DE43}"/>
              </a:ext>
            </a:extLst>
          </p:cNvPr>
          <p:cNvSpPr/>
          <p:nvPr/>
        </p:nvSpPr>
        <p:spPr bwMode="gray">
          <a:xfrm>
            <a:off x="949857" y="5420393"/>
            <a:ext cx="1457031"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a:t>
            </a:r>
            <a:endParaRPr lang="en-DE" sz="1100" kern="0" dirty="0">
              <a:solidFill>
                <a:schemeClr val="tx1"/>
              </a:solidFill>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A9EF2954-C05B-2743-9A1A-A1CD605C1EFE}"/>
              </a:ext>
            </a:extLst>
          </p:cNvPr>
          <p:cNvSpPr txBox="1"/>
          <p:nvPr/>
        </p:nvSpPr>
        <p:spPr>
          <a:xfrm>
            <a:off x="3990411" y="4262802"/>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67" name="TextBox 66">
            <a:extLst>
              <a:ext uri="{FF2B5EF4-FFF2-40B4-BE49-F238E27FC236}">
                <a16:creationId xmlns:a16="http://schemas.microsoft.com/office/drawing/2014/main" id="{909D306C-F4F2-E342-B4C8-8ADB134287CE}"/>
              </a:ext>
            </a:extLst>
          </p:cNvPr>
          <p:cNvSpPr txBox="1"/>
          <p:nvPr/>
        </p:nvSpPr>
        <p:spPr>
          <a:xfrm>
            <a:off x="4005459" y="4637895"/>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68" name="TextBox 67">
            <a:extLst>
              <a:ext uri="{FF2B5EF4-FFF2-40B4-BE49-F238E27FC236}">
                <a16:creationId xmlns:a16="http://schemas.microsoft.com/office/drawing/2014/main" id="{75B0A2F9-9F3B-8F43-9322-FB189D90D8E4}"/>
              </a:ext>
            </a:extLst>
          </p:cNvPr>
          <p:cNvSpPr txBox="1"/>
          <p:nvPr/>
        </p:nvSpPr>
        <p:spPr>
          <a:xfrm>
            <a:off x="3999533" y="5025767"/>
            <a:ext cx="10162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6" name="Rectangle 75">
            <a:extLst>
              <a:ext uri="{FF2B5EF4-FFF2-40B4-BE49-F238E27FC236}">
                <a16:creationId xmlns:a16="http://schemas.microsoft.com/office/drawing/2014/main" id="{5B7A5EAA-88EA-9047-A712-C628B05F3FCD}"/>
              </a:ext>
            </a:extLst>
          </p:cNvPr>
          <p:cNvSpPr/>
          <p:nvPr/>
        </p:nvSpPr>
        <p:spPr bwMode="gray">
          <a:xfrm>
            <a:off x="5125599" y="3341466"/>
            <a:ext cx="1819785" cy="2670607"/>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tx1"/>
                </a:solidFill>
                <a:ea typeface="Arial Unicode MS" pitchFamily="34" charset="-128"/>
                <a:cs typeface="Arial Unicode MS" pitchFamily="34" charset="-128"/>
              </a:rPr>
              <a:t>Dashboard</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95" name="Rectangle 194">
            <a:extLst>
              <a:ext uri="{FF2B5EF4-FFF2-40B4-BE49-F238E27FC236}">
                <a16:creationId xmlns:a16="http://schemas.microsoft.com/office/drawing/2014/main" id="{8A6E846E-F76D-6E46-8481-109D7AFD0B27}"/>
              </a:ext>
            </a:extLst>
          </p:cNvPr>
          <p:cNvSpPr/>
          <p:nvPr/>
        </p:nvSpPr>
        <p:spPr bwMode="gray">
          <a:xfrm>
            <a:off x="5211700" y="3860932"/>
            <a:ext cx="1642811" cy="2083869"/>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Plugins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41" name="Rectangle 240">
            <a:extLst>
              <a:ext uri="{FF2B5EF4-FFF2-40B4-BE49-F238E27FC236}">
                <a16:creationId xmlns:a16="http://schemas.microsoft.com/office/drawing/2014/main" id="{6ADDC083-3EBB-2748-A00C-1BD80CCA5835}"/>
              </a:ext>
            </a:extLst>
          </p:cNvPr>
          <p:cNvSpPr/>
          <p:nvPr/>
        </p:nvSpPr>
        <p:spPr bwMode="gray">
          <a:xfrm>
            <a:off x="5311375" y="4288753"/>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Supernova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69" name="Rectangle 268">
            <a:extLst>
              <a:ext uri="{FF2B5EF4-FFF2-40B4-BE49-F238E27FC236}">
                <a16:creationId xmlns:a16="http://schemas.microsoft.com/office/drawing/2014/main" id="{6377ECAE-09EE-C84E-A2D0-1D5B57624DB0}"/>
              </a:ext>
            </a:extLst>
          </p:cNvPr>
          <p:cNvSpPr/>
          <p:nvPr/>
        </p:nvSpPr>
        <p:spPr bwMode="gray">
          <a:xfrm>
            <a:off x="5311375" y="4680172"/>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Doop</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70" name="Rectangle 269">
            <a:extLst>
              <a:ext uri="{FF2B5EF4-FFF2-40B4-BE49-F238E27FC236}">
                <a16:creationId xmlns:a16="http://schemas.microsoft.com/office/drawing/2014/main" id="{FF479880-F63F-9040-9241-71D202B61C01}"/>
              </a:ext>
            </a:extLst>
          </p:cNvPr>
          <p:cNvSpPr/>
          <p:nvPr/>
        </p:nvSpPr>
        <p:spPr bwMode="gray">
          <a:xfrm>
            <a:off x="5311375" y="5053477"/>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Heureka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09" name="Rectangle 308">
            <a:extLst>
              <a:ext uri="{FF2B5EF4-FFF2-40B4-BE49-F238E27FC236}">
                <a16:creationId xmlns:a16="http://schemas.microsoft.com/office/drawing/2014/main" id="{F9D9175F-BCB3-7D4A-8628-F468DC8658B4}"/>
              </a:ext>
            </a:extLst>
          </p:cNvPr>
          <p:cNvSpPr/>
          <p:nvPr/>
        </p:nvSpPr>
        <p:spPr bwMode="gray">
          <a:xfrm>
            <a:off x="5311375" y="5420947"/>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69" name="TextBox 68">
            <a:extLst>
              <a:ext uri="{FF2B5EF4-FFF2-40B4-BE49-F238E27FC236}">
                <a16:creationId xmlns:a16="http://schemas.microsoft.com/office/drawing/2014/main" id="{09D9D1F6-76FA-194F-99F8-C678B469E0B9}"/>
              </a:ext>
            </a:extLst>
          </p:cNvPr>
          <p:cNvSpPr txBox="1"/>
          <p:nvPr/>
        </p:nvSpPr>
        <p:spPr>
          <a:xfrm>
            <a:off x="6654639" y="4269397"/>
            <a:ext cx="976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0" name="TextBox 69">
            <a:extLst>
              <a:ext uri="{FF2B5EF4-FFF2-40B4-BE49-F238E27FC236}">
                <a16:creationId xmlns:a16="http://schemas.microsoft.com/office/drawing/2014/main" id="{1906C463-5D8A-3B4A-BA82-95B515B11063}"/>
              </a:ext>
            </a:extLst>
          </p:cNvPr>
          <p:cNvSpPr txBox="1"/>
          <p:nvPr/>
        </p:nvSpPr>
        <p:spPr>
          <a:xfrm>
            <a:off x="6654639" y="5021969"/>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1" name="TextBox 70">
            <a:extLst>
              <a:ext uri="{FF2B5EF4-FFF2-40B4-BE49-F238E27FC236}">
                <a16:creationId xmlns:a16="http://schemas.microsoft.com/office/drawing/2014/main" id="{5448AE72-EE59-0449-84EA-7772961A085F}"/>
              </a:ext>
            </a:extLst>
          </p:cNvPr>
          <p:cNvSpPr txBox="1"/>
          <p:nvPr/>
        </p:nvSpPr>
        <p:spPr>
          <a:xfrm>
            <a:off x="6654639" y="4667304"/>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cxnSp>
        <p:nvCxnSpPr>
          <p:cNvPr id="6" name="Straight Arrow Connector 5">
            <a:extLst>
              <a:ext uri="{FF2B5EF4-FFF2-40B4-BE49-F238E27FC236}">
                <a16:creationId xmlns:a16="http://schemas.microsoft.com/office/drawing/2014/main" id="{4E382B0D-B6F7-FF41-8C01-7BA7A53D8B5D}"/>
              </a:ext>
            </a:extLst>
          </p:cNvPr>
          <p:cNvCxnSpPr>
            <a:cxnSpLocks/>
            <a:stCxn id="215" idx="3"/>
            <a:endCxn id="241" idx="1"/>
          </p:cNvCxnSpPr>
          <p:nvPr/>
        </p:nvCxnSpPr>
        <p:spPr>
          <a:xfrm flipV="1">
            <a:off x="4125064" y="4450595"/>
            <a:ext cx="1186311" cy="315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Title">
            <a:extLst>
              <a:ext uri="{FF2B5EF4-FFF2-40B4-BE49-F238E27FC236}">
                <a16:creationId xmlns:a16="http://schemas.microsoft.com/office/drawing/2014/main" id="{70AAC97A-A3C6-1D4A-A2E9-B41FFC3861DC}"/>
              </a:ext>
            </a:extLst>
          </p:cNvPr>
          <p:cNvSpPr>
            <a:spLocks noGrp="1"/>
          </p:cNvSpPr>
          <p:nvPr>
            <p:ph type="title"/>
          </p:nvPr>
        </p:nvSpPr>
        <p:spPr>
          <a:xfrm>
            <a:off x="504001" y="504000"/>
            <a:ext cx="11186476" cy="1107996"/>
          </a:xfrm>
        </p:spPr>
        <p:txBody>
          <a:bodyPr/>
          <a:lstStyle/>
          <a:p>
            <a:r>
              <a:rPr lang="en-US" dirty="0"/>
              <a:t>Greenhouse</a:t>
            </a:r>
            <a:br>
              <a:rPr lang="en-US" dirty="0"/>
            </a:br>
            <a:r>
              <a:rPr lang="en-US" b="0" dirty="0"/>
              <a:t>High Level Architecture</a:t>
            </a:r>
            <a:br>
              <a:rPr lang="en-US" dirty="0"/>
            </a:br>
            <a:endParaRPr lang="en-US" dirty="0"/>
          </a:p>
        </p:txBody>
      </p:sp>
      <p:sp>
        <p:nvSpPr>
          <p:cNvPr id="83" name="Text Placeholder">
            <a:extLst>
              <a:ext uri="{FF2B5EF4-FFF2-40B4-BE49-F238E27FC236}">
                <a16:creationId xmlns:a16="http://schemas.microsoft.com/office/drawing/2014/main" id="{A4C7523E-1D79-8748-BB7F-E9DF85BD0389}"/>
              </a:ext>
            </a:extLst>
          </p:cNvPr>
          <p:cNvSpPr txBox="1">
            <a:spLocks/>
          </p:cNvSpPr>
          <p:nvPr/>
        </p:nvSpPr>
        <p:spPr bwMode="black">
          <a:xfrm>
            <a:off x="7801091" y="1502931"/>
            <a:ext cx="4172490"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API</a:t>
            </a:r>
          </a:p>
          <a:p>
            <a:pPr lvl="1"/>
            <a:r>
              <a:rPr lang="en-US" dirty="0"/>
              <a:t>Kubernetes CRDs and Controllers</a:t>
            </a:r>
          </a:p>
          <a:p>
            <a:pPr lvl="1"/>
            <a:r>
              <a:rPr lang="en-US" dirty="0"/>
              <a:t>Central framework</a:t>
            </a:r>
          </a:p>
          <a:p>
            <a:pPr lvl="1"/>
            <a:r>
              <a:rPr lang="en-US" dirty="0"/>
              <a:t>Configuration automation via plugins</a:t>
            </a:r>
          </a:p>
          <a:p>
            <a:pPr lvl="1"/>
            <a:r>
              <a:rPr lang="en-US" dirty="0"/>
              <a:t>Decentral Developed Plugins</a:t>
            </a:r>
          </a:p>
          <a:p>
            <a:pPr lvl="1"/>
            <a:r>
              <a:rPr lang="en-US" dirty="0"/>
              <a:t>Extendable Plugins</a:t>
            </a:r>
          </a:p>
          <a:p>
            <a:pPr lvl="0"/>
            <a:r>
              <a:rPr lang="en-US" dirty="0"/>
              <a:t>Frontend</a:t>
            </a:r>
          </a:p>
          <a:p>
            <a:pPr lvl="1"/>
            <a:r>
              <a:rPr lang="en-US" dirty="0"/>
              <a:t>End-user Portal</a:t>
            </a:r>
          </a:p>
          <a:p>
            <a:pPr lvl="1"/>
            <a:r>
              <a:rPr lang="en-US" dirty="0"/>
              <a:t>Plugins ReactJS </a:t>
            </a:r>
            <a:r>
              <a:rPr lang="en-US" dirty="0" err="1"/>
              <a:t>MicroApps</a:t>
            </a:r>
            <a:endParaRPr lang="en-US" dirty="0"/>
          </a:p>
          <a:p>
            <a:pPr lvl="1"/>
            <a:r>
              <a:rPr lang="en-US" dirty="0" err="1"/>
              <a:t>CCloud</a:t>
            </a:r>
            <a:r>
              <a:rPr lang="en-US" dirty="0"/>
              <a:t> Design System</a:t>
            </a:r>
          </a:p>
          <a:p>
            <a:pPr lvl="1"/>
            <a:endParaRPr lang="en-US" dirty="0"/>
          </a:p>
          <a:p>
            <a:endParaRPr lang="en-US" dirty="0"/>
          </a:p>
        </p:txBody>
      </p:sp>
    </p:spTree>
    <p:extLst>
      <p:ext uri="{BB962C8B-B14F-4D97-AF65-F5344CB8AC3E}">
        <p14:creationId xmlns:p14="http://schemas.microsoft.com/office/powerpoint/2010/main" val="123591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a:t>Roadmap</a:t>
            </a:r>
          </a:p>
        </p:txBody>
      </p:sp>
      <p:graphicFrame>
        <p:nvGraphicFramePr>
          <p:cNvPr id="7" name="Table 7">
            <a:extLst>
              <a:ext uri="{FF2B5EF4-FFF2-40B4-BE49-F238E27FC236}">
                <a16:creationId xmlns:a16="http://schemas.microsoft.com/office/drawing/2014/main" id="{D7869BA8-A40B-594A-A39E-D674F1FA0EF3}"/>
              </a:ext>
            </a:extLst>
          </p:cNvPr>
          <p:cNvGraphicFramePr>
            <a:graphicFrameLocks noGrp="1"/>
          </p:cNvGraphicFramePr>
          <p:nvPr>
            <p:extLst>
              <p:ext uri="{D42A27DB-BD31-4B8C-83A1-F6EECF244321}">
                <p14:modId xmlns:p14="http://schemas.microsoft.com/office/powerpoint/2010/main" val="506503219"/>
              </p:ext>
            </p:extLst>
          </p:nvPr>
        </p:nvGraphicFramePr>
        <p:xfrm>
          <a:off x="504001" y="1453953"/>
          <a:ext cx="11186476" cy="4196736"/>
        </p:xfrm>
        <a:graphic>
          <a:graphicData uri="http://schemas.openxmlformats.org/drawingml/2006/table">
            <a:tbl>
              <a:tblPr firstRow="1" firstCol="1" bandRow="1">
                <a:tableStyleId>{69C7853C-536D-4A76-A0AE-DD22124D55A5}</a:tableStyleId>
              </a:tblPr>
              <a:tblGrid>
                <a:gridCol w="1676928">
                  <a:extLst>
                    <a:ext uri="{9D8B030D-6E8A-4147-A177-3AD203B41FA5}">
                      <a16:colId xmlns:a16="http://schemas.microsoft.com/office/drawing/2014/main" val="4074503732"/>
                    </a:ext>
                  </a:extLst>
                </a:gridCol>
                <a:gridCol w="3316830">
                  <a:extLst>
                    <a:ext uri="{9D8B030D-6E8A-4147-A177-3AD203B41FA5}">
                      <a16:colId xmlns:a16="http://schemas.microsoft.com/office/drawing/2014/main" val="4013302637"/>
                    </a:ext>
                  </a:extLst>
                </a:gridCol>
                <a:gridCol w="3316830">
                  <a:extLst>
                    <a:ext uri="{9D8B030D-6E8A-4147-A177-3AD203B41FA5}">
                      <a16:colId xmlns:a16="http://schemas.microsoft.com/office/drawing/2014/main" val="1077938726"/>
                    </a:ext>
                  </a:extLst>
                </a:gridCol>
                <a:gridCol w="2875888">
                  <a:extLst>
                    <a:ext uri="{9D8B030D-6E8A-4147-A177-3AD203B41FA5}">
                      <a16:colId xmlns:a16="http://schemas.microsoft.com/office/drawing/2014/main" val="4128102242"/>
                    </a:ext>
                  </a:extLst>
                </a:gridCol>
              </a:tblGrid>
              <a:tr h="499796">
                <a:tc>
                  <a:txBody>
                    <a:bodyPr/>
                    <a:lstStyle/>
                    <a:p>
                      <a:endParaRPr lang="en-DE" dirty="0"/>
                    </a:p>
                  </a:txBody>
                  <a:tcPr>
                    <a:lnR>
                      <a:noFill/>
                    </a:lnR>
                    <a:lnB w="19050" cap="flat" cmpd="sng" algn="ctr">
                      <a:noFill/>
                      <a:prstDash val="solid"/>
                    </a:lnB>
                  </a:tcPr>
                </a:tc>
                <a:tc>
                  <a:txBody>
                    <a:bodyPr/>
                    <a:lstStyle/>
                    <a:p>
                      <a:pPr algn="l"/>
                      <a:r>
                        <a:rPr lang="en-DE" b="1" dirty="0"/>
                        <a:t>Stage1</a:t>
                      </a:r>
                    </a:p>
                  </a:txBody>
                  <a:tcPr>
                    <a:lnL>
                      <a:noFill/>
                    </a:lnL>
                    <a:lnR>
                      <a:noFill/>
                    </a:lnR>
                    <a:lnB w="19050" cap="flat" cmpd="sng" algn="ctr">
                      <a:noFill/>
                      <a:prstDash val="solid"/>
                    </a:lnB>
                  </a:tcPr>
                </a:tc>
                <a:tc>
                  <a:txBody>
                    <a:bodyPr/>
                    <a:lstStyle/>
                    <a:p>
                      <a:pPr algn="l"/>
                      <a:r>
                        <a:rPr lang="en-DE" b="1" dirty="0"/>
                        <a:t>Stage2</a:t>
                      </a:r>
                    </a:p>
                  </a:txBody>
                  <a:tcPr>
                    <a:lnL>
                      <a:noFill/>
                    </a:lnL>
                    <a:lnR>
                      <a:noFill/>
                    </a:lnR>
                    <a:lnB w="19050" cap="flat" cmpd="sng" algn="ctr">
                      <a:noFill/>
                      <a:prstDash val="solid"/>
                    </a:lnB>
                  </a:tcPr>
                </a:tc>
                <a:tc>
                  <a:txBody>
                    <a:bodyPr/>
                    <a:lstStyle/>
                    <a:p>
                      <a:pPr algn="l"/>
                      <a:r>
                        <a:rPr lang="en-DE" b="1" dirty="0"/>
                        <a:t>Stage3</a:t>
                      </a:r>
                    </a:p>
                  </a:txBody>
                  <a:tcPr>
                    <a:lnL>
                      <a:noFill/>
                    </a:lnL>
                    <a:lnB w="19050" cap="flat" cmpd="sng" algn="ctr">
                      <a:noFill/>
                      <a:prstDash val="solid"/>
                    </a:lnB>
                  </a:tcPr>
                </a:tc>
                <a:extLst>
                  <a:ext uri="{0D108BD9-81ED-4DB2-BD59-A6C34878D82A}">
                    <a16:rowId xmlns:a16="http://schemas.microsoft.com/office/drawing/2014/main" val="2315677728"/>
                  </a:ext>
                </a:extLst>
              </a:tr>
              <a:tr h="1848470">
                <a:tc>
                  <a:txBody>
                    <a:bodyPr/>
                    <a:lstStyle/>
                    <a:p>
                      <a:r>
                        <a:rPr lang="en-DE" dirty="0">
                          <a:solidFill>
                            <a:schemeClr val="tx1"/>
                          </a:solidFill>
                        </a:rPr>
                        <a:t>Focus</a:t>
                      </a:r>
                    </a:p>
                  </a:txBody>
                  <a:tcPr>
                    <a:lnR w="19050" cap="flat" cmpd="sng" algn="ctr">
                      <a:noFill/>
                      <a:prstDash val="solid"/>
                    </a:lnR>
                    <a:lnT w="19050" cap="flat" cmpd="sng" algn="ctr">
                      <a:noFill/>
                      <a:prstDash val="solid"/>
                    </a:lnT>
                    <a:lnB w="10000" cap="flat" cmpd="sng" algn="ctr">
                      <a:noFill/>
                      <a:prstDash val="solid"/>
                    </a:lnB>
                  </a:tcPr>
                </a:tc>
                <a:tc>
                  <a:txBody>
                    <a:bodyPr/>
                    <a:lstStyle/>
                    <a:p>
                      <a:pPr marL="342900" lvl="0" indent="-342900">
                        <a:buFont typeface="Wingdings" pitchFamily="2" charset="2"/>
                        <a:buChar char="§"/>
                      </a:pPr>
                      <a:r>
                        <a:rPr lang="en-DE" dirty="0">
                          <a:solidFill>
                            <a:schemeClr val="tx1"/>
                          </a:solidFill>
                        </a:rPr>
                        <a:t>Support Process</a:t>
                      </a:r>
                    </a:p>
                    <a:p>
                      <a:pPr marL="342900" lvl="0" indent="-342900">
                        <a:buFont typeface="Wingdings" pitchFamily="2" charset="2"/>
                        <a:buChar char="§"/>
                      </a:pPr>
                      <a:r>
                        <a:rPr lang="en-DE" dirty="0">
                          <a:solidFill>
                            <a:schemeClr val="tx1"/>
                          </a:solidFill>
                        </a:rPr>
                        <a:t>Framework</a:t>
                      </a:r>
                    </a:p>
                    <a:p>
                      <a:pPr marL="342900" lvl="0" indent="-342900">
                        <a:buFont typeface="Wingdings" pitchFamily="2" charset="2"/>
                        <a:buChar char="§"/>
                      </a:pPr>
                      <a:r>
                        <a:rPr lang="en-DE" dirty="0">
                          <a:solidFill>
                            <a:schemeClr val="tx1"/>
                          </a:solidFill>
                        </a:rPr>
                        <a:t>Automation</a:t>
                      </a:r>
                    </a:p>
                  </a:txBody>
                  <a:tcPr>
                    <a:lnL w="1905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342900" indent="-342900">
                        <a:buFont typeface="Wingdings" pitchFamily="2" charset="2"/>
                        <a:buChar char="§"/>
                      </a:pPr>
                      <a:r>
                        <a:rPr lang="en-DE" dirty="0">
                          <a:solidFill>
                            <a:schemeClr val="tx1"/>
                          </a:solidFill>
                        </a:rPr>
                        <a:t>Kubernetes Day-2</a:t>
                      </a:r>
                    </a:p>
                    <a:p>
                      <a:pPr marL="342900" indent="-342900">
                        <a:buFont typeface="Wingdings" pitchFamily="2" charset="2"/>
                        <a:buChar char="§"/>
                      </a:pPr>
                      <a:r>
                        <a:rPr lang="en-DE" dirty="0">
                          <a:solidFill>
                            <a:schemeClr val="tx1"/>
                          </a:solidFill>
                        </a:rPr>
                        <a:t>Extensions</a:t>
                      </a:r>
                    </a:p>
                    <a:p>
                      <a:pPr marL="342900" indent="-342900">
                        <a:buFont typeface="Wingdings" pitchFamily="2" charset="2"/>
                        <a:buChar char="§"/>
                      </a:pPr>
                      <a:endParaRPr lang="en-DE" dirty="0">
                        <a:solidFill>
                          <a:schemeClr val="tx1"/>
                        </a:solidFill>
                      </a:endParaRP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342900" indent="-342900">
                        <a:buFont typeface="Wingdings" pitchFamily="2" charset="2"/>
                        <a:buChar char="§"/>
                      </a:pPr>
                      <a:r>
                        <a:rPr lang="en-DE" dirty="0">
                          <a:solidFill>
                            <a:schemeClr val="tx1"/>
                          </a:solidFill>
                        </a:rPr>
                        <a:t>Multi-Platform</a:t>
                      </a:r>
                    </a:p>
                    <a:p>
                      <a:pPr marL="342900" indent="-342900">
                        <a:buFont typeface="Wingdings" pitchFamily="2" charset="2"/>
                        <a:buChar char="§"/>
                      </a:pPr>
                      <a:r>
                        <a:rPr lang="en-DE" dirty="0">
                          <a:solidFill>
                            <a:schemeClr val="tx1"/>
                          </a:solidFill>
                        </a:rPr>
                        <a:t>GaaS</a:t>
                      </a:r>
                    </a:p>
                  </a:txBody>
                  <a:tcPr>
                    <a:lnL w="10000" cap="flat" cmpd="sng" algn="ctr">
                      <a:noFill/>
                      <a:prstDash val="solid"/>
                    </a:lnL>
                    <a:lnT w="19050" cap="flat" cmpd="sng" algn="ctr">
                      <a:noFill/>
                      <a:prstDash val="solid"/>
                    </a:lnT>
                    <a:lnB w="10000" cap="flat" cmpd="sng" algn="ctr">
                      <a:noFill/>
                      <a:prstDash val="solid"/>
                    </a:lnB>
                  </a:tcPr>
                </a:tc>
                <a:extLst>
                  <a:ext uri="{0D108BD9-81ED-4DB2-BD59-A6C34878D82A}">
                    <a16:rowId xmlns:a16="http://schemas.microsoft.com/office/drawing/2014/main" val="2943458001"/>
                  </a:ext>
                </a:extLst>
              </a:tr>
              <a:tr h="1848470">
                <a:tc>
                  <a:txBody>
                    <a:bodyPr/>
                    <a:lstStyle/>
                    <a:p>
                      <a:r>
                        <a:rPr lang="en-DE" dirty="0">
                          <a:ln>
                            <a:noFill/>
                          </a:ln>
                          <a:solidFill>
                            <a:schemeClr val="tx1"/>
                          </a:solidFill>
                        </a:rPr>
                        <a:t>Audience</a:t>
                      </a:r>
                    </a:p>
                  </a:txBody>
                  <a:tcPr>
                    <a:lnR w="19050" cap="flat" cmpd="sng" algn="ctr">
                      <a:noFill/>
                      <a:prstDash val="solid"/>
                    </a:lnR>
                    <a:lnT w="10000" cap="flat" cmpd="sng" algn="ctr">
                      <a:noFill/>
                      <a:prstDash val="solid"/>
                    </a:lnT>
                  </a:tcPr>
                </a:tc>
                <a:tc>
                  <a:txBody>
                    <a:bodyPr/>
                    <a:lstStyle/>
                    <a:p>
                      <a:pPr lvl="0">
                        <a:buNone/>
                      </a:pPr>
                      <a:r>
                        <a:rPr lang="en-DE" dirty="0">
                          <a:solidFill>
                            <a:schemeClr val="tx1"/>
                          </a:solidFill>
                        </a:rPr>
                        <a:t>Central Engineering</a:t>
                      </a:r>
                    </a:p>
                  </a:txBody>
                  <a:tcPr>
                    <a:lnL w="19050" cap="flat" cmpd="sng" algn="ctr">
                      <a:noFill/>
                      <a:prstDash val="solid"/>
                    </a:lnL>
                    <a:lnR w="10000" cap="flat" cmpd="sng" algn="ctr">
                      <a:noFill/>
                      <a:prstDash val="solid"/>
                    </a:lnR>
                    <a:lnT w="10000" cap="flat" cmpd="sng" algn="ctr">
                      <a:noFill/>
                      <a:prstDash val="solid"/>
                    </a:lnT>
                  </a:tcPr>
                </a:tc>
                <a:tc>
                  <a:txBody>
                    <a:bodyPr/>
                    <a:lstStyle/>
                    <a:p>
                      <a:r>
                        <a:rPr lang="en-DE" dirty="0">
                          <a:solidFill>
                            <a:schemeClr val="tx1"/>
                          </a:solidFill>
                        </a:rPr>
                        <a:t>PlusOne</a:t>
                      </a:r>
                    </a:p>
                  </a:txBody>
                  <a:tcPr>
                    <a:lnL w="10000" cap="flat" cmpd="sng" algn="ctr">
                      <a:noFill/>
                      <a:prstDash val="solid"/>
                    </a:lnL>
                    <a:lnR w="10000" cap="flat" cmpd="sng" algn="ctr">
                      <a:noFill/>
                      <a:prstDash val="solid"/>
                    </a:lnR>
                    <a:lnT w="10000" cap="flat" cmpd="sng" algn="ctr">
                      <a:noFill/>
                      <a:prstDash val="solid"/>
                    </a:lnT>
                  </a:tcPr>
                </a:tc>
                <a:tc>
                  <a:txBody>
                    <a:bodyPr/>
                    <a:lstStyle/>
                    <a:p>
                      <a:r>
                        <a:rPr lang="en-DE" dirty="0">
                          <a:solidFill>
                            <a:schemeClr val="tx1"/>
                          </a:solidFill>
                        </a:rPr>
                        <a:t>Public</a:t>
                      </a:r>
                    </a:p>
                  </a:txBody>
                  <a:tcPr>
                    <a:lnL w="10000" cap="flat" cmpd="sng" algn="ctr">
                      <a:noFill/>
                      <a:prstDash val="solid"/>
                    </a:lnL>
                    <a:lnT w="10000" cap="flat" cmpd="sng" algn="ctr">
                      <a:noFill/>
                      <a:prstDash val="solid"/>
                    </a:lnT>
                  </a:tcPr>
                </a:tc>
                <a:extLst>
                  <a:ext uri="{0D108BD9-81ED-4DB2-BD59-A6C34878D82A}">
                    <a16:rowId xmlns:a16="http://schemas.microsoft.com/office/drawing/2014/main" val="1159809285"/>
                  </a:ext>
                </a:extLst>
              </a:tr>
            </a:tbl>
          </a:graphicData>
        </a:graphic>
      </p:graphicFrame>
    </p:spTree>
    <p:extLst>
      <p:ext uri="{BB962C8B-B14F-4D97-AF65-F5344CB8AC3E}">
        <p14:creationId xmlns:p14="http://schemas.microsoft.com/office/powerpoint/2010/main" val="378596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3B06A2-C9EB-F549-A401-A4B4C4D053EB}"/>
              </a:ext>
            </a:extLst>
          </p:cNvPr>
          <p:cNvPicPr>
            <a:picLocks noChangeAspect="1"/>
          </p:cNvPicPr>
          <p:nvPr/>
        </p:nvPicPr>
        <p:blipFill>
          <a:blip r:embed="rId2"/>
          <a:stretch>
            <a:fillRect/>
          </a:stretch>
        </p:blipFill>
        <p:spPr>
          <a:xfrm>
            <a:off x="0" y="0"/>
            <a:ext cx="11175536" cy="6858000"/>
          </a:xfrm>
          <a:prstGeom prst="rect">
            <a:avLst/>
          </a:prstGeom>
        </p:spPr>
      </p:pic>
      <p:sp>
        <p:nvSpPr>
          <p:cNvPr id="11" name="Text Placeholder"/>
          <p:cNvSpPr>
            <a:spLocks noGrp="1"/>
          </p:cNvSpPr>
          <p:nvPr>
            <p:ph type="body" sz="quarter" idx="10"/>
          </p:nvPr>
        </p:nvSpPr>
        <p:spPr>
          <a:xfrm>
            <a:off x="1770532" y="1512089"/>
            <a:ext cx="9304500" cy="4716000"/>
          </a:xfrm>
        </p:spPr>
        <p:txBody>
          <a:bodyPr/>
          <a:lstStyle/>
          <a:p>
            <a:pPr lvl="0"/>
            <a:r>
              <a:rPr lang="en-US" dirty="0"/>
              <a:t>Holistic Operations Inbox</a:t>
            </a:r>
          </a:p>
          <a:p>
            <a:pPr lvl="1"/>
            <a:r>
              <a:rPr lang="en-US" dirty="0"/>
              <a:t>Aggregated across clusters</a:t>
            </a:r>
          </a:p>
          <a:p>
            <a:pPr lvl="1"/>
            <a:r>
              <a:rPr lang="en-US" dirty="0"/>
              <a:t>Operations Inbox - Prefiltered according to users’ responsibilities</a:t>
            </a:r>
          </a:p>
          <a:p>
            <a:pPr lvl="1"/>
            <a:r>
              <a:rPr lang="en-US" dirty="0"/>
              <a:t>Filter by cluster, responsibility and custom metadata</a:t>
            </a:r>
          </a:p>
          <a:p>
            <a:pPr indent="-179964"/>
            <a:r>
              <a:rPr lang="en-US" dirty="0"/>
              <a:t>Central Configuration</a:t>
            </a:r>
          </a:p>
          <a:p>
            <a:pPr lvl="1"/>
            <a:r>
              <a:rPr lang="en-US" dirty="0"/>
              <a:t>Auto-configuration based on central settings</a:t>
            </a:r>
          </a:p>
          <a:p>
            <a:pPr lvl="1"/>
            <a:r>
              <a:rPr lang="en-US" dirty="0"/>
              <a:t>Drivers for external tools</a:t>
            </a:r>
          </a:p>
          <a:p>
            <a:pPr lvl="2"/>
            <a:r>
              <a:rPr lang="en-US" dirty="0"/>
              <a:t>Notifications: PagerDuty, Slack Alert/Group Channels, ServiceNow</a:t>
            </a:r>
          </a:p>
          <a:p>
            <a:pPr lvl="2"/>
            <a:r>
              <a:rPr lang="en-US" dirty="0"/>
              <a:t>Authorizations: Kubernetes RBAC, IDS OIDC Tenant, PagerDuty Team, </a:t>
            </a:r>
            <a:r>
              <a:rPr lang="en-US" dirty="0" err="1"/>
              <a:t>Github</a:t>
            </a:r>
            <a:r>
              <a:rPr lang="en-US" dirty="0"/>
              <a:t> Teams, CAM Profiles, Vault ACLs</a:t>
            </a:r>
          </a:p>
          <a:p>
            <a:pPr lvl="2"/>
            <a:r>
              <a:rPr lang="en-US" dirty="0"/>
              <a:t>User Management: CAM, AD Groups</a:t>
            </a:r>
          </a:p>
          <a:p>
            <a:pPr lvl="1"/>
            <a:endParaRPr lang="en-US" dirty="0"/>
          </a:p>
          <a:p>
            <a:pPr lvl="1"/>
            <a:endParaRPr lang="en-US" dirty="0"/>
          </a:p>
        </p:txBody>
      </p:sp>
      <p:sp>
        <p:nvSpPr>
          <p:cNvPr id="4" name="Title"/>
          <p:cNvSpPr>
            <a:spLocks noGrp="1"/>
          </p:cNvSpPr>
          <p:nvPr>
            <p:ph type="title"/>
          </p:nvPr>
        </p:nvSpPr>
        <p:spPr>
          <a:xfrm>
            <a:off x="1770531" y="899053"/>
            <a:ext cx="11186476" cy="369332"/>
          </a:xfrm>
        </p:spPr>
        <p:txBody>
          <a:bodyPr/>
          <a:lstStyle/>
          <a:p>
            <a:r>
              <a:rPr lang="en-US" dirty="0"/>
              <a:t>Dashboard</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B89A42B-A921-2342-B599-D05219B381EA}"/>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pic>
        <p:nvPicPr>
          <p:cNvPr id="8" name="Picture 7">
            <a:extLst>
              <a:ext uri="{FF2B5EF4-FFF2-40B4-BE49-F238E27FC236}">
                <a16:creationId xmlns:a16="http://schemas.microsoft.com/office/drawing/2014/main" id="{E869E6A1-C3A6-A94A-BE4E-461638208672}"/>
              </a:ext>
            </a:extLst>
          </p:cNvPr>
          <p:cNvPicPr>
            <a:picLocks noChangeAspect="1"/>
          </p:cNvPicPr>
          <p:nvPr/>
        </p:nvPicPr>
        <p:blipFill rotWithShape="1">
          <a:blip r:embed="rId4"/>
          <a:srcRect b="68550"/>
          <a:stretch/>
        </p:blipFill>
        <p:spPr>
          <a:xfrm>
            <a:off x="1593544" y="803374"/>
            <a:ext cx="10223500" cy="1769441"/>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163508" y="761053"/>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13" name="Text Placeholder">
            <a:extLst>
              <a:ext uri="{FF2B5EF4-FFF2-40B4-BE49-F238E27FC236}">
                <a16:creationId xmlns:a16="http://schemas.microsoft.com/office/drawing/2014/main" id="{0BA9BDFD-0619-1547-85EF-7AAC13F28661}"/>
              </a:ext>
            </a:extLst>
          </p:cNvPr>
          <p:cNvSpPr>
            <a:spLocks noGrp="1"/>
          </p:cNvSpPr>
          <p:nvPr>
            <p:ph type="body" sz="quarter" idx="10"/>
          </p:nvPr>
        </p:nvSpPr>
        <p:spPr>
          <a:xfrm>
            <a:off x="1871036" y="2942534"/>
            <a:ext cx="9304500" cy="4716000"/>
          </a:xfrm>
        </p:spPr>
        <p:txBody>
          <a:bodyPr/>
          <a:lstStyle/>
          <a:p>
            <a:pPr lvl="0"/>
            <a:r>
              <a:rPr lang="en-US" dirty="0"/>
              <a:t>Inbox</a:t>
            </a:r>
          </a:p>
          <a:p>
            <a:pPr lvl="1"/>
            <a:r>
              <a:rPr lang="en-US" dirty="0"/>
              <a:t>Aggregated across Alerts, Violations, Vulnerabilities, Security Events</a:t>
            </a:r>
          </a:p>
          <a:p>
            <a:pPr lvl="1"/>
            <a:r>
              <a:rPr lang="en-US" dirty="0"/>
              <a:t>Aggregated across cluster fleet</a:t>
            </a:r>
          </a:p>
          <a:p>
            <a:pPr lvl="1"/>
            <a:r>
              <a:rPr lang="en-US" dirty="0"/>
              <a:t>Prefiltered according to users’ responsibilities</a:t>
            </a:r>
          </a:p>
          <a:p>
            <a:pPr lvl="1"/>
            <a:r>
              <a:rPr lang="en-US" dirty="0"/>
              <a:t>Additional filter by cluster, responsibility and custom metadata</a:t>
            </a:r>
          </a:p>
          <a:p>
            <a:pPr lvl="1"/>
            <a:endParaRPr lang="en-US" dirty="0"/>
          </a:p>
          <a:p>
            <a:pPr lvl="1"/>
            <a:endParaRPr lang="en-US" dirty="0"/>
          </a:p>
        </p:txBody>
      </p:sp>
    </p:spTree>
    <p:extLst>
      <p:ext uri="{BB962C8B-B14F-4D97-AF65-F5344CB8AC3E}">
        <p14:creationId xmlns:p14="http://schemas.microsoft.com/office/powerpoint/2010/main" val="3775192373"/>
      </p:ext>
    </p:extLst>
  </p:cSld>
  <p:clrMapOvr>
    <a:masterClrMapping/>
  </p:clrMapOvr>
</p:sld>
</file>

<file path=ppt/theme/theme1.xml><?xml version="1.0" encoding="utf-8"?>
<a:theme xmlns:a="http://schemas.openxmlformats.org/drawingml/2006/main" name="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PT_Template_2022" id="{16A433ED-60C7-5542-892E-A504643102C5}" vid="{E7EABBA9-FFE0-1041-B368-CE415828E75E}"/>
    </a:ext>
  </a:extLst>
</a:theme>
</file>

<file path=ppt/theme/theme2.xml><?xml version="1.0" encoding="utf-8"?>
<a:theme xmlns:a="http://schemas.openxmlformats.org/drawingml/2006/main" name="1_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PT_Template_2022" id="{16A433ED-60C7-5542-892E-A504643102C5}" vid="{67C8F352-0280-BB43-8FE3-DC75D6590BD4}"/>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ams xmlns="a1c4e84f-b7bb-4c6b-b780-e25ed3d89054">CNMP</Teams>
    <EndDate xmlns="a1c4e84f-b7bb-4c6b-b780-e25ed3d89054" xsi:nil="true"/>
    <StartDate xmlns="a1c4e84f-b7bb-4c6b-b780-e25ed3d89054" xsi:nil="true"/>
    <TaxCatchAll xmlns="4bb96713-5e0d-4810-a7bc-ae241b93d101" xsi:nil="true"/>
    <lcf76f155ced4ddcb4097134ff3c332f xmlns="a1c4e84f-b7bb-4c6b-b780-e25ed3d8905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9D6965F7EDEA469A204E35325B8EF8" ma:contentTypeVersion="32" ma:contentTypeDescription="Create a new document." ma:contentTypeScope="" ma:versionID="07348c3f325e187ff5d58e040f484cce">
  <xsd:schema xmlns:xsd="http://www.w3.org/2001/XMLSchema" xmlns:xs="http://www.w3.org/2001/XMLSchema" xmlns:p="http://schemas.microsoft.com/office/2006/metadata/properties" xmlns:ns2="4bb96713-5e0d-4810-a7bc-ae241b93d101" xmlns:ns3="a1c4e84f-b7bb-4c6b-b780-e25ed3d89054" targetNamespace="http://schemas.microsoft.com/office/2006/metadata/properties" ma:root="true" ma:fieldsID="5ae95c01d67ce06edc137e90b7057a71" ns2:_="" ns3:_="">
    <xsd:import namespace="4bb96713-5e0d-4810-a7bc-ae241b93d101"/>
    <xsd:import namespace="a1c4e84f-b7bb-4c6b-b780-e25ed3d890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Teams" minOccurs="0"/>
                <xsd:element ref="ns3:StartDate" minOccurs="0"/>
                <xsd:element ref="ns3:EndDat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b96713-5e0d-4810-a7bc-ae241b93d1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ffe11821-721d-4c80-8a68-22d9b6a9ecb8}" ma:internalName="TaxCatchAll" ma:showField="CatchAllData" ma:web="4bb96713-5e0d-4810-a7bc-ae241b93d10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c4e84f-b7bb-4c6b-b780-e25ed3d890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Teams" ma:index="20" nillable="true" ma:displayName="Teams" ma:default="CNMP" ma:format="Dropdown" ma:internalName="Teams">
      <xsd:simpleType>
        <xsd:restriction base="dms:Note">
          <xsd:maxLength value="255"/>
        </xsd:restriction>
      </xsd:simpleType>
    </xsd:element>
    <xsd:element name="StartDate" ma:index="21" nillable="true" ma:displayName="Start Date" ma:description="Start Date of the Buddy Programm" ma:format="DateOnly" ma:internalName="StartDate">
      <xsd:simpleType>
        <xsd:restriction base="dms:DateTime"/>
      </xsd:simpleType>
    </xsd:element>
    <xsd:element name="EndDate" ma:index="22" nillable="true" ma:displayName="End Date" ma:description="End Date of Buddy Programm" ma:format="DateOnly" ma:internalName="EndDate">
      <xsd:simpleType>
        <xsd:restriction base="dms:DateTime"/>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c7b3fb9d-ee0a-40a8-bd42-4026b75186d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8F4952-BBE8-4A6E-9900-0741A4DED082}">
  <ds:schemaRefs>
    <ds:schemaRef ds:uri="http://schemas.microsoft.com/sharepoint/v3/contenttype/forms"/>
  </ds:schemaRefs>
</ds:datastoreItem>
</file>

<file path=customXml/itemProps2.xml><?xml version="1.0" encoding="utf-8"?>
<ds:datastoreItem xmlns:ds="http://schemas.openxmlformats.org/officeDocument/2006/customXml" ds:itemID="{810A9A97-6391-4D47-8DA7-DE8CFE23F816}">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4bb96713-5e0d-4810-a7bc-ae241b93d101"/>
    <ds:schemaRef ds:uri="http://purl.org/dc/elements/1.1/"/>
    <ds:schemaRef ds:uri="http://purl.org/dc/terms/"/>
    <ds:schemaRef ds:uri="http://schemas.microsoft.com/office/infopath/2007/PartnerControls"/>
    <ds:schemaRef ds:uri="a1c4e84f-b7bb-4c6b-b780-e25ed3d89054"/>
    <ds:schemaRef ds:uri="http://www.w3.org/XML/1998/namespace"/>
  </ds:schemaRefs>
</ds:datastoreItem>
</file>

<file path=customXml/itemProps3.xml><?xml version="1.0" encoding="utf-8"?>
<ds:datastoreItem xmlns:ds="http://schemas.openxmlformats.org/officeDocument/2006/customXml" ds:itemID="{50E79ADC-8EBA-4943-9041-6EC9B0FBC247}">
  <ds:schemaRefs>
    <ds:schemaRef ds:uri="4bb96713-5e0d-4810-a7bc-ae241b93d101"/>
    <ds:schemaRef ds:uri="a1c4e84f-b7bb-4c6b-b780-e25ed3d890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SAP 2020 16x9 black and white</Template>
  <TotalTime>59554</TotalTime>
  <Words>833</Words>
  <Application>Microsoft Macintosh PowerPoint</Application>
  <PresentationFormat>Custom</PresentationFormat>
  <Paragraphs>365</Paragraphs>
  <Slides>22</Slides>
  <Notes>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Consolas</vt:lpstr>
      <vt:lpstr>Courier New</vt:lpstr>
      <vt:lpstr>Symbol</vt:lpstr>
      <vt:lpstr>Wingdings</vt:lpstr>
      <vt:lpstr>Wingdings</vt:lpstr>
      <vt:lpstr>SAP 2020 16x9 black and white</vt:lpstr>
      <vt:lpstr>1_SAP 2020 16x9 black and white</vt:lpstr>
      <vt:lpstr>Greenhouse PlusOne Operations Platform </vt:lpstr>
      <vt:lpstr>Menagerie of Tools</vt:lpstr>
      <vt:lpstr>PowerPoint Presentation</vt:lpstr>
      <vt:lpstr>Pain Points</vt:lpstr>
      <vt:lpstr>Greenhouse PlusOne Operations Platform </vt:lpstr>
      <vt:lpstr>Greenhouse High Level Architecture </vt:lpstr>
      <vt:lpstr>Roadmap</vt:lpstr>
      <vt:lpstr>Dashboard</vt:lpstr>
      <vt:lpstr>PowerPoint Presentation</vt:lpstr>
      <vt:lpstr>PowerPoint Presentation</vt:lpstr>
      <vt:lpstr>PowerPoint Presentation</vt:lpstr>
      <vt:lpstr>PowerPoint Presentation</vt:lpstr>
      <vt:lpstr>PowerPoint Presentation</vt:lpstr>
      <vt:lpstr>Access Control</vt:lpstr>
      <vt:lpstr>PowerPoint Presentation</vt:lpstr>
      <vt:lpstr>PowerPoint Presentation</vt:lpstr>
      <vt:lpstr>Secrets</vt:lpstr>
      <vt:lpstr>Web Console / Workspace</vt:lpstr>
      <vt:lpstr>Greenhouse High-Level Architecture</vt:lpstr>
      <vt:lpstr>Cluster Management</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Gardener + CCloud + Day-2 as a Service</dc:title>
  <dc:subject/>
  <dc:creator>Schmidt, Michael</dc:creator>
  <cp:keywords>2020/16:9/black and white</cp:keywords>
  <dc:description/>
  <cp:lastModifiedBy>Uhlig, Arno</cp:lastModifiedBy>
  <cp:revision>8</cp:revision>
  <dcterms:created xsi:type="dcterms:W3CDTF">2022-09-12T15:07:23Z</dcterms:created>
  <dcterms:modified xsi:type="dcterms:W3CDTF">2023-04-21T09:17:42Z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0x010100929D6965F7EDEA469A204E35325B8EF8</vt:lpwstr>
  </property>
  <property fmtid="{D5CDD505-2E9C-101B-9397-08002B2CF9AE}" pid="9" name="MediaServiceImageTags">
    <vt:lpwstr/>
  </property>
</Properties>
</file>