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671" autoAdjust="0"/>
  </p:normalViewPr>
  <p:slideViewPr>
    <p:cSldViewPr snapToGrid="0">
      <p:cViewPr varScale="1">
        <p:scale>
          <a:sx n="87" d="100"/>
          <a:sy n="87" d="100"/>
        </p:scale>
        <p:origin x="14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12FE8F-10F7-44FA-806F-D2D2A787B7D8}" type="datetimeFigureOut">
              <a:rPr lang="zh-CN" altLang="en-US" smtClean="0"/>
              <a:t>2019/10/11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9AD515-D5F9-4C2C-864B-BD506FC913DF}" type="slidenum">
              <a:rPr lang="zh-CN" altLang="en-US" smtClean="0"/>
              <a:t>‹#›</a:t>
            </a:fld>
            <a:endParaRPr lang="zh-CN" altLang="en-US"/>
          </a:p>
        </p:txBody>
      </p:sp>
    </p:spTree>
    <p:extLst>
      <p:ext uri="{BB962C8B-B14F-4D97-AF65-F5344CB8AC3E}">
        <p14:creationId xmlns:p14="http://schemas.microsoft.com/office/powerpoint/2010/main" val="1784680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创建子进程时，只需要传入一个执行函数和函数的参数，创建一个</a:t>
            </a:r>
            <a:r>
              <a:rPr lang="en-US" altLang="zh-CN" dirty="0"/>
              <a:t>Process</a:t>
            </a:r>
            <a:r>
              <a:rPr lang="zh-CN" altLang="en-US" dirty="0"/>
              <a:t>实例，用</a:t>
            </a:r>
            <a:r>
              <a:rPr lang="en-US" altLang="zh-CN" dirty="0"/>
              <a:t>start()</a:t>
            </a:r>
            <a:r>
              <a:rPr lang="zh-CN" altLang="en-US" dirty="0"/>
              <a:t>方法启动，这样创建进程比</a:t>
            </a:r>
            <a:r>
              <a:rPr lang="en-US" altLang="zh-CN" dirty="0"/>
              <a:t>fork()</a:t>
            </a:r>
            <a:r>
              <a:rPr lang="zh-CN" altLang="en-US" dirty="0"/>
              <a:t>还要简单。</a:t>
            </a:r>
          </a:p>
          <a:p>
            <a:r>
              <a:rPr lang="en-US" altLang="zh-CN" dirty="0"/>
              <a:t>join()</a:t>
            </a:r>
            <a:r>
              <a:rPr lang="zh-CN" altLang="en-US" dirty="0"/>
              <a:t>方法可以等待子进程结束后再继续往下运行，通常用于进程间的同步。</a:t>
            </a:r>
          </a:p>
        </p:txBody>
      </p:sp>
      <p:sp>
        <p:nvSpPr>
          <p:cNvPr id="4" name="灯片编号占位符 3"/>
          <p:cNvSpPr>
            <a:spLocks noGrp="1"/>
          </p:cNvSpPr>
          <p:nvPr>
            <p:ph type="sldNum" sz="quarter" idx="5"/>
          </p:nvPr>
        </p:nvSpPr>
        <p:spPr/>
        <p:txBody>
          <a:bodyPr/>
          <a:lstStyle/>
          <a:p>
            <a:fld id="{BD9AD515-D5F9-4C2C-864B-BD506FC913DF}" type="slidenum">
              <a:rPr lang="zh-CN" altLang="en-US" smtClean="0"/>
              <a:t>6</a:t>
            </a:fld>
            <a:endParaRPr lang="zh-CN" altLang="en-US"/>
          </a:p>
        </p:txBody>
      </p:sp>
    </p:spTree>
    <p:extLst>
      <p:ext uri="{BB962C8B-B14F-4D97-AF65-F5344CB8AC3E}">
        <p14:creationId xmlns:p14="http://schemas.microsoft.com/office/powerpoint/2010/main" val="430375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由于任何进程默认就会启动一个线程，我们把该线程称为主线程，主线程又可以启动新的线程，</a:t>
            </a:r>
            <a:r>
              <a:rPr lang="en-US" altLang="zh-CN" sz="1200" b="0" i="0" u="none" strike="noStrike" kern="1200" dirty="0">
                <a:solidFill>
                  <a:schemeClr val="tx1"/>
                </a:solidFill>
                <a:effectLst/>
                <a:latin typeface="+mn-lt"/>
                <a:ea typeface="+mn-ea"/>
                <a:cs typeface="+mn-cs"/>
              </a:rPr>
              <a:t>Python</a:t>
            </a:r>
            <a:r>
              <a:rPr lang="zh-CN" altLang="en-US" sz="1200" b="0" i="0" u="none" strike="noStrike" kern="1200" dirty="0">
                <a:solidFill>
                  <a:schemeClr val="tx1"/>
                </a:solidFill>
                <a:effectLst/>
                <a:latin typeface="+mn-lt"/>
                <a:ea typeface="+mn-ea"/>
                <a:cs typeface="+mn-cs"/>
              </a:rPr>
              <a:t>的</a:t>
            </a:r>
            <a:r>
              <a:rPr lang="en-US" altLang="zh-CN" dirty="0"/>
              <a:t>threading</a:t>
            </a:r>
            <a:r>
              <a:rPr lang="zh-CN" altLang="en-US" sz="1200" b="0" i="0" u="none" strike="noStrike" kern="1200" dirty="0">
                <a:solidFill>
                  <a:schemeClr val="tx1"/>
                </a:solidFill>
                <a:effectLst/>
                <a:latin typeface="+mn-lt"/>
                <a:ea typeface="+mn-ea"/>
                <a:cs typeface="+mn-cs"/>
              </a:rPr>
              <a:t>模块有个</a:t>
            </a:r>
            <a:r>
              <a:rPr lang="en-US" altLang="zh-CN" dirty="0" err="1"/>
              <a:t>current_thread</a:t>
            </a:r>
            <a:r>
              <a:rPr lang="en-US" altLang="zh-CN" dirty="0"/>
              <a:t>()</a:t>
            </a:r>
            <a:r>
              <a:rPr lang="zh-CN" altLang="en-US" sz="1200" b="0" i="0" u="none" strike="noStrike" kern="1200" dirty="0">
                <a:solidFill>
                  <a:schemeClr val="tx1"/>
                </a:solidFill>
                <a:effectLst/>
                <a:latin typeface="+mn-lt"/>
                <a:ea typeface="+mn-ea"/>
                <a:cs typeface="+mn-cs"/>
              </a:rPr>
              <a:t>函数，它永远返回当前线程的实例。主线程实例的名字叫</a:t>
            </a:r>
            <a:r>
              <a:rPr lang="en-US" altLang="zh-CN" dirty="0" err="1"/>
              <a:t>MainThread</a:t>
            </a:r>
            <a:r>
              <a:rPr lang="zh-CN" altLang="en-US" sz="1200" b="0" i="0" u="none" strike="noStrike" kern="1200" dirty="0">
                <a:solidFill>
                  <a:schemeClr val="tx1"/>
                </a:solidFill>
                <a:effectLst/>
                <a:latin typeface="+mn-lt"/>
                <a:ea typeface="+mn-ea"/>
                <a:cs typeface="+mn-cs"/>
              </a:rPr>
              <a:t>，子线程的名字在创建时指定，我们用</a:t>
            </a:r>
            <a:r>
              <a:rPr lang="en-US" altLang="zh-CN" dirty="0" err="1"/>
              <a:t>LoopThread</a:t>
            </a:r>
            <a:r>
              <a:rPr lang="zh-CN" altLang="en-US" sz="1200" b="0" i="0" u="none" strike="noStrike" kern="1200" dirty="0">
                <a:solidFill>
                  <a:schemeClr val="tx1"/>
                </a:solidFill>
                <a:effectLst/>
                <a:latin typeface="+mn-lt"/>
                <a:ea typeface="+mn-ea"/>
                <a:cs typeface="+mn-cs"/>
              </a:rPr>
              <a:t>命名子线程。名字仅仅在打印时用来显示，完全没有其他意义，如果不起名字</a:t>
            </a:r>
            <a:r>
              <a:rPr lang="en-US" altLang="zh-CN" sz="1200" b="0" i="0" u="none" strike="noStrike" kern="1200" dirty="0">
                <a:solidFill>
                  <a:schemeClr val="tx1"/>
                </a:solidFill>
                <a:effectLst/>
                <a:latin typeface="+mn-lt"/>
                <a:ea typeface="+mn-ea"/>
                <a:cs typeface="+mn-cs"/>
              </a:rPr>
              <a:t>Python</a:t>
            </a:r>
            <a:r>
              <a:rPr lang="zh-CN" altLang="en-US" sz="1200" b="0" i="0" u="none" strike="noStrike" kern="1200" dirty="0">
                <a:solidFill>
                  <a:schemeClr val="tx1"/>
                </a:solidFill>
                <a:effectLst/>
                <a:latin typeface="+mn-lt"/>
                <a:ea typeface="+mn-ea"/>
                <a:cs typeface="+mn-cs"/>
              </a:rPr>
              <a:t>就自动给线程命名为</a:t>
            </a:r>
            <a:r>
              <a:rPr lang="en-US" altLang="zh-CN" dirty="0"/>
              <a:t>Thread-1</a:t>
            </a:r>
            <a:r>
              <a:rPr lang="zh-CN" altLang="en-US" sz="1200" b="0" i="0" u="none" strike="noStrike" kern="1200" dirty="0">
                <a:solidFill>
                  <a:schemeClr val="tx1"/>
                </a:solidFill>
                <a:effectLst/>
                <a:latin typeface="+mn-lt"/>
                <a:ea typeface="+mn-ea"/>
                <a:cs typeface="+mn-cs"/>
              </a:rPr>
              <a:t>，</a:t>
            </a:r>
            <a:r>
              <a:rPr lang="en-US" altLang="zh-CN" dirty="0"/>
              <a:t>Thread-2</a:t>
            </a:r>
            <a:r>
              <a:rPr lang="en-US" altLang="zh-CN" sz="1200" b="0" i="0" u="none" strike="noStrike"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BD9AD515-D5F9-4C2C-864B-BD506FC913DF}" type="slidenum">
              <a:rPr lang="zh-CN" altLang="en-US" smtClean="0"/>
              <a:t>15</a:t>
            </a:fld>
            <a:endParaRPr lang="zh-CN" altLang="en-US"/>
          </a:p>
        </p:txBody>
      </p:sp>
    </p:spTree>
    <p:extLst>
      <p:ext uri="{BB962C8B-B14F-4D97-AF65-F5344CB8AC3E}">
        <p14:creationId xmlns:p14="http://schemas.microsoft.com/office/powerpoint/2010/main" val="71941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创建子进程时，只需要传入一个执行函数和函数的参数，创建一个</a:t>
            </a:r>
            <a:r>
              <a:rPr lang="en-US" altLang="zh-CN" dirty="0"/>
              <a:t>Process</a:t>
            </a:r>
            <a:r>
              <a:rPr lang="zh-CN" altLang="en-US" dirty="0"/>
              <a:t>实例，用</a:t>
            </a:r>
            <a:r>
              <a:rPr lang="en-US" altLang="zh-CN" dirty="0"/>
              <a:t>start()</a:t>
            </a:r>
            <a:r>
              <a:rPr lang="zh-CN" altLang="en-US" dirty="0"/>
              <a:t>方法启动，这样创建进程比</a:t>
            </a:r>
            <a:r>
              <a:rPr lang="en-US" altLang="zh-CN" dirty="0"/>
              <a:t>fork()</a:t>
            </a:r>
            <a:r>
              <a:rPr lang="zh-CN" altLang="en-US" dirty="0"/>
              <a:t>还要简单。</a:t>
            </a:r>
          </a:p>
          <a:p>
            <a:r>
              <a:rPr lang="en-US" altLang="zh-CN" dirty="0"/>
              <a:t>join()</a:t>
            </a:r>
            <a:r>
              <a:rPr lang="zh-CN" altLang="en-US" dirty="0"/>
              <a:t>方法可以等待子进程结束后再继续往下运行，通常用于进程间的同步。</a:t>
            </a:r>
          </a:p>
        </p:txBody>
      </p:sp>
      <p:sp>
        <p:nvSpPr>
          <p:cNvPr id="4" name="灯片编号占位符 3"/>
          <p:cNvSpPr>
            <a:spLocks noGrp="1"/>
          </p:cNvSpPr>
          <p:nvPr>
            <p:ph type="sldNum" sz="quarter" idx="5"/>
          </p:nvPr>
        </p:nvSpPr>
        <p:spPr/>
        <p:txBody>
          <a:bodyPr/>
          <a:lstStyle/>
          <a:p>
            <a:fld id="{BD9AD515-D5F9-4C2C-864B-BD506FC913DF}" type="slidenum">
              <a:rPr lang="zh-CN" altLang="en-US" smtClean="0"/>
              <a:t>16</a:t>
            </a:fld>
            <a:endParaRPr lang="zh-CN" altLang="en-US"/>
          </a:p>
        </p:txBody>
      </p:sp>
    </p:spTree>
    <p:extLst>
      <p:ext uri="{BB962C8B-B14F-4D97-AF65-F5344CB8AC3E}">
        <p14:creationId xmlns:p14="http://schemas.microsoft.com/office/powerpoint/2010/main" val="3895010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我们定义了一个共享变量</a:t>
            </a:r>
            <a:r>
              <a:rPr lang="en-US" altLang="zh-CN" sz="1200" b="0" i="0" u="none" strike="noStrike" kern="1200" dirty="0">
                <a:solidFill>
                  <a:schemeClr val="tx1"/>
                </a:solidFill>
                <a:effectLst/>
                <a:latin typeface="+mn-lt"/>
                <a:ea typeface="+mn-ea"/>
                <a:cs typeface="+mn-cs"/>
              </a:rPr>
              <a:t>balance</a:t>
            </a:r>
            <a:r>
              <a:rPr lang="zh-CN" altLang="en-US" sz="1200" b="0" i="0" u="none" strike="noStrike" kern="1200" dirty="0">
                <a:solidFill>
                  <a:schemeClr val="tx1"/>
                </a:solidFill>
                <a:effectLst/>
                <a:latin typeface="+mn-lt"/>
                <a:ea typeface="+mn-ea"/>
                <a:cs typeface="+mn-cs"/>
              </a:rPr>
              <a:t>，初始值为</a:t>
            </a:r>
            <a:r>
              <a:rPr lang="en-US" altLang="zh-CN" sz="1200" b="0" i="0" u="none" strike="noStrike" kern="1200" dirty="0">
                <a:solidFill>
                  <a:schemeClr val="tx1"/>
                </a:solidFill>
                <a:effectLst/>
                <a:latin typeface="+mn-lt"/>
                <a:ea typeface="+mn-ea"/>
                <a:cs typeface="+mn-cs"/>
              </a:rPr>
              <a:t>0</a:t>
            </a:r>
            <a:r>
              <a:rPr lang="zh-CN" altLang="en-US" sz="1200" b="0" i="0" u="none" strike="noStrike" kern="1200" dirty="0">
                <a:solidFill>
                  <a:schemeClr val="tx1"/>
                </a:solidFill>
                <a:effectLst/>
                <a:latin typeface="+mn-lt"/>
                <a:ea typeface="+mn-ea"/>
                <a:cs typeface="+mn-cs"/>
              </a:rPr>
              <a:t>，并且启动两个线程，先存后取，理论上结果应该为</a:t>
            </a:r>
            <a:r>
              <a:rPr lang="en-US" altLang="zh-CN" sz="1200" b="0" i="0" u="none" strike="noStrike" kern="1200" dirty="0">
                <a:solidFill>
                  <a:schemeClr val="tx1"/>
                </a:solidFill>
                <a:effectLst/>
                <a:latin typeface="+mn-lt"/>
                <a:ea typeface="+mn-ea"/>
                <a:cs typeface="+mn-cs"/>
              </a:rPr>
              <a:t>0</a:t>
            </a:r>
            <a:r>
              <a:rPr lang="zh-CN" altLang="en-US" sz="1200" b="0" i="0" u="none" strike="noStrike" kern="1200" dirty="0">
                <a:solidFill>
                  <a:schemeClr val="tx1"/>
                </a:solidFill>
                <a:effectLst/>
                <a:latin typeface="+mn-lt"/>
                <a:ea typeface="+mn-ea"/>
                <a:cs typeface="+mn-cs"/>
              </a:rPr>
              <a:t>，但是，由于线程的调度是由操作系统决定的，当</a:t>
            </a:r>
            <a:r>
              <a:rPr lang="en-US" altLang="zh-CN" sz="1200" b="0" i="0" u="none" strike="noStrike" kern="1200" dirty="0">
                <a:solidFill>
                  <a:schemeClr val="tx1"/>
                </a:solidFill>
                <a:effectLst/>
                <a:latin typeface="+mn-lt"/>
                <a:ea typeface="+mn-ea"/>
                <a:cs typeface="+mn-cs"/>
              </a:rPr>
              <a:t>t1</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t2</a:t>
            </a:r>
            <a:r>
              <a:rPr lang="zh-CN" altLang="en-US" sz="1200" b="0" i="0" u="none" strike="noStrike" kern="1200" dirty="0">
                <a:solidFill>
                  <a:schemeClr val="tx1"/>
                </a:solidFill>
                <a:effectLst/>
                <a:latin typeface="+mn-lt"/>
                <a:ea typeface="+mn-ea"/>
                <a:cs typeface="+mn-cs"/>
              </a:rPr>
              <a:t>交替执行时，只要循环次数足够多，</a:t>
            </a:r>
            <a:r>
              <a:rPr lang="en-US" altLang="zh-CN" sz="1200" b="0" i="0" u="none" strike="noStrike" kern="1200" dirty="0">
                <a:solidFill>
                  <a:schemeClr val="tx1"/>
                </a:solidFill>
                <a:effectLst/>
                <a:latin typeface="+mn-lt"/>
                <a:ea typeface="+mn-ea"/>
                <a:cs typeface="+mn-cs"/>
              </a:rPr>
              <a:t>balance</a:t>
            </a:r>
            <a:r>
              <a:rPr lang="zh-CN" altLang="en-US" sz="1200" b="0" i="0" u="none" strike="noStrike" kern="1200" dirty="0">
                <a:solidFill>
                  <a:schemeClr val="tx1"/>
                </a:solidFill>
                <a:effectLst/>
                <a:latin typeface="+mn-lt"/>
                <a:ea typeface="+mn-ea"/>
                <a:cs typeface="+mn-cs"/>
              </a:rPr>
              <a:t>的结果就不一定是</a:t>
            </a:r>
            <a:r>
              <a:rPr lang="en-US" altLang="zh-CN" sz="1200" b="0" i="0" u="none" strike="noStrike" kern="1200" dirty="0">
                <a:solidFill>
                  <a:schemeClr val="tx1"/>
                </a:solidFill>
                <a:effectLst/>
                <a:latin typeface="+mn-lt"/>
                <a:ea typeface="+mn-ea"/>
                <a:cs typeface="+mn-cs"/>
              </a:rPr>
              <a:t>0</a:t>
            </a:r>
            <a:r>
              <a:rPr lang="zh-CN" altLang="en-US" sz="1200" b="0" i="0" u="none" strike="noStrike" kern="1200" dirty="0">
                <a:solidFill>
                  <a:schemeClr val="tx1"/>
                </a:solidFill>
                <a:effectLst/>
                <a:latin typeface="+mn-lt"/>
                <a:ea typeface="+mn-ea"/>
                <a:cs typeface="+mn-cs"/>
              </a:rPr>
              <a:t>了。</a:t>
            </a:r>
          </a:p>
          <a:p>
            <a:r>
              <a:rPr lang="zh-CN" altLang="en-US" sz="1200" b="0" i="0" u="none" strike="noStrike" kern="1200" dirty="0">
                <a:solidFill>
                  <a:schemeClr val="tx1"/>
                </a:solidFill>
                <a:effectLst/>
                <a:latin typeface="+mn-lt"/>
                <a:ea typeface="+mn-ea"/>
                <a:cs typeface="+mn-cs"/>
              </a:rPr>
              <a:t>原因是因为高级语言的一条语句在</a:t>
            </a:r>
            <a:r>
              <a:rPr lang="en-US" altLang="zh-CN" sz="1200" b="0" i="0" u="none" strike="noStrike" kern="1200" dirty="0">
                <a:solidFill>
                  <a:schemeClr val="tx1"/>
                </a:solidFill>
                <a:effectLst/>
                <a:latin typeface="+mn-lt"/>
                <a:ea typeface="+mn-ea"/>
                <a:cs typeface="+mn-cs"/>
              </a:rPr>
              <a:t>CPU</a:t>
            </a:r>
            <a:r>
              <a:rPr lang="zh-CN" altLang="en-US" sz="1200" b="0" i="0" u="none" strike="noStrike" kern="1200" dirty="0">
                <a:solidFill>
                  <a:schemeClr val="tx1"/>
                </a:solidFill>
                <a:effectLst/>
                <a:latin typeface="+mn-lt"/>
                <a:ea typeface="+mn-ea"/>
                <a:cs typeface="+mn-cs"/>
              </a:rPr>
              <a:t>执行时是若干条语句，即使一个简单的计算</a:t>
            </a:r>
            <a:r>
              <a:rPr lang="en-US" altLang="zh-CN" sz="1200" b="0" i="0" u="none" strike="noStrike" kern="1200" dirty="0">
                <a:solidFill>
                  <a:schemeClr val="tx1"/>
                </a:solidFill>
                <a:effectLst/>
                <a:latin typeface="+mn-lt"/>
                <a:ea typeface="+mn-ea"/>
                <a:cs typeface="+mn-cs"/>
              </a:rPr>
              <a:t>balance = balance + n</a:t>
            </a:r>
            <a:r>
              <a:rPr lang="zh-CN" altLang="en-US" sz="1200" b="0" i="0" u="none" strike="noStrike" kern="1200" dirty="0">
                <a:solidFill>
                  <a:schemeClr val="tx1"/>
                </a:solidFill>
                <a:effectLst/>
                <a:latin typeface="+mn-lt"/>
                <a:ea typeface="+mn-ea"/>
                <a:cs typeface="+mn-cs"/>
              </a:rPr>
              <a:t>也分两步：</a:t>
            </a:r>
          </a:p>
          <a:p>
            <a:r>
              <a:rPr lang="zh-CN" altLang="en-US" sz="1200" b="0" i="0" u="none" strike="noStrike" kern="1200" dirty="0">
                <a:solidFill>
                  <a:schemeClr val="tx1"/>
                </a:solidFill>
                <a:effectLst/>
                <a:latin typeface="+mn-lt"/>
                <a:ea typeface="+mn-ea"/>
                <a:cs typeface="+mn-cs"/>
              </a:rPr>
              <a:t>计算</a:t>
            </a:r>
            <a:r>
              <a:rPr lang="en-US" altLang="zh-CN" sz="1200" b="0" i="0" u="none" strike="noStrike" kern="1200" dirty="0">
                <a:solidFill>
                  <a:schemeClr val="tx1"/>
                </a:solidFill>
                <a:effectLst/>
                <a:latin typeface="+mn-lt"/>
                <a:ea typeface="+mn-ea"/>
                <a:cs typeface="+mn-cs"/>
              </a:rPr>
              <a:t>balance + n</a:t>
            </a:r>
            <a:r>
              <a:rPr lang="zh-CN" altLang="en-US" sz="1200" b="0" i="0" u="none" strike="noStrike" kern="1200" dirty="0">
                <a:solidFill>
                  <a:schemeClr val="tx1"/>
                </a:solidFill>
                <a:effectLst/>
                <a:latin typeface="+mn-lt"/>
                <a:ea typeface="+mn-ea"/>
                <a:cs typeface="+mn-cs"/>
              </a:rPr>
              <a:t>，存入临时变量中；</a:t>
            </a:r>
          </a:p>
          <a:p>
            <a:r>
              <a:rPr lang="zh-CN" altLang="en-US" sz="1200" b="0" i="0" u="none" strike="noStrike" kern="1200" dirty="0">
                <a:solidFill>
                  <a:schemeClr val="tx1"/>
                </a:solidFill>
                <a:effectLst/>
                <a:latin typeface="+mn-lt"/>
                <a:ea typeface="+mn-ea"/>
                <a:cs typeface="+mn-cs"/>
              </a:rPr>
              <a:t>将临时变量的值赋给</a:t>
            </a:r>
            <a:r>
              <a:rPr lang="en-US" altLang="zh-CN" sz="1200" b="0" i="0" u="none" strike="noStrike" kern="1200" dirty="0">
                <a:solidFill>
                  <a:schemeClr val="tx1"/>
                </a:solidFill>
                <a:effectLst/>
                <a:latin typeface="+mn-lt"/>
                <a:ea typeface="+mn-ea"/>
                <a:cs typeface="+mn-cs"/>
              </a:rPr>
              <a:t>balance</a:t>
            </a:r>
            <a:r>
              <a:rPr lang="zh-CN" altLang="en-US" sz="1200" b="0" i="0" u="none" strike="noStrike" kern="1200" dirty="0">
                <a:solidFill>
                  <a:schemeClr val="tx1"/>
                </a:solidFill>
                <a:effectLst/>
                <a:latin typeface="+mn-lt"/>
                <a:ea typeface="+mn-ea"/>
                <a:cs typeface="+mn-cs"/>
              </a:rPr>
              <a:t>。</a:t>
            </a:r>
          </a:p>
          <a:p>
            <a:r>
              <a:rPr lang="zh-CN" altLang="pt-BR" sz="1200" b="0" i="0" u="none" strike="noStrike" kern="1200" dirty="0">
                <a:solidFill>
                  <a:schemeClr val="tx1"/>
                </a:solidFill>
                <a:effectLst/>
                <a:latin typeface="+mn-lt"/>
                <a:ea typeface="+mn-ea"/>
                <a:cs typeface="+mn-cs"/>
              </a:rPr>
              <a:t>也就是可以看成：</a:t>
            </a:r>
          </a:p>
          <a:p>
            <a:r>
              <a:rPr lang="pt-BR" altLang="zh-CN" dirty="0"/>
              <a:t>x = balance + n</a:t>
            </a:r>
          </a:p>
          <a:p>
            <a:r>
              <a:rPr lang="en-US" altLang="zh-CN" sz="1200" b="0" i="0" u="none" strike="noStrike" kern="1200" dirty="0">
                <a:solidFill>
                  <a:schemeClr val="tx1"/>
                </a:solidFill>
                <a:effectLst/>
                <a:latin typeface="+mn-lt"/>
                <a:ea typeface="+mn-ea"/>
                <a:cs typeface="+mn-cs"/>
              </a:rPr>
              <a:t>balance = x</a:t>
            </a:r>
          </a:p>
          <a:p>
            <a:r>
              <a:rPr lang="zh-CN" altLang="en-US" sz="1200" b="0" i="0" u="none" strike="noStrike" kern="1200" dirty="0">
                <a:solidFill>
                  <a:schemeClr val="tx1"/>
                </a:solidFill>
                <a:effectLst/>
                <a:latin typeface="+mn-lt"/>
                <a:ea typeface="+mn-ea"/>
                <a:cs typeface="+mn-cs"/>
              </a:rPr>
              <a:t>由于</a:t>
            </a:r>
            <a:r>
              <a:rPr lang="en-US" altLang="zh-CN" sz="1200" b="0" i="0" u="none" strike="noStrike" kern="1200" dirty="0">
                <a:solidFill>
                  <a:schemeClr val="tx1"/>
                </a:solidFill>
                <a:effectLst/>
                <a:latin typeface="+mn-lt"/>
                <a:ea typeface="+mn-ea"/>
                <a:cs typeface="+mn-cs"/>
              </a:rPr>
              <a:t>x</a:t>
            </a:r>
            <a:r>
              <a:rPr lang="zh-CN" altLang="en-US" sz="1200" b="0" i="0" u="none" strike="noStrike" kern="1200" dirty="0">
                <a:solidFill>
                  <a:schemeClr val="tx1"/>
                </a:solidFill>
                <a:effectLst/>
                <a:latin typeface="+mn-lt"/>
                <a:ea typeface="+mn-ea"/>
                <a:cs typeface="+mn-cs"/>
              </a:rPr>
              <a:t>是局部变量，两个线程各自都有自己的</a:t>
            </a:r>
            <a:r>
              <a:rPr lang="en-US" altLang="zh-CN" sz="1200" b="0" i="0" u="none" strike="noStrike" kern="1200" dirty="0">
                <a:solidFill>
                  <a:schemeClr val="tx1"/>
                </a:solidFill>
                <a:effectLst/>
                <a:latin typeface="+mn-lt"/>
                <a:ea typeface="+mn-ea"/>
                <a:cs typeface="+mn-cs"/>
              </a:rPr>
              <a:t>x</a:t>
            </a:r>
            <a:r>
              <a:rPr lang="zh-CN" altLang="en-US" sz="1200" b="0" i="0" u="none" strike="noStrike" kern="1200" dirty="0">
                <a:solidFill>
                  <a:schemeClr val="tx1"/>
                </a:solidFill>
                <a:effectLst/>
                <a:latin typeface="+mn-lt"/>
                <a:ea typeface="+mn-ea"/>
                <a:cs typeface="+mn-cs"/>
              </a:rPr>
              <a:t>，当代码正常执行时：</a:t>
            </a:r>
          </a:p>
        </p:txBody>
      </p:sp>
      <p:sp>
        <p:nvSpPr>
          <p:cNvPr id="4" name="灯片编号占位符 3"/>
          <p:cNvSpPr>
            <a:spLocks noGrp="1"/>
          </p:cNvSpPr>
          <p:nvPr>
            <p:ph type="sldNum" sz="quarter" idx="5"/>
          </p:nvPr>
        </p:nvSpPr>
        <p:spPr/>
        <p:txBody>
          <a:bodyPr/>
          <a:lstStyle/>
          <a:p>
            <a:fld id="{BD9AD515-D5F9-4C2C-864B-BD506FC913DF}" type="slidenum">
              <a:rPr lang="zh-CN" altLang="en-US" smtClean="0"/>
              <a:t>17</a:t>
            </a:fld>
            <a:endParaRPr lang="zh-CN" altLang="en-US"/>
          </a:p>
        </p:txBody>
      </p:sp>
    </p:spTree>
    <p:extLst>
      <p:ext uri="{BB962C8B-B14F-4D97-AF65-F5344CB8AC3E}">
        <p14:creationId xmlns:p14="http://schemas.microsoft.com/office/powerpoint/2010/main" val="2408753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我们定义了一个共享变量</a:t>
            </a:r>
            <a:r>
              <a:rPr lang="en-US" altLang="zh-CN" sz="1200" b="0" i="0" u="none" strike="noStrike" kern="1200" dirty="0">
                <a:solidFill>
                  <a:schemeClr val="tx1"/>
                </a:solidFill>
                <a:effectLst/>
                <a:latin typeface="+mn-lt"/>
                <a:ea typeface="+mn-ea"/>
                <a:cs typeface="+mn-cs"/>
              </a:rPr>
              <a:t>balance</a:t>
            </a:r>
            <a:r>
              <a:rPr lang="zh-CN" altLang="en-US" sz="1200" b="0" i="0" u="none" strike="noStrike" kern="1200" dirty="0">
                <a:solidFill>
                  <a:schemeClr val="tx1"/>
                </a:solidFill>
                <a:effectLst/>
                <a:latin typeface="+mn-lt"/>
                <a:ea typeface="+mn-ea"/>
                <a:cs typeface="+mn-cs"/>
              </a:rPr>
              <a:t>，初始值为</a:t>
            </a:r>
            <a:r>
              <a:rPr lang="en-US" altLang="zh-CN" sz="1200" b="0" i="0" u="none" strike="noStrike" kern="1200" dirty="0">
                <a:solidFill>
                  <a:schemeClr val="tx1"/>
                </a:solidFill>
                <a:effectLst/>
                <a:latin typeface="+mn-lt"/>
                <a:ea typeface="+mn-ea"/>
                <a:cs typeface="+mn-cs"/>
              </a:rPr>
              <a:t>0</a:t>
            </a:r>
            <a:r>
              <a:rPr lang="zh-CN" altLang="en-US" sz="1200" b="0" i="0" u="none" strike="noStrike" kern="1200" dirty="0">
                <a:solidFill>
                  <a:schemeClr val="tx1"/>
                </a:solidFill>
                <a:effectLst/>
                <a:latin typeface="+mn-lt"/>
                <a:ea typeface="+mn-ea"/>
                <a:cs typeface="+mn-cs"/>
              </a:rPr>
              <a:t>，并且启动两个线程，先存后取，理论上结果应该为</a:t>
            </a:r>
            <a:r>
              <a:rPr lang="en-US" altLang="zh-CN" sz="1200" b="0" i="0" u="none" strike="noStrike" kern="1200" dirty="0">
                <a:solidFill>
                  <a:schemeClr val="tx1"/>
                </a:solidFill>
                <a:effectLst/>
                <a:latin typeface="+mn-lt"/>
                <a:ea typeface="+mn-ea"/>
                <a:cs typeface="+mn-cs"/>
              </a:rPr>
              <a:t>0</a:t>
            </a:r>
            <a:r>
              <a:rPr lang="zh-CN" altLang="en-US" sz="1200" b="0" i="0" u="none" strike="noStrike" kern="1200" dirty="0">
                <a:solidFill>
                  <a:schemeClr val="tx1"/>
                </a:solidFill>
                <a:effectLst/>
                <a:latin typeface="+mn-lt"/>
                <a:ea typeface="+mn-ea"/>
                <a:cs typeface="+mn-cs"/>
              </a:rPr>
              <a:t>，但是，由于线程的调度是由操作系统决定的，当</a:t>
            </a:r>
            <a:r>
              <a:rPr lang="en-US" altLang="zh-CN" sz="1200" b="0" i="0" u="none" strike="noStrike" kern="1200" dirty="0">
                <a:solidFill>
                  <a:schemeClr val="tx1"/>
                </a:solidFill>
                <a:effectLst/>
                <a:latin typeface="+mn-lt"/>
                <a:ea typeface="+mn-ea"/>
                <a:cs typeface="+mn-cs"/>
              </a:rPr>
              <a:t>t1</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t2</a:t>
            </a:r>
            <a:r>
              <a:rPr lang="zh-CN" altLang="en-US" sz="1200" b="0" i="0" u="none" strike="noStrike" kern="1200" dirty="0">
                <a:solidFill>
                  <a:schemeClr val="tx1"/>
                </a:solidFill>
                <a:effectLst/>
                <a:latin typeface="+mn-lt"/>
                <a:ea typeface="+mn-ea"/>
                <a:cs typeface="+mn-cs"/>
              </a:rPr>
              <a:t>交替执行时，只要循环次数足够多，</a:t>
            </a:r>
            <a:r>
              <a:rPr lang="en-US" altLang="zh-CN" sz="1200" b="0" i="0" u="none" strike="noStrike" kern="1200" dirty="0">
                <a:solidFill>
                  <a:schemeClr val="tx1"/>
                </a:solidFill>
                <a:effectLst/>
                <a:latin typeface="+mn-lt"/>
                <a:ea typeface="+mn-ea"/>
                <a:cs typeface="+mn-cs"/>
              </a:rPr>
              <a:t>balance</a:t>
            </a:r>
            <a:r>
              <a:rPr lang="zh-CN" altLang="en-US" sz="1200" b="0" i="0" u="none" strike="noStrike" kern="1200" dirty="0">
                <a:solidFill>
                  <a:schemeClr val="tx1"/>
                </a:solidFill>
                <a:effectLst/>
                <a:latin typeface="+mn-lt"/>
                <a:ea typeface="+mn-ea"/>
                <a:cs typeface="+mn-cs"/>
              </a:rPr>
              <a:t>的结果就不一定是</a:t>
            </a:r>
            <a:r>
              <a:rPr lang="en-US" altLang="zh-CN" sz="1200" b="0" i="0" u="none" strike="noStrike" kern="1200" dirty="0">
                <a:solidFill>
                  <a:schemeClr val="tx1"/>
                </a:solidFill>
                <a:effectLst/>
                <a:latin typeface="+mn-lt"/>
                <a:ea typeface="+mn-ea"/>
                <a:cs typeface="+mn-cs"/>
              </a:rPr>
              <a:t>0</a:t>
            </a:r>
            <a:r>
              <a:rPr lang="zh-CN" altLang="en-US" sz="1200" b="0" i="0" u="none" strike="noStrike" kern="1200" dirty="0">
                <a:solidFill>
                  <a:schemeClr val="tx1"/>
                </a:solidFill>
                <a:effectLst/>
                <a:latin typeface="+mn-lt"/>
                <a:ea typeface="+mn-ea"/>
                <a:cs typeface="+mn-cs"/>
              </a:rPr>
              <a:t>了。</a:t>
            </a:r>
          </a:p>
          <a:p>
            <a:r>
              <a:rPr lang="zh-CN" altLang="en-US" sz="1200" b="0" i="0" u="none" strike="noStrike" kern="1200" dirty="0">
                <a:solidFill>
                  <a:schemeClr val="tx1"/>
                </a:solidFill>
                <a:effectLst/>
                <a:latin typeface="+mn-lt"/>
                <a:ea typeface="+mn-ea"/>
                <a:cs typeface="+mn-cs"/>
              </a:rPr>
              <a:t>原因是因为高级语言的一条语句在</a:t>
            </a:r>
            <a:r>
              <a:rPr lang="en-US" altLang="zh-CN" sz="1200" b="0" i="0" u="none" strike="noStrike" kern="1200" dirty="0">
                <a:solidFill>
                  <a:schemeClr val="tx1"/>
                </a:solidFill>
                <a:effectLst/>
                <a:latin typeface="+mn-lt"/>
                <a:ea typeface="+mn-ea"/>
                <a:cs typeface="+mn-cs"/>
              </a:rPr>
              <a:t>CPU</a:t>
            </a:r>
            <a:r>
              <a:rPr lang="zh-CN" altLang="en-US" sz="1200" b="0" i="0" u="none" strike="noStrike" kern="1200" dirty="0">
                <a:solidFill>
                  <a:schemeClr val="tx1"/>
                </a:solidFill>
                <a:effectLst/>
                <a:latin typeface="+mn-lt"/>
                <a:ea typeface="+mn-ea"/>
                <a:cs typeface="+mn-cs"/>
              </a:rPr>
              <a:t>执行时是若干条语句，即使一个简单的计算</a:t>
            </a:r>
            <a:r>
              <a:rPr lang="en-US" altLang="zh-CN" sz="1200" b="0" i="0" u="none" strike="noStrike" kern="1200" dirty="0">
                <a:solidFill>
                  <a:schemeClr val="tx1"/>
                </a:solidFill>
                <a:effectLst/>
                <a:latin typeface="+mn-lt"/>
                <a:ea typeface="+mn-ea"/>
                <a:cs typeface="+mn-cs"/>
              </a:rPr>
              <a:t>balance = balance + n</a:t>
            </a:r>
            <a:r>
              <a:rPr lang="zh-CN" altLang="en-US" sz="1200" b="0" i="0" u="none" strike="noStrike" kern="1200" dirty="0">
                <a:solidFill>
                  <a:schemeClr val="tx1"/>
                </a:solidFill>
                <a:effectLst/>
                <a:latin typeface="+mn-lt"/>
                <a:ea typeface="+mn-ea"/>
                <a:cs typeface="+mn-cs"/>
              </a:rPr>
              <a:t>也分两步：</a:t>
            </a:r>
          </a:p>
          <a:p>
            <a:r>
              <a:rPr lang="zh-CN" altLang="en-US" sz="1200" b="0" i="0" u="none" strike="noStrike" kern="1200" dirty="0">
                <a:solidFill>
                  <a:schemeClr val="tx1"/>
                </a:solidFill>
                <a:effectLst/>
                <a:latin typeface="+mn-lt"/>
                <a:ea typeface="+mn-ea"/>
                <a:cs typeface="+mn-cs"/>
              </a:rPr>
              <a:t>计算</a:t>
            </a:r>
            <a:r>
              <a:rPr lang="en-US" altLang="zh-CN" sz="1200" b="0" i="0" u="none" strike="noStrike" kern="1200" dirty="0">
                <a:solidFill>
                  <a:schemeClr val="tx1"/>
                </a:solidFill>
                <a:effectLst/>
                <a:latin typeface="+mn-lt"/>
                <a:ea typeface="+mn-ea"/>
                <a:cs typeface="+mn-cs"/>
              </a:rPr>
              <a:t>balance + n</a:t>
            </a:r>
            <a:r>
              <a:rPr lang="zh-CN" altLang="en-US" sz="1200" b="0" i="0" u="none" strike="noStrike" kern="1200" dirty="0">
                <a:solidFill>
                  <a:schemeClr val="tx1"/>
                </a:solidFill>
                <a:effectLst/>
                <a:latin typeface="+mn-lt"/>
                <a:ea typeface="+mn-ea"/>
                <a:cs typeface="+mn-cs"/>
              </a:rPr>
              <a:t>，存入临时变量中；</a:t>
            </a:r>
          </a:p>
          <a:p>
            <a:r>
              <a:rPr lang="zh-CN" altLang="en-US" sz="1200" b="0" i="0" u="none" strike="noStrike" kern="1200" dirty="0">
                <a:solidFill>
                  <a:schemeClr val="tx1"/>
                </a:solidFill>
                <a:effectLst/>
                <a:latin typeface="+mn-lt"/>
                <a:ea typeface="+mn-ea"/>
                <a:cs typeface="+mn-cs"/>
              </a:rPr>
              <a:t>将临时变量的值赋给</a:t>
            </a:r>
            <a:r>
              <a:rPr lang="en-US" altLang="zh-CN" sz="1200" b="0" i="0" u="none" strike="noStrike" kern="1200" dirty="0">
                <a:solidFill>
                  <a:schemeClr val="tx1"/>
                </a:solidFill>
                <a:effectLst/>
                <a:latin typeface="+mn-lt"/>
                <a:ea typeface="+mn-ea"/>
                <a:cs typeface="+mn-cs"/>
              </a:rPr>
              <a:t>balance</a:t>
            </a:r>
            <a:r>
              <a:rPr lang="zh-CN" altLang="en-US" sz="1200" b="0" i="0" u="none" strike="noStrike" kern="1200" dirty="0">
                <a:solidFill>
                  <a:schemeClr val="tx1"/>
                </a:solidFill>
                <a:effectLst/>
                <a:latin typeface="+mn-lt"/>
                <a:ea typeface="+mn-ea"/>
                <a:cs typeface="+mn-cs"/>
              </a:rPr>
              <a:t>。</a:t>
            </a:r>
          </a:p>
          <a:p>
            <a:r>
              <a:rPr lang="zh-CN" altLang="pt-BR" sz="1200" b="0" i="0" u="none" strike="noStrike" kern="1200" dirty="0">
                <a:solidFill>
                  <a:schemeClr val="tx1"/>
                </a:solidFill>
                <a:effectLst/>
                <a:latin typeface="+mn-lt"/>
                <a:ea typeface="+mn-ea"/>
                <a:cs typeface="+mn-cs"/>
              </a:rPr>
              <a:t>也就是可以看成：</a:t>
            </a:r>
          </a:p>
          <a:p>
            <a:r>
              <a:rPr lang="pt-BR" altLang="zh-CN" dirty="0"/>
              <a:t>x = balance + n</a:t>
            </a:r>
          </a:p>
          <a:p>
            <a:r>
              <a:rPr lang="en-US" altLang="zh-CN" sz="1200" b="0" i="0" u="none" strike="noStrike" kern="1200" dirty="0">
                <a:solidFill>
                  <a:schemeClr val="tx1"/>
                </a:solidFill>
                <a:effectLst/>
                <a:latin typeface="+mn-lt"/>
                <a:ea typeface="+mn-ea"/>
                <a:cs typeface="+mn-cs"/>
              </a:rPr>
              <a:t>balance = x</a:t>
            </a:r>
          </a:p>
          <a:p>
            <a:r>
              <a:rPr lang="zh-CN" altLang="en-US" sz="1200" b="0" i="0" u="none" strike="noStrike" kern="1200" dirty="0">
                <a:solidFill>
                  <a:schemeClr val="tx1"/>
                </a:solidFill>
                <a:effectLst/>
                <a:latin typeface="+mn-lt"/>
                <a:ea typeface="+mn-ea"/>
                <a:cs typeface="+mn-cs"/>
              </a:rPr>
              <a:t>由于</a:t>
            </a:r>
            <a:r>
              <a:rPr lang="en-US" altLang="zh-CN" sz="1200" b="0" i="0" u="none" strike="noStrike" kern="1200" dirty="0">
                <a:solidFill>
                  <a:schemeClr val="tx1"/>
                </a:solidFill>
                <a:effectLst/>
                <a:latin typeface="+mn-lt"/>
                <a:ea typeface="+mn-ea"/>
                <a:cs typeface="+mn-cs"/>
              </a:rPr>
              <a:t>x</a:t>
            </a:r>
            <a:r>
              <a:rPr lang="zh-CN" altLang="en-US" sz="1200" b="0" i="0" u="none" strike="noStrike" kern="1200" dirty="0">
                <a:solidFill>
                  <a:schemeClr val="tx1"/>
                </a:solidFill>
                <a:effectLst/>
                <a:latin typeface="+mn-lt"/>
                <a:ea typeface="+mn-ea"/>
                <a:cs typeface="+mn-cs"/>
              </a:rPr>
              <a:t>是局部变量，两个线程各自都有自己的</a:t>
            </a:r>
            <a:r>
              <a:rPr lang="en-US" altLang="zh-CN" sz="1200" b="0" i="0" u="none" strike="noStrike" kern="1200" dirty="0">
                <a:solidFill>
                  <a:schemeClr val="tx1"/>
                </a:solidFill>
                <a:effectLst/>
                <a:latin typeface="+mn-lt"/>
                <a:ea typeface="+mn-ea"/>
                <a:cs typeface="+mn-cs"/>
              </a:rPr>
              <a:t>x</a:t>
            </a:r>
            <a:r>
              <a:rPr lang="zh-CN" altLang="en-US" sz="1200" b="0" i="0" u="none" strike="noStrike" kern="1200" dirty="0">
                <a:solidFill>
                  <a:schemeClr val="tx1"/>
                </a:solidFill>
                <a:effectLst/>
                <a:latin typeface="+mn-lt"/>
                <a:ea typeface="+mn-ea"/>
                <a:cs typeface="+mn-cs"/>
              </a:rPr>
              <a:t>，当代码正常执行时：</a:t>
            </a:r>
          </a:p>
        </p:txBody>
      </p:sp>
      <p:sp>
        <p:nvSpPr>
          <p:cNvPr id="4" name="灯片编号占位符 3"/>
          <p:cNvSpPr>
            <a:spLocks noGrp="1"/>
          </p:cNvSpPr>
          <p:nvPr>
            <p:ph type="sldNum" sz="quarter" idx="5"/>
          </p:nvPr>
        </p:nvSpPr>
        <p:spPr/>
        <p:txBody>
          <a:bodyPr/>
          <a:lstStyle/>
          <a:p>
            <a:fld id="{BD9AD515-D5F9-4C2C-864B-BD506FC913DF}" type="slidenum">
              <a:rPr lang="zh-CN" altLang="en-US" smtClean="0"/>
              <a:t>18</a:t>
            </a:fld>
            <a:endParaRPr lang="zh-CN" altLang="en-US"/>
          </a:p>
        </p:txBody>
      </p:sp>
    </p:spTree>
    <p:extLst>
      <p:ext uri="{BB962C8B-B14F-4D97-AF65-F5344CB8AC3E}">
        <p14:creationId xmlns:p14="http://schemas.microsoft.com/office/powerpoint/2010/main" val="494688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但是</a:t>
            </a:r>
            <a:r>
              <a:rPr lang="en-US" altLang="zh-CN" sz="1200" b="0" i="0" u="none" strike="noStrike" kern="1200" dirty="0">
                <a:solidFill>
                  <a:schemeClr val="tx1"/>
                </a:solidFill>
                <a:effectLst/>
                <a:latin typeface="+mn-lt"/>
                <a:ea typeface="+mn-ea"/>
                <a:cs typeface="+mn-cs"/>
              </a:rPr>
              <a:t>t1</a:t>
            </a:r>
            <a:r>
              <a:rPr lang="zh-CN" altLang="en-US" sz="1200" b="0" i="0" u="none" strike="noStrike" kern="1200" dirty="0">
                <a:solidFill>
                  <a:schemeClr val="tx1"/>
                </a:solidFill>
                <a:effectLst/>
                <a:latin typeface="+mn-lt"/>
                <a:ea typeface="+mn-ea"/>
                <a:cs typeface="+mn-cs"/>
              </a:rPr>
              <a:t>和</a:t>
            </a:r>
            <a:r>
              <a:rPr lang="en-US" altLang="zh-CN" sz="1200" b="0" i="0" u="none" strike="noStrike" kern="1200" dirty="0">
                <a:solidFill>
                  <a:schemeClr val="tx1"/>
                </a:solidFill>
                <a:effectLst/>
                <a:latin typeface="+mn-lt"/>
                <a:ea typeface="+mn-ea"/>
                <a:cs typeface="+mn-cs"/>
              </a:rPr>
              <a:t>t2</a:t>
            </a:r>
            <a:r>
              <a:rPr lang="zh-CN" altLang="en-US" sz="1200" b="0" i="0" u="none" strike="noStrike" kern="1200" dirty="0">
                <a:solidFill>
                  <a:schemeClr val="tx1"/>
                </a:solidFill>
                <a:effectLst/>
                <a:latin typeface="+mn-lt"/>
                <a:ea typeface="+mn-ea"/>
                <a:cs typeface="+mn-cs"/>
              </a:rPr>
              <a:t>是交替运行的，如果操作系统以下面的顺序执行</a:t>
            </a:r>
            <a:r>
              <a:rPr lang="en-US" altLang="zh-CN" sz="1200" b="0" i="0" u="none" strike="noStrike" kern="1200" dirty="0">
                <a:solidFill>
                  <a:schemeClr val="tx1"/>
                </a:solidFill>
                <a:effectLst/>
                <a:latin typeface="+mn-lt"/>
                <a:ea typeface="+mn-ea"/>
                <a:cs typeface="+mn-cs"/>
              </a:rPr>
              <a:t>t1</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t2</a:t>
            </a:r>
            <a:r>
              <a:rPr lang="zh-CN" altLang="en-US" sz="1200" b="0" i="0" u="none" strike="noStrike" kern="1200" dirty="0">
                <a:solidFill>
                  <a:schemeClr val="tx1"/>
                </a:solidFill>
                <a:effectLst/>
                <a:latin typeface="+mn-lt"/>
                <a:ea typeface="+mn-ea"/>
                <a:cs typeface="+mn-cs"/>
              </a:rPr>
              <a:t>：</a:t>
            </a:r>
          </a:p>
        </p:txBody>
      </p:sp>
      <p:sp>
        <p:nvSpPr>
          <p:cNvPr id="4" name="灯片编号占位符 3"/>
          <p:cNvSpPr>
            <a:spLocks noGrp="1"/>
          </p:cNvSpPr>
          <p:nvPr>
            <p:ph type="sldNum" sz="quarter" idx="5"/>
          </p:nvPr>
        </p:nvSpPr>
        <p:spPr/>
        <p:txBody>
          <a:bodyPr/>
          <a:lstStyle/>
          <a:p>
            <a:fld id="{BD9AD515-D5F9-4C2C-864B-BD506FC913DF}" type="slidenum">
              <a:rPr lang="zh-CN" altLang="en-US" smtClean="0"/>
              <a:t>19</a:t>
            </a:fld>
            <a:endParaRPr lang="zh-CN" altLang="en-US"/>
          </a:p>
        </p:txBody>
      </p:sp>
    </p:spTree>
    <p:extLst>
      <p:ext uri="{BB962C8B-B14F-4D97-AF65-F5344CB8AC3E}">
        <p14:creationId xmlns:p14="http://schemas.microsoft.com/office/powerpoint/2010/main" val="877302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但是</a:t>
            </a:r>
            <a:r>
              <a:rPr lang="en-US" altLang="zh-CN" sz="1200" b="0" i="0" u="none" strike="noStrike" kern="1200" dirty="0">
                <a:solidFill>
                  <a:schemeClr val="tx1"/>
                </a:solidFill>
                <a:effectLst/>
                <a:latin typeface="+mn-lt"/>
                <a:ea typeface="+mn-ea"/>
                <a:cs typeface="+mn-cs"/>
              </a:rPr>
              <a:t>t1</a:t>
            </a:r>
            <a:r>
              <a:rPr lang="zh-CN" altLang="en-US" sz="1200" b="0" i="0" u="none" strike="noStrike" kern="1200" dirty="0">
                <a:solidFill>
                  <a:schemeClr val="tx1"/>
                </a:solidFill>
                <a:effectLst/>
                <a:latin typeface="+mn-lt"/>
                <a:ea typeface="+mn-ea"/>
                <a:cs typeface="+mn-cs"/>
              </a:rPr>
              <a:t>和</a:t>
            </a:r>
            <a:r>
              <a:rPr lang="en-US" altLang="zh-CN" sz="1200" b="0" i="0" u="none" strike="noStrike" kern="1200" dirty="0">
                <a:solidFill>
                  <a:schemeClr val="tx1"/>
                </a:solidFill>
                <a:effectLst/>
                <a:latin typeface="+mn-lt"/>
                <a:ea typeface="+mn-ea"/>
                <a:cs typeface="+mn-cs"/>
              </a:rPr>
              <a:t>t2</a:t>
            </a:r>
            <a:r>
              <a:rPr lang="zh-CN" altLang="en-US" sz="1200" b="0" i="0" u="none" strike="noStrike" kern="1200" dirty="0">
                <a:solidFill>
                  <a:schemeClr val="tx1"/>
                </a:solidFill>
                <a:effectLst/>
                <a:latin typeface="+mn-lt"/>
                <a:ea typeface="+mn-ea"/>
                <a:cs typeface="+mn-cs"/>
              </a:rPr>
              <a:t>是交替运行的，如果操作系统以下面的顺序执行</a:t>
            </a:r>
            <a:r>
              <a:rPr lang="en-US" altLang="zh-CN" sz="1200" b="0" i="0" u="none" strike="noStrike" kern="1200" dirty="0">
                <a:solidFill>
                  <a:schemeClr val="tx1"/>
                </a:solidFill>
                <a:effectLst/>
                <a:latin typeface="+mn-lt"/>
                <a:ea typeface="+mn-ea"/>
                <a:cs typeface="+mn-cs"/>
              </a:rPr>
              <a:t>t1</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t2</a:t>
            </a:r>
            <a:r>
              <a:rPr lang="zh-CN" altLang="en-US" sz="1200" b="0" i="0" u="none" strike="noStrike" kern="1200" dirty="0">
                <a:solidFill>
                  <a:schemeClr val="tx1"/>
                </a:solidFill>
                <a:effectLst/>
                <a:latin typeface="+mn-lt"/>
                <a:ea typeface="+mn-ea"/>
                <a:cs typeface="+mn-cs"/>
              </a:rPr>
              <a:t>：</a:t>
            </a:r>
          </a:p>
        </p:txBody>
      </p:sp>
      <p:sp>
        <p:nvSpPr>
          <p:cNvPr id="4" name="灯片编号占位符 3"/>
          <p:cNvSpPr>
            <a:spLocks noGrp="1"/>
          </p:cNvSpPr>
          <p:nvPr>
            <p:ph type="sldNum" sz="quarter" idx="5"/>
          </p:nvPr>
        </p:nvSpPr>
        <p:spPr/>
        <p:txBody>
          <a:bodyPr/>
          <a:lstStyle/>
          <a:p>
            <a:fld id="{BD9AD515-D5F9-4C2C-864B-BD506FC913DF}" type="slidenum">
              <a:rPr lang="zh-CN" altLang="en-US" smtClean="0"/>
              <a:t>20</a:t>
            </a:fld>
            <a:endParaRPr lang="zh-CN" altLang="en-US"/>
          </a:p>
        </p:txBody>
      </p:sp>
    </p:spTree>
    <p:extLst>
      <p:ext uri="{BB962C8B-B14F-4D97-AF65-F5344CB8AC3E}">
        <p14:creationId xmlns:p14="http://schemas.microsoft.com/office/powerpoint/2010/main" val="1835846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当多个线程同时执行</a:t>
            </a:r>
            <a:r>
              <a:rPr lang="en-US" altLang="zh-CN" sz="1200" b="0" i="0" u="none" strike="noStrike" kern="1200" dirty="0" err="1">
                <a:solidFill>
                  <a:schemeClr val="tx1"/>
                </a:solidFill>
                <a:effectLst/>
                <a:latin typeface="+mn-lt"/>
                <a:ea typeface="+mn-ea"/>
                <a:cs typeface="+mn-cs"/>
              </a:rPr>
              <a:t>lock.acquire</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时，只有一个线程能成功地获取锁，然后继续执行代码，其他线程就继续等待直到获得锁为止。</a:t>
            </a:r>
          </a:p>
          <a:p>
            <a:r>
              <a:rPr lang="zh-CN" altLang="en-US" sz="1200" b="0" i="0" u="none" strike="noStrike" kern="1200" dirty="0">
                <a:solidFill>
                  <a:schemeClr val="tx1"/>
                </a:solidFill>
                <a:effectLst/>
                <a:latin typeface="+mn-lt"/>
                <a:ea typeface="+mn-ea"/>
                <a:cs typeface="+mn-cs"/>
              </a:rPr>
              <a:t>获得锁的线程用完后一定要释放锁，否则那些苦苦等待锁的线程将永远等待下去，成为死线程。所以我们用</a:t>
            </a:r>
            <a:r>
              <a:rPr lang="en-US" altLang="zh-CN" sz="1200" b="0" i="0" u="none" strike="noStrike" kern="1200" dirty="0">
                <a:solidFill>
                  <a:schemeClr val="tx1"/>
                </a:solidFill>
                <a:effectLst/>
                <a:latin typeface="+mn-lt"/>
                <a:ea typeface="+mn-ea"/>
                <a:cs typeface="+mn-cs"/>
              </a:rPr>
              <a:t>try...finally</a:t>
            </a:r>
            <a:r>
              <a:rPr lang="zh-CN" altLang="en-US" sz="1200" b="0" i="0" u="none" strike="noStrike" kern="1200" dirty="0">
                <a:solidFill>
                  <a:schemeClr val="tx1"/>
                </a:solidFill>
                <a:effectLst/>
                <a:latin typeface="+mn-lt"/>
                <a:ea typeface="+mn-ea"/>
                <a:cs typeface="+mn-cs"/>
              </a:rPr>
              <a:t>来确保锁一定会被释放。</a:t>
            </a:r>
          </a:p>
          <a:p>
            <a:r>
              <a:rPr lang="zh-CN" altLang="en-US" sz="1200" b="0" i="0" u="none" strike="noStrike" kern="1200" dirty="0">
                <a:solidFill>
                  <a:schemeClr val="tx1"/>
                </a:solidFill>
                <a:effectLst/>
                <a:latin typeface="+mn-lt"/>
                <a:ea typeface="+mn-ea"/>
                <a:cs typeface="+mn-cs"/>
              </a:rPr>
              <a:t>锁的好处就是确保了某段关键代码只能由一个线程从头到尾完整地执行，坏处当然也很多，首先是阻止了多线程并发执行，包含锁的某段代码实际上只能以单线程模式执行，效率就大大地下降了。其次，由于可以存在多个锁，不同的线程持有不同的锁，并试图获取对方持有的锁时，可能会造成死锁，导致多个线程全部挂起，既不能执行，也无法结束，只能靠操作系统强制终止。</a:t>
            </a:r>
          </a:p>
        </p:txBody>
      </p:sp>
      <p:sp>
        <p:nvSpPr>
          <p:cNvPr id="4" name="灯片编号占位符 3"/>
          <p:cNvSpPr>
            <a:spLocks noGrp="1"/>
          </p:cNvSpPr>
          <p:nvPr>
            <p:ph type="sldNum" sz="quarter" idx="5"/>
          </p:nvPr>
        </p:nvSpPr>
        <p:spPr/>
        <p:txBody>
          <a:bodyPr/>
          <a:lstStyle/>
          <a:p>
            <a:fld id="{BD9AD515-D5F9-4C2C-864B-BD506FC913DF}" type="slidenum">
              <a:rPr lang="zh-CN" altLang="en-US" smtClean="0"/>
              <a:t>21</a:t>
            </a:fld>
            <a:endParaRPr lang="zh-CN" altLang="en-US"/>
          </a:p>
        </p:txBody>
      </p:sp>
    </p:spTree>
    <p:extLst>
      <p:ext uri="{BB962C8B-B14F-4D97-AF65-F5344CB8AC3E}">
        <p14:creationId xmlns:p14="http://schemas.microsoft.com/office/powerpoint/2010/main" val="2069349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当多个线程同时执行</a:t>
            </a:r>
            <a:r>
              <a:rPr lang="en-US" altLang="zh-CN" sz="1200" b="0" i="0" u="none" strike="noStrike" kern="1200" dirty="0" err="1">
                <a:solidFill>
                  <a:schemeClr val="tx1"/>
                </a:solidFill>
                <a:effectLst/>
                <a:latin typeface="+mn-lt"/>
                <a:ea typeface="+mn-ea"/>
                <a:cs typeface="+mn-cs"/>
              </a:rPr>
              <a:t>lock.acquire</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时，只有一个线程能成功地获取锁，然后继续执行代码，其他线程就继续等待直到获得锁为止。</a:t>
            </a:r>
          </a:p>
          <a:p>
            <a:r>
              <a:rPr lang="zh-CN" altLang="en-US" sz="1200" b="0" i="0" u="none" strike="noStrike" kern="1200" dirty="0">
                <a:solidFill>
                  <a:schemeClr val="tx1"/>
                </a:solidFill>
                <a:effectLst/>
                <a:latin typeface="+mn-lt"/>
                <a:ea typeface="+mn-ea"/>
                <a:cs typeface="+mn-cs"/>
              </a:rPr>
              <a:t>获得锁的线程用完后一定要释放锁，否则那些苦苦等待锁的线程将永远等待下去，成为死线程。所以我们用</a:t>
            </a:r>
            <a:r>
              <a:rPr lang="en-US" altLang="zh-CN" sz="1200" b="0" i="0" u="none" strike="noStrike" kern="1200" dirty="0">
                <a:solidFill>
                  <a:schemeClr val="tx1"/>
                </a:solidFill>
                <a:effectLst/>
                <a:latin typeface="+mn-lt"/>
                <a:ea typeface="+mn-ea"/>
                <a:cs typeface="+mn-cs"/>
              </a:rPr>
              <a:t>try...finally</a:t>
            </a:r>
            <a:r>
              <a:rPr lang="zh-CN" altLang="en-US" sz="1200" b="0" i="0" u="none" strike="noStrike" kern="1200" dirty="0">
                <a:solidFill>
                  <a:schemeClr val="tx1"/>
                </a:solidFill>
                <a:effectLst/>
                <a:latin typeface="+mn-lt"/>
                <a:ea typeface="+mn-ea"/>
                <a:cs typeface="+mn-cs"/>
              </a:rPr>
              <a:t>来确保锁一定会被释放。</a:t>
            </a:r>
          </a:p>
          <a:p>
            <a:r>
              <a:rPr lang="zh-CN" altLang="en-US" sz="1200" b="0" i="0" u="none" strike="noStrike" kern="1200" dirty="0">
                <a:solidFill>
                  <a:schemeClr val="tx1"/>
                </a:solidFill>
                <a:effectLst/>
                <a:latin typeface="+mn-lt"/>
                <a:ea typeface="+mn-ea"/>
                <a:cs typeface="+mn-cs"/>
              </a:rPr>
              <a:t>锁的好处就是确保了某段关键代码只能由一个线程从头到尾完整地执行，坏处当然也很多，首先是阻止了多线程并发执行，包含锁的某段代码实际上只能以单线程模式执行，效率就大大地下降了。其次，由于可以存在多个锁，不同的线程持有不同的锁，并试图获取对方持有的锁时，可能会造成死锁，导致多个线程全部挂起，既不能执行，也无法结束，只能靠操作系统强制终止。</a:t>
            </a:r>
          </a:p>
        </p:txBody>
      </p:sp>
      <p:sp>
        <p:nvSpPr>
          <p:cNvPr id="4" name="灯片编号占位符 3"/>
          <p:cNvSpPr>
            <a:spLocks noGrp="1"/>
          </p:cNvSpPr>
          <p:nvPr>
            <p:ph type="sldNum" sz="quarter" idx="5"/>
          </p:nvPr>
        </p:nvSpPr>
        <p:spPr/>
        <p:txBody>
          <a:bodyPr/>
          <a:lstStyle/>
          <a:p>
            <a:fld id="{BD9AD515-D5F9-4C2C-864B-BD506FC913DF}" type="slidenum">
              <a:rPr lang="zh-CN" altLang="en-US" smtClean="0"/>
              <a:t>22</a:t>
            </a:fld>
            <a:endParaRPr lang="zh-CN" altLang="en-US"/>
          </a:p>
        </p:txBody>
      </p:sp>
    </p:spTree>
    <p:extLst>
      <p:ext uri="{BB962C8B-B14F-4D97-AF65-F5344CB8AC3E}">
        <p14:creationId xmlns:p14="http://schemas.microsoft.com/office/powerpoint/2010/main" val="6456153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当多个线程同时执行</a:t>
            </a:r>
            <a:r>
              <a:rPr lang="en-US" altLang="zh-CN" sz="1200" b="0" i="0" u="none" strike="noStrike" kern="1200" dirty="0" err="1">
                <a:solidFill>
                  <a:schemeClr val="tx1"/>
                </a:solidFill>
                <a:effectLst/>
                <a:latin typeface="+mn-lt"/>
                <a:ea typeface="+mn-ea"/>
                <a:cs typeface="+mn-cs"/>
              </a:rPr>
              <a:t>lock.acquire</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时，只有一个线程能成功地获取锁，然后继续执行代码，其他线程就继续等待直到获得锁为止。</a:t>
            </a:r>
          </a:p>
          <a:p>
            <a:r>
              <a:rPr lang="zh-CN" altLang="en-US" sz="1200" b="0" i="0" u="none" strike="noStrike" kern="1200" dirty="0">
                <a:solidFill>
                  <a:schemeClr val="tx1"/>
                </a:solidFill>
                <a:effectLst/>
                <a:latin typeface="+mn-lt"/>
                <a:ea typeface="+mn-ea"/>
                <a:cs typeface="+mn-cs"/>
              </a:rPr>
              <a:t>获得锁的线程用完后一定要释放锁，否则那些苦苦等待锁的线程将永远等待下去，成为死线程。所以我们用</a:t>
            </a:r>
            <a:r>
              <a:rPr lang="en-US" altLang="zh-CN" sz="1200" b="0" i="0" u="none" strike="noStrike" kern="1200" dirty="0">
                <a:solidFill>
                  <a:schemeClr val="tx1"/>
                </a:solidFill>
                <a:effectLst/>
                <a:latin typeface="+mn-lt"/>
                <a:ea typeface="+mn-ea"/>
                <a:cs typeface="+mn-cs"/>
              </a:rPr>
              <a:t>try...finally</a:t>
            </a:r>
            <a:r>
              <a:rPr lang="zh-CN" altLang="en-US" sz="1200" b="0" i="0" u="none" strike="noStrike" kern="1200" dirty="0">
                <a:solidFill>
                  <a:schemeClr val="tx1"/>
                </a:solidFill>
                <a:effectLst/>
                <a:latin typeface="+mn-lt"/>
                <a:ea typeface="+mn-ea"/>
                <a:cs typeface="+mn-cs"/>
              </a:rPr>
              <a:t>来确保锁一定会被释放。</a:t>
            </a:r>
          </a:p>
          <a:p>
            <a:r>
              <a:rPr lang="zh-CN" altLang="en-US" sz="1200" b="0" i="0" u="none" strike="noStrike" kern="1200" dirty="0">
                <a:solidFill>
                  <a:schemeClr val="tx1"/>
                </a:solidFill>
                <a:effectLst/>
                <a:latin typeface="+mn-lt"/>
                <a:ea typeface="+mn-ea"/>
                <a:cs typeface="+mn-cs"/>
              </a:rPr>
              <a:t>锁的好处就是确保了某段关键代码只能由一个线程从头到尾完整地执行，坏处当然也很多，首先是阻止了多线程并发执行，包含锁的某段代码实际上只能以单线程模式执行，效率就大大地下降了。其次，由于可以存在多个锁，不同的线程持有不同的锁，并试图获取对方持有的锁时，可能会造成死锁，导致多个线程全部挂起，既不能执行，也无法结束，只能靠操作系统强制终止。</a:t>
            </a:r>
          </a:p>
        </p:txBody>
      </p:sp>
      <p:sp>
        <p:nvSpPr>
          <p:cNvPr id="4" name="灯片编号占位符 3"/>
          <p:cNvSpPr>
            <a:spLocks noGrp="1"/>
          </p:cNvSpPr>
          <p:nvPr>
            <p:ph type="sldNum" sz="quarter" idx="5"/>
          </p:nvPr>
        </p:nvSpPr>
        <p:spPr/>
        <p:txBody>
          <a:bodyPr/>
          <a:lstStyle/>
          <a:p>
            <a:fld id="{BD9AD515-D5F9-4C2C-864B-BD506FC913DF}" type="slidenum">
              <a:rPr lang="zh-CN" altLang="en-US" smtClean="0"/>
              <a:t>23</a:t>
            </a:fld>
            <a:endParaRPr lang="zh-CN" altLang="en-US"/>
          </a:p>
        </p:txBody>
      </p:sp>
    </p:spTree>
    <p:extLst>
      <p:ext uri="{BB962C8B-B14F-4D97-AF65-F5344CB8AC3E}">
        <p14:creationId xmlns:p14="http://schemas.microsoft.com/office/powerpoint/2010/main" val="923069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u="none" strike="noStrike" kern="1200" dirty="0" err="1">
                <a:solidFill>
                  <a:schemeClr val="tx1"/>
                </a:solidFill>
                <a:effectLst/>
                <a:latin typeface="+mn-lt"/>
                <a:ea typeface="+mn-ea"/>
                <a:cs typeface="+mn-cs"/>
              </a:rPr>
              <a:t>pool.apply_async</a:t>
            </a:r>
            <a:r>
              <a:rPr lang="en-US" altLang="zh-CN" sz="1200" b="1" i="0" u="none" strike="noStrike" kern="1200" dirty="0">
                <a:solidFill>
                  <a:schemeClr val="tx1"/>
                </a:solidFill>
                <a:effectLst/>
                <a:latin typeface="+mn-lt"/>
                <a:ea typeface="+mn-ea"/>
                <a:cs typeface="+mn-cs"/>
              </a:rPr>
              <a:t>()</a:t>
            </a:r>
            <a:r>
              <a:rPr lang="zh-CN" altLang="en-US" sz="1200" b="1" i="0" u="none" strike="noStrike" kern="1200" dirty="0">
                <a:solidFill>
                  <a:schemeClr val="tx1"/>
                </a:solidFill>
                <a:effectLst/>
                <a:latin typeface="+mn-lt"/>
                <a:ea typeface="+mn-ea"/>
                <a:cs typeface="+mn-cs"/>
              </a:rPr>
              <a:t>用来向进程池提交目标请求，</a:t>
            </a:r>
            <a:r>
              <a:rPr lang="en-US" altLang="zh-CN" sz="1200" b="1" i="0" u="none" strike="noStrike" kern="1200" dirty="0" err="1">
                <a:solidFill>
                  <a:schemeClr val="tx1"/>
                </a:solidFill>
                <a:effectLst/>
                <a:latin typeface="+mn-lt"/>
                <a:ea typeface="+mn-ea"/>
                <a:cs typeface="+mn-cs"/>
              </a:rPr>
              <a:t>pool.join</a:t>
            </a:r>
            <a:r>
              <a:rPr lang="en-US" altLang="zh-CN" sz="1200" b="1" i="0" u="none" strike="noStrike" kern="1200" dirty="0">
                <a:solidFill>
                  <a:schemeClr val="tx1"/>
                </a:solidFill>
                <a:effectLst/>
                <a:latin typeface="+mn-lt"/>
                <a:ea typeface="+mn-ea"/>
                <a:cs typeface="+mn-cs"/>
              </a:rPr>
              <a:t>()</a:t>
            </a:r>
            <a:r>
              <a:rPr lang="zh-CN" altLang="en-US" sz="1200" b="1" i="0" u="none" strike="noStrike" kern="1200" dirty="0">
                <a:solidFill>
                  <a:schemeClr val="tx1"/>
                </a:solidFill>
                <a:effectLst/>
                <a:latin typeface="+mn-lt"/>
                <a:ea typeface="+mn-ea"/>
                <a:cs typeface="+mn-cs"/>
              </a:rPr>
              <a:t>是用来等待进程池中的</a:t>
            </a:r>
            <a:r>
              <a:rPr lang="en-US" altLang="zh-CN" sz="1200" b="1" i="0" u="none" strike="noStrike" kern="1200" dirty="0">
                <a:solidFill>
                  <a:schemeClr val="tx1"/>
                </a:solidFill>
                <a:effectLst/>
                <a:latin typeface="+mn-lt"/>
                <a:ea typeface="+mn-ea"/>
                <a:cs typeface="+mn-cs"/>
              </a:rPr>
              <a:t>worker</a:t>
            </a:r>
            <a:r>
              <a:rPr lang="zh-CN" altLang="en-US" sz="1200" b="1" i="0" u="none" strike="noStrike" kern="1200" dirty="0">
                <a:solidFill>
                  <a:schemeClr val="tx1"/>
                </a:solidFill>
                <a:effectLst/>
                <a:latin typeface="+mn-lt"/>
                <a:ea typeface="+mn-ea"/>
                <a:cs typeface="+mn-cs"/>
              </a:rPr>
              <a:t>进程执行完毕，防止主进程在</a:t>
            </a:r>
            <a:r>
              <a:rPr lang="en-US" altLang="zh-CN" sz="1200" b="1" i="0" u="none" strike="noStrike" kern="1200" dirty="0">
                <a:solidFill>
                  <a:schemeClr val="tx1"/>
                </a:solidFill>
                <a:effectLst/>
                <a:latin typeface="+mn-lt"/>
                <a:ea typeface="+mn-ea"/>
                <a:cs typeface="+mn-cs"/>
              </a:rPr>
              <a:t>worker</a:t>
            </a:r>
            <a:r>
              <a:rPr lang="zh-CN" altLang="en-US" sz="1200" b="1" i="0" u="none" strike="noStrike" kern="1200" dirty="0">
                <a:solidFill>
                  <a:schemeClr val="tx1"/>
                </a:solidFill>
                <a:effectLst/>
                <a:latin typeface="+mn-lt"/>
                <a:ea typeface="+mn-ea"/>
                <a:cs typeface="+mn-cs"/>
              </a:rPr>
              <a:t>进程结束前结束。</a:t>
            </a:r>
            <a:endParaRPr lang="en-US" altLang="zh-CN" dirty="0"/>
          </a:p>
          <a:p>
            <a:r>
              <a:rPr lang="en-US" altLang="zh-CN" sz="1200" b="0" i="0" u="none" strike="noStrike" kern="1200" dirty="0">
                <a:solidFill>
                  <a:schemeClr val="tx1"/>
                </a:solidFill>
                <a:effectLst/>
                <a:latin typeface="+mn-lt"/>
                <a:ea typeface="+mn-ea"/>
                <a:cs typeface="+mn-cs"/>
              </a:rPr>
              <a:t>close()</a:t>
            </a:r>
            <a:br>
              <a:rPr lang="en-US" altLang="zh-CN" dirty="0"/>
            </a:br>
            <a:r>
              <a:rPr lang="en-US" altLang="zh-CN" sz="1200" b="0"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关闭</a:t>
            </a:r>
            <a:r>
              <a:rPr lang="en-US" altLang="zh-CN" sz="1200" b="0" i="0" u="none" strike="noStrike" kern="1200" dirty="0">
                <a:solidFill>
                  <a:schemeClr val="tx1"/>
                </a:solidFill>
                <a:effectLst/>
                <a:latin typeface="+mn-lt"/>
                <a:ea typeface="+mn-ea"/>
                <a:cs typeface="+mn-cs"/>
              </a:rPr>
              <a:t>pool</a:t>
            </a:r>
            <a:r>
              <a:rPr lang="zh-CN" altLang="en-US" sz="1200" b="0" i="0" u="none" strike="noStrike" kern="1200" dirty="0">
                <a:solidFill>
                  <a:schemeClr val="tx1"/>
                </a:solidFill>
                <a:effectLst/>
                <a:latin typeface="+mn-lt"/>
                <a:ea typeface="+mn-ea"/>
                <a:cs typeface="+mn-cs"/>
              </a:rPr>
              <a:t>，使其不在接受新的任务。</a:t>
            </a:r>
            <a:endParaRPr lang="en-US" altLang="zh-CN" dirty="0"/>
          </a:p>
          <a:p>
            <a:endParaRPr lang="en-US" altLang="zh-CN" dirty="0"/>
          </a:p>
          <a:p>
            <a:r>
              <a:rPr lang="zh-CN" altLang="en-US" dirty="0"/>
              <a:t>对</a:t>
            </a:r>
            <a:r>
              <a:rPr lang="en-US" altLang="zh-CN" dirty="0"/>
              <a:t>Pool</a:t>
            </a:r>
            <a:r>
              <a:rPr lang="zh-CN" altLang="en-US" dirty="0"/>
              <a:t>对象调用</a:t>
            </a:r>
            <a:r>
              <a:rPr lang="en-US" altLang="zh-CN" dirty="0"/>
              <a:t>join()</a:t>
            </a:r>
            <a:r>
              <a:rPr lang="zh-CN" altLang="en-US" dirty="0"/>
              <a:t>方法会等待所有子进程执行完毕，调用</a:t>
            </a:r>
            <a:r>
              <a:rPr lang="en-US" altLang="zh-CN" dirty="0"/>
              <a:t>join()</a:t>
            </a:r>
            <a:r>
              <a:rPr lang="zh-CN" altLang="en-US" dirty="0"/>
              <a:t>之前必须先调用</a:t>
            </a:r>
            <a:r>
              <a:rPr lang="en-US" altLang="zh-CN" dirty="0"/>
              <a:t>close()</a:t>
            </a:r>
            <a:r>
              <a:rPr lang="zh-CN" altLang="en-US" dirty="0"/>
              <a:t>，调用</a:t>
            </a:r>
            <a:r>
              <a:rPr lang="en-US" altLang="zh-CN" dirty="0"/>
              <a:t>close()</a:t>
            </a:r>
            <a:r>
              <a:rPr lang="zh-CN" altLang="en-US" dirty="0"/>
              <a:t>之后就不能继续添加新的</a:t>
            </a:r>
            <a:r>
              <a:rPr lang="en-US" altLang="zh-CN" dirty="0"/>
              <a:t>Process</a:t>
            </a:r>
            <a:r>
              <a:rPr lang="zh-CN" altLang="en-US" dirty="0"/>
              <a:t>了。</a:t>
            </a:r>
          </a:p>
          <a:p>
            <a:r>
              <a:rPr lang="zh-CN" altLang="en-US" dirty="0"/>
              <a:t>请注意输出的结果，</a:t>
            </a:r>
            <a:r>
              <a:rPr lang="en-US" altLang="zh-CN" dirty="0"/>
              <a:t>task 0</a:t>
            </a:r>
            <a:r>
              <a:rPr lang="zh-CN" altLang="en-US" dirty="0"/>
              <a:t>，</a:t>
            </a:r>
            <a:r>
              <a:rPr lang="en-US" altLang="zh-CN" dirty="0"/>
              <a:t>1</a:t>
            </a:r>
            <a:r>
              <a:rPr lang="zh-CN" altLang="en-US" dirty="0"/>
              <a:t>，</a:t>
            </a:r>
            <a:r>
              <a:rPr lang="en-US" altLang="zh-CN" dirty="0"/>
              <a:t>2</a:t>
            </a:r>
            <a:r>
              <a:rPr lang="zh-CN" altLang="en-US" dirty="0"/>
              <a:t>，</a:t>
            </a:r>
            <a:r>
              <a:rPr lang="en-US" altLang="zh-CN" dirty="0"/>
              <a:t>3</a:t>
            </a:r>
            <a:r>
              <a:rPr lang="zh-CN" altLang="en-US" dirty="0"/>
              <a:t>是立刻执行的，而</a:t>
            </a:r>
            <a:r>
              <a:rPr lang="en-US" altLang="zh-CN" dirty="0"/>
              <a:t>task 4</a:t>
            </a:r>
            <a:r>
              <a:rPr lang="zh-CN" altLang="en-US" dirty="0"/>
              <a:t>要等待前面某个</a:t>
            </a:r>
            <a:r>
              <a:rPr lang="en-US" altLang="zh-CN" dirty="0"/>
              <a:t>task</a:t>
            </a:r>
            <a:r>
              <a:rPr lang="zh-CN" altLang="en-US" dirty="0"/>
              <a:t>完成后才执行，这是因为</a:t>
            </a:r>
            <a:r>
              <a:rPr lang="en-US" altLang="zh-CN" dirty="0"/>
              <a:t>Pool</a:t>
            </a:r>
            <a:r>
              <a:rPr lang="zh-CN" altLang="en-US" dirty="0"/>
              <a:t>的默认大小在我的电脑上是</a:t>
            </a:r>
            <a:r>
              <a:rPr lang="en-US" altLang="zh-CN" dirty="0"/>
              <a:t>4</a:t>
            </a:r>
            <a:r>
              <a:rPr lang="zh-CN" altLang="en-US" dirty="0"/>
              <a:t>，因此，最多同时执行</a:t>
            </a:r>
            <a:r>
              <a:rPr lang="en-US" altLang="zh-CN" dirty="0"/>
              <a:t>4</a:t>
            </a:r>
            <a:r>
              <a:rPr lang="zh-CN" altLang="en-US" dirty="0"/>
              <a:t>个进程。这是</a:t>
            </a:r>
            <a:r>
              <a:rPr lang="en-US" altLang="zh-CN" dirty="0"/>
              <a:t>Pool</a:t>
            </a:r>
            <a:r>
              <a:rPr lang="zh-CN" altLang="en-US" dirty="0"/>
              <a:t>有意设计的限制，并不是操作系统的限制。如果改成：</a:t>
            </a:r>
          </a:p>
        </p:txBody>
      </p:sp>
      <p:sp>
        <p:nvSpPr>
          <p:cNvPr id="4" name="灯片编号占位符 3"/>
          <p:cNvSpPr>
            <a:spLocks noGrp="1"/>
          </p:cNvSpPr>
          <p:nvPr>
            <p:ph type="sldNum" sz="quarter" idx="5"/>
          </p:nvPr>
        </p:nvSpPr>
        <p:spPr/>
        <p:txBody>
          <a:bodyPr/>
          <a:lstStyle/>
          <a:p>
            <a:fld id="{BD9AD515-D5F9-4C2C-864B-BD506FC913DF}" type="slidenum">
              <a:rPr lang="zh-CN" altLang="en-US" smtClean="0"/>
              <a:t>7</a:t>
            </a:fld>
            <a:endParaRPr lang="zh-CN" altLang="en-US"/>
          </a:p>
        </p:txBody>
      </p:sp>
    </p:spTree>
    <p:extLst>
      <p:ext uri="{BB962C8B-B14F-4D97-AF65-F5344CB8AC3E}">
        <p14:creationId xmlns:p14="http://schemas.microsoft.com/office/powerpoint/2010/main" val="2011421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创建子进程时，只需要传入一个执行函数和函数的参数，创建一个</a:t>
            </a:r>
            <a:r>
              <a:rPr lang="en-US" altLang="zh-CN" dirty="0"/>
              <a:t>Process</a:t>
            </a:r>
            <a:r>
              <a:rPr lang="zh-CN" altLang="en-US" dirty="0"/>
              <a:t>实例，用</a:t>
            </a:r>
            <a:r>
              <a:rPr lang="en-US" altLang="zh-CN" dirty="0"/>
              <a:t>start()</a:t>
            </a:r>
            <a:r>
              <a:rPr lang="zh-CN" altLang="en-US" dirty="0"/>
              <a:t>方法启动，这样创建进程比</a:t>
            </a:r>
            <a:r>
              <a:rPr lang="en-US" altLang="zh-CN" dirty="0"/>
              <a:t>fork()</a:t>
            </a:r>
            <a:r>
              <a:rPr lang="zh-CN" altLang="en-US" dirty="0"/>
              <a:t>还要简单。</a:t>
            </a:r>
          </a:p>
          <a:p>
            <a:r>
              <a:rPr lang="en-US" altLang="zh-CN" dirty="0"/>
              <a:t>join()</a:t>
            </a:r>
            <a:r>
              <a:rPr lang="zh-CN" altLang="en-US" dirty="0"/>
              <a:t>方法可以等待子进程结束后再继续往下运行，通常用于进程间的同步。</a:t>
            </a:r>
          </a:p>
        </p:txBody>
      </p:sp>
      <p:sp>
        <p:nvSpPr>
          <p:cNvPr id="4" name="灯片编号占位符 3"/>
          <p:cNvSpPr>
            <a:spLocks noGrp="1"/>
          </p:cNvSpPr>
          <p:nvPr>
            <p:ph type="sldNum" sz="quarter" idx="5"/>
          </p:nvPr>
        </p:nvSpPr>
        <p:spPr/>
        <p:txBody>
          <a:bodyPr/>
          <a:lstStyle/>
          <a:p>
            <a:fld id="{BD9AD515-D5F9-4C2C-864B-BD506FC913DF}" type="slidenum">
              <a:rPr lang="zh-CN" altLang="en-US" smtClean="0"/>
              <a:t>8</a:t>
            </a:fld>
            <a:endParaRPr lang="zh-CN" altLang="en-US"/>
          </a:p>
        </p:txBody>
      </p:sp>
    </p:spTree>
    <p:extLst>
      <p:ext uri="{BB962C8B-B14F-4D97-AF65-F5344CB8AC3E}">
        <p14:creationId xmlns:p14="http://schemas.microsoft.com/office/powerpoint/2010/main" val="1950646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创建子进程时，只需要传入一个执行函数和函数的参数，创建一个</a:t>
            </a:r>
            <a:r>
              <a:rPr lang="en-US" altLang="zh-CN" dirty="0"/>
              <a:t>Process</a:t>
            </a:r>
            <a:r>
              <a:rPr lang="zh-CN" altLang="en-US" dirty="0"/>
              <a:t>实例，用</a:t>
            </a:r>
            <a:r>
              <a:rPr lang="en-US" altLang="zh-CN" dirty="0"/>
              <a:t>start()</a:t>
            </a:r>
            <a:r>
              <a:rPr lang="zh-CN" altLang="en-US" dirty="0"/>
              <a:t>方法启动，这样创建进程比</a:t>
            </a:r>
            <a:r>
              <a:rPr lang="en-US" altLang="zh-CN" dirty="0"/>
              <a:t>fork()</a:t>
            </a:r>
            <a:r>
              <a:rPr lang="zh-CN" altLang="en-US" dirty="0"/>
              <a:t>还要简单。</a:t>
            </a:r>
          </a:p>
          <a:p>
            <a:r>
              <a:rPr lang="en-US" altLang="zh-CN" dirty="0"/>
              <a:t>join()</a:t>
            </a:r>
            <a:r>
              <a:rPr lang="zh-CN" altLang="en-US" dirty="0"/>
              <a:t>方法可以等待子进程结束后再继续往下运行，通常用于进程间的同步。</a:t>
            </a:r>
          </a:p>
        </p:txBody>
      </p:sp>
      <p:sp>
        <p:nvSpPr>
          <p:cNvPr id="4" name="灯片编号占位符 3"/>
          <p:cNvSpPr>
            <a:spLocks noGrp="1"/>
          </p:cNvSpPr>
          <p:nvPr>
            <p:ph type="sldNum" sz="quarter" idx="5"/>
          </p:nvPr>
        </p:nvSpPr>
        <p:spPr/>
        <p:txBody>
          <a:bodyPr/>
          <a:lstStyle/>
          <a:p>
            <a:fld id="{BD9AD515-D5F9-4C2C-864B-BD506FC913DF}" type="slidenum">
              <a:rPr lang="zh-CN" altLang="en-US" smtClean="0"/>
              <a:t>9</a:t>
            </a:fld>
            <a:endParaRPr lang="zh-CN" altLang="en-US"/>
          </a:p>
        </p:txBody>
      </p:sp>
    </p:spTree>
    <p:extLst>
      <p:ext uri="{BB962C8B-B14F-4D97-AF65-F5344CB8AC3E}">
        <p14:creationId xmlns:p14="http://schemas.microsoft.com/office/powerpoint/2010/main" val="3461255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创建子进程时，只需要传入一个执行函数和函数的参数，创建一个</a:t>
            </a:r>
            <a:r>
              <a:rPr lang="en-US" altLang="zh-CN" dirty="0"/>
              <a:t>Process</a:t>
            </a:r>
            <a:r>
              <a:rPr lang="zh-CN" altLang="en-US" dirty="0"/>
              <a:t>实例，用</a:t>
            </a:r>
            <a:r>
              <a:rPr lang="en-US" altLang="zh-CN" dirty="0"/>
              <a:t>start()</a:t>
            </a:r>
            <a:r>
              <a:rPr lang="zh-CN" altLang="en-US" dirty="0"/>
              <a:t>方法启动，这样创建进程比</a:t>
            </a:r>
            <a:r>
              <a:rPr lang="en-US" altLang="zh-CN" dirty="0"/>
              <a:t>fork()</a:t>
            </a:r>
            <a:r>
              <a:rPr lang="zh-CN" altLang="en-US" dirty="0"/>
              <a:t>还要简单。</a:t>
            </a:r>
          </a:p>
          <a:p>
            <a:r>
              <a:rPr lang="en-US" altLang="zh-CN" dirty="0"/>
              <a:t>join()</a:t>
            </a:r>
            <a:r>
              <a:rPr lang="zh-CN" altLang="en-US" dirty="0"/>
              <a:t>方法可以等待子进程结束后再继续往下运行，通常用于进程间的同步。</a:t>
            </a:r>
          </a:p>
        </p:txBody>
      </p:sp>
      <p:sp>
        <p:nvSpPr>
          <p:cNvPr id="4" name="灯片编号占位符 3"/>
          <p:cNvSpPr>
            <a:spLocks noGrp="1"/>
          </p:cNvSpPr>
          <p:nvPr>
            <p:ph type="sldNum" sz="quarter" idx="5"/>
          </p:nvPr>
        </p:nvSpPr>
        <p:spPr/>
        <p:txBody>
          <a:bodyPr/>
          <a:lstStyle/>
          <a:p>
            <a:fld id="{BD9AD515-D5F9-4C2C-864B-BD506FC913DF}" type="slidenum">
              <a:rPr lang="zh-CN" altLang="en-US" smtClean="0"/>
              <a:t>10</a:t>
            </a:fld>
            <a:endParaRPr lang="zh-CN" altLang="en-US"/>
          </a:p>
        </p:txBody>
      </p:sp>
    </p:spTree>
    <p:extLst>
      <p:ext uri="{BB962C8B-B14F-4D97-AF65-F5344CB8AC3E}">
        <p14:creationId xmlns:p14="http://schemas.microsoft.com/office/powerpoint/2010/main" val="1291848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创建子进程时，只需要传入一个执行函数和函数的参数，创建一个</a:t>
            </a:r>
            <a:r>
              <a:rPr lang="en-US" altLang="zh-CN" dirty="0"/>
              <a:t>Process</a:t>
            </a:r>
            <a:r>
              <a:rPr lang="zh-CN" altLang="en-US" dirty="0"/>
              <a:t>实例，用</a:t>
            </a:r>
            <a:r>
              <a:rPr lang="en-US" altLang="zh-CN" dirty="0"/>
              <a:t>start()</a:t>
            </a:r>
            <a:r>
              <a:rPr lang="zh-CN" altLang="en-US" dirty="0"/>
              <a:t>方法启动，这样创建进程比</a:t>
            </a:r>
            <a:r>
              <a:rPr lang="en-US" altLang="zh-CN" dirty="0"/>
              <a:t>fork()</a:t>
            </a:r>
            <a:r>
              <a:rPr lang="zh-CN" altLang="en-US" dirty="0"/>
              <a:t>还要简单。</a:t>
            </a:r>
          </a:p>
          <a:p>
            <a:r>
              <a:rPr lang="en-US" altLang="zh-CN" dirty="0"/>
              <a:t>join()</a:t>
            </a:r>
            <a:r>
              <a:rPr lang="zh-CN" altLang="en-US" dirty="0"/>
              <a:t>方法可以等待子进程结束后再继续往下运行，通常用于进程间的同步。</a:t>
            </a:r>
          </a:p>
        </p:txBody>
      </p:sp>
      <p:sp>
        <p:nvSpPr>
          <p:cNvPr id="4" name="灯片编号占位符 3"/>
          <p:cNvSpPr>
            <a:spLocks noGrp="1"/>
          </p:cNvSpPr>
          <p:nvPr>
            <p:ph type="sldNum" sz="quarter" idx="5"/>
          </p:nvPr>
        </p:nvSpPr>
        <p:spPr/>
        <p:txBody>
          <a:bodyPr/>
          <a:lstStyle/>
          <a:p>
            <a:fld id="{BD9AD515-D5F9-4C2C-864B-BD506FC913DF}" type="slidenum">
              <a:rPr lang="zh-CN" altLang="en-US" smtClean="0"/>
              <a:t>11</a:t>
            </a:fld>
            <a:endParaRPr lang="zh-CN" altLang="en-US"/>
          </a:p>
        </p:txBody>
      </p:sp>
    </p:spTree>
    <p:extLst>
      <p:ext uri="{BB962C8B-B14F-4D97-AF65-F5344CB8AC3E}">
        <p14:creationId xmlns:p14="http://schemas.microsoft.com/office/powerpoint/2010/main" val="1683394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创建子进程时，只需要传入一个执行函数和函数的参数，创建一个</a:t>
            </a:r>
            <a:r>
              <a:rPr lang="en-US" altLang="zh-CN" dirty="0"/>
              <a:t>Process</a:t>
            </a:r>
            <a:r>
              <a:rPr lang="zh-CN" altLang="en-US" dirty="0"/>
              <a:t>实例，用</a:t>
            </a:r>
            <a:r>
              <a:rPr lang="en-US" altLang="zh-CN" dirty="0"/>
              <a:t>start()</a:t>
            </a:r>
            <a:r>
              <a:rPr lang="zh-CN" altLang="en-US" dirty="0"/>
              <a:t>方法启动，这样创建进程比</a:t>
            </a:r>
            <a:r>
              <a:rPr lang="en-US" altLang="zh-CN" dirty="0"/>
              <a:t>fork()</a:t>
            </a:r>
            <a:r>
              <a:rPr lang="zh-CN" altLang="en-US" dirty="0"/>
              <a:t>还要简单。</a:t>
            </a:r>
          </a:p>
          <a:p>
            <a:r>
              <a:rPr lang="en-US" altLang="zh-CN" dirty="0"/>
              <a:t>join()</a:t>
            </a:r>
            <a:r>
              <a:rPr lang="zh-CN" altLang="en-US" dirty="0"/>
              <a:t>方法可以等待子进程结束后再继续往下运行，通常用于进程间的同步。</a:t>
            </a:r>
          </a:p>
        </p:txBody>
      </p:sp>
      <p:sp>
        <p:nvSpPr>
          <p:cNvPr id="4" name="灯片编号占位符 3"/>
          <p:cNvSpPr>
            <a:spLocks noGrp="1"/>
          </p:cNvSpPr>
          <p:nvPr>
            <p:ph type="sldNum" sz="quarter" idx="5"/>
          </p:nvPr>
        </p:nvSpPr>
        <p:spPr/>
        <p:txBody>
          <a:bodyPr/>
          <a:lstStyle/>
          <a:p>
            <a:fld id="{BD9AD515-D5F9-4C2C-864B-BD506FC913DF}" type="slidenum">
              <a:rPr lang="zh-CN" altLang="en-US" smtClean="0"/>
              <a:t>12</a:t>
            </a:fld>
            <a:endParaRPr lang="zh-CN" altLang="en-US"/>
          </a:p>
        </p:txBody>
      </p:sp>
    </p:spTree>
    <p:extLst>
      <p:ext uri="{BB962C8B-B14F-4D97-AF65-F5344CB8AC3E}">
        <p14:creationId xmlns:p14="http://schemas.microsoft.com/office/powerpoint/2010/main" val="3836446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创建子进程时，只需要传入一个执行函数和函数的参数，创建一个</a:t>
            </a:r>
            <a:r>
              <a:rPr lang="en-US" altLang="zh-CN" dirty="0"/>
              <a:t>Process</a:t>
            </a:r>
            <a:r>
              <a:rPr lang="zh-CN" altLang="en-US" dirty="0"/>
              <a:t>实例，用</a:t>
            </a:r>
            <a:r>
              <a:rPr lang="en-US" altLang="zh-CN" dirty="0"/>
              <a:t>start()</a:t>
            </a:r>
            <a:r>
              <a:rPr lang="zh-CN" altLang="en-US" dirty="0"/>
              <a:t>方法启动，这样创建进程比</a:t>
            </a:r>
            <a:r>
              <a:rPr lang="en-US" altLang="zh-CN" dirty="0"/>
              <a:t>fork()</a:t>
            </a:r>
            <a:r>
              <a:rPr lang="zh-CN" altLang="en-US" dirty="0"/>
              <a:t>还要简单。</a:t>
            </a:r>
          </a:p>
          <a:p>
            <a:r>
              <a:rPr lang="en-US" altLang="zh-CN" dirty="0"/>
              <a:t>join()</a:t>
            </a:r>
            <a:r>
              <a:rPr lang="zh-CN" altLang="en-US" dirty="0"/>
              <a:t>方法可以等待子进程结束后再继续往下运行，通常用于进程间的同步。</a:t>
            </a:r>
          </a:p>
        </p:txBody>
      </p:sp>
      <p:sp>
        <p:nvSpPr>
          <p:cNvPr id="4" name="灯片编号占位符 3"/>
          <p:cNvSpPr>
            <a:spLocks noGrp="1"/>
          </p:cNvSpPr>
          <p:nvPr>
            <p:ph type="sldNum" sz="quarter" idx="5"/>
          </p:nvPr>
        </p:nvSpPr>
        <p:spPr/>
        <p:txBody>
          <a:bodyPr/>
          <a:lstStyle/>
          <a:p>
            <a:fld id="{BD9AD515-D5F9-4C2C-864B-BD506FC913DF}" type="slidenum">
              <a:rPr lang="zh-CN" altLang="en-US" smtClean="0"/>
              <a:t>13</a:t>
            </a:fld>
            <a:endParaRPr lang="zh-CN" altLang="en-US"/>
          </a:p>
        </p:txBody>
      </p:sp>
    </p:spTree>
    <p:extLst>
      <p:ext uri="{BB962C8B-B14F-4D97-AF65-F5344CB8AC3E}">
        <p14:creationId xmlns:p14="http://schemas.microsoft.com/office/powerpoint/2010/main" val="3571000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创建子进程时，只需要传入一个执行函数和函数的参数，创建一个</a:t>
            </a:r>
            <a:r>
              <a:rPr lang="en-US" altLang="zh-CN" dirty="0"/>
              <a:t>Process</a:t>
            </a:r>
            <a:r>
              <a:rPr lang="zh-CN" altLang="en-US" dirty="0"/>
              <a:t>实例，用</a:t>
            </a:r>
            <a:r>
              <a:rPr lang="en-US" altLang="zh-CN" dirty="0"/>
              <a:t>start()</a:t>
            </a:r>
            <a:r>
              <a:rPr lang="zh-CN" altLang="en-US" dirty="0"/>
              <a:t>方法启动，这样创建进程比</a:t>
            </a:r>
            <a:r>
              <a:rPr lang="en-US" altLang="zh-CN" dirty="0"/>
              <a:t>fork()</a:t>
            </a:r>
            <a:r>
              <a:rPr lang="zh-CN" altLang="en-US" dirty="0"/>
              <a:t>还要简单。</a:t>
            </a:r>
          </a:p>
          <a:p>
            <a:r>
              <a:rPr lang="en-US" altLang="zh-CN" dirty="0"/>
              <a:t>join()</a:t>
            </a:r>
            <a:r>
              <a:rPr lang="zh-CN" altLang="en-US" dirty="0"/>
              <a:t>方法可以等待子进程结束后再继续往下运行，通常用于进程间的同步。</a:t>
            </a:r>
          </a:p>
        </p:txBody>
      </p:sp>
      <p:sp>
        <p:nvSpPr>
          <p:cNvPr id="4" name="灯片编号占位符 3"/>
          <p:cNvSpPr>
            <a:spLocks noGrp="1"/>
          </p:cNvSpPr>
          <p:nvPr>
            <p:ph type="sldNum" sz="quarter" idx="5"/>
          </p:nvPr>
        </p:nvSpPr>
        <p:spPr/>
        <p:txBody>
          <a:bodyPr/>
          <a:lstStyle/>
          <a:p>
            <a:fld id="{BD9AD515-D5F9-4C2C-864B-BD506FC913DF}" type="slidenum">
              <a:rPr lang="zh-CN" altLang="en-US" smtClean="0"/>
              <a:t>14</a:t>
            </a:fld>
            <a:endParaRPr lang="zh-CN" altLang="en-US"/>
          </a:p>
        </p:txBody>
      </p:sp>
    </p:spTree>
    <p:extLst>
      <p:ext uri="{BB962C8B-B14F-4D97-AF65-F5344CB8AC3E}">
        <p14:creationId xmlns:p14="http://schemas.microsoft.com/office/powerpoint/2010/main" val="12980659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46C117F-5CCF-4837-BE5F-2B92066CAFAF}" type="datetimeFigureOut">
              <a:rPr lang="en-US" dirty="0"/>
              <a:t>10/11/2019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4EB90BD-B6CE-46B7-997F-7313B992CCDC}" type="datetimeFigureOut">
              <a:rPr lang="en-US" dirty="0"/>
              <a:t>10/11/2019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DB9D11F-B188-461D-B23F-39381795C052}" type="datetimeFigureOut">
              <a:rPr lang="en-US" dirty="0"/>
              <a:t>10/11/2019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52E6D8D9-55A2-4063-B0F3-121F44549695}" type="datetimeFigureOut">
              <a:rPr lang="en-US" dirty="0"/>
              <a:t>10/11/2019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D4B24536-994D-4021-A283-9F449C0DB509}" type="datetimeFigureOut">
              <a:rPr lang="en-US" dirty="0"/>
              <a:t>10/11/2019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3CBBBB78-C96F-47B7-AB17-D852CA960AC9}" type="datetimeFigureOut">
              <a:rPr lang="en-US" dirty="0"/>
              <a:t>10/11/2019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10/11/2019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0578ACC-22D6-47C1-A373-4FD133E34F3C}" type="datetimeFigureOut">
              <a:rPr lang="en-US" dirty="0"/>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10/11/2019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80322" y="3030008"/>
            <a:ext cx="4698355" cy="290617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594123" y="3030008"/>
            <a:ext cx="4700059" cy="290617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10/11/2019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10/11/2019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10/11/2019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331444B-B92B-4E27-8C94-BB93EAF5CB18}" type="datetimeFigureOut">
              <a:rPr lang="en-US" dirty="0"/>
              <a:t>10/11/2019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63EFA5E-FA76-400D-B3DC-F0BA90E6D107}" type="datetimeFigureOut">
              <a:rPr lang="en-US" dirty="0"/>
              <a:t>10/11/2019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10/11/2019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Python </a:t>
            </a:r>
            <a:r>
              <a:rPr lang="zh-CN" altLang="en-US" dirty="0"/>
              <a:t>网络编程</a:t>
            </a:r>
          </a:p>
        </p:txBody>
      </p:sp>
      <p:sp>
        <p:nvSpPr>
          <p:cNvPr id="3" name="副标题 2"/>
          <p:cNvSpPr>
            <a:spLocks noGrp="1"/>
          </p:cNvSpPr>
          <p:nvPr>
            <p:ph type="subTitle" idx="1"/>
          </p:nvPr>
        </p:nvSpPr>
        <p:spPr/>
        <p:txBody>
          <a:bodyPr>
            <a:normAutofit/>
          </a:bodyPr>
          <a:lstStyle/>
          <a:p>
            <a:r>
              <a:rPr lang="zh-CN" altLang="en-US" dirty="0"/>
              <a:t>中国矿业大学（北京）机电学院</a:t>
            </a:r>
            <a:endParaRPr lang="en-US" altLang="zh-CN" dirty="0"/>
          </a:p>
          <a:p>
            <a:r>
              <a:rPr lang="zh-CN" altLang="en-US" dirty="0"/>
              <a:t>蒋磊</a:t>
            </a:r>
          </a:p>
        </p:txBody>
      </p:sp>
    </p:spTree>
    <p:extLst>
      <p:ext uri="{BB962C8B-B14F-4D97-AF65-F5344CB8AC3E}">
        <p14:creationId xmlns:p14="http://schemas.microsoft.com/office/powerpoint/2010/main" val="1115266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多进程编程</a:t>
            </a:r>
            <a:r>
              <a:rPr lang="en-US" altLang="zh-CN" dirty="0"/>
              <a:t>—</a:t>
            </a:r>
            <a:r>
              <a:rPr lang="zh-CN" altLang="en-US" dirty="0"/>
              <a:t>进程间通信</a:t>
            </a:r>
          </a:p>
        </p:txBody>
      </p:sp>
      <p:pic>
        <p:nvPicPr>
          <p:cNvPr id="3" name="图片 2">
            <a:extLst>
              <a:ext uri="{FF2B5EF4-FFF2-40B4-BE49-F238E27FC236}">
                <a16:creationId xmlns:a16="http://schemas.microsoft.com/office/drawing/2014/main" id="{FABB8BDA-B7CE-48D7-8956-791319A155A2}"/>
              </a:ext>
            </a:extLst>
          </p:cNvPr>
          <p:cNvPicPr>
            <a:picLocks noChangeAspect="1"/>
          </p:cNvPicPr>
          <p:nvPr/>
        </p:nvPicPr>
        <p:blipFill>
          <a:blip r:embed="rId3"/>
          <a:stretch>
            <a:fillRect/>
          </a:stretch>
        </p:blipFill>
        <p:spPr>
          <a:xfrm>
            <a:off x="2005914" y="2123443"/>
            <a:ext cx="7932850" cy="4431592"/>
          </a:xfrm>
          <a:prstGeom prst="rect">
            <a:avLst/>
          </a:prstGeom>
        </p:spPr>
      </p:pic>
    </p:spTree>
    <p:extLst>
      <p:ext uri="{BB962C8B-B14F-4D97-AF65-F5344CB8AC3E}">
        <p14:creationId xmlns:p14="http://schemas.microsoft.com/office/powerpoint/2010/main" val="104642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多进程编程</a:t>
            </a:r>
            <a:r>
              <a:rPr lang="en-US" altLang="zh-CN" dirty="0"/>
              <a:t>—</a:t>
            </a:r>
            <a:r>
              <a:rPr lang="zh-CN" altLang="en-US" dirty="0"/>
              <a:t>进程间通信</a:t>
            </a:r>
          </a:p>
        </p:txBody>
      </p:sp>
      <p:pic>
        <p:nvPicPr>
          <p:cNvPr id="4" name="图片 3">
            <a:extLst>
              <a:ext uri="{FF2B5EF4-FFF2-40B4-BE49-F238E27FC236}">
                <a16:creationId xmlns:a16="http://schemas.microsoft.com/office/drawing/2014/main" id="{DF29A3F0-1DEA-4C82-AA5C-0A747AABAE75}"/>
              </a:ext>
            </a:extLst>
          </p:cNvPr>
          <p:cNvPicPr>
            <a:picLocks noChangeAspect="1"/>
          </p:cNvPicPr>
          <p:nvPr/>
        </p:nvPicPr>
        <p:blipFill>
          <a:blip r:embed="rId3"/>
          <a:stretch>
            <a:fillRect/>
          </a:stretch>
        </p:blipFill>
        <p:spPr>
          <a:xfrm>
            <a:off x="2181340" y="2465999"/>
            <a:ext cx="7424163" cy="3900831"/>
          </a:xfrm>
          <a:prstGeom prst="rect">
            <a:avLst/>
          </a:prstGeom>
        </p:spPr>
      </p:pic>
    </p:spTree>
    <p:extLst>
      <p:ext uri="{BB962C8B-B14F-4D97-AF65-F5344CB8AC3E}">
        <p14:creationId xmlns:p14="http://schemas.microsoft.com/office/powerpoint/2010/main" val="2048046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多进程编程</a:t>
            </a:r>
            <a:r>
              <a:rPr lang="en-US" altLang="zh-CN" dirty="0"/>
              <a:t>—</a:t>
            </a:r>
            <a:r>
              <a:rPr lang="zh-CN" altLang="en-US" dirty="0"/>
              <a:t>进程间通信</a:t>
            </a:r>
          </a:p>
        </p:txBody>
      </p:sp>
      <p:pic>
        <p:nvPicPr>
          <p:cNvPr id="3" name="图片 2">
            <a:extLst>
              <a:ext uri="{FF2B5EF4-FFF2-40B4-BE49-F238E27FC236}">
                <a16:creationId xmlns:a16="http://schemas.microsoft.com/office/drawing/2014/main" id="{6BFF57DA-D12C-4BAF-9D0D-518393C4F743}"/>
              </a:ext>
            </a:extLst>
          </p:cNvPr>
          <p:cNvPicPr>
            <a:picLocks noChangeAspect="1"/>
          </p:cNvPicPr>
          <p:nvPr/>
        </p:nvPicPr>
        <p:blipFill>
          <a:blip r:embed="rId3"/>
          <a:stretch>
            <a:fillRect/>
          </a:stretch>
        </p:blipFill>
        <p:spPr>
          <a:xfrm>
            <a:off x="1883884" y="2713613"/>
            <a:ext cx="6750241" cy="2836128"/>
          </a:xfrm>
          <a:prstGeom prst="rect">
            <a:avLst/>
          </a:prstGeom>
        </p:spPr>
      </p:pic>
    </p:spTree>
    <p:extLst>
      <p:ext uri="{BB962C8B-B14F-4D97-AF65-F5344CB8AC3E}">
        <p14:creationId xmlns:p14="http://schemas.microsoft.com/office/powerpoint/2010/main" val="460177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多线程</a:t>
            </a:r>
          </a:p>
        </p:txBody>
      </p:sp>
      <p:sp>
        <p:nvSpPr>
          <p:cNvPr id="4" name="矩形 3">
            <a:extLst>
              <a:ext uri="{FF2B5EF4-FFF2-40B4-BE49-F238E27FC236}">
                <a16:creationId xmlns:a16="http://schemas.microsoft.com/office/drawing/2014/main" id="{CFF42B4D-8BB7-4B9B-92A8-D9EDFC6CD535}"/>
              </a:ext>
            </a:extLst>
          </p:cNvPr>
          <p:cNvSpPr/>
          <p:nvPr/>
        </p:nvSpPr>
        <p:spPr>
          <a:xfrm>
            <a:off x="274475" y="2248072"/>
            <a:ext cx="11678826" cy="3416320"/>
          </a:xfrm>
          <a:prstGeom prst="rect">
            <a:avLst/>
          </a:prstGeom>
        </p:spPr>
        <p:txBody>
          <a:bodyPr wrap="square">
            <a:spAutoFit/>
          </a:bodyPr>
          <a:lstStyle/>
          <a:p>
            <a:r>
              <a:rPr lang="zh-CN" altLang="en-US" sz="2400" dirty="0"/>
              <a:t>多任务可以由多进程完成，也可以由一个进程内的多线程完成。</a:t>
            </a:r>
          </a:p>
          <a:p>
            <a:r>
              <a:rPr lang="zh-CN" altLang="en-US" sz="2400" dirty="0"/>
              <a:t>我们前面提到了进程是由若干线程组成的，一个进程至少有一个线程。</a:t>
            </a:r>
          </a:p>
          <a:p>
            <a:r>
              <a:rPr lang="zh-CN" altLang="en-US" sz="2400" dirty="0"/>
              <a:t>由于线程是操作系统直接支持的执行单元，因此，高级语言通常都内置多线程的支持，</a:t>
            </a:r>
            <a:r>
              <a:rPr lang="en-US" altLang="zh-CN" sz="2400" dirty="0"/>
              <a:t>Python</a:t>
            </a:r>
            <a:r>
              <a:rPr lang="zh-CN" altLang="en-US" sz="2400" dirty="0"/>
              <a:t>也不例外，并且，</a:t>
            </a:r>
            <a:r>
              <a:rPr lang="en-US" altLang="zh-CN" sz="2400" dirty="0"/>
              <a:t>Python</a:t>
            </a:r>
            <a:r>
              <a:rPr lang="zh-CN" altLang="en-US" sz="2400" dirty="0"/>
              <a:t>的线程是真正的</a:t>
            </a:r>
            <a:r>
              <a:rPr lang="en-US" altLang="zh-CN" sz="2400" dirty="0" err="1"/>
              <a:t>Posix</a:t>
            </a:r>
            <a:r>
              <a:rPr lang="en-US" altLang="zh-CN" sz="2400" dirty="0"/>
              <a:t> Thread</a:t>
            </a:r>
            <a:r>
              <a:rPr lang="zh-CN" altLang="en-US" sz="2400" dirty="0"/>
              <a:t>，而不是模拟出来的线程。</a:t>
            </a:r>
          </a:p>
          <a:p>
            <a:r>
              <a:rPr lang="en-US" altLang="zh-CN" sz="2400" dirty="0"/>
              <a:t>Python</a:t>
            </a:r>
            <a:r>
              <a:rPr lang="zh-CN" altLang="en-US" sz="2400" dirty="0"/>
              <a:t>的标准库提供了两个模块：</a:t>
            </a:r>
            <a:r>
              <a:rPr lang="en-US" altLang="zh-CN" sz="2400" dirty="0"/>
              <a:t>_thread</a:t>
            </a:r>
            <a:r>
              <a:rPr lang="zh-CN" altLang="en-US" sz="2400" dirty="0"/>
              <a:t>和</a:t>
            </a:r>
            <a:r>
              <a:rPr lang="en-US" altLang="zh-CN" sz="2400" dirty="0"/>
              <a:t>threading</a:t>
            </a:r>
            <a:r>
              <a:rPr lang="zh-CN" altLang="en-US" sz="2400" dirty="0"/>
              <a:t>，</a:t>
            </a:r>
            <a:r>
              <a:rPr lang="en-US" altLang="zh-CN" sz="2400" dirty="0"/>
              <a:t>_thread</a:t>
            </a:r>
            <a:r>
              <a:rPr lang="zh-CN" altLang="en-US" sz="2400" dirty="0"/>
              <a:t>是低级模块，</a:t>
            </a:r>
            <a:r>
              <a:rPr lang="en-US" altLang="zh-CN" sz="2400" dirty="0"/>
              <a:t>threading</a:t>
            </a:r>
            <a:r>
              <a:rPr lang="zh-CN" altLang="en-US" sz="2400" dirty="0"/>
              <a:t>是高级模块，对</a:t>
            </a:r>
            <a:r>
              <a:rPr lang="en-US" altLang="zh-CN" sz="2400" dirty="0"/>
              <a:t>_thread</a:t>
            </a:r>
            <a:r>
              <a:rPr lang="zh-CN" altLang="en-US" sz="2400" dirty="0"/>
              <a:t>进行了封装。绝大多数情况下，我们只需要使用</a:t>
            </a:r>
            <a:r>
              <a:rPr lang="en-US" altLang="zh-CN" sz="2400" dirty="0"/>
              <a:t>threading</a:t>
            </a:r>
            <a:r>
              <a:rPr lang="zh-CN" altLang="en-US" sz="2400" dirty="0"/>
              <a:t>这个高级模块。</a:t>
            </a:r>
          </a:p>
          <a:p>
            <a:r>
              <a:rPr lang="zh-CN" altLang="en-US" sz="2400" dirty="0"/>
              <a:t>启动一个线程就是把一个函数传入并创建</a:t>
            </a:r>
            <a:r>
              <a:rPr lang="en-US" altLang="zh-CN" sz="2400" dirty="0"/>
              <a:t>Thread</a:t>
            </a:r>
            <a:r>
              <a:rPr lang="zh-CN" altLang="en-US" sz="2400" dirty="0"/>
              <a:t>实例，然后调用</a:t>
            </a:r>
            <a:r>
              <a:rPr lang="en-US" altLang="zh-CN" sz="2400" dirty="0"/>
              <a:t>start()</a:t>
            </a:r>
            <a:r>
              <a:rPr lang="zh-CN" altLang="en-US" sz="2400" dirty="0"/>
              <a:t>开始执行</a:t>
            </a:r>
          </a:p>
        </p:txBody>
      </p:sp>
    </p:spTree>
    <p:extLst>
      <p:ext uri="{BB962C8B-B14F-4D97-AF65-F5344CB8AC3E}">
        <p14:creationId xmlns:p14="http://schemas.microsoft.com/office/powerpoint/2010/main" val="4095482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多线程</a:t>
            </a:r>
          </a:p>
        </p:txBody>
      </p:sp>
      <p:pic>
        <p:nvPicPr>
          <p:cNvPr id="3" name="图片 2">
            <a:extLst>
              <a:ext uri="{FF2B5EF4-FFF2-40B4-BE49-F238E27FC236}">
                <a16:creationId xmlns:a16="http://schemas.microsoft.com/office/drawing/2014/main" id="{FBC3D5C6-4300-485E-9465-4D674DF5CDC8}"/>
              </a:ext>
            </a:extLst>
          </p:cNvPr>
          <p:cNvPicPr>
            <a:picLocks noChangeAspect="1"/>
          </p:cNvPicPr>
          <p:nvPr/>
        </p:nvPicPr>
        <p:blipFill>
          <a:blip r:embed="rId3"/>
          <a:stretch>
            <a:fillRect/>
          </a:stretch>
        </p:blipFill>
        <p:spPr>
          <a:xfrm>
            <a:off x="1700718" y="1987684"/>
            <a:ext cx="8060226" cy="4772918"/>
          </a:xfrm>
          <a:prstGeom prst="rect">
            <a:avLst/>
          </a:prstGeom>
        </p:spPr>
      </p:pic>
    </p:spTree>
    <p:extLst>
      <p:ext uri="{BB962C8B-B14F-4D97-AF65-F5344CB8AC3E}">
        <p14:creationId xmlns:p14="http://schemas.microsoft.com/office/powerpoint/2010/main" val="2727302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多线程</a:t>
            </a:r>
          </a:p>
        </p:txBody>
      </p:sp>
      <p:pic>
        <p:nvPicPr>
          <p:cNvPr id="4" name="图片 3">
            <a:extLst>
              <a:ext uri="{FF2B5EF4-FFF2-40B4-BE49-F238E27FC236}">
                <a16:creationId xmlns:a16="http://schemas.microsoft.com/office/drawing/2014/main" id="{A825085B-0A2E-4CD9-841C-868D9E346C4C}"/>
              </a:ext>
            </a:extLst>
          </p:cNvPr>
          <p:cNvPicPr>
            <a:picLocks noChangeAspect="1"/>
          </p:cNvPicPr>
          <p:nvPr/>
        </p:nvPicPr>
        <p:blipFill>
          <a:blip r:embed="rId3"/>
          <a:stretch>
            <a:fillRect/>
          </a:stretch>
        </p:blipFill>
        <p:spPr>
          <a:xfrm>
            <a:off x="1867302" y="2367594"/>
            <a:ext cx="7200326" cy="3262026"/>
          </a:xfrm>
          <a:prstGeom prst="rect">
            <a:avLst/>
          </a:prstGeom>
        </p:spPr>
      </p:pic>
    </p:spTree>
    <p:extLst>
      <p:ext uri="{BB962C8B-B14F-4D97-AF65-F5344CB8AC3E}">
        <p14:creationId xmlns:p14="http://schemas.microsoft.com/office/powerpoint/2010/main" val="4251946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多线程</a:t>
            </a:r>
            <a:r>
              <a:rPr lang="en-US" altLang="zh-CN" dirty="0"/>
              <a:t>-LOCK</a:t>
            </a:r>
            <a:endParaRPr lang="zh-CN" altLang="en-US" dirty="0"/>
          </a:p>
        </p:txBody>
      </p:sp>
      <p:sp>
        <p:nvSpPr>
          <p:cNvPr id="5" name="矩形 4">
            <a:extLst>
              <a:ext uri="{FF2B5EF4-FFF2-40B4-BE49-F238E27FC236}">
                <a16:creationId xmlns:a16="http://schemas.microsoft.com/office/drawing/2014/main" id="{ACCDA9BE-165B-4CA2-ABE6-E9943EC6D916}"/>
              </a:ext>
            </a:extLst>
          </p:cNvPr>
          <p:cNvSpPr/>
          <p:nvPr/>
        </p:nvSpPr>
        <p:spPr>
          <a:xfrm>
            <a:off x="275422" y="2375568"/>
            <a:ext cx="11127036" cy="1938992"/>
          </a:xfrm>
          <a:prstGeom prst="rect">
            <a:avLst/>
          </a:prstGeom>
        </p:spPr>
        <p:txBody>
          <a:bodyPr wrap="square">
            <a:spAutoFit/>
          </a:bodyPr>
          <a:lstStyle/>
          <a:p>
            <a:r>
              <a:rPr lang="zh-CN" altLang="en-US" sz="2400" dirty="0"/>
              <a:t>多线程和多进程最大的不同在于，多进程中，同一个变量，各自有一份拷贝存在于每个进程中，互不影响，而多线程中，所有变量都由所有线程共享，所以，任何一个变量都可以被任何一个线程修改，因此，线程之间共享数据最大的危险在于多个线程同时改一个变量，把内容给改乱了。</a:t>
            </a:r>
          </a:p>
          <a:p>
            <a:r>
              <a:rPr lang="zh-CN" altLang="en-US" sz="2400" dirty="0"/>
              <a:t>来看看多个线程同时操作一个变量怎么把内容给改乱了：</a:t>
            </a:r>
          </a:p>
        </p:txBody>
      </p:sp>
    </p:spTree>
    <p:extLst>
      <p:ext uri="{BB962C8B-B14F-4D97-AF65-F5344CB8AC3E}">
        <p14:creationId xmlns:p14="http://schemas.microsoft.com/office/powerpoint/2010/main" val="3122790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多线程</a:t>
            </a:r>
            <a:r>
              <a:rPr lang="en-US" altLang="zh-CN" dirty="0"/>
              <a:t>-LOCK</a:t>
            </a:r>
            <a:endParaRPr lang="zh-CN" altLang="en-US" dirty="0"/>
          </a:p>
        </p:txBody>
      </p:sp>
      <p:pic>
        <p:nvPicPr>
          <p:cNvPr id="3" name="图片 2">
            <a:extLst>
              <a:ext uri="{FF2B5EF4-FFF2-40B4-BE49-F238E27FC236}">
                <a16:creationId xmlns:a16="http://schemas.microsoft.com/office/drawing/2014/main" id="{B4B645B4-85E7-4BA4-B506-4E3B1CA616D3}"/>
              </a:ext>
            </a:extLst>
          </p:cNvPr>
          <p:cNvPicPr>
            <a:picLocks noChangeAspect="1"/>
          </p:cNvPicPr>
          <p:nvPr/>
        </p:nvPicPr>
        <p:blipFill>
          <a:blip r:embed="rId3"/>
          <a:stretch>
            <a:fillRect/>
          </a:stretch>
        </p:blipFill>
        <p:spPr>
          <a:xfrm>
            <a:off x="2207466" y="1957865"/>
            <a:ext cx="6747307" cy="4900135"/>
          </a:xfrm>
          <a:prstGeom prst="rect">
            <a:avLst/>
          </a:prstGeom>
        </p:spPr>
      </p:pic>
    </p:spTree>
    <p:extLst>
      <p:ext uri="{BB962C8B-B14F-4D97-AF65-F5344CB8AC3E}">
        <p14:creationId xmlns:p14="http://schemas.microsoft.com/office/powerpoint/2010/main" val="2223050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多线程</a:t>
            </a:r>
            <a:r>
              <a:rPr lang="en-US" altLang="zh-CN" dirty="0"/>
              <a:t>-LOCK</a:t>
            </a:r>
            <a:endParaRPr lang="zh-CN" altLang="en-US" dirty="0"/>
          </a:p>
        </p:txBody>
      </p:sp>
      <p:pic>
        <p:nvPicPr>
          <p:cNvPr id="4" name="图片 3">
            <a:extLst>
              <a:ext uri="{FF2B5EF4-FFF2-40B4-BE49-F238E27FC236}">
                <a16:creationId xmlns:a16="http://schemas.microsoft.com/office/drawing/2014/main" id="{FEC80FF7-3475-448A-8674-041C274E8296}"/>
              </a:ext>
            </a:extLst>
          </p:cNvPr>
          <p:cNvPicPr>
            <a:picLocks noChangeAspect="1"/>
          </p:cNvPicPr>
          <p:nvPr/>
        </p:nvPicPr>
        <p:blipFill>
          <a:blip r:embed="rId3"/>
          <a:stretch>
            <a:fillRect/>
          </a:stretch>
        </p:blipFill>
        <p:spPr>
          <a:xfrm>
            <a:off x="1794573" y="2384405"/>
            <a:ext cx="8602854" cy="3986108"/>
          </a:xfrm>
          <a:prstGeom prst="rect">
            <a:avLst/>
          </a:prstGeom>
        </p:spPr>
      </p:pic>
    </p:spTree>
    <p:extLst>
      <p:ext uri="{BB962C8B-B14F-4D97-AF65-F5344CB8AC3E}">
        <p14:creationId xmlns:p14="http://schemas.microsoft.com/office/powerpoint/2010/main" val="1456195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多线程</a:t>
            </a:r>
            <a:r>
              <a:rPr lang="en-US" altLang="zh-CN" dirty="0"/>
              <a:t>-LOCK</a:t>
            </a:r>
            <a:endParaRPr lang="zh-CN" altLang="en-US" dirty="0"/>
          </a:p>
        </p:txBody>
      </p:sp>
      <p:pic>
        <p:nvPicPr>
          <p:cNvPr id="3" name="图片 2">
            <a:extLst>
              <a:ext uri="{FF2B5EF4-FFF2-40B4-BE49-F238E27FC236}">
                <a16:creationId xmlns:a16="http://schemas.microsoft.com/office/drawing/2014/main" id="{8C95817E-D8F3-405E-94DA-E169DB8717EA}"/>
              </a:ext>
            </a:extLst>
          </p:cNvPr>
          <p:cNvPicPr>
            <a:picLocks noChangeAspect="1"/>
          </p:cNvPicPr>
          <p:nvPr/>
        </p:nvPicPr>
        <p:blipFill>
          <a:blip r:embed="rId3"/>
          <a:stretch>
            <a:fillRect/>
          </a:stretch>
        </p:blipFill>
        <p:spPr>
          <a:xfrm>
            <a:off x="1344058" y="2229653"/>
            <a:ext cx="8556663" cy="4415604"/>
          </a:xfrm>
          <a:prstGeom prst="rect">
            <a:avLst/>
          </a:prstGeom>
        </p:spPr>
      </p:pic>
    </p:spTree>
    <p:extLst>
      <p:ext uri="{BB962C8B-B14F-4D97-AF65-F5344CB8AC3E}">
        <p14:creationId xmlns:p14="http://schemas.microsoft.com/office/powerpoint/2010/main" val="469716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进程和线程</a:t>
            </a:r>
          </a:p>
        </p:txBody>
      </p:sp>
      <p:sp>
        <p:nvSpPr>
          <p:cNvPr id="3" name="内容占位符 2"/>
          <p:cNvSpPr>
            <a:spLocks noGrp="1"/>
          </p:cNvSpPr>
          <p:nvPr>
            <p:ph idx="1"/>
          </p:nvPr>
        </p:nvSpPr>
        <p:spPr>
          <a:xfrm>
            <a:off x="680321" y="2336872"/>
            <a:ext cx="11348195" cy="4338247"/>
          </a:xfrm>
        </p:spPr>
        <p:txBody>
          <a:bodyPr>
            <a:normAutofit lnSpcReduction="10000"/>
          </a:bodyPr>
          <a:lstStyle/>
          <a:p>
            <a:r>
              <a:rPr lang="zh-CN" altLang="en-US" dirty="0"/>
              <a:t>基本概念</a:t>
            </a:r>
          </a:p>
          <a:p>
            <a:pPr algn="just">
              <a:buNone/>
            </a:pPr>
            <a:r>
              <a:rPr lang="zh-CN" altLang="en-US" b="1" dirty="0"/>
              <a:t>      </a:t>
            </a:r>
            <a:r>
              <a:rPr lang="zh-CN" altLang="en-US" dirty="0"/>
              <a:t>要让</a:t>
            </a:r>
            <a:r>
              <a:rPr lang="en-US" altLang="zh-CN" dirty="0"/>
              <a:t>Python</a:t>
            </a:r>
            <a:r>
              <a:rPr lang="zh-CN" altLang="en-US" dirty="0"/>
              <a:t>程序实现多进程（</a:t>
            </a:r>
            <a:r>
              <a:rPr lang="en-US" altLang="zh-CN" dirty="0"/>
              <a:t>multiprocessing</a:t>
            </a:r>
            <a:r>
              <a:rPr lang="zh-CN" altLang="en-US" dirty="0"/>
              <a:t>），我们先了解操作系统的相关知识。</a:t>
            </a:r>
          </a:p>
          <a:p>
            <a:pPr algn="just">
              <a:buNone/>
            </a:pPr>
            <a:r>
              <a:rPr lang="en-US" altLang="zh-CN" dirty="0"/>
              <a:t>       Unix/Linux</a:t>
            </a:r>
            <a:r>
              <a:rPr lang="zh-CN" altLang="en-US" dirty="0"/>
              <a:t>操作系统提供了一个</a:t>
            </a:r>
            <a:r>
              <a:rPr lang="en-US" altLang="zh-CN" dirty="0"/>
              <a:t>fork()</a:t>
            </a:r>
            <a:r>
              <a:rPr lang="zh-CN" altLang="en-US" dirty="0"/>
              <a:t>系统调用，它非常特殊。普通的函数调用，调用一次，返回一次，但是</a:t>
            </a:r>
            <a:r>
              <a:rPr lang="en-US" altLang="zh-CN" dirty="0"/>
              <a:t>fork()</a:t>
            </a:r>
            <a:r>
              <a:rPr lang="zh-CN" altLang="en-US" dirty="0"/>
              <a:t>调用一次，返回两次，因为操作系统自动把当前进程（称为父进程）复制了一份（称为子进程），然后，分别在父进程和子进程内返回。</a:t>
            </a:r>
            <a:endParaRPr lang="en-US" altLang="zh-CN" dirty="0"/>
          </a:p>
          <a:p>
            <a:pPr algn="just">
              <a:buNone/>
            </a:pPr>
            <a:r>
              <a:rPr lang="zh-CN" altLang="en-US" dirty="0"/>
              <a:t>      子进程永远返回</a:t>
            </a:r>
            <a:r>
              <a:rPr lang="en-US" altLang="zh-CN" dirty="0"/>
              <a:t>0</a:t>
            </a:r>
            <a:r>
              <a:rPr lang="zh-CN" altLang="en-US" dirty="0"/>
              <a:t>，而父进程返回子进程的</a:t>
            </a:r>
            <a:r>
              <a:rPr lang="en-US" altLang="zh-CN" dirty="0"/>
              <a:t>ID</a:t>
            </a:r>
            <a:r>
              <a:rPr lang="zh-CN" altLang="en-US" dirty="0"/>
              <a:t>。这样做的理由是，一个父进程可以</a:t>
            </a:r>
            <a:r>
              <a:rPr lang="en-US" altLang="zh-CN" dirty="0"/>
              <a:t>fork</a:t>
            </a:r>
            <a:r>
              <a:rPr lang="zh-CN" altLang="en-US" dirty="0"/>
              <a:t>出很多子进程，所以，父进程要记下每个子进程的</a:t>
            </a:r>
            <a:r>
              <a:rPr lang="en-US" altLang="zh-CN" dirty="0"/>
              <a:t>ID</a:t>
            </a:r>
            <a:r>
              <a:rPr lang="zh-CN" altLang="en-US" dirty="0"/>
              <a:t>，而子进程只需要调用</a:t>
            </a:r>
            <a:r>
              <a:rPr lang="en-US" altLang="zh-CN" dirty="0" err="1"/>
              <a:t>getppid</a:t>
            </a:r>
            <a:r>
              <a:rPr lang="en-US" altLang="zh-CN" dirty="0"/>
              <a:t>()</a:t>
            </a:r>
            <a:r>
              <a:rPr lang="zh-CN" altLang="en-US" dirty="0"/>
              <a:t>就可以拿到父进程的</a:t>
            </a:r>
            <a:r>
              <a:rPr lang="en-US" altLang="zh-CN" dirty="0"/>
              <a:t>ID</a:t>
            </a:r>
            <a:r>
              <a:rPr lang="zh-CN" altLang="en-US" dirty="0"/>
              <a:t>。</a:t>
            </a:r>
            <a:endParaRPr lang="en-US" altLang="zh-CN" dirty="0"/>
          </a:p>
          <a:p>
            <a:pPr algn="just">
              <a:buNone/>
            </a:pPr>
            <a:r>
              <a:rPr lang="en-US" altLang="zh-CN" dirty="0"/>
              <a:t>      Python</a:t>
            </a:r>
            <a:r>
              <a:rPr lang="zh-CN" altLang="en-US" dirty="0"/>
              <a:t>的</a:t>
            </a:r>
            <a:r>
              <a:rPr lang="en-US" altLang="zh-CN" dirty="0" err="1"/>
              <a:t>os</a:t>
            </a:r>
            <a:r>
              <a:rPr lang="zh-CN" altLang="en-US" dirty="0"/>
              <a:t>模块封装了常见的系统调用，其中就包括</a:t>
            </a:r>
            <a:r>
              <a:rPr lang="en-US" altLang="zh-CN" dirty="0"/>
              <a:t>fork</a:t>
            </a:r>
            <a:r>
              <a:rPr lang="zh-CN" altLang="en-US" dirty="0"/>
              <a:t>，可以在</a:t>
            </a:r>
            <a:r>
              <a:rPr lang="en-US" altLang="zh-CN" dirty="0"/>
              <a:t>Python</a:t>
            </a:r>
            <a:r>
              <a:rPr lang="zh-CN" altLang="en-US" dirty="0"/>
              <a:t>程序中轻松创建子进程</a:t>
            </a:r>
          </a:p>
        </p:txBody>
      </p:sp>
    </p:spTree>
    <p:extLst>
      <p:ext uri="{BB962C8B-B14F-4D97-AF65-F5344CB8AC3E}">
        <p14:creationId xmlns:p14="http://schemas.microsoft.com/office/powerpoint/2010/main" val="3809171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多线程</a:t>
            </a:r>
            <a:r>
              <a:rPr lang="en-US" altLang="zh-CN" dirty="0"/>
              <a:t>-LOCK</a:t>
            </a:r>
            <a:endParaRPr lang="zh-CN" altLang="en-US" dirty="0"/>
          </a:p>
        </p:txBody>
      </p:sp>
      <p:sp>
        <p:nvSpPr>
          <p:cNvPr id="4" name="矩形 3">
            <a:extLst>
              <a:ext uri="{FF2B5EF4-FFF2-40B4-BE49-F238E27FC236}">
                <a16:creationId xmlns:a16="http://schemas.microsoft.com/office/drawing/2014/main" id="{ACF2AA91-073C-45F0-9366-0397FDE9130F}"/>
              </a:ext>
            </a:extLst>
          </p:cNvPr>
          <p:cNvSpPr/>
          <p:nvPr/>
        </p:nvSpPr>
        <p:spPr>
          <a:xfrm>
            <a:off x="278338" y="2391291"/>
            <a:ext cx="11233341" cy="3785652"/>
          </a:xfrm>
          <a:prstGeom prst="rect">
            <a:avLst/>
          </a:prstGeom>
        </p:spPr>
        <p:txBody>
          <a:bodyPr wrap="square">
            <a:spAutoFit/>
          </a:bodyPr>
          <a:lstStyle/>
          <a:p>
            <a:r>
              <a:rPr lang="zh-CN" altLang="en-US" sz="2400" dirty="0"/>
              <a:t>究其原因，是因为修改</a:t>
            </a:r>
            <a:r>
              <a:rPr lang="en-US" altLang="zh-CN" sz="2400" dirty="0"/>
              <a:t>balance</a:t>
            </a:r>
            <a:r>
              <a:rPr lang="zh-CN" altLang="en-US" sz="2400" dirty="0"/>
              <a:t>需要多条语句，而执行这几条语句时，线程可能中断，从而导致多个线程把同一个对象的内容改乱了。</a:t>
            </a:r>
          </a:p>
          <a:p>
            <a:r>
              <a:rPr lang="zh-CN" altLang="en-US" sz="2400" dirty="0"/>
              <a:t>两个线程同时一存一取，就可能导致余额不对，你肯定不希望你的银行存款莫名其妙地变成了负数，所以，我们必须确保一个线程在修改</a:t>
            </a:r>
            <a:r>
              <a:rPr lang="en-US" altLang="zh-CN" sz="2400" dirty="0"/>
              <a:t>balance</a:t>
            </a:r>
            <a:r>
              <a:rPr lang="zh-CN" altLang="en-US" sz="2400" dirty="0"/>
              <a:t>的时候，别的线程一定不能改。</a:t>
            </a:r>
          </a:p>
          <a:p>
            <a:r>
              <a:rPr lang="zh-CN" altLang="en-US" sz="2400" dirty="0"/>
              <a:t>如果我们要确保</a:t>
            </a:r>
            <a:r>
              <a:rPr lang="en-US" altLang="zh-CN" sz="2400" dirty="0"/>
              <a:t>balance</a:t>
            </a:r>
            <a:r>
              <a:rPr lang="zh-CN" altLang="en-US" sz="2400" dirty="0"/>
              <a:t>计算正确，就要给</a:t>
            </a:r>
            <a:r>
              <a:rPr lang="en-US" altLang="zh-CN" sz="2400" dirty="0" err="1"/>
              <a:t>change_it</a:t>
            </a:r>
            <a:r>
              <a:rPr lang="en-US" altLang="zh-CN" sz="2400" dirty="0"/>
              <a:t>()</a:t>
            </a:r>
            <a:r>
              <a:rPr lang="zh-CN" altLang="en-US" sz="2400" dirty="0"/>
              <a:t>上一把锁，当某个线程开始执行</a:t>
            </a:r>
            <a:r>
              <a:rPr lang="en-US" altLang="zh-CN" sz="2400" dirty="0" err="1"/>
              <a:t>change_it</a:t>
            </a:r>
            <a:r>
              <a:rPr lang="en-US" altLang="zh-CN" sz="2400" dirty="0"/>
              <a:t>()</a:t>
            </a:r>
            <a:r>
              <a:rPr lang="zh-CN" altLang="en-US" sz="2400" dirty="0"/>
              <a:t>时，我们说，该线程因为获得了锁，因此其他线程不能同时执行</a:t>
            </a:r>
            <a:r>
              <a:rPr lang="en-US" altLang="zh-CN" sz="2400" dirty="0" err="1"/>
              <a:t>change_it</a:t>
            </a:r>
            <a:r>
              <a:rPr lang="en-US" altLang="zh-CN" sz="2400" dirty="0"/>
              <a:t>()</a:t>
            </a:r>
            <a:r>
              <a:rPr lang="zh-CN" altLang="en-US" sz="2400" dirty="0"/>
              <a:t>，只能等待，直到锁被释放后，获得该锁以后才能改。由于锁只有一个，无论多少线程，同一时刻最多只有一个线程持有该锁，所以，不会造成修改的冲突。创建一个锁就是通过</a:t>
            </a:r>
            <a:r>
              <a:rPr lang="en-US" altLang="zh-CN" sz="2400" dirty="0" err="1"/>
              <a:t>threading.Lock</a:t>
            </a:r>
            <a:r>
              <a:rPr lang="en-US" altLang="zh-CN" sz="2400" dirty="0"/>
              <a:t>()</a:t>
            </a:r>
            <a:r>
              <a:rPr lang="zh-CN" altLang="en-US" sz="2400" dirty="0"/>
              <a:t>来实现：</a:t>
            </a:r>
          </a:p>
        </p:txBody>
      </p:sp>
    </p:spTree>
    <p:extLst>
      <p:ext uri="{BB962C8B-B14F-4D97-AF65-F5344CB8AC3E}">
        <p14:creationId xmlns:p14="http://schemas.microsoft.com/office/powerpoint/2010/main" val="515324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多线程</a:t>
            </a:r>
            <a:r>
              <a:rPr lang="en-US" altLang="zh-CN" dirty="0"/>
              <a:t>-LOCK</a:t>
            </a:r>
            <a:endParaRPr lang="zh-CN" altLang="en-US" dirty="0"/>
          </a:p>
        </p:txBody>
      </p:sp>
      <p:pic>
        <p:nvPicPr>
          <p:cNvPr id="3" name="图片 2">
            <a:extLst>
              <a:ext uri="{FF2B5EF4-FFF2-40B4-BE49-F238E27FC236}">
                <a16:creationId xmlns:a16="http://schemas.microsoft.com/office/drawing/2014/main" id="{AA95549A-551D-4327-B342-9D9B3C90A71D}"/>
              </a:ext>
            </a:extLst>
          </p:cNvPr>
          <p:cNvPicPr>
            <a:picLocks noChangeAspect="1"/>
          </p:cNvPicPr>
          <p:nvPr/>
        </p:nvPicPr>
        <p:blipFill>
          <a:blip r:embed="rId3"/>
          <a:stretch>
            <a:fillRect/>
          </a:stretch>
        </p:blipFill>
        <p:spPr>
          <a:xfrm>
            <a:off x="1128191" y="2113459"/>
            <a:ext cx="9474683" cy="4518695"/>
          </a:xfrm>
          <a:prstGeom prst="rect">
            <a:avLst/>
          </a:prstGeom>
        </p:spPr>
      </p:pic>
    </p:spTree>
    <p:extLst>
      <p:ext uri="{BB962C8B-B14F-4D97-AF65-F5344CB8AC3E}">
        <p14:creationId xmlns:p14="http://schemas.microsoft.com/office/powerpoint/2010/main" val="2676054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多线程</a:t>
            </a:r>
            <a:r>
              <a:rPr lang="en-US" altLang="zh-CN" dirty="0"/>
              <a:t>-LOCK</a:t>
            </a:r>
            <a:endParaRPr lang="zh-CN" altLang="en-US" dirty="0"/>
          </a:p>
        </p:txBody>
      </p:sp>
      <p:sp>
        <p:nvSpPr>
          <p:cNvPr id="4" name="矩形 3">
            <a:extLst>
              <a:ext uri="{FF2B5EF4-FFF2-40B4-BE49-F238E27FC236}">
                <a16:creationId xmlns:a16="http://schemas.microsoft.com/office/drawing/2014/main" id="{E7E59C2A-E719-441B-8EA6-D07AA1922929}"/>
              </a:ext>
            </a:extLst>
          </p:cNvPr>
          <p:cNvSpPr/>
          <p:nvPr/>
        </p:nvSpPr>
        <p:spPr>
          <a:xfrm>
            <a:off x="135875" y="2252164"/>
            <a:ext cx="11850478" cy="3416320"/>
          </a:xfrm>
          <a:prstGeom prst="rect">
            <a:avLst/>
          </a:prstGeom>
        </p:spPr>
        <p:txBody>
          <a:bodyPr wrap="square">
            <a:spAutoFit/>
          </a:bodyPr>
          <a:lstStyle/>
          <a:p>
            <a:r>
              <a:rPr lang="zh-CN" altLang="en-US" sz="2400" dirty="0"/>
              <a:t>我们介绍了多进程和多线程，这是实现多任务最常用的两种方式。现在，我们来讨论一下这两种方式的优缺点。</a:t>
            </a:r>
          </a:p>
          <a:p>
            <a:r>
              <a:rPr lang="zh-CN" altLang="en-US" sz="2400" dirty="0"/>
              <a:t>首先，要实现多任务，通常我们会设计</a:t>
            </a:r>
            <a:r>
              <a:rPr lang="en-US" altLang="zh-CN" sz="2400" dirty="0"/>
              <a:t>Master-Worker</a:t>
            </a:r>
            <a:r>
              <a:rPr lang="zh-CN" altLang="en-US" sz="2400" dirty="0"/>
              <a:t>模式，</a:t>
            </a:r>
            <a:r>
              <a:rPr lang="en-US" altLang="zh-CN" sz="2400" dirty="0"/>
              <a:t>Master</a:t>
            </a:r>
            <a:r>
              <a:rPr lang="zh-CN" altLang="en-US" sz="2400" dirty="0"/>
              <a:t>负责分配任务，</a:t>
            </a:r>
            <a:r>
              <a:rPr lang="en-US" altLang="zh-CN" sz="2400" dirty="0"/>
              <a:t>Worker</a:t>
            </a:r>
            <a:r>
              <a:rPr lang="zh-CN" altLang="en-US" sz="2400" dirty="0"/>
              <a:t>负责执行任务，因此，多任务环境下，通常是一个</a:t>
            </a:r>
            <a:r>
              <a:rPr lang="en-US" altLang="zh-CN" sz="2400" dirty="0"/>
              <a:t>Master</a:t>
            </a:r>
            <a:r>
              <a:rPr lang="zh-CN" altLang="en-US" sz="2400" dirty="0"/>
              <a:t>，多个</a:t>
            </a:r>
            <a:r>
              <a:rPr lang="en-US" altLang="zh-CN" sz="2400" dirty="0"/>
              <a:t>Worker</a:t>
            </a:r>
            <a:r>
              <a:rPr lang="zh-CN" altLang="en-US" sz="2400" dirty="0"/>
              <a:t>。</a:t>
            </a:r>
          </a:p>
          <a:p>
            <a:r>
              <a:rPr lang="zh-CN" altLang="en-US" sz="2400" dirty="0"/>
              <a:t>如果用多进程实现</a:t>
            </a:r>
            <a:r>
              <a:rPr lang="en-US" altLang="zh-CN" sz="2400" dirty="0"/>
              <a:t>Master-Worker</a:t>
            </a:r>
            <a:r>
              <a:rPr lang="zh-CN" altLang="en-US" sz="2400" dirty="0"/>
              <a:t>，主进程就是</a:t>
            </a:r>
            <a:r>
              <a:rPr lang="en-US" altLang="zh-CN" sz="2400" dirty="0"/>
              <a:t>Master</a:t>
            </a:r>
            <a:r>
              <a:rPr lang="zh-CN" altLang="en-US" sz="2400" dirty="0"/>
              <a:t>，其他进程就是</a:t>
            </a:r>
            <a:r>
              <a:rPr lang="en-US" altLang="zh-CN" sz="2400" dirty="0"/>
              <a:t>Worker</a:t>
            </a:r>
            <a:r>
              <a:rPr lang="zh-CN" altLang="en-US" sz="2400" dirty="0"/>
              <a:t>。</a:t>
            </a:r>
          </a:p>
          <a:p>
            <a:r>
              <a:rPr lang="zh-CN" altLang="en-US" sz="2400" dirty="0"/>
              <a:t>如果用多线程实现</a:t>
            </a:r>
            <a:r>
              <a:rPr lang="en-US" altLang="zh-CN" sz="2400" dirty="0"/>
              <a:t>Master-Worker</a:t>
            </a:r>
            <a:r>
              <a:rPr lang="zh-CN" altLang="en-US" sz="2400" dirty="0"/>
              <a:t>，主线程就是</a:t>
            </a:r>
            <a:r>
              <a:rPr lang="en-US" altLang="zh-CN" sz="2400" dirty="0"/>
              <a:t>Master</a:t>
            </a:r>
            <a:r>
              <a:rPr lang="zh-CN" altLang="en-US" sz="2400" dirty="0"/>
              <a:t>，其他线程就是</a:t>
            </a:r>
            <a:r>
              <a:rPr lang="en-US" altLang="zh-CN" sz="2400" dirty="0"/>
              <a:t>Worker</a:t>
            </a:r>
            <a:r>
              <a:rPr lang="zh-CN" altLang="en-US" sz="2400" dirty="0"/>
              <a:t>。</a:t>
            </a:r>
          </a:p>
          <a:p>
            <a:r>
              <a:rPr lang="zh-CN" altLang="en-US" sz="2400" dirty="0"/>
              <a:t>多进程模式最大的优点就是稳定性高，因为一个子进程崩溃了，不会影响主进程和其他子进程。（当然主进程挂了所有进程就全挂了，但是</a:t>
            </a:r>
            <a:r>
              <a:rPr lang="en-US" altLang="zh-CN" sz="2400" dirty="0"/>
              <a:t>Master</a:t>
            </a:r>
            <a:r>
              <a:rPr lang="zh-CN" altLang="en-US" sz="2400" dirty="0"/>
              <a:t>进程只负责分配任务，挂掉的概率低）著名的</a:t>
            </a:r>
            <a:r>
              <a:rPr lang="en-US" altLang="zh-CN" sz="2400" dirty="0"/>
              <a:t>Apache</a:t>
            </a:r>
            <a:r>
              <a:rPr lang="zh-CN" altLang="en-US" sz="2400" dirty="0"/>
              <a:t>最早就是采用多进程模式。</a:t>
            </a:r>
          </a:p>
        </p:txBody>
      </p:sp>
    </p:spTree>
    <p:extLst>
      <p:ext uri="{BB962C8B-B14F-4D97-AF65-F5344CB8AC3E}">
        <p14:creationId xmlns:p14="http://schemas.microsoft.com/office/powerpoint/2010/main" val="1420117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多线程</a:t>
            </a:r>
            <a:r>
              <a:rPr lang="en-US" altLang="zh-CN" dirty="0"/>
              <a:t>-LOCK</a:t>
            </a:r>
            <a:endParaRPr lang="zh-CN" altLang="en-US" dirty="0"/>
          </a:p>
        </p:txBody>
      </p:sp>
      <p:sp>
        <p:nvSpPr>
          <p:cNvPr id="4" name="矩形 3">
            <a:extLst>
              <a:ext uri="{FF2B5EF4-FFF2-40B4-BE49-F238E27FC236}">
                <a16:creationId xmlns:a16="http://schemas.microsoft.com/office/drawing/2014/main" id="{E7E59C2A-E719-441B-8EA6-D07AA1922929}"/>
              </a:ext>
            </a:extLst>
          </p:cNvPr>
          <p:cNvSpPr/>
          <p:nvPr/>
        </p:nvSpPr>
        <p:spPr>
          <a:xfrm>
            <a:off x="135875" y="2252164"/>
            <a:ext cx="11850478" cy="4154984"/>
          </a:xfrm>
          <a:prstGeom prst="rect">
            <a:avLst/>
          </a:prstGeom>
        </p:spPr>
        <p:txBody>
          <a:bodyPr wrap="square">
            <a:spAutoFit/>
          </a:bodyPr>
          <a:lstStyle/>
          <a:p>
            <a:r>
              <a:rPr lang="zh-CN" altLang="en-US" sz="2400" dirty="0"/>
              <a:t>多进程模式的缺点是创建进程的代价大，在</a:t>
            </a:r>
            <a:r>
              <a:rPr lang="en-US" altLang="zh-CN" sz="2400" dirty="0"/>
              <a:t>Unix/Linux</a:t>
            </a:r>
            <a:r>
              <a:rPr lang="zh-CN" altLang="en-US" sz="2400" dirty="0"/>
              <a:t>系统下，用</a:t>
            </a:r>
            <a:r>
              <a:rPr lang="en-US" altLang="zh-CN" sz="2400" dirty="0"/>
              <a:t>fork</a:t>
            </a:r>
            <a:r>
              <a:rPr lang="zh-CN" altLang="en-US" sz="2400" dirty="0"/>
              <a:t>调用还行，在</a:t>
            </a:r>
            <a:r>
              <a:rPr lang="en-US" altLang="zh-CN" sz="2400" dirty="0"/>
              <a:t>Windows</a:t>
            </a:r>
            <a:r>
              <a:rPr lang="zh-CN" altLang="en-US" sz="2400" dirty="0"/>
              <a:t>下创建进程开销巨大。另外，操作系统能同时运行的进程数也是有限的，在内存和</a:t>
            </a:r>
            <a:r>
              <a:rPr lang="en-US" altLang="zh-CN" sz="2400" dirty="0"/>
              <a:t>CPU</a:t>
            </a:r>
            <a:r>
              <a:rPr lang="zh-CN" altLang="en-US" sz="2400" dirty="0"/>
              <a:t>的限制下，如果有几千个进程同时运行，操作系统连调度都会成问题。</a:t>
            </a:r>
          </a:p>
          <a:p>
            <a:r>
              <a:rPr lang="zh-CN" altLang="en-US" sz="2400" dirty="0"/>
              <a:t>多线程模式通常比多进程快一点，但是也快不到哪去，而且，多线程模式致命的缺点就是任何一个线程挂掉都可能直接造成整个进程崩溃，因为所有线程共享进程的内存。在</a:t>
            </a:r>
            <a:r>
              <a:rPr lang="en-US" altLang="zh-CN" sz="2400" dirty="0"/>
              <a:t>Windows</a:t>
            </a:r>
            <a:r>
              <a:rPr lang="zh-CN" altLang="en-US" sz="2400" dirty="0"/>
              <a:t>上，如果一个线程执行的代码出了问题，你经常可以看到这样的提示：“该程序执行了非法操作，即将关闭”，其实往往是某个线程出了问题，但是操作系统会强制结束整个进程。</a:t>
            </a:r>
          </a:p>
          <a:p>
            <a:r>
              <a:rPr lang="zh-CN" altLang="en-US" sz="2400" dirty="0"/>
              <a:t>在</a:t>
            </a:r>
            <a:r>
              <a:rPr lang="en-US" altLang="zh-CN" sz="2400" dirty="0"/>
              <a:t>Windows</a:t>
            </a:r>
            <a:r>
              <a:rPr lang="zh-CN" altLang="en-US" sz="2400" dirty="0"/>
              <a:t>下，多线程的效率比多进程要高，所以微软的</a:t>
            </a:r>
            <a:r>
              <a:rPr lang="en-US" altLang="zh-CN" sz="2400" dirty="0"/>
              <a:t>IIS</a:t>
            </a:r>
            <a:r>
              <a:rPr lang="zh-CN" altLang="en-US" sz="2400" dirty="0"/>
              <a:t>服务器默认采用多线程模式。由于多线程存在稳定性的问题，</a:t>
            </a:r>
            <a:r>
              <a:rPr lang="en-US" altLang="zh-CN" sz="2400" dirty="0"/>
              <a:t>IIS</a:t>
            </a:r>
            <a:r>
              <a:rPr lang="zh-CN" altLang="en-US" sz="2400" dirty="0"/>
              <a:t>的稳定性就不如</a:t>
            </a:r>
            <a:r>
              <a:rPr lang="en-US" altLang="zh-CN" sz="2400" dirty="0"/>
              <a:t>Apache</a:t>
            </a:r>
            <a:r>
              <a:rPr lang="zh-CN" altLang="en-US" sz="2400" dirty="0"/>
              <a:t>。为了缓解这个问题，</a:t>
            </a:r>
            <a:r>
              <a:rPr lang="en-US" altLang="zh-CN" sz="2400" dirty="0"/>
              <a:t>IIS</a:t>
            </a:r>
            <a:r>
              <a:rPr lang="zh-CN" altLang="en-US" sz="2400" dirty="0"/>
              <a:t>和</a:t>
            </a:r>
            <a:r>
              <a:rPr lang="en-US" altLang="zh-CN" sz="2400" dirty="0"/>
              <a:t>Apache</a:t>
            </a:r>
            <a:r>
              <a:rPr lang="zh-CN" altLang="en-US" sz="2400" dirty="0"/>
              <a:t>现在又有多进程</a:t>
            </a:r>
            <a:r>
              <a:rPr lang="en-US" altLang="zh-CN" sz="2400" dirty="0"/>
              <a:t>+</a:t>
            </a:r>
            <a:r>
              <a:rPr lang="zh-CN" altLang="en-US" sz="2400" dirty="0"/>
              <a:t>多线程的混合模式，真是把问题越搞越复杂。</a:t>
            </a:r>
          </a:p>
        </p:txBody>
      </p:sp>
    </p:spTree>
    <p:extLst>
      <p:ext uri="{BB962C8B-B14F-4D97-AF65-F5344CB8AC3E}">
        <p14:creationId xmlns:p14="http://schemas.microsoft.com/office/powerpoint/2010/main" val="723966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进程和线程</a:t>
            </a:r>
          </a:p>
        </p:txBody>
      </p:sp>
      <p:pic>
        <p:nvPicPr>
          <p:cNvPr id="6" name="图片 5">
            <a:extLst>
              <a:ext uri="{FF2B5EF4-FFF2-40B4-BE49-F238E27FC236}">
                <a16:creationId xmlns:a16="http://schemas.microsoft.com/office/drawing/2014/main" id="{111D380D-754F-491F-9702-63E65F1BFDCD}"/>
              </a:ext>
            </a:extLst>
          </p:cNvPr>
          <p:cNvPicPr>
            <a:picLocks noChangeAspect="1"/>
          </p:cNvPicPr>
          <p:nvPr/>
        </p:nvPicPr>
        <p:blipFill>
          <a:blip r:embed="rId2"/>
          <a:stretch>
            <a:fillRect/>
          </a:stretch>
        </p:blipFill>
        <p:spPr>
          <a:xfrm>
            <a:off x="1151672" y="2627212"/>
            <a:ext cx="9888656" cy="2939553"/>
          </a:xfrm>
          <a:prstGeom prst="rect">
            <a:avLst/>
          </a:prstGeom>
        </p:spPr>
      </p:pic>
    </p:spTree>
    <p:extLst>
      <p:ext uri="{BB962C8B-B14F-4D97-AF65-F5344CB8AC3E}">
        <p14:creationId xmlns:p14="http://schemas.microsoft.com/office/powerpoint/2010/main" val="2673160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进程和线程</a:t>
            </a:r>
          </a:p>
        </p:txBody>
      </p:sp>
      <p:pic>
        <p:nvPicPr>
          <p:cNvPr id="6" name="图片 5">
            <a:extLst>
              <a:ext uri="{FF2B5EF4-FFF2-40B4-BE49-F238E27FC236}">
                <a16:creationId xmlns:a16="http://schemas.microsoft.com/office/drawing/2014/main" id="{111D380D-754F-491F-9702-63E65F1BFDCD}"/>
              </a:ext>
            </a:extLst>
          </p:cNvPr>
          <p:cNvPicPr>
            <a:picLocks noChangeAspect="1"/>
          </p:cNvPicPr>
          <p:nvPr/>
        </p:nvPicPr>
        <p:blipFill>
          <a:blip r:embed="rId2"/>
          <a:stretch>
            <a:fillRect/>
          </a:stretch>
        </p:blipFill>
        <p:spPr>
          <a:xfrm>
            <a:off x="1151672" y="2084282"/>
            <a:ext cx="9888656" cy="2939553"/>
          </a:xfrm>
          <a:prstGeom prst="rect">
            <a:avLst/>
          </a:prstGeom>
        </p:spPr>
      </p:pic>
      <p:sp>
        <p:nvSpPr>
          <p:cNvPr id="3" name="矩形 2">
            <a:extLst>
              <a:ext uri="{FF2B5EF4-FFF2-40B4-BE49-F238E27FC236}">
                <a16:creationId xmlns:a16="http://schemas.microsoft.com/office/drawing/2014/main" id="{94E6DDBD-7F1F-4D0B-9346-F56606C2004D}"/>
              </a:ext>
            </a:extLst>
          </p:cNvPr>
          <p:cNvSpPr/>
          <p:nvPr/>
        </p:nvSpPr>
        <p:spPr>
          <a:xfrm>
            <a:off x="860742" y="5274094"/>
            <a:ext cx="10179586" cy="1200329"/>
          </a:xfrm>
          <a:prstGeom prst="rect">
            <a:avLst/>
          </a:prstGeom>
        </p:spPr>
        <p:txBody>
          <a:bodyPr wrap="square">
            <a:spAutoFit/>
          </a:bodyPr>
          <a:lstStyle/>
          <a:p>
            <a:r>
              <a:rPr lang="zh-CN" altLang="en-US" dirty="0"/>
              <a:t>由于</a:t>
            </a:r>
            <a:r>
              <a:rPr lang="en-US" altLang="zh-CN" dirty="0"/>
              <a:t>Windows</a:t>
            </a:r>
            <a:r>
              <a:rPr lang="zh-CN" altLang="en-US" dirty="0"/>
              <a:t>没有</a:t>
            </a:r>
            <a:r>
              <a:rPr lang="en-US" altLang="zh-CN" dirty="0"/>
              <a:t>fork</a:t>
            </a:r>
            <a:r>
              <a:rPr lang="zh-CN" altLang="en-US" dirty="0"/>
              <a:t>调用，上面的代码在</a:t>
            </a:r>
            <a:r>
              <a:rPr lang="en-US" altLang="zh-CN" dirty="0"/>
              <a:t>Windows</a:t>
            </a:r>
            <a:r>
              <a:rPr lang="zh-CN" altLang="en-US" dirty="0"/>
              <a:t>上无法运行。而</a:t>
            </a:r>
            <a:r>
              <a:rPr lang="en-US" altLang="zh-CN" dirty="0"/>
              <a:t>Mac</a:t>
            </a:r>
            <a:r>
              <a:rPr lang="zh-CN" altLang="en-US" dirty="0"/>
              <a:t>系统是基于</a:t>
            </a:r>
            <a:r>
              <a:rPr lang="en-US" altLang="zh-CN" dirty="0"/>
              <a:t>BSD</a:t>
            </a:r>
            <a:r>
              <a:rPr lang="zh-CN" altLang="en-US" dirty="0"/>
              <a:t>（</a:t>
            </a:r>
            <a:r>
              <a:rPr lang="en-US" altLang="zh-CN" dirty="0"/>
              <a:t>Unix</a:t>
            </a:r>
            <a:r>
              <a:rPr lang="zh-CN" altLang="en-US" dirty="0"/>
              <a:t>的一种）内核，所以，在</a:t>
            </a:r>
            <a:r>
              <a:rPr lang="en-US" altLang="zh-CN" dirty="0"/>
              <a:t>Mac</a:t>
            </a:r>
            <a:r>
              <a:rPr lang="zh-CN" altLang="en-US" dirty="0"/>
              <a:t>下运行是没有问题的，推荐大家用</a:t>
            </a:r>
            <a:r>
              <a:rPr lang="en-US" altLang="zh-CN" dirty="0"/>
              <a:t>Mac</a:t>
            </a:r>
            <a:r>
              <a:rPr lang="zh-CN" altLang="en-US" dirty="0"/>
              <a:t>学</a:t>
            </a:r>
            <a:r>
              <a:rPr lang="en-US" altLang="zh-CN" dirty="0"/>
              <a:t>Python</a:t>
            </a:r>
            <a:r>
              <a:rPr lang="zh-CN" altLang="en-US" dirty="0"/>
              <a:t>！</a:t>
            </a:r>
          </a:p>
          <a:p>
            <a:r>
              <a:rPr lang="zh-CN" altLang="en-US" dirty="0"/>
              <a:t>有了</a:t>
            </a:r>
            <a:r>
              <a:rPr lang="en-US" altLang="zh-CN" dirty="0"/>
              <a:t>fork</a:t>
            </a:r>
            <a:r>
              <a:rPr lang="zh-CN" altLang="en-US" dirty="0"/>
              <a:t>调用，一个进程在接到新任务时就可以复制出一个子进程来处理新任务，常见的</a:t>
            </a:r>
            <a:r>
              <a:rPr lang="en-US" altLang="zh-CN" dirty="0"/>
              <a:t>Apache</a:t>
            </a:r>
            <a:r>
              <a:rPr lang="zh-CN" altLang="en-US" dirty="0"/>
              <a:t>服务器就是由父进程监听端口，每当有新的</a:t>
            </a:r>
            <a:r>
              <a:rPr lang="en-US" altLang="zh-CN" dirty="0"/>
              <a:t>http</a:t>
            </a:r>
            <a:r>
              <a:rPr lang="zh-CN" altLang="en-US" dirty="0"/>
              <a:t>请求时，就</a:t>
            </a:r>
            <a:r>
              <a:rPr lang="en-US" altLang="zh-CN" dirty="0"/>
              <a:t>fork</a:t>
            </a:r>
            <a:r>
              <a:rPr lang="zh-CN" altLang="en-US" dirty="0"/>
              <a:t>出子进程来处理新的</a:t>
            </a:r>
            <a:r>
              <a:rPr lang="en-US" altLang="zh-CN" dirty="0"/>
              <a:t>http</a:t>
            </a:r>
            <a:r>
              <a:rPr lang="zh-CN" altLang="en-US" dirty="0"/>
              <a:t>请求。</a:t>
            </a:r>
          </a:p>
        </p:txBody>
      </p:sp>
    </p:spTree>
    <p:extLst>
      <p:ext uri="{BB962C8B-B14F-4D97-AF65-F5344CB8AC3E}">
        <p14:creationId xmlns:p14="http://schemas.microsoft.com/office/powerpoint/2010/main" val="1243244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多进程编程</a:t>
            </a:r>
          </a:p>
        </p:txBody>
      </p:sp>
      <p:sp>
        <p:nvSpPr>
          <p:cNvPr id="4" name="矩形 3">
            <a:extLst>
              <a:ext uri="{FF2B5EF4-FFF2-40B4-BE49-F238E27FC236}">
                <a16:creationId xmlns:a16="http://schemas.microsoft.com/office/drawing/2014/main" id="{8BA48DE6-E02A-4073-A49B-68A5D5E2E7C2}"/>
              </a:ext>
            </a:extLst>
          </p:cNvPr>
          <p:cNvSpPr/>
          <p:nvPr/>
        </p:nvSpPr>
        <p:spPr>
          <a:xfrm>
            <a:off x="389262" y="2228671"/>
            <a:ext cx="11413475" cy="2308324"/>
          </a:xfrm>
          <a:prstGeom prst="rect">
            <a:avLst/>
          </a:prstGeom>
        </p:spPr>
        <p:txBody>
          <a:bodyPr wrap="square">
            <a:spAutoFit/>
          </a:bodyPr>
          <a:lstStyle/>
          <a:p>
            <a:r>
              <a:rPr lang="zh-CN" altLang="en-US" sz="2400" dirty="0"/>
              <a:t>   如果打算编写多进程的服务程序，</a:t>
            </a:r>
            <a:r>
              <a:rPr lang="en-US" altLang="zh-CN" sz="2400" dirty="0"/>
              <a:t>Unix/Linux</a:t>
            </a:r>
            <a:r>
              <a:rPr lang="zh-CN" altLang="en-US" sz="2400" dirty="0"/>
              <a:t>无疑是正确的选择。由于</a:t>
            </a:r>
            <a:r>
              <a:rPr lang="en-US" altLang="zh-CN" sz="2400" dirty="0"/>
              <a:t>Windows</a:t>
            </a:r>
            <a:r>
              <a:rPr lang="zh-CN" altLang="en-US" sz="2400" dirty="0"/>
              <a:t>没有</a:t>
            </a:r>
            <a:r>
              <a:rPr lang="en-US" altLang="zh-CN" sz="2400" dirty="0"/>
              <a:t>fork</a:t>
            </a:r>
            <a:r>
              <a:rPr lang="zh-CN" altLang="en-US" sz="2400" dirty="0"/>
              <a:t>调用，难道在</a:t>
            </a:r>
            <a:r>
              <a:rPr lang="en-US" altLang="zh-CN" sz="2400" dirty="0"/>
              <a:t>Windows</a:t>
            </a:r>
            <a:r>
              <a:rPr lang="zh-CN" altLang="en-US" sz="2400" dirty="0"/>
              <a:t>上无法用</a:t>
            </a:r>
            <a:r>
              <a:rPr lang="en-US" altLang="zh-CN" sz="2400" dirty="0"/>
              <a:t>Python</a:t>
            </a:r>
            <a:r>
              <a:rPr lang="zh-CN" altLang="en-US" sz="2400" dirty="0"/>
              <a:t>编写多进程的程序？由于</a:t>
            </a:r>
            <a:r>
              <a:rPr lang="en-US" altLang="zh-CN" sz="2400" dirty="0"/>
              <a:t>Python</a:t>
            </a:r>
            <a:r>
              <a:rPr lang="zh-CN" altLang="en-US" sz="2400" dirty="0"/>
              <a:t>是跨平台的，自然也应该提供一个跨平台的多进程支持。</a:t>
            </a:r>
            <a:r>
              <a:rPr lang="en-US" altLang="zh-CN" sz="2400" dirty="0"/>
              <a:t>multiprocessing</a:t>
            </a:r>
            <a:r>
              <a:rPr lang="zh-CN" altLang="en-US" sz="2400" dirty="0"/>
              <a:t>模块就是跨平台版本的多进程模块。</a:t>
            </a:r>
            <a:endParaRPr lang="en-US" altLang="zh-CN" sz="2400" dirty="0"/>
          </a:p>
          <a:p>
            <a:r>
              <a:rPr lang="en-US" altLang="zh-CN" sz="2400" dirty="0"/>
              <a:t>     multiprocessing</a:t>
            </a:r>
            <a:r>
              <a:rPr lang="zh-CN" altLang="en-US" sz="2400" dirty="0"/>
              <a:t>模块提供了一个</a:t>
            </a:r>
            <a:r>
              <a:rPr lang="en-US" altLang="zh-CN" sz="2400" dirty="0"/>
              <a:t>Process</a:t>
            </a:r>
            <a:r>
              <a:rPr lang="zh-CN" altLang="en-US" sz="2400" dirty="0"/>
              <a:t>类来代表一个进程对象，下面的例子演示了启动一个子进程并等待其结束：</a:t>
            </a:r>
          </a:p>
        </p:txBody>
      </p:sp>
    </p:spTree>
    <p:extLst>
      <p:ext uri="{BB962C8B-B14F-4D97-AF65-F5344CB8AC3E}">
        <p14:creationId xmlns:p14="http://schemas.microsoft.com/office/powerpoint/2010/main" val="3534531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多进程编程</a:t>
            </a:r>
          </a:p>
        </p:txBody>
      </p:sp>
      <p:pic>
        <p:nvPicPr>
          <p:cNvPr id="3" name="图片 2">
            <a:extLst>
              <a:ext uri="{FF2B5EF4-FFF2-40B4-BE49-F238E27FC236}">
                <a16:creationId xmlns:a16="http://schemas.microsoft.com/office/drawing/2014/main" id="{CD4ED411-ABEB-4191-83DB-840F3B5682A4}"/>
              </a:ext>
            </a:extLst>
          </p:cNvPr>
          <p:cNvPicPr>
            <a:picLocks noChangeAspect="1"/>
          </p:cNvPicPr>
          <p:nvPr/>
        </p:nvPicPr>
        <p:blipFill>
          <a:blip r:embed="rId3"/>
          <a:stretch>
            <a:fillRect/>
          </a:stretch>
        </p:blipFill>
        <p:spPr>
          <a:xfrm>
            <a:off x="1347855" y="2284107"/>
            <a:ext cx="8946327" cy="4014236"/>
          </a:xfrm>
          <a:prstGeom prst="rect">
            <a:avLst/>
          </a:prstGeom>
        </p:spPr>
      </p:pic>
    </p:spTree>
    <p:extLst>
      <p:ext uri="{BB962C8B-B14F-4D97-AF65-F5344CB8AC3E}">
        <p14:creationId xmlns:p14="http://schemas.microsoft.com/office/powerpoint/2010/main" val="2351349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多进程编程</a:t>
            </a:r>
            <a:r>
              <a:rPr lang="en-US" altLang="zh-CN" dirty="0"/>
              <a:t>--pool</a:t>
            </a:r>
            <a:endParaRPr lang="zh-CN" altLang="en-US" dirty="0"/>
          </a:p>
        </p:txBody>
      </p:sp>
      <p:pic>
        <p:nvPicPr>
          <p:cNvPr id="4" name="图片 3">
            <a:extLst>
              <a:ext uri="{FF2B5EF4-FFF2-40B4-BE49-F238E27FC236}">
                <a16:creationId xmlns:a16="http://schemas.microsoft.com/office/drawing/2014/main" id="{C2AB3A7F-1DC0-4506-A5BC-BB59EF1A9B3F}"/>
              </a:ext>
            </a:extLst>
          </p:cNvPr>
          <p:cNvPicPr>
            <a:picLocks noChangeAspect="1"/>
          </p:cNvPicPr>
          <p:nvPr/>
        </p:nvPicPr>
        <p:blipFill>
          <a:blip r:embed="rId3"/>
          <a:stretch>
            <a:fillRect/>
          </a:stretch>
        </p:blipFill>
        <p:spPr>
          <a:xfrm>
            <a:off x="2368628" y="2025644"/>
            <a:ext cx="6786906" cy="4832356"/>
          </a:xfrm>
          <a:prstGeom prst="rect">
            <a:avLst/>
          </a:prstGeom>
        </p:spPr>
      </p:pic>
    </p:spTree>
    <p:extLst>
      <p:ext uri="{BB962C8B-B14F-4D97-AF65-F5344CB8AC3E}">
        <p14:creationId xmlns:p14="http://schemas.microsoft.com/office/powerpoint/2010/main" val="2050534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多进程编程</a:t>
            </a:r>
            <a:r>
              <a:rPr lang="en-US" altLang="zh-CN" dirty="0"/>
              <a:t>--pool</a:t>
            </a:r>
            <a:endParaRPr lang="zh-CN" altLang="en-US" dirty="0"/>
          </a:p>
        </p:txBody>
      </p:sp>
      <p:pic>
        <p:nvPicPr>
          <p:cNvPr id="3" name="图片 2">
            <a:extLst>
              <a:ext uri="{FF2B5EF4-FFF2-40B4-BE49-F238E27FC236}">
                <a16:creationId xmlns:a16="http://schemas.microsoft.com/office/drawing/2014/main" id="{3EF41E11-9B33-4D59-8F71-7C159DC739D7}"/>
              </a:ext>
            </a:extLst>
          </p:cNvPr>
          <p:cNvPicPr>
            <a:picLocks noChangeAspect="1"/>
          </p:cNvPicPr>
          <p:nvPr/>
        </p:nvPicPr>
        <p:blipFill>
          <a:blip r:embed="rId3"/>
          <a:stretch>
            <a:fillRect/>
          </a:stretch>
        </p:blipFill>
        <p:spPr>
          <a:xfrm>
            <a:off x="2192356" y="2352559"/>
            <a:ext cx="7122290" cy="3964511"/>
          </a:xfrm>
          <a:prstGeom prst="rect">
            <a:avLst/>
          </a:prstGeom>
        </p:spPr>
      </p:pic>
    </p:spTree>
    <p:extLst>
      <p:ext uri="{BB962C8B-B14F-4D97-AF65-F5344CB8AC3E}">
        <p14:creationId xmlns:p14="http://schemas.microsoft.com/office/powerpoint/2010/main" val="2006293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多进程编程</a:t>
            </a:r>
            <a:r>
              <a:rPr lang="en-US" altLang="zh-CN" dirty="0"/>
              <a:t>—</a:t>
            </a:r>
            <a:r>
              <a:rPr lang="zh-CN" altLang="en-US" dirty="0"/>
              <a:t>进程间通信</a:t>
            </a:r>
          </a:p>
        </p:txBody>
      </p:sp>
      <p:sp>
        <p:nvSpPr>
          <p:cNvPr id="5" name="矩形 4">
            <a:extLst>
              <a:ext uri="{FF2B5EF4-FFF2-40B4-BE49-F238E27FC236}">
                <a16:creationId xmlns:a16="http://schemas.microsoft.com/office/drawing/2014/main" id="{85BFFBA4-0C2B-4D33-8E4D-65DD12C73E17}"/>
              </a:ext>
            </a:extLst>
          </p:cNvPr>
          <p:cNvSpPr/>
          <p:nvPr/>
        </p:nvSpPr>
        <p:spPr>
          <a:xfrm>
            <a:off x="132203" y="2155230"/>
            <a:ext cx="11149070" cy="1938992"/>
          </a:xfrm>
          <a:prstGeom prst="rect">
            <a:avLst/>
          </a:prstGeom>
        </p:spPr>
        <p:txBody>
          <a:bodyPr wrap="square">
            <a:spAutoFit/>
          </a:bodyPr>
          <a:lstStyle/>
          <a:p>
            <a:r>
              <a:rPr lang="en-US" altLang="zh-CN" sz="2400" dirty="0"/>
              <a:t>Process</a:t>
            </a:r>
            <a:r>
              <a:rPr lang="zh-CN" altLang="en-US" sz="2400" dirty="0"/>
              <a:t>之间肯定是需要通信的，操作系统提供了很多机制来实现进程间的通信。</a:t>
            </a:r>
            <a:r>
              <a:rPr lang="en-US" altLang="zh-CN" sz="2400" dirty="0"/>
              <a:t>Python</a:t>
            </a:r>
            <a:r>
              <a:rPr lang="zh-CN" altLang="en-US" sz="2400" dirty="0"/>
              <a:t>的</a:t>
            </a:r>
            <a:r>
              <a:rPr lang="en-US" altLang="zh-CN" sz="2400" dirty="0"/>
              <a:t>multiprocessing</a:t>
            </a:r>
            <a:r>
              <a:rPr lang="zh-CN" altLang="en-US" sz="2400" dirty="0"/>
              <a:t>模块包装了底层的机制，提供了</a:t>
            </a:r>
            <a:r>
              <a:rPr lang="en-US" altLang="zh-CN" sz="2400" dirty="0"/>
              <a:t>Queue</a:t>
            </a:r>
            <a:r>
              <a:rPr lang="zh-CN" altLang="en-US" sz="2400" dirty="0"/>
              <a:t>、</a:t>
            </a:r>
            <a:r>
              <a:rPr lang="en-US" altLang="zh-CN" sz="2400" dirty="0"/>
              <a:t>Pipes</a:t>
            </a:r>
            <a:r>
              <a:rPr lang="zh-CN" altLang="en-US" sz="2400" dirty="0"/>
              <a:t>等多种方式来交换数据。</a:t>
            </a:r>
          </a:p>
          <a:p>
            <a:r>
              <a:rPr lang="zh-CN" altLang="en-US" sz="2400" dirty="0"/>
              <a:t>我们以</a:t>
            </a:r>
            <a:r>
              <a:rPr lang="en-US" altLang="zh-CN" sz="2400" dirty="0"/>
              <a:t>Queue</a:t>
            </a:r>
            <a:r>
              <a:rPr lang="zh-CN" altLang="en-US" sz="2400" dirty="0"/>
              <a:t>为例，在父进程中创建两个子进程，一个往</a:t>
            </a:r>
            <a:r>
              <a:rPr lang="en-US" altLang="zh-CN" sz="2400" dirty="0"/>
              <a:t>Queue</a:t>
            </a:r>
            <a:r>
              <a:rPr lang="zh-CN" altLang="en-US" sz="2400" dirty="0"/>
              <a:t>里写数据，一个从</a:t>
            </a:r>
            <a:r>
              <a:rPr lang="en-US" altLang="zh-CN" sz="2400" dirty="0"/>
              <a:t>Queue</a:t>
            </a:r>
            <a:r>
              <a:rPr lang="zh-CN" altLang="en-US" sz="2400" dirty="0"/>
              <a:t>里读数据：</a:t>
            </a:r>
          </a:p>
        </p:txBody>
      </p:sp>
    </p:spTree>
    <p:extLst>
      <p:ext uri="{BB962C8B-B14F-4D97-AF65-F5344CB8AC3E}">
        <p14:creationId xmlns:p14="http://schemas.microsoft.com/office/powerpoint/2010/main" val="767108762"/>
      </p:ext>
    </p:extLst>
  </p:cSld>
  <p:clrMapOvr>
    <a:masterClrMapping/>
  </p:clrMapOvr>
</p:sld>
</file>

<file path=ppt/theme/theme1.xml><?xml version="1.0" encoding="utf-8"?>
<a:theme xmlns:a="http://schemas.openxmlformats.org/drawingml/2006/main" name="柏林">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TM04033917[[fn=柏林]]</Template>
  <TotalTime>3077</TotalTime>
  <Words>2988</Words>
  <Application>Microsoft Office PowerPoint</Application>
  <PresentationFormat>宽屏</PresentationFormat>
  <Paragraphs>123</Paragraphs>
  <Slides>23</Slides>
  <Notes>18</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23</vt:i4>
      </vt:variant>
    </vt:vector>
  </HeadingPairs>
  <TitlesOfParts>
    <vt:vector size="27" baseType="lpstr">
      <vt:lpstr>等线</vt:lpstr>
      <vt:lpstr>Arial</vt:lpstr>
      <vt:lpstr>Trebuchet MS</vt:lpstr>
      <vt:lpstr>柏林</vt:lpstr>
      <vt:lpstr>Python 网络编程</vt:lpstr>
      <vt:lpstr>进程和线程</vt:lpstr>
      <vt:lpstr>进程和线程</vt:lpstr>
      <vt:lpstr>进程和线程</vt:lpstr>
      <vt:lpstr>多进程编程</vt:lpstr>
      <vt:lpstr>多进程编程</vt:lpstr>
      <vt:lpstr>多进程编程--pool</vt:lpstr>
      <vt:lpstr>多进程编程--pool</vt:lpstr>
      <vt:lpstr>多进程编程—进程间通信</vt:lpstr>
      <vt:lpstr>多进程编程—进程间通信</vt:lpstr>
      <vt:lpstr>多进程编程—进程间通信</vt:lpstr>
      <vt:lpstr>多进程编程—进程间通信</vt:lpstr>
      <vt:lpstr>多线程</vt:lpstr>
      <vt:lpstr>多线程</vt:lpstr>
      <vt:lpstr>多线程</vt:lpstr>
      <vt:lpstr>多线程-LOCK</vt:lpstr>
      <vt:lpstr>多线程-LOCK</vt:lpstr>
      <vt:lpstr>多线程-LOCK</vt:lpstr>
      <vt:lpstr>多线程-LOCK</vt:lpstr>
      <vt:lpstr>多线程-LOCK</vt:lpstr>
      <vt:lpstr>多线程-LOCK</vt:lpstr>
      <vt:lpstr>多线程-LOCK</vt:lpstr>
      <vt:lpstr>多线程-LOCK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逻辑代数基础</dc:title>
  <dc:creator>Windows 用户</dc:creator>
  <cp:lastModifiedBy>lei43</cp:lastModifiedBy>
  <cp:revision>25</cp:revision>
  <dcterms:created xsi:type="dcterms:W3CDTF">2017-12-13T21:25:49Z</dcterms:created>
  <dcterms:modified xsi:type="dcterms:W3CDTF">2019-10-11T07:19:46Z</dcterms:modified>
</cp:coreProperties>
</file>