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671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FE8F-10F7-44FA-806F-D2D2A787B7D8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AD515-D5F9-4C2C-864B-BD506FC91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8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接收数据时，调用</a:t>
            </a:r>
            <a:r>
              <a:rPr lang="en-US" altLang="zh-CN" dirty="0" err="1"/>
              <a:t>recv</a:t>
            </a:r>
            <a:r>
              <a:rPr lang="en-US" altLang="zh-CN" dirty="0"/>
              <a:t>(max)</a:t>
            </a:r>
            <a:r>
              <a:rPr lang="zh-CN" altLang="en-US" dirty="0"/>
              <a:t>方法，一次最多接收指定的字节数，因此，在一个</a:t>
            </a:r>
            <a:r>
              <a:rPr lang="en-US" altLang="zh-CN" dirty="0"/>
              <a:t>while</a:t>
            </a:r>
            <a:r>
              <a:rPr lang="zh-CN" altLang="en-US" dirty="0"/>
              <a:t>循环中反复接收，直到</a:t>
            </a:r>
            <a:r>
              <a:rPr lang="en-US" altLang="zh-CN" dirty="0" err="1"/>
              <a:t>recv</a:t>
            </a:r>
            <a:r>
              <a:rPr lang="en-US" altLang="zh-CN" dirty="0"/>
              <a:t>()</a:t>
            </a:r>
            <a:r>
              <a:rPr lang="zh-CN" altLang="en-US" dirty="0"/>
              <a:t>返回空数据，表示接收完毕，退出循环。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AD515-D5F9-4C2C-864B-BD506FC913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接收数据时，调用</a:t>
            </a:r>
            <a:r>
              <a:rPr lang="en-US" altLang="zh-CN" dirty="0" err="1"/>
              <a:t>recv</a:t>
            </a:r>
            <a:r>
              <a:rPr lang="en-US" altLang="zh-CN" dirty="0"/>
              <a:t>(max)</a:t>
            </a:r>
            <a:r>
              <a:rPr lang="zh-CN" altLang="en-US" dirty="0"/>
              <a:t>方法，一次最多接收指定的字节数，因此，在一个</a:t>
            </a:r>
            <a:r>
              <a:rPr lang="en-US" altLang="zh-CN" dirty="0"/>
              <a:t>while</a:t>
            </a:r>
            <a:r>
              <a:rPr lang="zh-CN" altLang="en-US" dirty="0"/>
              <a:t>循环中反复接收，直到</a:t>
            </a:r>
            <a:r>
              <a:rPr lang="en-US" altLang="zh-CN" dirty="0" err="1"/>
              <a:t>recv</a:t>
            </a:r>
            <a:r>
              <a:rPr lang="en-US" altLang="zh-CN" dirty="0"/>
              <a:t>()</a:t>
            </a:r>
            <a:r>
              <a:rPr lang="zh-CN" altLang="en-US" dirty="0"/>
              <a:t>返回空数据，表示接收完毕，退出循环。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AD515-D5F9-4C2C-864B-BD506FC913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2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接收数据时，调用</a:t>
            </a:r>
            <a:r>
              <a:rPr lang="en-US" altLang="zh-CN" dirty="0" err="1"/>
              <a:t>recv</a:t>
            </a:r>
            <a:r>
              <a:rPr lang="en-US" altLang="zh-CN" dirty="0"/>
              <a:t>(max)</a:t>
            </a:r>
            <a:r>
              <a:rPr lang="zh-CN" altLang="en-US" dirty="0"/>
              <a:t>方法，一次最多接收指定的字节数，因此，在一个</a:t>
            </a:r>
            <a:r>
              <a:rPr lang="en-US" altLang="zh-CN" dirty="0"/>
              <a:t>while</a:t>
            </a:r>
            <a:r>
              <a:rPr lang="zh-CN" altLang="en-US" dirty="0"/>
              <a:t>循环中反复接收，直到</a:t>
            </a:r>
            <a:r>
              <a:rPr lang="en-US" altLang="zh-CN" dirty="0" err="1"/>
              <a:t>recv</a:t>
            </a:r>
            <a:r>
              <a:rPr lang="en-US" altLang="zh-CN" dirty="0"/>
              <a:t>()</a:t>
            </a:r>
            <a:r>
              <a:rPr lang="zh-CN" altLang="en-US" dirty="0"/>
              <a:t>返回空数据，表示接收完毕，退出循环。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AD515-D5F9-4C2C-864B-BD506FC913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9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接收数据时，调用</a:t>
            </a:r>
            <a:r>
              <a:rPr lang="en-US" altLang="zh-CN" dirty="0" err="1"/>
              <a:t>recv</a:t>
            </a:r>
            <a:r>
              <a:rPr lang="en-US" altLang="zh-CN" dirty="0"/>
              <a:t>(max)</a:t>
            </a:r>
            <a:r>
              <a:rPr lang="zh-CN" altLang="en-US" dirty="0"/>
              <a:t>方法，一次最多接收指定的字节数，因此，在一个</a:t>
            </a:r>
            <a:r>
              <a:rPr lang="en-US" altLang="zh-CN" dirty="0"/>
              <a:t>while</a:t>
            </a:r>
            <a:r>
              <a:rPr lang="zh-CN" altLang="en-US" dirty="0"/>
              <a:t>循环中反复接收，直到</a:t>
            </a:r>
            <a:r>
              <a:rPr lang="en-US" altLang="zh-CN" dirty="0" err="1"/>
              <a:t>recv</a:t>
            </a:r>
            <a:r>
              <a:rPr lang="en-US" altLang="zh-CN" dirty="0"/>
              <a:t>()</a:t>
            </a:r>
            <a:r>
              <a:rPr lang="zh-CN" altLang="en-US" dirty="0"/>
              <a:t>返回空数据，表示接收完毕，退出循环。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AD515-D5F9-4C2C-864B-BD506FC913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3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接收数据时，调用</a:t>
            </a:r>
            <a:r>
              <a:rPr lang="en-US" altLang="zh-CN" dirty="0" err="1"/>
              <a:t>recv</a:t>
            </a:r>
            <a:r>
              <a:rPr lang="en-US" altLang="zh-CN" dirty="0"/>
              <a:t>(max)</a:t>
            </a:r>
            <a:r>
              <a:rPr lang="zh-CN" altLang="en-US" dirty="0"/>
              <a:t>方法，一次最多接收指定的字节数，因此，在一个</a:t>
            </a:r>
            <a:r>
              <a:rPr lang="en-US" altLang="zh-CN" dirty="0"/>
              <a:t>while</a:t>
            </a:r>
            <a:r>
              <a:rPr lang="zh-CN" altLang="en-US" dirty="0"/>
              <a:t>循环中反复接收，直到</a:t>
            </a:r>
            <a:r>
              <a:rPr lang="en-US" altLang="zh-CN" dirty="0" err="1"/>
              <a:t>recv</a:t>
            </a:r>
            <a:r>
              <a:rPr lang="en-US" altLang="zh-CN" dirty="0"/>
              <a:t>()</a:t>
            </a:r>
            <a:r>
              <a:rPr lang="zh-CN" altLang="en-US" dirty="0"/>
              <a:t>返回空数据，表示接收完毕，退出循环。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AD515-D5F9-4C2C-864B-BD506FC913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2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接收数据时，调用</a:t>
            </a:r>
            <a:r>
              <a:rPr lang="en-US" altLang="zh-CN" dirty="0" err="1"/>
              <a:t>recv</a:t>
            </a:r>
            <a:r>
              <a:rPr lang="en-US" altLang="zh-CN" dirty="0"/>
              <a:t>(max)</a:t>
            </a:r>
            <a:r>
              <a:rPr lang="zh-CN" altLang="en-US" dirty="0"/>
              <a:t>方法，一次最多接收指定的字节数，因此，在一个</a:t>
            </a:r>
            <a:r>
              <a:rPr lang="en-US" altLang="zh-CN" dirty="0"/>
              <a:t>while</a:t>
            </a:r>
            <a:r>
              <a:rPr lang="zh-CN" altLang="en-US" dirty="0"/>
              <a:t>循环中反复接收，直到</a:t>
            </a:r>
            <a:r>
              <a:rPr lang="en-US" altLang="zh-CN" dirty="0" err="1"/>
              <a:t>recv</a:t>
            </a:r>
            <a:r>
              <a:rPr lang="en-US" altLang="zh-CN" dirty="0"/>
              <a:t>()</a:t>
            </a:r>
            <a:r>
              <a:rPr lang="zh-CN" altLang="en-US" dirty="0"/>
              <a:t>返回空数据，表示接收完毕，退出循环。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AD515-D5F9-4C2C-864B-BD506FC913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接收数据时，调用</a:t>
            </a:r>
            <a:r>
              <a:rPr lang="en-US" altLang="zh-CN" dirty="0" err="1"/>
              <a:t>recv</a:t>
            </a:r>
            <a:r>
              <a:rPr lang="en-US" altLang="zh-CN" dirty="0"/>
              <a:t>(max)</a:t>
            </a:r>
            <a:r>
              <a:rPr lang="zh-CN" altLang="en-US" dirty="0"/>
              <a:t>方法，一次最多接收指定的字节数，因此，在一个</a:t>
            </a:r>
            <a:r>
              <a:rPr lang="en-US" altLang="zh-CN" dirty="0"/>
              <a:t>while</a:t>
            </a:r>
            <a:r>
              <a:rPr lang="zh-CN" altLang="en-US" dirty="0"/>
              <a:t>循环中反复接收，直到</a:t>
            </a:r>
            <a:r>
              <a:rPr lang="en-US" altLang="zh-CN" dirty="0" err="1"/>
              <a:t>recv</a:t>
            </a:r>
            <a:r>
              <a:rPr lang="en-US" altLang="zh-CN" dirty="0"/>
              <a:t>()</a:t>
            </a:r>
            <a:r>
              <a:rPr lang="zh-CN" altLang="en-US" dirty="0"/>
              <a:t>返回空数据，表示接收完毕，退出循环。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AD515-D5F9-4C2C-864B-BD506FC913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7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接收数据时，调用</a:t>
            </a:r>
            <a:r>
              <a:rPr lang="en-US" altLang="zh-CN" dirty="0" err="1"/>
              <a:t>recv</a:t>
            </a:r>
            <a:r>
              <a:rPr lang="en-US" altLang="zh-CN" dirty="0"/>
              <a:t>(max)</a:t>
            </a:r>
            <a:r>
              <a:rPr lang="zh-CN" altLang="en-US" dirty="0"/>
              <a:t>方法，一次最多接收指定的字节数，因此，在一个</a:t>
            </a:r>
            <a:r>
              <a:rPr lang="en-US" altLang="zh-CN" dirty="0"/>
              <a:t>while</a:t>
            </a:r>
            <a:r>
              <a:rPr lang="zh-CN" altLang="en-US" dirty="0"/>
              <a:t>循环中反复接收，直到</a:t>
            </a:r>
            <a:r>
              <a:rPr lang="en-US" altLang="zh-CN" dirty="0" err="1"/>
              <a:t>recv</a:t>
            </a:r>
            <a:r>
              <a:rPr lang="en-US" altLang="zh-CN" dirty="0"/>
              <a:t>()</a:t>
            </a:r>
            <a:r>
              <a:rPr lang="zh-CN" altLang="en-US" dirty="0"/>
              <a:t>返回空数据，表示接收完毕，退出循环。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AD515-D5F9-4C2C-864B-BD506FC913D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0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接收数据时，调用</a:t>
            </a:r>
            <a:r>
              <a:rPr lang="en-US" altLang="zh-CN" dirty="0" err="1"/>
              <a:t>recv</a:t>
            </a:r>
            <a:r>
              <a:rPr lang="en-US" altLang="zh-CN" dirty="0"/>
              <a:t>(max)</a:t>
            </a:r>
            <a:r>
              <a:rPr lang="zh-CN" altLang="en-US" dirty="0"/>
              <a:t>方法，一次最多接收指定的字节数，因此，在一个</a:t>
            </a:r>
            <a:r>
              <a:rPr lang="en-US" altLang="zh-CN" dirty="0"/>
              <a:t>while</a:t>
            </a:r>
            <a:r>
              <a:rPr lang="zh-CN" altLang="en-US" dirty="0"/>
              <a:t>循环中反复接收，直到</a:t>
            </a:r>
            <a:r>
              <a:rPr lang="en-US" altLang="zh-CN" dirty="0" err="1"/>
              <a:t>recv</a:t>
            </a:r>
            <a:r>
              <a:rPr lang="en-US" altLang="zh-CN" dirty="0"/>
              <a:t>()</a:t>
            </a:r>
            <a:r>
              <a:rPr lang="zh-CN" altLang="en-US" dirty="0"/>
              <a:t>返回空数据，表示接收完毕，退出循环。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AD515-D5F9-4C2C-864B-BD506FC913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4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网络编程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中国矿业大学（北京）机电学院</a:t>
            </a:r>
            <a:endParaRPr lang="en-US" altLang="zh-CN" dirty="0"/>
          </a:p>
          <a:p>
            <a:r>
              <a:rPr lang="zh-CN" altLang="en-US" dirty="0"/>
              <a:t>蒋磊</a:t>
            </a:r>
          </a:p>
        </p:txBody>
      </p:sp>
    </p:spTree>
    <p:extLst>
      <p:ext uri="{BB962C8B-B14F-4D97-AF65-F5344CB8AC3E}">
        <p14:creationId xmlns:p14="http://schemas.microsoft.com/office/powerpoint/2010/main" val="111526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服务器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F302E4-BBF0-41A2-BCBE-DDA147391AD0}"/>
              </a:ext>
            </a:extLst>
          </p:cNvPr>
          <p:cNvSpPr/>
          <p:nvPr/>
        </p:nvSpPr>
        <p:spPr>
          <a:xfrm>
            <a:off x="680320" y="2356688"/>
            <a:ext cx="1105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首先，创建一个基于</a:t>
            </a:r>
            <a:r>
              <a:rPr lang="en-US" altLang="zh-CN" sz="2400" dirty="0"/>
              <a:t>IPv4</a:t>
            </a:r>
            <a:r>
              <a:rPr lang="zh-CN" altLang="en-US" sz="2400" dirty="0"/>
              <a:t>和</a:t>
            </a:r>
            <a:r>
              <a:rPr lang="en-US" altLang="zh-CN" sz="2400" dirty="0"/>
              <a:t>TCP</a:t>
            </a:r>
            <a:r>
              <a:rPr lang="zh-CN" altLang="en-US" sz="2400" dirty="0"/>
              <a:t>协议的</a:t>
            </a:r>
            <a:r>
              <a:rPr lang="en-US" altLang="zh-CN" sz="2400" dirty="0"/>
              <a:t>Socket</a:t>
            </a:r>
            <a:r>
              <a:rPr lang="zh-CN" altLang="en-US" sz="2400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D23B0C-38BB-464B-AFCA-0F4385344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500" y="3288545"/>
            <a:ext cx="5372100" cy="685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DCD329F-C33E-4A5F-8506-9AF698AFB35E}"/>
              </a:ext>
            </a:extLst>
          </p:cNvPr>
          <p:cNvSpPr/>
          <p:nvPr/>
        </p:nvSpPr>
        <p:spPr>
          <a:xfrm>
            <a:off x="448019" y="4039648"/>
            <a:ext cx="11373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然后，我们要绑定监听的地址和端口。服务器可能有多块网卡，可以绑定到某一块网卡的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地址上，也可以用</a:t>
            </a:r>
            <a:r>
              <a:rPr lang="en-US" altLang="zh-CN" sz="2400" dirty="0"/>
              <a:t>0.0.0.0</a:t>
            </a:r>
            <a:r>
              <a:rPr lang="zh-CN" altLang="en-US" sz="2400" dirty="0"/>
              <a:t>绑定到所有的网络地址，还可以用</a:t>
            </a:r>
            <a:r>
              <a:rPr lang="en-US" altLang="zh-CN" sz="2400" dirty="0"/>
              <a:t>127.0.0.1</a:t>
            </a:r>
            <a:r>
              <a:rPr lang="zh-CN" altLang="en-US" sz="2400" dirty="0"/>
              <a:t>绑定到本机地址。</a:t>
            </a:r>
            <a:r>
              <a:rPr lang="en-US" altLang="zh-CN" sz="2400" dirty="0"/>
              <a:t>127.0.0.1</a:t>
            </a:r>
            <a:r>
              <a:rPr lang="zh-CN" altLang="en-US" sz="2400" dirty="0"/>
              <a:t>是一个特殊的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地址，表示本机地址，如果绑定到这个地址，客户端必须同时在本机运行才能连接，也就是说，外部的计算机无法连接进来。</a:t>
            </a:r>
          </a:p>
          <a:p>
            <a:r>
              <a:rPr lang="zh-CN" altLang="en-US" sz="2400" dirty="0"/>
              <a:t>端口号需要预先指定。因为我们写的这个服务不是标准服务，所以用</a:t>
            </a:r>
            <a:r>
              <a:rPr lang="en-US" altLang="zh-CN" sz="2400" dirty="0"/>
              <a:t>9999</a:t>
            </a:r>
            <a:r>
              <a:rPr lang="zh-CN" altLang="en-US" sz="2400" dirty="0"/>
              <a:t>这个端口号。请注意，小于</a:t>
            </a:r>
            <a:r>
              <a:rPr lang="en-US" altLang="zh-CN" sz="2400" dirty="0"/>
              <a:t>1024</a:t>
            </a:r>
            <a:r>
              <a:rPr lang="zh-CN" altLang="en-US" sz="2400" dirty="0"/>
              <a:t>的端口号必须要有管理员权限才能绑定：</a:t>
            </a:r>
          </a:p>
        </p:txBody>
      </p:sp>
    </p:spTree>
    <p:extLst>
      <p:ext uri="{BB962C8B-B14F-4D97-AF65-F5344CB8AC3E}">
        <p14:creationId xmlns:p14="http://schemas.microsoft.com/office/powerpoint/2010/main" val="67274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服务器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7B2AE2-81DE-4C40-A5F6-40F38FBC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31" y="2849352"/>
            <a:ext cx="81534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服务器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2206BC-0066-4C5E-BA3E-6C01AE89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3" y="2779694"/>
            <a:ext cx="11897534" cy="27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服务器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16D620-CC20-433F-AE12-5BC8DE47E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485272"/>
            <a:ext cx="10668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7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服务器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44AF0E-DAB8-42E9-969B-B37D0945F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0" y="2364817"/>
            <a:ext cx="12059243" cy="384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1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2"/>
            <a:ext cx="11348195" cy="4338247"/>
          </a:xfrm>
        </p:spPr>
        <p:txBody>
          <a:bodyPr>
            <a:normAutofit/>
          </a:bodyPr>
          <a:lstStyle/>
          <a:p>
            <a:r>
              <a:rPr lang="en-US" altLang="zh-CN" dirty="0"/>
              <a:t>Socket</a:t>
            </a:r>
            <a:r>
              <a:rPr lang="zh-CN" altLang="en-US" dirty="0"/>
              <a:t>是网络编程的一个抽象概念。通常我们用一个</a:t>
            </a:r>
            <a:r>
              <a:rPr lang="en-US" altLang="zh-CN" dirty="0"/>
              <a:t>Socket</a:t>
            </a:r>
            <a:r>
              <a:rPr lang="zh-CN" altLang="en-US" dirty="0"/>
              <a:t>表示“打开了一个网络链接”，而打开一个</a:t>
            </a:r>
            <a:r>
              <a:rPr lang="en-US" altLang="zh-CN" dirty="0"/>
              <a:t>Socket</a:t>
            </a:r>
            <a:r>
              <a:rPr lang="zh-CN" altLang="en-US" dirty="0"/>
              <a:t>需要知道目标计算机的</a:t>
            </a:r>
            <a:r>
              <a:rPr lang="en-US" altLang="zh-CN" dirty="0"/>
              <a:t>IP</a:t>
            </a:r>
            <a:r>
              <a:rPr lang="zh-CN" altLang="en-US" dirty="0"/>
              <a:t>地址和端口号，再指定协议类型即可。</a:t>
            </a:r>
            <a:endParaRPr lang="en-US" altLang="zh-CN" dirty="0"/>
          </a:p>
          <a:p>
            <a:r>
              <a:rPr lang="zh-CN" altLang="en-US" dirty="0"/>
              <a:t>客户端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大多数连接都是可靠的</a:t>
            </a:r>
            <a:r>
              <a:rPr lang="en-US" altLang="zh-CN" dirty="0"/>
              <a:t>TCP</a:t>
            </a:r>
            <a:r>
              <a:rPr lang="zh-CN" altLang="en-US" dirty="0"/>
              <a:t>连接。创建</a:t>
            </a:r>
            <a:r>
              <a:rPr lang="en-US" altLang="zh-CN" dirty="0"/>
              <a:t>TCP</a:t>
            </a:r>
            <a:r>
              <a:rPr lang="zh-CN" altLang="en-US" dirty="0"/>
              <a:t>连接时，主动发起连接的叫客户端，被动响应连接的叫服务器。</a:t>
            </a:r>
          </a:p>
          <a:p>
            <a:pPr marL="0" indent="0">
              <a:buNone/>
            </a:pPr>
            <a:r>
              <a:rPr lang="zh-CN" altLang="en-US" dirty="0"/>
              <a:t>举个例子，当我们在浏览器中访问新浪时，我们自己的计算机就是客户端，浏览器会主动向新浪的服务器发起连接。如果一切顺利，新浪的服务器接受了我们的连接，一个</a:t>
            </a:r>
            <a:r>
              <a:rPr lang="en-US" altLang="zh-CN" dirty="0"/>
              <a:t>TCP</a:t>
            </a:r>
            <a:r>
              <a:rPr lang="zh-CN" altLang="en-US" dirty="0"/>
              <a:t>连接就建立起来的，后面的通信就是发送网页内容了。</a:t>
            </a:r>
          </a:p>
          <a:p>
            <a:pPr marL="0" indent="0">
              <a:buNone/>
            </a:pPr>
            <a:r>
              <a:rPr lang="zh-CN" altLang="en-US" dirty="0"/>
              <a:t>所以，我们要创建一个基于</a:t>
            </a:r>
            <a:r>
              <a:rPr lang="en-US" altLang="zh-CN" dirty="0"/>
              <a:t>TCP</a:t>
            </a:r>
            <a:r>
              <a:rPr lang="zh-CN" altLang="en-US" dirty="0"/>
              <a:t>连接的</a:t>
            </a:r>
            <a:r>
              <a:rPr lang="en-US" altLang="zh-CN" dirty="0"/>
              <a:t>Socket</a:t>
            </a:r>
            <a:r>
              <a:rPr lang="zh-CN" altLang="en-US" dirty="0"/>
              <a:t>，可以这样做：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17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FE4D3A-CFAC-49D9-8B6B-E23796F2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74" y="2668548"/>
            <a:ext cx="9083652" cy="28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0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3ED522-F72F-4732-8F39-64B38F005F04}"/>
              </a:ext>
            </a:extLst>
          </p:cNvPr>
          <p:cNvSpPr/>
          <p:nvPr/>
        </p:nvSpPr>
        <p:spPr>
          <a:xfrm>
            <a:off x="448967" y="2380275"/>
            <a:ext cx="104026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创建</a:t>
            </a:r>
            <a:r>
              <a:rPr lang="en-US" altLang="zh-CN" sz="2400" dirty="0"/>
              <a:t>Socket</a:t>
            </a:r>
            <a:r>
              <a:rPr lang="zh-CN" altLang="en-US" sz="2400" dirty="0"/>
              <a:t>时，</a:t>
            </a:r>
            <a:r>
              <a:rPr lang="en-US" altLang="zh-CN" sz="2400" dirty="0"/>
              <a:t>AF_INET</a:t>
            </a:r>
            <a:r>
              <a:rPr lang="zh-CN" altLang="en-US" sz="2400" dirty="0"/>
              <a:t>指定使用</a:t>
            </a:r>
            <a:r>
              <a:rPr lang="en-US" altLang="zh-CN" sz="2400" dirty="0"/>
              <a:t>IPv4</a:t>
            </a:r>
            <a:r>
              <a:rPr lang="zh-CN" altLang="en-US" sz="2400" dirty="0"/>
              <a:t>协议，如果要用更先进的</a:t>
            </a:r>
            <a:r>
              <a:rPr lang="en-US" altLang="zh-CN" sz="2400" dirty="0"/>
              <a:t>IPv6</a:t>
            </a:r>
            <a:r>
              <a:rPr lang="zh-CN" altLang="en-US" sz="2400" dirty="0"/>
              <a:t>，就指定为</a:t>
            </a:r>
            <a:r>
              <a:rPr lang="en-US" altLang="zh-CN" sz="2400" dirty="0"/>
              <a:t>AF_INET6</a:t>
            </a:r>
            <a:r>
              <a:rPr lang="zh-CN" altLang="en-US" sz="2400" dirty="0"/>
              <a:t>。</a:t>
            </a:r>
            <a:r>
              <a:rPr lang="en-US" altLang="zh-CN" sz="2400" dirty="0"/>
              <a:t>SOCK_STREAM</a:t>
            </a:r>
            <a:r>
              <a:rPr lang="zh-CN" altLang="en-US" sz="2400" dirty="0"/>
              <a:t>指定使用面向流的</a:t>
            </a:r>
            <a:r>
              <a:rPr lang="en-US" altLang="zh-CN" sz="2400" dirty="0"/>
              <a:t>TCP</a:t>
            </a:r>
            <a:r>
              <a:rPr lang="zh-CN" altLang="en-US" sz="2400" dirty="0"/>
              <a:t>协议，这样，一个</a:t>
            </a:r>
            <a:r>
              <a:rPr lang="en-US" altLang="zh-CN" sz="2400" dirty="0"/>
              <a:t>Socket</a:t>
            </a:r>
            <a:r>
              <a:rPr lang="zh-CN" altLang="en-US" sz="2400" dirty="0"/>
              <a:t>对象就创建成功，但是还没有建立连接。</a:t>
            </a:r>
          </a:p>
          <a:p>
            <a:r>
              <a:rPr lang="zh-CN" altLang="en-US" sz="2400" dirty="0"/>
              <a:t>客户端要主动发起</a:t>
            </a:r>
            <a:r>
              <a:rPr lang="en-US" altLang="zh-CN" sz="2400" dirty="0"/>
              <a:t>TCP</a:t>
            </a:r>
            <a:r>
              <a:rPr lang="zh-CN" altLang="en-US" sz="2400" dirty="0"/>
              <a:t>连接，必须知道服务器的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地址和端口号。新浪网站的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地址可以用域名</a:t>
            </a:r>
            <a:r>
              <a:rPr lang="en-US" altLang="zh-CN" sz="2400" dirty="0"/>
              <a:t>www.sina.com.cn</a:t>
            </a:r>
            <a:r>
              <a:rPr lang="zh-CN" altLang="en-US" sz="2400" dirty="0"/>
              <a:t>自动转换到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地址，但是怎么知道新浪服务器的端口号呢？</a:t>
            </a:r>
          </a:p>
          <a:p>
            <a:r>
              <a:rPr lang="zh-CN" altLang="en-US" sz="2400" dirty="0"/>
              <a:t>答案是作为服务器，提供什么样的服务，端口号就必须固定下来。由于我们想要访问网页，因此新浪提供网页服务的服务器必须把端口号固定在</a:t>
            </a:r>
            <a:r>
              <a:rPr lang="en-US" altLang="zh-CN" sz="2400" dirty="0"/>
              <a:t>80</a:t>
            </a:r>
            <a:r>
              <a:rPr lang="zh-CN" altLang="en-US" sz="2400" dirty="0"/>
              <a:t>端口，因为</a:t>
            </a:r>
            <a:r>
              <a:rPr lang="en-US" altLang="zh-CN" sz="2400" dirty="0"/>
              <a:t>80</a:t>
            </a:r>
            <a:r>
              <a:rPr lang="zh-CN" altLang="en-US" sz="2400" dirty="0"/>
              <a:t>端口是</a:t>
            </a:r>
            <a:r>
              <a:rPr lang="en-US" altLang="zh-CN" sz="2400" dirty="0"/>
              <a:t>Web</a:t>
            </a:r>
            <a:r>
              <a:rPr lang="zh-CN" altLang="en-US" sz="2400" dirty="0"/>
              <a:t>服务的标准端口。其他服务都有对应的标准端口号，例如</a:t>
            </a:r>
            <a:r>
              <a:rPr lang="en-US" altLang="zh-CN" sz="2400" dirty="0"/>
              <a:t>SMTP</a:t>
            </a:r>
            <a:r>
              <a:rPr lang="zh-CN" altLang="en-US" sz="2400" dirty="0"/>
              <a:t>服务是</a:t>
            </a:r>
            <a:r>
              <a:rPr lang="en-US" altLang="zh-CN" sz="2400" dirty="0"/>
              <a:t>25</a:t>
            </a:r>
            <a:r>
              <a:rPr lang="zh-CN" altLang="en-US" sz="2400" dirty="0"/>
              <a:t>端口，</a:t>
            </a:r>
            <a:r>
              <a:rPr lang="en-US" altLang="zh-CN" sz="2400" dirty="0"/>
              <a:t>FTP</a:t>
            </a:r>
            <a:r>
              <a:rPr lang="zh-CN" altLang="en-US" sz="2400" dirty="0"/>
              <a:t>服务是</a:t>
            </a:r>
            <a:r>
              <a:rPr lang="en-US" altLang="zh-CN" sz="2400" dirty="0"/>
              <a:t>21</a:t>
            </a:r>
            <a:r>
              <a:rPr lang="zh-CN" altLang="en-US" sz="2400" dirty="0"/>
              <a:t>端口，等等。端口号小于</a:t>
            </a:r>
            <a:r>
              <a:rPr lang="en-US" altLang="zh-CN" sz="2400" dirty="0"/>
              <a:t>1024</a:t>
            </a:r>
            <a:r>
              <a:rPr lang="zh-CN" altLang="en-US" sz="2400" dirty="0"/>
              <a:t>的是</a:t>
            </a:r>
            <a:r>
              <a:rPr lang="en-US" altLang="zh-CN" sz="2400" dirty="0"/>
              <a:t>Internet</a:t>
            </a:r>
            <a:r>
              <a:rPr lang="zh-CN" altLang="en-US" sz="2400" dirty="0"/>
              <a:t>标准服务的端口，端口号大于</a:t>
            </a:r>
            <a:r>
              <a:rPr lang="en-US" altLang="zh-CN" sz="2400" dirty="0"/>
              <a:t>1024</a:t>
            </a:r>
            <a:r>
              <a:rPr lang="zh-CN" altLang="en-US" sz="2400" dirty="0"/>
              <a:t>的，可以任意使用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7202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3ED522-F72F-4732-8F39-64B38F005F04}"/>
              </a:ext>
            </a:extLst>
          </p:cNvPr>
          <p:cNvSpPr/>
          <p:nvPr/>
        </p:nvSpPr>
        <p:spPr>
          <a:xfrm>
            <a:off x="448967" y="2380275"/>
            <a:ext cx="10402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因此，我们连接新浪服务器的代码如下：</a:t>
            </a:r>
            <a:endParaRPr lang="en-US" altLang="zh-CN" sz="2400" dirty="0"/>
          </a:p>
          <a:p>
            <a:pPr algn="ctr"/>
            <a:r>
              <a:rPr lang="en-US" altLang="zh-CN" sz="2400" dirty="0" err="1"/>
              <a:t>s.connect</a:t>
            </a:r>
            <a:r>
              <a:rPr lang="en-US" altLang="zh-CN" sz="2400" dirty="0"/>
              <a:t>(('www.sina.com.cn', 80))</a:t>
            </a:r>
          </a:p>
          <a:p>
            <a:r>
              <a:rPr lang="zh-CN" altLang="en-US" sz="2400" dirty="0"/>
              <a:t>注意参数是一个</a:t>
            </a:r>
            <a:r>
              <a:rPr lang="en-US" altLang="zh-CN" sz="2400" dirty="0"/>
              <a:t>tuple</a:t>
            </a:r>
            <a:r>
              <a:rPr lang="zh-CN" altLang="en-US" sz="2400" dirty="0"/>
              <a:t>，包含地址和端口号。</a:t>
            </a:r>
          </a:p>
          <a:p>
            <a:r>
              <a:rPr lang="zh-CN" altLang="en-US" sz="2400" dirty="0"/>
              <a:t>建立</a:t>
            </a:r>
            <a:r>
              <a:rPr lang="en-US" altLang="zh-CN" sz="2400" dirty="0"/>
              <a:t>TCP</a:t>
            </a:r>
            <a:r>
              <a:rPr lang="zh-CN" altLang="en-US" sz="2400" dirty="0"/>
              <a:t>连接后，我们就可以向新浪服务器发送请求，要求返回首页的内容：</a:t>
            </a:r>
            <a:endParaRPr lang="en-US" altLang="zh-CN" sz="2400" dirty="0"/>
          </a:p>
          <a:p>
            <a:r>
              <a:rPr lang="en-US" altLang="zh-CN" sz="2400" dirty="0"/>
              <a:t># </a:t>
            </a:r>
            <a:r>
              <a:rPr lang="zh-CN" altLang="en-US" sz="2400" dirty="0"/>
              <a:t>发送数据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err="1"/>
              <a:t>s.send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b'GET</a:t>
            </a:r>
            <a:r>
              <a:rPr lang="en-US" altLang="zh-CN" sz="2400" dirty="0"/>
              <a:t> / HTTP/1.1\r\</a:t>
            </a:r>
            <a:r>
              <a:rPr lang="en-US" altLang="zh-CN" sz="2400" dirty="0" err="1"/>
              <a:t>nHost</a:t>
            </a:r>
            <a:r>
              <a:rPr lang="en-US" altLang="zh-CN" sz="2400" dirty="0"/>
              <a:t>: www.sina.com.cn\r\nConnection: close\r\n\r\n’)</a:t>
            </a:r>
          </a:p>
          <a:p>
            <a:r>
              <a:rPr lang="en-US" altLang="zh-CN" sz="2400" dirty="0"/>
              <a:t>TCP</a:t>
            </a:r>
            <a:r>
              <a:rPr lang="zh-CN" altLang="en-US" sz="2400" dirty="0"/>
              <a:t>连接创建的是双向通道，双方都可以同时给对方发数据。但是谁先发谁后发，怎么协调，要根据具体的协议来决定。例如，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协议规定客户端必须先发请求给服务器，服务器收到后才发数据给客户端。</a:t>
            </a:r>
          </a:p>
        </p:txBody>
      </p:sp>
    </p:spTree>
    <p:extLst>
      <p:ext uri="{BB962C8B-B14F-4D97-AF65-F5344CB8AC3E}">
        <p14:creationId xmlns:p14="http://schemas.microsoft.com/office/powerpoint/2010/main" val="216494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F302E4-BBF0-41A2-BCBE-DDA147391AD0}"/>
              </a:ext>
            </a:extLst>
          </p:cNvPr>
          <p:cNvSpPr/>
          <p:nvPr/>
        </p:nvSpPr>
        <p:spPr>
          <a:xfrm>
            <a:off x="680320" y="2356688"/>
            <a:ext cx="97085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发送的文本格式必须符合</a:t>
            </a:r>
            <a:r>
              <a:rPr lang="en-US" altLang="zh-CN" sz="2400" dirty="0"/>
              <a:t>HTTP</a:t>
            </a:r>
            <a:r>
              <a:rPr lang="zh-CN" altLang="en-US" sz="2400" dirty="0"/>
              <a:t>标准，如果格式没问题，接下来就可以接收新浪服务器返回的数据了：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D64BE4-EC9F-4AAC-AFE4-014E0466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09" y="3429000"/>
            <a:ext cx="7367782" cy="32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1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F302E4-BBF0-41A2-BCBE-DDA147391AD0}"/>
              </a:ext>
            </a:extLst>
          </p:cNvPr>
          <p:cNvSpPr/>
          <p:nvPr/>
        </p:nvSpPr>
        <p:spPr>
          <a:xfrm>
            <a:off x="680320" y="2356688"/>
            <a:ext cx="97085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当我们接收完数据后，调用</a:t>
            </a:r>
            <a:r>
              <a:rPr lang="en-US" altLang="zh-CN" sz="2400" dirty="0"/>
              <a:t>close()</a:t>
            </a:r>
            <a:r>
              <a:rPr lang="zh-CN" altLang="en-US" sz="2400" dirty="0"/>
              <a:t>方法关闭</a:t>
            </a:r>
            <a:r>
              <a:rPr lang="en-US" altLang="zh-CN" sz="2400" dirty="0"/>
              <a:t>Socket</a:t>
            </a:r>
            <a:r>
              <a:rPr lang="zh-CN" altLang="en-US" sz="2400" dirty="0"/>
              <a:t>，这样，一次完整的网络通信就结束了：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F307A2-95D9-4C4E-BBF1-47337FFC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322" y="3923094"/>
            <a:ext cx="27241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7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F302E4-BBF0-41A2-BCBE-DDA147391AD0}"/>
              </a:ext>
            </a:extLst>
          </p:cNvPr>
          <p:cNvSpPr/>
          <p:nvPr/>
        </p:nvSpPr>
        <p:spPr>
          <a:xfrm>
            <a:off x="680320" y="2356688"/>
            <a:ext cx="97085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接收到的数据包括</a:t>
            </a:r>
            <a:r>
              <a:rPr lang="en-US" altLang="zh-CN" sz="2400" dirty="0"/>
              <a:t>HTTP</a:t>
            </a:r>
            <a:r>
              <a:rPr lang="zh-CN" altLang="en-US" sz="2400" dirty="0"/>
              <a:t>头和网页本身，我们只需要把</a:t>
            </a:r>
            <a:r>
              <a:rPr lang="en-US" altLang="zh-CN" sz="2400" dirty="0"/>
              <a:t>HTTP</a:t>
            </a:r>
            <a:r>
              <a:rPr lang="zh-CN" altLang="en-US" sz="2400" dirty="0"/>
              <a:t>头和网页分离一下，把</a:t>
            </a:r>
            <a:r>
              <a:rPr lang="en-US" altLang="zh-CN" sz="2400" dirty="0"/>
              <a:t>HTTP</a:t>
            </a:r>
            <a:r>
              <a:rPr lang="zh-CN" altLang="en-US" sz="2400" dirty="0"/>
              <a:t>头打印出来，网页内容保存到文件：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BDDAF5-0D68-4A17-A15B-BFB1029B8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261" y="3610500"/>
            <a:ext cx="6217302" cy="19177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D4C1BA-CDA6-49EB-BAEF-35DDAE5EAD82}"/>
              </a:ext>
            </a:extLst>
          </p:cNvPr>
          <p:cNvSpPr/>
          <p:nvPr/>
        </p:nvSpPr>
        <p:spPr>
          <a:xfrm>
            <a:off x="680320" y="5931216"/>
            <a:ext cx="9455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现在，只需要在浏览器中打开这个</a:t>
            </a:r>
            <a:r>
              <a:rPr lang="en-US" altLang="zh-CN" sz="2400" dirty="0"/>
              <a:t>sina.html</a:t>
            </a:r>
            <a:r>
              <a:rPr lang="zh-CN" altLang="en-US" sz="2400" dirty="0"/>
              <a:t>文件，就可以看到新浪的首页了。</a:t>
            </a:r>
          </a:p>
        </p:txBody>
      </p:sp>
    </p:spTree>
    <p:extLst>
      <p:ext uri="{BB962C8B-B14F-4D97-AF65-F5344CB8AC3E}">
        <p14:creationId xmlns:p14="http://schemas.microsoft.com/office/powerpoint/2010/main" val="207672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服务器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F302E4-BBF0-41A2-BCBE-DDA147391AD0}"/>
              </a:ext>
            </a:extLst>
          </p:cNvPr>
          <p:cNvSpPr/>
          <p:nvPr/>
        </p:nvSpPr>
        <p:spPr>
          <a:xfrm>
            <a:off x="680320" y="2356688"/>
            <a:ext cx="110526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和客户端编程相比，服务器编程就要复杂一些。</a:t>
            </a:r>
          </a:p>
          <a:p>
            <a:r>
              <a:rPr lang="zh-CN" altLang="en-US" sz="2400" dirty="0"/>
              <a:t>服务器进程首先要绑定一个端口并监听来自其他客户端的连接。如果某个客户端连接过来了，服务器就与该客户端建立</a:t>
            </a:r>
            <a:r>
              <a:rPr lang="en-US" altLang="zh-CN" sz="2400" dirty="0"/>
              <a:t>Socket</a:t>
            </a:r>
            <a:r>
              <a:rPr lang="zh-CN" altLang="en-US" sz="2400" dirty="0"/>
              <a:t>连接，随后的通信就靠这个</a:t>
            </a:r>
            <a:r>
              <a:rPr lang="en-US" altLang="zh-CN" sz="2400" dirty="0"/>
              <a:t>Socket</a:t>
            </a:r>
            <a:r>
              <a:rPr lang="zh-CN" altLang="en-US" sz="2400" dirty="0"/>
              <a:t>连接了。</a:t>
            </a:r>
          </a:p>
          <a:p>
            <a:r>
              <a:rPr lang="zh-CN" altLang="en-US" sz="2400" dirty="0"/>
              <a:t>所以，服务器会打开固定端口（比如</a:t>
            </a:r>
            <a:r>
              <a:rPr lang="en-US" altLang="zh-CN" sz="2400" dirty="0"/>
              <a:t>80</a:t>
            </a:r>
            <a:r>
              <a:rPr lang="zh-CN" altLang="en-US" sz="2400" dirty="0"/>
              <a:t>）监听，每来一个客户端连接，就创建该</a:t>
            </a:r>
            <a:r>
              <a:rPr lang="en-US" altLang="zh-CN" sz="2400" dirty="0"/>
              <a:t>Socket</a:t>
            </a:r>
            <a:r>
              <a:rPr lang="zh-CN" altLang="en-US" sz="2400" dirty="0"/>
              <a:t>连接。由于服务器会有大量来自客户端的连接，所以，服务器要能够区分一个</a:t>
            </a:r>
            <a:r>
              <a:rPr lang="en-US" altLang="zh-CN" sz="2400" dirty="0"/>
              <a:t>Socket</a:t>
            </a:r>
            <a:r>
              <a:rPr lang="zh-CN" altLang="en-US" sz="2400" dirty="0"/>
              <a:t>连接是和哪个客户端绑定的。一个</a:t>
            </a:r>
            <a:r>
              <a:rPr lang="en-US" altLang="zh-CN" sz="2400" dirty="0"/>
              <a:t>Socket</a:t>
            </a:r>
            <a:r>
              <a:rPr lang="zh-CN" altLang="en-US" sz="2400" dirty="0"/>
              <a:t>依赖</a:t>
            </a:r>
            <a:r>
              <a:rPr lang="en-US" altLang="zh-CN" sz="2400" dirty="0"/>
              <a:t>4</a:t>
            </a:r>
            <a:r>
              <a:rPr lang="zh-CN" altLang="en-US" sz="2400" dirty="0"/>
              <a:t>项：服务器地址、服务器端口、客户端地址、客户端端口来唯一确定一个</a:t>
            </a:r>
            <a:r>
              <a:rPr lang="en-US" altLang="zh-CN" sz="2400" dirty="0"/>
              <a:t>Socket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但是服务器还需要同时响应多个客户端的请求，所以，每个连接都需要一个新的进程或者新的线程来处理，否则，服务器一次就只能服务一个客户端了。</a:t>
            </a:r>
          </a:p>
          <a:p>
            <a:r>
              <a:rPr lang="zh-CN" altLang="en-US" sz="2400" dirty="0"/>
              <a:t>我们来编写一个简单的服务器程序，它接收客户端连接，把客户端发过来的字符串加上</a:t>
            </a:r>
            <a:r>
              <a:rPr lang="en-US" altLang="zh-CN" sz="2400" dirty="0"/>
              <a:t>Hello</a:t>
            </a:r>
            <a:r>
              <a:rPr lang="zh-CN" altLang="en-US" sz="2400" dirty="0"/>
              <a:t>再发回去。</a:t>
            </a:r>
          </a:p>
        </p:txBody>
      </p:sp>
    </p:spTree>
    <p:extLst>
      <p:ext uri="{BB962C8B-B14F-4D97-AF65-F5344CB8AC3E}">
        <p14:creationId xmlns:p14="http://schemas.microsoft.com/office/powerpoint/2010/main" val="1359448164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3041</TotalTime>
  <Words>1429</Words>
  <Application>Microsoft Office PowerPoint</Application>
  <PresentationFormat>宽屏</PresentationFormat>
  <Paragraphs>61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Arial</vt:lpstr>
      <vt:lpstr>Trebuchet MS</vt:lpstr>
      <vt:lpstr>柏林</vt:lpstr>
      <vt:lpstr>Python 网络编程</vt:lpstr>
      <vt:lpstr>TCP编程</vt:lpstr>
      <vt:lpstr>TCP编程</vt:lpstr>
      <vt:lpstr>TCP编程</vt:lpstr>
      <vt:lpstr>TCP编程</vt:lpstr>
      <vt:lpstr>TCP编程</vt:lpstr>
      <vt:lpstr>TCP编程</vt:lpstr>
      <vt:lpstr>TCP编程</vt:lpstr>
      <vt:lpstr>TCP编程-服务器</vt:lpstr>
      <vt:lpstr>TCP编程-服务器</vt:lpstr>
      <vt:lpstr>TCP编程-服务器</vt:lpstr>
      <vt:lpstr>TCP编程-服务器</vt:lpstr>
      <vt:lpstr>TCP编程-服务器</vt:lpstr>
      <vt:lpstr>TCP编程-服务器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逻辑代数基础</dc:title>
  <dc:creator>Windows 用户</dc:creator>
  <cp:lastModifiedBy>lei43</cp:lastModifiedBy>
  <cp:revision>21</cp:revision>
  <dcterms:created xsi:type="dcterms:W3CDTF">2017-12-13T21:25:49Z</dcterms:created>
  <dcterms:modified xsi:type="dcterms:W3CDTF">2019-10-11T07:33:19Z</dcterms:modified>
</cp:coreProperties>
</file>