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325" r:id="rId4"/>
    <p:sldId id="326" r:id="rId6"/>
    <p:sldId id="327" r:id="rId7"/>
    <p:sldId id="328" r:id="rId8"/>
    <p:sldId id="329" r:id="rId9"/>
    <p:sldId id="285"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57" r:id="rId28"/>
    <p:sldId id="366" r:id="rId29"/>
    <p:sldId id="367" r:id="rId30"/>
    <p:sldId id="347" r:id="rId31"/>
    <p:sldId id="356" r:id="rId32"/>
    <p:sldId id="364" r:id="rId33"/>
    <p:sldId id="365" r:id="rId34"/>
    <p:sldId id="348" r:id="rId35"/>
    <p:sldId id="349" r:id="rId36"/>
    <p:sldId id="353" r:id="rId37"/>
    <p:sldId id="360" r:id="rId38"/>
    <p:sldId id="368" r:id="rId39"/>
    <p:sldId id="369" r:id="rId40"/>
    <p:sldId id="370" r:id="rId41"/>
    <p:sldId id="371" r:id="rId42"/>
    <p:sldId id="372" r:id="rId43"/>
    <p:sldId id="354" r:id="rId44"/>
    <p:sldId id="363"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55" r:id="rId58"/>
    <p:sldId id="386" r:id="rId59"/>
    <p:sldId id="38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71"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2FE8F-10F7-44FA-806F-D2D2A787B7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AD515-D5F9-4C2C-864B-BD506FC913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9" Type="http://schemas.openxmlformats.org/officeDocument/2006/relationships/hyperlink" Target="https://docs.djangoproject.com/en/2.2/intro/tutorial02/" TargetMode="External"/><Relationship Id="rId8" Type="http://schemas.openxmlformats.org/officeDocument/2006/relationships/hyperlink" Target="https://docs.djangoproject.com/en/2.2/intro/tutorial01/#path-argument-name" TargetMode="External"/><Relationship Id="rId7" Type="http://schemas.openxmlformats.org/officeDocument/2006/relationships/hyperlink" Target="https://docs.djangoproject.com/en/2.2/intro/tutorial01/#path-argument-kwargs" TargetMode="External"/><Relationship Id="rId6" Type="http://schemas.openxmlformats.org/officeDocument/2006/relationships/hyperlink" Target="https://docs.djangoproject.com/en/2.2/ref/request-response/#django.http.HttpRequest" TargetMode="External"/><Relationship Id="rId5" Type="http://schemas.openxmlformats.org/officeDocument/2006/relationships/hyperlink" Target="https://docs.djangoproject.com/en/2.2/intro/tutorial01/#path-argument-view" TargetMode="External"/><Relationship Id="rId4" Type="http://schemas.openxmlformats.org/officeDocument/2006/relationships/hyperlink" Target="https://docs.djangoproject.com/en/2.2/intro/tutorial01/#path-argument-route" TargetMode="External"/><Relationship Id="rId3" Type="http://schemas.openxmlformats.org/officeDocument/2006/relationships/hyperlink" Target="https://docs.djangoproject.com/en/2.2/ref/urls/#django.urls.path"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this point, it’s worth reviewing what these arguments are for.</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route</a:t>
            </a:r>
            <a:r>
              <a:rPr lang="en-US" altLang="zh-CN" sz="1200" b="1" i="0" u="none" strike="noStrike" kern="1200" dirty="0">
                <a:solidFill>
                  <a:schemeClr val="tx1"/>
                </a:solidFill>
                <a:effectLst/>
                <a:latin typeface="+mn-lt"/>
                <a:ea typeface="+mn-ea"/>
                <a:cs typeface="+mn-cs"/>
                <a:hlinkClick r:id="rId4"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route is a string that contains a URL pattern. When processing a request, Django starts at the first pattern in </a:t>
            </a:r>
            <a:r>
              <a:rPr lang="en-US" altLang="zh-CN" sz="1200" b="0" i="0" u="none" strike="noStrike" kern="1200" dirty="0" err="1">
                <a:solidFill>
                  <a:schemeClr val="tx1"/>
                </a:solidFill>
                <a:effectLst/>
                <a:latin typeface="+mn-lt"/>
                <a:ea typeface="+mn-ea"/>
                <a:cs typeface="+mn-cs"/>
              </a:rPr>
              <a:t>urlpatterns</a:t>
            </a:r>
            <a:r>
              <a:rPr lang="en-US" altLang="zh-CN" sz="1200" b="0" i="0" u="none" strike="noStrike" kern="1200" dirty="0">
                <a:solidFill>
                  <a:schemeClr val="tx1"/>
                </a:solidFill>
                <a:effectLst/>
                <a:latin typeface="+mn-lt"/>
                <a:ea typeface="+mn-ea"/>
                <a:cs typeface="+mn-cs"/>
              </a:rPr>
              <a:t> and makes its way down the list, comparing the requested URL against each pattern until it finds one that matches.</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Patterns don’t search GET and POST parameters, or the domain name. For example, in a request to https://www.example.com/myapp/,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 In a request to https://www.example.com/myapp/?page=3, the </a:t>
            </a:r>
            <a:r>
              <a:rPr lang="en-US" altLang="zh-CN" sz="1200" b="0" i="0" u="none" strike="noStrike" kern="1200" dirty="0" err="1">
                <a:solidFill>
                  <a:schemeClr val="tx1"/>
                </a:solidFill>
                <a:effectLst/>
                <a:latin typeface="+mn-lt"/>
                <a:ea typeface="+mn-ea"/>
                <a:cs typeface="+mn-cs"/>
              </a:rPr>
              <a:t>URLconf</a:t>
            </a:r>
            <a:r>
              <a:rPr lang="en-US" altLang="zh-CN" sz="1200" b="0" i="0" u="none" strike="noStrike" kern="1200" dirty="0">
                <a:solidFill>
                  <a:schemeClr val="tx1"/>
                </a:solidFill>
                <a:effectLst/>
                <a:latin typeface="+mn-lt"/>
                <a:ea typeface="+mn-ea"/>
                <a:cs typeface="+mn-cs"/>
              </a:rPr>
              <a:t> will also look for </a:t>
            </a:r>
            <a:r>
              <a:rPr lang="en-US" altLang="zh-CN" sz="1200" b="0" i="0" u="none" strike="noStrike" kern="1200" dirty="0" err="1">
                <a:solidFill>
                  <a:schemeClr val="tx1"/>
                </a:solidFill>
                <a:effectLst/>
                <a:latin typeface="+mn-lt"/>
                <a:ea typeface="+mn-ea"/>
                <a:cs typeface="+mn-cs"/>
              </a:rPr>
              <a:t>myapp</a:t>
            </a:r>
            <a:r>
              <a:rPr lang="en-US" altLang="zh-CN"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view</a:t>
            </a:r>
            <a:r>
              <a:rPr lang="en-US" altLang="zh-CN" sz="1200" b="1" i="0" u="none" strike="noStrike" kern="1200" dirty="0">
                <a:solidFill>
                  <a:schemeClr val="tx1"/>
                </a:solidFill>
                <a:effectLst/>
                <a:latin typeface="+mn-lt"/>
                <a:ea typeface="+mn-ea"/>
                <a:cs typeface="+mn-cs"/>
                <a:hlinkClick r:id="rId5"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Django finds a matching pattern, it calls the specified view function with an </a:t>
            </a:r>
            <a:r>
              <a:rPr lang="en-US" altLang="zh-CN" sz="1200" b="0" i="0" u="none" strike="noStrike" kern="1200" dirty="0" err="1">
                <a:solidFill>
                  <a:schemeClr val="tx1"/>
                </a:solidFill>
                <a:effectLst/>
                <a:latin typeface="+mn-lt"/>
                <a:ea typeface="+mn-ea"/>
                <a:cs typeface="+mn-cs"/>
                <a:hlinkClick r:id="rId6" tooltip="django.http.HttpRequest"/>
              </a:rPr>
              <a:t>HttpRequest</a:t>
            </a:r>
            <a:r>
              <a:rPr lang="en-US" altLang="zh-CN" sz="1200" b="0" i="0" u="none" strike="noStrike" kern="1200" dirty="0">
                <a:solidFill>
                  <a:schemeClr val="tx1"/>
                </a:solidFill>
                <a:effectLst/>
                <a:latin typeface="+mn-lt"/>
                <a:ea typeface="+mn-ea"/>
                <a:cs typeface="+mn-cs"/>
              </a:rPr>
              <a:t> object as the first argument and any “captured” values from the route as keyword arguments. We’ll give an example of this in a bit.</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a:t>
            </a:r>
            <a:r>
              <a:rPr lang="en-US" altLang="zh-CN" sz="1200" b="1" i="0" u="none" strike="noStrike" kern="1200" dirty="0" err="1">
                <a:solidFill>
                  <a:schemeClr val="tx1"/>
                </a:solidFill>
                <a:effectLst/>
                <a:latin typeface="+mn-lt"/>
                <a:ea typeface="+mn-ea"/>
                <a:cs typeface="+mn-cs"/>
              </a:rPr>
              <a:t>kwargs</a:t>
            </a:r>
            <a:r>
              <a:rPr lang="en-US" altLang="zh-CN" sz="1200" b="1" i="0" u="none" strike="noStrike" kern="1200" dirty="0">
                <a:solidFill>
                  <a:schemeClr val="tx1"/>
                </a:solidFill>
                <a:effectLst/>
                <a:latin typeface="+mn-lt"/>
                <a:ea typeface="+mn-ea"/>
                <a:cs typeface="+mn-cs"/>
                <a:hlinkClick r:id="rId7"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Arbitrary keyword arguments can be passed in a dictionary to the target view. We aren’t going to use this feature of Django in the tutorial.</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hlinkClick r:id="rId3" tooltip="django.urls.path"/>
              </a:rPr>
              <a:t>path()</a:t>
            </a:r>
            <a:r>
              <a:rPr lang="en-US" altLang="zh-CN" sz="1200" b="1" i="0" u="none" strike="noStrike" kern="1200" dirty="0">
                <a:solidFill>
                  <a:schemeClr val="tx1"/>
                </a:solidFill>
                <a:effectLst/>
                <a:latin typeface="+mn-lt"/>
                <a:ea typeface="+mn-ea"/>
                <a:cs typeface="+mn-cs"/>
              </a:rPr>
              <a:t> argument: name</a:t>
            </a:r>
            <a:r>
              <a:rPr lang="en-US" altLang="zh-CN" sz="1200" b="1" i="0" u="none" strike="noStrike" kern="1200" dirty="0">
                <a:solidFill>
                  <a:schemeClr val="tx1"/>
                </a:solidFill>
                <a:effectLst/>
                <a:latin typeface="+mn-lt"/>
                <a:ea typeface="+mn-ea"/>
                <a:cs typeface="+mn-cs"/>
                <a:hlinkClick r:id="rId8" tooltip="Permalink to this headline"/>
              </a:rPr>
              <a:t>¶</a:t>
            </a:r>
            <a:endParaRPr lang="en-US" altLang="zh-CN" sz="1200" b="1"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Naming your URL lets you refer to it unambiguously from elsewhere in Django, especially from within templates. This powerful feature allows you to make global changes to the URL patterns of your project while only touching a single file.</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When you’re comfortable with the basic request and response flow, read </a:t>
            </a:r>
            <a:r>
              <a:rPr lang="en-US" altLang="zh-CN" sz="1200" b="0" i="0" u="none" strike="noStrike" kern="1200" dirty="0">
                <a:solidFill>
                  <a:schemeClr val="tx1"/>
                </a:solidFill>
                <a:effectLst/>
                <a:latin typeface="+mn-lt"/>
                <a:ea typeface="+mn-ea"/>
                <a:cs typeface="+mn-cs"/>
                <a:hlinkClick r:id="rId9"/>
              </a:rPr>
              <a:t>part 2 of this tutorial</a:t>
            </a:r>
            <a:r>
              <a:rPr lang="en-US" altLang="zh-CN" sz="1200" b="0" i="0" u="none" strike="noStrike" kern="1200" dirty="0">
                <a:solidFill>
                  <a:schemeClr val="tx1"/>
                </a:solidFill>
                <a:effectLst/>
                <a:latin typeface="+mn-lt"/>
                <a:ea typeface="+mn-ea"/>
                <a:cs typeface="+mn-cs"/>
              </a:rPr>
              <a:t> to start working with the database.</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9AD515-D5F9-4C2C-864B-BD506FC913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80322" y="609597"/>
            <a:ext cx="8870004" cy="532658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80320" y="2336873"/>
            <a:ext cx="4698358" cy="359931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594123" y="2336873"/>
            <a:ext cx="4700058" cy="359931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80322" y="3030008"/>
            <a:ext cx="4698355" cy="290617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594123" y="3030008"/>
            <a:ext cx="4700059" cy="290617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685846" y="2336873"/>
            <a:ext cx="5608336" cy="359931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Python </a:t>
            </a:r>
            <a:r>
              <a:rPr lang="zh-CN" altLang="en-US" dirty="0"/>
              <a:t>网络编程</a:t>
            </a:r>
            <a:endParaRPr lang="zh-CN" altLang="en-US" dirty="0"/>
          </a:p>
        </p:txBody>
      </p:sp>
      <p:sp>
        <p:nvSpPr>
          <p:cNvPr id="3" name="副标题 2"/>
          <p:cNvSpPr>
            <a:spLocks noGrp="1"/>
          </p:cNvSpPr>
          <p:nvPr>
            <p:ph type="subTitle" idx="1"/>
          </p:nvPr>
        </p:nvSpPr>
        <p:spPr/>
        <p:txBody>
          <a:bodyPr>
            <a:normAutofit/>
          </a:bodyPr>
          <a:lstStyle/>
          <a:p>
            <a:r>
              <a:rPr lang="zh-CN" altLang="en-US" dirty="0"/>
              <a:t>中国矿业大学（北京）机电学院</a:t>
            </a:r>
            <a:endParaRPr lang="en-US" altLang="zh-CN" dirty="0"/>
          </a:p>
          <a:p>
            <a:r>
              <a:rPr lang="zh-CN" altLang="en-US" dirty="0"/>
              <a:t>蒋磊</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 </a:t>
            </a:r>
            <a:r>
              <a:rPr lang="zh-CN" altLang="en-US" dirty="0"/>
              <a:t>开发环境概述</a:t>
            </a:r>
            <a:endParaRPr lang="zh-CN" altLang="en-US" dirty="0"/>
          </a:p>
        </p:txBody>
      </p:sp>
      <p:sp>
        <p:nvSpPr>
          <p:cNvPr id="3" name="矩形 2"/>
          <p:cNvSpPr/>
          <p:nvPr/>
        </p:nvSpPr>
        <p:spPr>
          <a:xfrm>
            <a:off x="231354" y="2117436"/>
            <a:ext cx="10322804" cy="3108543"/>
          </a:xfrm>
          <a:prstGeom prst="rect">
            <a:avLst/>
          </a:prstGeom>
        </p:spPr>
        <p:txBody>
          <a:bodyPr wrap="square">
            <a:spAutoFit/>
          </a:bodyPr>
          <a:lstStyle/>
          <a:p>
            <a:r>
              <a:rPr lang="en-US" altLang="zh-CN" sz="2800" dirty="0"/>
              <a:t>Django </a:t>
            </a:r>
            <a:r>
              <a:rPr lang="zh-CN" altLang="en-US" sz="2800" dirty="0"/>
              <a:t>如何在安装和配置方面非常灵活。</a:t>
            </a:r>
            <a:r>
              <a:rPr lang="en-US" altLang="zh-CN" sz="2800" dirty="0"/>
              <a:t>Django</a:t>
            </a:r>
            <a:r>
              <a:rPr lang="zh-CN" altLang="en-US" sz="2800" dirty="0"/>
              <a:t>可以：</a:t>
            </a:r>
            <a:endParaRPr lang="zh-CN" altLang="en-US" sz="2800" dirty="0"/>
          </a:p>
          <a:p>
            <a:r>
              <a:rPr lang="zh-CN" altLang="en-US" sz="2800" dirty="0"/>
              <a:t>安装在不同的操作系统上。</a:t>
            </a:r>
            <a:endParaRPr lang="zh-CN" altLang="en-US" sz="2800" dirty="0"/>
          </a:p>
          <a:p>
            <a:r>
              <a:rPr lang="zh-CN" altLang="en-US" sz="2800" dirty="0"/>
              <a:t>可以一起使用 </a:t>
            </a:r>
            <a:r>
              <a:rPr lang="en-US" altLang="zh-CN" sz="2800" dirty="0"/>
              <a:t>Python 3 </a:t>
            </a:r>
            <a:r>
              <a:rPr lang="zh-CN" altLang="en-US" sz="2800" dirty="0"/>
              <a:t>和 </a:t>
            </a:r>
            <a:r>
              <a:rPr lang="en-US" altLang="zh-CN" sz="2800" dirty="0"/>
              <a:t>Python 2.</a:t>
            </a:r>
            <a:endParaRPr lang="en-US" altLang="zh-CN" sz="2800" dirty="0"/>
          </a:p>
          <a:p>
            <a:r>
              <a:rPr lang="zh-CN" altLang="en-US" sz="2800" dirty="0"/>
              <a:t>通过</a:t>
            </a:r>
            <a:r>
              <a:rPr lang="en-US" altLang="zh-CN" sz="2800" dirty="0"/>
              <a:t>Python</a:t>
            </a:r>
            <a:r>
              <a:rPr lang="zh-CN" altLang="en-US" sz="2800" dirty="0"/>
              <a:t>包索引（</a:t>
            </a:r>
            <a:r>
              <a:rPr lang="en-US" altLang="zh-CN" sz="2800" dirty="0"/>
              <a:t>Pip</a:t>
            </a:r>
            <a:r>
              <a:rPr lang="zh-CN" altLang="en-US" sz="2800" dirty="0"/>
              <a:t>）安装，和在许多情况下主机的包管理器应用程序。</a:t>
            </a:r>
            <a:endParaRPr lang="zh-CN" altLang="en-US" sz="2800" dirty="0"/>
          </a:p>
          <a:p>
            <a:r>
              <a:rPr lang="zh-CN" altLang="en-US" sz="2800" dirty="0"/>
              <a:t>配置为使用几个数据库之一，可能需要单独安装和配置。</a:t>
            </a:r>
            <a:endParaRPr lang="zh-CN" altLang="en-US" sz="2800" dirty="0"/>
          </a:p>
          <a:p>
            <a:r>
              <a:rPr lang="zh-CN" altLang="en-US" sz="2800" dirty="0"/>
              <a:t>运行在主系统</a:t>
            </a:r>
            <a:r>
              <a:rPr lang="en-US" altLang="zh-CN" sz="2800" dirty="0"/>
              <a:t>Python</a:t>
            </a:r>
            <a:r>
              <a:rPr lang="zh-CN" altLang="en-US" sz="2800" dirty="0"/>
              <a:t>环境中或在单独的</a:t>
            </a:r>
            <a:r>
              <a:rPr lang="en-US" altLang="zh-CN" sz="2800" dirty="0"/>
              <a:t>Python</a:t>
            </a:r>
            <a:r>
              <a:rPr lang="zh-CN" altLang="en-US" sz="2800" dirty="0"/>
              <a:t>虚拟环境中运行</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b="1" dirty="0"/>
              <a:t>支持哪些操作系统</a:t>
            </a:r>
            <a:r>
              <a:rPr lang="en-US" altLang="zh-CN" b="1" dirty="0"/>
              <a:t>?</a:t>
            </a:r>
            <a:endParaRPr lang="zh-CN" altLang="en-US" dirty="0"/>
          </a:p>
        </p:txBody>
      </p:sp>
      <p:sp>
        <p:nvSpPr>
          <p:cNvPr id="3" name="矩形 2"/>
          <p:cNvSpPr/>
          <p:nvPr/>
        </p:nvSpPr>
        <p:spPr>
          <a:xfrm>
            <a:off x="231354" y="2117436"/>
            <a:ext cx="10322804" cy="1815882"/>
          </a:xfrm>
          <a:prstGeom prst="rect">
            <a:avLst/>
          </a:prstGeom>
        </p:spPr>
        <p:txBody>
          <a:bodyPr wrap="square">
            <a:spAutoFit/>
          </a:bodyPr>
          <a:lstStyle/>
          <a:p>
            <a:r>
              <a:rPr lang="zh-CN" altLang="en-US" sz="2800" dirty="0"/>
              <a:t>几乎任何可以运行</a:t>
            </a:r>
            <a:r>
              <a:rPr lang="en-US" altLang="zh-CN" sz="2800" dirty="0"/>
              <a:t>Python</a:t>
            </a:r>
            <a:r>
              <a:rPr lang="zh-CN" altLang="en-US" sz="2800" dirty="0"/>
              <a:t>编程语言的机器可以运行</a:t>
            </a:r>
            <a:r>
              <a:rPr lang="en-US" altLang="zh-CN" sz="2800" dirty="0"/>
              <a:t>Django </a:t>
            </a:r>
            <a:r>
              <a:rPr lang="zh-CN" altLang="en-US" sz="2800" dirty="0"/>
              <a:t>网络应用程序：</a:t>
            </a:r>
            <a:r>
              <a:rPr lang="en-US" altLang="zh-CN" sz="2800" dirty="0"/>
              <a:t>Windows</a:t>
            </a:r>
            <a:r>
              <a:rPr lang="zh-CN" altLang="en-US" sz="2800" dirty="0"/>
              <a:t>，</a:t>
            </a:r>
            <a:r>
              <a:rPr lang="en-US" altLang="zh-CN" sz="2800" dirty="0"/>
              <a:t>Mac OSX</a:t>
            </a:r>
            <a:r>
              <a:rPr lang="zh-CN" altLang="en-US" sz="2800" dirty="0"/>
              <a:t>，</a:t>
            </a:r>
            <a:r>
              <a:rPr lang="en-US" altLang="zh-CN" sz="2800" dirty="0"/>
              <a:t>Linux/Unix</a:t>
            </a:r>
            <a:r>
              <a:rPr lang="zh-CN" altLang="en-US" sz="2800" dirty="0"/>
              <a:t>，</a:t>
            </a:r>
            <a:r>
              <a:rPr lang="en-US" altLang="zh-CN" sz="2800" dirty="0"/>
              <a:t>Solaris</a:t>
            </a:r>
            <a:r>
              <a:rPr lang="zh-CN" altLang="en-US" sz="2800" dirty="0"/>
              <a:t>，仅举几例。几乎任何计算机都应该在开发过程中运行</a:t>
            </a:r>
            <a:r>
              <a:rPr lang="en-US" altLang="zh-CN" sz="2800" dirty="0"/>
              <a:t>Django</a:t>
            </a:r>
            <a:r>
              <a:rPr lang="zh-CN" altLang="en-US" sz="2800" dirty="0"/>
              <a:t>所需的性能。</a:t>
            </a:r>
            <a:endParaRPr lang="zh-CN" altLang="en-US" sz="2800" dirty="0"/>
          </a:p>
          <a:p>
            <a:r>
              <a:rPr lang="zh-CN" altLang="en-US" sz="2800" dirty="0"/>
              <a:t>在本文中。我们将提供</a:t>
            </a:r>
            <a:r>
              <a:rPr lang="en-US" altLang="zh-CN" sz="2800" dirty="0"/>
              <a:t>Windows</a:t>
            </a:r>
            <a:r>
              <a:rPr lang="zh-CN" altLang="en-US" sz="2800" dirty="0"/>
              <a:t>，</a:t>
            </a:r>
            <a:r>
              <a:rPr lang="en-US" altLang="zh-CN" sz="2800" dirty="0"/>
              <a:t>Mac OS X </a:t>
            </a:r>
            <a:r>
              <a:rPr lang="zh-CN" altLang="en-US" sz="2800" dirty="0"/>
              <a:t>和</a:t>
            </a:r>
            <a:r>
              <a:rPr lang="en-US" altLang="zh-CN" sz="2800" dirty="0"/>
              <a:t>Linux/Unix</a:t>
            </a:r>
            <a:r>
              <a:rPr lang="zh-CN" altLang="en-US" sz="2800" dirty="0"/>
              <a:t>的说明。</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b="1" dirty="0"/>
              <a:t>支持哪个数据库</a:t>
            </a:r>
            <a:r>
              <a:rPr lang="en-US" altLang="zh-CN" b="1" dirty="0"/>
              <a:t>?</a:t>
            </a:r>
            <a:endParaRPr lang="zh-CN" altLang="en-US" dirty="0"/>
          </a:p>
        </p:txBody>
      </p:sp>
      <p:sp>
        <p:nvSpPr>
          <p:cNvPr id="3" name="矩形 2"/>
          <p:cNvSpPr/>
          <p:nvPr/>
        </p:nvSpPr>
        <p:spPr>
          <a:xfrm>
            <a:off x="231354" y="2117436"/>
            <a:ext cx="10322804" cy="3539430"/>
          </a:xfrm>
          <a:prstGeom prst="rect">
            <a:avLst/>
          </a:prstGeom>
        </p:spPr>
        <p:txBody>
          <a:bodyPr wrap="square">
            <a:spAutoFit/>
          </a:bodyPr>
          <a:lstStyle/>
          <a:p>
            <a:r>
              <a:rPr lang="en-US" altLang="zh-CN" sz="2800" dirty="0"/>
              <a:t>Django</a:t>
            </a:r>
            <a:r>
              <a:rPr lang="zh-CN" altLang="en-US" sz="2800" dirty="0"/>
              <a:t>支持四个主要数据库（</a:t>
            </a:r>
            <a:r>
              <a:rPr lang="en-US" altLang="zh-CN" sz="2800" dirty="0"/>
              <a:t>PostgreSQL</a:t>
            </a:r>
            <a:r>
              <a:rPr lang="zh-CN" altLang="en-US" sz="2800" dirty="0"/>
              <a:t>，</a:t>
            </a:r>
            <a:r>
              <a:rPr lang="en-US" altLang="zh-CN" sz="2800" dirty="0"/>
              <a:t>MySQL</a:t>
            </a:r>
            <a:r>
              <a:rPr lang="zh-CN" altLang="en-US" sz="2800" dirty="0"/>
              <a:t>，</a:t>
            </a:r>
            <a:r>
              <a:rPr lang="en-US" altLang="zh-CN" sz="2800" dirty="0"/>
              <a:t>Oracle</a:t>
            </a:r>
            <a:r>
              <a:rPr lang="zh-CN" altLang="en-US" sz="2800" dirty="0"/>
              <a:t>和</a:t>
            </a:r>
            <a:r>
              <a:rPr lang="en-US" altLang="zh-CN" sz="2800" dirty="0"/>
              <a:t>SQLite</a:t>
            </a:r>
            <a:r>
              <a:rPr lang="zh-CN" altLang="en-US" sz="2800" dirty="0"/>
              <a:t>），还有一些社区库可以为其他流行的</a:t>
            </a:r>
            <a:r>
              <a:rPr lang="en-US" altLang="zh-CN" sz="2800" dirty="0"/>
              <a:t>SQL</a:t>
            </a:r>
            <a:r>
              <a:rPr lang="zh-CN" altLang="en-US" sz="2800" dirty="0"/>
              <a:t>和</a:t>
            </a:r>
            <a:r>
              <a:rPr lang="en-US" altLang="zh-CN" sz="2800" dirty="0"/>
              <a:t>NOSQL</a:t>
            </a:r>
            <a:r>
              <a:rPr lang="zh-CN" altLang="en-US" sz="2800" dirty="0"/>
              <a:t>数据库提供不同级别的支持。我们建议你为生产和开发选择相同的数据库（尽管</a:t>
            </a:r>
            <a:r>
              <a:rPr lang="en-US" altLang="zh-CN" sz="2800" dirty="0"/>
              <a:t>Django</a:t>
            </a:r>
            <a:r>
              <a:rPr lang="zh-CN" altLang="en-US" sz="2800" dirty="0"/>
              <a:t>使用其对象关系映射器（</a:t>
            </a:r>
            <a:r>
              <a:rPr lang="en-US" altLang="zh-CN" sz="2800" dirty="0"/>
              <a:t>ORM</a:t>
            </a:r>
            <a:r>
              <a:rPr lang="zh-CN" altLang="en-US" sz="2800" dirty="0"/>
              <a:t>）抽象出许多数据库差异，但是仍然存在可以避免的潜在问题 </a:t>
            </a:r>
            <a:r>
              <a:rPr lang="en-US" altLang="zh-CN" sz="2800" dirty="0"/>
              <a:t>).</a:t>
            </a:r>
            <a:endParaRPr lang="en-US" altLang="zh-CN" sz="2800" dirty="0"/>
          </a:p>
          <a:p>
            <a:r>
              <a:rPr lang="zh-CN" altLang="en-US" sz="2800" dirty="0"/>
              <a:t>对于本文（和本模块的大部分），我们将使用将数据存储在文件中的</a:t>
            </a:r>
            <a:r>
              <a:rPr lang="en-US" altLang="zh-CN" sz="2800" dirty="0"/>
              <a:t>SQLite</a:t>
            </a:r>
            <a:r>
              <a:rPr lang="zh-CN" altLang="en-US" sz="2800" dirty="0"/>
              <a:t>数据库。</a:t>
            </a:r>
            <a:r>
              <a:rPr lang="en-US" altLang="zh-CN" sz="2800" dirty="0"/>
              <a:t>SQLite</a:t>
            </a:r>
            <a:r>
              <a:rPr lang="zh-CN" altLang="en-US" sz="2800" dirty="0"/>
              <a:t>旨在用作轻量级数据库，不能支持高级并发。然而，这确实是只读的应用程序的绝佳选择。</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安装</a:t>
            </a:r>
            <a:r>
              <a:rPr lang="en-US" altLang="zh-CN" b="1" dirty="0"/>
              <a:t>Django</a:t>
            </a:r>
            <a:endParaRPr lang="zh-CN" altLang="en-US" dirty="0"/>
          </a:p>
        </p:txBody>
      </p:sp>
      <p:sp>
        <p:nvSpPr>
          <p:cNvPr id="3" name="矩形 2"/>
          <p:cNvSpPr/>
          <p:nvPr/>
        </p:nvSpPr>
        <p:spPr>
          <a:xfrm>
            <a:off x="231140" y="2117725"/>
            <a:ext cx="11414125" cy="4154170"/>
          </a:xfrm>
          <a:prstGeom prst="rect">
            <a:avLst/>
          </a:prstGeom>
        </p:spPr>
        <p:txBody>
          <a:bodyPr wrap="square">
            <a:spAutoFit/>
          </a:bodyPr>
          <a:lstStyle/>
          <a:p>
            <a:r>
              <a:rPr lang="zh-CN" altLang="en-US" sz="2800" dirty="0"/>
              <a:t>一旦你安装了</a:t>
            </a:r>
            <a:r>
              <a:rPr lang="en-US" altLang="zh-CN" sz="2800" dirty="0"/>
              <a:t>Python 3</a:t>
            </a:r>
            <a:r>
              <a:rPr lang="zh-CN" altLang="en-US" sz="2800" dirty="0"/>
              <a:t>和</a:t>
            </a:r>
            <a:r>
              <a:rPr lang="en-US" altLang="zh-CN" sz="2800" dirty="0"/>
              <a:t>pip3</a:t>
            </a:r>
            <a:r>
              <a:rPr lang="zh-CN" altLang="en-US" sz="2800" dirty="0"/>
              <a:t>，你可以使用</a:t>
            </a:r>
            <a:r>
              <a:rPr lang="en-US" altLang="zh-CN" sz="2800" dirty="0"/>
              <a:t>pip3</a:t>
            </a:r>
            <a:r>
              <a:rPr lang="zh-CN" altLang="en-US" sz="2800" dirty="0"/>
              <a:t>来安装</a:t>
            </a:r>
            <a:r>
              <a:rPr lang="en-US" altLang="zh-CN" sz="2800" dirty="0"/>
              <a:t>Django</a:t>
            </a:r>
            <a:r>
              <a:rPr lang="zh-CN" altLang="en-US" sz="2800" dirty="0"/>
              <a:t>。</a:t>
            </a:r>
            <a:endParaRPr lang="en-US" altLang="zh-CN" sz="2800" dirty="0"/>
          </a:p>
          <a:p>
            <a:endParaRPr lang="en-US" altLang="zh-CN" sz="2400" dirty="0"/>
          </a:p>
          <a:p>
            <a:r>
              <a:rPr lang="en-US" altLang="zh-CN" sz="2800" dirty="0"/>
              <a:t>pip3 install Django</a:t>
            </a:r>
            <a:endParaRPr lang="en-US" altLang="zh-CN" sz="2800" dirty="0"/>
          </a:p>
          <a:p>
            <a:r>
              <a:rPr lang="en-US" altLang="zh-CN" sz="2800" dirty="0"/>
              <a:t>pip3 install -i https://pypi.tuna.tsinghua.edu.cn/simple Django</a:t>
            </a:r>
            <a:endParaRPr lang="en-US" altLang="zh-CN" sz="2800" dirty="0"/>
          </a:p>
          <a:p>
            <a:endParaRPr lang="zh-CN" altLang="en-US" sz="2800" dirty="0"/>
          </a:p>
          <a:p>
            <a:r>
              <a:rPr lang="zh-CN" altLang="en-US" sz="2800" dirty="0"/>
              <a:t>您可以通过运行以下命令来测试</a:t>
            </a:r>
            <a:r>
              <a:rPr lang="en-US" altLang="zh-CN" sz="2800" dirty="0"/>
              <a:t>Django</a:t>
            </a:r>
            <a:r>
              <a:rPr lang="zh-CN" altLang="en-US" sz="2800" dirty="0"/>
              <a:t>是否安装（这只是测试</a:t>
            </a:r>
            <a:r>
              <a:rPr lang="en-US" altLang="zh-CN" sz="2800" dirty="0"/>
              <a:t>Python</a:t>
            </a:r>
            <a:r>
              <a:rPr lang="zh-CN" altLang="en-US" sz="2800" dirty="0"/>
              <a:t>可以找到</a:t>
            </a:r>
            <a:r>
              <a:rPr lang="en-US" altLang="zh-CN" sz="2800" dirty="0"/>
              <a:t>Django</a:t>
            </a:r>
            <a:r>
              <a:rPr lang="zh-CN" altLang="en-US" sz="2800" dirty="0"/>
              <a:t>模块）</a:t>
            </a:r>
            <a:r>
              <a:rPr lang="zh-CN" altLang="en-US" sz="3600" dirty="0"/>
              <a:t>：</a:t>
            </a:r>
            <a:endParaRPr lang="en-US" altLang="zh-CN" sz="3600" dirty="0"/>
          </a:p>
          <a:p>
            <a:endParaRPr lang="en-US" altLang="zh-CN" sz="3600" dirty="0"/>
          </a:p>
          <a:p>
            <a:r>
              <a:rPr lang="en-US" altLang="zh-CN" sz="2800" dirty="0"/>
              <a:t>python3 -m </a:t>
            </a:r>
            <a:r>
              <a:rPr lang="en-US" altLang="zh-CN" sz="2800" dirty="0" err="1"/>
              <a:t>django</a:t>
            </a:r>
            <a:r>
              <a:rPr lang="en-US" altLang="zh-CN" sz="2800" dirty="0"/>
              <a:t> --version</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测试你的安装</a:t>
            </a:r>
            <a:endParaRPr lang="zh-CN" altLang="en-US" dirty="0"/>
          </a:p>
        </p:txBody>
      </p:sp>
      <p:sp>
        <p:nvSpPr>
          <p:cNvPr id="4" name="矩形 3"/>
          <p:cNvSpPr/>
          <p:nvPr/>
        </p:nvSpPr>
        <p:spPr>
          <a:xfrm>
            <a:off x="680321" y="2106747"/>
            <a:ext cx="9180723" cy="4524315"/>
          </a:xfrm>
          <a:prstGeom prst="rect">
            <a:avLst/>
          </a:prstGeom>
        </p:spPr>
        <p:txBody>
          <a:bodyPr wrap="square">
            <a:spAutoFit/>
          </a:bodyPr>
          <a:lstStyle/>
          <a:p>
            <a:r>
              <a:rPr lang="zh-CN" altLang="en-US" sz="2400" dirty="0"/>
              <a:t>先在你的命令提示符</a:t>
            </a:r>
            <a:r>
              <a:rPr lang="en-US" altLang="zh-CN" sz="2400" dirty="0"/>
              <a:t>/</a:t>
            </a:r>
            <a:r>
              <a:rPr lang="zh-CN" altLang="en-US" sz="2400" dirty="0"/>
              <a:t>终端导航到你想存储你</a:t>
            </a:r>
            <a:r>
              <a:rPr lang="en-US" altLang="zh-CN" sz="2400" dirty="0"/>
              <a:t>Django</a:t>
            </a:r>
            <a:r>
              <a:rPr lang="zh-CN" altLang="en-US" sz="2400" dirty="0"/>
              <a:t>应用程序的位置。为您的测试站点创建一个文件夹并浏览它。</a:t>
            </a:r>
            <a:endParaRPr lang="en-US" altLang="zh-CN" sz="2400" dirty="0"/>
          </a:p>
          <a:p>
            <a:endParaRPr lang="en-US" altLang="zh-CN" sz="2400" dirty="0"/>
          </a:p>
          <a:p>
            <a:endParaRPr lang="en-US" altLang="zh-CN" sz="2400" dirty="0"/>
          </a:p>
          <a:p>
            <a:r>
              <a:rPr lang="en-US" altLang="zh-CN" sz="2400" dirty="0" err="1"/>
              <a:t>mkdir</a:t>
            </a:r>
            <a:r>
              <a:rPr lang="en-US" altLang="zh-CN" sz="2400" dirty="0"/>
              <a:t> </a:t>
            </a:r>
            <a:r>
              <a:rPr lang="en-US" altLang="zh-CN" sz="2400" dirty="0" err="1"/>
              <a:t>django_test</a:t>
            </a:r>
            <a:endParaRPr lang="en-US" altLang="zh-CN" sz="2400" dirty="0"/>
          </a:p>
          <a:p>
            <a:r>
              <a:rPr lang="en-US" altLang="zh-CN" sz="2400" dirty="0"/>
              <a:t>cd </a:t>
            </a:r>
            <a:r>
              <a:rPr lang="en-US" altLang="zh-CN" sz="2400" dirty="0" err="1"/>
              <a:t>django_test</a:t>
            </a:r>
            <a:endParaRPr lang="en-US" altLang="zh-CN" sz="2400" dirty="0"/>
          </a:p>
          <a:p>
            <a:endParaRPr lang="en-US" altLang="zh-CN" sz="2400" dirty="0"/>
          </a:p>
          <a:p>
            <a:r>
              <a:rPr lang="zh-CN" altLang="en-US" sz="2400" dirty="0"/>
              <a:t>然后，您可以使用</a:t>
            </a:r>
            <a:r>
              <a:rPr lang="en-US" altLang="zh-CN" sz="2400" dirty="0" err="1"/>
              <a:t>django</a:t>
            </a:r>
            <a:r>
              <a:rPr lang="en-US" altLang="zh-CN" sz="2400" dirty="0"/>
              <a:t>-admin</a:t>
            </a:r>
            <a:r>
              <a:rPr lang="zh-CN" altLang="en-US" sz="2400" dirty="0"/>
              <a:t>工具创建一个名为“ </a:t>
            </a:r>
            <a:r>
              <a:rPr lang="en-US" altLang="zh-CN" sz="2400" dirty="0" err="1"/>
              <a:t>mytestsite</a:t>
            </a:r>
            <a:r>
              <a:rPr lang="zh-CN" altLang="en-US" sz="2400" dirty="0"/>
              <a:t> ” 的新骨架站点，如图所示。创建网站后，您可以导航到文件夹，您将在其中找到管理项目的主要脚本，名为</a:t>
            </a:r>
            <a:r>
              <a:rPr lang="en-US" altLang="zh-CN" sz="2400" dirty="0"/>
              <a:t>manage.py</a:t>
            </a:r>
            <a:r>
              <a:rPr lang="zh-CN" altLang="en-US" sz="2400" dirty="0"/>
              <a:t>。</a:t>
            </a:r>
            <a:endParaRPr lang="en-US" altLang="zh-CN" sz="2400" dirty="0"/>
          </a:p>
          <a:p>
            <a:r>
              <a:rPr lang="en-US" altLang="zh-CN" sz="2400" dirty="0" err="1"/>
              <a:t>django</a:t>
            </a:r>
            <a:r>
              <a:rPr lang="en-US" altLang="zh-CN" sz="2400" dirty="0"/>
              <a:t>-admin </a:t>
            </a:r>
            <a:r>
              <a:rPr lang="en-US" altLang="zh-CN" sz="2400" dirty="0" err="1"/>
              <a:t>startproject</a:t>
            </a:r>
            <a:r>
              <a:rPr lang="en-US" altLang="zh-CN" sz="2400" dirty="0"/>
              <a:t> </a:t>
            </a:r>
            <a:r>
              <a:rPr lang="en-US" altLang="zh-CN" sz="2400" dirty="0" err="1"/>
              <a:t>mytestsite</a:t>
            </a:r>
            <a:endParaRPr lang="en-US" altLang="zh-CN" sz="2400" dirty="0"/>
          </a:p>
          <a:p>
            <a:r>
              <a:rPr lang="en-US" altLang="zh-CN" sz="2400" dirty="0"/>
              <a:t>cd </a:t>
            </a:r>
            <a:r>
              <a:rPr lang="en-US" altLang="zh-CN" sz="2400" dirty="0" err="1"/>
              <a:t>mytestsite</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测试你的安装</a:t>
            </a:r>
            <a:endParaRPr lang="zh-CN" altLang="en-US" dirty="0"/>
          </a:p>
        </p:txBody>
      </p:sp>
      <p:sp>
        <p:nvSpPr>
          <p:cNvPr id="4" name="矩形 3"/>
          <p:cNvSpPr/>
          <p:nvPr/>
        </p:nvSpPr>
        <p:spPr>
          <a:xfrm>
            <a:off x="680321" y="2106747"/>
            <a:ext cx="9180723" cy="830997"/>
          </a:xfrm>
          <a:prstGeom prst="rect">
            <a:avLst/>
          </a:prstGeom>
        </p:spPr>
        <p:txBody>
          <a:bodyPr wrap="square">
            <a:spAutoFit/>
          </a:bodyPr>
          <a:lstStyle/>
          <a:p>
            <a:r>
              <a:rPr lang="zh-CN" altLang="en-US" sz="2400" dirty="0"/>
              <a:t>我们可以使用</a:t>
            </a:r>
            <a:r>
              <a:rPr lang="en-US" altLang="zh-CN" sz="2400" dirty="0"/>
              <a:t>manage.py</a:t>
            </a:r>
            <a:r>
              <a:rPr lang="zh-CN" altLang="en-US" sz="2400" dirty="0"/>
              <a:t>和命令从此文件夹内运行开发</a:t>
            </a:r>
            <a:r>
              <a:rPr lang="en-US" altLang="zh-CN" sz="2400" dirty="0"/>
              <a:t>Web</a:t>
            </a:r>
            <a:r>
              <a:rPr lang="zh-CN" altLang="en-US" sz="2400" dirty="0"/>
              <a:t>服务器，如图所示。</a:t>
            </a:r>
            <a:r>
              <a:rPr lang="en-US" altLang="zh-CN" sz="2400" dirty="0" err="1"/>
              <a:t>runserver</a:t>
            </a:r>
            <a:endParaRPr lang="en-US" altLang="zh-CN" sz="2400" dirty="0"/>
          </a:p>
        </p:txBody>
      </p:sp>
      <p:pic>
        <p:nvPicPr>
          <p:cNvPr id="3" name="图片 2"/>
          <p:cNvPicPr>
            <a:picLocks noChangeAspect="1"/>
          </p:cNvPicPr>
          <p:nvPr/>
        </p:nvPicPr>
        <p:blipFill>
          <a:blip r:embed="rId1"/>
          <a:stretch>
            <a:fillRect/>
          </a:stretch>
        </p:blipFill>
        <p:spPr>
          <a:xfrm>
            <a:off x="0" y="2937744"/>
            <a:ext cx="12192000" cy="4007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测试你的安装</a:t>
            </a:r>
            <a:endParaRPr lang="zh-CN" altLang="en-US" dirty="0"/>
          </a:p>
        </p:txBody>
      </p:sp>
      <p:pic>
        <p:nvPicPr>
          <p:cNvPr id="5" name="图片 4"/>
          <p:cNvPicPr>
            <a:picLocks noChangeAspect="1"/>
          </p:cNvPicPr>
          <p:nvPr/>
        </p:nvPicPr>
        <p:blipFill>
          <a:blip r:embed="rId1"/>
          <a:stretch>
            <a:fillRect/>
          </a:stretch>
        </p:blipFill>
        <p:spPr>
          <a:xfrm>
            <a:off x="1043781" y="2101478"/>
            <a:ext cx="8886940" cy="4612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创建网站</a:t>
            </a:r>
            <a:endParaRPr lang="zh-CN" altLang="en-US" dirty="0"/>
          </a:p>
        </p:txBody>
      </p:sp>
      <p:sp>
        <p:nvSpPr>
          <p:cNvPr id="3" name="矩形 2"/>
          <p:cNvSpPr/>
          <p:nvPr/>
        </p:nvSpPr>
        <p:spPr>
          <a:xfrm>
            <a:off x="680320" y="2228671"/>
            <a:ext cx="9730619" cy="2677656"/>
          </a:xfrm>
          <a:prstGeom prst="rect">
            <a:avLst/>
          </a:prstGeom>
        </p:spPr>
        <p:txBody>
          <a:bodyPr wrap="square">
            <a:spAutoFit/>
          </a:bodyPr>
          <a:lstStyle/>
          <a:p>
            <a:r>
              <a:rPr lang="zh-CN" altLang="en-US" sz="2400" dirty="0"/>
              <a:t>搭建“框架”的过程很直接</a:t>
            </a:r>
            <a:r>
              <a:rPr lang="en-US" altLang="zh-CN" sz="2400" dirty="0"/>
              <a:t>:</a:t>
            </a:r>
            <a:endParaRPr lang="en-US" altLang="zh-CN" sz="2400" dirty="0"/>
          </a:p>
          <a:p>
            <a:r>
              <a:rPr lang="zh-CN" altLang="en-US" sz="2400" dirty="0"/>
              <a:t>使用</a:t>
            </a:r>
            <a:r>
              <a:rPr lang="en-US" altLang="zh-CN" sz="2400" dirty="0" err="1"/>
              <a:t>django</a:t>
            </a:r>
            <a:r>
              <a:rPr lang="en-US" altLang="zh-CN" sz="2400" dirty="0"/>
              <a:t>-admin</a:t>
            </a:r>
            <a:r>
              <a:rPr lang="zh-CN" altLang="en-US" sz="2400" dirty="0"/>
              <a:t>工具创建工程的文件夹，基本的文件模板和工程管理脚本（</a:t>
            </a:r>
            <a:r>
              <a:rPr lang="en-US" altLang="zh-CN" sz="2400" dirty="0"/>
              <a:t>manage.py</a:t>
            </a:r>
            <a:r>
              <a:rPr lang="zh-CN" altLang="en-US" sz="2400" dirty="0"/>
              <a:t>）。</a:t>
            </a:r>
            <a:endParaRPr lang="zh-CN" altLang="en-US" sz="2400" dirty="0"/>
          </a:p>
          <a:p>
            <a:r>
              <a:rPr lang="zh-CN" altLang="en-US" sz="2400" dirty="0"/>
              <a:t>用</a:t>
            </a:r>
            <a:r>
              <a:rPr lang="en-US" altLang="zh-CN" sz="2400" dirty="0"/>
              <a:t>manage.py </a:t>
            </a:r>
            <a:r>
              <a:rPr lang="zh-CN" altLang="en-US" sz="2400" dirty="0"/>
              <a:t>创建一个或多个应用。</a:t>
            </a:r>
            <a:endParaRPr lang="en-US" altLang="zh-CN" sz="2400" dirty="0"/>
          </a:p>
          <a:p>
            <a:r>
              <a:rPr lang="zh-CN" altLang="en-US" sz="2400" dirty="0"/>
              <a:t>在工程里注册新的应用。</a:t>
            </a:r>
            <a:endParaRPr lang="zh-CN" altLang="en-US" sz="2400" dirty="0"/>
          </a:p>
          <a:p>
            <a:r>
              <a:rPr lang="zh-CN" altLang="en-US" sz="2400" dirty="0"/>
              <a:t>为每个应用分配</a:t>
            </a:r>
            <a:r>
              <a:rPr lang="en-US" altLang="zh-CN" sz="2400" dirty="0" err="1"/>
              <a:t>url</a:t>
            </a:r>
            <a:endParaRPr lang="en-US" altLang="zh-CN" sz="2400" dirty="0"/>
          </a:p>
          <a:p>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创建网站</a:t>
            </a:r>
            <a:endParaRPr lang="zh-CN" altLang="en-US" dirty="0"/>
          </a:p>
        </p:txBody>
      </p:sp>
      <p:pic>
        <p:nvPicPr>
          <p:cNvPr id="4" name="图片 3"/>
          <p:cNvPicPr>
            <a:picLocks noChangeAspect="1"/>
          </p:cNvPicPr>
          <p:nvPr/>
        </p:nvPicPr>
        <p:blipFill>
          <a:blip r:embed="rId1"/>
          <a:stretch>
            <a:fillRect/>
          </a:stretch>
        </p:blipFill>
        <p:spPr>
          <a:xfrm>
            <a:off x="878422" y="2367766"/>
            <a:ext cx="8848725" cy="1571625"/>
          </a:xfrm>
          <a:prstGeom prst="rect">
            <a:avLst/>
          </a:prstGeom>
        </p:spPr>
      </p:pic>
      <p:sp>
        <p:nvSpPr>
          <p:cNvPr id="5" name="矩形 4"/>
          <p:cNvSpPr/>
          <p:nvPr/>
        </p:nvSpPr>
        <p:spPr>
          <a:xfrm>
            <a:off x="789543" y="4083603"/>
            <a:ext cx="8937604" cy="1938992"/>
          </a:xfrm>
          <a:prstGeom prst="rect">
            <a:avLst/>
          </a:prstGeom>
        </p:spPr>
        <p:txBody>
          <a:bodyPr wrap="square">
            <a:spAutoFit/>
          </a:bodyPr>
          <a:lstStyle/>
          <a:p>
            <a:r>
              <a:rPr lang="en-US" altLang="zh-CN" sz="2400" dirty="0"/>
              <a:t>settings.py </a:t>
            </a:r>
            <a:r>
              <a:rPr lang="zh-CN" altLang="en-US" sz="2400" dirty="0"/>
              <a:t>包含所有的网站设置。这是可以注册所有创建的应用的地方，也是静态文件，数据库配置的地方，等等。</a:t>
            </a:r>
            <a:endParaRPr lang="zh-CN" altLang="en-US" sz="2400" dirty="0"/>
          </a:p>
          <a:p>
            <a:r>
              <a:rPr lang="en-US" altLang="zh-CN" sz="2400" dirty="0"/>
              <a:t>urls.py </a:t>
            </a:r>
            <a:r>
              <a:rPr lang="zh-CN" altLang="en-US" sz="2400" dirty="0"/>
              <a:t>定义了网站</a:t>
            </a:r>
            <a:r>
              <a:rPr lang="en-US" altLang="zh-CN" sz="2400" dirty="0" err="1"/>
              <a:t>url</a:t>
            </a:r>
            <a:r>
              <a:rPr lang="zh-CN" altLang="en-US" sz="2400" dirty="0"/>
              <a:t>到</a:t>
            </a:r>
            <a:r>
              <a:rPr lang="en-US" altLang="zh-CN" sz="2400" dirty="0"/>
              <a:t>view</a:t>
            </a:r>
            <a:r>
              <a:rPr lang="zh-CN" altLang="en-US" sz="2400" dirty="0"/>
              <a:t>的映射。</a:t>
            </a:r>
            <a:endParaRPr lang="zh-CN" altLang="en-US" sz="2400" dirty="0"/>
          </a:p>
          <a:p>
            <a:r>
              <a:rPr lang="en-US" altLang="zh-CN" sz="2400" dirty="0"/>
              <a:t>wsgi.py </a:t>
            </a:r>
            <a:r>
              <a:rPr lang="zh-CN" altLang="en-US" sz="2400" dirty="0"/>
              <a:t>帮助</a:t>
            </a:r>
            <a:r>
              <a:rPr lang="en-US" altLang="zh-CN" sz="2400" dirty="0"/>
              <a:t>Django</a:t>
            </a:r>
            <a:r>
              <a:rPr lang="zh-CN" altLang="en-US" sz="2400" dirty="0"/>
              <a:t>应用和网络服务器间的通讯。你可以把这个当作模板。</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a:t>
            </a:r>
            <a:r>
              <a:rPr lang="en-US" altLang="zh-CN" b="1" dirty="0"/>
              <a:t>  Polls app</a:t>
            </a:r>
            <a:endParaRPr lang="zh-CN" altLang="en-US" dirty="0"/>
          </a:p>
        </p:txBody>
      </p:sp>
      <p:sp>
        <p:nvSpPr>
          <p:cNvPr id="5" name="矩形 4"/>
          <p:cNvSpPr/>
          <p:nvPr/>
        </p:nvSpPr>
        <p:spPr>
          <a:xfrm>
            <a:off x="767509" y="2398022"/>
            <a:ext cx="8937604" cy="2308324"/>
          </a:xfrm>
          <a:prstGeom prst="rect">
            <a:avLst/>
          </a:prstGeom>
        </p:spPr>
        <p:txBody>
          <a:bodyPr wrap="square">
            <a:spAutoFit/>
          </a:bodyPr>
          <a:lstStyle/>
          <a:p>
            <a:r>
              <a:rPr lang="en-US" altLang="zh-CN" sz="2400" dirty="0"/>
              <a:t>python3 manage.py </a:t>
            </a:r>
            <a:r>
              <a:rPr lang="en-US" altLang="zh-CN" sz="2400" dirty="0" err="1"/>
              <a:t>startapp</a:t>
            </a:r>
            <a:r>
              <a:rPr lang="en-US" altLang="zh-CN" sz="2400" dirty="0"/>
              <a:t> poll</a:t>
            </a:r>
            <a:endParaRPr lang="en-US" altLang="zh-CN" sz="2400" dirty="0"/>
          </a:p>
          <a:p>
            <a:r>
              <a:rPr lang="zh-CN" altLang="en-US" sz="2400" dirty="0"/>
              <a:t>这个工具创建了一个新的文件夹，并为该应用创建了不同的文件（下面黑体所示）。绝大多数文件的命令和它们的目的有关（比如视图函数就是</a:t>
            </a:r>
            <a:r>
              <a:rPr lang="en-US" altLang="zh-CN" sz="2400" dirty="0"/>
              <a:t>views.py</a:t>
            </a:r>
            <a:r>
              <a:rPr lang="zh-CN" altLang="en-US" sz="2400" dirty="0"/>
              <a:t>，模型就是</a:t>
            </a:r>
            <a:r>
              <a:rPr lang="en-US" altLang="zh-CN" sz="2400" dirty="0"/>
              <a:t>models.py</a:t>
            </a:r>
            <a:r>
              <a:rPr lang="zh-CN" altLang="en-US" sz="2400" dirty="0"/>
              <a:t>，测试是</a:t>
            </a:r>
            <a:r>
              <a:rPr lang="en-US" altLang="zh-CN" sz="2400" dirty="0"/>
              <a:t>tests.py</a:t>
            </a:r>
            <a:r>
              <a:rPr lang="zh-CN" altLang="en-US" sz="2400" dirty="0"/>
              <a:t>，网站管理设置是</a:t>
            </a:r>
            <a:r>
              <a:rPr lang="en-US" altLang="zh-CN" sz="2400" dirty="0"/>
              <a:t>admin.py</a:t>
            </a:r>
            <a:r>
              <a:rPr lang="zh-CN" altLang="en-US" sz="2400" dirty="0"/>
              <a:t>，注册应用是</a:t>
            </a:r>
            <a:r>
              <a:rPr lang="en-US" altLang="zh-CN" sz="2400" dirty="0"/>
              <a:t>apps.py</a:t>
            </a:r>
            <a:r>
              <a:rPr lang="zh-CN" altLang="en-US" sz="2400" dirty="0"/>
              <a:t>），并且还包含了为项目所用的最小模板。</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en-US" altLang="zh-CN" b="1" dirty="0"/>
              <a:t> </a:t>
            </a:r>
            <a:r>
              <a:rPr lang="zh-CN" altLang="en-US" b="1" dirty="0"/>
              <a:t>是什么</a:t>
            </a:r>
            <a:r>
              <a:rPr lang="en-US" altLang="zh-CN" b="1" dirty="0"/>
              <a:t>?</a:t>
            </a:r>
            <a:endParaRPr lang="zh-CN" altLang="en-US" dirty="0"/>
          </a:p>
        </p:txBody>
      </p:sp>
      <p:sp>
        <p:nvSpPr>
          <p:cNvPr id="3" name="矩形 2"/>
          <p:cNvSpPr/>
          <p:nvPr/>
        </p:nvSpPr>
        <p:spPr>
          <a:xfrm>
            <a:off x="440674" y="2228671"/>
            <a:ext cx="9732322" cy="1938992"/>
          </a:xfrm>
          <a:prstGeom prst="rect">
            <a:avLst/>
          </a:prstGeom>
        </p:spPr>
        <p:txBody>
          <a:bodyPr wrap="square">
            <a:spAutoFit/>
          </a:bodyPr>
          <a:lstStyle/>
          <a:p>
            <a:r>
              <a:rPr lang="en-US" altLang="zh-CN" sz="2400" dirty="0"/>
              <a:t>Django </a:t>
            </a:r>
            <a:r>
              <a:rPr lang="zh-CN" altLang="en-US" sz="2400" dirty="0"/>
              <a:t>是一个高级的 </a:t>
            </a:r>
            <a:r>
              <a:rPr lang="en-US" altLang="zh-CN" sz="2400" dirty="0"/>
              <a:t>Python </a:t>
            </a:r>
            <a:r>
              <a:rPr lang="zh-CN" altLang="en-US" sz="2400" dirty="0"/>
              <a:t>网络框架，可以快速开发安全和可维护的网站。由经验丰富的开发者构建，</a:t>
            </a:r>
            <a:r>
              <a:rPr lang="en-US" altLang="zh-CN" sz="2400" dirty="0"/>
              <a:t>Django</a:t>
            </a:r>
            <a:r>
              <a:rPr lang="zh-CN" altLang="en-US" sz="2400" dirty="0"/>
              <a:t>负责处理网站开发中麻烦的部分，因此你可以专注于编写应用程序，而无需重新开发。</a:t>
            </a:r>
            <a:endParaRPr lang="zh-CN" altLang="en-US" sz="2400" dirty="0"/>
          </a:p>
          <a:p>
            <a:r>
              <a:rPr lang="zh-CN" altLang="en-US" sz="2400" dirty="0"/>
              <a:t>它是免费和开源的，有活跃繁荣的社区，丰富的文档，以及很多免费和付费的解决方案。</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a:t>
            </a:r>
            <a:r>
              <a:rPr lang="en-US" altLang="zh-CN" b="1" dirty="0"/>
              <a:t>  Polls app</a:t>
            </a:r>
            <a:endParaRPr lang="zh-CN" altLang="en-US" dirty="0"/>
          </a:p>
        </p:txBody>
      </p:sp>
      <p:sp>
        <p:nvSpPr>
          <p:cNvPr id="5" name="矩形 4"/>
          <p:cNvSpPr/>
          <p:nvPr/>
        </p:nvSpPr>
        <p:spPr>
          <a:xfrm>
            <a:off x="767509" y="2398022"/>
            <a:ext cx="8937604" cy="461665"/>
          </a:xfrm>
          <a:prstGeom prst="rect">
            <a:avLst/>
          </a:prstGeom>
        </p:spPr>
        <p:txBody>
          <a:bodyPr wrap="square">
            <a:spAutoFit/>
          </a:bodyPr>
          <a:lstStyle/>
          <a:p>
            <a:r>
              <a:rPr lang="zh-CN" altLang="en-US" sz="2400" dirty="0"/>
              <a:t>执行命令后的文件夹结构如下所示</a:t>
            </a:r>
            <a:r>
              <a:rPr lang="zh-CN" altLang="en-US" dirty="0"/>
              <a:t>：</a:t>
            </a:r>
            <a:endParaRPr lang="zh-CN" altLang="en-US" sz="2400" dirty="0"/>
          </a:p>
        </p:txBody>
      </p:sp>
      <p:pic>
        <p:nvPicPr>
          <p:cNvPr id="4" name="图片 3"/>
          <p:cNvPicPr>
            <a:picLocks noChangeAspect="1"/>
          </p:cNvPicPr>
          <p:nvPr/>
        </p:nvPicPr>
        <p:blipFill>
          <a:blip r:embed="rId1"/>
          <a:stretch>
            <a:fillRect/>
          </a:stretch>
        </p:blipFill>
        <p:spPr>
          <a:xfrm>
            <a:off x="1333500" y="3604610"/>
            <a:ext cx="9525000" cy="1419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创建</a:t>
            </a:r>
            <a:r>
              <a:rPr lang="en-US" altLang="zh-CN" b="1" dirty="0"/>
              <a:t>  Polls app</a:t>
            </a:r>
            <a:endParaRPr lang="zh-CN" altLang="en-US" dirty="0"/>
          </a:p>
        </p:txBody>
      </p:sp>
      <p:sp>
        <p:nvSpPr>
          <p:cNvPr id="5" name="矩形 4"/>
          <p:cNvSpPr/>
          <p:nvPr/>
        </p:nvSpPr>
        <p:spPr>
          <a:xfrm>
            <a:off x="767509" y="2398022"/>
            <a:ext cx="8937604" cy="461665"/>
          </a:xfrm>
          <a:prstGeom prst="rect">
            <a:avLst/>
          </a:prstGeom>
        </p:spPr>
        <p:txBody>
          <a:bodyPr wrap="square">
            <a:spAutoFit/>
          </a:bodyPr>
          <a:lstStyle/>
          <a:p>
            <a:r>
              <a:rPr lang="zh-CN" altLang="en-US" sz="2400" dirty="0"/>
              <a:t>执行命令后的文件夹结构如下所示</a:t>
            </a:r>
            <a:r>
              <a:rPr lang="zh-CN" altLang="en-US" dirty="0"/>
              <a:t>：</a:t>
            </a:r>
            <a:endParaRPr lang="zh-CN" altLang="en-US" sz="2400" dirty="0"/>
          </a:p>
        </p:txBody>
      </p:sp>
      <p:pic>
        <p:nvPicPr>
          <p:cNvPr id="3" name="图片 2"/>
          <p:cNvPicPr>
            <a:picLocks noChangeAspect="1"/>
          </p:cNvPicPr>
          <p:nvPr/>
        </p:nvPicPr>
        <p:blipFill>
          <a:blip r:embed="rId1"/>
          <a:stretch>
            <a:fillRect/>
          </a:stretch>
        </p:blipFill>
        <p:spPr>
          <a:xfrm>
            <a:off x="1719262" y="3423543"/>
            <a:ext cx="8753475" cy="2286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26833" y="2268554"/>
            <a:ext cx="9874785" cy="830997"/>
          </a:xfrm>
          <a:prstGeom prst="rect">
            <a:avLst/>
          </a:prstGeom>
        </p:spPr>
        <p:txBody>
          <a:bodyPr wrap="square">
            <a:spAutoFit/>
          </a:bodyPr>
          <a:lstStyle/>
          <a:p>
            <a:r>
              <a:rPr lang="en-US" altLang="zh-CN" sz="2400" dirty="0"/>
              <a:t>Let’s write the first view. Open the file polls/views.py and put the following Python code in it:</a:t>
            </a:r>
            <a:endParaRPr lang="zh-CN" altLang="en-US" sz="2400" dirty="0"/>
          </a:p>
        </p:txBody>
      </p:sp>
      <p:pic>
        <p:nvPicPr>
          <p:cNvPr id="7" name="图片 6"/>
          <p:cNvPicPr>
            <a:picLocks noChangeAspect="1"/>
          </p:cNvPicPr>
          <p:nvPr/>
        </p:nvPicPr>
        <p:blipFill>
          <a:blip r:embed="rId1"/>
          <a:stretch>
            <a:fillRect/>
          </a:stretch>
        </p:blipFill>
        <p:spPr>
          <a:xfrm>
            <a:off x="1201584" y="3429000"/>
            <a:ext cx="9458325" cy="2314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26833" y="2268554"/>
            <a:ext cx="9874785" cy="1569660"/>
          </a:xfrm>
          <a:prstGeom prst="rect">
            <a:avLst/>
          </a:prstGeom>
        </p:spPr>
        <p:txBody>
          <a:bodyPr wrap="square">
            <a:spAutoFit/>
          </a:bodyPr>
          <a:lstStyle/>
          <a:p>
            <a:r>
              <a:rPr lang="en-US" altLang="zh-CN" sz="2400" dirty="0"/>
              <a:t>This is the simplest view possible in Django. To call the view, we need to map it to a URL - and for this we need a </a:t>
            </a:r>
            <a:r>
              <a:rPr lang="en-US" altLang="zh-CN" sz="2400" dirty="0" err="1"/>
              <a:t>URLconf</a:t>
            </a:r>
            <a:r>
              <a:rPr lang="en-US" altLang="zh-CN" sz="2400" dirty="0"/>
              <a:t>.</a:t>
            </a:r>
            <a:endParaRPr lang="en-US" altLang="zh-CN" sz="2400" dirty="0"/>
          </a:p>
          <a:p>
            <a:r>
              <a:rPr lang="en-US" altLang="zh-CN" sz="2400" dirty="0"/>
              <a:t>To create a </a:t>
            </a:r>
            <a:r>
              <a:rPr lang="en-US" altLang="zh-CN" sz="2400" dirty="0" err="1"/>
              <a:t>URLconf</a:t>
            </a:r>
            <a:r>
              <a:rPr lang="en-US" altLang="zh-CN" sz="2400" dirty="0"/>
              <a:t> in the polls directory, create a file called urls.py. Your app directory should now look like:</a:t>
            </a:r>
            <a:endParaRPr lang="zh-CN" altLang="en-US" sz="2400" dirty="0"/>
          </a:p>
        </p:txBody>
      </p:sp>
      <p:pic>
        <p:nvPicPr>
          <p:cNvPr id="3" name="图片 2"/>
          <p:cNvPicPr>
            <a:picLocks noChangeAspect="1"/>
          </p:cNvPicPr>
          <p:nvPr/>
        </p:nvPicPr>
        <p:blipFill>
          <a:blip r:embed="rId1"/>
          <a:stretch>
            <a:fillRect/>
          </a:stretch>
        </p:blipFill>
        <p:spPr>
          <a:xfrm>
            <a:off x="2644047" y="3784288"/>
            <a:ext cx="5475383" cy="30314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26833" y="2268554"/>
            <a:ext cx="9874785" cy="461665"/>
          </a:xfrm>
          <a:prstGeom prst="rect">
            <a:avLst/>
          </a:prstGeom>
        </p:spPr>
        <p:txBody>
          <a:bodyPr wrap="square">
            <a:spAutoFit/>
          </a:bodyPr>
          <a:lstStyle/>
          <a:p>
            <a:r>
              <a:rPr lang="en-US" altLang="zh-CN" sz="2400" dirty="0"/>
              <a:t>In the polls/urls.py file include the following code:</a:t>
            </a:r>
            <a:endParaRPr lang="zh-CN" altLang="en-US" sz="2400" dirty="0"/>
          </a:p>
        </p:txBody>
      </p:sp>
      <p:pic>
        <p:nvPicPr>
          <p:cNvPr id="4" name="图片 3"/>
          <p:cNvPicPr>
            <a:picLocks noChangeAspect="1"/>
          </p:cNvPicPr>
          <p:nvPr/>
        </p:nvPicPr>
        <p:blipFill>
          <a:blip r:embed="rId1"/>
          <a:stretch>
            <a:fillRect/>
          </a:stretch>
        </p:blipFill>
        <p:spPr>
          <a:xfrm>
            <a:off x="2418719" y="3164607"/>
            <a:ext cx="7134225" cy="28860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15595" y="1960245"/>
            <a:ext cx="11697970" cy="3415030"/>
          </a:xfrm>
          <a:prstGeom prst="rect">
            <a:avLst/>
          </a:prstGeom>
        </p:spPr>
        <p:txBody>
          <a:bodyPr wrap="square">
            <a:spAutoFit/>
          </a:bodyPr>
          <a:lstStyle/>
          <a:p>
            <a:r>
              <a:rPr lang="en-US" altLang="zh-CN" sz="2400" dirty="0"/>
              <a:t>函数 path() 具有四个参数，两个必须参数：route 和 view，两个可选参数：kwargs 和 name。现在，是时候来研究这些参数的含义了。</a:t>
            </a:r>
            <a:endParaRPr lang="en-US" altLang="zh-CN" sz="2400" dirty="0"/>
          </a:p>
          <a:p>
            <a:endParaRPr lang="en-US" altLang="zh-CN" sz="2400" dirty="0"/>
          </a:p>
          <a:p>
            <a:r>
              <a:rPr lang="en-US" altLang="zh-CN" sz="2400" dirty="0"/>
              <a:t>path() 参数： route¶</a:t>
            </a:r>
            <a:endParaRPr lang="en-US" altLang="zh-CN" sz="2400" dirty="0"/>
          </a:p>
          <a:p>
            <a:endParaRPr lang="en-US" altLang="zh-CN" sz="2400" dirty="0"/>
          </a:p>
          <a:p>
            <a:r>
              <a:rPr lang="en-US" altLang="zh-CN" sz="2400" dirty="0"/>
              <a:t>route 是一个匹配 URL 的准则（类似正则表达式）。当 Django 响应一个请求时，它会从 urlpatterns 的第一项开始，按顺序依次匹配列表中的项，直到找到匹配的项。</a:t>
            </a:r>
            <a:endParaRPr lang="en-US" altLang="zh-CN" sz="2400" dirty="0"/>
          </a:p>
          <a:p>
            <a:endParaRPr lang="en-US" altLang="zh-CN" sz="2400" dirty="0"/>
          </a:p>
          <a:p>
            <a:endParaRPr lang="en-US"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15595" y="1960245"/>
            <a:ext cx="11697970" cy="4523105"/>
          </a:xfrm>
          <a:prstGeom prst="rect">
            <a:avLst/>
          </a:prstGeom>
        </p:spPr>
        <p:txBody>
          <a:bodyPr wrap="square">
            <a:spAutoFit/>
          </a:bodyPr>
          <a:lstStyle/>
          <a:p>
            <a:r>
              <a:rPr lang="en-US" altLang="zh-CN" sz="2400" dirty="0">
                <a:sym typeface="+mn-ea"/>
              </a:rPr>
              <a:t>这些准则不会匹配 GET 和 POST 参数或域名。例如，URLconf 在处理请求 https://www.example.com/myapp/ 时，它会尝试匹配 myapp/ 。处理请求 https://www.example.com/myapp/?page=3 时，也只会尝试匹配 myapp/。</a:t>
            </a:r>
            <a:endParaRPr lang="en-US" altLang="zh-CN" sz="2400" dirty="0"/>
          </a:p>
          <a:p>
            <a:endParaRPr lang="en-US" altLang="zh-CN" sz="2400" dirty="0"/>
          </a:p>
          <a:p>
            <a:r>
              <a:rPr lang="en-US" altLang="zh-CN" sz="2400" dirty="0">
                <a:sym typeface="+mn-ea"/>
              </a:rPr>
              <a:t>path() 参数： view¶</a:t>
            </a:r>
            <a:endParaRPr lang="en-US" altLang="zh-CN" sz="2400" dirty="0"/>
          </a:p>
          <a:p>
            <a:endParaRPr lang="en-US" altLang="zh-CN" sz="2400" dirty="0"/>
          </a:p>
          <a:p>
            <a:r>
              <a:rPr lang="en-US" altLang="zh-CN" sz="2400" dirty="0">
                <a:sym typeface="+mn-ea"/>
              </a:rPr>
              <a:t>当 Django 找到了一个匹配的准则，就会调用这个特定的视图函数，并传入一个 HttpRequest 对象作为第一个参数，被“捕获”的参数以关键字参数的形式传入。稍后，我们会给出一个例子。</a:t>
            </a:r>
            <a:endParaRPr lang="en-US" altLang="zh-CN" sz="2400" dirty="0"/>
          </a:p>
          <a:p>
            <a:endParaRPr lang="en-US" altLang="zh-CN" sz="2400" dirty="0"/>
          </a:p>
          <a:p>
            <a:endParaRPr lang="en-US" altLang="zh-CN" sz="2400" dirty="0"/>
          </a:p>
          <a:p>
            <a:endParaRPr lang="en-US"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15595" y="1960245"/>
            <a:ext cx="11697970" cy="4523105"/>
          </a:xfrm>
          <a:prstGeom prst="rect">
            <a:avLst/>
          </a:prstGeom>
        </p:spPr>
        <p:txBody>
          <a:bodyPr wrap="square">
            <a:spAutoFit/>
          </a:bodyPr>
          <a:lstStyle/>
          <a:p>
            <a:r>
              <a:rPr lang="en-US" altLang="zh-CN" sz="2400" dirty="0"/>
              <a:t>path() 参数： kwargs¶</a:t>
            </a:r>
            <a:endParaRPr lang="en-US" altLang="zh-CN" sz="2400" dirty="0"/>
          </a:p>
          <a:p>
            <a:endParaRPr lang="en-US" altLang="zh-CN" sz="2400" dirty="0"/>
          </a:p>
          <a:p>
            <a:r>
              <a:rPr lang="en-US" altLang="zh-CN" sz="2400" dirty="0"/>
              <a:t>任意个关键字参数可以作为一个字典传递给目标视图函数。本教程中不会使用这一特性。</a:t>
            </a:r>
            <a:endParaRPr lang="en-US" altLang="zh-CN" sz="2400" dirty="0"/>
          </a:p>
          <a:p>
            <a:endParaRPr lang="en-US" altLang="zh-CN" sz="2400" dirty="0"/>
          </a:p>
          <a:p>
            <a:r>
              <a:rPr lang="en-US" altLang="zh-CN" sz="2400" dirty="0"/>
              <a:t>path() 参数： name¶</a:t>
            </a:r>
            <a:endParaRPr lang="en-US" altLang="zh-CN" sz="2400" dirty="0"/>
          </a:p>
          <a:p>
            <a:endParaRPr lang="en-US" altLang="zh-CN" sz="2400" dirty="0"/>
          </a:p>
          <a:p>
            <a:r>
              <a:rPr lang="en-US" altLang="zh-CN" sz="2400" dirty="0"/>
              <a:t>为你的 URL 取名能使你在 Django 的任意地方唯一地引用它，尤其是在模板中。这个有用的特性允许你只改一个文件就能全局地修改某个 URL 模式。</a:t>
            </a:r>
            <a:endParaRPr lang="en-US" altLang="zh-CN" sz="2400" dirty="0"/>
          </a:p>
          <a:p>
            <a:endParaRPr lang="en-US" altLang="zh-CN" sz="2400" dirty="0"/>
          </a:p>
          <a:p>
            <a:endParaRPr lang="en-US" altLang="zh-CN" sz="2400" dirty="0"/>
          </a:p>
          <a:p>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15816" y="1964278"/>
            <a:ext cx="9874785" cy="1200329"/>
          </a:xfrm>
          <a:prstGeom prst="rect">
            <a:avLst/>
          </a:prstGeom>
        </p:spPr>
        <p:txBody>
          <a:bodyPr wrap="square">
            <a:spAutoFit/>
          </a:bodyPr>
          <a:lstStyle/>
          <a:p>
            <a:r>
              <a:rPr lang="en-US" altLang="zh-CN" sz="2400" dirty="0"/>
              <a:t>The next step is to point the root </a:t>
            </a:r>
            <a:r>
              <a:rPr lang="en-US" altLang="zh-CN" sz="2400" dirty="0" err="1"/>
              <a:t>URLconf</a:t>
            </a:r>
            <a:r>
              <a:rPr lang="en-US" altLang="zh-CN" sz="2400" dirty="0"/>
              <a:t> at the </a:t>
            </a:r>
            <a:r>
              <a:rPr lang="en-US" altLang="zh-CN" sz="2400" dirty="0" err="1"/>
              <a:t>polls.urls</a:t>
            </a:r>
            <a:r>
              <a:rPr lang="en-US" altLang="zh-CN" sz="2400" dirty="0"/>
              <a:t> module. In </a:t>
            </a:r>
            <a:r>
              <a:rPr lang="en-US" altLang="zh-CN" sz="2400" dirty="0" err="1"/>
              <a:t>mysite</a:t>
            </a:r>
            <a:r>
              <a:rPr lang="en-US" altLang="zh-CN" sz="2400" dirty="0"/>
              <a:t>/urls.py, add an import for </a:t>
            </a:r>
            <a:r>
              <a:rPr lang="en-US" altLang="zh-CN" sz="2400" dirty="0" err="1"/>
              <a:t>django.urls.include</a:t>
            </a:r>
            <a:r>
              <a:rPr lang="en-US" altLang="zh-CN" sz="2400" dirty="0"/>
              <a:t> and insert an include() in the </a:t>
            </a:r>
            <a:r>
              <a:rPr lang="en-US" altLang="zh-CN" sz="2400" dirty="0" err="1"/>
              <a:t>urlpatterns</a:t>
            </a:r>
            <a:r>
              <a:rPr lang="en-US" altLang="zh-CN" sz="2400" dirty="0"/>
              <a:t> list, so you have:</a:t>
            </a:r>
            <a:endParaRPr lang="zh-CN" altLang="en-US" sz="2400" dirty="0"/>
          </a:p>
        </p:txBody>
      </p:sp>
      <p:pic>
        <p:nvPicPr>
          <p:cNvPr id="3" name="图片 2"/>
          <p:cNvPicPr>
            <a:picLocks noChangeAspect="1"/>
          </p:cNvPicPr>
          <p:nvPr/>
        </p:nvPicPr>
        <p:blipFill>
          <a:blip r:embed="rId1"/>
          <a:stretch>
            <a:fillRect/>
          </a:stretch>
        </p:blipFill>
        <p:spPr>
          <a:xfrm>
            <a:off x="2238375" y="3429000"/>
            <a:ext cx="7715250" cy="2876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写第一个</a:t>
            </a:r>
            <a:r>
              <a:rPr lang="en-US" altLang="zh-CN" dirty="0"/>
              <a:t>view</a:t>
            </a:r>
            <a:r>
              <a:rPr lang="zh-CN" altLang="en-US" dirty="0"/>
              <a:t>程序</a:t>
            </a:r>
            <a:endParaRPr lang="zh-CN" altLang="en-US" dirty="0"/>
          </a:p>
        </p:txBody>
      </p:sp>
      <p:sp>
        <p:nvSpPr>
          <p:cNvPr id="6" name="矩形 5"/>
          <p:cNvSpPr/>
          <p:nvPr/>
        </p:nvSpPr>
        <p:spPr>
          <a:xfrm>
            <a:off x="315816" y="1964278"/>
            <a:ext cx="9874785" cy="2306955"/>
          </a:xfrm>
          <a:prstGeom prst="rect">
            <a:avLst/>
          </a:prstGeom>
        </p:spPr>
        <p:txBody>
          <a:bodyPr wrap="square">
            <a:spAutoFit/>
          </a:bodyPr>
          <a:lstStyle/>
          <a:p>
            <a:r>
              <a:rPr lang="en-US" altLang="zh-CN" sz="2400"/>
              <a:t>The include() function allows referencing other URLconfs. Whenever Django encounters include(), it chops off whatever part of the URL matched up to that point and sends the remaining string to the included URLconf for further processing.</a:t>
            </a:r>
            <a:endParaRPr lang="en-US" altLang="zh-CN" sz="2400"/>
          </a:p>
          <a:p>
            <a:endParaRPr lang="en-US" altLang="zh-CN" sz="2400"/>
          </a:p>
          <a:p>
            <a:r>
              <a:rPr lang="en-US" altLang="zh-CN" sz="2400"/>
              <a:t>.</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b="1" dirty="0"/>
              <a:t>它的出生</a:t>
            </a:r>
            <a:r>
              <a:rPr lang="en-US" altLang="zh-CN" b="1" dirty="0"/>
              <a:t>?</a:t>
            </a:r>
            <a:endParaRPr lang="zh-CN" altLang="en-US" dirty="0"/>
          </a:p>
        </p:txBody>
      </p:sp>
      <p:sp>
        <p:nvSpPr>
          <p:cNvPr id="3" name="矩形 2"/>
          <p:cNvSpPr/>
          <p:nvPr/>
        </p:nvSpPr>
        <p:spPr>
          <a:xfrm>
            <a:off x="440674" y="2228671"/>
            <a:ext cx="9732322" cy="3046988"/>
          </a:xfrm>
          <a:prstGeom prst="rect">
            <a:avLst/>
          </a:prstGeom>
        </p:spPr>
        <p:txBody>
          <a:bodyPr wrap="square">
            <a:spAutoFit/>
          </a:bodyPr>
          <a:lstStyle/>
          <a:p>
            <a:r>
              <a:rPr lang="en-US" altLang="zh-CN" sz="2400" dirty="0"/>
              <a:t>Django </a:t>
            </a:r>
            <a:r>
              <a:rPr lang="zh-CN" altLang="en-US" sz="2400" dirty="0"/>
              <a:t>最初由</a:t>
            </a:r>
            <a:r>
              <a:rPr lang="en-US" altLang="zh-CN" sz="2400" dirty="0"/>
              <a:t>2003</a:t>
            </a:r>
            <a:r>
              <a:rPr lang="zh-CN" altLang="en-US" sz="2400" dirty="0"/>
              <a:t>年到</a:t>
            </a:r>
            <a:r>
              <a:rPr lang="en-US" altLang="zh-CN" sz="2400" dirty="0"/>
              <a:t>2005</a:t>
            </a:r>
            <a:r>
              <a:rPr lang="zh-CN" altLang="en-US" sz="2400" dirty="0"/>
              <a:t>年间由负责创建和维护报纸网站的网络团队开发。在创建了许多网站后，团队开始考虑并重用许多常见的代码和设计模式。这个共同的代码演变一个通用的网络开发框架，</a:t>
            </a:r>
            <a:r>
              <a:rPr lang="en-US" altLang="zh-CN" sz="2400" dirty="0"/>
              <a:t>2005</a:t>
            </a:r>
            <a:r>
              <a:rPr lang="zh-CN" altLang="en-US" sz="2400" dirty="0"/>
              <a:t>年</a:t>
            </a:r>
            <a:r>
              <a:rPr lang="en-US" altLang="zh-CN" sz="2400" dirty="0"/>
              <a:t>7</a:t>
            </a:r>
            <a:r>
              <a:rPr lang="zh-CN" altLang="en-US" sz="2400" dirty="0"/>
              <a:t>月被开源“</a:t>
            </a:r>
            <a:r>
              <a:rPr lang="en-US" altLang="zh-CN" sz="2400" dirty="0"/>
              <a:t>Django”</a:t>
            </a:r>
            <a:r>
              <a:rPr lang="zh-CN" altLang="en-US" sz="2400" dirty="0"/>
              <a:t>项目。</a:t>
            </a:r>
            <a:endParaRPr lang="zh-CN" altLang="en-US" sz="2400" dirty="0"/>
          </a:p>
          <a:p>
            <a:r>
              <a:rPr lang="en-US" altLang="zh-CN" sz="2400" dirty="0"/>
              <a:t>Django </a:t>
            </a:r>
            <a:r>
              <a:rPr lang="zh-CN" altLang="en-US" sz="2400" dirty="0"/>
              <a:t>不断发展壮大</a:t>
            </a:r>
            <a:r>
              <a:rPr lang="en-US" altLang="zh-CN" sz="2400" dirty="0"/>
              <a:t>—</a:t>
            </a:r>
            <a:r>
              <a:rPr lang="zh-CN" altLang="en-US" sz="2400" dirty="0"/>
              <a:t>从</a:t>
            </a:r>
            <a:r>
              <a:rPr lang="en-US" altLang="zh-CN" sz="2400" dirty="0"/>
              <a:t>2008</a:t>
            </a:r>
            <a:r>
              <a:rPr lang="zh-CN" altLang="en-US" sz="2400" dirty="0"/>
              <a:t>年</a:t>
            </a:r>
            <a:r>
              <a:rPr lang="en-US" altLang="zh-CN" sz="2400" dirty="0"/>
              <a:t>9</a:t>
            </a:r>
            <a:r>
              <a:rPr lang="zh-CN" altLang="en-US" sz="2400" dirty="0"/>
              <a:t>月的第一个里程碑版本（</a:t>
            </a:r>
            <a:r>
              <a:rPr lang="en-US" altLang="zh-CN" sz="2400" dirty="0"/>
              <a:t>1.0</a:t>
            </a:r>
            <a:r>
              <a:rPr lang="zh-CN" altLang="en-US" sz="2400" dirty="0"/>
              <a:t>）到最近发布的（</a:t>
            </a:r>
            <a:r>
              <a:rPr lang="en-US" altLang="zh-CN" sz="2400" dirty="0"/>
              <a:t>1.11</a:t>
            </a:r>
            <a:r>
              <a:rPr lang="zh-CN" altLang="en-US" sz="2400" dirty="0"/>
              <a:t>）</a:t>
            </a:r>
            <a:r>
              <a:rPr lang="en-US" altLang="zh-CN" sz="2400" dirty="0"/>
              <a:t>-</a:t>
            </a:r>
            <a:r>
              <a:rPr lang="zh-CN" altLang="en-US" sz="2400" dirty="0"/>
              <a:t>（</a:t>
            </a:r>
            <a:r>
              <a:rPr lang="en-US" altLang="zh-CN" sz="2400" dirty="0"/>
              <a:t>2017</a:t>
            </a:r>
            <a:r>
              <a:rPr lang="zh-CN" altLang="en-US" sz="2400" dirty="0"/>
              <a:t>）版本。每个版本都添加了新功能和错误修复，从支持新类型的数据库，模版引擎和缓存，到添加“通用”视图函数和类（这减少了开发人员必须编写的代码量）一些编程任务。</a:t>
            </a:r>
            <a:endParaRPr lang="en-US" altLang="zh-C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配置数据库</a:t>
            </a:r>
            <a:endParaRPr lang="zh-CN" altLang="en-US" dirty="0"/>
          </a:p>
        </p:txBody>
      </p:sp>
      <p:sp>
        <p:nvSpPr>
          <p:cNvPr id="6" name="矩形 5"/>
          <p:cNvSpPr/>
          <p:nvPr/>
        </p:nvSpPr>
        <p:spPr>
          <a:xfrm>
            <a:off x="315816" y="1964278"/>
            <a:ext cx="9874785" cy="3415030"/>
          </a:xfrm>
          <a:prstGeom prst="rect">
            <a:avLst/>
          </a:prstGeom>
        </p:spPr>
        <p:txBody>
          <a:bodyPr wrap="square">
            <a:spAutoFit/>
          </a:bodyPr>
          <a:lstStyle/>
          <a:p>
            <a:r>
              <a:rPr sz="2400" dirty="0"/>
              <a:t>现在，打开 mysite/settings.py 。这是个包含了 Django 项目设置的 Python 模块。</a:t>
            </a:r>
            <a:endParaRPr sz="2400" dirty="0"/>
          </a:p>
          <a:p>
            <a:endParaRPr sz="2400" dirty="0"/>
          </a:p>
          <a:p>
            <a:r>
              <a:rPr sz="2400" dirty="0"/>
              <a:t>通常，这个配置文件使用 SQLite 作为默认数据库。如果你不熟悉数据库，或者只是想尝试下 Django，这是最简单的选择。Python 内置 SQLite，所以你无需安装额外东西来使用它。当你开始一个真正的项目时，你可能更倾向使用一个更具扩展性的数据库，例如 PostgreSQL，避免中途切换数据库这个令人头疼的问题。</a:t>
            </a:r>
            <a:endParaRPr sz="2400" dirty="0"/>
          </a:p>
          <a:p>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配置数据库</a:t>
            </a:r>
            <a:endParaRPr lang="zh-CN" altLang="en-US" dirty="0"/>
          </a:p>
        </p:txBody>
      </p:sp>
      <p:sp>
        <p:nvSpPr>
          <p:cNvPr id="6" name="矩形 5"/>
          <p:cNvSpPr/>
          <p:nvPr/>
        </p:nvSpPr>
        <p:spPr>
          <a:xfrm>
            <a:off x="315595" y="1964055"/>
            <a:ext cx="10725150" cy="4892675"/>
          </a:xfrm>
          <a:prstGeom prst="rect">
            <a:avLst/>
          </a:prstGeom>
        </p:spPr>
        <p:txBody>
          <a:bodyPr wrap="square">
            <a:spAutoFit/>
          </a:bodyPr>
          <a:lstStyle/>
          <a:p>
            <a:r>
              <a:rPr sz="2400" dirty="0"/>
              <a:t>如果你想使用其他数据库，你需要安装合适的 database bindings ，然后改变设置文件中 DATABASES 'default' 项目中的一些键值：</a:t>
            </a:r>
            <a:endParaRPr sz="2400" dirty="0"/>
          </a:p>
          <a:p>
            <a:endParaRPr sz="2400" dirty="0"/>
          </a:p>
          <a:p>
            <a:r>
              <a:rPr sz="2400" dirty="0"/>
              <a:t>ENGINE -- 可选值有 'django.db.backends.sqlite3'，'django.db.backends.postgresql'，'django.db.backends.mysql'，或 'django.db.backends.oracle'。其它 可用后端。</a:t>
            </a:r>
            <a:endParaRPr sz="2400" dirty="0"/>
          </a:p>
          <a:p>
            <a:r>
              <a:rPr sz="2400" dirty="0"/>
              <a:t>NAME -- The name of your database. If you're using SQLite, the database will be a file on your computer; in that case, NAME should be the full absolute path, including filename, of that file. The default value, BASE_DIR / 'db.sqlite3', will store the file in your project directory.</a:t>
            </a:r>
            <a:endParaRPr sz="2400" dirty="0"/>
          </a:p>
          <a:p>
            <a:r>
              <a:rPr sz="2400" dirty="0"/>
              <a:t>如果你不使用 SQLite，则必须添加一些额外设置，比如 USER 、 PASSWORD 、 HOST 等等。想了解更多数据库设置方面的内容，请看文档：DATABASES 。</a:t>
            </a:r>
            <a:endParaRPr sz="2400" dirty="0"/>
          </a:p>
          <a:p>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配置数据库</a:t>
            </a:r>
            <a:endParaRPr lang="zh-CN" altLang="en-US" dirty="0"/>
          </a:p>
        </p:txBody>
      </p:sp>
      <p:sp>
        <p:nvSpPr>
          <p:cNvPr id="6" name="矩形 5"/>
          <p:cNvSpPr/>
          <p:nvPr/>
        </p:nvSpPr>
        <p:spPr>
          <a:xfrm>
            <a:off x="315816" y="1964278"/>
            <a:ext cx="9874785" cy="3415030"/>
          </a:xfrm>
          <a:prstGeom prst="rect">
            <a:avLst/>
          </a:prstGeom>
        </p:spPr>
        <p:txBody>
          <a:bodyPr wrap="square">
            <a:spAutoFit/>
          </a:bodyPr>
          <a:lstStyle/>
          <a:p>
            <a:r>
              <a:rPr lang="zh-CN" altLang="en-US" sz="2400" dirty="0"/>
              <a:t>现在可以为项目配置数据库了</a:t>
            </a:r>
            <a:r>
              <a:rPr lang="en-US" altLang="zh-CN" sz="2400" dirty="0"/>
              <a:t>——</a:t>
            </a:r>
            <a:r>
              <a:rPr lang="zh-CN" altLang="en-US" sz="2400" dirty="0"/>
              <a:t>为了避免性能上的差异，最好在生产和开发中使用同一种数据库。你可以在数据库 里找到不同的设置方法</a:t>
            </a:r>
            <a:r>
              <a:rPr lang="en-US" altLang="zh-CN" sz="2400" dirty="0"/>
              <a:t>(Django</a:t>
            </a:r>
            <a:r>
              <a:rPr lang="zh-CN" altLang="en-US" sz="2400" dirty="0"/>
              <a:t>文档</a:t>
            </a:r>
            <a:r>
              <a:rPr lang="en-US" altLang="zh-CN" sz="2400" dirty="0"/>
              <a:t>)</a:t>
            </a:r>
            <a:r>
              <a:rPr lang="zh-CN" altLang="en-US" sz="2400" dirty="0"/>
              <a:t>。 </a:t>
            </a:r>
            <a:endParaRPr lang="zh-CN" altLang="en-US" sz="2400" dirty="0"/>
          </a:p>
          <a:p>
            <a:r>
              <a:rPr lang="zh-CN" altLang="en-US" sz="2400" dirty="0"/>
              <a:t>在这个项目里，我们使用</a:t>
            </a:r>
            <a:r>
              <a:rPr lang="en-US" altLang="zh-CN" sz="2400" dirty="0"/>
              <a:t>SQLite</a:t>
            </a:r>
            <a:r>
              <a:rPr lang="zh-CN" altLang="en-US" sz="2400" dirty="0"/>
              <a:t>。因为在展示用的数据库中，我们不会有很多并发存取的行为。同时，也因为</a:t>
            </a:r>
            <a:r>
              <a:rPr lang="en-US" altLang="zh-CN" sz="2400" dirty="0"/>
              <a:t>SQLite</a:t>
            </a:r>
            <a:r>
              <a:rPr lang="zh-CN" altLang="en-US" sz="2400" dirty="0"/>
              <a:t>不需要额外的配置工作。你可以在</a:t>
            </a:r>
            <a:r>
              <a:rPr lang="en-US" altLang="zh-CN" sz="2400" dirty="0"/>
              <a:t>settings.py</a:t>
            </a:r>
            <a:r>
              <a:rPr lang="zh-CN" altLang="en-US" sz="2400" dirty="0"/>
              <a:t>里看到这个数据库怎样配置的。（更多信息如下所示）</a:t>
            </a:r>
            <a:endParaRPr lang="zh-CN" altLang="en-US" sz="2400" dirty="0"/>
          </a:p>
          <a:p>
            <a:endParaRPr lang="zh-CN" altLang="en-US" sz="2400" dirty="0"/>
          </a:p>
          <a:p>
            <a:r>
              <a:rPr lang="zh-CN" altLang="en-US" sz="2400" dirty="0"/>
              <a:t>python3 manage.py migrate</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配置数据库</a:t>
            </a:r>
            <a:endParaRPr lang="zh-CN" altLang="en-US" dirty="0"/>
          </a:p>
        </p:txBody>
      </p:sp>
      <p:pic>
        <p:nvPicPr>
          <p:cNvPr id="3" name="图片 2"/>
          <p:cNvPicPr>
            <a:picLocks noChangeAspect="1"/>
          </p:cNvPicPr>
          <p:nvPr/>
        </p:nvPicPr>
        <p:blipFill>
          <a:blip r:embed="rId1"/>
          <a:stretch>
            <a:fillRect/>
          </a:stretch>
        </p:blipFill>
        <p:spPr>
          <a:xfrm>
            <a:off x="1409298" y="2686509"/>
            <a:ext cx="8734425" cy="2476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sp>
        <p:nvSpPr>
          <p:cNvPr id="3" name="Text Box 2"/>
          <p:cNvSpPr txBox="1"/>
          <p:nvPr/>
        </p:nvSpPr>
        <p:spPr>
          <a:xfrm>
            <a:off x="680085" y="2393950"/>
            <a:ext cx="10064115" cy="3969385"/>
          </a:xfrm>
          <a:prstGeom prst="rect">
            <a:avLst/>
          </a:prstGeom>
          <a:noFill/>
        </p:spPr>
        <p:txBody>
          <a:bodyPr wrap="square" rtlCol="0" anchor="t">
            <a:spAutoFit/>
          </a:bodyPr>
          <a:p>
            <a:r>
              <a:rPr lang="en-US" sz="3600"/>
              <a:t>在 Django 里写一个数据库驱动的 Web 应用的第一步是定义模型 - 也就是数据库结构设计和附加的其它元数据。</a:t>
            </a:r>
            <a:endParaRPr lang="en-US" sz="3600"/>
          </a:p>
          <a:p>
            <a:r>
              <a:rPr lang="en-US" sz="3600"/>
              <a:t>在这个投票应用中，需要创建两个模型：问题 Question 和选项 Choice。Question 模型包括问题描述和发布时间。Choice 模型有两个字段，选项描述和当前得票数。每个选项属于一个问题。</a:t>
            </a:r>
            <a:endParaRPr lang="en-US"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pic>
        <p:nvPicPr>
          <p:cNvPr id="5" name="图片 4"/>
          <p:cNvPicPr>
            <a:picLocks noChangeAspect="1"/>
          </p:cNvPicPr>
          <p:nvPr/>
        </p:nvPicPr>
        <p:blipFill>
          <a:blip r:embed="rId1"/>
          <a:stretch>
            <a:fillRect/>
          </a:stretch>
        </p:blipFill>
        <p:spPr>
          <a:xfrm>
            <a:off x="835857" y="2146395"/>
            <a:ext cx="9458325" cy="43719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sp>
        <p:nvSpPr>
          <p:cNvPr id="3" name="Text Box 2"/>
          <p:cNvSpPr txBox="1"/>
          <p:nvPr/>
        </p:nvSpPr>
        <p:spPr>
          <a:xfrm>
            <a:off x="119380" y="2229485"/>
            <a:ext cx="12127230" cy="4646295"/>
          </a:xfrm>
          <a:prstGeom prst="rect">
            <a:avLst/>
          </a:prstGeom>
          <a:noFill/>
        </p:spPr>
        <p:txBody>
          <a:bodyPr wrap="square" rtlCol="0" anchor="t">
            <a:spAutoFit/>
          </a:bodyPr>
          <a:p>
            <a:r>
              <a:rPr lang="en-US" sz="2000"/>
              <a:t>每个模型被表示为 django.db.models.Model 类的子类。每个模型有许多类变量，它们都表示模型里的一个数据库字段。</a:t>
            </a:r>
            <a:endParaRPr lang="en-US" sz="2000"/>
          </a:p>
          <a:p>
            <a:endParaRPr lang="en-US" sz="2000"/>
          </a:p>
          <a:p>
            <a:r>
              <a:rPr lang="en-US" sz="2000"/>
              <a:t>每个字段都是 Field 类的实例 - 比如，字符字段被表示为 CharField ，日期时间字段被表示为 DateTimeField 。这将告诉 Django 每个字段要处理的数据类型。</a:t>
            </a:r>
            <a:endParaRPr lang="en-US" sz="2000"/>
          </a:p>
          <a:p>
            <a:endParaRPr lang="en-US" sz="2000"/>
          </a:p>
          <a:p>
            <a:r>
              <a:rPr lang="en-US" sz="2000"/>
              <a:t>每个 Field 类实例变量的名字（例如 question_text 或 pub_date ）也是字段名，所以最好使用对机器友好的格式。你将会在 Python 代码里使用它们，而数据库会将它们作为列名。</a:t>
            </a:r>
            <a:endParaRPr lang="en-US" sz="2000"/>
          </a:p>
          <a:p>
            <a:endParaRPr lang="en-US" sz="2000"/>
          </a:p>
          <a:p>
            <a:r>
              <a:rPr lang="en-US" sz="2000"/>
              <a:t>你可以使用可选的选项来为 Field 定义一个人类可读的名字。这个功能在很多 Django 内部组成部分中都被使用了，而且作为文档的一部分。如果某个字段没有提供此名称，Django 将会使用对机器友好的名称，也就是变量名。在上面的例子中，我们只为 Question.pub_date 定义了对人类友好的名字。对于模型内的其它字段，它们的机器友好名也会被作为人类友好名使用。</a:t>
            </a:r>
            <a:endParaRPr lang="en-US"/>
          </a:p>
          <a:p>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sp>
        <p:nvSpPr>
          <p:cNvPr id="3" name="Text Box 2"/>
          <p:cNvSpPr txBox="1"/>
          <p:nvPr/>
        </p:nvSpPr>
        <p:spPr>
          <a:xfrm>
            <a:off x="119380" y="2229485"/>
            <a:ext cx="12127230" cy="2676525"/>
          </a:xfrm>
          <a:prstGeom prst="rect">
            <a:avLst/>
          </a:prstGeom>
          <a:noFill/>
        </p:spPr>
        <p:txBody>
          <a:bodyPr wrap="square" rtlCol="0" anchor="t">
            <a:spAutoFit/>
          </a:bodyPr>
          <a:p>
            <a:r>
              <a:rPr lang="en-US" sz="2800"/>
              <a:t>上面的一小段用于创建模型的代码给了 Django 很多信息，通过这些信息，Django 可以：</a:t>
            </a:r>
            <a:endParaRPr lang="en-US" sz="2800"/>
          </a:p>
          <a:p>
            <a:endParaRPr lang="en-US" sz="2800"/>
          </a:p>
          <a:p>
            <a:r>
              <a:rPr lang="en-US" sz="2800"/>
              <a:t>为这个应用创建数据库 schema（生成 CREATE TABLE 语句）。</a:t>
            </a:r>
            <a:endParaRPr lang="en-US" sz="2800"/>
          </a:p>
          <a:p>
            <a:r>
              <a:rPr lang="en-US" sz="2800"/>
              <a:t>创建可以与 Question 和 Choice 对象进行交互的 Python 数据库 API。</a:t>
            </a:r>
            <a:endParaRPr lang="en-US" sz="2800"/>
          </a:p>
          <a:p>
            <a:r>
              <a:rPr lang="en-US" sz="2800"/>
              <a:t>但是首先得把 polls 应用安装到我们的项目里。</a:t>
            </a:r>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sp>
        <p:nvSpPr>
          <p:cNvPr id="3" name="Text Box 2"/>
          <p:cNvSpPr txBox="1"/>
          <p:nvPr/>
        </p:nvSpPr>
        <p:spPr>
          <a:xfrm>
            <a:off x="119380" y="2229485"/>
            <a:ext cx="12127230" cy="1814830"/>
          </a:xfrm>
          <a:prstGeom prst="rect">
            <a:avLst/>
          </a:prstGeom>
          <a:noFill/>
        </p:spPr>
        <p:txBody>
          <a:bodyPr wrap="square" rtlCol="0" anchor="t">
            <a:spAutoFit/>
          </a:bodyPr>
          <a:p>
            <a:r>
              <a:rPr lang="en-US" sz="2800"/>
              <a:t>为了在我们的工程中包含这个应用，我们需要在配置类 INSTALLED_APPS 中添加设置。因为 PollsConfig 类写在文件 polls/apps.py 中，所以它的点式路径是 'polls.apps.PollsConfig'。在文件 mysite/settings.py 中 INSTALLED_APPS 子项添加点式路径后，它看起来像这样：</a:t>
            </a:r>
            <a:endParaRPr 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pic>
        <p:nvPicPr>
          <p:cNvPr id="4" name="Picture 3"/>
          <p:cNvPicPr>
            <a:picLocks noChangeAspect="1"/>
          </p:cNvPicPr>
          <p:nvPr/>
        </p:nvPicPr>
        <p:blipFill>
          <a:blip r:embed="rId1"/>
          <a:stretch>
            <a:fillRect/>
          </a:stretch>
        </p:blipFill>
        <p:spPr>
          <a:xfrm>
            <a:off x="2534285" y="2511425"/>
            <a:ext cx="6820535" cy="3314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r>
              <a:rPr lang="zh-CN" altLang="en-US" dirty="0"/>
              <a:t>有多受欢迎</a:t>
            </a:r>
            <a:r>
              <a:rPr lang="en-US" altLang="zh-CN" dirty="0"/>
              <a:t>?</a:t>
            </a:r>
            <a:endParaRPr lang="zh-CN" altLang="en-US" dirty="0"/>
          </a:p>
        </p:txBody>
      </p:sp>
      <p:sp>
        <p:nvSpPr>
          <p:cNvPr id="3" name="矩形 2"/>
          <p:cNvSpPr/>
          <p:nvPr/>
        </p:nvSpPr>
        <p:spPr>
          <a:xfrm>
            <a:off x="440674" y="2228671"/>
            <a:ext cx="9732322" cy="4154984"/>
          </a:xfrm>
          <a:prstGeom prst="rect">
            <a:avLst/>
          </a:prstGeom>
        </p:spPr>
        <p:txBody>
          <a:bodyPr wrap="square">
            <a:spAutoFit/>
          </a:bodyPr>
          <a:lstStyle/>
          <a:p>
            <a:r>
              <a:rPr lang="zh-CN" altLang="en-US" sz="2400" dirty="0"/>
              <a:t>服务器端框架的受欢迎程度没有任何可靠和明确的测量（尽管</a:t>
            </a:r>
            <a:r>
              <a:rPr lang="en-US" altLang="zh-CN" sz="2400" dirty="0"/>
              <a:t>Hot Frameworks</a:t>
            </a:r>
            <a:r>
              <a:rPr lang="zh-CN" altLang="en-US" sz="2400" dirty="0"/>
              <a:t>网站 尝试使用诸如计算每个平台的</a:t>
            </a:r>
            <a:r>
              <a:rPr lang="en-US" altLang="zh-CN" sz="2400" dirty="0"/>
              <a:t>GitHub</a:t>
            </a:r>
            <a:r>
              <a:rPr lang="zh-CN" altLang="en-US" sz="2400" dirty="0"/>
              <a:t>项目数量和</a:t>
            </a:r>
            <a:r>
              <a:rPr lang="en-US" altLang="zh-CN" sz="2400" dirty="0" err="1"/>
              <a:t>StackOverflow</a:t>
            </a:r>
            <a:r>
              <a:rPr lang="zh-CN" altLang="en-US" sz="2400" dirty="0"/>
              <a:t>问题的机制来评估流行度）。一个更好的问题是</a:t>
            </a:r>
            <a:r>
              <a:rPr lang="en-US" altLang="zh-CN" sz="2400" dirty="0"/>
              <a:t>Django</a:t>
            </a:r>
            <a:r>
              <a:rPr lang="zh-CN" altLang="en-US" sz="2400" dirty="0"/>
              <a:t>是否“足够流行”，以避免不受欢迎的平台的问题。它是否继续发展？如果您需要帮助，可以帮您吗？如果您学习</a:t>
            </a:r>
            <a:r>
              <a:rPr lang="en-US" altLang="zh-CN" sz="2400" dirty="0"/>
              <a:t>Django</a:t>
            </a:r>
            <a:r>
              <a:rPr lang="zh-CN" altLang="en-US" sz="2400" dirty="0"/>
              <a:t>，有机会获得付费工作吗？</a:t>
            </a:r>
            <a:endParaRPr lang="zh-CN" altLang="en-US" sz="2400" dirty="0"/>
          </a:p>
          <a:p>
            <a:r>
              <a:rPr lang="zh-CN" altLang="en-US" sz="2400" dirty="0"/>
              <a:t>基于使用</a:t>
            </a:r>
            <a:r>
              <a:rPr lang="en-US" altLang="zh-CN" sz="2400" dirty="0"/>
              <a:t>Django</a:t>
            </a:r>
            <a:r>
              <a:rPr lang="zh-CN" altLang="en-US" sz="2400" dirty="0"/>
              <a:t>的流行网站数量，为代码库贡献的人数以及提供免费和付费支持的人数，那么是的，</a:t>
            </a:r>
            <a:r>
              <a:rPr lang="en-US" altLang="zh-CN" sz="2400" dirty="0"/>
              <a:t>Django</a:t>
            </a:r>
            <a:r>
              <a:rPr lang="zh-CN" altLang="en-US" sz="2400" dirty="0"/>
              <a:t>是一个流行的框架！</a:t>
            </a:r>
            <a:endParaRPr lang="zh-CN" altLang="en-US" sz="2400" dirty="0"/>
          </a:p>
          <a:p>
            <a:r>
              <a:rPr lang="zh-CN" altLang="en-US" sz="2400" dirty="0"/>
              <a:t>使用</a:t>
            </a:r>
            <a:r>
              <a:rPr lang="en-US" altLang="zh-CN" sz="2400" dirty="0"/>
              <a:t>Django</a:t>
            </a:r>
            <a:r>
              <a:rPr lang="zh-CN" altLang="en-US" sz="2400" dirty="0"/>
              <a:t>的流行网站包括：</a:t>
            </a:r>
            <a:r>
              <a:rPr lang="en-US" altLang="zh-CN" sz="2400" dirty="0" err="1"/>
              <a:t>Disqus</a:t>
            </a:r>
            <a:r>
              <a:rPr lang="zh-CN" altLang="en-US" sz="2400" dirty="0"/>
              <a:t>，</a:t>
            </a:r>
            <a:r>
              <a:rPr lang="en-US" altLang="zh-CN" sz="2400" dirty="0"/>
              <a:t>Instagram</a:t>
            </a:r>
            <a:r>
              <a:rPr lang="zh-CN" altLang="en-US" sz="2400" dirty="0"/>
              <a:t>，骑士基金会，麦克阿瑟基金会，</a:t>
            </a:r>
            <a:r>
              <a:rPr lang="en-US" altLang="zh-CN" sz="2400" dirty="0"/>
              <a:t>Mozilla</a:t>
            </a:r>
            <a:r>
              <a:rPr lang="zh-CN" altLang="en-US" sz="2400" dirty="0"/>
              <a:t>，国家地理，开放知识基金会，</a:t>
            </a:r>
            <a:r>
              <a:rPr lang="en-US" altLang="zh-CN" sz="2400" dirty="0"/>
              <a:t>Pinterest</a:t>
            </a:r>
            <a:r>
              <a:rPr lang="zh-CN" altLang="en-US" sz="2400" dirty="0"/>
              <a:t>和开放栈（来源：</a:t>
            </a:r>
            <a:r>
              <a:rPr lang="en-US" altLang="zh-CN" sz="2400" dirty="0"/>
              <a:t>Django home page).</a:t>
            </a:r>
            <a:endParaRPr lang="en-US" altLang="zh-C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a:t>
            </a:r>
            <a:endParaRPr lang="zh-CN" altLang="en-US" dirty="0"/>
          </a:p>
        </p:txBody>
      </p:sp>
      <p:sp>
        <p:nvSpPr>
          <p:cNvPr id="3" name="Text Box 2"/>
          <p:cNvSpPr txBox="1"/>
          <p:nvPr/>
        </p:nvSpPr>
        <p:spPr>
          <a:xfrm>
            <a:off x="680085" y="2324100"/>
            <a:ext cx="8214360" cy="1383665"/>
          </a:xfrm>
          <a:prstGeom prst="rect">
            <a:avLst/>
          </a:prstGeom>
          <a:noFill/>
        </p:spPr>
        <p:txBody>
          <a:bodyPr wrap="square" rtlCol="0" anchor="t">
            <a:spAutoFit/>
          </a:bodyPr>
          <a:p>
            <a:r>
              <a:rPr lang="en-US" sz="2800"/>
              <a:t>现在你的 Django 项目会包含 polls 应用。接着运行下面的命令：</a:t>
            </a:r>
            <a:endParaRPr lang="en-US" sz="2800"/>
          </a:p>
          <a:p>
            <a:r>
              <a:rPr lang="en-US" sz="2800"/>
              <a:t>python manage.py makemigrations polls</a:t>
            </a:r>
            <a:endParaRPr 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pic>
        <p:nvPicPr>
          <p:cNvPr id="3" name="图片 2"/>
          <p:cNvPicPr>
            <a:picLocks noChangeAspect="1"/>
          </p:cNvPicPr>
          <p:nvPr/>
        </p:nvPicPr>
        <p:blipFill>
          <a:blip r:embed="rId1"/>
          <a:stretch>
            <a:fillRect/>
          </a:stretch>
        </p:blipFill>
        <p:spPr>
          <a:xfrm>
            <a:off x="280987" y="2571750"/>
            <a:ext cx="11630025" cy="1714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4399915"/>
          </a:xfrm>
          <a:prstGeom prst="rect">
            <a:avLst/>
          </a:prstGeom>
          <a:noFill/>
        </p:spPr>
        <p:txBody>
          <a:bodyPr wrap="square" rtlCol="0" anchor="t">
            <a:spAutoFit/>
          </a:bodyPr>
          <a:p>
            <a:r>
              <a:rPr lang="zh-CN" altLang="en-US" sz="2800"/>
              <a:t>通</a:t>
            </a:r>
            <a:r>
              <a:rPr lang="en-US" sz="2800"/>
              <a:t>过运行 makemigrations 命令，Django 会检测你对模型文件的修改（在这种情况下，你已经取得了新的），并且把修改的部分储存为一次 迁移。</a:t>
            </a:r>
            <a:endParaRPr lang="en-US" sz="2800"/>
          </a:p>
          <a:p>
            <a:endParaRPr lang="en-US" sz="2800"/>
          </a:p>
          <a:p>
            <a:r>
              <a:rPr lang="en-US" sz="2800"/>
              <a:t>迁移是 Django 对于模型定义（也就是你的数据库结构）的变化的储存形式 - 它们其实也只是一些你磁盘上的文件。如果你想的话，你可以阅读一下你模型的迁移数据，它被储存在 polls/migrations/0001_initial.py 里。别担心，你不需要每次都阅读迁移文件，但是它们被设计成人类可读的形式，这是为了便于你手动调整Django的修改方式。</a:t>
            </a:r>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3107690"/>
          </a:xfrm>
          <a:prstGeom prst="rect">
            <a:avLst/>
          </a:prstGeom>
          <a:noFill/>
        </p:spPr>
        <p:txBody>
          <a:bodyPr wrap="square" rtlCol="0" anchor="t">
            <a:spAutoFit/>
          </a:bodyPr>
          <a:p>
            <a:r>
              <a:rPr lang="en-US" sz="2800"/>
              <a:t>Django 有一个自动执行数据库迁移并同步管理你的数据库结构的命令 - 这个命令是 migrate，我们马上就会接触它 - 但是首先，让我们看看迁移命令会执行哪些 SQL 语句。sqlmigrate 命令接收一个迁移的名称，然后返回对应的 SQL：</a:t>
            </a:r>
            <a:endParaRPr lang="en-US" sz="2800"/>
          </a:p>
          <a:p>
            <a:endParaRPr lang="en-US" sz="2800"/>
          </a:p>
          <a:p>
            <a:r>
              <a:rPr lang="en-US" sz="2800"/>
              <a:t>python manage.py sqlmigrate polls 0001</a:t>
            </a:r>
            <a:endParaRPr lang="en-US" sz="2800"/>
          </a:p>
          <a:p>
            <a:endParaRPr 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pic>
        <p:nvPicPr>
          <p:cNvPr id="3" name="Picture 2"/>
          <p:cNvPicPr>
            <a:picLocks noChangeAspect="1"/>
          </p:cNvPicPr>
          <p:nvPr/>
        </p:nvPicPr>
        <p:blipFill>
          <a:blip r:embed="rId1"/>
          <a:stretch>
            <a:fillRect/>
          </a:stretch>
        </p:blipFill>
        <p:spPr>
          <a:xfrm>
            <a:off x="1279525" y="283845"/>
            <a:ext cx="8028305" cy="62896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sp>
        <p:nvSpPr>
          <p:cNvPr id="5" name="Text Box 4"/>
          <p:cNvSpPr txBox="1"/>
          <p:nvPr/>
        </p:nvSpPr>
        <p:spPr>
          <a:xfrm>
            <a:off x="187325" y="2292350"/>
            <a:ext cx="10797540" cy="1383665"/>
          </a:xfrm>
          <a:prstGeom prst="rect">
            <a:avLst/>
          </a:prstGeom>
          <a:noFill/>
        </p:spPr>
        <p:txBody>
          <a:bodyPr wrap="square" rtlCol="0" anchor="t">
            <a:spAutoFit/>
          </a:bodyPr>
          <a:p>
            <a:r>
              <a:rPr lang="en-US" sz="2800"/>
              <a:t>现在，再次运行 migrate 命令，在数据库里创建新定义的模型的数据表：</a:t>
            </a:r>
            <a:endParaRPr lang="en-US" sz="2800"/>
          </a:p>
          <a:p>
            <a:r>
              <a:rPr lang="en-US" sz="2800"/>
              <a:t>python manage.py migrate</a:t>
            </a:r>
            <a:endParaRPr 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sp>
        <p:nvSpPr>
          <p:cNvPr id="5" name="Text Box 4"/>
          <p:cNvSpPr txBox="1"/>
          <p:nvPr/>
        </p:nvSpPr>
        <p:spPr>
          <a:xfrm>
            <a:off x="187325" y="2292350"/>
            <a:ext cx="10797540" cy="1383665"/>
          </a:xfrm>
          <a:prstGeom prst="rect">
            <a:avLst/>
          </a:prstGeom>
          <a:noFill/>
        </p:spPr>
        <p:txBody>
          <a:bodyPr wrap="square" rtlCol="0" anchor="t">
            <a:spAutoFit/>
          </a:bodyPr>
          <a:p>
            <a:r>
              <a:rPr lang="en-US" sz="2800"/>
              <a:t>现在，再次运行 migrate 命令，在数据库里创建新定义的模型的数据表：</a:t>
            </a:r>
            <a:endParaRPr lang="en-US" sz="2800"/>
          </a:p>
          <a:p>
            <a:r>
              <a:rPr lang="en-US" sz="2800"/>
              <a:t>python manage.py migrate</a:t>
            </a:r>
            <a:endParaRPr lang="en-US" sz="2800"/>
          </a:p>
        </p:txBody>
      </p:sp>
      <p:pic>
        <p:nvPicPr>
          <p:cNvPr id="3" name="Picture 2"/>
          <p:cNvPicPr>
            <a:picLocks noChangeAspect="1"/>
          </p:cNvPicPr>
          <p:nvPr/>
        </p:nvPicPr>
        <p:blipFill>
          <a:blip r:embed="rId1"/>
          <a:stretch>
            <a:fillRect/>
          </a:stretch>
        </p:blipFill>
        <p:spPr>
          <a:xfrm>
            <a:off x="249555" y="4261485"/>
            <a:ext cx="11692255" cy="19450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激活模型</a:t>
            </a:r>
            <a:endParaRPr lang="zh-CN" altLang="en-US"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sp>
        <p:nvSpPr>
          <p:cNvPr id="5" name="Text Box 4"/>
          <p:cNvSpPr txBox="1"/>
          <p:nvPr/>
        </p:nvSpPr>
        <p:spPr>
          <a:xfrm>
            <a:off x="187325" y="2292350"/>
            <a:ext cx="10797540" cy="1383665"/>
          </a:xfrm>
          <a:prstGeom prst="rect">
            <a:avLst/>
          </a:prstGeom>
          <a:noFill/>
        </p:spPr>
        <p:txBody>
          <a:bodyPr wrap="square" rtlCol="0" anchor="t">
            <a:spAutoFit/>
          </a:bodyPr>
          <a:p>
            <a:r>
              <a:rPr lang="en-US" sz="2800"/>
              <a:t>现在，再次运行 migrate 命令，在数据库里创建新定义的模型的数据表：</a:t>
            </a:r>
            <a:endParaRPr lang="en-US" sz="2800"/>
          </a:p>
          <a:p>
            <a:r>
              <a:rPr lang="en-US" sz="2800"/>
              <a:t>python manage.py migrate</a:t>
            </a:r>
            <a:endParaRPr lang="en-US" sz="2800"/>
          </a:p>
        </p:txBody>
      </p:sp>
      <p:pic>
        <p:nvPicPr>
          <p:cNvPr id="3" name="Picture 2"/>
          <p:cNvPicPr>
            <a:picLocks noChangeAspect="1"/>
          </p:cNvPicPr>
          <p:nvPr/>
        </p:nvPicPr>
        <p:blipFill>
          <a:blip r:embed="rId1"/>
          <a:stretch>
            <a:fillRect/>
          </a:stretch>
        </p:blipFill>
        <p:spPr>
          <a:xfrm>
            <a:off x="249555" y="4261485"/>
            <a:ext cx="11692255" cy="19450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sp>
        <p:nvSpPr>
          <p:cNvPr id="5" name="Text Box 4"/>
          <p:cNvSpPr txBox="1"/>
          <p:nvPr/>
        </p:nvSpPr>
        <p:spPr>
          <a:xfrm>
            <a:off x="187325" y="2292350"/>
            <a:ext cx="10797540" cy="1814830"/>
          </a:xfrm>
          <a:prstGeom prst="rect">
            <a:avLst/>
          </a:prstGeom>
          <a:noFill/>
        </p:spPr>
        <p:txBody>
          <a:bodyPr wrap="square" rtlCol="0" anchor="t">
            <a:spAutoFit/>
          </a:bodyPr>
          <a:p>
            <a:r>
              <a:rPr lang="en-US" sz="2800"/>
              <a:t>现在让我们进入交互式 Python 命令行，尝试一下 Django 为你创建的各种 API。通过以下命令打开 Python 命令行：</a:t>
            </a:r>
            <a:endParaRPr lang="en-US" sz="2800"/>
          </a:p>
          <a:p>
            <a:r>
              <a:rPr lang="en-US" sz="2800"/>
              <a:t> python manage.py shell</a:t>
            </a:r>
            <a:endParaRPr lang="en-US" sz="2800"/>
          </a:p>
          <a:p>
            <a:endParaRPr 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pic>
        <p:nvPicPr>
          <p:cNvPr id="3" name="Picture 2"/>
          <p:cNvPicPr>
            <a:picLocks noChangeAspect="1"/>
          </p:cNvPicPr>
          <p:nvPr/>
        </p:nvPicPr>
        <p:blipFill>
          <a:blip r:embed="rId1"/>
          <a:stretch>
            <a:fillRect/>
          </a:stretch>
        </p:blipFill>
        <p:spPr>
          <a:xfrm>
            <a:off x="1623060" y="27305"/>
            <a:ext cx="8743950" cy="6748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Django</a:t>
            </a:r>
            <a:r>
              <a:rPr lang="zh-CN" altLang="en-US" b="1" dirty="0"/>
              <a:t>代码是什么样的</a:t>
            </a:r>
            <a:r>
              <a:rPr lang="en-US" altLang="zh-CN" b="1" dirty="0"/>
              <a:t>?</a:t>
            </a:r>
            <a:endParaRPr lang="zh-CN" altLang="en-US" dirty="0"/>
          </a:p>
        </p:txBody>
      </p:sp>
      <p:sp>
        <p:nvSpPr>
          <p:cNvPr id="3" name="矩形 2"/>
          <p:cNvSpPr/>
          <p:nvPr/>
        </p:nvSpPr>
        <p:spPr>
          <a:xfrm>
            <a:off x="440674" y="2228671"/>
            <a:ext cx="9732322" cy="2308324"/>
          </a:xfrm>
          <a:prstGeom prst="rect">
            <a:avLst/>
          </a:prstGeom>
        </p:spPr>
        <p:txBody>
          <a:bodyPr wrap="square">
            <a:spAutoFit/>
          </a:bodyPr>
          <a:lstStyle/>
          <a:p>
            <a:r>
              <a:rPr lang="zh-CN" altLang="en-US" sz="2400" dirty="0"/>
              <a:t>在传统的数据驱动网站中，</a:t>
            </a:r>
            <a:r>
              <a:rPr lang="en-US" altLang="zh-CN" sz="2400" dirty="0"/>
              <a:t>Web</a:t>
            </a:r>
            <a:r>
              <a:rPr lang="zh-CN" altLang="en-US" sz="2400" dirty="0"/>
              <a:t>应用程序会等待来自</a:t>
            </a:r>
            <a:r>
              <a:rPr lang="en-US" altLang="zh-CN" sz="2400" dirty="0"/>
              <a:t>Web</a:t>
            </a:r>
            <a:r>
              <a:rPr lang="zh-CN" altLang="en-US" sz="2400" dirty="0"/>
              <a:t>浏览器（或其他客户端）的 </a:t>
            </a:r>
            <a:r>
              <a:rPr lang="en-US" altLang="zh-CN" sz="2400" dirty="0"/>
              <a:t>HTTP </a:t>
            </a:r>
            <a:r>
              <a:rPr lang="zh-CN" altLang="en-US" sz="2400" dirty="0"/>
              <a:t>请求。当接收到请求时，应用程序根据 </a:t>
            </a:r>
            <a:r>
              <a:rPr lang="en-US" altLang="zh-CN" sz="2400" dirty="0"/>
              <a:t>URL </a:t>
            </a:r>
            <a:r>
              <a:rPr lang="zh-CN" altLang="en-US" sz="2400" dirty="0"/>
              <a:t>和可能的 </a:t>
            </a:r>
            <a:r>
              <a:rPr lang="en-US" altLang="zh-CN" sz="2400" dirty="0"/>
              <a:t>POST </a:t>
            </a:r>
            <a:r>
              <a:rPr lang="zh-CN" altLang="en-US" sz="2400" dirty="0"/>
              <a:t>数据或 </a:t>
            </a:r>
            <a:r>
              <a:rPr lang="en-US" altLang="zh-CN" sz="2400" dirty="0"/>
              <a:t>GET </a:t>
            </a:r>
            <a:r>
              <a:rPr lang="zh-CN" altLang="en-US" sz="2400" dirty="0"/>
              <a:t>数据中的信息确定需要的内容。根据需要，可以从数据库读取或写入信息，或执行满足请求所需的其他任务。然后，该应用程序将返回对</a:t>
            </a:r>
            <a:r>
              <a:rPr lang="en-US" altLang="zh-CN" sz="2400" dirty="0"/>
              <a:t>Web</a:t>
            </a:r>
            <a:r>
              <a:rPr lang="zh-CN" altLang="en-US" sz="2400" dirty="0"/>
              <a:t>浏览器的响应，通常通过将检索到的数据插入 </a:t>
            </a:r>
            <a:r>
              <a:rPr lang="en-US" altLang="zh-CN" sz="2400" dirty="0"/>
              <a:t>HTML</a:t>
            </a:r>
            <a:r>
              <a:rPr lang="zh-CN" altLang="en-US" sz="2400" dirty="0"/>
              <a:t>模板中的占位符来动态创建用于浏览器显示的 </a:t>
            </a:r>
            <a:r>
              <a:rPr lang="en-US" altLang="zh-CN" sz="2400" dirty="0"/>
              <a:t>HTML </a:t>
            </a:r>
            <a:r>
              <a:rPr lang="zh-CN" altLang="en-US" sz="2400" dirty="0"/>
              <a:t>页面。</a:t>
            </a:r>
            <a:endParaRPr lang="en-US" altLang="zh-CN"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9851390" cy="953135"/>
          </a:xfrm>
          <a:prstGeom prst="rect">
            <a:avLst/>
          </a:prstGeom>
          <a:noFill/>
        </p:spPr>
        <p:txBody>
          <a:bodyPr wrap="square" rtlCol="0" anchor="t">
            <a:spAutoFit/>
          </a:bodyPr>
          <a:p>
            <a:endParaRPr lang="en-US" sz="2800"/>
          </a:p>
          <a:p>
            <a:endParaRPr lang="en-US" sz="2800"/>
          </a:p>
        </p:txBody>
      </p:sp>
      <p:pic>
        <p:nvPicPr>
          <p:cNvPr id="5" name="Picture 4"/>
          <p:cNvPicPr>
            <a:picLocks noChangeAspect="1"/>
          </p:cNvPicPr>
          <p:nvPr/>
        </p:nvPicPr>
        <p:blipFill>
          <a:blip r:embed="rId1"/>
          <a:stretch>
            <a:fillRect/>
          </a:stretch>
        </p:blipFill>
        <p:spPr>
          <a:xfrm>
            <a:off x="965200" y="1692275"/>
            <a:ext cx="10262235" cy="47625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11757025" cy="1383665"/>
          </a:xfrm>
          <a:prstGeom prst="rect">
            <a:avLst/>
          </a:prstGeom>
          <a:noFill/>
        </p:spPr>
        <p:txBody>
          <a:bodyPr wrap="square" rtlCol="0" anchor="t">
            <a:spAutoFit/>
          </a:bodyPr>
          <a:p>
            <a:r>
              <a:rPr lang="en-US" sz="2800"/>
              <a:t>&lt;Question: Question object (1)&gt; 对于我们了解这个对象的细节没什么帮助。让我们通过编辑 Question 模型的代码（位于 polls/models.py 中）来修复这个问题。给 Question 和 Choice 增加 __str__() 方法。</a:t>
            </a:r>
            <a:endParaRPr lang="en-US" sz="2800"/>
          </a:p>
        </p:txBody>
      </p:sp>
      <p:sp>
        <p:nvSpPr>
          <p:cNvPr id="3" name="Text Box 2"/>
          <p:cNvSpPr txBox="1"/>
          <p:nvPr/>
        </p:nvSpPr>
        <p:spPr>
          <a:xfrm>
            <a:off x="1475105" y="3676015"/>
            <a:ext cx="9242425" cy="3138170"/>
          </a:xfrm>
          <a:prstGeom prst="rect">
            <a:avLst/>
          </a:prstGeom>
          <a:noFill/>
        </p:spPr>
        <p:txBody>
          <a:bodyPr wrap="square" rtlCol="0" anchor="t">
            <a:spAutoFit/>
          </a:bodyPr>
          <a:p>
            <a:r>
              <a:rPr lang="en-US"/>
              <a:t>from django.db import models</a:t>
            </a:r>
            <a:endParaRPr lang="en-US"/>
          </a:p>
          <a:p>
            <a:endParaRPr lang="en-US"/>
          </a:p>
          <a:p>
            <a:r>
              <a:rPr lang="en-US"/>
              <a:t>class Question(models.Model):</a:t>
            </a:r>
            <a:endParaRPr lang="en-US"/>
          </a:p>
          <a:p>
            <a:r>
              <a:rPr lang="en-US"/>
              <a:t>    # ...</a:t>
            </a:r>
            <a:endParaRPr lang="en-US"/>
          </a:p>
          <a:p>
            <a:r>
              <a:rPr lang="en-US"/>
              <a:t>    def __str__(self):</a:t>
            </a:r>
            <a:endParaRPr lang="en-US"/>
          </a:p>
          <a:p>
            <a:r>
              <a:rPr lang="en-US"/>
              <a:t>        return self.question_text</a:t>
            </a:r>
            <a:endParaRPr lang="en-US"/>
          </a:p>
          <a:p>
            <a:endParaRPr lang="en-US"/>
          </a:p>
          <a:p>
            <a:r>
              <a:rPr lang="en-US"/>
              <a:t>class Choice(models.Model):</a:t>
            </a:r>
            <a:endParaRPr lang="en-US"/>
          </a:p>
          <a:p>
            <a:r>
              <a:rPr lang="en-US"/>
              <a:t>    # ...</a:t>
            </a:r>
            <a:endParaRPr lang="en-US"/>
          </a:p>
          <a:p>
            <a:r>
              <a:rPr lang="en-US"/>
              <a:t>    def __str__(self):</a:t>
            </a:r>
            <a:endParaRPr lang="en-US"/>
          </a:p>
          <a:p>
            <a:r>
              <a:rPr lang="en-US"/>
              <a:t>        return self.choice_text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11757025" cy="1814830"/>
          </a:xfrm>
          <a:prstGeom prst="rect">
            <a:avLst/>
          </a:prstGeom>
          <a:noFill/>
        </p:spPr>
        <p:txBody>
          <a:bodyPr wrap="square" rtlCol="0" anchor="t">
            <a:spAutoFit/>
          </a:bodyPr>
          <a:p>
            <a:r>
              <a:rPr lang="en-US" sz="2800"/>
              <a:t>给模型增加 __str__() 方法是很重要的，这不仅仅能给你在命令行里使用带来方便，Django 自动生成的 admin 里也使用这个方法来表示对象。</a:t>
            </a:r>
            <a:endParaRPr lang="en-US" sz="2800"/>
          </a:p>
          <a:p>
            <a:endParaRPr lang="en-US" sz="2800"/>
          </a:p>
          <a:p>
            <a:r>
              <a:rPr lang="en-US" sz="2800"/>
              <a:t>让我们再为此模型添加一个自定义方法：</a:t>
            </a:r>
            <a:endParaRPr lang="en-US" sz="2800"/>
          </a:p>
        </p:txBody>
      </p:sp>
      <p:sp>
        <p:nvSpPr>
          <p:cNvPr id="5" name="Text Box 4"/>
          <p:cNvSpPr txBox="1"/>
          <p:nvPr/>
        </p:nvSpPr>
        <p:spPr>
          <a:xfrm>
            <a:off x="1408430" y="4013200"/>
            <a:ext cx="8885555" cy="2861310"/>
          </a:xfrm>
          <a:prstGeom prst="rect">
            <a:avLst/>
          </a:prstGeom>
          <a:noFill/>
        </p:spPr>
        <p:txBody>
          <a:bodyPr wrap="square" rtlCol="0" anchor="t">
            <a:spAutoFit/>
          </a:bodyPr>
          <a:p>
            <a:r>
              <a:rPr lang="en-US"/>
              <a:t>import datetime</a:t>
            </a:r>
            <a:endParaRPr lang="en-US"/>
          </a:p>
          <a:p>
            <a:endParaRPr lang="en-US"/>
          </a:p>
          <a:p>
            <a:r>
              <a:rPr lang="en-US"/>
              <a:t>from django.db import models</a:t>
            </a:r>
            <a:endParaRPr lang="en-US"/>
          </a:p>
          <a:p>
            <a:r>
              <a:rPr lang="en-US"/>
              <a:t>from django.utils import timezone</a:t>
            </a:r>
            <a:endParaRPr lang="en-US"/>
          </a:p>
          <a:p>
            <a:endParaRPr lang="en-US"/>
          </a:p>
          <a:p>
            <a:endParaRPr lang="en-US"/>
          </a:p>
          <a:p>
            <a:r>
              <a:rPr lang="en-US"/>
              <a:t>class Question(models.Model):</a:t>
            </a:r>
            <a:endParaRPr lang="en-US"/>
          </a:p>
          <a:p>
            <a:r>
              <a:rPr lang="en-US"/>
              <a:t>    # ...</a:t>
            </a:r>
            <a:endParaRPr lang="en-US"/>
          </a:p>
          <a:p>
            <a:r>
              <a:rPr lang="en-US"/>
              <a:t>    def was_published_recently(self):</a:t>
            </a:r>
            <a:endParaRPr lang="en-US"/>
          </a:p>
          <a:p>
            <a:r>
              <a:rPr lang="en-US"/>
              <a:t>        return self.pub_date &gt;= timezone.now() - datetime.timedelta(days=1)</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sp>
        <p:nvSpPr>
          <p:cNvPr id="4" name="Text Box 3"/>
          <p:cNvSpPr txBox="1"/>
          <p:nvPr/>
        </p:nvSpPr>
        <p:spPr>
          <a:xfrm>
            <a:off x="187325" y="2292350"/>
            <a:ext cx="11757025" cy="1814830"/>
          </a:xfrm>
          <a:prstGeom prst="rect">
            <a:avLst/>
          </a:prstGeom>
          <a:noFill/>
        </p:spPr>
        <p:txBody>
          <a:bodyPr wrap="square" rtlCol="0" anchor="t">
            <a:spAutoFit/>
          </a:bodyPr>
          <a:p>
            <a:r>
              <a:rPr lang="en-US" sz="2800"/>
              <a:t>新加入的 import datetime 和 from django.utils import timezone 分别导入了 Python 的标准 datetime 模块和 Django 中和时区相关的 django.utils.timezone 工具模块。保存文件然后通过 python manage.py shell 命令再次打开 Python 交互式命令行：</a:t>
            </a:r>
            <a:endParaRPr 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初试</a:t>
            </a:r>
            <a:r>
              <a:rPr lang="en-US" altLang="zh-CN" dirty="0"/>
              <a:t>API</a:t>
            </a:r>
            <a:endParaRPr lang="en-US" altLang="zh-CN" dirty="0"/>
          </a:p>
        </p:txBody>
      </p:sp>
      <p:pic>
        <p:nvPicPr>
          <p:cNvPr id="3" name="Picture 2"/>
          <p:cNvPicPr>
            <a:picLocks noChangeAspect="1"/>
          </p:cNvPicPr>
          <p:nvPr/>
        </p:nvPicPr>
        <p:blipFill>
          <a:blip r:embed="rId1"/>
          <a:stretch>
            <a:fillRect/>
          </a:stretch>
        </p:blipFill>
        <p:spPr>
          <a:xfrm>
            <a:off x="2393315" y="0"/>
            <a:ext cx="7405370" cy="6858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创建超级用户</a:t>
            </a:r>
            <a:endParaRPr lang="zh-CN" altLang="en-US" dirty="0"/>
          </a:p>
        </p:txBody>
      </p:sp>
      <p:pic>
        <p:nvPicPr>
          <p:cNvPr id="4" name="图片 3"/>
          <p:cNvPicPr>
            <a:picLocks noChangeAspect="1"/>
          </p:cNvPicPr>
          <p:nvPr/>
        </p:nvPicPr>
        <p:blipFill>
          <a:blip r:embed="rId1"/>
          <a:stretch>
            <a:fillRect/>
          </a:stretch>
        </p:blipFill>
        <p:spPr>
          <a:xfrm>
            <a:off x="913846" y="2033504"/>
            <a:ext cx="9227717" cy="475013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创建超级用户</a:t>
            </a:r>
            <a:endParaRPr lang="zh-CN" altLang="en-US" dirty="0"/>
          </a:p>
        </p:txBody>
      </p:sp>
      <p:pic>
        <p:nvPicPr>
          <p:cNvPr id="3" name="Picture 2"/>
          <p:cNvPicPr>
            <a:picLocks noChangeAspect="1"/>
          </p:cNvPicPr>
          <p:nvPr/>
        </p:nvPicPr>
        <p:blipFill>
          <a:blip r:embed="rId1"/>
          <a:stretch>
            <a:fillRect/>
          </a:stretch>
        </p:blipFill>
        <p:spPr>
          <a:xfrm>
            <a:off x="3761105" y="464820"/>
            <a:ext cx="8371840" cy="540639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创建超级用户</a:t>
            </a:r>
            <a:endParaRPr lang="zh-CN" altLang="en-US" dirty="0"/>
          </a:p>
        </p:txBody>
      </p:sp>
      <p:pic>
        <p:nvPicPr>
          <p:cNvPr id="4" name="Picture 3"/>
          <p:cNvPicPr>
            <a:picLocks noChangeAspect="1"/>
          </p:cNvPicPr>
          <p:nvPr/>
        </p:nvPicPr>
        <p:blipFill>
          <a:blip r:embed="rId1"/>
          <a:stretch>
            <a:fillRect/>
          </a:stretch>
        </p:blipFill>
        <p:spPr>
          <a:xfrm>
            <a:off x="749300" y="2393950"/>
            <a:ext cx="10694035" cy="415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Django</a:t>
            </a:r>
            <a:r>
              <a:rPr lang="zh-CN" altLang="en-US" b="1" dirty="0"/>
              <a:t>代码是什么样的</a:t>
            </a:r>
            <a:r>
              <a:rPr lang="en-US" altLang="zh-CN" b="1" dirty="0"/>
              <a:t>?</a:t>
            </a:r>
            <a:endParaRPr lang="zh-CN" altLang="en-US" dirty="0"/>
          </a:p>
        </p:txBody>
      </p:sp>
      <p:pic>
        <p:nvPicPr>
          <p:cNvPr id="4" name="图片 3"/>
          <p:cNvPicPr>
            <a:picLocks noChangeAspect="1"/>
          </p:cNvPicPr>
          <p:nvPr/>
        </p:nvPicPr>
        <p:blipFill>
          <a:blip r:embed="rId1"/>
          <a:stretch>
            <a:fillRect/>
          </a:stretch>
        </p:blipFill>
        <p:spPr>
          <a:xfrm>
            <a:off x="2148287" y="1990852"/>
            <a:ext cx="6840495" cy="48671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endParaRPr lang="zh-CN" altLang="en-US" dirty="0"/>
          </a:p>
        </p:txBody>
      </p:sp>
      <p:pic>
        <p:nvPicPr>
          <p:cNvPr id="4" name="图片 3"/>
          <p:cNvPicPr>
            <a:picLocks noChangeAspect="1"/>
          </p:cNvPicPr>
          <p:nvPr/>
        </p:nvPicPr>
        <p:blipFill>
          <a:blip r:embed="rId1"/>
          <a:stretch>
            <a:fillRect/>
          </a:stretch>
        </p:blipFill>
        <p:spPr>
          <a:xfrm>
            <a:off x="2533878" y="2010373"/>
            <a:ext cx="5505055" cy="4847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a:t>
            </a:r>
            <a:endParaRPr lang="zh-CN" altLang="en-US" dirty="0"/>
          </a:p>
        </p:txBody>
      </p:sp>
      <p:sp>
        <p:nvSpPr>
          <p:cNvPr id="3" name="矩形 2"/>
          <p:cNvSpPr/>
          <p:nvPr/>
        </p:nvSpPr>
        <p:spPr>
          <a:xfrm>
            <a:off x="231354" y="2117436"/>
            <a:ext cx="10322804" cy="4401205"/>
          </a:xfrm>
          <a:prstGeom prst="rect">
            <a:avLst/>
          </a:prstGeom>
        </p:spPr>
        <p:txBody>
          <a:bodyPr wrap="square">
            <a:spAutoFit/>
          </a:bodyPr>
          <a:lstStyle/>
          <a:p>
            <a:r>
              <a:rPr lang="en-US" altLang="zh-CN" sz="2000" dirty="0"/>
              <a:t>URLs: </a:t>
            </a:r>
            <a:r>
              <a:rPr lang="zh-CN" altLang="en-US" sz="2000" dirty="0"/>
              <a:t>虽然可以通过单个功能来处理来自每个</a:t>
            </a:r>
            <a:r>
              <a:rPr lang="en-US" altLang="zh-CN" sz="2000" dirty="0"/>
              <a:t>URL</a:t>
            </a:r>
            <a:r>
              <a:rPr lang="zh-CN" altLang="en-US" sz="2000" dirty="0"/>
              <a:t>的请求，但是编写单独的视图函数来处理每个资源是更加可维护的。</a:t>
            </a:r>
            <a:r>
              <a:rPr lang="en-US" altLang="zh-CN" sz="2000" dirty="0"/>
              <a:t>URL</a:t>
            </a:r>
            <a:r>
              <a:rPr lang="zh-CN" altLang="en-US" sz="2000" dirty="0"/>
              <a:t>映射器用于根据请求</a:t>
            </a:r>
            <a:r>
              <a:rPr lang="en-US" altLang="zh-CN" sz="2000" dirty="0"/>
              <a:t>URL</a:t>
            </a:r>
            <a:r>
              <a:rPr lang="zh-CN" altLang="en-US" sz="2000" dirty="0"/>
              <a:t>将</a:t>
            </a:r>
            <a:r>
              <a:rPr lang="en-US" altLang="zh-CN" sz="2000" dirty="0"/>
              <a:t>HTTP</a:t>
            </a:r>
            <a:r>
              <a:rPr lang="zh-CN" altLang="en-US" sz="2000" dirty="0"/>
              <a:t>请求重定向到相应的视图。</a:t>
            </a:r>
            <a:r>
              <a:rPr lang="en-US" altLang="zh-CN" sz="2000" dirty="0"/>
              <a:t>URL</a:t>
            </a:r>
            <a:r>
              <a:rPr lang="zh-CN" altLang="en-US" sz="2000" dirty="0"/>
              <a:t>映射器还可以匹配出现在</a:t>
            </a:r>
            <a:r>
              <a:rPr lang="en-US" altLang="zh-CN" sz="2000" dirty="0"/>
              <a:t>URL</a:t>
            </a:r>
            <a:r>
              <a:rPr lang="zh-CN" altLang="en-US" sz="2000" dirty="0"/>
              <a:t>中的字符串或数字的特定模式，并将其作为数据传递给视图功能。</a:t>
            </a:r>
            <a:endParaRPr lang="zh-CN" altLang="en-US" sz="2000" dirty="0"/>
          </a:p>
          <a:p>
            <a:r>
              <a:rPr lang="zh-CN" altLang="en-US" sz="2000" dirty="0"/>
              <a:t> </a:t>
            </a:r>
            <a:endParaRPr lang="zh-CN" altLang="en-US" sz="2000" dirty="0"/>
          </a:p>
          <a:p>
            <a:r>
              <a:rPr lang="en-US" altLang="zh-CN" sz="2000" dirty="0"/>
              <a:t>View:  </a:t>
            </a:r>
            <a:r>
              <a:rPr lang="zh-CN" altLang="en-US" sz="2000" dirty="0"/>
              <a:t>视图 是一个请求处理函数，它接收</a:t>
            </a:r>
            <a:r>
              <a:rPr lang="en-US" altLang="zh-CN" sz="2000" dirty="0"/>
              <a:t>HTTP</a:t>
            </a:r>
            <a:r>
              <a:rPr lang="zh-CN" altLang="en-US" sz="2000" dirty="0"/>
              <a:t>请求并返回</a:t>
            </a:r>
            <a:r>
              <a:rPr lang="en-US" altLang="zh-CN" sz="2000" dirty="0"/>
              <a:t>HTTP</a:t>
            </a:r>
            <a:r>
              <a:rPr lang="zh-CN" altLang="en-US" sz="2000" dirty="0"/>
              <a:t>响应。视图通过模型访问满足请求所需的数据，并将响应的格式委托给  模板。</a:t>
            </a:r>
            <a:endParaRPr lang="zh-CN" altLang="en-US" sz="2000" dirty="0"/>
          </a:p>
          <a:p>
            <a:r>
              <a:rPr lang="zh-CN" altLang="en-US" sz="2000" dirty="0"/>
              <a:t> </a:t>
            </a:r>
            <a:endParaRPr lang="zh-CN" altLang="en-US" sz="2000" dirty="0"/>
          </a:p>
          <a:p>
            <a:r>
              <a:rPr lang="en-US" altLang="zh-CN" sz="2000" dirty="0"/>
              <a:t>Models:  </a:t>
            </a:r>
            <a:r>
              <a:rPr lang="zh-CN" altLang="en-US" sz="2000" dirty="0"/>
              <a:t>模型 是定义应用程序数据结构的</a:t>
            </a:r>
            <a:r>
              <a:rPr lang="en-US" altLang="zh-CN" sz="2000" dirty="0"/>
              <a:t>Python</a:t>
            </a:r>
            <a:r>
              <a:rPr lang="zh-CN" altLang="en-US" sz="2000" dirty="0"/>
              <a:t>对象，并提供在数据库中管理（添加，修改，删除）和查询记录的机制。</a:t>
            </a:r>
            <a:endParaRPr lang="zh-CN" altLang="en-US" sz="2000" dirty="0"/>
          </a:p>
          <a:p>
            <a:r>
              <a:rPr lang="zh-CN" altLang="en-US" sz="2000" dirty="0"/>
              <a:t> </a:t>
            </a:r>
            <a:endParaRPr lang="zh-CN" altLang="en-US" sz="2000" dirty="0"/>
          </a:p>
          <a:p>
            <a:r>
              <a:rPr lang="en-US" altLang="zh-CN" sz="2000" dirty="0"/>
              <a:t>Templates: </a:t>
            </a:r>
            <a:r>
              <a:rPr lang="zh-CN" altLang="en-US" sz="2000" dirty="0"/>
              <a:t>模板 是定义文件（例如</a:t>
            </a:r>
            <a:r>
              <a:rPr lang="en-US" altLang="zh-CN" sz="2000" dirty="0"/>
              <a:t>HTML</a:t>
            </a:r>
            <a:r>
              <a:rPr lang="zh-CN" altLang="en-US" sz="2000" dirty="0"/>
              <a:t>页面）的结构或布局的文本文件，用于表示实际内容的占位符。一个视图可以使用</a:t>
            </a:r>
            <a:r>
              <a:rPr lang="en-US" altLang="zh-CN" sz="2000" dirty="0"/>
              <a:t>HTML</a:t>
            </a:r>
            <a:r>
              <a:rPr lang="zh-CN" altLang="en-US" sz="2000" dirty="0"/>
              <a:t>模板，从数据填充它动态地创建一个</a:t>
            </a:r>
            <a:r>
              <a:rPr lang="en-US" altLang="zh-CN" sz="2000" dirty="0"/>
              <a:t>HTML</a:t>
            </a:r>
            <a:r>
              <a:rPr lang="zh-CN" altLang="en-US" sz="2000" dirty="0"/>
              <a:t>页面模型。可以使用模板来定义任何类型的文件的结构</a:t>
            </a:r>
            <a:r>
              <a:rPr lang="en-US" altLang="zh-CN" sz="2000" dirty="0"/>
              <a:t>; </a:t>
            </a:r>
            <a:r>
              <a:rPr lang="zh-CN" altLang="en-US" sz="2000" dirty="0"/>
              <a:t>它不一定是</a:t>
            </a:r>
            <a:r>
              <a:rPr lang="en-US" altLang="zh-CN" sz="2000" dirty="0"/>
              <a:t>HTML</a:t>
            </a:r>
            <a:r>
              <a:rPr lang="zh-CN" altLang="en-US" sz="2000" dirty="0"/>
              <a:t>！</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Django </a:t>
            </a:r>
            <a:r>
              <a:rPr lang="zh-CN" altLang="en-US" dirty="0"/>
              <a:t>开发环境概述</a:t>
            </a:r>
            <a:endParaRPr lang="zh-CN" altLang="en-US" dirty="0"/>
          </a:p>
        </p:txBody>
      </p:sp>
      <p:sp>
        <p:nvSpPr>
          <p:cNvPr id="3" name="矩形 2"/>
          <p:cNvSpPr/>
          <p:nvPr/>
        </p:nvSpPr>
        <p:spPr>
          <a:xfrm>
            <a:off x="231354" y="2117436"/>
            <a:ext cx="10322804" cy="2554545"/>
          </a:xfrm>
          <a:prstGeom prst="rect">
            <a:avLst/>
          </a:prstGeom>
        </p:spPr>
        <p:txBody>
          <a:bodyPr wrap="square">
            <a:spAutoFit/>
          </a:bodyPr>
          <a:lstStyle/>
          <a:p>
            <a:r>
              <a:rPr lang="zh-CN" altLang="en-US" sz="2000" dirty="0"/>
              <a:t>开发环境是在本地计算机上安装 </a:t>
            </a:r>
            <a:r>
              <a:rPr lang="en-US" altLang="zh-CN" sz="2000" dirty="0"/>
              <a:t>Django</a:t>
            </a:r>
            <a:r>
              <a:rPr lang="zh-CN" altLang="en-US" sz="2000" dirty="0"/>
              <a:t>，你可以在将</a:t>
            </a:r>
            <a:r>
              <a:rPr lang="en-US" altLang="zh-CN" sz="2000" dirty="0"/>
              <a:t>Django</a:t>
            </a:r>
            <a:r>
              <a:rPr lang="zh-CN" altLang="en-US" sz="2000" dirty="0"/>
              <a:t>部署到生产环境之前用于开发和测试 </a:t>
            </a:r>
            <a:r>
              <a:rPr lang="en-US" altLang="zh-CN" sz="2000" dirty="0"/>
              <a:t>Django </a:t>
            </a:r>
            <a:r>
              <a:rPr lang="zh-CN" altLang="en-US" sz="2000" dirty="0"/>
              <a:t>应用程序</a:t>
            </a:r>
            <a:endParaRPr lang="zh-CN" altLang="en-US" sz="2000" dirty="0"/>
          </a:p>
          <a:p>
            <a:r>
              <a:rPr lang="en-US" altLang="zh-CN" sz="2000" dirty="0"/>
              <a:t>Django </a:t>
            </a:r>
            <a:r>
              <a:rPr lang="zh-CN" altLang="en-US" sz="2000" dirty="0"/>
              <a:t>本身提供的主要工具是一组用于创建和使用</a:t>
            </a:r>
            <a:r>
              <a:rPr lang="en-US" altLang="zh-CN" sz="2000" dirty="0"/>
              <a:t>Django</a:t>
            </a:r>
            <a:r>
              <a:rPr lang="zh-CN" altLang="en-US" sz="2000" dirty="0"/>
              <a:t>项目的</a:t>
            </a:r>
            <a:r>
              <a:rPr lang="en-US" altLang="zh-CN" sz="2000" dirty="0"/>
              <a:t>Python</a:t>
            </a:r>
            <a:r>
              <a:rPr lang="zh-CN" altLang="en-US" sz="2000" dirty="0"/>
              <a:t>脚本，以及可用于测试本地（即，你的计算机，而不是外部</a:t>
            </a:r>
            <a:r>
              <a:rPr lang="en-US" altLang="zh-CN" sz="2000" dirty="0"/>
              <a:t>Web</a:t>
            </a:r>
            <a:r>
              <a:rPr lang="zh-CN" altLang="en-US" sz="2000" dirty="0"/>
              <a:t>服务器）的简单开发网络服务器。</a:t>
            </a:r>
            <a:r>
              <a:rPr lang="en-US" altLang="zh-CN" sz="2000" dirty="0"/>
              <a:t>Django </a:t>
            </a:r>
            <a:r>
              <a:rPr lang="zh-CN" altLang="en-US" sz="2000" dirty="0"/>
              <a:t>网络应用程序在你的计算机网络中浏览。</a:t>
            </a:r>
            <a:endParaRPr lang="zh-CN" altLang="en-US" sz="2000" dirty="0"/>
          </a:p>
          <a:p>
            <a:r>
              <a:rPr lang="zh-CN" altLang="en-US" sz="2000" dirty="0"/>
              <a:t>还有其他外部工具</a:t>
            </a:r>
            <a:r>
              <a:rPr lang="en-US" altLang="zh-CN" sz="2000" dirty="0"/>
              <a:t>, </a:t>
            </a:r>
            <a:r>
              <a:rPr lang="zh-CN" altLang="en-US" sz="2000" dirty="0"/>
              <a:t>它们构成了开发环境的一部分</a:t>
            </a:r>
            <a:r>
              <a:rPr lang="en-US" altLang="zh-CN" sz="2000" dirty="0"/>
              <a:t>, </a:t>
            </a:r>
            <a:r>
              <a:rPr lang="zh-CN" altLang="en-US" sz="2000" dirty="0"/>
              <a:t>我们将不再赘述。这些包括 文本编辑器 或编辑代码的</a:t>
            </a:r>
            <a:r>
              <a:rPr lang="en-US" altLang="zh-CN" sz="2000" dirty="0"/>
              <a:t>IDE</a:t>
            </a:r>
            <a:r>
              <a:rPr lang="zh-CN" altLang="en-US" sz="2000" dirty="0"/>
              <a:t>，以及像 </a:t>
            </a:r>
            <a:r>
              <a:rPr lang="en-US" altLang="zh-CN" sz="2000" dirty="0"/>
              <a:t>Git </a:t>
            </a:r>
            <a:r>
              <a:rPr lang="zh-CN" altLang="en-US" sz="2000" dirty="0"/>
              <a:t>这样的源代码控制管理工具，用于安全地管理不同版本的代码。我们假设你已经安装了一个文本编辑器。</a:t>
            </a:r>
            <a:endParaRPr lang="zh-CN" altLang="en-US" sz="2000" dirty="0"/>
          </a:p>
        </p:txBody>
      </p:sp>
    </p:spTree>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0</TotalTime>
  <Words>8494</Words>
  <Application>WPS Presentation</Application>
  <PresentationFormat>宽屏</PresentationFormat>
  <Paragraphs>342</Paragraphs>
  <Slides>57</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Arial</vt:lpstr>
      <vt:lpstr>SimSun</vt:lpstr>
      <vt:lpstr>Wingdings</vt:lpstr>
      <vt:lpstr>Trebuchet MS</vt:lpstr>
      <vt:lpstr>宋体</vt:lpstr>
      <vt:lpstr>微软雅黑</vt:lpstr>
      <vt:lpstr>汉仪旗黑</vt:lpstr>
      <vt:lpstr>Arial Unicode MS</vt:lpstr>
      <vt:lpstr>等线</vt:lpstr>
      <vt:lpstr>汉仪中等线KW</vt:lpstr>
      <vt:lpstr>柏林</vt:lpstr>
      <vt:lpstr>Python 网络编程</vt:lpstr>
      <vt:lpstr>Django 是什么?</vt:lpstr>
      <vt:lpstr>Django它的出生?</vt:lpstr>
      <vt:lpstr>Django有多受欢迎?</vt:lpstr>
      <vt:lpstr>Django代码是什么样的?</vt:lpstr>
      <vt:lpstr>Django代码是什么样的?</vt:lpstr>
      <vt:lpstr>Django</vt:lpstr>
      <vt:lpstr>Django</vt:lpstr>
      <vt:lpstr>Django 开发环境概述</vt:lpstr>
      <vt:lpstr>Django 开发环境概述</vt:lpstr>
      <vt:lpstr>Django支持哪些操作系统?</vt:lpstr>
      <vt:lpstr>Django支持哪个数据库?</vt:lpstr>
      <vt:lpstr>安装Django</vt:lpstr>
      <vt:lpstr>测试你的安装</vt:lpstr>
      <vt:lpstr>测试你的安装</vt:lpstr>
      <vt:lpstr>测试你的安装</vt:lpstr>
      <vt:lpstr>创建网站</vt:lpstr>
      <vt:lpstr>创建网站</vt:lpstr>
      <vt:lpstr>创建  Polls app</vt:lpstr>
      <vt:lpstr>创建  Polls app</vt:lpstr>
      <vt:lpstr>创建  Polls app</vt:lpstr>
      <vt:lpstr>写第一个view程序</vt:lpstr>
      <vt:lpstr>写第一个view程序</vt:lpstr>
      <vt:lpstr>写第一个view程序</vt:lpstr>
      <vt:lpstr>写第一个view程序</vt:lpstr>
      <vt:lpstr>写第一个view程序</vt:lpstr>
      <vt:lpstr>写第一个view程序</vt:lpstr>
      <vt:lpstr>写第一个view程序</vt:lpstr>
      <vt:lpstr>写第一个view程序</vt:lpstr>
      <vt:lpstr>配置数据库</vt:lpstr>
      <vt:lpstr>配置数据库</vt:lpstr>
      <vt:lpstr>配置数据库</vt:lpstr>
      <vt:lpstr>配置数据库</vt:lpstr>
      <vt:lpstr>建立模型</vt:lpstr>
      <vt:lpstr>建立模型</vt:lpstr>
      <vt:lpstr>建立模型</vt:lpstr>
      <vt:lpstr>建立模型</vt:lpstr>
      <vt:lpstr>建立模型</vt:lpstr>
      <vt:lpstr>建立模型</vt:lpstr>
      <vt:lpstr>建立模型</vt:lpstr>
      <vt:lpstr>激活模型</vt:lpstr>
      <vt:lpstr>激活模型</vt:lpstr>
      <vt:lpstr>激活模型</vt:lpstr>
      <vt:lpstr>激活模型</vt:lpstr>
      <vt:lpstr>激活模型</vt:lpstr>
      <vt:lpstr>激活模型</vt:lpstr>
      <vt:lpstr>激活模型</vt:lpstr>
      <vt:lpstr>激活模型</vt:lpstr>
      <vt:lpstr>初试API</vt:lpstr>
      <vt:lpstr>初试API</vt:lpstr>
      <vt:lpstr>初试API</vt:lpstr>
      <vt:lpstr>初试API</vt:lpstr>
      <vt:lpstr>初试API</vt:lpstr>
      <vt:lpstr>初试API</vt:lpstr>
      <vt:lpstr>创建超级用户</vt:lpstr>
      <vt:lpstr>创建超级用户</vt:lpstr>
      <vt:lpstr>创建超级用户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逻辑代数基础</dc:title>
  <dc:creator>Windows 用户</dc:creator>
  <cp:lastModifiedBy>jianglei</cp:lastModifiedBy>
  <cp:revision>38</cp:revision>
  <dcterms:created xsi:type="dcterms:W3CDTF">2020-10-12T15:48:04Z</dcterms:created>
  <dcterms:modified xsi:type="dcterms:W3CDTF">2020-10-12T15:48:04Z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1033-2.7.1.4479</vt:lpwstr>
  </property>
</Properties>
</file>