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 id="2147483707" r:id="rId3"/>
  </p:sldMasterIdLst>
  <p:notesMasterIdLst>
    <p:notesMasterId r:id="rId53"/>
  </p:notesMasterIdLst>
  <p:sldIdLst>
    <p:sldId id="256" r:id="rId4"/>
    <p:sldId id="257" r:id="rId5"/>
    <p:sldId id="8514" r:id="rId6"/>
    <p:sldId id="259" r:id="rId7"/>
    <p:sldId id="260" r:id="rId8"/>
    <p:sldId id="261" r:id="rId9"/>
    <p:sldId id="8515" r:id="rId10"/>
    <p:sldId id="5013" r:id="rId11"/>
    <p:sldId id="4975" r:id="rId12"/>
    <p:sldId id="4974" r:id="rId13"/>
    <p:sldId id="2097" r:id="rId14"/>
    <p:sldId id="4980" r:id="rId15"/>
    <p:sldId id="5015" r:id="rId16"/>
    <p:sldId id="4978" r:id="rId17"/>
    <p:sldId id="5016" r:id="rId18"/>
    <p:sldId id="5028" r:id="rId19"/>
    <p:sldId id="4985" r:id="rId20"/>
    <p:sldId id="5018" r:id="rId21"/>
    <p:sldId id="2076136241" r:id="rId22"/>
    <p:sldId id="2076136242" r:id="rId23"/>
    <p:sldId id="2076136243" r:id="rId24"/>
    <p:sldId id="4986" r:id="rId25"/>
    <p:sldId id="4989" r:id="rId26"/>
    <p:sldId id="4988" r:id="rId27"/>
    <p:sldId id="4990" r:id="rId28"/>
    <p:sldId id="4993" r:id="rId29"/>
    <p:sldId id="4995" r:id="rId30"/>
    <p:sldId id="4994" r:id="rId31"/>
    <p:sldId id="4996" r:id="rId32"/>
    <p:sldId id="5026" r:id="rId33"/>
    <p:sldId id="2076136244" r:id="rId34"/>
    <p:sldId id="5000" r:id="rId35"/>
    <p:sldId id="5021" r:id="rId36"/>
    <p:sldId id="5001" r:id="rId37"/>
    <p:sldId id="5027" r:id="rId38"/>
    <p:sldId id="2076136245" r:id="rId39"/>
    <p:sldId id="5003" r:id="rId40"/>
    <p:sldId id="5025" r:id="rId41"/>
    <p:sldId id="5024" r:id="rId42"/>
    <p:sldId id="5004" r:id="rId43"/>
    <p:sldId id="5006" r:id="rId44"/>
    <p:sldId id="5007" r:id="rId45"/>
    <p:sldId id="5008" r:id="rId46"/>
    <p:sldId id="8526" r:id="rId47"/>
    <p:sldId id="8522" r:id="rId48"/>
    <p:sldId id="8521" r:id="rId49"/>
    <p:sldId id="4165" r:id="rId50"/>
    <p:sldId id="4166" r:id="rId51"/>
    <p:sldId id="852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87DD7-1D11-464E-B592-833B9E18AB3B}"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1F099-20DC-4B84-AF69-2D0B62619B2F}" type="slidenum">
              <a:rPr lang="en-US" smtClean="0"/>
              <a:t>‹#›</a:t>
            </a:fld>
            <a:endParaRPr lang="en-US"/>
          </a:p>
        </p:txBody>
      </p:sp>
    </p:spTree>
    <p:extLst>
      <p:ext uri="{BB962C8B-B14F-4D97-AF65-F5344CB8AC3E}">
        <p14:creationId xmlns:p14="http://schemas.microsoft.com/office/powerpoint/2010/main" val="383723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talk about the work that happens when creating a predictive model</a:t>
            </a:r>
          </a:p>
          <a:p>
            <a:r>
              <a:rPr lang="en-US"/>
              <a:t>Usually, there’s some data discovery, transformation, and preparation… some building of a model and training using that data… then an evaluation of the suitability of that model</a:t>
            </a:r>
          </a:p>
          <a:p>
            <a:r>
              <a:rPr lang="en-US"/>
              <a:t>This is a highly iterative, experimental process that might mean going back to the drawing board many times over, over a long period of time.</a:t>
            </a:r>
          </a:p>
          <a:p>
            <a:r>
              <a:rPr lang="en-US"/>
              <a:t>When it’s time to actually deploy a model, it’s often similar to the way we used to do software – package it up, and let the developers or operations team deploy it somehow</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81651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ML Pipelines are designed for ML-specific workflows.</a:t>
            </a:r>
          </a:p>
          <a:p>
            <a:pPr marL="171430" indent="-171430">
              <a:buFont typeface="Arial" panose="020B0604020202020204" pitchFamily="34" charset="0"/>
              <a:buChar char="•"/>
            </a:pPr>
            <a:r>
              <a:rPr lang="en-US"/>
              <a:t>Unattended runs – ML training can be very long-running, and ML pipelines can handle that extremely well</a:t>
            </a:r>
          </a:p>
          <a:p>
            <a:pPr marL="171430" indent="-171430">
              <a:buFont typeface="Arial" panose="020B0604020202020204" pitchFamily="34" charset="0"/>
              <a:buChar char="•"/>
            </a:pPr>
            <a:r>
              <a:rPr lang="en-US"/>
              <a:t>Reusability – individual steps in a workflow can be resource intensive, and may not need to be run every time. If your data prep step doesn’t need to be run again, you can just reuse the output from last time.</a:t>
            </a:r>
          </a:p>
          <a:p>
            <a:pPr marL="171430" indent="-171430">
              <a:buFont typeface="Arial" panose="020B0604020202020204" pitchFamily="34" charset="0"/>
              <a:buChar char="•"/>
            </a:pPr>
            <a:r>
              <a:rPr lang="en-US"/>
              <a:t>Tracking… - Everything that’s stored is focused on ML, rather than building general software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864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contrast, Azure Pipelines are really designed for CI/CD</a:t>
            </a:r>
          </a:p>
          <a:p>
            <a:pPr marL="171430" indent="-171430">
              <a:buFont typeface="Arial" panose="020B0604020202020204" pitchFamily="34" charset="0"/>
              <a:buChar char="•"/>
            </a:pPr>
            <a:r>
              <a:rPr lang="en-US"/>
              <a:t>Gates… - They’re a great place to build in quality and checks and balances</a:t>
            </a:r>
          </a:p>
          <a:p>
            <a:pPr marL="171430" indent="-171430">
              <a:buFont typeface="Arial" panose="020B0604020202020204" pitchFamily="34" charset="0"/>
              <a:buChar char="•"/>
            </a:pPr>
            <a:r>
              <a:rPr lang="en-US"/>
              <a:t>Integration – with other applications, artifacts, and dependencies</a:t>
            </a:r>
          </a:p>
          <a:p>
            <a:pPr marL="171430" indent="-171430">
              <a:buFont typeface="Arial" panose="020B0604020202020204" pitchFamily="34" charset="0"/>
              <a:buChar char="•"/>
            </a:pPr>
            <a:r>
              <a:rPr lang="en-US"/>
              <a:t>Triggers – You way want to trigger orchestration for any number of reasons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274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We’re going to focus for the moment on Pipelines. Pipelines are workflows for training our models, and we want to build one so we can have a repeatable way to build our predictive model.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0076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we’re focusing on pipelines, the pipeline we create uses most of the other features of Azure Machine Learning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800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here’s what we built – the AML pipeline</a:t>
            </a:r>
          </a:p>
          <a:p>
            <a:r>
              <a:rPr lang="en-US"/>
              <a:t>Data prep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78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Training step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5048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Registration of the model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0422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made use of a Dataset (or data source), and compute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9423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of the good DevOps practices we use in software development can also apply for ML projects – let’s talk about them.</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7745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Jupyter</a:t>
            </a:r>
            <a:r>
              <a:rPr lang="en-US"/>
              <a:t> Notebook files contain not just the input, but also the output. This can be confusing and make files difficult to merge. So we only want the input cells – the code that gets run.</a:t>
            </a:r>
          </a:p>
          <a:p>
            <a:r>
              <a:rPr lang="en-US"/>
              <a:t>We also want to define everything in our pipeline (which we are)</a:t>
            </a:r>
          </a:p>
          <a:p>
            <a:r>
              <a:rPr lang="en-US"/>
              <a:t>As well as infrastructure – like the compute – and any dependencies – python dependencies, libraries, etc.</a:t>
            </a:r>
          </a:p>
          <a:p>
            <a:r>
              <a:rPr lang="en-US"/>
              <a:t>And </a:t>
            </a:r>
            <a:r>
              <a:rPr lang="en-US" i="1"/>
              <a:t>maybe</a:t>
            </a:r>
            <a:r>
              <a:rPr lang="en-US" i="0"/>
              <a:t> some data – not the whole lot (because there can be many PB in ML projects), but maybe enough to try some proofs of concept</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982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creation process often happens on a data scientist’s machine, or shared hardware for intensive training</a:t>
            </a:r>
          </a:p>
          <a:p>
            <a:r>
              <a:rPr lang="en-US"/>
              <a:t>And deployment quite often happens by passing USB drives around, or even by email.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8447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known shared data source means every data scientist is training against the same training data… and that training data is also being used to produce models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1458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talk about CI. We want to:</a:t>
            </a:r>
          </a:p>
          <a:p>
            <a:pPr marL="171430" indent="-171430">
              <a:buFont typeface="Arial" panose="020B0604020202020204" pitchFamily="34" charset="0"/>
              <a:buChar char="•"/>
            </a:pPr>
            <a:r>
              <a:rPr lang="en-US"/>
              <a:t>Know when code changes in our source repository</a:t>
            </a:r>
          </a:p>
          <a:p>
            <a:pPr marL="171430" indent="-171430">
              <a:buFont typeface="Arial" panose="020B0604020202020204" pitchFamily="34" charset="0"/>
              <a:buChar char="•"/>
            </a:pPr>
            <a:r>
              <a:rPr lang="en-US"/>
              <a:t>Refresh then execute our AML Pipeline if we’ve change the way we’re training</a:t>
            </a:r>
          </a:p>
          <a:p>
            <a:pPr marL="171430" indent="-171430">
              <a:buFont typeface="Arial" panose="020B0604020202020204" pitchFamily="34" charset="0"/>
              <a:buChar char="•"/>
            </a:pPr>
            <a:r>
              <a:rPr lang="en-US"/>
              <a:t>We also want to check code quality – it’s code, so we want tests, linting, etc.</a:t>
            </a:r>
          </a:p>
          <a:p>
            <a:pPr marL="171430" indent="-171430">
              <a:buFont typeface="Arial" panose="020B0604020202020204" pitchFamily="34" charset="0"/>
              <a:buChar char="•"/>
            </a:pPr>
            <a:r>
              <a:rPr lang="en-US"/>
              <a:t>We can also add PR processes to ensure code still compiles before merging into master (and kicking off a potentially expensive training job!)</a:t>
            </a:r>
          </a:p>
          <a:p>
            <a:pPr marL="171430" indent="-171430">
              <a:buFont typeface="Arial" panose="020B0604020202020204" pitchFamily="34" charset="0"/>
              <a:buChar char="•"/>
            </a:pPr>
            <a:r>
              <a:rPr lang="en-US"/>
              <a:t>If you want to know more about Azure DevOps, go here.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6255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important point is – this is all code and software. The quality of your code matters even if it’s not what you’re used to writing!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825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t>
            </a:r>
            <a:r>
              <a:rPr lang="en-US" i="1"/>
              <a:t>could</a:t>
            </a:r>
            <a:r>
              <a:rPr lang="en-US" i="0"/>
              <a:t> just add another step to the AML pipeline, but we don’t want to do that – we want a bit more control over our deployment.</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1438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we still haven’t deployed anything – we have a newly trained model, so how do we deploy?</a:t>
            </a:r>
          </a:p>
          <a:p>
            <a:r>
              <a:rPr lang="en-US"/>
              <a:t>AML Service has the ability to take a model and deploy it to ACI or AKS – we are going to make use of it, but not directly from the UI here.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5721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Continuous Delivery can absolutely be applied to ML.</a:t>
            </a:r>
          </a:p>
          <a:p>
            <a:r>
              <a:rPr lang="en-US"/>
              <a:t>We’re going to use Azure Pipelines for our Continuous Delivery.</a:t>
            </a:r>
          </a:p>
          <a:p>
            <a:pPr marL="171430" indent="-171430">
              <a:buFont typeface="Arial" panose="020B0604020202020204" pitchFamily="34" charset="0"/>
              <a:buChar char="•"/>
            </a:pPr>
            <a:r>
              <a:rPr lang="en-US"/>
              <a:t>When a new model is registered, we’ll kick off our deployment</a:t>
            </a:r>
          </a:p>
          <a:p>
            <a:pPr marL="171430" indent="-171430">
              <a:buFont typeface="Arial" panose="020B0604020202020204" pitchFamily="34" charset="0"/>
              <a:buChar char="•"/>
            </a:pPr>
            <a:r>
              <a:rPr lang="en-US"/>
              <a:t>With Azure Pipelines, We can deploy to test and staging sites before putting our new model live</a:t>
            </a:r>
          </a:p>
          <a:p>
            <a:pPr marL="171430" indent="-171430">
              <a:buFont typeface="Arial" panose="020B0604020202020204" pitchFamily="34" charset="0"/>
              <a:buChar char="•"/>
            </a:pPr>
            <a:r>
              <a:rPr lang="en-US"/>
              <a:t>We can run tests in pre-prod environments</a:t>
            </a:r>
          </a:p>
          <a:p>
            <a:pPr marL="171430" indent="-171430">
              <a:buFont typeface="Arial" panose="020B0604020202020204" pitchFamily="34" charset="0"/>
              <a:buChar char="•"/>
            </a:pPr>
            <a:r>
              <a:rPr lang="en-US"/>
              <a:t>Importantly – what we’re doing is controlling our rollout using the same techniques we use for the rest of our software.</a:t>
            </a:r>
          </a:p>
          <a:p>
            <a:pPr marL="171430" indent="-17143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4472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just put new models in production – you wouldn’t do it with the rest of your software, why do it with your ML?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0116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what we’ve created:</a:t>
            </a:r>
          </a:p>
          <a:p>
            <a:pPr marL="171430" indent="-171430">
              <a:buFont typeface="Arial" panose="020B0604020202020204" pitchFamily="34" charset="0"/>
              <a:buChar char="•"/>
            </a:pPr>
            <a:r>
              <a:rPr lang="en-US"/>
              <a:t>A pipeline for training, which is an AML pipeline – specific to training our model</a:t>
            </a:r>
          </a:p>
          <a:p>
            <a:pPr marL="171430" indent="-171430">
              <a:buFont typeface="Arial" panose="020B0604020202020204" pitchFamily="34" charset="0"/>
              <a:buChar char="•"/>
            </a:pPr>
            <a:r>
              <a:rPr lang="en-US"/>
              <a:t>When we get a new model, we kick off a deployment pipeline in Azure DevOps</a:t>
            </a:r>
          </a:p>
          <a:p>
            <a:pPr marL="171430" indent="-171430">
              <a:buFont typeface="Arial" panose="020B0604020202020204" pitchFamily="34" charset="0"/>
              <a:buChar char="•"/>
            </a:pPr>
            <a:r>
              <a:rPr lang="en-US"/>
              <a:t>Deploy to ACI, run some tests, then if all is well, maybe deploy to AKS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8497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 like the rest of our software, we don’t want to put our model in production and leave it there, assuming it will always work.</a:t>
            </a:r>
          </a:p>
          <a:p>
            <a:r>
              <a:rPr lang="en-US"/>
              <a:t>So we need a retraining strategy.</a:t>
            </a:r>
          </a:p>
          <a:p>
            <a:r>
              <a:rPr lang="en-US"/>
              <a:t>Either periodically, or when the data is different enough in production that we’re not getting the results we want.</a:t>
            </a:r>
          </a:p>
          <a:p>
            <a:r>
              <a:rPr lang="en-US"/>
              <a:t>Azure ML Service has a solution for this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4397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train, we can do so from a known training data set</a:t>
            </a:r>
          </a:p>
          <a:p>
            <a:r>
              <a:rPr lang="en-US"/>
              <a:t>When we ultimately deploy a model to production, we can store the inputs into another dataset – our inference dataset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355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contrast this to a good </a:t>
            </a:r>
            <a:r>
              <a:rPr lang="en-US" err="1"/>
              <a:t>devops</a:t>
            </a:r>
            <a:r>
              <a:rPr lang="en-US"/>
              <a:t> process where we plan, develop and test, release to test then production </a:t>
            </a:r>
            <a:r>
              <a:rPr lang="en-US" err="1"/>
              <a:t>environnments</a:t>
            </a:r>
            <a:r>
              <a:rPr lang="en-US"/>
              <a:t>, then monitor what happens in production… </a:t>
            </a:r>
          </a:p>
          <a:p>
            <a:r>
              <a:rPr lang="en-US"/>
              <a:t>But is DevOps just for software development? The algorithms we spoke about at the start?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8225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Periodically, AML Service will let us compare these two data sets looking for “data drift”. If what we’re seeing in production drifts too much from what we trained our model on, we can kick off a new training process to produce a new model.</a:t>
            </a:r>
          </a:p>
          <a:p>
            <a:r>
              <a:rPr lang="en-US"/>
              <a:t>This can be done automatically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093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 course, if we change our code, we also want to change our training pipeline, which is what we saw today.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2115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Importantly, this is just an example – we’re deploying our model to containers, but maybe we want to embed the models into our software</a:t>
            </a:r>
          </a:p>
          <a:p>
            <a:r>
              <a:rPr lang="en-US"/>
              <a:t>Or maybe we’re not using AML at all – maybe we’re using different cognitive services – and they all have great APIs that Azure Pipelines can talk to.</a:t>
            </a:r>
          </a:p>
          <a:p>
            <a:r>
              <a:rPr lang="en-US"/>
              <a:t>Ultimately, Azure Pipelines can orchestrate anything, so whatever set of tools you’re using, you can use it to manage your training.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8324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summary.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700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look at Microsoft’s definition of DevOps (read it).</a:t>
            </a:r>
          </a:p>
          <a:p>
            <a:r>
              <a:rPr lang="en-US"/>
              <a:t>The most important word here is “value”. DevOps is not about code or bug fixes, it’s about continuously delivering value.</a:t>
            </a:r>
          </a:p>
          <a:p>
            <a:r>
              <a:rPr lang="en-US"/>
              <a:t>If you have a predictive model, and you can make that model better – that is absolutely valuable.</a:t>
            </a:r>
          </a:p>
          <a:p>
            <a:r>
              <a:rPr lang="en-US"/>
              <a:t>So this definition doesn’t exclude ML.</a:t>
            </a:r>
          </a:p>
          <a:p>
            <a:r>
              <a:rPr lang="en-US"/>
              <a:t>Let’s look at a product that can help.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962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may have heard of Azure Pipelines, but it’s important to note these are different products.</a:t>
            </a:r>
          </a:p>
          <a:p>
            <a:r>
              <a:rPr lang="en-US"/>
              <a:t>We’ll talk about the differences in a minute, but at a high level, ML pipelines are good for training workflows, and Azure Pipelines are good for orchestration. They have different focuses.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25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63">
              <a:defRPr/>
            </a:pPr>
            <a:r>
              <a:rPr lang="en-US"/>
              <a:t>Azure Machine Learning Service is a set of services for helping your </a:t>
            </a:r>
            <a:r>
              <a:rPr lang="en-US" err="1"/>
              <a:t>MLOps</a:t>
            </a:r>
            <a:r>
              <a:rPr lang="en-US"/>
              <a:t> (or DevOps for ML) efforts.</a:t>
            </a:r>
          </a:p>
          <a:p>
            <a:r>
              <a:rPr lang="en-US"/>
              <a:t>You can get to it by going to ml.azure.com</a:t>
            </a:r>
          </a:p>
          <a:p>
            <a:r>
              <a:rPr lang="en-US"/>
              <a:t>Let’s drill into a few of the things it helps you manage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524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 list and describe as per the individual points]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104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We’re going to focus for the moment on Pipelines. Pipelines are workflows for training our models, and we want to build one so we can have a repeatable way to build our predictive model.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471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the difference? Why use both?</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35" marR="0" lvl="0" indent="0" algn="l" defTabSz="91399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11/17/2019 9:46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66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F03-268C-4A58-BA47-675293D1B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4911B5-B5A8-43EA-9C8B-61453871F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14983-C487-4F43-8A0A-CD49EB031B20}"/>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5" name="Footer Placeholder 4">
            <a:extLst>
              <a:ext uri="{FF2B5EF4-FFF2-40B4-BE49-F238E27FC236}">
                <a16:creationId xmlns:a16="http://schemas.microsoft.com/office/drawing/2014/main" id="{3F3BC692-BD79-40AC-816D-9848FE872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5109D-FE47-453C-BF67-42224E1DF34D}"/>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329668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8B36-E123-45BB-BE48-C86A34D3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10A87-B267-43A2-B856-AED22880E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80159-BCE1-4A9F-B39D-450B29E61ECD}"/>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5" name="Footer Placeholder 4">
            <a:extLst>
              <a:ext uri="{FF2B5EF4-FFF2-40B4-BE49-F238E27FC236}">
                <a16:creationId xmlns:a16="http://schemas.microsoft.com/office/drawing/2014/main" id="{D54E0A98-A5AA-467B-9547-3DD4D22B1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121EF-2702-48B4-8BEE-9939FFA3F49C}"/>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140705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28934-0745-42E0-9BBC-4C75C63EC4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FF1B24-3A20-4FD0-BFCD-026FEB6D3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EE38C-B161-4DE4-AFB3-848144051160}"/>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5" name="Footer Placeholder 4">
            <a:extLst>
              <a:ext uri="{FF2B5EF4-FFF2-40B4-BE49-F238E27FC236}">
                <a16:creationId xmlns:a16="http://schemas.microsoft.com/office/drawing/2014/main" id="{FDBC8071-7E0B-4092-82A2-FBDA6E97D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6E1C4-8D04-4432-A1C5-39CCAE11E0E0}"/>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411980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84049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738472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310461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46928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652073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226414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spc="-50" baseline="0">
                <a:solidFill>
                  <a:schemeClr val="accent3"/>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965061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257013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0E6B-DAC6-4C9F-91FC-F292430BA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F7DA9-E6BE-49AC-AE38-2322D6DCA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E3055-9C4A-4C86-B52F-3B5FC89516CE}"/>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5" name="Footer Placeholder 4">
            <a:extLst>
              <a:ext uri="{FF2B5EF4-FFF2-40B4-BE49-F238E27FC236}">
                <a16:creationId xmlns:a16="http://schemas.microsoft.com/office/drawing/2014/main" id="{F4C9197D-0A4B-4992-9FBC-613F5EBD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DC576-F393-4512-BA7E-94C9AEB6908B}"/>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1926753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3893433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24871242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619235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996981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802830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643082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16610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346439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392446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1858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7629-C9DA-4AAE-AD65-978696F58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5FB33-7CF4-4C9A-8BF7-B9C32FC9A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A9F1D-7012-455F-993C-451392296F71}"/>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5" name="Footer Placeholder 4">
            <a:extLst>
              <a:ext uri="{FF2B5EF4-FFF2-40B4-BE49-F238E27FC236}">
                <a16:creationId xmlns:a16="http://schemas.microsoft.com/office/drawing/2014/main" id="{890083DB-A3D3-4D37-B333-85659A6DD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C8196-CED6-4585-B4F5-8C8EF0695997}"/>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3933815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3111827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41953881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0459137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2346075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83652038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1595524307"/>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3629236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54163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4733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85513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F64E-3561-4AF0-9FD1-42A099087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A7A6A-C503-4DF9-B21E-3E598E5745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131FEF-1C3B-4C33-8FCD-6049E1648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1B3D6-6FDD-414C-BCD1-F71C7FC7E04E}"/>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6" name="Footer Placeholder 5">
            <a:extLst>
              <a:ext uri="{FF2B5EF4-FFF2-40B4-BE49-F238E27FC236}">
                <a16:creationId xmlns:a16="http://schemas.microsoft.com/office/drawing/2014/main" id="{03FB84AD-E1CB-4E09-836F-BC014C0A9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80C09-5E71-470D-B3CE-768D68B2622C}"/>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34858673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508122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7483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6033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733418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17953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65289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768866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381671358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4109308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1923075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FAB8-AA3F-4857-96C8-C3D61A899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995EB-21CE-42C1-82A1-8D9BD9323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05B96-55D8-4E27-8F6B-D411E0B15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A142F-9E4D-4164-9930-B82243A79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410FB-7B6C-4C8C-9E0D-72FDB1D60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F1CDE-45E1-4E18-94D2-EC1792AEDF27}"/>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8" name="Footer Placeholder 7">
            <a:extLst>
              <a:ext uri="{FF2B5EF4-FFF2-40B4-BE49-F238E27FC236}">
                <a16:creationId xmlns:a16="http://schemas.microsoft.com/office/drawing/2014/main" id="{5AA0B097-0440-4EB4-8BEC-2114BA84C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894C3-F298-4974-8C3F-9D880BF8CECE}"/>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5943054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486547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89BA-8829-44B6-A6C2-27978B856E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5C69C-5A66-46B5-BF0E-99BEEEA372DC}"/>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4" name="Footer Placeholder 3">
            <a:extLst>
              <a:ext uri="{FF2B5EF4-FFF2-40B4-BE49-F238E27FC236}">
                <a16:creationId xmlns:a16="http://schemas.microsoft.com/office/drawing/2014/main" id="{BAB926E8-5691-4207-A074-0B6CD14E52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1D858-DC38-4B71-91DC-AAB531319872}"/>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163167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59B88-01C5-4724-975A-60775C53A161}"/>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3" name="Footer Placeholder 2">
            <a:extLst>
              <a:ext uri="{FF2B5EF4-FFF2-40B4-BE49-F238E27FC236}">
                <a16:creationId xmlns:a16="http://schemas.microsoft.com/office/drawing/2014/main" id="{475176C9-AF1F-44E4-82C5-31E891FF27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A3B5C-F41E-432F-9971-707739547428}"/>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266699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8AC1-E292-436B-A1F3-63700E2EE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DA8B07-F4E6-4BDE-B961-A6D4530289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A830B-6812-4E5A-A8B9-78A1FE81D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7AA42-A94A-498F-B610-F328B11B1DA5}"/>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6" name="Footer Placeholder 5">
            <a:extLst>
              <a:ext uri="{FF2B5EF4-FFF2-40B4-BE49-F238E27FC236}">
                <a16:creationId xmlns:a16="http://schemas.microsoft.com/office/drawing/2014/main" id="{9AC7CAB3-C59C-4578-8179-557FB1778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839BE-1909-4F70-AE00-78AF2450A477}"/>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306802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E341-A076-417E-869D-BB3DB3375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7B77B-C3BF-4A70-B45A-B24E50BF6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8176E8-4D8B-4056-95BC-F3F4CF838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03043-7115-48FE-8E01-4681A4EC8CD7}"/>
              </a:ext>
            </a:extLst>
          </p:cNvPr>
          <p:cNvSpPr>
            <a:spLocks noGrp="1"/>
          </p:cNvSpPr>
          <p:nvPr>
            <p:ph type="dt" sz="half" idx="10"/>
          </p:nvPr>
        </p:nvSpPr>
        <p:spPr/>
        <p:txBody>
          <a:bodyPr/>
          <a:lstStyle/>
          <a:p>
            <a:fld id="{38A5EDB1-6823-48F5-99BC-77E06E70F6C1}" type="datetimeFigureOut">
              <a:rPr lang="en-US" smtClean="0"/>
              <a:t>11/17/2019</a:t>
            </a:fld>
            <a:endParaRPr lang="en-US"/>
          </a:p>
        </p:txBody>
      </p:sp>
      <p:sp>
        <p:nvSpPr>
          <p:cNvPr id="6" name="Footer Placeholder 5">
            <a:extLst>
              <a:ext uri="{FF2B5EF4-FFF2-40B4-BE49-F238E27FC236}">
                <a16:creationId xmlns:a16="http://schemas.microsoft.com/office/drawing/2014/main" id="{903784D2-FD2E-4655-B917-4774BF85B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68BAB-6649-4971-9602-587C6BAA77CD}"/>
              </a:ext>
            </a:extLst>
          </p:cNvPr>
          <p:cNvSpPr>
            <a:spLocks noGrp="1"/>
          </p:cNvSpPr>
          <p:nvPr>
            <p:ph type="sldNum" sz="quarter" idx="12"/>
          </p:nvPr>
        </p:nvSpPr>
        <p:spPr/>
        <p:txBody>
          <a:bodyPr/>
          <a:lstStyle/>
          <a:p>
            <a:fld id="{B386B957-4AED-4E45-B9B6-406930BD83AA}" type="slidenum">
              <a:rPr lang="en-US" smtClean="0"/>
              <a:t>‹#›</a:t>
            </a:fld>
            <a:endParaRPr lang="en-US"/>
          </a:p>
        </p:txBody>
      </p:sp>
    </p:spTree>
    <p:extLst>
      <p:ext uri="{BB962C8B-B14F-4D97-AF65-F5344CB8AC3E}">
        <p14:creationId xmlns:p14="http://schemas.microsoft.com/office/powerpoint/2010/main" val="84514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34B9-C167-447B-AC84-3A2CCDC697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E76F1-95E7-45D0-BDD9-A893EC1E1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200AD-E22E-474E-B82C-7578AA6B9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5EDB1-6823-48F5-99BC-77E06E70F6C1}" type="datetimeFigureOut">
              <a:rPr lang="en-US" smtClean="0"/>
              <a:t>11/17/2019</a:t>
            </a:fld>
            <a:endParaRPr lang="en-US"/>
          </a:p>
        </p:txBody>
      </p:sp>
      <p:sp>
        <p:nvSpPr>
          <p:cNvPr id="5" name="Footer Placeholder 4">
            <a:extLst>
              <a:ext uri="{FF2B5EF4-FFF2-40B4-BE49-F238E27FC236}">
                <a16:creationId xmlns:a16="http://schemas.microsoft.com/office/drawing/2014/main" id="{69756DA7-2D25-4318-83E0-E2200EF1A7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2CD43-A4CC-457C-9DD5-80C9D1E3CE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6B957-4AED-4E45-B9B6-406930BD83AA}" type="slidenum">
              <a:rPr lang="en-US" smtClean="0"/>
              <a:t>‹#›</a:t>
            </a:fld>
            <a:endParaRPr lang="en-US"/>
          </a:p>
        </p:txBody>
      </p:sp>
    </p:spTree>
    <p:extLst>
      <p:ext uri="{BB962C8B-B14F-4D97-AF65-F5344CB8AC3E}">
        <p14:creationId xmlns:p14="http://schemas.microsoft.com/office/powerpoint/2010/main" val="28836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t>aka.ms</a:t>
            </a:r>
            <a:r>
              <a:rPr lang="en-US"/>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t>#</a:t>
            </a:r>
            <a:r>
              <a:rPr lang="en-US" err="1"/>
              <a:t>MSIgniteTheTour</a:t>
            </a:r>
            <a:endParaRPr lang="en-US"/>
          </a:p>
        </p:txBody>
      </p:sp>
    </p:spTree>
    <p:extLst>
      <p:ext uri="{BB962C8B-B14F-4D97-AF65-F5344CB8AC3E}">
        <p14:creationId xmlns:p14="http://schemas.microsoft.com/office/powerpoint/2010/main" val="278893049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1312376387"/>
      </p:ext>
    </p:extLst>
  </p:cSld>
  <p:clrMap bg1="lt1" tx1="dk1" bg2="lt2" tx2="dk2" accent1="accent1" accent2="accent2" accent3="accent3" accent4="accent4" accent5="accent5" accent6="accent6" hlink="hlink" folHlink="folHlink"/>
  <p:sldLayoutIdLst>
    <p:sldLayoutId id="2147483708"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22.sv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2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mitt/azuredevops" TargetMode="External"/><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0.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2.xml"/><Relationship Id="rId1" Type="http://schemas.openxmlformats.org/officeDocument/2006/relationships/slideLayout" Target="../slideLayouts/slideLayout23.xml"/><Relationship Id="rId5" Type="http://schemas.openxmlformats.org/officeDocument/2006/relationships/image" Target="../media/image33.emf"/><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2.xml"/><Relationship Id="rId5" Type="http://schemas.openxmlformats.org/officeDocument/2006/relationships/image" Target="../media/image30.sv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aka.ms/cloudmlfeedback"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43AB-676E-4441-9AA1-D835E3777BA8}"/>
              </a:ext>
            </a:extLst>
          </p:cNvPr>
          <p:cNvSpPr>
            <a:spLocks noGrp="1"/>
          </p:cNvSpPr>
          <p:nvPr>
            <p:ph type="ctrTitle"/>
          </p:nvPr>
        </p:nvSpPr>
        <p:spPr/>
        <p:txBody>
          <a:bodyPr/>
          <a:lstStyle/>
          <a:p>
            <a:r>
              <a:rPr lang="en-US" dirty="0"/>
              <a:t>Cloud Scale Machine Learning</a:t>
            </a:r>
          </a:p>
        </p:txBody>
      </p:sp>
      <p:sp>
        <p:nvSpPr>
          <p:cNvPr id="3" name="Subtitle 2">
            <a:extLst>
              <a:ext uri="{FF2B5EF4-FFF2-40B4-BE49-F238E27FC236}">
                <a16:creationId xmlns:a16="http://schemas.microsoft.com/office/drawing/2014/main" id="{4BDA5C14-7AEF-432C-A48F-DF1D71238698}"/>
              </a:ext>
            </a:extLst>
          </p:cNvPr>
          <p:cNvSpPr>
            <a:spLocks noGrp="1"/>
          </p:cNvSpPr>
          <p:nvPr>
            <p:ph type="subTitle" idx="1"/>
          </p:nvPr>
        </p:nvSpPr>
        <p:spPr/>
        <p:txBody>
          <a:bodyPr/>
          <a:lstStyle/>
          <a:p>
            <a:r>
              <a:rPr lang="en-US" dirty="0"/>
              <a:t>The Intersection of Data Science and DevOps</a:t>
            </a:r>
          </a:p>
          <a:p>
            <a:r>
              <a:rPr lang="en-US" dirty="0"/>
              <a:t>aka.ms/cloudmlfeedback</a:t>
            </a:r>
          </a:p>
        </p:txBody>
      </p:sp>
    </p:spTree>
    <p:extLst>
      <p:ext uri="{BB962C8B-B14F-4D97-AF65-F5344CB8AC3E}">
        <p14:creationId xmlns:p14="http://schemas.microsoft.com/office/powerpoint/2010/main" val="395504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068C-8153-C84D-A46C-6E38CFD4BFD2}"/>
              </a:ext>
            </a:extLst>
          </p:cNvPr>
          <p:cNvSpPr>
            <a:spLocks noGrp="1"/>
          </p:cNvSpPr>
          <p:nvPr>
            <p:ph type="title"/>
          </p:nvPr>
        </p:nvSpPr>
        <p:spPr/>
        <p:txBody>
          <a:bodyPr/>
          <a:lstStyle/>
          <a:p>
            <a:r>
              <a:rPr lang="en-US"/>
              <a:t>DevOps Process</a:t>
            </a:r>
          </a:p>
        </p:txBody>
      </p:sp>
      <p:pic>
        <p:nvPicPr>
          <p:cNvPr id="3" name="Picture 2">
            <a:extLst>
              <a:ext uri="{FF2B5EF4-FFF2-40B4-BE49-F238E27FC236}">
                <a16:creationId xmlns:a16="http://schemas.microsoft.com/office/drawing/2014/main" id="{CD6B7FF0-A09D-6847-8B75-B609410B8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6355" y="2710048"/>
            <a:ext cx="1717257" cy="1552480"/>
          </a:xfrm>
          <a:prstGeom prst="rect">
            <a:avLst/>
          </a:prstGeom>
        </p:spPr>
      </p:pic>
      <p:pic>
        <p:nvPicPr>
          <p:cNvPr id="4" name="Picture 3">
            <a:extLst>
              <a:ext uri="{FF2B5EF4-FFF2-40B4-BE49-F238E27FC236}">
                <a16:creationId xmlns:a16="http://schemas.microsoft.com/office/drawing/2014/main" id="{E070C4EB-5A32-774D-97B2-B2E1E1C1BB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126" y="2730610"/>
            <a:ext cx="1771912" cy="1609243"/>
          </a:xfrm>
          <a:prstGeom prst="rect">
            <a:avLst/>
          </a:prstGeom>
        </p:spPr>
      </p:pic>
      <p:pic>
        <p:nvPicPr>
          <p:cNvPr id="5" name="Picture 4">
            <a:extLst>
              <a:ext uri="{FF2B5EF4-FFF2-40B4-BE49-F238E27FC236}">
                <a16:creationId xmlns:a16="http://schemas.microsoft.com/office/drawing/2014/main" id="{3D48352C-7BBA-5C4B-AB38-48B248EB36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186" y="3677302"/>
            <a:ext cx="248659" cy="204611"/>
          </a:xfrm>
          <a:prstGeom prst="rect">
            <a:avLst/>
          </a:prstGeom>
        </p:spPr>
      </p:pic>
      <p:pic>
        <p:nvPicPr>
          <p:cNvPr id="6" name="Picture 5">
            <a:extLst>
              <a:ext uri="{FF2B5EF4-FFF2-40B4-BE49-F238E27FC236}">
                <a16:creationId xmlns:a16="http://schemas.microsoft.com/office/drawing/2014/main" id="{090C53A4-AEEC-FA45-A0EF-CB373F1894A6}"/>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44445" y="1406075"/>
            <a:ext cx="4449340" cy="4449512"/>
          </a:xfrm>
          <a:prstGeom prst="rect">
            <a:avLst/>
          </a:prstGeom>
        </p:spPr>
      </p:pic>
      <p:sp>
        <p:nvSpPr>
          <p:cNvPr id="7" name="TextBox 6">
            <a:extLst>
              <a:ext uri="{FF2B5EF4-FFF2-40B4-BE49-F238E27FC236}">
                <a16:creationId xmlns:a16="http://schemas.microsoft.com/office/drawing/2014/main" id="{763E99AD-57F9-A347-BE88-6842D9F965D6}"/>
              </a:ext>
            </a:extLst>
          </p:cNvPr>
          <p:cNvSpPr txBox="1"/>
          <p:nvPr/>
        </p:nvSpPr>
        <p:spPr>
          <a:xfrm>
            <a:off x="2232003" y="1510138"/>
            <a:ext cx="825154" cy="47085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Segoe UI Light"/>
                <a:ea typeface="+mn-ea"/>
                <a:cs typeface="Arial" pitchFamily="34" charset="0"/>
              </a:rPr>
              <a:t>Plan</a:t>
            </a:r>
          </a:p>
        </p:txBody>
      </p:sp>
      <p:sp>
        <p:nvSpPr>
          <p:cNvPr id="8" name="TextBox 7">
            <a:extLst>
              <a:ext uri="{FF2B5EF4-FFF2-40B4-BE49-F238E27FC236}">
                <a16:creationId xmlns:a16="http://schemas.microsoft.com/office/drawing/2014/main" id="{CD61EE13-E987-2046-BBED-61C36D38290F}"/>
              </a:ext>
            </a:extLst>
          </p:cNvPr>
          <p:cNvSpPr txBox="1"/>
          <p:nvPr/>
        </p:nvSpPr>
        <p:spPr>
          <a:xfrm>
            <a:off x="1618140" y="1248566"/>
            <a:ext cx="561372" cy="984757"/>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799" b="0" i="0" u="none" strike="noStrike" kern="1200" cap="none" spc="0" normalizeH="0" baseline="0" noProof="0">
                <a:ln>
                  <a:noFill/>
                </a:ln>
                <a:solidFill>
                  <a:srgbClr val="000000"/>
                </a:solidFill>
                <a:effectLst/>
                <a:uLnTx/>
                <a:uFillTx/>
                <a:latin typeface="Segoe UI Semibold"/>
                <a:ea typeface="+mn-ea"/>
                <a:cs typeface="Arial" pitchFamily="34" charset="0"/>
              </a:rPr>
              <a:t>1</a:t>
            </a:r>
          </a:p>
        </p:txBody>
      </p:sp>
      <p:sp>
        <p:nvSpPr>
          <p:cNvPr id="9" name="TextBox 8">
            <a:extLst>
              <a:ext uri="{FF2B5EF4-FFF2-40B4-BE49-F238E27FC236}">
                <a16:creationId xmlns:a16="http://schemas.microsoft.com/office/drawing/2014/main" id="{931D1BAD-90F2-A94A-B37B-69E187A8BCDA}"/>
              </a:ext>
            </a:extLst>
          </p:cNvPr>
          <p:cNvSpPr txBox="1"/>
          <p:nvPr/>
        </p:nvSpPr>
        <p:spPr>
          <a:xfrm>
            <a:off x="8925895" y="1510138"/>
            <a:ext cx="2372756" cy="47085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Segoe UI Light"/>
                <a:ea typeface="+mn-ea"/>
                <a:cs typeface="Arial" pitchFamily="34" charset="0"/>
              </a:rPr>
              <a:t>Monitor + Learn</a:t>
            </a:r>
          </a:p>
        </p:txBody>
      </p:sp>
      <p:sp>
        <p:nvSpPr>
          <p:cNvPr id="10" name="TextBox 9">
            <a:extLst>
              <a:ext uri="{FF2B5EF4-FFF2-40B4-BE49-F238E27FC236}">
                <a16:creationId xmlns:a16="http://schemas.microsoft.com/office/drawing/2014/main" id="{99EC7C8B-6040-7D41-A4F8-9B4E1142C697}"/>
              </a:ext>
            </a:extLst>
          </p:cNvPr>
          <p:cNvSpPr txBox="1"/>
          <p:nvPr/>
        </p:nvSpPr>
        <p:spPr>
          <a:xfrm>
            <a:off x="8925895" y="5511939"/>
            <a:ext cx="1489369" cy="47085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Segoe UI Light"/>
                <a:ea typeface="+mn-ea"/>
                <a:cs typeface="Arial" pitchFamily="34" charset="0"/>
              </a:rPr>
              <a:t>Release</a:t>
            </a:r>
          </a:p>
        </p:txBody>
      </p:sp>
      <p:sp>
        <p:nvSpPr>
          <p:cNvPr id="11" name="TextBox 10">
            <a:extLst>
              <a:ext uri="{FF2B5EF4-FFF2-40B4-BE49-F238E27FC236}">
                <a16:creationId xmlns:a16="http://schemas.microsoft.com/office/drawing/2014/main" id="{30A70C94-EC60-604E-BFE6-133D82F5CCC6}"/>
              </a:ext>
            </a:extLst>
          </p:cNvPr>
          <p:cNvSpPr txBox="1"/>
          <p:nvPr/>
        </p:nvSpPr>
        <p:spPr>
          <a:xfrm>
            <a:off x="2232003" y="5511939"/>
            <a:ext cx="2140175" cy="47085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Segoe UI Light"/>
                <a:ea typeface="+mn-ea"/>
                <a:cs typeface="Arial" pitchFamily="34" charset="0"/>
              </a:rPr>
              <a:t>Develop + Test</a:t>
            </a:r>
          </a:p>
        </p:txBody>
      </p:sp>
      <p:sp>
        <p:nvSpPr>
          <p:cNvPr id="12" name="TextBox 11">
            <a:extLst>
              <a:ext uri="{FF2B5EF4-FFF2-40B4-BE49-F238E27FC236}">
                <a16:creationId xmlns:a16="http://schemas.microsoft.com/office/drawing/2014/main" id="{83B73BBD-791B-D945-B369-0F17DF49873E}"/>
              </a:ext>
            </a:extLst>
          </p:cNvPr>
          <p:cNvSpPr txBox="1"/>
          <p:nvPr/>
        </p:nvSpPr>
        <p:spPr>
          <a:xfrm>
            <a:off x="1618140" y="5250367"/>
            <a:ext cx="561372" cy="984757"/>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799" b="0" i="0" u="none" strike="noStrike" kern="1200" cap="none" spc="0" normalizeH="0" baseline="0" noProof="0">
                <a:ln>
                  <a:noFill/>
                </a:ln>
                <a:solidFill>
                  <a:srgbClr val="000000"/>
                </a:solidFill>
                <a:effectLst/>
                <a:uLnTx/>
                <a:uFillTx/>
                <a:latin typeface="Segoe UI"/>
                <a:ea typeface="+mn-ea"/>
                <a:cs typeface="Arial" pitchFamily="34" charset="0"/>
              </a:rPr>
              <a:t>2</a:t>
            </a:r>
            <a:endParaRPr kumimoji="0" lang="en-US" sz="5799"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3" name="TextBox 12">
            <a:extLst>
              <a:ext uri="{FF2B5EF4-FFF2-40B4-BE49-F238E27FC236}">
                <a16:creationId xmlns:a16="http://schemas.microsoft.com/office/drawing/2014/main" id="{E3588AAC-0D22-F949-BCE6-62E433F1F80E}"/>
              </a:ext>
            </a:extLst>
          </p:cNvPr>
          <p:cNvSpPr txBox="1"/>
          <p:nvPr/>
        </p:nvSpPr>
        <p:spPr>
          <a:xfrm>
            <a:off x="246580" y="3418936"/>
            <a:ext cx="2668284" cy="443198"/>
          </a:xfrm>
          <a:prstGeom prst="rect">
            <a:avLst/>
          </a:prstGeom>
          <a:noFill/>
        </p:spPr>
        <p:txBody>
          <a:bodyPr wrap="square" lIns="0" tIns="0" rIns="0" bIns="0" rtlCol="0">
            <a:spAutoFit/>
          </a:bodyPr>
          <a:lstStyle/>
          <a:p>
            <a:pPr marL="0" marR="0" lvl="0" indent="0" algn="r" defTabSz="1267656"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Semibold"/>
                <a:ea typeface="+mn-ea"/>
                <a:cs typeface="Segoe UI Semilight" panose="020B0402040204020203" pitchFamily="34" charset="0"/>
              </a:rPr>
              <a:t>Development</a:t>
            </a:r>
          </a:p>
        </p:txBody>
      </p:sp>
      <p:sp>
        <p:nvSpPr>
          <p:cNvPr id="14" name="TextBox 13">
            <a:extLst>
              <a:ext uri="{FF2B5EF4-FFF2-40B4-BE49-F238E27FC236}">
                <a16:creationId xmlns:a16="http://schemas.microsoft.com/office/drawing/2014/main" id="{ACD75CDE-51AD-784D-A47F-B7C2E72F4487}"/>
              </a:ext>
            </a:extLst>
          </p:cNvPr>
          <p:cNvSpPr txBox="1"/>
          <p:nvPr/>
        </p:nvSpPr>
        <p:spPr>
          <a:xfrm>
            <a:off x="9223259" y="3418936"/>
            <a:ext cx="2075391" cy="443198"/>
          </a:xfrm>
          <a:prstGeom prst="rect">
            <a:avLst/>
          </a:prstGeom>
          <a:noFill/>
        </p:spPr>
        <p:txBody>
          <a:bodyPr wrap="square" lIns="0" tIns="0" rIns="0" bIns="0" rtlCol="0">
            <a:spAutoFit/>
          </a:bodyPr>
          <a:lstStyle/>
          <a:p>
            <a:pPr marL="0" marR="0" lvl="0" indent="0" algn="l" defTabSz="1267656"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Semibold"/>
                <a:ea typeface="+mn-ea"/>
                <a:cs typeface="Segoe UI Semilight" panose="020B0402040204020203" pitchFamily="34" charset="0"/>
              </a:rPr>
              <a:t>Production</a:t>
            </a:r>
          </a:p>
        </p:txBody>
      </p:sp>
      <p:sp>
        <p:nvSpPr>
          <p:cNvPr id="15" name="TextBox 14">
            <a:extLst>
              <a:ext uri="{FF2B5EF4-FFF2-40B4-BE49-F238E27FC236}">
                <a16:creationId xmlns:a16="http://schemas.microsoft.com/office/drawing/2014/main" id="{426178A4-B11E-EF42-AE95-6C27D792B430}"/>
              </a:ext>
            </a:extLst>
          </p:cNvPr>
          <p:cNvSpPr txBox="1"/>
          <p:nvPr/>
        </p:nvSpPr>
        <p:spPr>
          <a:xfrm>
            <a:off x="8259535" y="1248566"/>
            <a:ext cx="561372" cy="984757"/>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799" b="0" i="0" u="none" strike="noStrike" kern="1200" cap="none" spc="0" normalizeH="0" baseline="0" noProof="0">
                <a:ln>
                  <a:noFill/>
                </a:ln>
                <a:solidFill>
                  <a:srgbClr val="000000"/>
                </a:solidFill>
                <a:effectLst/>
                <a:uLnTx/>
                <a:uFillTx/>
                <a:latin typeface="Segoe UI"/>
                <a:ea typeface="+mn-ea"/>
                <a:cs typeface="Arial" pitchFamily="34" charset="0"/>
              </a:rPr>
              <a:t>4</a:t>
            </a:r>
            <a:endParaRPr kumimoji="0" lang="en-US" sz="5799"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6" name="TextBox 15">
            <a:extLst>
              <a:ext uri="{FF2B5EF4-FFF2-40B4-BE49-F238E27FC236}">
                <a16:creationId xmlns:a16="http://schemas.microsoft.com/office/drawing/2014/main" id="{7E240444-BB6B-CF47-B975-1757ECC647B3}"/>
              </a:ext>
            </a:extLst>
          </p:cNvPr>
          <p:cNvSpPr txBox="1"/>
          <p:nvPr/>
        </p:nvSpPr>
        <p:spPr>
          <a:xfrm>
            <a:off x="8259535" y="5250367"/>
            <a:ext cx="561372" cy="984757"/>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799" b="0" i="0" u="none" strike="noStrike" kern="1200" cap="none" spc="0" normalizeH="0" baseline="0" noProof="0">
                <a:ln>
                  <a:noFill/>
                </a:ln>
                <a:solidFill>
                  <a:srgbClr val="000000"/>
                </a:solidFill>
                <a:effectLst/>
                <a:uLnTx/>
                <a:uFillTx/>
                <a:latin typeface="Segoe UI"/>
                <a:ea typeface="+mn-ea"/>
                <a:cs typeface="Arial" pitchFamily="34" charset="0"/>
              </a:rPr>
              <a:t>3</a:t>
            </a:r>
            <a:endParaRPr kumimoji="0" lang="en-US" sz="5799"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7" name="Freeform 8">
            <a:extLst>
              <a:ext uri="{FF2B5EF4-FFF2-40B4-BE49-F238E27FC236}">
                <a16:creationId xmlns:a16="http://schemas.microsoft.com/office/drawing/2014/main" id="{A3314897-6244-894D-B3A3-7E66383C879D}"/>
              </a:ext>
            </a:extLst>
          </p:cNvPr>
          <p:cNvSpPr>
            <a:spLocks/>
          </p:cNvSpPr>
          <p:nvPr/>
        </p:nvSpPr>
        <p:spPr bwMode="auto">
          <a:xfrm>
            <a:off x="3764336" y="1325734"/>
            <a:ext cx="2304724" cy="2304724"/>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18" name="Freeform 10">
            <a:extLst>
              <a:ext uri="{FF2B5EF4-FFF2-40B4-BE49-F238E27FC236}">
                <a16:creationId xmlns:a16="http://schemas.microsoft.com/office/drawing/2014/main" id="{EB78ED06-E39A-014C-8D93-F4DB2BDDB0F0}"/>
              </a:ext>
            </a:extLst>
          </p:cNvPr>
          <p:cNvSpPr>
            <a:spLocks/>
          </p:cNvSpPr>
          <p:nvPr/>
        </p:nvSpPr>
        <p:spPr bwMode="auto">
          <a:xfrm>
            <a:off x="3764336" y="3630458"/>
            <a:ext cx="2304724" cy="2306311"/>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19" name="Freeform 13">
            <a:extLst>
              <a:ext uri="{FF2B5EF4-FFF2-40B4-BE49-F238E27FC236}">
                <a16:creationId xmlns:a16="http://schemas.microsoft.com/office/drawing/2014/main" id="{C1954A61-AB52-2245-9579-47881E02EBD8}"/>
              </a:ext>
            </a:extLst>
          </p:cNvPr>
          <p:cNvSpPr>
            <a:spLocks/>
          </p:cNvSpPr>
          <p:nvPr/>
        </p:nvSpPr>
        <p:spPr bwMode="auto">
          <a:xfrm>
            <a:off x="6069060" y="1325734"/>
            <a:ext cx="2304724" cy="2304724"/>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F9349"/>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0" name="Freeform 7">
            <a:extLst>
              <a:ext uri="{FF2B5EF4-FFF2-40B4-BE49-F238E27FC236}">
                <a16:creationId xmlns:a16="http://schemas.microsoft.com/office/drawing/2014/main" id="{924CF9EE-A0E8-5D40-B9B8-13AC65DE7E63}"/>
              </a:ext>
            </a:extLst>
          </p:cNvPr>
          <p:cNvSpPr>
            <a:spLocks/>
          </p:cNvSpPr>
          <p:nvPr/>
        </p:nvSpPr>
        <p:spPr bwMode="auto">
          <a:xfrm>
            <a:off x="3764336" y="1325734"/>
            <a:ext cx="2304724" cy="2304724"/>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8661C6"/>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1" name="Freeform 9">
            <a:extLst>
              <a:ext uri="{FF2B5EF4-FFF2-40B4-BE49-F238E27FC236}">
                <a16:creationId xmlns:a16="http://schemas.microsoft.com/office/drawing/2014/main" id="{6415C303-85BB-A64F-BF01-1588226717E1}"/>
              </a:ext>
            </a:extLst>
          </p:cNvPr>
          <p:cNvSpPr>
            <a:spLocks/>
          </p:cNvSpPr>
          <p:nvPr/>
        </p:nvSpPr>
        <p:spPr bwMode="auto">
          <a:xfrm>
            <a:off x="3764336" y="3630458"/>
            <a:ext cx="2304724" cy="2306311"/>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D83A00"/>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2" name="Freeform 11">
            <a:extLst>
              <a:ext uri="{FF2B5EF4-FFF2-40B4-BE49-F238E27FC236}">
                <a16:creationId xmlns:a16="http://schemas.microsoft.com/office/drawing/2014/main" id="{C0ECB45C-A072-0E43-826D-9B411DCDEFEB}"/>
              </a:ext>
            </a:extLst>
          </p:cNvPr>
          <p:cNvSpPr>
            <a:spLocks/>
          </p:cNvSpPr>
          <p:nvPr/>
        </p:nvSpPr>
        <p:spPr bwMode="auto">
          <a:xfrm>
            <a:off x="6069060" y="3630458"/>
            <a:ext cx="2304724" cy="2306311"/>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0078D5"/>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23" name="Freeform 14">
            <a:extLst>
              <a:ext uri="{FF2B5EF4-FFF2-40B4-BE49-F238E27FC236}">
                <a16:creationId xmlns:a16="http://schemas.microsoft.com/office/drawing/2014/main" id="{FA86E392-36D8-8A4A-909D-211CDFB4C327}"/>
              </a:ext>
            </a:extLst>
          </p:cNvPr>
          <p:cNvSpPr>
            <a:spLocks/>
          </p:cNvSpPr>
          <p:nvPr/>
        </p:nvSpPr>
        <p:spPr bwMode="auto">
          <a:xfrm>
            <a:off x="6069060" y="1325734"/>
            <a:ext cx="2304724" cy="2304724"/>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3840919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6"/>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600"/>
                                        <p:tgtEl>
                                          <p:spTgt spid="3"/>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600"/>
                                        <p:tgtEl>
                                          <p:spTgt spid="4"/>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4"/>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600"/>
                                        <p:tgtEl>
                                          <p:spTgt spid="5"/>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5" grpId="0"/>
      <p:bldP spid="16" grpId="0"/>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75D5-DE41-BC4B-9D12-FF2EE27EC6B9}"/>
              </a:ext>
            </a:extLst>
          </p:cNvPr>
          <p:cNvSpPr>
            <a:spLocks noGrp="1"/>
          </p:cNvSpPr>
          <p:nvPr>
            <p:ph type="title"/>
          </p:nvPr>
        </p:nvSpPr>
        <p:spPr>
          <a:xfrm>
            <a:off x="586800" y="580310"/>
            <a:ext cx="9144000" cy="553998"/>
          </a:xfrm>
        </p:spPr>
        <p:txBody>
          <a:bodyPr/>
          <a:lstStyle/>
          <a:p>
            <a:r>
              <a:rPr lang="en-US" sz="3600"/>
              <a:t>DevOps</a:t>
            </a:r>
          </a:p>
        </p:txBody>
      </p:sp>
      <p:sp>
        <p:nvSpPr>
          <p:cNvPr id="3" name="Text Placeholder 2">
            <a:extLst>
              <a:ext uri="{FF2B5EF4-FFF2-40B4-BE49-F238E27FC236}">
                <a16:creationId xmlns:a16="http://schemas.microsoft.com/office/drawing/2014/main" id="{B23F0AF0-3E5A-7C4A-AC12-C82ED36C2613}"/>
              </a:ext>
            </a:extLst>
          </p:cNvPr>
          <p:cNvSpPr>
            <a:spLocks noGrp="1"/>
          </p:cNvSpPr>
          <p:nvPr>
            <p:ph type="body" sz="quarter" idx="12"/>
          </p:nvPr>
        </p:nvSpPr>
        <p:spPr>
          <a:xfrm>
            <a:off x="1524000" y="2128653"/>
            <a:ext cx="9144000" cy="1661993"/>
          </a:xfrm>
        </p:spPr>
        <p:txBody>
          <a:bodyPr/>
          <a:lstStyle/>
          <a:p>
            <a:pPr algn="ctr"/>
            <a:r>
              <a:rPr lang="en-US" sz="3600"/>
              <a:t>DevOps is the union of people, process, and products to enable continuous delivery of </a:t>
            </a:r>
            <a:r>
              <a:rPr lang="en-US" sz="3600" b="1">
                <a:solidFill>
                  <a:srgbClr val="FEF000"/>
                </a:solidFill>
              </a:rPr>
              <a:t>value</a:t>
            </a:r>
            <a:r>
              <a:rPr lang="en-US" sz="3600"/>
              <a:t> to our end users.</a:t>
            </a:r>
          </a:p>
        </p:txBody>
      </p:sp>
    </p:spTree>
    <p:extLst>
      <p:ext uri="{BB962C8B-B14F-4D97-AF65-F5344CB8AC3E}">
        <p14:creationId xmlns:p14="http://schemas.microsoft.com/office/powerpoint/2010/main" val="316269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6132A-B108-CD45-BF38-D70B8C530914}"/>
              </a:ext>
            </a:extLst>
          </p:cNvPr>
          <p:cNvSpPr>
            <a:spLocks noGrp="1"/>
          </p:cNvSpPr>
          <p:nvPr>
            <p:ph type="title"/>
          </p:nvPr>
        </p:nvSpPr>
        <p:spPr/>
        <p:txBody>
          <a:bodyPr/>
          <a:lstStyle/>
          <a:p>
            <a:r>
              <a:rPr lang="en-US"/>
              <a:t>Pipelines</a:t>
            </a:r>
          </a:p>
        </p:txBody>
      </p:sp>
      <p:sp>
        <p:nvSpPr>
          <p:cNvPr id="7" name="TextBox 6">
            <a:extLst>
              <a:ext uri="{FF2B5EF4-FFF2-40B4-BE49-F238E27FC236}">
                <a16:creationId xmlns:a16="http://schemas.microsoft.com/office/drawing/2014/main" id="{0B220DF3-4A05-4349-8A88-591C0F3A1EA0}"/>
              </a:ext>
            </a:extLst>
          </p:cNvPr>
          <p:cNvSpPr txBox="1"/>
          <p:nvPr/>
        </p:nvSpPr>
        <p:spPr>
          <a:xfrm>
            <a:off x="7151292" y="4129137"/>
            <a:ext cx="2952070"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Segoe UI"/>
                <a:ea typeface="+mn-ea"/>
                <a:cs typeface="+mn-cs"/>
              </a:rPr>
              <a:t>Azure Pipelines</a:t>
            </a:r>
            <a:endParaRPr kumimoji="0" lang="en-US" sz="2800" b="0" i="0" u="none" strike="noStrike" kern="1200" cap="none" spc="0" normalizeH="0" baseline="0" noProof="0">
              <a:ln>
                <a:noFill/>
              </a:ln>
              <a:solidFill>
                <a:srgbClr val="000000"/>
              </a:solidFill>
              <a:effectLst/>
              <a:uLnTx/>
              <a:uFillTx/>
              <a:latin typeface="Segoe UI"/>
              <a:ea typeface="+mn-ea"/>
              <a:cs typeface="Segoe UI"/>
            </a:endParaRPr>
          </a:p>
        </p:txBody>
      </p:sp>
      <p:pic>
        <p:nvPicPr>
          <p:cNvPr id="8" name="Graphic 7" descr="Azure Pipelines lgoo">
            <a:extLst>
              <a:ext uri="{FF2B5EF4-FFF2-40B4-BE49-F238E27FC236}">
                <a16:creationId xmlns:a16="http://schemas.microsoft.com/office/drawing/2014/main" id="{D6D7EFB1-833B-8E46-893A-38AD404BC0C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5847" y="1853764"/>
            <a:ext cx="2187029" cy="2275373"/>
          </a:xfrm>
          <a:prstGeom prst="rect">
            <a:avLst/>
          </a:prstGeom>
        </p:spPr>
      </p:pic>
      <p:pic>
        <p:nvPicPr>
          <p:cNvPr id="2" name="Picture 1" descr="Azure ML Pipelines logo">
            <a:extLst>
              <a:ext uri="{FF2B5EF4-FFF2-40B4-BE49-F238E27FC236}">
                <a16:creationId xmlns:a16="http://schemas.microsoft.com/office/drawing/2014/main" id="{B4194AF2-A199-E24D-B835-66B000279354}"/>
              </a:ext>
            </a:extLst>
          </p:cNvPr>
          <p:cNvPicPr>
            <a:picLocks noChangeAspect="1"/>
          </p:cNvPicPr>
          <p:nvPr/>
        </p:nvPicPr>
        <p:blipFill>
          <a:blip r:embed="rId5"/>
          <a:stretch>
            <a:fillRect/>
          </a:stretch>
        </p:blipFill>
        <p:spPr>
          <a:xfrm>
            <a:off x="2257545" y="1932037"/>
            <a:ext cx="2578100" cy="2197100"/>
          </a:xfrm>
          <a:prstGeom prst="rect">
            <a:avLst/>
          </a:prstGeom>
        </p:spPr>
      </p:pic>
      <p:sp>
        <p:nvSpPr>
          <p:cNvPr id="6" name="TextBox 5">
            <a:extLst>
              <a:ext uri="{FF2B5EF4-FFF2-40B4-BE49-F238E27FC236}">
                <a16:creationId xmlns:a16="http://schemas.microsoft.com/office/drawing/2014/main" id="{F0CA1D55-ABAA-1F4B-9599-EEB894CCA152}"/>
              </a:ext>
            </a:extLst>
          </p:cNvPr>
          <p:cNvSpPr txBox="1"/>
          <p:nvPr/>
        </p:nvSpPr>
        <p:spPr>
          <a:xfrm>
            <a:off x="1877197" y="4129137"/>
            <a:ext cx="3338795"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Segoe UI"/>
                <a:ea typeface="+mn-ea"/>
                <a:cs typeface="+mn-cs"/>
              </a:rPr>
              <a:t>Azure ML Pipelines</a:t>
            </a:r>
            <a:endParaRPr kumimoji="0" lang="en-US" sz="2800" b="0" i="0" u="none" strike="noStrike" kern="1200" cap="none" spc="0" normalizeH="0" baseline="0" noProof="0">
              <a:ln>
                <a:noFill/>
              </a:ln>
              <a:solidFill>
                <a:srgbClr val="000000"/>
              </a:solidFill>
              <a:effectLst/>
              <a:uLnTx/>
              <a:uFillTx/>
              <a:latin typeface="Segoe UI"/>
              <a:ea typeface="+mn-ea"/>
              <a:cs typeface="Segoe UI"/>
            </a:endParaRPr>
          </a:p>
        </p:txBody>
      </p:sp>
    </p:spTree>
    <p:extLst>
      <p:ext uri="{BB962C8B-B14F-4D97-AF65-F5344CB8AC3E}">
        <p14:creationId xmlns:p14="http://schemas.microsoft.com/office/powerpoint/2010/main" val="348033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130B1C-1953-014A-9A87-C0D3A8E7AD96}"/>
              </a:ext>
            </a:extLst>
          </p:cNvPr>
          <p:cNvSpPr txBox="1"/>
          <p:nvPr/>
        </p:nvSpPr>
        <p:spPr>
          <a:xfrm>
            <a:off x="5049206" y="266901"/>
            <a:ext cx="2093586" cy="43088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ml.azure.com</a:t>
            </a:r>
          </a:p>
        </p:txBody>
      </p:sp>
      <p:pic>
        <p:nvPicPr>
          <p:cNvPr id="2" name="Picture 1" descr="The Azure Machine Learning studio - a web-based interface to Azure ML">
            <a:extLst>
              <a:ext uri="{FF2B5EF4-FFF2-40B4-BE49-F238E27FC236}">
                <a16:creationId xmlns:a16="http://schemas.microsoft.com/office/drawing/2014/main" id="{77900C5B-128E-5F4E-A038-16576C62BF31}"/>
              </a:ext>
            </a:extLst>
          </p:cNvPr>
          <p:cNvPicPr>
            <a:picLocks noChangeAspect="1"/>
          </p:cNvPicPr>
          <p:nvPr/>
        </p:nvPicPr>
        <p:blipFill>
          <a:blip r:embed="rId3"/>
          <a:stretch>
            <a:fillRect/>
          </a:stretch>
        </p:blipFill>
        <p:spPr>
          <a:xfrm>
            <a:off x="931984" y="742482"/>
            <a:ext cx="10328031" cy="5373035"/>
          </a:xfrm>
          <a:prstGeom prst="rect">
            <a:avLst/>
          </a:prstGeom>
        </p:spPr>
      </p:pic>
    </p:spTree>
    <p:extLst>
      <p:ext uri="{BB962C8B-B14F-4D97-AF65-F5344CB8AC3E}">
        <p14:creationId xmlns:p14="http://schemas.microsoft.com/office/powerpoint/2010/main" val="17594355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213013"/>
          </a:xfrm>
        </p:spPr>
        <p:txBody>
          <a:bodyPr/>
          <a:lstStyle/>
          <a:p>
            <a:pPr>
              <a:lnSpc>
                <a:spcPct val="120000"/>
              </a:lnSpc>
              <a:tabLst>
                <a:tab pos="344488" algn="l"/>
              </a:tabLst>
            </a:pPr>
            <a:r>
              <a:rPr lang="en-US" sz="2000" b="1"/>
              <a:t>Datasets</a:t>
            </a:r>
            <a:r>
              <a:rPr lang="en-US" sz="2000"/>
              <a:t> – registered, known data sets</a:t>
            </a:r>
          </a:p>
          <a:p>
            <a:pPr>
              <a:lnSpc>
                <a:spcPct val="120000"/>
              </a:lnSpc>
              <a:tabLst>
                <a:tab pos="344488" algn="l"/>
              </a:tabLst>
            </a:pPr>
            <a:r>
              <a:rPr lang="en-US" sz="2000" b="1"/>
              <a:t>Experiments</a:t>
            </a:r>
            <a:r>
              <a:rPr lang="en-US" sz="2000"/>
              <a:t> – Training runs</a:t>
            </a:r>
          </a:p>
          <a:p>
            <a:pPr>
              <a:lnSpc>
                <a:spcPct val="120000"/>
              </a:lnSpc>
              <a:tabLst>
                <a:tab pos="344488" algn="l"/>
              </a:tabLst>
            </a:pPr>
            <a:r>
              <a:rPr lang="en-US" sz="2000" b="1"/>
              <a:t>Pipelines</a:t>
            </a:r>
            <a:r>
              <a:rPr lang="en-US" sz="2000"/>
              <a:t> – Training workflows</a:t>
            </a:r>
          </a:p>
          <a:p>
            <a:pPr>
              <a:lnSpc>
                <a:spcPct val="120000"/>
              </a:lnSpc>
              <a:tabLst>
                <a:tab pos="344488" algn="l"/>
              </a:tabLst>
            </a:pPr>
            <a:r>
              <a:rPr lang="en-US" sz="2000" b="1"/>
              <a:t>Models</a:t>
            </a:r>
            <a:r>
              <a:rPr lang="en-US" sz="2000"/>
              <a:t> – Registered, versioned models</a:t>
            </a:r>
          </a:p>
          <a:p>
            <a:pPr>
              <a:lnSpc>
                <a:spcPct val="120000"/>
              </a:lnSpc>
              <a:tabLst>
                <a:tab pos="344488" algn="l"/>
              </a:tabLst>
            </a:pPr>
            <a:r>
              <a:rPr lang="en-US" sz="2000" b="1"/>
              <a:t>Endpoints:</a:t>
            </a:r>
          </a:p>
          <a:p>
            <a:pPr>
              <a:lnSpc>
                <a:spcPct val="120000"/>
              </a:lnSpc>
              <a:tabLst>
                <a:tab pos="344488" algn="l"/>
              </a:tabLst>
            </a:pPr>
            <a:r>
              <a:rPr lang="en-US" sz="2000"/>
              <a:t>	</a:t>
            </a:r>
            <a:r>
              <a:rPr lang="en-US" sz="2000" b="1"/>
              <a:t>Real-time Endpoints </a:t>
            </a:r>
            <a:r>
              <a:rPr lang="en-US" sz="2000"/>
              <a:t>– Deployed model endpoints</a:t>
            </a:r>
          </a:p>
          <a:p>
            <a:pPr>
              <a:lnSpc>
                <a:spcPct val="120000"/>
              </a:lnSpc>
              <a:tabLst>
                <a:tab pos="344488" algn="l"/>
              </a:tabLst>
            </a:pPr>
            <a:r>
              <a:rPr lang="en-US" sz="2000"/>
              <a:t>	</a:t>
            </a:r>
            <a:r>
              <a:rPr lang="en-US" sz="2000" b="1"/>
              <a:t>Pipeline Endpoints </a:t>
            </a:r>
            <a:r>
              <a:rPr lang="en-US" sz="2000"/>
              <a:t>– Training workflow endpoints</a:t>
            </a:r>
          </a:p>
          <a:p>
            <a:pPr>
              <a:lnSpc>
                <a:spcPct val="120000"/>
              </a:lnSpc>
              <a:tabLst>
                <a:tab pos="344488" algn="l"/>
              </a:tabLst>
            </a:pPr>
            <a:r>
              <a:rPr lang="en-US" sz="2000" b="1"/>
              <a:t>Compute</a:t>
            </a:r>
            <a:r>
              <a:rPr lang="en-US" sz="2000"/>
              <a:t> – Managed compute</a:t>
            </a:r>
          </a:p>
          <a:p>
            <a:pPr>
              <a:lnSpc>
                <a:spcPct val="120000"/>
              </a:lnSpc>
              <a:tabLst>
                <a:tab pos="344488" algn="l"/>
              </a:tabLst>
            </a:pPr>
            <a:r>
              <a:rPr lang="en-US" sz="2000" b="1"/>
              <a:t>Environments </a:t>
            </a:r>
            <a:r>
              <a:rPr lang="en-US" sz="2000"/>
              <a:t>– defined training and inference environments</a:t>
            </a:r>
          </a:p>
          <a:p>
            <a:pPr>
              <a:lnSpc>
                <a:spcPct val="120000"/>
              </a:lnSpc>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a:t>
            </a:r>
          </a:p>
        </p:txBody>
      </p:sp>
      <p:pic>
        <p:nvPicPr>
          <p:cNvPr id="6" name="Picture 5" descr="Menu of options in Azure Machine Learning">
            <a:extLst>
              <a:ext uri="{FF2B5EF4-FFF2-40B4-BE49-F238E27FC236}">
                <a16:creationId xmlns:a16="http://schemas.microsoft.com/office/drawing/2014/main" id="{2C127A1C-5A94-6A40-A090-EEC05E147890}"/>
              </a:ext>
            </a:extLst>
          </p:cNvPr>
          <p:cNvPicPr>
            <a:picLocks noChangeAspect="1"/>
          </p:cNvPicPr>
          <p:nvPr/>
        </p:nvPicPr>
        <p:blipFill rotWithShape="1">
          <a:blip r:embed="rId3"/>
          <a:srcRect t="46903" r="85641" b="3417"/>
          <a:stretch/>
        </p:blipFill>
        <p:spPr>
          <a:xfrm>
            <a:off x="1090246" y="1787850"/>
            <a:ext cx="2215663" cy="3988193"/>
          </a:xfrm>
          <a:prstGeom prst="rect">
            <a:avLst/>
          </a:prstGeom>
        </p:spPr>
      </p:pic>
    </p:spTree>
    <p:extLst>
      <p:ext uri="{BB962C8B-B14F-4D97-AF65-F5344CB8AC3E}">
        <p14:creationId xmlns:p14="http://schemas.microsoft.com/office/powerpoint/2010/main" val="3041111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213013"/>
          </a:xfrm>
        </p:spPr>
        <p:txBody>
          <a:bodyPr/>
          <a:lstStyle/>
          <a:p>
            <a:pPr>
              <a:lnSpc>
                <a:spcPct val="120000"/>
              </a:lnSpc>
              <a:tabLst>
                <a:tab pos="344488" algn="l"/>
              </a:tabLst>
            </a:pPr>
            <a:r>
              <a:rPr lang="en-US" sz="2000" b="1"/>
              <a:t>Datasets</a:t>
            </a:r>
            <a:r>
              <a:rPr lang="en-US" sz="2000"/>
              <a:t> – registered, known data sets</a:t>
            </a:r>
          </a:p>
          <a:p>
            <a:pPr>
              <a:lnSpc>
                <a:spcPct val="120000"/>
              </a:lnSpc>
              <a:tabLst>
                <a:tab pos="344488" algn="l"/>
              </a:tabLst>
            </a:pPr>
            <a:r>
              <a:rPr lang="en-US" sz="2000" b="1"/>
              <a:t>Experiments</a:t>
            </a:r>
            <a:r>
              <a:rPr lang="en-US" sz="2000"/>
              <a:t> – Training runs</a:t>
            </a:r>
          </a:p>
          <a:p>
            <a:pPr>
              <a:lnSpc>
                <a:spcPct val="120000"/>
              </a:lnSpc>
              <a:tabLst>
                <a:tab pos="344488" algn="l"/>
              </a:tabLst>
            </a:pPr>
            <a:r>
              <a:rPr lang="en-US" sz="2000" b="1"/>
              <a:t>Pipelines</a:t>
            </a:r>
            <a:r>
              <a:rPr lang="en-US" sz="2000"/>
              <a:t> – Training workflows</a:t>
            </a:r>
          </a:p>
          <a:p>
            <a:pPr>
              <a:lnSpc>
                <a:spcPct val="120000"/>
              </a:lnSpc>
              <a:tabLst>
                <a:tab pos="344488" algn="l"/>
              </a:tabLst>
            </a:pPr>
            <a:r>
              <a:rPr lang="en-US" sz="2000" b="1"/>
              <a:t>Models</a:t>
            </a:r>
            <a:r>
              <a:rPr lang="en-US" sz="2000"/>
              <a:t> – Registered, versioned models</a:t>
            </a:r>
          </a:p>
          <a:p>
            <a:pPr>
              <a:lnSpc>
                <a:spcPct val="120000"/>
              </a:lnSpc>
              <a:tabLst>
                <a:tab pos="344488" algn="l"/>
              </a:tabLst>
            </a:pPr>
            <a:r>
              <a:rPr lang="en-US" sz="2000" b="1"/>
              <a:t>Endpoints:</a:t>
            </a:r>
          </a:p>
          <a:p>
            <a:pPr>
              <a:lnSpc>
                <a:spcPct val="120000"/>
              </a:lnSpc>
              <a:tabLst>
                <a:tab pos="344488" algn="l"/>
              </a:tabLst>
            </a:pPr>
            <a:r>
              <a:rPr lang="en-US" sz="2000"/>
              <a:t>	</a:t>
            </a:r>
            <a:r>
              <a:rPr lang="en-US" sz="2000" b="1"/>
              <a:t>Real-time Endpoints </a:t>
            </a:r>
            <a:r>
              <a:rPr lang="en-US" sz="2000"/>
              <a:t>– Deployed model endpoints</a:t>
            </a:r>
          </a:p>
          <a:p>
            <a:pPr>
              <a:lnSpc>
                <a:spcPct val="120000"/>
              </a:lnSpc>
              <a:tabLst>
                <a:tab pos="344488" algn="l"/>
              </a:tabLst>
            </a:pPr>
            <a:r>
              <a:rPr lang="en-US" sz="2000"/>
              <a:t>	</a:t>
            </a:r>
            <a:r>
              <a:rPr lang="en-US" sz="2000" b="1"/>
              <a:t>Pipeline Endpoints </a:t>
            </a:r>
            <a:r>
              <a:rPr lang="en-US" sz="2000"/>
              <a:t>– Training workflow endpoints</a:t>
            </a:r>
          </a:p>
          <a:p>
            <a:pPr>
              <a:lnSpc>
                <a:spcPct val="120000"/>
              </a:lnSpc>
              <a:tabLst>
                <a:tab pos="344488" algn="l"/>
              </a:tabLst>
            </a:pPr>
            <a:r>
              <a:rPr lang="en-US" sz="2000" b="1"/>
              <a:t>Compute</a:t>
            </a:r>
            <a:r>
              <a:rPr lang="en-US" sz="2000"/>
              <a:t> – Managed compute</a:t>
            </a:r>
          </a:p>
          <a:p>
            <a:pPr>
              <a:lnSpc>
                <a:spcPct val="120000"/>
              </a:lnSpc>
              <a:tabLst>
                <a:tab pos="344488" algn="l"/>
              </a:tabLst>
            </a:pPr>
            <a:r>
              <a:rPr lang="en-US" sz="2000" b="1"/>
              <a:t>Environments </a:t>
            </a:r>
            <a:r>
              <a:rPr lang="en-US" sz="2000"/>
              <a:t>– defined training and inference environments</a:t>
            </a:r>
          </a:p>
          <a:p>
            <a:pPr>
              <a:lnSpc>
                <a:spcPct val="120000"/>
              </a:lnSpc>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a:t>
            </a:r>
          </a:p>
        </p:txBody>
      </p:sp>
      <p:sp>
        <p:nvSpPr>
          <p:cNvPr id="3" name="Rectangle 2">
            <a:extLst>
              <a:ext uri="{FF2B5EF4-FFF2-40B4-BE49-F238E27FC236}">
                <a16:creationId xmlns:a16="http://schemas.microsoft.com/office/drawing/2014/main" id="{488D6181-DB99-B748-B7F0-9C115E6A71F5}"/>
              </a:ext>
            </a:extLst>
          </p:cNvPr>
          <p:cNvSpPr/>
          <p:nvPr/>
        </p:nvSpPr>
        <p:spPr bwMode="auto">
          <a:xfrm>
            <a:off x="3969834" y="1471961"/>
            <a:ext cx="6802244" cy="989885"/>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960E6E1D-5B00-BA4A-9EAD-241E7302DD37}"/>
              </a:ext>
            </a:extLst>
          </p:cNvPr>
          <p:cNvSpPr/>
          <p:nvPr/>
        </p:nvSpPr>
        <p:spPr bwMode="auto">
          <a:xfrm>
            <a:off x="4071668" y="4664773"/>
            <a:ext cx="7252824" cy="1122710"/>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descr="Menu of options in Azure Machine Learning">
            <a:extLst>
              <a:ext uri="{FF2B5EF4-FFF2-40B4-BE49-F238E27FC236}">
                <a16:creationId xmlns:a16="http://schemas.microsoft.com/office/drawing/2014/main" id="{2F8610CE-922B-1A4D-A581-9742C2916651}"/>
              </a:ext>
            </a:extLst>
          </p:cNvPr>
          <p:cNvPicPr>
            <a:picLocks noChangeAspect="1"/>
          </p:cNvPicPr>
          <p:nvPr/>
        </p:nvPicPr>
        <p:blipFill rotWithShape="1">
          <a:blip r:embed="rId3"/>
          <a:srcRect t="46903" r="85641" b="3417"/>
          <a:stretch/>
        </p:blipFill>
        <p:spPr>
          <a:xfrm>
            <a:off x="1090246" y="1787850"/>
            <a:ext cx="2215663" cy="3988193"/>
          </a:xfrm>
          <a:prstGeom prst="rect">
            <a:avLst/>
          </a:prstGeom>
        </p:spPr>
      </p:pic>
      <p:sp>
        <p:nvSpPr>
          <p:cNvPr id="8" name="Rectangle 7">
            <a:extLst>
              <a:ext uri="{FF2B5EF4-FFF2-40B4-BE49-F238E27FC236}">
                <a16:creationId xmlns:a16="http://schemas.microsoft.com/office/drawing/2014/main" id="{31EAF841-1F59-BD4D-9DC4-AB5B9CDD5DAB}"/>
              </a:ext>
            </a:extLst>
          </p:cNvPr>
          <p:cNvSpPr/>
          <p:nvPr/>
        </p:nvSpPr>
        <p:spPr bwMode="auto">
          <a:xfrm>
            <a:off x="4071668" y="2967795"/>
            <a:ext cx="6802244" cy="1217344"/>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6151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6132A-B108-CD45-BF38-D70B8C530914}"/>
              </a:ext>
            </a:extLst>
          </p:cNvPr>
          <p:cNvSpPr>
            <a:spLocks noGrp="1"/>
          </p:cNvSpPr>
          <p:nvPr>
            <p:ph type="title"/>
          </p:nvPr>
        </p:nvSpPr>
        <p:spPr/>
        <p:txBody>
          <a:bodyPr/>
          <a:lstStyle/>
          <a:p>
            <a:r>
              <a:rPr lang="en-US"/>
              <a:t>Pipelines</a:t>
            </a:r>
          </a:p>
        </p:txBody>
      </p:sp>
      <p:sp>
        <p:nvSpPr>
          <p:cNvPr id="7" name="TextBox 6">
            <a:extLst>
              <a:ext uri="{FF2B5EF4-FFF2-40B4-BE49-F238E27FC236}">
                <a16:creationId xmlns:a16="http://schemas.microsoft.com/office/drawing/2014/main" id="{0B220DF3-4A05-4349-8A88-591C0F3A1EA0}"/>
              </a:ext>
            </a:extLst>
          </p:cNvPr>
          <p:cNvSpPr txBox="1"/>
          <p:nvPr/>
        </p:nvSpPr>
        <p:spPr>
          <a:xfrm>
            <a:off x="8271284" y="4183613"/>
            <a:ext cx="2952070"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Segoe UI"/>
                <a:ea typeface="+mn-ea"/>
                <a:cs typeface="+mn-cs"/>
              </a:rPr>
              <a:t>Azure Pipelines</a:t>
            </a:r>
            <a:endParaRPr kumimoji="0" lang="en-US" sz="2800" b="0" i="0" u="none" strike="noStrike" kern="1200" cap="none" spc="0" normalizeH="0" baseline="0" noProof="0">
              <a:ln>
                <a:noFill/>
              </a:ln>
              <a:solidFill>
                <a:srgbClr val="000000"/>
              </a:solidFill>
              <a:effectLst/>
              <a:uLnTx/>
              <a:uFillTx/>
              <a:latin typeface="Segoe UI"/>
              <a:ea typeface="+mn-ea"/>
              <a:cs typeface="Segoe UI"/>
            </a:endParaRPr>
          </a:p>
        </p:txBody>
      </p:sp>
      <p:pic>
        <p:nvPicPr>
          <p:cNvPr id="8" name="Graphic 7" descr="Azure Pipelines logo">
            <a:extLst>
              <a:ext uri="{FF2B5EF4-FFF2-40B4-BE49-F238E27FC236}">
                <a16:creationId xmlns:a16="http://schemas.microsoft.com/office/drawing/2014/main" id="{D6D7EFB1-833B-8E46-893A-38AD404BC0C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5839" y="1908240"/>
            <a:ext cx="2187029" cy="2275373"/>
          </a:xfrm>
          <a:prstGeom prst="rect">
            <a:avLst/>
          </a:prstGeom>
        </p:spPr>
      </p:pic>
      <p:pic>
        <p:nvPicPr>
          <p:cNvPr id="2" name="Picture 1" descr="Azure ML Pipelines logo">
            <a:extLst>
              <a:ext uri="{FF2B5EF4-FFF2-40B4-BE49-F238E27FC236}">
                <a16:creationId xmlns:a16="http://schemas.microsoft.com/office/drawing/2014/main" id="{B4194AF2-A199-E24D-B835-66B000279354}"/>
              </a:ext>
            </a:extLst>
          </p:cNvPr>
          <p:cNvPicPr>
            <a:picLocks noChangeAspect="1"/>
          </p:cNvPicPr>
          <p:nvPr/>
        </p:nvPicPr>
        <p:blipFill>
          <a:blip r:embed="rId5"/>
          <a:stretch>
            <a:fillRect/>
          </a:stretch>
        </p:blipFill>
        <p:spPr>
          <a:xfrm>
            <a:off x="968646" y="1986513"/>
            <a:ext cx="2578100" cy="2197100"/>
          </a:xfrm>
          <a:prstGeom prst="rect">
            <a:avLst/>
          </a:prstGeom>
        </p:spPr>
      </p:pic>
      <p:sp>
        <p:nvSpPr>
          <p:cNvPr id="6" name="TextBox 5">
            <a:extLst>
              <a:ext uri="{FF2B5EF4-FFF2-40B4-BE49-F238E27FC236}">
                <a16:creationId xmlns:a16="http://schemas.microsoft.com/office/drawing/2014/main" id="{F0CA1D55-ABAA-1F4B-9599-EEB894CCA152}"/>
              </a:ext>
            </a:extLst>
          </p:cNvPr>
          <p:cNvSpPr txBox="1"/>
          <p:nvPr/>
        </p:nvSpPr>
        <p:spPr>
          <a:xfrm>
            <a:off x="588298" y="4183613"/>
            <a:ext cx="3338795" cy="966896"/>
          </a:xfrm>
          <a:prstGeom prst="rect">
            <a:avLst/>
          </a:prstGeom>
          <a:noFill/>
        </p:spPr>
        <p:txBody>
          <a:bodyPr rot="0" spcFirstLastPara="0" vertOverflow="overflow" horzOverflow="overflow" vert="horz" wrap="square" lIns="0" tIns="149196" rIns="0" bIns="149196" numCol="1" spcCol="0" rtlCol="0" fromWordArt="0" anchor="t"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Segoe UI"/>
                <a:ea typeface="+mn-ea"/>
                <a:cs typeface="+mn-cs"/>
              </a:rPr>
              <a:t>Azure ML Pipelines</a:t>
            </a:r>
            <a:endParaRPr kumimoji="0" lang="en-US" sz="2800" b="0" i="0" u="none" strike="noStrike" kern="1200" cap="none" spc="0" normalizeH="0" baseline="0" noProof="0">
              <a:ln>
                <a:noFill/>
              </a:ln>
              <a:solidFill>
                <a:srgbClr val="000000"/>
              </a:solidFill>
              <a:effectLst/>
              <a:uLnTx/>
              <a:uFillTx/>
              <a:latin typeface="Segoe UI"/>
              <a:ea typeface="+mn-ea"/>
              <a:cs typeface="Segoe UI"/>
            </a:endParaRPr>
          </a:p>
        </p:txBody>
      </p:sp>
      <p:pic>
        <p:nvPicPr>
          <p:cNvPr id="4" name="Picture 3">
            <a:extLst>
              <a:ext uri="{FF2B5EF4-FFF2-40B4-BE49-F238E27FC236}">
                <a16:creationId xmlns:a16="http://schemas.microsoft.com/office/drawing/2014/main" id="{13266B77-6D25-4149-B9AD-D5100239CF06}"/>
              </a:ext>
            </a:extLst>
          </p:cNvPr>
          <p:cNvPicPr>
            <a:picLocks noChangeAspect="1"/>
          </p:cNvPicPr>
          <p:nvPr/>
        </p:nvPicPr>
        <p:blipFill>
          <a:blip r:embed="rId6"/>
          <a:stretch>
            <a:fillRect/>
          </a:stretch>
        </p:blipFill>
        <p:spPr>
          <a:xfrm>
            <a:off x="5368941" y="1542539"/>
            <a:ext cx="1460500" cy="1993900"/>
          </a:xfrm>
          <a:prstGeom prst="rect">
            <a:avLst/>
          </a:prstGeom>
        </p:spPr>
      </p:pic>
      <p:sp>
        <p:nvSpPr>
          <p:cNvPr id="5" name="Rectangle 4">
            <a:extLst>
              <a:ext uri="{FF2B5EF4-FFF2-40B4-BE49-F238E27FC236}">
                <a16:creationId xmlns:a16="http://schemas.microsoft.com/office/drawing/2014/main" id="{CC475903-BA46-404E-88CA-890CA25CEE4B}"/>
              </a:ext>
            </a:extLst>
          </p:cNvPr>
          <p:cNvSpPr/>
          <p:nvPr/>
        </p:nvSpPr>
        <p:spPr>
          <a:xfrm>
            <a:off x="4211493" y="3791064"/>
            <a:ext cx="3775393" cy="338554"/>
          </a:xfrm>
          <a:prstGeom prst="rect">
            <a:avLst/>
          </a:prstGeom>
          <a:solidFill>
            <a:schemeClr val="tx1">
              <a:lumMod val="85000"/>
              <a:lumOff val="15000"/>
            </a:schemeClr>
          </a:solidFill>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FFFFFF"/>
                </a:solidFill>
                <a:effectLst/>
                <a:uLnTx/>
                <a:uFillTx/>
                <a:latin typeface="Consolas" panose="020B0609020204030204" pitchFamily="49" charset="0"/>
                <a:ea typeface="+mn-ea"/>
                <a:cs typeface="Consolas" panose="020B0609020204030204" pitchFamily="49" charset="0"/>
              </a:rPr>
              <a:t>az</a:t>
            </a:r>
            <a:r>
              <a:rPr kumimoji="0" lang="en-US" sz="1600" b="0" i="0" u="none" strike="noStrike" kern="1200" cap="none" spc="0" normalizeH="0" baseline="0" noProof="0">
                <a:ln>
                  <a:noFill/>
                </a:ln>
                <a:solidFill>
                  <a:srgbClr val="FFFFFF"/>
                </a:solidFill>
                <a:effectLst/>
                <a:uLnTx/>
                <a:uFillTx/>
                <a:latin typeface="Consolas" panose="020B0609020204030204" pitchFamily="49" charset="0"/>
                <a:ea typeface="+mn-ea"/>
                <a:cs typeface="Consolas" panose="020B0609020204030204" pitchFamily="49" charset="0"/>
              </a:rPr>
              <a:t> extension add -n azure-cli-ml</a:t>
            </a:r>
          </a:p>
        </p:txBody>
      </p:sp>
      <p:sp>
        <p:nvSpPr>
          <p:cNvPr id="9" name="Rectangle 8">
            <a:extLst>
              <a:ext uri="{FF2B5EF4-FFF2-40B4-BE49-F238E27FC236}">
                <a16:creationId xmlns:a16="http://schemas.microsoft.com/office/drawing/2014/main" id="{22566DEE-7F31-9744-A426-B6AC581B1C8B}"/>
              </a:ext>
            </a:extLst>
          </p:cNvPr>
          <p:cNvSpPr/>
          <p:nvPr/>
        </p:nvSpPr>
        <p:spPr>
          <a:xfrm>
            <a:off x="4155387" y="4545677"/>
            <a:ext cx="3887603" cy="338554"/>
          </a:xfrm>
          <a:prstGeom prst="rect">
            <a:avLst/>
          </a:prstGeom>
          <a:solidFill>
            <a:schemeClr val="tx1">
              <a:lumMod val="85000"/>
              <a:lumOff val="15000"/>
            </a:schemeClr>
          </a:solidFill>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a:ln>
                  <a:noFill/>
                </a:ln>
                <a:solidFill>
                  <a:srgbClr val="FFFFFF"/>
                </a:solidFill>
                <a:effectLst/>
                <a:uLnTx/>
                <a:uFillTx/>
                <a:latin typeface="Consolas" panose="020B0609020204030204" pitchFamily="49" charset="0"/>
                <a:ea typeface="+mn-ea"/>
                <a:cs typeface="Consolas" panose="020B0609020204030204" pitchFamily="49" charset="0"/>
              </a:rPr>
              <a:t>pip install --upgrade </a:t>
            </a:r>
            <a:r>
              <a:rPr kumimoji="0" lang="en-CA" sz="1600" b="0" i="0" u="none" strike="noStrike" kern="1200" cap="none" spc="0" normalizeH="0" baseline="0" noProof="0" err="1">
                <a:ln>
                  <a:noFill/>
                </a:ln>
                <a:solidFill>
                  <a:srgbClr val="FFFFFF"/>
                </a:solidFill>
                <a:effectLst/>
                <a:uLnTx/>
                <a:uFillTx/>
                <a:latin typeface="Consolas" panose="020B0609020204030204" pitchFamily="49" charset="0"/>
                <a:ea typeface="+mn-ea"/>
                <a:cs typeface="Consolas" panose="020B0609020204030204" pitchFamily="49" charset="0"/>
              </a:rPr>
              <a:t>azureml-sdk</a:t>
            </a:r>
            <a:endParaRPr kumimoji="0" lang="en-US" sz="1600" b="0" i="0" u="none" strike="noStrike" kern="1200" cap="none" spc="0" normalizeH="0" baseline="0" noProof="0">
              <a:ln>
                <a:noFill/>
              </a:ln>
              <a:solidFill>
                <a:srgbClr val="FFFFFF"/>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9900858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2540398-7F24-D043-A16F-BE702B67F183}"/>
              </a:ext>
            </a:extLst>
          </p:cNvPr>
          <p:cNvSpPr>
            <a:spLocks noGrp="1"/>
          </p:cNvSpPr>
          <p:nvPr>
            <p:ph type="body" sz="quarter" idx="13"/>
          </p:nvPr>
        </p:nvSpPr>
        <p:spPr/>
        <p:txBody>
          <a:bodyPr/>
          <a:lstStyle/>
          <a:p>
            <a:r>
              <a:rPr lang="en-US" b="1"/>
              <a:t>Workflows</a:t>
            </a:r>
            <a:r>
              <a:rPr lang="en-US"/>
              <a:t> with of steps that can use </a:t>
            </a:r>
            <a:r>
              <a:rPr lang="en-US" b="1"/>
              <a:t>Data Sources</a:t>
            </a:r>
            <a:r>
              <a:rPr lang="en-US"/>
              <a:t>, </a:t>
            </a:r>
            <a:r>
              <a:rPr lang="en-US" b="1"/>
              <a:t>Datasets</a:t>
            </a:r>
            <a:r>
              <a:rPr lang="en-US"/>
              <a:t>, and </a:t>
            </a:r>
            <a:r>
              <a:rPr lang="en-US" b="1"/>
              <a:t>Compute</a:t>
            </a:r>
            <a:r>
              <a:rPr lang="en-US"/>
              <a:t> targets</a:t>
            </a:r>
          </a:p>
          <a:p>
            <a:br>
              <a:rPr lang="en-US" sz="1400"/>
            </a:br>
            <a:r>
              <a:rPr lang="en-US"/>
              <a:t>Unattended runs</a:t>
            </a:r>
          </a:p>
          <a:p>
            <a:r>
              <a:rPr lang="en-US"/>
              <a:t>Reusability</a:t>
            </a:r>
          </a:p>
          <a:p>
            <a:r>
              <a:rPr lang="en-US"/>
              <a:t>Tracking and versioning of ML concepts</a:t>
            </a:r>
          </a:p>
        </p:txBody>
      </p:sp>
      <p:sp>
        <p:nvSpPr>
          <p:cNvPr id="5" name="Title 4">
            <a:extLst>
              <a:ext uri="{FF2B5EF4-FFF2-40B4-BE49-F238E27FC236}">
                <a16:creationId xmlns:a16="http://schemas.microsoft.com/office/drawing/2014/main" id="{7BBE007E-6602-8745-A782-1B86018B2EF4}"/>
              </a:ext>
            </a:extLst>
          </p:cNvPr>
          <p:cNvSpPr>
            <a:spLocks noGrp="1"/>
          </p:cNvSpPr>
          <p:nvPr>
            <p:ph type="title"/>
          </p:nvPr>
        </p:nvSpPr>
        <p:spPr/>
        <p:txBody>
          <a:bodyPr/>
          <a:lstStyle/>
          <a:p>
            <a:r>
              <a:rPr lang="en-US"/>
              <a:t>Azure Machine Learning Pipelines</a:t>
            </a:r>
          </a:p>
        </p:txBody>
      </p:sp>
      <p:sp>
        <p:nvSpPr>
          <p:cNvPr id="6" name="Text Placeholder 5">
            <a:extLst>
              <a:ext uri="{FF2B5EF4-FFF2-40B4-BE49-F238E27FC236}">
                <a16:creationId xmlns:a16="http://schemas.microsoft.com/office/drawing/2014/main" id="{C6D8786B-43E4-BB4E-9829-8B0CBD8C6690}"/>
              </a:ext>
            </a:extLst>
          </p:cNvPr>
          <p:cNvSpPr>
            <a:spLocks noGrp="1"/>
          </p:cNvSpPr>
          <p:nvPr>
            <p:ph type="body" sz="quarter" idx="14"/>
          </p:nvPr>
        </p:nvSpPr>
        <p:spPr/>
        <p:txBody>
          <a:bodyPr/>
          <a:lstStyle/>
          <a:p>
            <a:endParaRPr lang="en-US"/>
          </a:p>
        </p:txBody>
      </p:sp>
      <p:pic>
        <p:nvPicPr>
          <p:cNvPr id="10" name="Picture 9" descr="Azure ML logo">
            <a:extLst>
              <a:ext uri="{FF2B5EF4-FFF2-40B4-BE49-F238E27FC236}">
                <a16:creationId xmlns:a16="http://schemas.microsoft.com/office/drawing/2014/main" id="{DEC3565B-D6AE-7C42-B29F-F476B186D3B8}"/>
              </a:ext>
            </a:extLst>
          </p:cNvPr>
          <p:cNvPicPr>
            <a:picLocks noChangeAspect="1"/>
          </p:cNvPicPr>
          <p:nvPr/>
        </p:nvPicPr>
        <p:blipFill>
          <a:blip r:embed="rId3"/>
          <a:stretch>
            <a:fillRect/>
          </a:stretch>
        </p:blipFill>
        <p:spPr>
          <a:xfrm>
            <a:off x="642447" y="2634563"/>
            <a:ext cx="2578100" cy="2197100"/>
          </a:xfrm>
          <a:prstGeom prst="rect">
            <a:avLst/>
          </a:prstGeom>
        </p:spPr>
      </p:pic>
    </p:spTree>
    <p:extLst>
      <p:ext uri="{BB962C8B-B14F-4D97-AF65-F5344CB8AC3E}">
        <p14:creationId xmlns:p14="http://schemas.microsoft.com/office/powerpoint/2010/main" val="23346101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2540398-7F24-D043-A16F-BE702B67F183}"/>
              </a:ext>
            </a:extLst>
          </p:cNvPr>
          <p:cNvSpPr>
            <a:spLocks noGrp="1"/>
          </p:cNvSpPr>
          <p:nvPr>
            <p:ph type="body" sz="quarter" idx="13"/>
          </p:nvPr>
        </p:nvSpPr>
        <p:spPr>
          <a:xfrm>
            <a:off x="4071668" y="1630800"/>
            <a:ext cx="7535115" cy="3409908"/>
          </a:xfrm>
        </p:spPr>
        <p:txBody>
          <a:bodyPr/>
          <a:lstStyle/>
          <a:p>
            <a:r>
              <a:rPr lang="en-US" b="1">
                <a:cs typeface="Segoe UI"/>
              </a:rPr>
              <a:t>Orchestration </a:t>
            </a:r>
            <a:r>
              <a:rPr lang="en-US">
                <a:cs typeface="Segoe UI"/>
              </a:rPr>
              <a:t>for </a:t>
            </a:r>
            <a:r>
              <a:rPr lang="en-US" b="1">
                <a:cs typeface="Segoe UI"/>
              </a:rPr>
              <a:t>Continuous Integration </a:t>
            </a:r>
            <a:r>
              <a:rPr lang="en-US">
                <a:cs typeface="Segoe UI"/>
              </a:rPr>
              <a:t>and </a:t>
            </a:r>
            <a:r>
              <a:rPr lang="en-US" b="1">
                <a:cs typeface="Segoe UI"/>
              </a:rPr>
              <a:t>Continuous Delivery</a:t>
            </a:r>
          </a:p>
          <a:p>
            <a:r>
              <a:rPr lang="en-US">
                <a:cs typeface="Segoe UI"/>
              </a:rPr>
              <a:t>Gates, tasks, and processes for quality</a:t>
            </a:r>
          </a:p>
          <a:p>
            <a:r>
              <a:rPr lang="en-US">
                <a:cs typeface="Segoe UI"/>
              </a:rPr>
              <a:t>Integration with other services</a:t>
            </a:r>
          </a:p>
          <a:p>
            <a:r>
              <a:rPr lang="en-US">
                <a:cs typeface="Segoe UI"/>
              </a:rPr>
              <a:t>Triggers on code and non-code events</a:t>
            </a:r>
          </a:p>
        </p:txBody>
      </p:sp>
      <p:sp>
        <p:nvSpPr>
          <p:cNvPr id="5" name="Title 4">
            <a:extLst>
              <a:ext uri="{FF2B5EF4-FFF2-40B4-BE49-F238E27FC236}">
                <a16:creationId xmlns:a16="http://schemas.microsoft.com/office/drawing/2014/main" id="{7BBE007E-6602-8745-A782-1B86018B2EF4}"/>
              </a:ext>
            </a:extLst>
          </p:cNvPr>
          <p:cNvSpPr>
            <a:spLocks noGrp="1"/>
          </p:cNvSpPr>
          <p:nvPr>
            <p:ph type="title"/>
          </p:nvPr>
        </p:nvSpPr>
        <p:spPr/>
        <p:txBody>
          <a:bodyPr/>
          <a:lstStyle/>
          <a:p>
            <a:r>
              <a:rPr lang="en-US"/>
              <a:t>Azure Pipelines</a:t>
            </a:r>
          </a:p>
        </p:txBody>
      </p:sp>
      <p:sp>
        <p:nvSpPr>
          <p:cNvPr id="7" name="Text Placeholder 6">
            <a:extLst>
              <a:ext uri="{FF2B5EF4-FFF2-40B4-BE49-F238E27FC236}">
                <a16:creationId xmlns:a16="http://schemas.microsoft.com/office/drawing/2014/main" id="{9A545854-A4CA-014D-8C3C-2D9B29E7AFAF}"/>
              </a:ext>
            </a:extLst>
          </p:cNvPr>
          <p:cNvSpPr>
            <a:spLocks noGrp="1"/>
          </p:cNvSpPr>
          <p:nvPr>
            <p:ph type="body" sz="quarter" idx="14"/>
          </p:nvPr>
        </p:nvSpPr>
        <p:spPr/>
        <p:txBody>
          <a:bodyPr/>
          <a:lstStyle/>
          <a:p>
            <a:endParaRPr lang="en-US"/>
          </a:p>
        </p:txBody>
      </p:sp>
      <p:pic>
        <p:nvPicPr>
          <p:cNvPr id="6" name="Graphic 5" descr="Azure Pipelines logo">
            <a:extLst>
              <a:ext uri="{FF2B5EF4-FFF2-40B4-BE49-F238E27FC236}">
                <a16:creationId xmlns:a16="http://schemas.microsoft.com/office/drawing/2014/main" id="{DF37FCD9-2138-8A47-AFB4-5B42254FB58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387" y="2736827"/>
            <a:ext cx="2187029" cy="2275373"/>
          </a:xfrm>
          <a:prstGeom prst="rect">
            <a:avLst/>
          </a:prstGeom>
        </p:spPr>
      </p:pic>
    </p:spTree>
    <p:extLst>
      <p:ext uri="{BB962C8B-B14F-4D97-AF65-F5344CB8AC3E}">
        <p14:creationId xmlns:p14="http://schemas.microsoft.com/office/powerpoint/2010/main" val="475203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213013"/>
          </a:xfrm>
        </p:spPr>
        <p:txBody>
          <a:bodyPr/>
          <a:lstStyle/>
          <a:p>
            <a:pPr>
              <a:lnSpc>
                <a:spcPct val="120000"/>
              </a:lnSpc>
              <a:tabLst>
                <a:tab pos="344488" algn="l"/>
              </a:tabLst>
            </a:pPr>
            <a:r>
              <a:rPr lang="en-US" sz="2000" b="1"/>
              <a:t>Datasets</a:t>
            </a:r>
            <a:r>
              <a:rPr lang="en-US" sz="2000"/>
              <a:t> – registered, known data sets</a:t>
            </a:r>
          </a:p>
          <a:p>
            <a:pPr>
              <a:lnSpc>
                <a:spcPct val="120000"/>
              </a:lnSpc>
              <a:tabLst>
                <a:tab pos="344488" algn="l"/>
              </a:tabLst>
            </a:pPr>
            <a:r>
              <a:rPr lang="en-US" sz="2000" b="1"/>
              <a:t>Experiments</a:t>
            </a:r>
            <a:r>
              <a:rPr lang="en-US" sz="2000"/>
              <a:t> – Training runs</a:t>
            </a:r>
          </a:p>
          <a:p>
            <a:pPr>
              <a:lnSpc>
                <a:spcPct val="120000"/>
              </a:lnSpc>
              <a:tabLst>
                <a:tab pos="344488" algn="l"/>
              </a:tabLst>
            </a:pPr>
            <a:r>
              <a:rPr lang="en-US" sz="2000" b="1"/>
              <a:t>Pipelines</a:t>
            </a:r>
            <a:r>
              <a:rPr lang="en-US" sz="2000"/>
              <a:t> – Training workflows</a:t>
            </a:r>
          </a:p>
          <a:p>
            <a:pPr>
              <a:lnSpc>
                <a:spcPct val="120000"/>
              </a:lnSpc>
              <a:tabLst>
                <a:tab pos="344488" algn="l"/>
              </a:tabLst>
            </a:pPr>
            <a:r>
              <a:rPr lang="en-US" sz="2000" b="1"/>
              <a:t>Models</a:t>
            </a:r>
            <a:r>
              <a:rPr lang="en-US" sz="2000"/>
              <a:t> – Registered, versioned models</a:t>
            </a:r>
          </a:p>
          <a:p>
            <a:pPr>
              <a:lnSpc>
                <a:spcPct val="120000"/>
              </a:lnSpc>
              <a:tabLst>
                <a:tab pos="344488" algn="l"/>
              </a:tabLst>
            </a:pPr>
            <a:r>
              <a:rPr lang="en-US" sz="2000" b="1"/>
              <a:t>Endpoints:</a:t>
            </a:r>
          </a:p>
          <a:p>
            <a:pPr>
              <a:lnSpc>
                <a:spcPct val="120000"/>
              </a:lnSpc>
              <a:tabLst>
                <a:tab pos="344488" algn="l"/>
              </a:tabLst>
            </a:pPr>
            <a:r>
              <a:rPr lang="en-US" sz="2000"/>
              <a:t>	</a:t>
            </a:r>
            <a:r>
              <a:rPr lang="en-US" sz="2000" b="1"/>
              <a:t>Real-time Endpoints </a:t>
            </a:r>
            <a:r>
              <a:rPr lang="en-US" sz="2000"/>
              <a:t>– Deployed model endpoints</a:t>
            </a:r>
          </a:p>
          <a:p>
            <a:pPr>
              <a:lnSpc>
                <a:spcPct val="120000"/>
              </a:lnSpc>
              <a:tabLst>
                <a:tab pos="344488" algn="l"/>
              </a:tabLst>
            </a:pPr>
            <a:r>
              <a:rPr lang="en-US" sz="2000"/>
              <a:t>	</a:t>
            </a:r>
            <a:r>
              <a:rPr lang="en-US" sz="2000" b="1"/>
              <a:t>Pipeline Endpoints </a:t>
            </a:r>
            <a:r>
              <a:rPr lang="en-US" sz="2000"/>
              <a:t>– Training workflow endpoints</a:t>
            </a:r>
          </a:p>
          <a:p>
            <a:pPr>
              <a:lnSpc>
                <a:spcPct val="120000"/>
              </a:lnSpc>
              <a:tabLst>
                <a:tab pos="344488" algn="l"/>
              </a:tabLst>
            </a:pPr>
            <a:r>
              <a:rPr lang="en-US" sz="2000" b="1"/>
              <a:t>Compute</a:t>
            </a:r>
            <a:r>
              <a:rPr lang="en-US" sz="2000"/>
              <a:t> – Managed compute</a:t>
            </a:r>
          </a:p>
          <a:p>
            <a:pPr>
              <a:lnSpc>
                <a:spcPct val="120000"/>
              </a:lnSpc>
              <a:tabLst>
                <a:tab pos="344488" algn="l"/>
              </a:tabLst>
            </a:pPr>
            <a:r>
              <a:rPr lang="en-US" sz="2000" b="1"/>
              <a:t>Environments </a:t>
            </a:r>
            <a:r>
              <a:rPr lang="en-US" sz="2000"/>
              <a:t>– defined training and inference environments</a:t>
            </a:r>
          </a:p>
          <a:p>
            <a:pPr>
              <a:lnSpc>
                <a:spcPct val="120000"/>
              </a:lnSpc>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a:t>
            </a:r>
          </a:p>
        </p:txBody>
      </p:sp>
      <p:sp>
        <p:nvSpPr>
          <p:cNvPr id="3" name="Rectangle 2">
            <a:extLst>
              <a:ext uri="{FF2B5EF4-FFF2-40B4-BE49-F238E27FC236}">
                <a16:creationId xmlns:a16="http://schemas.microsoft.com/office/drawing/2014/main" id="{488D6181-DB99-B748-B7F0-9C115E6A71F5}"/>
              </a:ext>
            </a:extLst>
          </p:cNvPr>
          <p:cNvSpPr/>
          <p:nvPr/>
        </p:nvSpPr>
        <p:spPr bwMode="auto">
          <a:xfrm>
            <a:off x="3969834" y="1471961"/>
            <a:ext cx="6802244" cy="989885"/>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960E6E1D-5B00-BA4A-9EAD-241E7302DD37}"/>
              </a:ext>
            </a:extLst>
          </p:cNvPr>
          <p:cNvSpPr/>
          <p:nvPr/>
        </p:nvSpPr>
        <p:spPr bwMode="auto">
          <a:xfrm>
            <a:off x="4071668" y="4664773"/>
            <a:ext cx="7252824" cy="1122710"/>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a:extLst>
              <a:ext uri="{FF2B5EF4-FFF2-40B4-BE49-F238E27FC236}">
                <a16:creationId xmlns:a16="http://schemas.microsoft.com/office/drawing/2014/main" id="{2F8610CE-922B-1A4D-A581-9742C2916651}"/>
              </a:ext>
            </a:extLst>
          </p:cNvPr>
          <p:cNvPicPr>
            <a:picLocks noChangeAspect="1"/>
          </p:cNvPicPr>
          <p:nvPr/>
        </p:nvPicPr>
        <p:blipFill rotWithShape="1">
          <a:blip r:embed="rId3"/>
          <a:srcRect t="46903" r="85641" b="3417"/>
          <a:stretch/>
        </p:blipFill>
        <p:spPr>
          <a:xfrm>
            <a:off x="1090246" y="1787850"/>
            <a:ext cx="2215663" cy="3988193"/>
          </a:xfrm>
          <a:prstGeom prst="rect">
            <a:avLst/>
          </a:prstGeom>
        </p:spPr>
      </p:pic>
      <p:sp>
        <p:nvSpPr>
          <p:cNvPr id="8" name="Rectangle 7">
            <a:extLst>
              <a:ext uri="{FF2B5EF4-FFF2-40B4-BE49-F238E27FC236}">
                <a16:creationId xmlns:a16="http://schemas.microsoft.com/office/drawing/2014/main" id="{31EAF841-1F59-BD4D-9DC4-AB5B9CDD5DAB}"/>
              </a:ext>
            </a:extLst>
          </p:cNvPr>
          <p:cNvSpPr/>
          <p:nvPr/>
        </p:nvSpPr>
        <p:spPr bwMode="auto">
          <a:xfrm>
            <a:off x="4071668" y="2967795"/>
            <a:ext cx="6802244" cy="1217344"/>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36834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F940-50E4-4A51-AD73-E7D9FD8182CF}"/>
              </a:ext>
            </a:extLst>
          </p:cNvPr>
          <p:cNvSpPr>
            <a:spLocks noGrp="1"/>
          </p:cNvSpPr>
          <p:nvPr>
            <p:ph type="title"/>
          </p:nvPr>
        </p:nvSpPr>
        <p:spPr/>
        <p:txBody>
          <a:bodyPr/>
          <a:lstStyle/>
          <a:p>
            <a:r>
              <a:rPr lang="en-US" dirty="0"/>
              <a:t>Preamble – The Agenda </a:t>
            </a:r>
          </a:p>
        </p:txBody>
      </p:sp>
      <p:sp>
        <p:nvSpPr>
          <p:cNvPr id="3" name="Content Placeholder 2">
            <a:extLst>
              <a:ext uri="{FF2B5EF4-FFF2-40B4-BE49-F238E27FC236}">
                <a16:creationId xmlns:a16="http://schemas.microsoft.com/office/drawing/2014/main" id="{8E8875F1-E8F6-4D69-B753-6C87A6839635}"/>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An Overview of Machine Learning</a:t>
            </a:r>
          </a:p>
          <a:p>
            <a:pPr marL="514350" indent="-514350">
              <a:buFont typeface="+mj-lt"/>
              <a:buAutoNum type="arabicPeriod"/>
            </a:pPr>
            <a:r>
              <a:rPr lang="en-US" dirty="0"/>
              <a:t>Lab – Hands on with </a:t>
            </a:r>
            <a:r>
              <a:rPr lang="en-US" dirty="0" err="1"/>
              <a:t>scikit</a:t>
            </a:r>
            <a:r>
              <a:rPr lang="en-US" dirty="0"/>
              <a:t>-learn and TensorFlow</a:t>
            </a:r>
          </a:p>
          <a:p>
            <a:pPr marL="514350" indent="-514350">
              <a:buFont typeface="+mj-lt"/>
              <a:buAutoNum type="arabicPeriod"/>
            </a:pPr>
            <a:r>
              <a:rPr lang="en-US" dirty="0"/>
              <a:t>Understanding Azure Machine Learning service</a:t>
            </a:r>
          </a:p>
          <a:p>
            <a:pPr marL="514350" indent="-514350">
              <a:buFont typeface="+mj-lt"/>
              <a:buAutoNum type="arabicPeriod"/>
            </a:pPr>
            <a:r>
              <a:rPr lang="en-US" dirty="0"/>
              <a:t>Lab – Your First Machine Learning Experiment in the Cloud</a:t>
            </a:r>
          </a:p>
          <a:p>
            <a:pPr marL="514350" indent="-514350">
              <a:buFont typeface="+mj-lt"/>
              <a:buAutoNum type="arabicPeriod"/>
            </a:pPr>
            <a:r>
              <a:rPr lang="en-US" dirty="0"/>
              <a:t>Advanced Experimentation Techniques in Azure Machine Learning service</a:t>
            </a:r>
          </a:p>
          <a:p>
            <a:pPr marL="514350" indent="-514350">
              <a:buFont typeface="+mj-lt"/>
              <a:buAutoNum type="arabicPeriod"/>
            </a:pPr>
            <a:r>
              <a:rPr lang="en-US" dirty="0"/>
              <a:t>Lab – Hands-on Advanced Experimentation in Azure Machine Learning service</a:t>
            </a:r>
          </a:p>
          <a:p>
            <a:pPr marL="514350" indent="-514350">
              <a:buFont typeface="+mj-lt"/>
              <a:buAutoNum type="arabicPeriod"/>
            </a:pPr>
            <a:r>
              <a:rPr lang="en-US" dirty="0"/>
              <a:t>The Intersection of Data Science and DevOps</a:t>
            </a:r>
          </a:p>
          <a:p>
            <a:pPr marL="514350" indent="-514350">
              <a:buFont typeface="+mj-lt"/>
              <a:buAutoNum type="arabicPeriod"/>
            </a:pPr>
            <a:r>
              <a:rPr lang="en-US" dirty="0"/>
              <a:t>Lab – Automating your Machine Learning Pipeline in the Cloud</a:t>
            </a:r>
          </a:p>
        </p:txBody>
      </p:sp>
    </p:spTree>
    <p:extLst>
      <p:ext uri="{BB962C8B-B14F-4D97-AF65-F5344CB8AC3E}">
        <p14:creationId xmlns:p14="http://schemas.microsoft.com/office/powerpoint/2010/main" val="207668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213013"/>
          </a:xfrm>
        </p:spPr>
        <p:txBody>
          <a:bodyPr/>
          <a:lstStyle/>
          <a:p>
            <a:pPr>
              <a:lnSpc>
                <a:spcPct val="120000"/>
              </a:lnSpc>
              <a:tabLst>
                <a:tab pos="344488" algn="l"/>
              </a:tabLst>
            </a:pPr>
            <a:r>
              <a:rPr lang="en-US" sz="2000" b="1"/>
              <a:t>Datasets</a:t>
            </a:r>
            <a:r>
              <a:rPr lang="en-US" sz="2000"/>
              <a:t> – registered, known data sets</a:t>
            </a:r>
          </a:p>
          <a:p>
            <a:pPr>
              <a:lnSpc>
                <a:spcPct val="120000"/>
              </a:lnSpc>
              <a:tabLst>
                <a:tab pos="344488" algn="l"/>
              </a:tabLst>
            </a:pPr>
            <a:r>
              <a:rPr lang="en-US" sz="2000" b="1"/>
              <a:t>Experiments</a:t>
            </a:r>
            <a:r>
              <a:rPr lang="en-US" sz="2000"/>
              <a:t> – Training runs</a:t>
            </a:r>
          </a:p>
          <a:p>
            <a:pPr>
              <a:lnSpc>
                <a:spcPct val="120000"/>
              </a:lnSpc>
              <a:tabLst>
                <a:tab pos="344488" algn="l"/>
              </a:tabLst>
            </a:pPr>
            <a:r>
              <a:rPr lang="en-US" sz="2000" b="1"/>
              <a:t>Pipelines</a:t>
            </a:r>
            <a:r>
              <a:rPr lang="en-US" sz="2000"/>
              <a:t> – Training workflows</a:t>
            </a:r>
          </a:p>
          <a:p>
            <a:pPr>
              <a:lnSpc>
                <a:spcPct val="120000"/>
              </a:lnSpc>
              <a:tabLst>
                <a:tab pos="344488" algn="l"/>
              </a:tabLst>
            </a:pPr>
            <a:r>
              <a:rPr lang="en-US" sz="2000" b="1"/>
              <a:t>Models</a:t>
            </a:r>
            <a:r>
              <a:rPr lang="en-US" sz="2000"/>
              <a:t> – Registered, versioned models</a:t>
            </a:r>
          </a:p>
          <a:p>
            <a:pPr>
              <a:lnSpc>
                <a:spcPct val="120000"/>
              </a:lnSpc>
              <a:tabLst>
                <a:tab pos="344488" algn="l"/>
              </a:tabLst>
            </a:pPr>
            <a:r>
              <a:rPr lang="en-US" sz="2000" b="1"/>
              <a:t>Endpoints:</a:t>
            </a:r>
          </a:p>
          <a:p>
            <a:pPr>
              <a:lnSpc>
                <a:spcPct val="120000"/>
              </a:lnSpc>
              <a:tabLst>
                <a:tab pos="344488" algn="l"/>
              </a:tabLst>
            </a:pPr>
            <a:r>
              <a:rPr lang="en-US" sz="2000"/>
              <a:t>	</a:t>
            </a:r>
            <a:r>
              <a:rPr lang="en-US" sz="2000" b="1"/>
              <a:t>Real-time Endpoints </a:t>
            </a:r>
            <a:r>
              <a:rPr lang="en-US" sz="2000"/>
              <a:t>– Deployed model endpoints</a:t>
            </a:r>
          </a:p>
          <a:p>
            <a:pPr>
              <a:lnSpc>
                <a:spcPct val="120000"/>
              </a:lnSpc>
              <a:tabLst>
                <a:tab pos="344488" algn="l"/>
              </a:tabLst>
            </a:pPr>
            <a:r>
              <a:rPr lang="en-US" sz="2000"/>
              <a:t>	</a:t>
            </a:r>
            <a:r>
              <a:rPr lang="en-US" sz="2000" b="1"/>
              <a:t>Pipeline Endpoints </a:t>
            </a:r>
            <a:r>
              <a:rPr lang="en-US" sz="2000"/>
              <a:t>– Training workflow endpoints</a:t>
            </a:r>
          </a:p>
          <a:p>
            <a:pPr>
              <a:lnSpc>
                <a:spcPct val="120000"/>
              </a:lnSpc>
              <a:tabLst>
                <a:tab pos="344488" algn="l"/>
              </a:tabLst>
            </a:pPr>
            <a:r>
              <a:rPr lang="en-US" sz="2000" b="1"/>
              <a:t>Compute</a:t>
            </a:r>
            <a:r>
              <a:rPr lang="en-US" sz="2000"/>
              <a:t> – Managed compute</a:t>
            </a:r>
          </a:p>
          <a:p>
            <a:pPr>
              <a:lnSpc>
                <a:spcPct val="120000"/>
              </a:lnSpc>
              <a:tabLst>
                <a:tab pos="344488" algn="l"/>
              </a:tabLst>
            </a:pPr>
            <a:r>
              <a:rPr lang="en-US" sz="2000" b="1"/>
              <a:t>Environments </a:t>
            </a:r>
            <a:r>
              <a:rPr lang="en-US" sz="2000"/>
              <a:t>– defined training and inference environments</a:t>
            </a:r>
          </a:p>
          <a:p>
            <a:pPr>
              <a:lnSpc>
                <a:spcPct val="120000"/>
              </a:lnSpc>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a:t>
            </a:r>
          </a:p>
        </p:txBody>
      </p:sp>
      <p:pic>
        <p:nvPicPr>
          <p:cNvPr id="7" name="Picture 6">
            <a:extLst>
              <a:ext uri="{FF2B5EF4-FFF2-40B4-BE49-F238E27FC236}">
                <a16:creationId xmlns:a16="http://schemas.microsoft.com/office/drawing/2014/main" id="{2F8610CE-922B-1A4D-A581-9742C2916651}"/>
              </a:ext>
            </a:extLst>
          </p:cNvPr>
          <p:cNvPicPr>
            <a:picLocks noChangeAspect="1"/>
          </p:cNvPicPr>
          <p:nvPr/>
        </p:nvPicPr>
        <p:blipFill rotWithShape="1">
          <a:blip r:embed="rId3"/>
          <a:srcRect t="46903" r="85641" b="3417"/>
          <a:stretch/>
        </p:blipFill>
        <p:spPr>
          <a:xfrm>
            <a:off x="1090246" y="1787850"/>
            <a:ext cx="2215663" cy="3988193"/>
          </a:xfrm>
          <a:prstGeom prst="rect">
            <a:avLst/>
          </a:prstGeom>
        </p:spPr>
      </p:pic>
      <p:sp>
        <p:nvSpPr>
          <p:cNvPr id="8" name="Rectangle 7">
            <a:extLst>
              <a:ext uri="{FF2B5EF4-FFF2-40B4-BE49-F238E27FC236}">
                <a16:creationId xmlns:a16="http://schemas.microsoft.com/office/drawing/2014/main" id="{31EAF841-1F59-BD4D-9DC4-AB5B9CDD5DAB}"/>
              </a:ext>
            </a:extLst>
          </p:cNvPr>
          <p:cNvSpPr/>
          <p:nvPr/>
        </p:nvSpPr>
        <p:spPr bwMode="auto">
          <a:xfrm>
            <a:off x="4071668" y="3739661"/>
            <a:ext cx="6802244" cy="445477"/>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51491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329FB0-568D-4961-B80A-CA40C2871617}"/>
              </a:ext>
            </a:extLst>
          </p:cNvPr>
          <p:cNvSpPr>
            <a:spLocks noGrp="1"/>
          </p:cNvSpPr>
          <p:nvPr>
            <p:ph type="title"/>
          </p:nvPr>
        </p:nvSpPr>
        <p:spPr/>
        <p:txBody>
          <a:bodyPr/>
          <a:lstStyle/>
          <a:p>
            <a:r>
              <a:rPr lang="en-US" dirty="0"/>
              <a:t>AML Pipelines</a:t>
            </a:r>
          </a:p>
        </p:txBody>
      </p:sp>
      <p:sp>
        <p:nvSpPr>
          <p:cNvPr id="6" name="Text Placeholder 5">
            <a:extLst>
              <a:ext uri="{FF2B5EF4-FFF2-40B4-BE49-F238E27FC236}">
                <a16:creationId xmlns:a16="http://schemas.microsoft.com/office/drawing/2014/main" id="{7B2F7442-F366-4CBA-91B2-52C47E9442B7}"/>
              </a:ext>
            </a:extLst>
          </p:cNvPr>
          <p:cNvSpPr>
            <a:spLocks noGrp="1"/>
          </p:cNvSpPr>
          <p:nvPr>
            <p:ph type="body" idx="1"/>
          </p:nvPr>
        </p:nvSpPr>
        <p:spPr/>
        <p:txBody>
          <a:bodyPr/>
          <a:lstStyle/>
          <a:p>
            <a:r>
              <a:rPr lang="en-US" dirty="0"/>
              <a:t>… a demo</a:t>
            </a:r>
          </a:p>
        </p:txBody>
      </p:sp>
    </p:spTree>
    <p:extLst>
      <p:ext uri="{BB962C8B-B14F-4D97-AF65-F5344CB8AC3E}">
        <p14:creationId xmlns:p14="http://schemas.microsoft.com/office/powerpoint/2010/main" val="237855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1"/>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2540000" cy="307776"/>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26587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2516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1"/>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3053" y="3754701"/>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4965700" cy="307776"/>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5711491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2516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491860" y="25170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0743" y="37547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888741" y="37547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8267700" cy="307776"/>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740187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3405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3405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491860" y="34060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46437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0743" y="46437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888741" y="46437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5277181"/>
            <a:ext cx="8267700" cy="307776"/>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Database_EFC7" title="Icon of a cylinder">
            <a:extLst>
              <a:ext uri="{FF2B5EF4-FFF2-40B4-BE49-F238E27FC236}">
                <a16:creationId xmlns:a16="http://schemas.microsoft.com/office/drawing/2014/main" id="{EABC9716-10CA-4F40-AFA6-A0F6E88F5331}"/>
              </a:ext>
            </a:extLst>
          </p:cNvPr>
          <p:cNvSpPr>
            <a:spLocks noChangeAspect="1" noEditPoints="1"/>
          </p:cNvSpPr>
          <p:nvPr/>
        </p:nvSpPr>
        <p:spPr bwMode="auto">
          <a:xfrm>
            <a:off x="4414045" y="1600772"/>
            <a:ext cx="712239" cy="92579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4" name="chip" title="Icon of a computer chip">
            <a:extLst>
              <a:ext uri="{FF2B5EF4-FFF2-40B4-BE49-F238E27FC236}">
                <a16:creationId xmlns:a16="http://schemas.microsoft.com/office/drawing/2014/main" id="{96F7BA98-72C4-4F42-B2C4-9242E910E725}"/>
              </a:ext>
            </a:extLst>
          </p:cNvPr>
          <p:cNvSpPr>
            <a:spLocks noChangeAspect="1" noEditPoints="1"/>
          </p:cNvSpPr>
          <p:nvPr/>
        </p:nvSpPr>
        <p:spPr bwMode="auto">
          <a:xfrm>
            <a:off x="7044408" y="1600772"/>
            <a:ext cx="907406" cy="925797"/>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5" name="TextBox 14">
            <a:extLst>
              <a:ext uri="{FF2B5EF4-FFF2-40B4-BE49-F238E27FC236}">
                <a16:creationId xmlns:a16="http://schemas.microsoft.com/office/drawing/2014/main" id="{A5E62D71-8E4F-A042-8401-E339D41E69FF}"/>
              </a:ext>
            </a:extLst>
          </p:cNvPr>
          <p:cNvSpPr txBox="1"/>
          <p:nvPr/>
        </p:nvSpPr>
        <p:spPr>
          <a:xfrm>
            <a:off x="4361073" y="2689420"/>
            <a:ext cx="856005"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Dataset</a:t>
            </a:r>
          </a:p>
        </p:txBody>
      </p:sp>
      <p:sp>
        <p:nvSpPr>
          <p:cNvPr id="16" name="TextBox 15">
            <a:extLst>
              <a:ext uri="{FF2B5EF4-FFF2-40B4-BE49-F238E27FC236}">
                <a16:creationId xmlns:a16="http://schemas.microsoft.com/office/drawing/2014/main" id="{6D228F1D-C5EE-9F4E-854F-B19E0E611544}"/>
              </a:ext>
            </a:extLst>
          </p:cNvPr>
          <p:cNvSpPr txBox="1"/>
          <p:nvPr/>
        </p:nvSpPr>
        <p:spPr>
          <a:xfrm>
            <a:off x="6974923" y="2689420"/>
            <a:ext cx="1046377"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Compute</a:t>
            </a:r>
          </a:p>
        </p:txBody>
      </p:sp>
    </p:spTree>
    <p:extLst>
      <p:ext uri="{BB962C8B-B14F-4D97-AF65-F5344CB8AC3E}">
        <p14:creationId xmlns:p14="http://schemas.microsoft.com/office/powerpoint/2010/main" val="15401055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24C0-1A19-2F44-8B20-C59F492EEBA9}"/>
              </a:ext>
            </a:extLst>
          </p:cNvPr>
          <p:cNvSpPr>
            <a:spLocks noGrp="1"/>
          </p:cNvSpPr>
          <p:nvPr>
            <p:ph type="title"/>
          </p:nvPr>
        </p:nvSpPr>
        <p:spPr/>
        <p:txBody>
          <a:bodyPr/>
          <a:lstStyle/>
          <a:p>
            <a:r>
              <a:rPr lang="en-US"/>
              <a:t>(Some) DevOps Good Practices</a:t>
            </a:r>
          </a:p>
        </p:txBody>
      </p:sp>
      <p:sp>
        <p:nvSpPr>
          <p:cNvPr id="3" name="Text Placeholder 2">
            <a:extLst>
              <a:ext uri="{FF2B5EF4-FFF2-40B4-BE49-F238E27FC236}">
                <a16:creationId xmlns:a16="http://schemas.microsoft.com/office/drawing/2014/main" id="{27F1A753-A6F1-8048-94AD-7E0B39974278}"/>
              </a:ext>
            </a:extLst>
          </p:cNvPr>
          <p:cNvSpPr>
            <a:spLocks noGrp="1"/>
          </p:cNvSpPr>
          <p:nvPr>
            <p:ph type="body" sz="quarter" idx="10"/>
          </p:nvPr>
        </p:nvSpPr>
        <p:spPr>
          <a:xfrm>
            <a:off x="584200" y="1779318"/>
            <a:ext cx="11018520" cy="2769989"/>
          </a:xfrm>
        </p:spPr>
        <p:txBody>
          <a:bodyPr vert="horz" wrap="square" lIns="0" tIns="0" rIns="0" bIns="0" rtlCol="0" anchor="t">
            <a:spAutoFit/>
          </a:bodyPr>
          <a:lstStyle/>
          <a:p>
            <a:pPr marL="457200" indent="-457200">
              <a:buFont typeface="Arial" panose="05000000000000000000" pitchFamily="2" charset="2"/>
              <a:buChar char="•"/>
            </a:pPr>
            <a:r>
              <a:rPr lang="en-US"/>
              <a:t>Source Control</a:t>
            </a:r>
          </a:p>
          <a:p>
            <a:pPr marL="457200" indent="-457200">
              <a:buFont typeface="Arial" panose="05000000000000000000" pitchFamily="2" charset="2"/>
              <a:buChar char="•"/>
            </a:pPr>
            <a:endParaRPr lang="en-US"/>
          </a:p>
          <a:p>
            <a:pPr marL="457200" indent="-457200">
              <a:buFont typeface="Arial" panose="05000000000000000000" pitchFamily="2" charset="2"/>
              <a:buChar char="•"/>
            </a:pPr>
            <a:r>
              <a:rPr lang="en-US"/>
              <a:t>Continuous Integration</a:t>
            </a:r>
          </a:p>
          <a:p>
            <a:pPr marL="457200" indent="-457200">
              <a:buFont typeface="Arial" panose="05000000000000000000" pitchFamily="2" charset="2"/>
              <a:buChar char="•"/>
            </a:pPr>
            <a:endParaRPr lang="en-US"/>
          </a:p>
          <a:p>
            <a:pPr marL="457200" indent="-457200">
              <a:buFont typeface="Arial" panose="05000000000000000000" pitchFamily="2" charset="2"/>
              <a:buChar char="•"/>
            </a:pPr>
            <a:r>
              <a:rPr lang="en-US"/>
              <a:t>Continuous Delivery</a:t>
            </a:r>
          </a:p>
        </p:txBody>
      </p:sp>
    </p:spTree>
    <p:extLst>
      <p:ext uri="{BB962C8B-B14F-4D97-AF65-F5344CB8AC3E}">
        <p14:creationId xmlns:p14="http://schemas.microsoft.com/office/powerpoint/2010/main" val="2382730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F1A753-A6F1-8048-94AD-7E0B39974278}"/>
              </a:ext>
            </a:extLst>
          </p:cNvPr>
          <p:cNvSpPr>
            <a:spLocks noGrp="1"/>
          </p:cNvSpPr>
          <p:nvPr>
            <p:ph type="body" sz="quarter" idx="13"/>
          </p:nvPr>
        </p:nvSpPr>
        <p:spPr>
          <a:xfrm>
            <a:off x="4071668" y="2069103"/>
            <a:ext cx="7535115" cy="2763577"/>
          </a:xfrm>
        </p:spPr>
        <p:txBody>
          <a:bodyPr/>
          <a:lstStyle/>
          <a:p>
            <a:r>
              <a:rPr lang="en-US"/>
              <a:t>Code and comments only (not </a:t>
            </a:r>
            <a:r>
              <a:rPr lang="en-US" err="1"/>
              <a:t>Jupyter</a:t>
            </a:r>
            <a:r>
              <a:rPr lang="en-US"/>
              <a:t> output)</a:t>
            </a:r>
          </a:p>
          <a:p>
            <a:r>
              <a:rPr lang="en-US"/>
              <a:t>Plus every part of the pipeline</a:t>
            </a:r>
          </a:p>
          <a:p>
            <a:r>
              <a:rPr lang="en-US"/>
              <a:t>And Infrastructure and dependencies</a:t>
            </a:r>
          </a:p>
          <a:p>
            <a:r>
              <a:rPr lang="en-US"/>
              <a:t>And maybe a subset of data</a:t>
            </a:r>
            <a:endParaRPr lang="en-US">
              <a:gradFill>
                <a:gsLst>
                  <a:gs pos="2917">
                    <a:schemeClr val="tx1"/>
                  </a:gs>
                  <a:gs pos="30000">
                    <a:schemeClr val="tx1"/>
                  </a:gs>
                </a:gsLst>
                <a:lin ang="5400000" scaled="0"/>
              </a:gradFill>
            </a:endParaRPr>
          </a:p>
        </p:txBody>
      </p:sp>
      <p:sp>
        <p:nvSpPr>
          <p:cNvPr id="2" name="Title 1">
            <a:extLst>
              <a:ext uri="{FF2B5EF4-FFF2-40B4-BE49-F238E27FC236}">
                <a16:creationId xmlns:a16="http://schemas.microsoft.com/office/drawing/2014/main" id="{EA5424C0-1A19-2F44-8B20-C59F492EEBA9}"/>
              </a:ext>
            </a:extLst>
          </p:cNvPr>
          <p:cNvSpPr>
            <a:spLocks noGrp="1"/>
          </p:cNvSpPr>
          <p:nvPr>
            <p:ph type="title"/>
          </p:nvPr>
        </p:nvSpPr>
        <p:spPr/>
        <p:txBody>
          <a:bodyPr/>
          <a:lstStyle/>
          <a:p>
            <a:r>
              <a:rPr lang="en-US"/>
              <a:t>Source Control</a:t>
            </a:r>
          </a:p>
        </p:txBody>
      </p:sp>
      <p:pic>
        <p:nvPicPr>
          <p:cNvPr id="11" name="Content Placeholder 10" descr="Git logo">
            <a:extLst>
              <a:ext uri="{FF2B5EF4-FFF2-40B4-BE49-F238E27FC236}">
                <a16:creationId xmlns:a16="http://schemas.microsoft.com/office/drawing/2014/main" id="{C092E2B6-38A4-A549-8380-0E88C0497E5B}"/>
              </a:ext>
            </a:extLst>
          </p:cNvPr>
          <p:cNvPicPr>
            <a:picLocks noGrp="1" noChangeAspect="1"/>
          </p:cNvPicPr>
          <p:nvPr>
            <p:ph sz="quarter" idx="36"/>
          </p:nvPr>
        </p:nvPicPr>
        <p:blipFill>
          <a:blip r:embed="rId3">
            <a:extLst>
              <a:ext uri="{96DAC541-7B7A-43D3-8B79-37D633B846F1}">
                <asvg:svgBlip xmlns:asvg="http://schemas.microsoft.com/office/drawing/2016/SVG/main" r:embed="rId4"/>
              </a:ext>
            </a:extLst>
          </a:blip>
          <a:stretch>
            <a:fillRect/>
          </a:stretch>
        </p:blipFill>
        <p:spPr>
          <a:xfrm>
            <a:off x="643973" y="2358862"/>
            <a:ext cx="2316596" cy="2316596"/>
          </a:xfrm>
        </p:spPr>
      </p:pic>
    </p:spTree>
    <p:extLst>
      <p:ext uri="{BB962C8B-B14F-4D97-AF65-F5344CB8AC3E}">
        <p14:creationId xmlns:p14="http://schemas.microsoft.com/office/powerpoint/2010/main" val="22447398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873-9037-0343-BEEC-4C862E573471}"/>
              </a:ext>
            </a:extLst>
          </p:cNvPr>
          <p:cNvSpPr>
            <a:spLocks noGrp="1"/>
          </p:cNvSpPr>
          <p:nvPr>
            <p:ph type="title"/>
          </p:nvPr>
        </p:nvSpPr>
        <p:spPr>
          <a:xfrm>
            <a:off x="1651000" y="2431138"/>
            <a:ext cx="9144000" cy="553998"/>
          </a:xfrm>
        </p:spPr>
        <p:txBody>
          <a:bodyPr/>
          <a:lstStyle/>
          <a:p>
            <a:r>
              <a:rPr lang="en-US" sz="3600"/>
              <a:t>Everything should be in source control!</a:t>
            </a:r>
          </a:p>
        </p:txBody>
      </p:sp>
      <p:sp>
        <p:nvSpPr>
          <p:cNvPr id="3" name="Text Placeholder 2">
            <a:extLst>
              <a:ext uri="{FF2B5EF4-FFF2-40B4-BE49-F238E27FC236}">
                <a16:creationId xmlns:a16="http://schemas.microsoft.com/office/drawing/2014/main" id="{20E7DF82-417A-8C47-A6F3-83C0B362D91C}"/>
              </a:ext>
            </a:extLst>
          </p:cNvPr>
          <p:cNvSpPr>
            <a:spLocks noGrp="1"/>
          </p:cNvSpPr>
          <p:nvPr>
            <p:ph type="body" sz="quarter" idx="12"/>
          </p:nvPr>
        </p:nvSpPr>
        <p:spPr>
          <a:xfrm>
            <a:off x="1651000" y="3413760"/>
            <a:ext cx="9144000" cy="338554"/>
          </a:xfrm>
        </p:spPr>
        <p:txBody>
          <a:bodyPr wrap="square" lIns="0" tIns="0" rIns="0" bIns="0" anchor="t">
            <a:spAutoFit/>
          </a:bodyPr>
          <a:lstStyle/>
          <a:p>
            <a:r>
              <a:rPr lang="en-US">
                <a:cs typeface="Segoe UI"/>
              </a:rPr>
              <a:t>Except your training data which should be a known, shared data source</a:t>
            </a:r>
          </a:p>
        </p:txBody>
      </p:sp>
    </p:spTree>
    <p:extLst>
      <p:ext uri="{BB962C8B-B14F-4D97-AF65-F5344CB8AC3E}">
        <p14:creationId xmlns:p14="http://schemas.microsoft.com/office/powerpoint/2010/main" val="115284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C4FA29-8D75-CF40-9426-D40FD1213C30}"/>
              </a:ext>
            </a:extLst>
          </p:cNvPr>
          <p:cNvSpPr>
            <a:spLocks noGrp="1"/>
          </p:cNvSpPr>
          <p:nvPr>
            <p:ph type="body" sz="quarter" idx="13"/>
          </p:nvPr>
        </p:nvSpPr>
        <p:spPr>
          <a:xfrm>
            <a:off x="4071668" y="2069103"/>
            <a:ext cx="7535115" cy="3496085"/>
          </a:xfrm>
        </p:spPr>
        <p:txBody>
          <a:bodyPr/>
          <a:lstStyle/>
          <a:p>
            <a:r>
              <a:rPr lang="en-US"/>
              <a:t>Triggered on code change</a:t>
            </a:r>
          </a:p>
          <a:p>
            <a:r>
              <a:rPr lang="en-US"/>
              <a:t>Refresh and execute AML Pipeline</a:t>
            </a:r>
          </a:p>
          <a:p>
            <a:r>
              <a:rPr lang="en-US"/>
              <a:t>Code quality, linting, and unit testing</a:t>
            </a:r>
          </a:p>
          <a:p>
            <a:r>
              <a:rPr lang="en-US">
                <a:cs typeface="Segoe UI"/>
              </a:rPr>
              <a:t>Pull request process</a:t>
            </a:r>
          </a:p>
          <a:p>
            <a:r>
              <a:rPr lang="en-US">
                <a:cs typeface="Segoe UI"/>
                <a:hlinkClick r:id="rId3"/>
              </a:rPr>
              <a:t>aka.ms/mitt/azuredevops</a:t>
            </a:r>
            <a:r>
              <a:rPr lang="en-US">
                <a:cs typeface="Segoe UI"/>
              </a:rPr>
              <a:t> </a:t>
            </a:r>
            <a:endParaRPr lang="en-US"/>
          </a:p>
        </p:txBody>
      </p:sp>
      <p:sp>
        <p:nvSpPr>
          <p:cNvPr id="3" name="Title 2">
            <a:extLst>
              <a:ext uri="{FF2B5EF4-FFF2-40B4-BE49-F238E27FC236}">
                <a16:creationId xmlns:a16="http://schemas.microsoft.com/office/drawing/2014/main" id="{C19E08A2-25AA-784E-B9DD-9CF934E051BB}"/>
              </a:ext>
            </a:extLst>
          </p:cNvPr>
          <p:cNvSpPr>
            <a:spLocks noGrp="1"/>
          </p:cNvSpPr>
          <p:nvPr>
            <p:ph type="title"/>
          </p:nvPr>
        </p:nvSpPr>
        <p:spPr/>
        <p:txBody>
          <a:bodyPr/>
          <a:lstStyle/>
          <a:p>
            <a:r>
              <a:rPr lang="en-US"/>
              <a:t>Continuous Integration</a:t>
            </a:r>
          </a:p>
        </p:txBody>
      </p:sp>
      <p:pic>
        <p:nvPicPr>
          <p:cNvPr id="6" name="Content Placeholder 5">
            <a:extLst>
              <a:ext uri="{FF2B5EF4-FFF2-40B4-BE49-F238E27FC236}">
                <a16:creationId xmlns:a16="http://schemas.microsoft.com/office/drawing/2014/main" id="{42AC1F7B-BDD9-544D-9D93-CE560496EC4C}"/>
              </a:ext>
            </a:extLst>
          </p:cNvPr>
          <p:cNvPicPr>
            <a:picLocks noGrp="1" noChangeAspect="1"/>
          </p:cNvPicPr>
          <p:nvPr>
            <p:ph sz="quarter" idx="36"/>
          </p:nvPr>
        </p:nvPicPr>
        <p:blipFill>
          <a:blip r:embed="rId4">
            <a:extLst>
              <a:ext uri="{96DAC541-7B7A-43D3-8B79-37D633B846F1}">
                <asvg:svgBlip xmlns:asvg="http://schemas.microsoft.com/office/drawing/2016/SVG/main" r:embed="rId5"/>
              </a:ext>
            </a:extLst>
          </a:blip>
          <a:stretch>
            <a:fillRect/>
          </a:stretch>
        </p:blipFill>
        <p:spPr>
          <a:xfrm>
            <a:off x="644400" y="2345532"/>
            <a:ext cx="2314800" cy="2314800"/>
          </a:xfrm>
        </p:spPr>
      </p:pic>
    </p:spTree>
    <p:extLst>
      <p:ext uri="{BB962C8B-B14F-4D97-AF65-F5344CB8AC3E}">
        <p14:creationId xmlns:p14="http://schemas.microsoft.com/office/powerpoint/2010/main" val="37713844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F940-50E4-4A51-AD73-E7D9FD8182CF}"/>
              </a:ext>
            </a:extLst>
          </p:cNvPr>
          <p:cNvSpPr>
            <a:spLocks noGrp="1"/>
          </p:cNvSpPr>
          <p:nvPr>
            <p:ph type="title"/>
          </p:nvPr>
        </p:nvSpPr>
        <p:spPr/>
        <p:txBody>
          <a:bodyPr/>
          <a:lstStyle/>
          <a:p>
            <a:r>
              <a:rPr lang="en-US" dirty="0"/>
              <a:t>Preamble – The Agenda </a:t>
            </a:r>
          </a:p>
        </p:txBody>
      </p:sp>
      <p:sp>
        <p:nvSpPr>
          <p:cNvPr id="3" name="Content Placeholder 2">
            <a:extLst>
              <a:ext uri="{FF2B5EF4-FFF2-40B4-BE49-F238E27FC236}">
                <a16:creationId xmlns:a16="http://schemas.microsoft.com/office/drawing/2014/main" id="{8E8875F1-E8F6-4D69-B753-6C87A6839635}"/>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solidFill>
                  <a:schemeClr val="bg2">
                    <a:lumMod val="90000"/>
                  </a:schemeClr>
                </a:solidFill>
              </a:rPr>
              <a:t>An Overview of Machine Learning</a:t>
            </a:r>
          </a:p>
          <a:p>
            <a:pPr marL="514350" indent="-514350">
              <a:buFont typeface="+mj-lt"/>
              <a:buAutoNum type="arabicPeriod"/>
            </a:pPr>
            <a:r>
              <a:rPr lang="en-US" dirty="0">
                <a:solidFill>
                  <a:schemeClr val="bg2">
                    <a:lumMod val="90000"/>
                  </a:schemeClr>
                </a:solidFill>
              </a:rPr>
              <a:t>Lab – Hands on with </a:t>
            </a:r>
            <a:r>
              <a:rPr lang="en-US" dirty="0" err="1">
                <a:solidFill>
                  <a:schemeClr val="bg2">
                    <a:lumMod val="90000"/>
                  </a:schemeClr>
                </a:solidFill>
              </a:rPr>
              <a:t>scikit</a:t>
            </a:r>
            <a:r>
              <a:rPr lang="en-US" dirty="0">
                <a:solidFill>
                  <a:schemeClr val="bg2">
                    <a:lumMod val="90000"/>
                  </a:schemeClr>
                </a:solidFill>
              </a:rPr>
              <a:t>-learn and TensorFlow</a:t>
            </a:r>
          </a:p>
          <a:p>
            <a:pPr marL="514350" indent="-514350">
              <a:buFont typeface="+mj-lt"/>
              <a:buAutoNum type="arabicPeriod"/>
            </a:pPr>
            <a:r>
              <a:rPr lang="en-US" dirty="0">
                <a:solidFill>
                  <a:schemeClr val="bg2">
                    <a:lumMod val="90000"/>
                  </a:schemeClr>
                </a:solidFill>
              </a:rPr>
              <a:t>Understanding Azure Machine Learning service</a:t>
            </a:r>
          </a:p>
          <a:p>
            <a:pPr marL="514350" indent="-514350">
              <a:buFont typeface="+mj-lt"/>
              <a:buAutoNum type="arabicPeriod"/>
            </a:pPr>
            <a:r>
              <a:rPr lang="en-US" dirty="0">
                <a:solidFill>
                  <a:schemeClr val="bg2">
                    <a:lumMod val="90000"/>
                  </a:schemeClr>
                </a:solidFill>
              </a:rPr>
              <a:t>Lab – Your First Machine Learning Experiment in the Cloud</a:t>
            </a:r>
          </a:p>
          <a:p>
            <a:pPr marL="514350" indent="-514350">
              <a:buFont typeface="+mj-lt"/>
              <a:buAutoNum type="arabicPeriod"/>
            </a:pPr>
            <a:r>
              <a:rPr lang="en-US" dirty="0">
                <a:solidFill>
                  <a:schemeClr val="bg2">
                    <a:lumMod val="90000"/>
                  </a:schemeClr>
                </a:solidFill>
              </a:rPr>
              <a:t>Advanced Experimentation Techniques in Azure Machine Learning service</a:t>
            </a:r>
          </a:p>
          <a:p>
            <a:pPr marL="514350" indent="-514350">
              <a:buFont typeface="+mj-lt"/>
              <a:buAutoNum type="arabicPeriod"/>
            </a:pPr>
            <a:r>
              <a:rPr lang="en-US" dirty="0">
                <a:solidFill>
                  <a:schemeClr val="bg2">
                    <a:lumMod val="90000"/>
                  </a:schemeClr>
                </a:solidFill>
              </a:rPr>
              <a:t>Lab – Hands-on Advanced Experimentation in Azure Machine Learning service</a:t>
            </a:r>
          </a:p>
          <a:p>
            <a:pPr marL="514350" indent="-514350">
              <a:buFont typeface="+mj-lt"/>
              <a:buAutoNum type="arabicPeriod"/>
            </a:pPr>
            <a:r>
              <a:rPr lang="en-US" dirty="0"/>
              <a:t>The Intersection of Data Science and DevOps</a:t>
            </a:r>
          </a:p>
          <a:p>
            <a:pPr marL="514350" indent="-514350">
              <a:buFont typeface="+mj-lt"/>
              <a:buAutoNum type="arabicPeriod"/>
            </a:pPr>
            <a:r>
              <a:rPr lang="en-US" dirty="0"/>
              <a:t>Lab – Automating your Machine Learning Pipeline in the Cloud</a:t>
            </a:r>
          </a:p>
        </p:txBody>
      </p:sp>
    </p:spTree>
    <p:extLst>
      <p:ext uri="{BB962C8B-B14F-4D97-AF65-F5344CB8AC3E}">
        <p14:creationId xmlns:p14="http://schemas.microsoft.com/office/powerpoint/2010/main" val="280414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873-9037-0343-BEEC-4C862E573471}"/>
              </a:ext>
            </a:extLst>
          </p:cNvPr>
          <p:cNvSpPr>
            <a:spLocks noGrp="1"/>
          </p:cNvSpPr>
          <p:nvPr>
            <p:ph type="title"/>
          </p:nvPr>
        </p:nvSpPr>
        <p:spPr>
          <a:xfrm>
            <a:off x="1651000" y="2431138"/>
            <a:ext cx="9144000" cy="553998"/>
          </a:xfrm>
        </p:spPr>
        <p:txBody>
          <a:bodyPr/>
          <a:lstStyle/>
          <a:p>
            <a:r>
              <a:rPr lang="en-US" sz="3600"/>
              <a:t>Code quality matters!</a:t>
            </a:r>
          </a:p>
        </p:txBody>
      </p:sp>
      <p:sp>
        <p:nvSpPr>
          <p:cNvPr id="3" name="Text Placeholder 2">
            <a:extLst>
              <a:ext uri="{FF2B5EF4-FFF2-40B4-BE49-F238E27FC236}">
                <a16:creationId xmlns:a16="http://schemas.microsoft.com/office/drawing/2014/main" id="{20E7DF82-417A-8C47-A6F3-83C0B362D91C}"/>
              </a:ext>
            </a:extLst>
          </p:cNvPr>
          <p:cNvSpPr>
            <a:spLocks noGrp="1"/>
          </p:cNvSpPr>
          <p:nvPr>
            <p:ph type="body" sz="quarter" idx="12"/>
          </p:nvPr>
        </p:nvSpPr>
        <p:spPr/>
        <p:txBody>
          <a:bodyPr/>
          <a:lstStyle/>
          <a:p>
            <a:r>
              <a:rPr lang="en-US"/>
              <a:t>Even in data science</a:t>
            </a:r>
          </a:p>
        </p:txBody>
      </p:sp>
    </p:spTree>
    <p:extLst>
      <p:ext uri="{BB962C8B-B14F-4D97-AF65-F5344CB8AC3E}">
        <p14:creationId xmlns:p14="http://schemas.microsoft.com/office/powerpoint/2010/main" val="272751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84612-8971-4DA6-8AFD-C7EE9FEB6DAF}"/>
              </a:ext>
            </a:extLst>
          </p:cNvPr>
          <p:cNvSpPr>
            <a:spLocks noGrp="1"/>
          </p:cNvSpPr>
          <p:nvPr>
            <p:ph type="title"/>
          </p:nvPr>
        </p:nvSpPr>
        <p:spPr/>
        <p:txBody>
          <a:bodyPr/>
          <a:lstStyle/>
          <a:p>
            <a:r>
              <a:rPr lang="en-US" dirty="0"/>
              <a:t>Azure Pipelines “Build”</a:t>
            </a:r>
          </a:p>
        </p:txBody>
      </p:sp>
      <p:sp>
        <p:nvSpPr>
          <p:cNvPr id="5" name="Text Placeholder 4">
            <a:extLst>
              <a:ext uri="{FF2B5EF4-FFF2-40B4-BE49-F238E27FC236}">
                <a16:creationId xmlns:a16="http://schemas.microsoft.com/office/drawing/2014/main" id="{CA61F6B4-3BA7-405E-B2A7-5D5ACD184DA0}"/>
              </a:ext>
            </a:extLst>
          </p:cNvPr>
          <p:cNvSpPr>
            <a:spLocks noGrp="1"/>
          </p:cNvSpPr>
          <p:nvPr>
            <p:ph type="body" idx="1"/>
          </p:nvPr>
        </p:nvSpPr>
        <p:spPr/>
        <p:txBody>
          <a:bodyPr/>
          <a:lstStyle/>
          <a:p>
            <a:r>
              <a:rPr lang="en-US" dirty="0"/>
              <a:t>… a demo</a:t>
            </a:r>
          </a:p>
        </p:txBody>
      </p:sp>
    </p:spTree>
    <p:extLst>
      <p:ext uri="{BB962C8B-B14F-4D97-AF65-F5344CB8AC3E}">
        <p14:creationId xmlns:p14="http://schemas.microsoft.com/office/powerpoint/2010/main" val="49676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Azure Machine Learning Pipelines</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777490" y="25169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38680" y="25169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491860" y="25170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353583" y="37547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10743" y="37547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888741" y="37547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sp>
        <p:nvSpPr>
          <p:cNvPr id="12" name="Rectangle 11">
            <a:extLst>
              <a:ext uri="{FF2B5EF4-FFF2-40B4-BE49-F238E27FC236}">
                <a16:creationId xmlns:a16="http://schemas.microsoft.com/office/drawing/2014/main" id="{41F143DC-1712-E94C-9EF8-9BB58DD87D9D}"/>
              </a:ext>
            </a:extLst>
          </p:cNvPr>
          <p:cNvSpPr/>
          <p:nvPr/>
        </p:nvSpPr>
        <p:spPr bwMode="auto">
          <a:xfrm>
            <a:off x="2057400" y="4388181"/>
            <a:ext cx="8267700" cy="307776"/>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Up Arrow 4">
            <a:extLst>
              <a:ext uri="{FF2B5EF4-FFF2-40B4-BE49-F238E27FC236}">
                <a16:creationId xmlns:a16="http://schemas.microsoft.com/office/drawing/2014/main" id="{E853CAD4-44FD-4D49-90EA-AEEC0B044E12}"/>
              </a:ext>
            </a:extLst>
          </p:cNvPr>
          <p:cNvSpPr/>
          <p:nvPr/>
        </p:nvSpPr>
        <p:spPr bwMode="auto">
          <a:xfrm rot="8085076">
            <a:off x="9395790" y="929173"/>
            <a:ext cx="636105" cy="2080591"/>
          </a:xfrm>
          <a:prstGeom prst="upArrow">
            <a:avLst/>
          </a:prstGeom>
          <a:solidFill>
            <a:schemeClr val="accent3"/>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195150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BE9763-0AA7-9844-A00A-F31F193DD88F}"/>
              </a:ext>
            </a:extLst>
          </p:cNvPr>
          <p:cNvSpPr>
            <a:spLocks noGrp="1"/>
          </p:cNvSpPr>
          <p:nvPr>
            <p:ph type="body" sz="quarter" idx="13"/>
          </p:nvPr>
        </p:nvSpPr>
        <p:spPr>
          <a:xfrm>
            <a:off x="4071668" y="1630800"/>
            <a:ext cx="7535115" cy="4213013"/>
          </a:xfrm>
        </p:spPr>
        <p:txBody>
          <a:bodyPr/>
          <a:lstStyle/>
          <a:p>
            <a:pPr>
              <a:lnSpc>
                <a:spcPct val="120000"/>
              </a:lnSpc>
              <a:tabLst>
                <a:tab pos="344488" algn="l"/>
              </a:tabLst>
            </a:pPr>
            <a:r>
              <a:rPr lang="en-US" sz="2000" b="1"/>
              <a:t>Datasets</a:t>
            </a:r>
            <a:r>
              <a:rPr lang="en-US" sz="2000"/>
              <a:t> – registered, known data sets</a:t>
            </a:r>
          </a:p>
          <a:p>
            <a:pPr>
              <a:lnSpc>
                <a:spcPct val="120000"/>
              </a:lnSpc>
              <a:tabLst>
                <a:tab pos="344488" algn="l"/>
              </a:tabLst>
            </a:pPr>
            <a:r>
              <a:rPr lang="en-US" sz="2000" b="1"/>
              <a:t>Experiments</a:t>
            </a:r>
            <a:r>
              <a:rPr lang="en-US" sz="2000"/>
              <a:t> – Training runs</a:t>
            </a:r>
          </a:p>
          <a:p>
            <a:pPr>
              <a:lnSpc>
                <a:spcPct val="120000"/>
              </a:lnSpc>
              <a:tabLst>
                <a:tab pos="344488" algn="l"/>
              </a:tabLst>
            </a:pPr>
            <a:r>
              <a:rPr lang="en-US" sz="2000" b="1"/>
              <a:t>Pipelines</a:t>
            </a:r>
            <a:r>
              <a:rPr lang="en-US" sz="2000"/>
              <a:t> – Training workflows</a:t>
            </a:r>
          </a:p>
          <a:p>
            <a:pPr>
              <a:lnSpc>
                <a:spcPct val="120000"/>
              </a:lnSpc>
              <a:tabLst>
                <a:tab pos="344488" algn="l"/>
              </a:tabLst>
            </a:pPr>
            <a:r>
              <a:rPr lang="en-US" sz="2000" b="1"/>
              <a:t>Models</a:t>
            </a:r>
            <a:r>
              <a:rPr lang="en-US" sz="2000"/>
              <a:t> – Registered, versioned models</a:t>
            </a:r>
          </a:p>
          <a:p>
            <a:pPr>
              <a:lnSpc>
                <a:spcPct val="120000"/>
              </a:lnSpc>
              <a:tabLst>
                <a:tab pos="344488" algn="l"/>
              </a:tabLst>
            </a:pPr>
            <a:r>
              <a:rPr lang="en-US" sz="2000" b="1"/>
              <a:t>Endpoints:</a:t>
            </a:r>
          </a:p>
          <a:p>
            <a:pPr>
              <a:lnSpc>
                <a:spcPct val="120000"/>
              </a:lnSpc>
              <a:tabLst>
                <a:tab pos="344488" algn="l"/>
              </a:tabLst>
            </a:pPr>
            <a:r>
              <a:rPr lang="en-US" sz="2000"/>
              <a:t>	</a:t>
            </a:r>
            <a:r>
              <a:rPr lang="en-US" sz="2000" b="1"/>
              <a:t>Real-time Endpoints </a:t>
            </a:r>
            <a:r>
              <a:rPr lang="en-US" sz="2000"/>
              <a:t>– Deployed model endpoints</a:t>
            </a:r>
          </a:p>
          <a:p>
            <a:pPr>
              <a:lnSpc>
                <a:spcPct val="120000"/>
              </a:lnSpc>
              <a:tabLst>
                <a:tab pos="344488" algn="l"/>
              </a:tabLst>
            </a:pPr>
            <a:r>
              <a:rPr lang="en-US" sz="2000"/>
              <a:t>	</a:t>
            </a:r>
            <a:r>
              <a:rPr lang="en-US" sz="2000" b="1"/>
              <a:t>Pipeline Endpoints </a:t>
            </a:r>
            <a:r>
              <a:rPr lang="en-US" sz="2000"/>
              <a:t>– Training workflow endpoints</a:t>
            </a:r>
          </a:p>
          <a:p>
            <a:pPr>
              <a:lnSpc>
                <a:spcPct val="120000"/>
              </a:lnSpc>
              <a:tabLst>
                <a:tab pos="344488" algn="l"/>
              </a:tabLst>
            </a:pPr>
            <a:r>
              <a:rPr lang="en-US" sz="2000" b="1"/>
              <a:t>Compute</a:t>
            </a:r>
            <a:r>
              <a:rPr lang="en-US" sz="2000"/>
              <a:t> – Managed compute</a:t>
            </a:r>
          </a:p>
          <a:p>
            <a:pPr>
              <a:lnSpc>
                <a:spcPct val="120000"/>
              </a:lnSpc>
              <a:tabLst>
                <a:tab pos="344488" algn="l"/>
              </a:tabLst>
            </a:pPr>
            <a:r>
              <a:rPr lang="en-US" sz="2000" b="1"/>
              <a:t>Environments </a:t>
            </a:r>
            <a:r>
              <a:rPr lang="en-US" sz="2000"/>
              <a:t>– defined training and inference environments</a:t>
            </a:r>
          </a:p>
          <a:p>
            <a:pPr>
              <a:lnSpc>
                <a:spcPct val="120000"/>
              </a:lnSpc>
              <a:tabLst>
                <a:tab pos="344488" algn="l"/>
              </a:tabLst>
            </a:pPr>
            <a:r>
              <a:rPr lang="en-US" sz="2000" b="1"/>
              <a:t>Datastores</a:t>
            </a:r>
            <a:r>
              <a:rPr lang="en-US" sz="2000"/>
              <a:t> – Connections to data</a:t>
            </a:r>
          </a:p>
        </p:txBody>
      </p:sp>
      <p:sp>
        <p:nvSpPr>
          <p:cNvPr id="2" name="Title 1">
            <a:extLst>
              <a:ext uri="{FF2B5EF4-FFF2-40B4-BE49-F238E27FC236}">
                <a16:creationId xmlns:a16="http://schemas.microsoft.com/office/drawing/2014/main" id="{259C9452-672F-2B44-A4A5-6F421FD57B54}"/>
              </a:ext>
            </a:extLst>
          </p:cNvPr>
          <p:cNvSpPr>
            <a:spLocks noGrp="1"/>
          </p:cNvSpPr>
          <p:nvPr>
            <p:ph type="title"/>
          </p:nvPr>
        </p:nvSpPr>
        <p:spPr/>
        <p:txBody>
          <a:bodyPr/>
          <a:lstStyle/>
          <a:p>
            <a:r>
              <a:rPr lang="en-US"/>
              <a:t>Azure Machine Learning</a:t>
            </a:r>
          </a:p>
        </p:txBody>
      </p:sp>
      <p:sp>
        <p:nvSpPr>
          <p:cNvPr id="3" name="Rectangle 2">
            <a:extLst>
              <a:ext uri="{FF2B5EF4-FFF2-40B4-BE49-F238E27FC236}">
                <a16:creationId xmlns:a16="http://schemas.microsoft.com/office/drawing/2014/main" id="{488D6181-DB99-B748-B7F0-9C115E6A71F5}"/>
              </a:ext>
            </a:extLst>
          </p:cNvPr>
          <p:cNvSpPr/>
          <p:nvPr/>
        </p:nvSpPr>
        <p:spPr bwMode="auto">
          <a:xfrm>
            <a:off x="4513384" y="3716216"/>
            <a:ext cx="6258693" cy="464348"/>
          </a:xfrm>
          <a:prstGeom prst="rect">
            <a:avLst/>
          </a:prstGeom>
          <a:noFill/>
          <a:ln w="285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a:extLst>
              <a:ext uri="{FF2B5EF4-FFF2-40B4-BE49-F238E27FC236}">
                <a16:creationId xmlns:a16="http://schemas.microsoft.com/office/drawing/2014/main" id="{442E167B-D6A1-0941-9281-C5A8AECAA3E9}"/>
              </a:ext>
            </a:extLst>
          </p:cNvPr>
          <p:cNvPicPr>
            <a:picLocks noChangeAspect="1"/>
          </p:cNvPicPr>
          <p:nvPr/>
        </p:nvPicPr>
        <p:blipFill rotWithShape="1">
          <a:blip r:embed="rId3"/>
          <a:srcRect t="46903" r="85641" b="3417"/>
          <a:stretch/>
        </p:blipFill>
        <p:spPr>
          <a:xfrm>
            <a:off x="1090246" y="1787850"/>
            <a:ext cx="2215663" cy="3988193"/>
          </a:xfrm>
          <a:prstGeom prst="rect">
            <a:avLst/>
          </a:prstGeom>
        </p:spPr>
      </p:pic>
    </p:spTree>
    <p:extLst>
      <p:ext uri="{BB962C8B-B14F-4D97-AF65-F5344CB8AC3E}">
        <p14:creationId xmlns:p14="http://schemas.microsoft.com/office/powerpoint/2010/main" val="124632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descr="Azure pipelines logo&#10;">
            <a:extLst>
              <a:ext uri="{FF2B5EF4-FFF2-40B4-BE49-F238E27FC236}">
                <a16:creationId xmlns:a16="http://schemas.microsoft.com/office/drawing/2014/main" id="{54C4FA29-8D75-CF40-9426-D40FD1213C30}"/>
              </a:ext>
            </a:extLst>
          </p:cNvPr>
          <p:cNvSpPr>
            <a:spLocks noGrp="1"/>
          </p:cNvSpPr>
          <p:nvPr>
            <p:ph type="body" sz="quarter" idx="13"/>
          </p:nvPr>
        </p:nvSpPr>
        <p:spPr>
          <a:xfrm>
            <a:off x="4071668" y="2069103"/>
            <a:ext cx="7535115" cy="2763577"/>
          </a:xfrm>
        </p:spPr>
        <p:txBody>
          <a:bodyPr/>
          <a:lstStyle/>
          <a:p>
            <a:r>
              <a:rPr lang="en-US">
                <a:cs typeface="Segoe UI"/>
              </a:rPr>
              <a:t>Trigger on model registration</a:t>
            </a:r>
          </a:p>
          <a:p>
            <a:r>
              <a:rPr lang="en-US"/>
              <a:t>Deploy to test and staging environments</a:t>
            </a:r>
          </a:p>
          <a:p>
            <a:r>
              <a:rPr lang="en-US">
                <a:cs typeface="Segoe UI"/>
              </a:rPr>
              <a:t>Run integration and load tests</a:t>
            </a:r>
          </a:p>
          <a:p>
            <a:r>
              <a:rPr lang="en-US" b="1"/>
              <a:t>Control:</a:t>
            </a:r>
            <a:r>
              <a:rPr lang="en-US"/>
              <a:t> rollout, feature flags, A/B testing</a:t>
            </a:r>
          </a:p>
        </p:txBody>
      </p:sp>
      <p:sp>
        <p:nvSpPr>
          <p:cNvPr id="3" name="Title 2">
            <a:extLst>
              <a:ext uri="{FF2B5EF4-FFF2-40B4-BE49-F238E27FC236}">
                <a16:creationId xmlns:a16="http://schemas.microsoft.com/office/drawing/2014/main" id="{C19E08A2-25AA-784E-B9DD-9CF934E051BB}"/>
              </a:ext>
            </a:extLst>
          </p:cNvPr>
          <p:cNvSpPr>
            <a:spLocks noGrp="1"/>
          </p:cNvSpPr>
          <p:nvPr>
            <p:ph type="title"/>
          </p:nvPr>
        </p:nvSpPr>
        <p:spPr/>
        <p:txBody>
          <a:bodyPr/>
          <a:lstStyle/>
          <a:p>
            <a:r>
              <a:rPr lang="en-US"/>
              <a:t>Continuous Delivery</a:t>
            </a:r>
          </a:p>
        </p:txBody>
      </p:sp>
      <p:pic>
        <p:nvPicPr>
          <p:cNvPr id="6" name="Content Placeholder 5" descr="Azure Pipelines logo">
            <a:extLst>
              <a:ext uri="{FF2B5EF4-FFF2-40B4-BE49-F238E27FC236}">
                <a16:creationId xmlns:a16="http://schemas.microsoft.com/office/drawing/2014/main" id="{42AC1F7B-BDD9-544D-9D93-CE560496EC4C}"/>
              </a:ext>
            </a:extLst>
          </p:cNvPr>
          <p:cNvPicPr>
            <a:picLocks noGrp="1" noChangeAspect="1"/>
          </p:cNvPicPr>
          <p:nvPr>
            <p:ph sz="quarter" idx="36"/>
          </p:nvPr>
        </p:nvPicPr>
        <p:blipFill>
          <a:blip r:embed="rId3">
            <a:extLst>
              <a:ext uri="{96DAC541-7B7A-43D3-8B79-37D633B846F1}">
                <asvg:svgBlip xmlns:asvg="http://schemas.microsoft.com/office/drawing/2016/SVG/main" r:embed="rId4"/>
              </a:ext>
            </a:extLst>
          </a:blip>
          <a:stretch>
            <a:fillRect/>
          </a:stretch>
        </p:blipFill>
        <p:spPr>
          <a:xfrm>
            <a:off x="644400" y="2345532"/>
            <a:ext cx="2314800" cy="2314800"/>
          </a:xfrm>
        </p:spPr>
      </p:pic>
    </p:spTree>
    <p:extLst>
      <p:ext uri="{BB962C8B-B14F-4D97-AF65-F5344CB8AC3E}">
        <p14:creationId xmlns:p14="http://schemas.microsoft.com/office/powerpoint/2010/main" val="319289033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C873-9037-0343-BEEC-4C862E573471}"/>
              </a:ext>
            </a:extLst>
          </p:cNvPr>
          <p:cNvSpPr>
            <a:spLocks noGrp="1"/>
          </p:cNvSpPr>
          <p:nvPr>
            <p:ph type="title"/>
          </p:nvPr>
        </p:nvSpPr>
        <p:spPr>
          <a:xfrm>
            <a:off x="1651000" y="2431138"/>
            <a:ext cx="9144000" cy="553998"/>
          </a:xfrm>
        </p:spPr>
        <p:txBody>
          <a:bodyPr/>
          <a:lstStyle/>
          <a:p>
            <a:r>
              <a:rPr lang="en-US" sz="3600"/>
              <a:t>Control model rollout!</a:t>
            </a:r>
          </a:p>
        </p:txBody>
      </p:sp>
      <p:sp>
        <p:nvSpPr>
          <p:cNvPr id="3" name="Text Placeholder 2">
            <a:extLst>
              <a:ext uri="{FF2B5EF4-FFF2-40B4-BE49-F238E27FC236}">
                <a16:creationId xmlns:a16="http://schemas.microsoft.com/office/drawing/2014/main" id="{20E7DF82-417A-8C47-A6F3-83C0B362D91C}"/>
              </a:ext>
            </a:extLst>
          </p:cNvPr>
          <p:cNvSpPr>
            <a:spLocks noGrp="1"/>
          </p:cNvSpPr>
          <p:nvPr>
            <p:ph type="body" sz="quarter" idx="12"/>
          </p:nvPr>
        </p:nvSpPr>
        <p:spPr/>
        <p:txBody>
          <a:bodyPr/>
          <a:lstStyle/>
          <a:p>
            <a:r>
              <a:rPr lang="en-US"/>
              <a:t>The same way you do with other software</a:t>
            </a:r>
          </a:p>
        </p:txBody>
      </p:sp>
    </p:spTree>
    <p:extLst>
      <p:ext uri="{BB962C8B-B14F-4D97-AF65-F5344CB8AC3E}">
        <p14:creationId xmlns:p14="http://schemas.microsoft.com/office/powerpoint/2010/main" val="35928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84612-8971-4DA6-8AFD-C7EE9FEB6DAF}"/>
              </a:ext>
            </a:extLst>
          </p:cNvPr>
          <p:cNvSpPr>
            <a:spLocks noGrp="1"/>
          </p:cNvSpPr>
          <p:nvPr>
            <p:ph type="title"/>
          </p:nvPr>
        </p:nvSpPr>
        <p:spPr/>
        <p:txBody>
          <a:bodyPr/>
          <a:lstStyle/>
          <a:p>
            <a:r>
              <a:rPr lang="en-US" dirty="0"/>
              <a:t>Azure Pipelines Release</a:t>
            </a:r>
          </a:p>
        </p:txBody>
      </p:sp>
      <p:sp>
        <p:nvSpPr>
          <p:cNvPr id="5" name="Text Placeholder 4">
            <a:extLst>
              <a:ext uri="{FF2B5EF4-FFF2-40B4-BE49-F238E27FC236}">
                <a16:creationId xmlns:a16="http://schemas.microsoft.com/office/drawing/2014/main" id="{CA61F6B4-3BA7-405E-B2A7-5D5ACD184DA0}"/>
              </a:ext>
            </a:extLst>
          </p:cNvPr>
          <p:cNvSpPr>
            <a:spLocks noGrp="1"/>
          </p:cNvSpPr>
          <p:nvPr>
            <p:ph type="body" idx="1"/>
          </p:nvPr>
        </p:nvSpPr>
        <p:spPr/>
        <p:txBody>
          <a:bodyPr/>
          <a:lstStyle/>
          <a:p>
            <a:r>
              <a:rPr lang="en-US" dirty="0"/>
              <a:t>… a demo</a:t>
            </a:r>
          </a:p>
        </p:txBody>
      </p:sp>
    </p:spTree>
    <p:extLst>
      <p:ext uri="{BB962C8B-B14F-4D97-AF65-F5344CB8AC3E}">
        <p14:creationId xmlns:p14="http://schemas.microsoft.com/office/powerpoint/2010/main" val="3225728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Complete Pipeline</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Azure DevOps Release Pipeline</a:t>
            </a:r>
          </a:p>
        </p:txBody>
      </p:sp>
      <p:cxnSp>
        <p:nvCxnSpPr>
          <p:cNvPr id="25" name="Elbow Connector 24">
            <a:extLst>
              <a:ext uri="{FF2B5EF4-FFF2-40B4-BE49-F238E27FC236}">
                <a16:creationId xmlns:a16="http://schemas.microsoft.com/office/drawing/2014/main" id="{391C5E91-DFB0-8843-8924-D188E4991F18}"/>
              </a:ext>
            </a:extLst>
          </p:cNvPr>
          <p:cNvCxnSpPr>
            <a:stCxn id="5" idx="3"/>
            <a:endCxn id="22" idx="1"/>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0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animBg="1"/>
      <p:bldP spid="17" grpId="0"/>
      <p:bldP spid="18" grpId="0" animBg="1"/>
      <p:bldP spid="19" grpId="0"/>
      <p:bldP spid="21" grpId="0" animBg="1"/>
      <p:bldP spid="22" grpId="0" animBg="1"/>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17D61CE-0611-EA44-A22F-84E65EE3F05E}"/>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4C118DB1-EE63-664F-8F36-9DF454E67EF5}"/>
              </a:ext>
            </a:extLst>
          </p:cNvPr>
          <p:cNvSpPr/>
          <p:nvPr/>
        </p:nvSpPr>
        <p:spPr bwMode="auto">
          <a:xfrm>
            <a:off x="1778000"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Retraining</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Azure DevOps Release Pipeline</a:t>
            </a:r>
          </a:p>
        </p:txBody>
      </p:sp>
      <p:sp>
        <p:nvSpPr>
          <p:cNvPr id="24" name="speedometer_2" title="Icon of a spedometer showing fast speed">
            <a:extLst>
              <a:ext uri="{FF2B5EF4-FFF2-40B4-BE49-F238E27FC236}">
                <a16:creationId xmlns:a16="http://schemas.microsoft.com/office/drawing/2014/main" id="{483A77BC-00E5-784D-8A72-E018EF7BF869}"/>
              </a:ext>
            </a:extLst>
          </p:cNvPr>
          <p:cNvSpPr>
            <a:spLocks noChangeAspect="1" noEditPoints="1"/>
          </p:cNvSpPr>
          <p:nvPr/>
        </p:nvSpPr>
        <p:spPr bwMode="auto">
          <a:xfrm>
            <a:off x="929241" y="2706402"/>
            <a:ext cx="547200" cy="54720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27" name="Elbow Connector 26">
            <a:extLst>
              <a:ext uri="{FF2B5EF4-FFF2-40B4-BE49-F238E27FC236}">
                <a16:creationId xmlns:a16="http://schemas.microsoft.com/office/drawing/2014/main" id="{F51208FF-AFB9-D94D-9910-1B4BD22B7AE4}"/>
              </a:ext>
            </a:extLst>
          </p:cNvPr>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1" name="DevUpdate_ECC5" title="Icon of a clock with an arrow around it pointing clockwise">
            <a:extLst>
              <a:ext uri="{FF2B5EF4-FFF2-40B4-BE49-F238E27FC236}">
                <a16:creationId xmlns:a16="http://schemas.microsoft.com/office/drawing/2014/main" id="{586EDAFC-0669-F44F-8C63-9E4B2BDA0A97}"/>
              </a:ext>
            </a:extLst>
          </p:cNvPr>
          <p:cNvSpPr>
            <a:spLocks noChangeAspect="1" noEditPoints="1"/>
          </p:cNvSpPr>
          <p:nvPr/>
        </p:nvSpPr>
        <p:spPr bwMode="auto">
          <a:xfrm>
            <a:off x="929307" y="1865246"/>
            <a:ext cx="547068" cy="547200"/>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222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262253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6" presetClass="emph" presetSubtype="0" fill="hold" grpId="1" nodeType="withEffect">
                                  <p:stCondLst>
                                    <p:cond delay="200"/>
                                  </p:stCondLst>
                                  <p:childTnLst>
                                    <p:animScale>
                                      <p:cBhvr>
                                        <p:cTn id="18" dur="500" fill="hold"/>
                                        <p:tgtEl>
                                          <p:spTgt spid="6"/>
                                        </p:tgtEl>
                                      </p:cBhvr>
                                      <p:by x="400000" y="100000"/>
                                    </p:animScale>
                                  </p:childTnLst>
                                </p:cTn>
                              </p:par>
                              <p:par>
                                <p:cTn id="19" presetID="0" presetClass="path" presetSubtype="0" accel="50000" decel="50000" fill="hold" grpId="2" nodeType="withEffect">
                                  <p:stCondLst>
                                    <p:cond delay="0"/>
                                  </p:stCondLst>
                                  <p:childTnLst>
                                    <p:animMotion origin="layout" path="M -3.33333E-6 -4.81481E-6 L 0.72539 -0.003 " pathEditMode="relative" rAng="0" ptsTypes="AA">
                                      <p:cBhvr>
                                        <p:cTn id="20" dur="2000" fill="hold"/>
                                        <p:tgtEl>
                                          <p:spTgt spid="6"/>
                                        </p:tgtEl>
                                        <p:attrNameLst>
                                          <p:attrName>ppt_x</p:attrName>
                                          <p:attrName>ppt_y</p:attrName>
                                        </p:attrNameLst>
                                      </p:cBhvr>
                                      <p:rCtr x="36263" y="-162"/>
                                    </p:animMotion>
                                  </p:childTnLst>
                                </p:cTn>
                              </p:par>
                              <p:par>
                                <p:cTn id="21" presetID="6" presetClass="emph" presetSubtype="0" fill="hold" grpId="4" nodeType="withEffect">
                                  <p:stCondLst>
                                    <p:cond delay="1500"/>
                                  </p:stCondLst>
                                  <p:childTnLst>
                                    <p:animScale>
                                      <p:cBhvr>
                                        <p:cTn id="22" dur="500" fill="hold"/>
                                        <p:tgtEl>
                                          <p:spTgt spid="6"/>
                                        </p:tgtEl>
                                      </p:cBhvr>
                                      <p:by x="25000" y="100000"/>
                                    </p:animScale>
                                  </p:childTnLst>
                                </p:cTn>
                              </p:par>
                              <p:par>
                                <p:cTn id="23" presetID="10" presetClass="exit" presetSubtype="0" fill="hold" grpId="3" nodeType="withEffect">
                                  <p:stCondLst>
                                    <p:cond delay="150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6" presetClass="emph" presetSubtype="0" fill="hold" grpId="1" nodeType="withEffect">
                                  <p:stCondLst>
                                    <p:cond delay="200"/>
                                  </p:stCondLst>
                                  <p:childTnLst>
                                    <p:animScale>
                                      <p:cBhvr>
                                        <p:cTn id="32" dur="500" fill="hold"/>
                                        <p:tgtEl>
                                          <p:spTgt spid="26"/>
                                        </p:tgtEl>
                                      </p:cBhvr>
                                      <p:by x="400000" y="100000"/>
                                    </p:animScale>
                                  </p:childTnLst>
                                </p:cTn>
                              </p:par>
                              <p:par>
                                <p:cTn id="33" presetID="0" presetClass="path" presetSubtype="0" accel="50000" decel="50000" fill="hold" grpId="2" nodeType="withEffect">
                                  <p:stCondLst>
                                    <p:cond delay="0"/>
                                  </p:stCondLst>
                                  <p:childTnLst>
                                    <p:animMotion origin="layout" path="M -3.33333E-6 4.81481E-6 L 0.72539 -0.00301 " pathEditMode="relative" rAng="0" ptsTypes="AA">
                                      <p:cBhvr>
                                        <p:cTn id="34" dur="2000" fill="hold"/>
                                        <p:tgtEl>
                                          <p:spTgt spid="26"/>
                                        </p:tgtEl>
                                        <p:attrNameLst>
                                          <p:attrName>ppt_x</p:attrName>
                                          <p:attrName>ppt_y</p:attrName>
                                        </p:attrNameLst>
                                      </p:cBhvr>
                                      <p:rCtr x="36263" y="-162"/>
                                    </p:animMotion>
                                  </p:childTnLst>
                                </p:cTn>
                              </p:par>
                              <p:par>
                                <p:cTn id="35" presetID="6" presetClass="emph" presetSubtype="0" fill="hold" grpId="4" nodeType="withEffect">
                                  <p:stCondLst>
                                    <p:cond delay="1500"/>
                                  </p:stCondLst>
                                  <p:childTnLst>
                                    <p:animScale>
                                      <p:cBhvr>
                                        <p:cTn id="36" dur="500" fill="hold"/>
                                        <p:tgtEl>
                                          <p:spTgt spid="26"/>
                                        </p:tgtEl>
                                      </p:cBhvr>
                                      <p:by x="25000" y="100000"/>
                                    </p:animScale>
                                  </p:childTnLst>
                                </p:cTn>
                              </p:par>
                              <p:par>
                                <p:cTn id="37" presetID="10" presetClass="exit" presetSubtype="0" fill="hold" grpId="3" nodeType="withEffect">
                                  <p:stCondLst>
                                    <p:cond delay="150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6" grpId="0" animBg="1"/>
      <p:bldP spid="6" grpId="1" animBg="1"/>
      <p:bldP spid="6" grpId="2" animBg="1"/>
      <p:bldP spid="6" grpId="3" animBg="1"/>
      <p:bldP spid="6" grpId="4" animBg="1"/>
      <p:bldP spid="24"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45657D7-978C-1246-9914-6966387E64BD}"/>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D5BA18CF-F6BC-EB43-9A65-70785D3FAA79}"/>
              </a:ext>
            </a:extLst>
          </p:cNvPr>
          <p:cNvSpPr/>
          <p:nvPr/>
        </p:nvSpPr>
        <p:spPr bwMode="auto">
          <a:xfrm>
            <a:off x="2435047"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Retraining</a:t>
            </a:r>
          </a:p>
        </p:txBody>
      </p:sp>
      <p:sp>
        <p:nvSpPr>
          <p:cNvPr id="17" name="Rectangle 16">
            <a:extLst>
              <a:ext uri="{FF2B5EF4-FFF2-40B4-BE49-F238E27FC236}">
                <a16:creationId xmlns:a16="http://schemas.microsoft.com/office/drawing/2014/main" id="{0978C13D-F0E4-1E4D-9D12-507F4C9A674E}"/>
              </a:ext>
            </a:extLst>
          </p:cNvPr>
          <p:cNvSpPr/>
          <p:nvPr/>
        </p:nvSpPr>
        <p:spPr bwMode="auto">
          <a:xfrm>
            <a:off x="2424764"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binary" title="Icon of binary code, ones and zeros">
            <a:extLst>
              <a:ext uri="{FF2B5EF4-FFF2-40B4-BE49-F238E27FC236}">
                <a16:creationId xmlns:a16="http://schemas.microsoft.com/office/drawing/2014/main" id="{2915A568-4CB2-534F-9DBE-C59D9624AC15}"/>
              </a:ext>
            </a:extLst>
          </p:cNvPr>
          <p:cNvSpPr>
            <a:spLocks noChangeAspect="1" noEditPoints="1"/>
          </p:cNvSpPr>
          <p:nvPr/>
        </p:nvSpPr>
        <p:spPr bwMode="auto">
          <a:xfrm>
            <a:off x="3475054"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 name="brain_3" title="Icon of a brain">
            <a:extLst>
              <a:ext uri="{FF2B5EF4-FFF2-40B4-BE49-F238E27FC236}">
                <a16:creationId xmlns:a16="http://schemas.microsoft.com/office/drawing/2014/main" id="{8BE6B83C-D019-D24B-995B-86055607DCC0}"/>
              </a:ext>
            </a:extLst>
          </p:cNvPr>
          <p:cNvSpPr>
            <a:spLocks noChangeAspect="1" noEditPoints="1"/>
          </p:cNvSpPr>
          <p:nvPr/>
        </p:nvSpPr>
        <p:spPr bwMode="auto">
          <a:xfrm>
            <a:off x="6436244"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0" name="Intelligence" title="Icon of circles connected by crossing lines">
            <a:extLst>
              <a:ext uri="{FF2B5EF4-FFF2-40B4-BE49-F238E27FC236}">
                <a16:creationId xmlns:a16="http://schemas.microsoft.com/office/drawing/2014/main" id="{A5526B30-EA42-E54B-905E-11A04E685B2B}"/>
              </a:ext>
            </a:extLst>
          </p:cNvPr>
          <p:cNvSpPr>
            <a:spLocks noChangeAspect="1" noEditPoints="1"/>
          </p:cNvSpPr>
          <p:nvPr/>
        </p:nvSpPr>
        <p:spPr bwMode="auto">
          <a:xfrm>
            <a:off x="9189424"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1" name="TextBox 20">
            <a:extLst>
              <a:ext uri="{FF2B5EF4-FFF2-40B4-BE49-F238E27FC236}">
                <a16:creationId xmlns:a16="http://schemas.microsoft.com/office/drawing/2014/main" id="{1301888E-803E-B846-8F04-683FED88C367}"/>
              </a:ext>
            </a:extLst>
          </p:cNvPr>
          <p:cNvSpPr txBox="1"/>
          <p:nvPr/>
        </p:nvSpPr>
        <p:spPr>
          <a:xfrm>
            <a:off x="3051147" y="29800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22" name="TextBox 21">
            <a:extLst>
              <a:ext uri="{FF2B5EF4-FFF2-40B4-BE49-F238E27FC236}">
                <a16:creationId xmlns:a16="http://schemas.microsoft.com/office/drawing/2014/main" id="{422CED97-CFA7-CD44-9A9B-8BD2BB2F2076}"/>
              </a:ext>
            </a:extLst>
          </p:cNvPr>
          <p:cNvSpPr txBox="1"/>
          <p:nvPr/>
        </p:nvSpPr>
        <p:spPr>
          <a:xfrm>
            <a:off x="6408307" y="29800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23" name="TextBox 22">
            <a:extLst>
              <a:ext uri="{FF2B5EF4-FFF2-40B4-BE49-F238E27FC236}">
                <a16:creationId xmlns:a16="http://schemas.microsoft.com/office/drawing/2014/main" id="{BBF0AEAA-D7F1-D54C-9BCE-3B2345B5F006}"/>
              </a:ext>
            </a:extLst>
          </p:cNvPr>
          <p:cNvSpPr txBox="1"/>
          <p:nvPr/>
        </p:nvSpPr>
        <p:spPr>
          <a:xfrm>
            <a:off x="8586305" y="29800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cxnSp>
        <p:nvCxnSpPr>
          <p:cNvPr id="24" name="Straight Arrow Connector 23">
            <a:extLst>
              <a:ext uri="{FF2B5EF4-FFF2-40B4-BE49-F238E27FC236}">
                <a16:creationId xmlns:a16="http://schemas.microsoft.com/office/drawing/2014/main" id="{6BC240D9-BB1C-EE43-A8D6-5EB77A12A648}"/>
              </a:ext>
            </a:extLst>
          </p:cNvPr>
          <p:cNvCxnSpPr/>
          <p:nvPr/>
        </p:nvCxnSpPr>
        <p:spPr>
          <a:xfrm>
            <a:off x="5180664"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641FB4-277C-674D-83B7-C0B0C60D794C}"/>
              </a:ext>
            </a:extLst>
          </p:cNvPr>
          <p:cNvCxnSpPr/>
          <p:nvPr/>
        </p:nvCxnSpPr>
        <p:spPr>
          <a:xfrm>
            <a:off x="7900505"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6" name="Database_EFC7" title="Icon of a cylinder">
            <a:extLst>
              <a:ext uri="{FF2B5EF4-FFF2-40B4-BE49-F238E27FC236}">
                <a16:creationId xmlns:a16="http://schemas.microsoft.com/office/drawing/2014/main" id="{A392CF88-879F-B347-9C00-12F85716B3B2}"/>
              </a:ext>
            </a:extLst>
          </p:cNvPr>
          <p:cNvSpPr>
            <a:spLocks noChangeAspect="1" noEditPoints="1"/>
          </p:cNvSpPr>
          <p:nvPr/>
        </p:nvSpPr>
        <p:spPr bwMode="auto">
          <a:xfrm>
            <a:off x="767002" y="1891354"/>
            <a:ext cx="712239" cy="92579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7" name="TextBox 26">
            <a:extLst>
              <a:ext uri="{FF2B5EF4-FFF2-40B4-BE49-F238E27FC236}">
                <a16:creationId xmlns:a16="http://schemas.microsoft.com/office/drawing/2014/main" id="{32528CEC-5F05-C145-BA61-9A91ADC9BA16}"/>
              </a:ext>
            </a:extLst>
          </p:cNvPr>
          <p:cNvSpPr txBox="1"/>
          <p:nvPr/>
        </p:nvSpPr>
        <p:spPr>
          <a:xfrm>
            <a:off x="689002" y="2836017"/>
            <a:ext cx="899412"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Dataset</a:t>
            </a:r>
          </a:p>
        </p:txBody>
      </p:sp>
      <p:cxnSp>
        <p:nvCxnSpPr>
          <p:cNvPr id="28" name="Straight Arrow Connector 27">
            <a:extLst>
              <a:ext uri="{FF2B5EF4-FFF2-40B4-BE49-F238E27FC236}">
                <a16:creationId xmlns:a16="http://schemas.microsoft.com/office/drawing/2014/main" id="{BDA3361F-FBE6-7F42-B924-D22E97A61727}"/>
              </a:ext>
            </a:extLst>
          </p:cNvPr>
          <p:cNvCxnSpPr>
            <a:cxnSpLocks/>
          </p:cNvCxnSpPr>
          <p:nvPr/>
        </p:nvCxnSpPr>
        <p:spPr>
          <a:xfrm>
            <a:off x="1570035" y="2451100"/>
            <a:ext cx="1630365"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9" name="cloud" title="Icon of a cloud">
            <a:extLst>
              <a:ext uri="{FF2B5EF4-FFF2-40B4-BE49-F238E27FC236}">
                <a16:creationId xmlns:a16="http://schemas.microsoft.com/office/drawing/2014/main" id="{48958E52-294C-0941-B7CF-0BD268330E9D}"/>
              </a:ext>
            </a:extLst>
          </p:cNvPr>
          <p:cNvSpPr>
            <a:spLocks noChangeAspect="1"/>
          </p:cNvSpPr>
          <p:nvPr/>
        </p:nvSpPr>
        <p:spPr bwMode="auto">
          <a:xfrm>
            <a:off x="2778206" y="4448851"/>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1AA0C257-E4A9-9740-9953-B191F05A6261}"/>
              </a:ext>
            </a:extLst>
          </p:cNvPr>
          <p:cNvSpPr txBox="1"/>
          <p:nvPr/>
        </p:nvSpPr>
        <p:spPr>
          <a:xfrm>
            <a:off x="2276713" y="5302456"/>
            <a:ext cx="215546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ACI</a:t>
            </a:r>
          </a:p>
        </p:txBody>
      </p:sp>
      <p:sp>
        <p:nvSpPr>
          <p:cNvPr id="31" name="cloud" title="Icon of a cloud">
            <a:extLst>
              <a:ext uri="{FF2B5EF4-FFF2-40B4-BE49-F238E27FC236}">
                <a16:creationId xmlns:a16="http://schemas.microsoft.com/office/drawing/2014/main" id="{11DDC629-3CEB-2A46-97EA-1E31C488D7E7}"/>
              </a:ext>
            </a:extLst>
          </p:cNvPr>
          <p:cNvSpPr>
            <a:spLocks noChangeAspect="1"/>
          </p:cNvSpPr>
          <p:nvPr/>
        </p:nvSpPr>
        <p:spPr bwMode="auto">
          <a:xfrm>
            <a:off x="5638675" y="4448851"/>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2" name="TextBox 31">
            <a:extLst>
              <a:ext uri="{FF2B5EF4-FFF2-40B4-BE49-F238E27FC236}">
                <a16:creationId xmlns:a16="http://schemas.microsoft.com/office/drawing/2014/main" id="{8E7C64CE-802A-1144-B75A-B63517E4EBB7}"/>
              </a:ext>
            </a:extLst>
          </p:cNvPr>
          <p:cNvSpPr txBox="1"/>
          <p:nvPr/>
        </p:nvSpPr>
        <p:spPr>
          <a:xfrm>
            <a:off x="5187982" y="5302456"/>
            <a:ext cx="221656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AKS</a:t>
            </a:r>
          </a:p>
        </p:txBody>
      </p:sp>
      <p:cxnSp>
        <p:nvCxnSpPr>
          <p:cNvPr id="33" name="Straight Arrow Connector 32">
            <a:extLst>
              <a:ext uri="{FF2B5EF4-FFF2-40B4-BE49-F238E27FC236}">
                <a16:creationId xmlns:a16="http://schemas.microsoft.com/office/drawing/2014/main" id="{39732E07-A6F6-694D-B2DD-29D88D3D55E2}"/>
              </a:ext>
            </a:extLst>
          </p:cNvPr>
          <p:cNvCxnSpPr/>
          <p:nvPr/>
        </p:nvCxnSpPr>
        <p:spPr>
          <a:xfrm>
            <a:off x="4531970" y="4846704"/>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4" name="graph_9" title="Icon of a line chart with connected circles at varying points">
            <a:extLst>
              <a:ext uri="{FF2B5EF4-FFF2-40B4-BE49-F238E27FC236}">
                <a16:creationId xmlns:a16="http://schemas.microsoft.com/office/drawing/2014/main" id="{8E95951C-28B6-D145-A553-7B19437B7EB2}"/>
              </a:ext>
            </a:extLst>
          </p:cNvPr>
          <p:cNvSpPr>
            <a:spLocks noChangeAspect="1" noEditPoints="1"/>
          </p:cNvSpPr>
          <p:nvPr/>
        </p:nvSpPr>
        <p:spPr bwMode="auto">
          <a:xfrm>
            <a:off x="4672198" y="4264370"/>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5" name="Rectangle 34">
            <a:extLst>
              <a:ext uri="{FF2B5EF4-FFF2-40B4-BE49-F238E27FC236}">
                <a16:creationId xmlns:a16="http://schemas.microsoft.com/office/drawing/2014/main" id="{BA2F0E76-2532-DF45-9418-E71CEDC66712}"/>
              </a:ext>
            </a:extLst>
          </p:cNvPr>
          <p:cNvSpPr/>
          <p:nvPr/>
        </p:nvSpPr>
        <p:spPr bwMode="auto">
          <a:xfrm>
            <a:off x="1778000" y="4097603"/>
            <a:ext cx="6016702"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Database_EFC7" title="Icon of a cylinder">
            <a:extLst>
              <a:ext uri="{FF2B5EF4-FFF2-40B4-BE49-F238E27FC236}">
                <a16:creationId xmlns:a16="http://schemas.microsoft.com/office/drawing/2014/main" id="{C0C6449D-059D-B447-B1B7-743A769B3008}"/>
              </a:ext>
            </a:extLst>
          </p:cNvPr>
          <p:cNvSpPr>
            <a:spLocks noChangeAspect="1" noEditPoints="1"/>
          </p:cNvSpPr>
          <p:nvPr/>
        </p:nvSpPr>
        <p:spPr bwMode="auto">
          <a:xfrm>
            <a:off x="8586305" y="4151781"/>
            <a:ext cx="712239" cy="92579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0BA2C648-1E64-4548-85AC-7A2A1FB9CBFD}"/>
              </a:ext>
            </a:extLst>
          </p:cNvPr>
          <p:cNvSpPr txBox="1"/>
          <p:nvPr/>
        </p:nvSpPr>
        <p:spPr>
          <a:xfrm>
            <a:off x="8436449" y="5070578"/>
            <a:ext cx="1049775"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Inference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Dataset</a:t>
            </a:r>
          </a:p>
        </p:txBody>
      </p:sp>
      <p:cxnSp>
        <p:nvCxnSpPr>
          <p:cNvPr id="38" name="Straight Arrow Connector 37">
            <a:extLst>
              <a:ext uri="{FF2B5EF4-FFF2-40B4-BE49-F238E27FC236}">
                <a16:creationId xmlns:a16="http://schemas.microsoft.com/office/drawing/2014/main" id="{EFF798C0-EF76-074C-B74F-B3A9DEAE42D9}"/>
              </a:ext>
            </a:extLst>
          </p:cNvPr>
          <p:cNvCxnSpPr>
            <a:cxnSpLocks/>
          </p:cNvCxnSpPr>
          <p:nvPr/>
        </p:nvCxnSpPr>
        <p:spPr>
          <a:xfrm flipV="1">
            <a:off x="6492537" y="4840447"/>
            <a:ext cx="1943912" cy="6257"/>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9" name="Intelligence" title="Icon of circles connected by crossing lines">
            <a:extLst>
              <a:ext uri="{FF2B5EF4-FFF2-40B4-BE49-F238E27FC236}">
                <a16:creationId xmlns:a16="http://schemas.microsoft.com/office/drawing/2014/main" id="{702892F6-01FC-AC40-990C-913AA2211F5E}"/>
              </a:ext>
            </a:extLst>
          </p:cNvPr>
          <p:cNvSpPr>
            <a:spLocks noChangeAspect="1" noEditPoints="1"/>
          </p:cNvSpPr>
          <p:nvPr/>
        </p:nvSpPr>
        <p:spPr bwMode="auto">
          <a:xfrm>
            <a:off x="6071632" y="4692815"/>
            <a:ext cx="320296" cy="307777"/>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40" name="Straight Arrow Connector 39">
            <a:extLst>
              <a:ext uri="{FF2B5EF4-FFF2-40B4-BE49-F238E27FC236}">
                <a16:creationId xmlns:a16="http://schemas.microsoft.com/office/drawing/2014/main" id="{82CDC0B9-BCBB-6C4B-93B8-6A883E23E9DB}"/>
              </a:ext>
            </a:extLst>
          </p:cNvPr>
          <p:cNvCxnSpPr>
            <a:cxnSpLocks/>
          </p:cNvCxnSpPr>
          <p:nvPr/>
        </p:nvCxnSpPr>
        <p:spPr>
          <a:xfrm flipH="1">
            <a:off x="6447027" y="4868448"/>
            <a:ext cx="2049750" cy="15699"/>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2" name="people_4" title="Icon of a person">
            <a:extLst>
              <a:ext uri="{FF2B5EF4-FFF2-40B4-BE49-F238E27FC236}">
                <a16:creationId xmlns:a16="http://schemas.microsoft.com/office/drawing/2014/main" id="{D907E8B9-A12E-E64D-8104-2CF76BFFEE2A}"/>
              </a:ext>
            </a:extLst>
          </p:cNvPr>
          <p:cNvSpPr>
            <a:spLocks noChangeAspect="1" noEditPoints="1"/>
          </p:cNvSpPr>
          <p:nvPr/>
        </p:nvSpPr>
        <p:spPr bwMode="auto">
          <a:xfrm>
            <a:off x="8618364" y="4588498"/>
            <a:ext cx="667100" cy="74580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45" name="Elbow Connector 44">
            <a:extLst>
              <a:ext uri="{FF2B5EF4-FFF2-40B4-BE49-F238E27FC236}">
                <a16:creationId xmlns:a16="http://schemas.microsoft.com/office/drawing/2014/main" id="{96668570-8637-0749-9713-3148F7AA4589}"/>
              </a:ext>
            </a:extLst>
          </p:cNvPr>
          <p:cNvCxnSpPr>
            <a:cxnSpLocks/>
            <a:stCxn id="17" idx="3"/>
            <a:endCxn id="35" idx="1"/>
          </p:cNvCxnSpPr>
          <p:nvPr/>
        </p:nvCxnSpPr>
        <p:spPr>
          <a:xfrm flipH="1">
            <a:off x="1778000" y="2544935"/>
            <a:ext cx="9663764" cy="2412167"/>
          </a:xfrm>
          <a:prstGeom prst="bentConnector5">
            <a:avLst>
              <a:gd name="adj1" fmla="val -2366"/>
              <a:gd name="adj2" fmla="val 50977"/>
              <a:gd name="adj3" fmla="val 102366"/>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9394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6" presetClass="emph" presetSubtype="0" fill="hold" grpId="1" nodeType="withEffect">
                                  <p:stCondLst>
                                    <p:cond delay="200"/>
                                  </p:stCondLst>
                                  <p:childTnLst>
                                    <p:animScale>
                                      <p:cBhvr>
                                        <p:cTn id="20" dur="500" fill="hold"/>
                                        <p:tgtEl>
                                          <p:spTgt spid="44"/>
                                        </p:tgtEl>
                                      </p:cBhvr>
                                      <p:by x="400000" y="100000"/>
                                    </p:animScale>
                                  </p:childTnLst>
                                </p:cTn>
                              </p:par>
                              <p:par>
                                <p:cTn id="21" presetID="0" presetClass="path" presetSubtype="0" accel="50000" decel="50000" fill="hold" grpId="2" nodeType="withEffect">
                                  <p:stCondLst>
                                    <p:cond delay="0"/>
                                  </p:stCondLst>
                                  <p:childTnLst>
                                    <p:animMotion origin="layout" path="M 4.16667E-7 -4.81481E-6 L 0.72539 -0.003 " pathEditMode="relative" rAng="0" ptsTypes="AA">
                                      <p:cBhvr>
                                        <p:cTn id="22" dur="2000" fill="hold"/>
                                        <p:tgtEl>
                                          <p:spTgt spid="44"/>
                                        </p:tgtEl>
                                        <p:attrNameLst>
                                          <p:attrName>ppt_x</p:attrName>
                                          <p:attrName>ppt_y</p:attrName>
                                        </p:attrNameLst>
                                      </p:cBhvr>
                                      <p:rCtr x="36263" y="-162"/>
                                    </p:animMotion>
                                  </p:childTnLst>
                                </p:cTn>
                              </p:par>
                              <p:par>
                                <p:cTn id="23" presetID="6" presetClass="emph" presetSubtype="0" fill="hold" grpId="4" nodeType="withEffect">
                                  <p:stCondLst>
                                    <p:cond delay="1500"/>
                                  </p:stCondLst>
                                  <p:childTnLst>
                                    <p:animScale>
                                      <p:cBhvr>
                                        <p:cTn id="24" dur="500" fill="hold"/>
                                        <p:tgtEl>
                                          <p:spTgt spid="44"/>
                                        </p:tgtEl>
                                      </p:cBhvr>
                                      <p:by x="25000" y="100000"/>
                                    </p:animScale>
                                  </p:childTnLst>
                                </p:cTn>
                              </p:par>
                              <p:par>
                                <p:cTn id="25" presetID="10" presetClass="exit" presetSubtype="0" fill="hold" grpId="3" nodeType="withEffect">
                                  <p:stCondLst>
                                    <p:cond delay="150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6" presetClass="emph" presetSubtype="0" fill="hold" grpId="1" nodeType="withEffect">
                                  <p:stCondLst>
                                    <p:cond delay="200"/>
                                  </p:stCondLst>
                                  <p:childTnLst>
                                    <p:animScale>
                                      <p:cBhvr>
                                        <p:cTn id="33" dur="500" fill="hold"/>
                                        <p:tgtEl>
                                          <p:spTgt spid="43"/>
                                        </p:tgtEl>
                                      </p:cBhvr>
                                      <p:by x="400000" y="100000"/>
                                    </p:animScale>
                                  </p:childTnLst>
                                </p:cTn>
                              </p:par>
                              <p:par>
                                <p:cTn id="34" presetID="0" presetClass="path" presetSubtype="0" accel="50000" decel="50000" fill="hold" grpId="2" nodeType="withEffect">
                                  <p:stCondLst>
                                    <p:cond delay="0"/>
                                  </p:stCondLst>
                                  <p:childTnLst>
                                    <p:animMotion origin="layout" path="M -3.33333E-6 4.81481E-6 L 0.47813 -0.00209 " pathEditMode="relative" rAng="0" ptsTypes="AA">
                                      <p:cBhvr>
                                        <p:cTn id="35" dur="2000" fill="hold"/>
                                        <p:tgtEl>
                                          <p:spTgt spid="43"/>
                                        </p:tgtEl>
                                        <p:attrNameLst>
                                          <p:attrName>ppt_x</p:attrName>
                                          <p:attrName>ppt_y</p:attrName>
                                        </p:attrNameLst>
                                      </p:cBhvr>
                                      <p:rCtr x="23906" y="-116"/>
                                    </p:animMotion>
                                  </p:childTnLst>
                                </p:cTn>
                              </p:par>
                              <p:par>
                                <p:cTn id="36" presetID="6" presetClass="emph" presetSubtype="0" fill="hold" grpId="4" nodeType="withEffect">
                                  <p:stCondLst>
                                    <p:cond delay="1500"/>
                                  </p:stCondLst>
                                  <p:childTnLst>
                                    <p:animScale>
                                      <p:cBhvr>
                                        <p:cTn id="37" dur="500" fill="hold"/>
                                        <p:tgtEl>
                                          <p:spTgt spid="43"/>
                                        </p:tgtEl>
                                      </p:cBhvr>
                                      <p:by x="25000" y="100000"/>
                                    </p:animScale>
                                  </p:childTnLst>
                                </p:cTn>
                              </p:par>
                              <p:par>
                                <p:cTn id="38" presetID="10" presetClass="exit" presetSubtype="0" fill="hold" grpId="3" nodeType="withEffect">
                                  <p:stCondLst>
                                    <p:cond delay="1500"/>
                                  </p:stCondLst>
                                  <p:childTnLst>
                                    <p:animEffect transition="out" filter="fade">
                                      <p:cBhvr>
                                        <p:cTn id="39" dur="500"/>
                                        <p:tgtEl>
                                          <p:spTgt spid="43"/>
                                        </p:tgtEl>
                                      </p:cBhvr>
                                    </p:animEffect>
                                    <p:set>
                                      <p:cBhvr>
                                        <p:cTn id="40" dur="1" fill="hold">
                                          <p:stCondLst>
                                            <p:cond delay="499"/>
                                          </p:stCondLst>
                                        </p:cTn>
                                        <p:tgtEl>
                                          <p:spTgt spid="43"/>
                                        </p:tgtEl>
                                        <p:attrNameLst>
                                          <p:attrName>style.visibility</p:attrName>
                                        </p:attrNameLst>
                                      </p:cBhvr>
                                      <p:to>
                                        <p:strVal val="hidden"/>
                                      </p:to>
                                    </p:se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22" presetClass="entr" presetSubtype="2"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right)">
                                      <p:cBhvr>
                                        <p:cTn id="52" dur="500"/>
                                        <p:tgtEl>
                                          <p:spTgt spid="40"/>
                                        </p:tgtEl>
                                      </p:cBhvr>
                                    </p:animEffect>
                                  </p:childTnLst>
                                </p:cTn>
                              </p:par>
                            </p:childTnLst>
                          </p:cTn>
                        </p:par>
                        <p:par>
                          <p:cTn id="53" fill="hold">
                            <p:stCondLst>
                              <p:cond delay="1500"/>
                            </p:stCondLst>
                            <p:childTnLst>
                              <p:par>
                                <p:cTn id="54" presetID="22" presetClass="exit" presetSubtype="4" fill="hold" nodeType="afterEffect">
                                  <p:stCondLst>
                                    <p:cond delay="0"/>
                                  </p:stCondLst>
                                  <p:childTnLst>
                                    <p:animEffect transition="out" filter="wipe(down)">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42"/>
                                        </p:tgtEl>
                                      </p:cBhvr>
                                    </p:animEffect>
                                    <p:set>
                                      <p:cBhvr>
                                        <p:cTn id="59" dur="1" fill="hold">
                                          <p:stCondLst>
                                            <p:cond delay="499"/>
                                          </p:stCondLst>
                                        </p:cTn>
                                        <p:tgtEl>
                                          <p:spTgt spid="42"/>
                                        </p:tgtEl>
                                        <p:attrNameLst>
                                          <p:attrName>style.visibility</p:attrName>
                                        </p:attrNameLst>
                                      </p:cBhvr>
                                      <p:to>
                                        <p:strVal val="hidden"/>
                                      </p:to>
                                    </p:set>
                                  </p:childTnLst>
                                </p:cTn>
                              </p:par>
                            </p:childTnLst>
                          </p:cTn>
                        </p:par>
                        <p:par>
                          <p:cTn id="60" fill="hold">
                            <p:stCondLst>
                              <p:cond delay="2000"/>
                            </p:stCondLst>
                            <p:childTnLst>
                              <p:par>
                                <p:cTn id="61" presetID="10" presetClass="entr" presetSubtype="0" fill="hold" nodeType="afterEffect">
                                  <p:stCondLst>
                                    <p:cond delay="10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10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3" grpId="3" animBg="1"/>
      <p:bldP spid="43" grpId="4" animBg="1"/>
      <p:bldP spid="44" grpId="0" animBg="1"/>
      <p:bldP spid="44" grpId="1" animBg="1"/>
      <p:bldP spid="44" grpId="2" animBg="1"/>
      <p:bldP spid="44" grpId="3" animBg="1"/>
      <p:bldP spid="44" grpId="4" animBg="1"/>
      <p:bldP spid="26" grpId="0" animBg="1"/>
      <p:bldP spid="27" grpId="0"/>
      <p:bldP spid="36" grpId="0" animBg="1"/>
      <p:bldP spid="37" grpId="0"/>
      <p:bldP spid="39" grpId="0" animBg="1"/>
      <p:bldP spid="42" grpId="0" animBg="1"/>
      <p:bldP spid="4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7168-C53F-47CD-984C-66390D7A6CA1}"/>
              </a:ext>
            </a:extLst>
          </p:cNvPr>
          <p:cNvSpPr>
            <a:spLocks noGrp="1"/>
          </p:cNvSpPr>
          <p:nvPr>
            <p:ph type="title"/>
          </p:nvPr>
        </p:nvSpPr>
        <p:spPr/>
        <p:txBody>
          <a:bodyPr/>
          <a:lstStyle/>
          <a:p>
            <a:r>
              <a:rPr lang="en-US" dirty="0"/>
              <a:t>Preamble – Some Initial Thoughts</a:t>
            </a:r>
          </a:p>
        </p:txBody>
      </p:sp>
      <p:pic>
        <p:nvPicPr>
          <p:cNvPr id="5" name="Content Placeholder 4">
            <a:extLst>
              <a:ext uri="{FF2B5EF4-FFF2-40B4-BE49-F238E27FC236}">
                <a16:creationId xmlns:a16="http://schemas.microsoft.com/office/drawing/2014/main" id="{C11A6BD7-F214-413E-9186-58D1DA35BCD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12496" y="1762861"/>
            <a:ext cx="3732213" cy="4178300"/>
          </a:xfrm>
        </p:spPr>
      </p:pic>
      <p:pic>
        <p:nvPicPr>
          <p:cNvPr id="7" name="Picture 6">
            <a:extLst>
              <a:ext uri="{FF2B5EF4-FFF2-40B4-BE49-F238E27FC236}">
                <a16:creationId xmlns:a16="http://schemas.microsoft.com/office/drawing/2014/main" id="{C6093864-A11B-4D68-90C4-083A14413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919" y="1761844"/>
            <a:ext cx="3731533" cy="4179317"/>
          </a:xfrm>
          <a:prstGeom prst="rect">
            <a:avLst/>
          </a:prstGeom>
        </p:spPr>
      </p:pic>
    </p:spTree>
    <p:extLst>
      <p:ext uri="{BB962C8B-B14F-4D97-AF65-F5344CB8AC3E}">
        <p14:creationId xmlns:p14="http://schemas.microsoft.com/office/powerpoint/2010/main" val="218215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17D61CE-0611-EA44-A22F-84E65EE3F05E}"/>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4C118DB1-EE63-664F-8F36-9DF454E67EF5}"/>
              </a:ext>
            </a:extLst>
          </p:cNvPr>
          <p:cNvSpPr/>
          <p:nvPr/>
        </p:nvSpPr>
        <p:spPr bwMode="auto">
          <a:xfrm>
            <a:off x="1778000"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Complete Pipeline</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Azure DevOps Release Pipeline</a:t>
            </a:r>
          </a:p>
        </p:txBody>
      </p:sp>
      <p:sp>
        <p:nvSpPr>
          <p:cNvPr id="24" name="speedometer_2" title="Icon of a spedometer showing fast speed">
            <a:extLst>
              <a:ext uri="{FF2B5EF4-FFF2-40B4-BE49-F238E27FC236}">
                <a16:creationId xmlns:a16="http://schemas.microsoft.com/office/drawing/2014/main" id="{483A77BC-00E5-784D-8A72-E018EF7BF869}"/>
              </a:ext>
            </a:extLst>
          </p:cNvPr>
          <p:cNvSpPr>
            <a:spLocks noChangeAspect="1" noEditPoints="1"/>
          </p:cNvSpPr>
          <p:nvPr/>
        </p:nvSpPr>
        <p:spPr bwMode="auto">
          <a:xfrm>
            <a:off x="278291" y="2243750"/>
            <a:ext cx="547200" cy="54720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27" name="Elbow Connector 26">
            <a:extLst>
              <a:ext uri="{FF2B5EF4-FFF2-40B4-BE49-F238E27FC236}">
                <a16:creationId xmlns:a16="http://schemas.microsoft.com/office/drawing/2014/main" id="{F51208FF-AFB9-D94D-9910-1B4BD22B7AE4}"/>
              </a:ext>
            </a:extLst>
          </p:cNvPr>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8" name="Database_EFC7" title="Icon of a cylinder">
            <a:extLst>
              <a:ext uri="{FF2B5EF4-FFF2-40B4-BE49-F238E27FC236}">
                <a16:creationId xmlns:a16="http://schemas.microsoft.com/office/drawing/2014/main" id="{78E73F18-DB70-A441-ACDE-5DD9F0A3BA0C}"/>
              </a:ext>
            </a:extLst>
          </p:cNvPr>
          <p:cNvSpPr>
            <a:spLocks noChangeAspect="1" noEditPoints="1"/>
          </p:cNvSpPr>
          <p:nvPr/>
        </p:nvSpPr>
        <p:spPr bwMode="auto">
          <a:xfrm>
            <a:off x="939426" y="1639574"/>
            <a:ext cx="537015" cy="69803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9" name="Database_EFC7" title="Icon of a cylinder">
            <a:extLst>
              <a:ext uri="{FF2B5EF4-FFF2-40B4-BE49-F238E27FC236}">
                <a16:creationId xmlns:a16="http://schemas.microsoft.com/office/drawing/2014/main" id="{704DD33D-62B5-054D-B300-BEA0F6C54443}"/>
              </a:ext>
            </a:extLst>
          </p:cNvPr>
          <p:cNvSpPr>
            <a:spLocks noChangeAspect="1" noEditPoints="1"/>
          </p:cNvSpPr>
          <p:nvPr/>
        </p:nvSpPr>
        <p:spPr bwMode="auto">
          <a:xfrm>
            <a:off x="939426" y="2713946"/>
            <a:ext cx="537015" cy="69803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0" name="transform" title="Icon of a circle and a square with two curved lines making a cycle">
            <a:extLst>
              <a:ext uri="{FF2B5EF4-FFF2-40B4-BE49-F238E27FC236}">
                <a16:creationId xmlns:a16="http://schemas.microsoft.com/office/drawing/2014/main" id="{0CB95177-B959-5D4E-8A39-CE1765F6D2F5}"/>
              </a:ext>
            </a:extLst>
          </p:cNvPr>
          <p:cNvSpPr>
            <a:spLocks noChangeAspect="1" noEditPoints="1"/>
          </p:cNvSpPr>
          <p:nvPr/>
        </p:nvSpPr>
        <p:spPr bwMode="auto">
          <a:xfrm>
            <a:off x="1050656" y="2320754"/>
            <a:ext cx="314554" cy="393192"/>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17719091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6" presetClass="emph" presetSubtype="0" fill="hold" grpId="1" nodeType="withEffect">
                                  <p:stCondLst>
                                    <p:cond delay="200"/>
                                  </p:stCondLst>
                                  <p:childTnLst>
                                    <p:animScale>
                                      <p:cBhvr>
                                        <p:cTn id="19" dur="500" fill="hold"/>
                                        <p:tgtEl>
                                          <p:spTgt spid="6"/>
                                        </p:tgtEl>
                                      </p:cBhvr>
                                      <p:by x="400000" y="100000"/>
                                    </p:animScale>
                                  </p:childTnLst>
                                </p:cTn>
                              </p:par>
                              <p:par>
                                <p:cTn id="20" presetID="0" presetClass="path" presetSubtype="0" accel="50000" decel="50000" fill="hold" grpId="2" nodeType="withEffect">
                                  <p:stCondLst>
                                    <p:cond delay="0"/>
                                  </p:stCondLst>
                                  <p:childTnLst>
                                    <p:animMotion origin="layout" path="M -3.33333E-6 -4.81481E-6 L 0.72539 -0.003 " pathEditMode="relative" rAng="0" ptsTypes="AA">
                                      <p:cBhvr>
                                        <p:cTn id="21" dur="2000" fill="hold"/>
                                        <p:tgtEl>
                                          <p:spTgt spid="6"/>
                                        </p:tgtEl>
                                        <p:attrNameLst>
                                          <p:attrName>ppt_x</p:attrName>
                                          <p:attrName>ppt_y</p:attrName>
                                        </p:attrNameLst>
                                      </p:cBhvr>
                                      <p:rCtr x="36263" y="-162"/>
                                    </p:animMotion>
                                  </p:childTnLst>
                                </p:cTn>
                              </p:par>
                              <p:par>
                                <p:cTn id="22" presetID="6" presetClass="emph" presetSubtype="0" fill="hold" grpId="4" nodeType="withEffect">
                                  <p:stCondLst>
                                    <p:cond delay="1500"/>
                                  </p:stCondLst>
                                  <p:childTnLst>
                                    <p:animScale>
                                      <p:cBhvr>
                                        <p:cTn id="23" dur="500" fill="hold"/>
                                        <p:tgtEl>
                                          <p:spTgt spid="6"/>
                                        </p:tgtEl>
                                      </p:cBhvr>
                                      <p:by x="25000" y="100000"/>
                                    </p:animScale>
                                  </p:childTnLst>
                                </p:cTn>
                              </p:par>
                              <p:par>
                                <p:cTn id="24" presetID="10" presetClass="exit" presetSubtype="0" fill="hold" grpId="3" nodeType="withEffect">
                                  <p:stCondLst>
                                    <p:cond delay="150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6" presetClass="emph" presetSubtype="0" fill="hold" grpId="1" nodeType="withEffect">
                                  <p:stCondLst>
                                    <p:cond delay="200"/>
                                  </p:stCondLst>
                                  <p:childTnLst>
                                    <p:animScale>
                                      <p:cBhvr>
                                        <p:cTn id="32" dur="500" fill="hold"/>
                                        <p:tgtEl>
                                          <p:spTgt spid="26"/>
                                        </p:tgtEl>
                                      </p:cBhvr>
                                      <p:by x="400000" y="100000"/>
                                    </p:animScale>
                                  </p:childTnLst>
                                </p:cTn>
                              </p:par>
                              <p:par>
                                <p:cTn id="33" presetID="0" presetClass="path" presetSubtype="0" accel="50000" decel="50000" fill="hold" grpId="2" nodeType="withEffect">
                                  <p:stCondLst>
                                    <p:cond delay="0"/>
                                  </p:stCondLst>
                                  <p:childTnLst>
                                    <p:animMotion origin="layout" path="M -3.33333E-6 4.81481E-6 L 0.72539 -0.00301 " pathEditMode="relative" rAng="0" ptsTypes="AA">
                                      <p:cBhvr>
                                        <p:cTn id="34" dur="2000" fill="hold"/>
                                        <p:tgtEl>
                                          <p:spTgt spid="26"/>
                                        </p:tgtEl>
                                        <p:attrNameLst>
                                          <p:attrName>ppt_x</p:attrName>
                                          <p:attrName>ppt_y</p:attrName>
                                        </p:attrNameLst>
                                      </p:cBhvr>
                                      <p:rCtr x="36263" y="-162"/>
                                    </p:animMotion>
                                  </p:childTnLst>
                                </p:cTn>
                              </p:par>
                              <p:par>
                                <p:cTn id="35" presetID="6" presetClass="emph" presetSubtype="0" fill="hold" grpId="4" nodeType="withEffect">
                                  <p:stCondLst>
                                    <p:cond delay="1500"/>
                                  </p:stCondLst>
                                  <p:childTnLst>
                                    <p:animScale>
                                      <p:cBhvr>
                                        <p:cTn id="36" dur="500" fill="hold"/>
                                        <p:tgtEl>
                                          <p:spTgt spid="26"/>
                                        </p:tgtEl>
                                      </p:cBhvr>
                                      <p:by x="25000" y="100000"/>
                                    </p:animScale>
                                  </p:childTnLst>
                                </p:cTn>
                              </p:par>
                              <p:par>
                                <p:cTn id="37" presetID="10" presetClass="exit" presetSubtype="0" fill="hold" grpId="3" nodeType="withEffect">
                                  <p:stCondLst>
                                    <p:cond delay="150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6" grpId="0" animBg="1"/>
      <p:bldP spid="6" grpId="1" animBg="1"/>
      <p:bldP spid="6" grpId="2" animBg="1"/>
      <p:bldP spid="6" grpId="3" animBg="1"/>
      <p:bldP spid="6" grpId="4" animBg="1"/>
      <p:bldP spid="24"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17D61CE-0611-EA44-A22F-84E65EE3F05E}"/>
              </a:ext>
            </a:extLst>
          </p:cNvPr>
          <p:cNvSpPr/>
          <p:nvPr/>
        </p:nvSpPr>
        <p:spPr bwMode="auto">
          <a:xfrm>
            <a:off x="1778000" y="4097602"/>
            <a:ext cx="152400" cy="17189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4C118DB1-EE63-664F-8F36-9DF454E67EF5}"/>
              </a:ext>
            </a:extLst>
          </p:cNvPr>
          <p:cNvSpPr/>
          <p:nvPr/>
        </p:nvSpPr>
        <p:spPr bwMode="auto">
          <a:xfrm>
            <a:off x="1778000" y="1638300"/>
            <a:ext cx="152400" cy="18132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178806E-2FFE-9A4F-BE54-38D665C6D02F}"/>
              </a:ext>
            </a:extLst>
          </p:cNvPr>
          <p:cNvSpPr/>
          <p:nvPr/>
        </p:nvSpPr>
        <p:spPr bwMode="auto">
          <a:xfrm>
            <a:off x="1778000" y="1638300"/>
            <a:ext cx="9017000" cy="181327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681D4C3-830E-DD4C-8B7E-AC3E08669F37}"/>
              </a:ext>
            </a:extLst>
          </p:cNvPr>
          <p:cNvSpPr>
            <a:spLocks noGrp="1"/>
          </p:cNvSpPr>
          <p:nvPr>
            <p:ph type="title"/>
          </p:nvPr>
        </p:nvSpPr>
        <p:spPr/>
        <p:txBody>
          <a:bodyPr/>
          <a:lstStyle/>
          <a:p>
            <a:r>
              <a:rPr lang="en-US"/>
              <a:t>Complete Pipeline</a:t>
            </a:r>
          </a:p>
        </p:txBody>
      </p:sp>
      <p:sp>
        <p:nvSpPr>
          <p:cNvPr id="3" name="binary" title="Icon of binary code, ones and zeros">
            <a:extLst>
              <a:ext uri="{FF2B5EF4-FFF2-40B4-BE49-F238E27FC236}">
                <a16:creationId xmlns:a16="http://schemas.microsoft.com/office/drawing/2014/main" id="{199E07C5-CF58-A84A-A6CA-D5EE6337F3DB}"/>
              </a:ext>
            </a:extLst>
          </p:cNvPr>
          <p:cNvSpPr>
            <a:spLocks noChangeAspect="1" noEditPoints="1"/>
          </p:cNvSpPr>
          <p:nvPr/>
        </p:nvSpPr>
        <p:spPr bwMode="auto">
          <a:xfrm>
            <a:off x="2828290" y="1920098"/>
            <a:ext cx="1056171" cy="912001"/>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 name="brain_3" title="Icon of a brain">
            <a:extLst>
              <a:ext uri="{FF2B5EF4-FFF2-40B4-BE49-F238E27FC236}">
                <a16:creationId xmlns:a16="http://schemas.microsoft.com/office/drawing/2014/main" id="{697A66E5-FE13-EF41-B981-396346AD6E25}"/>
              </a:ext>
            </a:extLst>
          </p:cNvPr>
          <p:cNvSpPr>
            <a:spLocks noChangeAspect="1" noEditPoints="1"/>
          </p:cNvSpPr>
          <p:nvPr/>
        </p:nvSpPr>
        <p:spPr bwMode="auto">
          <a:xfrm>
            <a:off x="5789480" y="1920099"/>
            <a:ext cx="848161" cy="91200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Intelligence" title="Icon of circles connected by crossing lines">
            <a:extLst>
              <a:ext uri="{FF2B5EF4-FFF2-40B4-BE49-F238E27FC236}">
                <a16:creationId xmlns:a16="http://schemas.microsoft.com/office/drawing/2014/main" id="{C3E50A1B-94B8-7F4D-A166-58827418CE07}"/>
              </a:ext>
            </a:extLst>
          </p:cNvPr>
          <p:cNvSpPr>
            <a:spLocks noChangeAspect="1" noEditPoints="1"/>
          </p:cNvSpPr>
          <p:nvPr/>
        </p:nvSpPr>
        <p:spPr bwMode="auto">
          <a:xfrm>
            <a:off x="8542660" y="1920100"/>
            <a:ext cx="949097" cy="912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F1E6137C-F0E7-5A49-88B4-6E9DEE3225B8}"/>
              </a:ext>
            </a:extLst>
          </p:cNvPr>
          <p:cNvSpPr txBox="1"/>
          <p:nvPr/>
        </p:nvSpPr>
        <p:spPr>
          <a:xfrm>
            <a:off x="2404383" y="2980002"/>
            <a:ext cx="1903983"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 Preparation</a:t>
            </a:r>
          </a:p>
        </p:txBody>
      </p:sp>
      <p:sp>
        <p:nvSpPr>
          <p:cNvPr id="10" name="TextBox 9">
            <a:extLst>
              <a:ext uri="{FF2B5EF4-FFF2-40B4-BE49-F238E27FC236}">
                <a16:creationId xmlns:a16="http://schemas.microsoft.com/office/drawing/2014/main" id="{EC79DA92-DB3B-2649-87E5-0D09BCDF4171}"/>
              </a:ext>
            </a:extLst>
          </p:cNvPr>
          <p:cNvSpPr txBox="1"/>
          <p:nvPr/>
        </p:nvSpPr>
        <p:spPr>
          <a:xfrm>
            <a:off x="5761543" y="2980002"/>
            <a:ext cx="899413"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Training</a:t>
            </a:r>
          </a:p>
        </p:txBody>
      </p:sp>
      <p:sp>
        <p:nvSpPr>
          <p:cNvPr id="11" name="TextBox 10">
            <a:extLst>
              <a:ext uri="{FF2B5EF4-FFF2-40B4-BE49-F238E27FC236}">
                <a16:creationId xmlns:a16="http://schemas.microsoft.com/office/drawing/2014/main" id="{6100ABE6-7056-F84C-8FE4-ED3127E448B7}"/>
              </a:ext>
            </a:extLst>
          </p:cNvPr>
          <p:cNvSpPr txBox="1"/>
          <p:nvPr/>
        </p:nvSpPr>
        <p:spPr>
          <a:xfrm>
            <a:off x="7939541" y="2980002"/>
            <a:ext cx="21553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Model Registration</a:t>
            </a:r>
          </a:p>
        </p:txBody>
      </p:sp>
      <p:cxnSp>
        <p:nvCxnSpPr>
          <p:cNvPr id="13" name="Straight Arrow Connector 12">
            <a:extLst>
              <a:ext uri="{FF2B5EF4-FFF2-40B4-BE49-F238E27FC236}">
                <a16:creationId xmlns:a16="http://schemas.microsoft.com/office/drawing/2014/main" id="{F92F6A98-E172-784E-9344-858DAFF2FDB8}"/>
              </a:ext>
            </a:extLst>
          </p:cNvPr>
          <p:cNvCxnSpPr/>
          <p:nvPr/>
        </p:nvCxnSpPr>
        <p:spPr>
          <a:xfrm>
            <a:off x="4533900"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BF66F-30FC-544A-AA5E-9C1C123464DF}"/>
              </a:ext>
            </a:extLst>
          </p:cNvPr>
          <p:cNvCxnSpPr/>
          <p:nvPr/>
        </p:nvCxnSpPr>
        <p:spPr>
          <a:xfrm>
            <a:off x="7253741" y="2451100"/>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533B52-6CD6-AF46-8672-55493AB9CBFF}"/>
              </a:ext>
            </a:extLst>
          </p:cNvPr>
          <p:cNvSpPr txBox="1"/>
          <p:nvPr/>
        </p:nvSpPr>
        <p:spPr>
          <a:xfrm>
            <a:off x="1778000" y="1330523"/>
            <a:ext cx="148438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AML Pipeline</a:t>
            </a:r>
          </a:p>
        </p:txBody>
      </p:sp>
      <p:sp>
        <p:nvSpPr>
          <p:cNvPr id="16" name="cloud" title="Icon of a cloud">
            <a:extLst>
              <a:ext uri="{FF2B5EF4-FFF2-40B4-BE49-F238E27FC236}">
                <a16:creationId xmlns:a16="http://schemas.microsoft.com/office/drawing/2014/main" id="{6AA99E92-6862-AA44-A821-89F7F89F82CC}"/>
              </a:ext>
            </a:extLst>
          </p:cNvPr>
          <p:cNvSpPr>
            <a:spLocks noChangeAspect="1"/>
          </p:cNvSpPr>
          <p:nvPr/>
        </p:nvSpPr>
        <p:spPr bwMode="auto">
          <a:xfrm>
            <a:off x="4227865"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6270A3C8-8FC2-BF4D-9AB8-0AC08264D73F}"/>
              </a:ext>
            </a:extLst>
          </p:cNvPr>
          <p:cNvSpPr txBox="1"/>
          <p:nvPr/>
        </p:nvSpPr>
        <p:spPr>
          <a:xfrm>
            <a:off x="3726372" y="5288763"/>
            <a:ext cx="215546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ACI</a:t>
            </a:r>
          </a:p>
        </p:txBody>
      </p:sp>
      <p:sp>
        <p:nvSpPr>
          <p:cNvPr id="18" name="cloud" title="Icon of a cloud">
            <a:extLst>
              <a:ext uri="{FF2B5EF4-FFF2-40B4-BE49-F238E27FC236}">
                <a16:creationId xmlns:a16="http://schemas.microsoft.com/office/drawing/2014/main" id="{23531B9D-5553-9642-9F0C-61583B3AF61C}"/>
              </a:ext>
            </a:extLst>
          </p:cNvPr>
          <p:cNvSpPr>
            <a:spLocks noChangeAspect="1"/>
          </p:cNvSpPr>
          <p:nvPr/>
        </p:nvSpPr>
        <p:spPr bwMode="auto">
          <a:xfrm>
            <a:off x="7088334" y="4435158"/>
            <a:ext cx="1152476" cy="7292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B3372F1D-75C1-5040-B8A1-96ACE3B2D8DE}"/>
              </a:ext>
            </a:extLst>
          </p:cNvPr>
          <p:cNvSpPr txBox="1"/>
          <p:nvPr/>
        </p:nvSpPr>
        <p:spPr>
          <a:xfrm>
            <a:off x="6637641" y="5288763"/>
            <a:ext cx="221656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Deployment to AKS</a:t>
            </a:r>
          </a:p>
        </p:txBody>
      </p:sp>
      <p:cxnSp>
        <p:nvCxnSpPr>
          <p:cNvPr id="20" name="Straight Arrow Connector 19">
            <a:extLst>
              <a:ext uri="{FF2B5EF4-FFF2-40B4-BE49-F238E27FC236}">
                <a16:creationId xmlns:a16="http://schemas.microsoft.com/office/drawing/2014/main" id="{01A03933-6D70-6F4D-A618-1325D546C8F3}"/>
              </a:ext>
            </a:extLst>
          </p:cNvPr>
          <p:cNvCxnSpPr/>
          <p:nvPr/>
        </p:nvCxnSpPr>
        <p:spPr>
          <a:xfrm>
            <a:off x="5981629" y="4833011"/>
            <a:ext cx="685800" cy="0"/>
          </a:xfrm>
          <a:prstGeom prst="straightConnector1">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1" name="graph_9" title="Icon of a line chart with connected circles at varying points">
            <a:extLst>
              <a:ext uri="{FF2B5EF4-FFF2-40B4-BE49-F238E27FC236}">
                <a16:creationId xmlns:a16="http://schemas.microsoft.com/office/drawing/2014/main" id="{5B69148E-208D-EF41-875F-0A012AF2BCDC}"/>
              </a:ext>
            </a:extLst>
          </p:cNvPr>
          <p:cNvSpPr>
            <a:spLocks noChangeAspect="1" noEditPoints="1"/>
          </p:cNvSpPr>
          <p:nvPr/>
        </p:nvSpPr>
        <p:spPr bwMode="auto">
          <a:xfrm>
            <a:off x="6121857" y="42506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BF77F129-4570-A841-9E6A-A6DCD3E68D24}"/>
              </a:ext>
            </a:extLst>
          </p:cNvPr>
          <p:cNvSpPr/>
          <p:nvPr/>
        </p:nvSpPr>
        <p:spPr bwMode="auto">
          <a:xfrm>
            <a:off x="1778000" y="4097603"/>
            <a:ext cx="9017000" cy="171899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6A7EE2B3-B1DF-6F41-A9AF-2FFC217FE1E7}"/>
              </a:ext>
            </a:extLst>
          </p:cNvPr>
          <p:cNvSpPr txBox="1"/>
          <p:nvPr/>
        </p:nvSpPr>
        <p:spPr>
          <a:xfrm>
            <a:off x="1778000" y="3789826"/>
            <a:ext cx="350006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Azure DevOps Release Pipeline</a:t>
            </a:r>
          </a:p>
        </p:txBody>
      </p:sp>
      <p:sp>
        <p:nvSpPr>
          <p:cNvPr id="27" name="Script_F03A" title="Icon of an unrolled document with writing on it">
            <a:extLst>
              <a:ext uri="{FF2B5EF4-FFF2-40B4-BE49-F238E27FC236}">
                <a16:creationId xmlns:a16="http://schemas.microsoft.com/office/drawing/2014/main" id="{E48F5A40-5FF5-9642-AF55-5F6C28491EDD}"/>
              </a:ext>
            </a:extLst>
          </p:cNvPr>
          <p:cNvSpPr>
            <a:spLocks noChangeAspect="1" noEditPoints="1"/>
          </p:cNvSpPr>
          <p:nvPr/>
        </p:nvSpPr>
        <p:spPr bwMode="auto">
          <a:xfrm>
            <a:off x="929505" y="1646498"/>
            <a:ext cx="546935" cy="5472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28" name="Elbow Connector 27">
            <a:extLst>
              <a:ext uri="{FF2B5EF4-FFF2-40B4-BE49-F238E27FC236}">
                <a16:creationId xmlns:a16="http://schemas.microsoft.com/office/drawing/2014/main" id="{D1E47B32-B991-E24E-9CCB-F0A6557113AE}"/>
              </a:ext>
            </a:extLst>
          </p:cNvPr>
          <p:cNvCxnSpPr/>
          <p:nvPr/>
        </p:nvCxnSpPr>
        <p:spPr>
          <a:xfrm flipH="1">
            <a:off x="1778000" y="2544935"/>
            <a:ext cx="9017000" cy="2412167"/>
          </a:xfrm>
          <a:prstGeom prst="bentConnector5">
            <a:avLst>
              <a:gd name="adj1" fmla="val -4929"/>
              <a:gd name="adj2" fmla="val 47292"/>
              <a:gd name="adj3" fmla="val 105352"/>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4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1" nodeType="afterEffect">
                                  <p:stCondLst>
                                    <p:cond delay="50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grpId="1" nodeType="withEffect">
                                  <p:stCondLst>
                                    <p:cond delay="50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1" nodeType="withEffect">
                                  <p:stCondLst>
                                    <p:cond delay="50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grpId="1" nodeType="withEffect">
                                  <p:stCondLst>
                                    <p:cond delay="50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par>
                                <p:cTn id="53" presetID="9" presetClass="entr" presetSubtype="0" fill="hold" grpId="1" nodeType="withEffect">
                                  <p:stCondLst>
                                    <p:cond delay="500"/>
                                  </p:stCondLst>
                                  <p:childTnLst>
                                    <p:set>
                                      <p:cBhvr>
                                        <p:cTn id="54" dur="1" fill="hold">
                                          <p:stCondLst>
                                            <p:cond delay="0"/>
                                          </p:stCondLst>
                                        </p:cTn>
                                        <p:tgtEl>
                                          <p:spTgt spid="9"/>
                                        </p:tgtEl>
                                        <p:attrNameLst>
                                          <p:attrName>style.visibility</p:attrName>
                                        </p:attrNameLst>
                                      </p:cBhvr>
                                      <p:to>
                                        <p:strVal val="visible"/>
                                      </p:to>
                                    </p:set>
                                    <p:animEffect transition="in" filter="dissolve">
                                      <p:cBhvr>
                                        <p:cTn id="55" dur="500"/>
                                        <p:tgtEl>
                                          <p:spTgt spid="9"/>
                                        </p:tgtEl>
                                      </p:cBhvr>
                                    </p:animEffect>
                                  </p:childTnLst>
                                </p:cTn>
                              </p:par>
                              <p:par>
                                <p:cTn id="56" presetID="9" presetClass="entr" presetSubtype="0" fill="hold" grpId="1" nodeType="withEffect">
                                  <p:stCondLst>
                                    <p:cond delay="50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par>
                                <p:cTn id="59" presetID="9" presetClass="entr" presetSubtype="0" fill="hold" grpId="1" nodeType="withEffect">
                                  <p:stCondLst>
                                    <p:cond delay="500"/>
                                  </p:stCondLst>
                                  <p:childTnLst>
                                    <p:set>
                                      <p:cBhvr>
                                        <p:cTn id="60" dur="1" fill="hold">
                                          <p:stCondLst>
                                            <p:cond delay="0"/>
                                          </p:stCondLst>
                                        </p:cTn>
                                        <p:tgtEl>
                                          <p:spTgt spid="11"/>
                                        </p:tgtEl>
                                        <p:attrNameLst>
                                          <p:attrName>style.visibility</p:attrName>
                                        </p:attrNameLst>
                                      </p:cBhvr>
                                      <p:to>
                                        <p:strVal val="visible"/>
                                      </p:to>
                                    </p:set>
                                    <p:animEffect transition="in" filter="dissolve">
                                      <p:cBhvr>
                                        <p:cTn id="61" dur="500"/>
                                        <p:tgtEl>
                                          <p:spTgt spid="11"/>
                                        </p:tgtEl>
                                      </p:cBhvr>
                                    </p:animEffect>
                                  </p:childTnLst>
                                </p:cTn>
                              </p:par>
                              <p:par>
                                <p:cTn id="62" presetID="9" presetClass="entr" presetSubtype="0" fill="hold" nodeType="withEffect">
                                  <p:stCondLst>
                                    <p:cond delay="500"/>
                                  </p:stCondLst>
                                  <p:childTnLst>
                                    <p:set>
                                      <p:cBhvr>
                                        <p:cTn id="63" dur="1" fill="hold">
                                          <p:stCondLst>
                                            <p:cond delay="0"/>
                                          </p:stCondLst>
                                        </p:cTn>
                                        <p:tgtEl>
                                          <p:spTgt spid="13"/>
                                        </p:tgtEl>
                                        <p:attrNameLst>
                                          <p:attrName>style.visibility</p:attrName>
                                        </p:attrNameLst>
                                      </p:cBhvr>
                                      <p:to>
                                        <p:strVal val="visible"/>
                                      </p:to>
                                    </p:set>
                                    <p:animEffect transition="in" filter="dissolve">
                                      <p:cBhvr>
                                        <p:cTn id="64" dur="500"/>
                                        <p:tgtEl>
                                          <p:spTgt spid="13"/>
                                        </p:tgtEl>
                                      </p:cBhvr>
                                    </p:animEffect>
                                  </p:childTnLst>
                                </p:cTn>
                              </p:par>
                              <p:par>
                                <p:cTn id="65" presetID="9" presetClass="entr" presetSubtype="0" fill="hold" nodeType="withEffect">
                                  <p:stCondLst>
                                    <p:cond delay="500"/>
                                  </p:stCondLst>
                                  <p:childTnLst>
                                    <p:set>
                                      <p:cBhvr>
                                        <p:cTn id="66" dur="1" fill="hold">
                                          <p:stCondLst>
                                            <p:cond delay="0"/>
                                          </p:stCondLst>
                                        </p:cTn>
                                        <p:tgtEl>
                                          <p:spTgt spid="14"/>
                                        </p:tgtEl>
                                        <p:attrNameLst>
                                          <p:attrName>style.visibility</p:attrName>
                                        </p:attrNameLst>
                                      </p:cBhvr>
                                      <p:to>
                                        <p:strVal val="visible"/>
                                      </p:to>
                                    </p:set>
                                    <p:animEffect transition="in" filter="dissolve">
                                      <p:cBhvr>
                                        <p:cTn id="67" dur="500"/>
                                        <p:tgtEl>
                                          <p:spTgt spid="14"/>
                                        </p:tgtEl>
                                      </p:cBhvr>
                                    </p:animEffect>
                                  </p:childTnLst>
                                </p:cTn>
                              </p:par>
                              <p:par>
                                <p:cTn id="68" presetID="9" presetClass="entr" presetSubtype="0" fill="hold" grpId="1" nodeType="withEffect">
                                  <p:stCondLst>
                                    <p:cond delay="500"/>
                                  </p:stCondLst>
                                  <p:childTnLst>
                                    <p:set>
                                      <p:cBhvr>
                                        <p:cTn id="69" dur="1" fill="hold">
                                          <p:stCondLst>
                                            <p:cond delay="0"/>
                                          </p:stCondLst>
                                        </p:cTn>
                                        <p:tgtEl>
                                          <p:spTgt spid="15"/>
                                        </p:tgtEl>
                                        <p:attrNameLst>
                                          <p:attrName>style.visibility</p:attrName>
                                        </p:attrNameLst>
                                      </p:cBhvr>
                                      <p:to>
                                        <p:strVal val="visible"/>
                                      </p:to>
                                    </p:set>
                                    <p:animEffect transition="in" filter="dissolv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par>
                                <p:cTn id="76" presetID="6" presetClass="emph" presetSubtype="0" fill="hold" grpId="1" nodeType="withEffect">
                                  <p:stCondLst>
                                    <p:cond delay="200"/>
                                  </p:stCondLst>
                                  <p:childTnLst>
                                    <p:animScale>
                                      <p:cBhvr>
                                        <p:cTn id="77" dur="500" fill="hold"/>
                                        <p:tgtEl>
                                          <p:spTgt spid="6"/>
                                        </p:tgtEl>
                                      </p:cBhvr>
                                      <p:by x="400000" y="100000"/>
                                    </p:animScale>
                                  </p:childTnLst>
                                </p:cTn>
                              </p:par>
                              <p:par>
                                <p:cTn id="78" presetID="0" presetClass="path" presetSubtype="0" accel="50000" decel="50000" fill="hold" grpId="2" nodeType="withEffect">
                                  <p:stCondLst>
                                    <p:cond delay="0"/>
                                  </p:stCondLst>
                                  <p:childTnLst>
                                    <p:animMotion origin="layout" path="M -3.33333E-6 -4.81481E-6 L 0.72539 -0.003 " pathEditMode="relative" rAng="0" ptsTypes="AA">
                                      <p:cBhvr>
                                        <p:cTn id="79" dur="2000" fill="hold"/>
                                        <p:tgtEl>
                                          <p:spTgt spid="6"/>
                                        </p:tgtEl>
                                        <p:attrNameLst>
                                          <p:attrName>ppt_x</p:attrName>
                                          <p:attrName>ppt_y</p:attrName>
                                        </p:attrNameLst>
                                      </p:cBhvr>
                                      <p:rCtr x="36263" y="-162"/>
                                    </p:animMotion>
                                  </p:childTnLst>
                                </p:cTn>
                              </p:par>
                              <p:par>
                                <p:cTn id="80" presetID="6" presetClass="emph" presetSubtype="0" fill="hold" grpId="4" nodeType="withEffect">
                                  <p:stCondLst>
                                    <p:cond delay="1500"/>
                                  </p:stCondLst>
                                  <p:childTnLst>
                                    <p:animScale>
                                      <p:cBhvr>
                                        <p:cTn id="81" dur="500" fill="hold"/>
                                        <p:tgtEl>
                                          <p:spTgt spid="6"/>
                                        </p:tgtEl>
                                      </p:cBhvr>
                                      <p:by x="25000" y="100000"/>
                                    </p:animScale>
                                  </p:childTnLst>
                                </p:cTn>
                              </p:par>
                              <p:par>
                                <p:cTn id="82" presetID="10" presetClass="exit" presetSubtype="0" fill="hold" grpId="3" nodeType="withEffect">
                                  <p:stCondLst>
                                    <p:cond delay="1500"/>
                                  </p:stCondLst>
                                  <p:childTnLst>
                                    <p:animEffect transition="out" filter="fade">
                                      <p:cBhvr>
                                        <p:cTn id="83" dur="500"/>
                                        <p:tgtEl>
                                          <p:spTgt spid="6"/>
                                        </p:tgtEl>
                                      </p:cBhvr>
                                    </p:animEffect>
                                    <p:set>
                                      <p:cBhvr>
                                        <p:cTn id="84" dur="1" fill="hold">
                                          <p:stCondLst>
                                            <p:cond delay="499"/>
                                          </p:stCondLst>
                                        </p:cTn>
                                        <p:tgtEl>
                                          <p:spTgt spid="6"/>
                                        </p:tgtEl>
                                        <p:attrNameLst>
                                          <p:attrName>style.visibility</p:attrName>
                                        </p:attrNameLst>
                                      </p:cBhvr>
                                      <p:to>
                                        <p:strVal val="hidden"/>
                                      </p:to>
                                    </p:set>
                                  </p:childTnLst>
                                </p:cTn>
                              </p:par>
                            </p:childTnLst>
                          </p:cTn>
                        </p:par>
                        <p:par>
                          <p:cTn id="85" fill="hold">
                            <p:stCondLst>
                              <p:cond delay="2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6" presetClass="emph" presetSubtype="0" fill="hold" grpId="1" nodeType="withEffect">
                                  <p:stCondLst>
                                    <p:cond delay="200"/>
                                  </p:stCondLst>
                                  <p:childTnLst>
                                    <p:animScale>
                                      <p:cBhvr>
                                        <p:cTn id="90" dur="500" fill="hold"/>
                                        <p:tgtEl>
                                          <p:spTgt spid="26"/>
                                        </p:tgtEl>
                                      </p:cBhvr>
                                      <p:by x="400000" y="100000"/>
                                    </p:animScale>
                                  </p:childTnLst>
                                </p:cTn>
                              </p:par>
                              <p:par>
                                <p:cTn id="91" presetID="0" presetClass="path" presetSubtype="0" accel="50000" decel="50000" fill="hold" grpId="2" nodeType="withEffect">
                                  <p:stCondLst>
                                    <p:cond delay="0"/>
                                  </p:stCondLst>
                                  <p:childTnLst>
                                    <p:animMotion origin="layout" path="M -3.33333E-6 4.81481E-6 L 0.72539 -0.00301 " pathEditMode="relative" rAng="0" ptsTypes="AA">
                                      <p:cBhvr>
                                        <p:cTn id="92" dur="2000" fill="hold"/>
                                        <p:tgtEl>
                                          <p:spTgt spid="26"/>
                                        </p:tgtEl>
                                        <p:attrNameLst>
                                          <p:attrName>ppt_x</p:attrName>
                                          <p:attrName>ppt_y</p:attrName>
                                        </p:attrNameLst>
                                      </p:cBhvr>
                                      <p:rCtr x="36263" y="-162"/>
                                    </p:animMotion>
                                  </p:childTnLst>
                                </p:cTn>
                              </p:par>
                              <p:par>
                                <p:cTn id="93" presetID="6" presetClass="emph" presetSubtype="0" fill="hold" grpId="4" nodeType="withEffect">
                                  <p:stCondLst>
                                    <p:cond delay="1500"/>
                                  </p:stCondLst>
                                  <p:childTnLst>
                                    <p:animScale>
                                      <p:cBhvr>
                                        <p:cTn id="94" dur="500" fill="hold"/>
                                        <p:tgtEl>
                                          <p:spTgt spid="26"/>
                                        </p:tgtEl>
                                      </p:cBhvr>
                                      <p:by x="25000" y="100000"/>
                                    </p:animScale>
                                  </p:childTnLst>
                                </p:cTn>
                              </p:par>
                              <p:par>
                                <p:cTn id="95" presetID="10" presetClass="exit" presetSubtype="0" fill="hold" grpId="3" nodeType="withEffect">
                                  <p:stCondLst>
                                    <p:cond delay="1500"/>
                                  </p:stCondLst>
                                  <p:childTnLst>
                                    <p:animEffect transition="out" filter="fade">
                                      <p:cBhvr>
                                        <p:cTn id="96" dur="500"/>
                                        <p:tgtEl>
                                          <p:spTgt spid="26"/>
                                        </p:tgtEl>
                                      </p:cBhvr>
                                    </p:animEffect>
                                    <p:set>
                                      <p:cBhvr>
                                        <p:cTn id="9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6" grpId="0" animBg="1"/>
      <p:bldP spid="6" grpId="1" animBg="1"/>
      <p:bldP spid="6" grpId="2" animBg="1"/>
      <p:bldP spid="6" grpId="3" animBg="1"/>
      <p:bldP spid="6" grpId="4" animBg="1"/>
      <p:bldP spid="5" grpId="0" animBg="1"/>
      <p:bldP spid="5" grpId="1" animBg="1"/>
      <p:bldP spid="3" grpId="0" animBg="1"/>
      <p:bldP spid="3" grpId="1" animBg="1"/>
      <p:bldP spid="4" grpId="0" animBg="1"/>
      <p:bldP spid="4" grpId="1" animBg="1"/>
      <p:bldP spid="7" grpId="0" animBg="1"/>
      <p:bldP spid="7" grpId="1" animBg="1"/>
      <p:bldP spid="9" grpId="0"/>
      <p:bldP spid="9" grpId="1"/>
      <p:bldP spid="10" grpId="0"/>
      <p:bldP spid="10" grpId="1"/>
      <p:bldP spid="11" grpId="0"/>
      <p:bldP spid="11" grpId="1"/>
      <p:bldP spid="15" grpId="0"/>
      <p:bldP spid="15" grpId="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7505B7-95B8-624B-B133-3BA3B1D3FD44}"/>
              </a:ext>
            </a:extLst>
          </p:cNvPr>
          <p:cNvSpPr>
            <a:spLocks noGrp="1"/>
          </p:cNvSpPr>
          <p:nvPr>
            <p:ph type="body" sz="quarter" idx="13"/>
          </p:nvPr>
        </p:nvSpPr>
        <p:spPr/>
        <p:txBody>
          <a:bodyPr/>
          <a:lstStyle/>
          <a:p>
            <a:r>
              <a:rPr lang="en-US"/>
              <a:t>Models may be embedded in software</a:t>
            </a:r>
          </a:p>
        </p:txBody>
      </p:sp>
      <p:sp>
        <p:nvSpPr>
          <p:cNvPr id="2" name="Title 1">
            <a:extLst>
              <a:ext uri="{FF2B5EF4-FFF2-40B4-BE49-F238E27FC236}">
                <a16:creationId xmlns:a16="http://schemas.microsoft.com/office/drawing/2014/main" id="{D69217F7-27A7-E045-BB8D-383189B378A1}"/>
              </a:ext>
            </a:extLst>
          </p:cNvPr>
          <p:cNvSpPr>
            <a:spLocks noGrp="1"/>
          </p:cNvSpPr>
          <p:nvPr>
            <p:ph type="title"/>
          </p:nvPr>
        </p:nvSpPr>
        <p:spPr/>
        <p:txBody>
          <a:bodyPr/>
          <a:lstStyle/>
          <a:p>
            <a:r>
              <a:rPr lang="en-US"/>
              <a:t>This was just an example…</a:t>
            </a:r>
          </a:p>
        </p:txBody>
      </p:sp>
      <p:sp>
        <p:nvSpPr>
          <p:cNvPr id="4" name="Text Placeholder 3">
            <a:extLst>
              <a:ext uri="{FF2B5EF4-FFF2-40B4-BE49-F238E27FC236}">
                <a16:creationId xmlns:a16="http://schemas.microsoft.com/office/drawing/2014/main" id="{25F740F2-CF0F-B042-B276-579C3F5F47C9}"/>
              </a:ext>
            </a:extLst>
          </p:cNvPr>
          <p:cNvSpPr>
            <a:spLocks noGrp="1"/>
          </p:cNvSpPr>
          <p:nvPr>
            <p:ph type="body" sz="quarter" idx="15"/>
          </p:nvPr>
        </p:nvSpPr>
        <p:spPr/>
        <p:txBody>
          <a:bodyPr/>
          <a:lstStyle/>
          <a:p>
            <a:r>
              <a:rPr lang="en-US">
                <a:cs typeface="Segoe UI"/>
              </a:rPr>
              <a:t>Azure Cognitive Services has a great API</a:t>
            </a:r>
          </a:p>
        </p:txBody>
      </p:sp>
      <p:sp>
        <p:nvSpPr>
          <p:cNvPr id="5" name="Text Placeholder 4">
            <a:extLst>
              <a:ext uri="{FF2B5EF4-FFF2-40B4-BE49-F238E27FC236}">
                <a16:creationId xmlns:a16="http://schemas.microsoft.com/office/drawing/2014/main" id="{0654F9C7-F5A7-7247-B4C9-131570ED4FC5}"/>
              </a:ext>
            </a:extLst>
          </p:cNvPr>
          <p:cNvSpPr>
            <a:spLocks noGrp="1"/>
          </p:cNvSpPr>
          <p:nvPr>
            <p:ph type="body" sz="quarter" idx="17"/>
          </p:nvPr>
        </p:nvSpPr>
        <p:spPr/>
        <p:txBody>
          <a:bodyPr/>
          <a:lstStyle/>
          <a:p>
            <a:r>
              <a:rPr lang="en-US"/>
              <a:t>Azure Pipelines can orchestrate </a:t>
            </a:r>
            <a:r>
              <a:rPr lang="en-US" i="1"/>
              <a:t>anything</a:t>
            </a:r>
            <a:endParaRPr lang="en-US"/>
          </a:p>
        </p:txBody>
      </p:sp>
      <p:pic>
        <p:nvPicPr>
          <p:cNvPr id="29" name="Content Placeholder 28">
            <a:extLst>
              <a:ext uri="{FF2B5EF4-FFF2-40B4-BE49-F238E27FC236}">
                <a16:creationId xmlns:a16="http://schemas.microsoft.com/office/drawing/2014/main" id="{E03646C5-B5C6-1042-A351-E903C8A5B839}"/>
              </a:ext>
            </a:extLst>
          </p:cNvPr>
          <p:cNvPicPr>
            <a:picLocks noGrp="1" noChangeAspect="1"/>
          </p:cNvPicPr>
          <p:nvPr>
            <p:ph sz="quarter" idx="36"/>
          </p:nvPr>
        </p:nvPicPr>
        <p:blipFill>
          <a:blip r:embed="rId3"/>
          <a:stretch>
            <a:fillRect/>
          </a:stretch>
        </p:blipFill>
        <p:spPr>
          <a:xfrm>
            <a:off x="525463" y="2164280"/>
            <a:ext cx="914400" cy="691116"/>
          </a:xfrm>
          <a:prstGeom prst="rect">
            <a:avLst/>
          </a:prstGeom>
        </p:spPr>
      </p:pic>
      <p:pic>
        <p:nvPicPr>
          <p:cNvPr id="32" name="Content Placeholder 31">
            <a:extLst>
              <a:ext uri="{FF2B5EF4-FFF2-40B4-BE49-F238E27FC236}">
                <a16:creationId xmlns:a16="http://schemas.microsoft.com/office/drawing/2014/main" id="{735F2BE8-42F3-A340-99CE-058A461396A1}"/>
              </a:ext>
            </a:extLst>
          </p:cNvPr>
          <p:cNvPicPr>
            <a:picLocks noGrp="1" noChangeAspect="1"/>
          </p:cNvPicPr>
          <p:nvPr>
            <p:ph sz="quarter" idx="34"/>
          </p:nvPr>
        </p:nvPicPr>
        <p:blipFill>
          <a:blip r:embed="rId4"/>
          <a:stretch>
            <a:fillRect/>
          </a:stretch>
        </p:blipFill>
        <p:spPr>
          <a:xfrm>
            <a:off x="525463" y="3582660"/>
            <a:ext cx="914400" cy="515006"/>
          </a:xfrm>
          <a:prstGeom prst="rect">
            <a:avLst/>
          </a:prstGeom>
        </p:spPr>
      </p:pic>
      <p:pic>
        <p:nvPicPr>
          <p:cNvPr id="36" name="Content Placeholder 35">
            <a:extLst>
              <a:ext uri="{FF2B5EF4-FFF2-40B4-BE49-F238E27FC236}">
                <a16:creationId xmlns:a16="http://schemas.microsoft.com/office/drawing/2014/main" id="{558A8E63-DE22-6C4B-BDAA-761ADC663A23}"/>
              </a:ext>
            </a:extLst>
          </p:cNvPr>
          <p:cNvPicPr>
            <a:picLocks noGrp="1" noChangeAspect="1"/>
          </p:cNvPicPr>
          <p:nvPr>
            <p:ph sz="quarter" idx="35"/>
          </p:nvPr>
        </p:nvPicPr>
        <p:blipFill>
          <a:blip r:embed="rId5"/>
          <a:stretch>
            <a:fillRect/>
          </a:stretch>
        </p:blipFill>
        <p:spPr>
          <a:xfrm>
            <a:off x="525463" y="4656630"/>
            <a:ext cx="914400" cy="903889"/>
          </a:xfrm>
          <a:prstGeom prst="rect">
            <a:avLst/>
          </a:prstGeom>
        </p:spPr>
      </p:pic>
    </p:spTree>
    <p:extLst>
      <p:ext uri="{BB962C8B-B14F-4D97-AF65-F5344CB8AC3E}">
        <p14:creationId xmlns:p14="http://schemas.microsoft.com/office/powerpoint/2010/main" val="879630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C5118C-9619-B340-ADA4-64941E76D022}"/>
              </a:ext>
            </a:extLst>
          </p:cNvPr>
          <p:cNvPicPr>
            <a:picLocks noChangeAspect="1"/>
          </p:cNvPicPr>
          <p:nvPr/>
        </p:nvPicPr>
        <p:blipFill rotWithShape="1">
          <a:blip r:embed="rId3"/>
          <a:srcRect t="46903" r="85641" b="3417"/>
          <a:stretch/>
        </p:blipFill>
        <p:spPr>
          <a:xfrm>
            <a:off x="9097108" y="1856761"/>
            <a:ext cx="2215663" cy="3988193"/>
          </a:xfrm>
          <a:prstGeom prst="rect">
            <a:avLst/>
          </a:prstGeom>
        </p:spPr>
      </p:pic>
      <p:sp>
        <p:nvSpPr>
          <p:cNvPr id="2" name="Text Placeholder 1">
            <a:extLst>
              <a:ext uri="{FF2B5EF4-FFF2-40B4-BE49-F238E27FC236}">
                <a16:creationId xmlns:a16="http://schemas.microsoft.com/office/drawing/2014/main" id="{DA8B6C7A-09B1-2B49-92BC-E123CA7E4D64}"/>
              </a:ext>
            </a:extLst>
          </p:cNvPr>
          <p:cNvSpPr>
            <a:spLocks noGrp="1"/>
          </p:cNvSpPr>
          <p:nvPr>
            <p:ph type="body" sz="quarter" idx="13"/>
          </p:nvPr>
        </p:nvSpPr>
        <p:spPr>
          <a:xfrm>
            <a:off x="638355" y="2102816"/>
            <a:ext cx="7332453" cy="3496085"/>
          </a:xfrm>
        </p:spPr>
        <p:txBody>
          <a:bodyPr/>
          <a:lstStyle/>
          <a:p>
            <a:r>
              <a:rPr lang="en-US"/>
              <a:t>All code and infra in source control</a:t>
            </a:r>
          </a:p>
          <a:p>
            <a:r>
              <a:rPr lang="en-US"/>
              <a:t>Known, shared data sources</a:t>
            </a:r>
          </a:p>
          <a:p>
            <a:r>
              <a:rPr lang="en-US"/>
              <a:t>AML Pipelines </a:t>
            </a:r>
            <a:r>
              <a:rPr lang="en-US" i="1"/>
              <a:t>and</a:t>
            </a:r>
            <a:r>
              <a:rPr lang="en-US"/>
              <a:t> Azure Pipelines</a:t>
            </a:r>
          </a:p>
          <a:p>
            <a:r>
              <a:rPr lang="en-US"/>
              <a:t>Have retraining strategies</a:t>
            </a:r>
          </a:p>
          <a:p>
            <a:r>
              <a:rPr lang="en-US"/>
              <a:t>DevOps good practices for delivery</a:t>
            </a:r>
          </a:p>
        </p:txBody>
      </p:sp>
      <p:sp>
        <p:nvSpPr>
          <p:cNvPr id="3" name="Title 2">
            <a:extLst>
              <a:ext uri="{FF2B5EF4-FFF2-40B4-BE49-F238E27FC236}">
                <a16:creationId xmlns:a16="http://schemas.microsoft.com/office/drawing/2014/main" id="{BCAF4B5F-2CCC-7A44-B4EE-0B882E10100D}"/>
              </a:ext>
            </a:extLst>
          </p:cNvPr>
          <p:cNvSpPr>
            <a:spLocks noGrp="1"/>
          </p:cNvSpPr>
          <p:nvPr>
            <p:ph type="title"/>
          </p:nvPr>
        </p:nvSpPr>
        <p:spPr/>
        <p:txBody>
          <a:bodyPr/>
          <a:lstStyle/>
          <a:p>
            <a:r>
              <a:rPr lang="en-US"/>
              <a:t>Summary</a:t>
            </a:r>
          </a:p>
        </p:txBody>
      </p:sp>
      <p:pic>
        <p:nvPicPr>
          <p:cNvPr id="7" name="Content Placeholder 5">
            <a:extLst>
              <a:ext uri="{FF2B5EF4-FFF2-40B4-BE49-F238E27FC236}">
                <a16:creationId xmlns:a16="http://schemas.microsoft.com/office/drawing/2014/main" id="{7AC633F8-148B-2246-B8EE-C6C8E4951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7145" y="4517232"/>
            <a:ext cx="1081669" cy="10816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31083762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A971-F8F4-449F-9B2B-44959B2D9CC2}"/>
              </a:ext>
            </a:extLst>
          </p:cNvPr>
          <p:cNvSpPr>
            <a:spLocks noGrp="1"/>
          </p:cNvSpPr>
          <p:nvPr>
            <p:ph type="title"/>
          </p:nvPr>
        </p:nvSpPr>
        <p:spPr/>
        <p:txBody>
          <a:bodyPr/>
          <a:lstStyle/>
          <a:p>
            <a:r>
              <a:rPr lang="en-US" dirty="0"/>
              <a:t>How does Seer work??</a:t>
            </a:r>
          </a:p>
        </p:txBody>
      </p:sp>
      <p:sp>
        <p:nvSpPr>
          <p:cNvPr id="3" name="Text Placeholder 2">
            <a:extLst>
              <a:ext uri="{FF2B5EF4-FFF2-40B4-BE49-F238E27FC236}">
                <a16:creationId xmlns:a16="http://schemas.microsoft.com/office/drawing/2014/main" id="{4B4BB9DA-577A-4AA5-A12B-A06FB09A06A2}"/>
              </a:ext>
            </a:extLst>
          </p:cNvPr>
          <p:cNvSpPr>
            <a:spLocks noGrp="1"/>
          </p:cNvSpPr>
          <p:nvPr>
            <p:ph type="body" idx="1"/>
          </p:nvPr>
        </p:nvSpPr>
        <p:spPr/>
        <p:txBody>
          <a:bodyPr/>
          <a:lstStyle/>
          <a:p>
            <a:r>
              <a:rPr lang="en-US" dirty="0"/>
              <a:t>A demo</a:t>
            </a:r>
          </a:p>
        </p:txBody>
      </p:sp>
    </p:spTree>
    <p:extLst>
      <p:ext uri="{BB962C8B-B14F-4D97-AF65-F5344CB8AC3E}">
        <p14:creationId xmlns:p14="http://schemas.microsoft.com/office/powerpoint/2010/main" val="1520176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6A887-A1AE-4229-A5B6-ED8EED6DF432}"/>
              </a:ext>
            </a:extLst>
          </p:cNvPr>
          <p:cNvPicPr>
            <a:picLocks noChangeAspect="1"/>
          </p:cNvPicPr>
          <p:nvPr/>
        </p:nvPicPr>
        <p:blipFill rotWithShape="1">
          <a:blip r:embed="rId2"/>
          <a:srcRect r="27188"/>
          <a:stretch/>
        </p:blipFill>
        <p:spPr>
          <a:xfrm>
            <a:off x="0" y="0"/>
            <a:ext cx="12192000" cy="6858000"/>
          </a:xfrm>
          <a:prstGeom prst="rect">
            <a:avLst/>
          </a:prstGeom>
        </p:spPr>
      </p:pic>
    </p:spTree>
    <p:extLst>
      <p:ext uri="{BB962C8B-B14F-4D97-AF65-F5344CB8AC3E}">
        <p14:creationId xmlns:p14="http://schemas.microsoft.com/office/powerpoint/2010/main" val="2857394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29A7F6-35EC-4219-9751-91ACB411BB4E}"/>
              </a:ext>
            </a:extLst>
          </p:cNvPr>
          <p:cNvPicPr>
            <a:picLocks noChangeAspect="1"/>
          </p:cNvPicPr>
          <p:nvPr/>
        </p:nvPicPr>
        <p:blipFill rotWithShape="1">
          <a:blip r:embed="rId2"/>
          <a:srcRect b="10156"/>
          <a:stretch/>
        </p:blipFill>
        <p:spPr>
          <a:xfrm>
            <a:off x="0" y="-1"/>
            <a:ext cx="12192000" cy="6858001"/>
          </a:xfrm>
          <a:prstGeom prst="rect">
            <a:avLst/>
          </a:prstGeom>
        </p:spPr>
      </p:pic>
    </p:spTree>
    <p:extLst>
      <p:ext uri="{BB962C8B-B14F-4D97-AF65-F5344CB8AC3E}">
        <p14:creationId xmlns:p14="http://schemas.microsoft.com/office/powerpoint/2010/main" val="1495875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092C-708A-4200-BA1E-D00EDE5854F7}"/>
              </a:ext>
            </a:extLst>
          </p:cNvPr>
          <p:cNvSpPr>
            <a:spLocks noGrp="1"/>
          </p:cNvSpPr>
          <p:nvPr>
            <p:ph type="title"/>
          </p:nvPr>
        </p:nvSpPr>
        <p:spPr/>
        <p:txBody>
          <a:bodyPr/>
          <a:lstStyle/>
          <a:p>
            <a:r>
              <a:rPr lang="en-US" dirty="0" err="1"/>
              <a:t>MLOps</a:t>
            </a:r>
            <a:endParaRPr lang="en-US" dirty="0"/>
          </a:p>
        </p:txBody>
      </p:sp>
      <p:pic>
        <p:nvPicPr>
          <p:cNvPr id="4" name="Picture 3">
            <a:extLst>
              <a:ext uri="{FF2B5EF4-FFF2-40B4-BE49-F238E27FC236}">
                <a16:creationId xmlns:a16="http://schemas.microsoft.com/office/drawing/2014/main" id="{7F3A8627-7283-49C1-A4C9-E07F0A95F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90" y="2319852"/>
            <a:ext cx="2462456" cy="2760644"/>
          </a:xfrm>
          <a:prstGeom prst="rect">
            <a:avLst/>
          </a:prstGeom>
        </p:spPr>
      </p:pic>
      <p:sp>
        <p:nvSpPr>
          <p:cNvPr id="5" name="TextBox 4">
            <a:extLst>
              <a:ext uri="{FF2B5EF4-FFF2-40B4-BE49-F238E27FC236}">
                <a16:creationId xmlns:a16="http://schemas.microsoft.com/office/drawing/2014/main" id="{D3A2C250-B775-46FF-8DCF-7674C285FCD9}"/>
              </a:ext>
            </a:extLst>
          </p:cNvPr>
          <p:cNvSpPr txBox="1"/>
          <p:nvPr/>
        </p:nvSpPr>
        <p:spPr>
          <a:xfrm>
            <a:off x="5415964" y="3469341"/>
            <a:ext cx="2514471" cy="707886"/>
          </a:xfrm>
          <a:prstGeom prst="rect">
            <a:avLst/>
          </a:prstGeom>
          <a:noFill/>
        </p:spPr>
        <p:txBody>
          <a:bodyPr wrap="none" rtlCol="0">
            <a:spAutoFit/>
          </a:bodyPr>
          <a:lstStyle/>
          <a:p>
            <a:r>
              <a:rPr lang="en-US" sz="4000" dirty="0"/>
              <a:t>Questions?</a:t>
            </a:r>
          </a:p>
        </p:txBody>
      </p:sp>
    </p:spTree>
    <p:extLst>
      <p:ext uri="{BB962C8B-B14F-4D97-AF65-F5344CB8AC3E}">
        <p14:creationId xmlns:p14="http://schemas.microsoft.com/office/powerpoint/2010/main" val="13448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5D1F5F-64A3-4F2F-B50F-858CD81EAEF3}"/>
              </a:ext>
            </a:extLst>
          </p:cNvPr>
          <p:cNvSpPr>
            <a:spLocks noGrp="1"/>
          </p:cNvSpPr>
          <p:nvPr>
            <p:ph type="title"/>
          </p:nvPr>
        </p:nvSpPr>
        <p:spPr/>
        <p:txBody>
          <a:bodyPr/>
          <a:lstStyle/>
          <a:p>
            <a:r>
              <a:rPr lang="en-US" dirty="0"/>
              <a:t>Lab</a:t>
            </a:r>
          </a:p>
        </p:txBody>
      </p:sp>
      <p:sp>
        <p:nvSpPr>
          <p:cNvPr id="4" name="Text Placeholder 3">
            <a:extLst>
              <a:ext uri="{FF2B5EF4-FFF2-40B4-BE49-F238E27FC236}">
                <a16:creationId xmlns:a16="http://schemas.microsoft.com/office/drawing/2014/main" id="{6E9F264D-69B6-4975-BA6F-5170328B94A3}"/>
              </a:ext>
            </a:extLst>
          </p:cNvPr>
          <p:cNvSpPr>
            <a:spLocks noGrp="1"/>
          </p:cNvSpPr>
          <p:nvPr>
            <p:ph type="body" idx="1"/>
          </p:nvPr>
        </p:nvSpPr>
        <p:spPr/>
        <p:txBody>
          <a:bodyPr/>
          <a:lstStyle/>
          <a:p>
            <a:r>
              <a:rPr lang="en-US" dirty="0"/>
              <a:t>Automating your Machine Learning Pipeline in the Cloud</a:t>
            </a:r>
          </a:p>
        </p:txBody>
      </p:sp>
    </p:spTree>
    <p:extLst>
      <p:ext uri="{BB962C8B-B14F-4D97-AF65-F5344CB8AC3E}">
        <p14:creationId xmlns:p14="http://schemas.microsoft.com/office/powerpoint/2010/main" val="3971863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85C-5A2C-4C7B-B3BF-38A1513D4BD1}"/>
              </a:ext>
            </a:extLst>
          </p:cNvPr>
          <p:cNvSpPr>
            <a:spLocks noGrp="1"/>
          </p:cNvSpPr>
          <p:nvPr>
            <p:ph type="title"/>
          </p:nvPr>
        </p:nvSpPr>
        <p:spPr/>
        <p:txBody>
          <a:bodyPr/>
          <a:lstStyle/>
          <a:p>
            <a:r>
              <a:rPr lang="en-US" dirty="0">
                <a:hlinkClick r:id="rId2"/>
              </a:rPr>
              <a:t>http://aka.ms/cloudmlfeedback</a:t>
            </a:r>
            <a:endParaRPr lang="en-US" dirty="0"/>
          </a:p>
        </p:txBody>
      </p:sp>
      <p:sp>
        <p:nvSpPr>
          <p:cNvPr id="3" name="Text Placeholder 2">
            <a:extLst>
              <a:ext uri="{FF2B5EF4-FFF2-40B4-BE49-F238E27FC236}">
                <a16:creationId xmlns:a16="http://schemas.microsoft.com/office/drawing/2014/main" id="{14F94C09-A071-4785-8A3E-B53573B6C3EC}"/>
              </a:ext>
            </a:extLst>
          </p:cNvPr>
          <p:cNvSpPr>
            <a:spLocks noGrp="1"/>
          </p:cNvSpPr>
          <p:nvPr>
            <p:ph type="body" idx="1"/>
          </p:nvPr>
        </p:nvSpPr>
        <p:spPr/>
        <p:txBody>
          <a:bodyPr/>
          <a:lstStyle/>
          <a:p>
            <a:r>
              <a:rPr lang="en-US" dirty="0"/>
              <a:t>Please send us your feedback!!!</a:t>
            </a:r>
          </a:p>
        </p:txBody>
      </p:sp>
    </p:spTree>
    <p:extLst>
      <p:ext uri="{BB962C8B-B14F-4D97-AF65-F5344CB8AC3E}">
        <p14:creationId xmlns:p14="http://schemas.microsoft.com/office/powerpoint/2010/main" val="41389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7168-C53F-47CD-984C-66390D7A6CA1}"/>
              </a:ext>
            </a:extLst>
          </p:cNvPr>
          <p:cNvSpPr>
            <a:spLocks noGrp="1"/>
          </p:cNvSpPr>
          <p:nvPr>
            <p:ph type="title"/>
          </p:nvPr>
        </p:nvSpPr>
        <p:spPr/>
        <p:txBody>
          <a:bodyPr/>
          <a:lstStyle/>
          <a:p>
            <a:r>
              <a:rPr lang="en-US" dirty="0"/>
              <a:t>Preamble – Some Initial Thoughts</a:t>
            </a:r>
          </a:p>
        </p:txBody>
      </p:sp>
      <p:sp>
        <p:nvSpPr>
          <p:cNvPr id="11" name="Rectangle 10">
            <a:extLst>
              <a:ext uri="{FF2B5EF4-FFF2-40B4-BE49-F238E27FC236}">
                <a16:creationId xmlns:a16="http://schemas.microsoft.com/office/drawing/2014/main" id="{C49DAC1B-B115-43A0-9390-94238DBDB775}"/>
              </a:ext>
            </a:extLst>
          </p:cNvPr>
          <p:cNvSpPr/>
          <p:nvPr/>
        </p:nvSpPr>
        <p:spPr>
          <a:xfrm>
            <a:off x="3080679" y="3132205"/>
            <a:ext cx="7228902" cy="707886"/>
          </a:xfrm>
          <a:prstGeom prst="rect">
            <a:avLst/>
          </a:prstGeom>
        </p:spPr>
        <p:txBody>
          <a:bodyPr wrap="none">
            <a:spAutoFit/>
          </a:bodyPr>
          <a:lstStyle/>
          <a:p>
            <a:pPr algn="ctr"/>
            <a:r>
              <a:rPr lang="en-US" sz="4000" dirty="0"/>
              <a:t>https://github.com/cloudscaleml/</a:t>
            </a:r>
          </a:p>
        </p:txBody>
      </p:sp>
      <p:pic>
        <p:nvPicPr>
          <p:cNvPr id="15" name="Graphic 14">
            <a:extLst>
              <a:ext uri="{FF2B5EF4-FFF2-40B4-BE49-F238E27FC236}">
                <a16:creationId xmlns:a16="http://schemas.microsoft.com/office/drawing/2014/main" id="{ECE35662-00D6-45CC-A0E8-98A8A3076B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7115" y="2992208"/>
            <a:ext cx="987879" cy="987879"/>
          </a:xfrm>
          <a:prstGeom prst="rect">
            <a:avLst/>
          </a:prstGeom>
        </p:spPr>
      </p:pic>
    </p:spTree>
    <p:extLst>
      <p:ext uri="{BB962C8B-B14F-4D97-AF65-F5344CB8AC3E}">
        <p14:creationId xmlns:p14="http://schemas.microsoft.com/office/powerpoint/2010/main" val="40840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8993-94CB-4139-8A2F-C65A0F2DFC00}"/>
              </a:ext>
            </a:extLst>
          </p:cNvPr>
          <p:cNvSpPr>
            <a:spLocks noGrp="1"/>
          </p:cNvSpPr>
          <p:nvPr>
            <p:ph type="title"/>
          </p:nvPr>
        </p:nvSpPr>
        <p:spPr>
          <a:xfrm>
            <a:off x="838200" y="365125"/>
            <a:ext cx="10515600" cy="1325563"/>
          </a:xfrm>
        </p:spPr>
        <p:txBody>
          <a:bodyPr/>
          <a:lstStyle/>
          <a:p>
            <a:r>
              <a:rPr lang="en-US" dirty="0"/>
              <a:t>Preamble – What are we making?</a:t>
            </a:r>
          </a:p>
        </p:txBody>
      </p:sp>
      <p:pic>
        <p:nvPicPr>
          <p:cNvPr id="5" name="Graphic 4">
            <a:extLst>
              <a:ext uri="{FF2B5EF4-FFF2-40B4-BE49-F238E27FC236}">
                <a16:creationId xmlns:a16="http://schemas.microsoft.com/office/drawing/2014/main" id="{E7FB35F1-6E52-4770-B3CE-76084F115B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0316" y="2625455"/>
            <a:ext cx="2291556" cy="2291556"/>
          </a:xfrm>
          <a:prstGeom prst="rect">
            <a:avLst/>
          </a:prstGeom>
        </p:spPr>
      </p:pic>
      <p:pic>
        <p:nvPicPr>
          <p:cNvPr id="15" name="Picture 14" descr="A close up of a white plate topped with a sandwich and broccoli&#10;&#10;Description automatically generated">
            <a:extLst>
              <a:ext uri="{FF2B5EF4-FFF2-40B4-BE49-F238E27FC236}">
                <a16:creationId xmlns:a16="http://schemas.microsoft.com/office/drawing/2014/main" id="{D7F2E5C1-38CD-4822-BB73-1E7C95CEB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504" y="1686606"/>
            <a:ext cx="2535464" cy="1939630"/>
          </a:xfrm>
          <a:prstGeom prst="rect">
            <a:avLst/>
          </a:prstGeom>
        </p:spPr>
      </p:pic>
      <p:pic>
        <p:nvPicPr>
          <p:cNvPr id="17" name="Picture 16" descr="A plate of food on a table&#10;&#10;Description automatically generated">
            <a:extLst>
              <a:ext uri="{FF2B5EF4-FFF2-40B4-BE49-F238E27FC236}">
                <a16:creationId xmlns:a16="http://schemas.microsoft.com/office/drawing/2014/main" id="{3A86C71B-4D62-4F60-AB90-D4F7ABA0A8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8795" y="4232866"/>
            <a:ext cx="2586173" cy="1939630"/>
          </a:xfrm>
          <a:prstGeom prst="rect">
            <a:avLst/>
          </a:prstGeom>
        </p:spPr>
      </p:pic>
      <p:grpSp>
        <p:nvGrpSpPr>
          <p:cNvPr id="26" name="Group 25">
            <a:extLst>
              <a:ext uri="{FF2B5EF4-FFF2-40B4-BE49-F238E27FC236}">
                <a16:creationId xmlns:a16="http://schemas.microsoft.com/office/drawing/2014/main" id="{313536F5-E2CF-43A9-8A86-7DADB5DDB79B}"/>
              </a:ext>
            </a:extLst>
          </p:cNvPr>
          <p:cNvGrpSpPr/>
          <p:nvPr/>
        </p:nvGrpSpPr>
        <p:grpSpPr>
          <a:xfrm>
            <a:off x="4916263" y="2438666"/>
            <a:ext cx="1089932" cy="553545"/>
            <a:chOff x="5369380" y="2438666"/>
            <a:chExt cx="1089932" cy="553545"/>
          </a:xfrm>
        </p:grpSpPr>
        <p:cxnSp>
          <p:nvCxnSpPr>
            <p:cNvPr id="19" name="Straight Arrow Connector 18">
              <a:extLst>
                <a:ext uri="{FF2B5EF4-FFF2-40B4-BE49-F238E27FC236}">
                  <a16:creationId xmlns:a16="http://schemas.microsoft.com/office/drawing/2014/main" id="{1BDB2993-0107-44CE-984F-1F649852000F}"/>
                </a:ext>
              </a:extLst>
            </p:cNvPr>
            <p:cNvCxnSpPr>
              <a:cxnSpLocks/>
            </p:cNvCxnSpPr>
            <p:nvPr/>
          </p:nvCxnSpPr>
          <p:spPr>
            <a:xfrm flipV="1">
              <a:off x="5369380" y="2494799"/>
              <a:ext cx="1089932" cy="497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997BEE6F-F223-4B2D-B904-C6FFB8DD8099}"/>
                </a:ext>
              </a:extLst>
            </p:cNvPr>
            <p:cNvSpPr txBox="1"/>
            <p:nvPr/>
          </p:nvSpPr>
          <p:spPr>
            <a:xfrm rot="20167681">
              <a:off x="5427319" y="2438666"/>
              <a:ext cx="838050" cy="369332"/>
            </a:xfrm>
            <a:prstGeom prst="rect">
              <a:avLst/>
            </a:prstGeom>
            <a:noFill/>
          </p:spPr>
          <p:txBody>
            <a:bodyPr wrap="none" rtlCol="0">
              <a:spAutoFit/>
            </a:bodyPr>
            <a:lstStyle/>
            <a:p>
              <a:r>
                <a:rPr lang="en-US" dirty="0"/>
                <a:t>burrito</a:t>
              </a:r>
            </a:p>
          </p:txBody>
        </p:sp>
      </p:grpSp>
      <p:grpSp>
        <p:nvGrpSpPr>
          <p:cNvPr id="27" name="Group 26">
            <a:extLst>
              <a:ext uri="{FF2B5EF4-FFF2-40B4-BE49-F238E27FC236}">
                <a16:creationId xmlns:a16="http://schemas.microsoft.com/office/drawing/2014/main" id="{27745276-51E8-4E1E-B530-1842B365E689}"/>
              </a:ext>
            </a:extLst>
          </p:cNvPr>
          <p:cNvGrpSpPr/>
          <p:nvPr/>
        </p:nvGrpSpPr>
        <p:grpSpPr>
          <a:xfrm>
            <a:off x="4857754" y="4314509"/>
            <a:ext cx="1148441" cy="602502"/>
            <a:chOff x="5310871" y="4314509"/>
            <a:chExt cx="1148441" cy="602502"/>
          </a:xfrm>
        </p:grpSpPr>
        <p:cxnSp>
          <p:nvCxnSpPr>
            <p:cNvPr id="21" name="Straight Arrow Connector 20">
              <a:extLst>
                <a:ext uri="{FF2B5EF4-FFF2-40B4-BE49-F238E27FC236}">
                  <a16:creationId xmlns:a16="http://schemas.microsoft.com/office/drawing/2014/main" id="{2710862F-CFA3-4F46-9C83-65736B8E394C}"/>
                </a:ext>
              </a:extLst>
            </p:cNvPr>
            <p:cNvCxnSpPr>
              <a:cxnSpLocks/>
            </p:cNvCxnSpPr>
            <p:nvPr/>
          </p:nvCxnSpPr>
          <p:spPr>
            <a:xfrm>
              <a:off x="5310871" y="4363201"/>
              <a:ext cx="1148441" cy="553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11F2DBE5-5801-431F-A6F9-9B1D76BFDB50}"/>
                </a:ext>
              </a:extLst>
            </p:cNvPr>
            <p:cNvSpPr txBox="1"/>
            <p:nvPr/>
          </p:nvSpPr>
          <p:spPr>
            <a:xfrm rot="1508756">
              <a:off x="5590024" y="4314509"/>
              <a:ext cx="676852" cy="369332"/>
            </a:xfrm>
            <a:prstGeom prst="rect">
              <a:avLst/>
            </a:prstGeom>
            <a:noFill/>
          </p:spPr>
          <p:txBody>
            <a:bodyPr wrap="none" rtlCol="0">
              <a:spAutoFit/>
            </a:bodyPr>
            <a:lstStyle/>
            <a:p>
              <a:r>
                <a:rPr lang="en-US" dirty="0"/>
                <a:t>tacos</a:t>
              </a:r>
            </a:p>
          </p:txBody>
        </p:sp>
      </p:grpSp>
    </p:spTree>
    <p:extLst>
      <p:ext uri="{BB962C8B-B14F-4D97-AF65-F5344CB8AC3E}">
        <p14:creationId xmlns:p14="http://schemas.microsoft.com/office/powerpoint/2010/main" val="204243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447FBD-7D88-4DF2-A0FD-65E424D3B3AB}"/>
              </a:ext>
            </a:extLst>
          </p:cNvPr>
          <p:cNvSpPr>
            <a:spLocks noGrp="1"/>
          </p:cNvSpPr>
          <p:nvPr>
            <p:ph type="title"/>
          </p:nvPr>
        </p:nvSpPr>
        <p:spPr/>
        <p:txBody>
          <a:bodyPr/>
          <a:lstStyle/>
          <a:p>
            <a:r>
              <a:rPr lang="en-US" dirty="0"/>
              <a:t>ok, now for reals</a:t>
            </a:r>
          </a:p>
        </p:txBody>
      </p:sp>
      <p:sp>
        <p:nvSpPr>
          <p:cNvPr id="4" name="Text Placeholder 3">
            <a:extLst>
              <a:ext uri="{FF2B5EF4-FFF2-40B4-BE49-F238E27FC236}">
                <a16:creationId xmlns:a16="http://schemas.microsoft.com/office/drawing/2014/main" id="{738D3CB7-E9F5-45FA-B98B-B3CD408EC4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843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D5C8-64B2-414A-8CE0-4360836A9606}"/>
              </a:ext>
            </a:extLst>
          </p:cNvPr>
          <p:cNvSpPr>
            <a:spLocks noGrp="1"/>
          </p:cNvSpPr>
          <p:nvPr>
            <p:ph type="title"/>
          </p:nvPr>
        </p:nvSpPr>
        <p:spPr/>
        <p:txBody>
          <a:bodyPr/>
          <a:lstStyle/>
          <a:p>
            <a:r>
              <a:rPr lang="en-US"/>
              <a:t>Machine Learning Process</a:t>
            </a:r>
          </a:p>
        </p:txBody>
      </p:sp>
      <p:sp>
        <p:nvSpPr>
          <p:cNvPr id="4" name="Google Shape;423;p88">
            <a:extLst>
              <a:ext uri="{FF2B5EF4-FFF2-40B4-BE49-F238E27FC236}">
                <a16:creationId xmlns:a16="http://schemas.microsoft.com/office/drawing/2014/main" id="{24581441-0E32-6643-823A-2451987A9370}"/>
              </a:ext>
            </a:extLst>
          </p:cNvPr>
          <p:cNvSpPr/>
          <p:nvPr/>
        </p:nvSpPr>
        <p:spPr>
          <a:xfrm>
            <a:off x="814844" y="2823526"/>
            <a:ext cx="1813200" cy="430800"/>
          </a:xfrm>
          <a:prstGeom prst="rect">
            <a:avLst/>
          </a:prstGeom>
          <a:noFill/>
          <a:ln>
            <a:noFill/>
          </a:ln>
        </p:spPr>
        <p:txBody>
          <a:bodyPr spcFirstLastPara="1" wrap="square" lIns="93250" tIns="46625" rIns="93250" bIns="46625" anchor="t" anchorCtr="0">
            <a:noAutofit/>
          </a:bodyPr>
          <a:lstStyle/>
          <a:p>
            <a:pPr marL="0" marR="0" lvl="0" indent="0" algn="ctr" defTabSz="914367"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0" i="0" u="none" strike="noStrike" kern="1200" cap="none" spc="0" normalizeH="0" baseline="0" noProof="0">
                <a:ln>
                  <a:noFill/>
                </a:ln>
                <a:solidFill>
                  <a:srgbClr val="000000"/>
                </a:solidFill>
                <a:effectLst/>
                <a:uLnTx/>
                <a:uFillTx/>
                <a:latin typeface="Segoe UI"/>
                <a:ea typeface="Quattrocento Sans"/>
                <a:cs typeface="Quattrocento Sans"/>
                <a:sym typeface="Quattrocento Sans"/>
              </a:rPr>
              <a:t>Prepare data</a:t>
            </a:r>
            <a:endParaRPr kumimoji="0" sz="1400" b="0" i="0" u="none" strike="noStrike" kern="1200" cap="none" spc="0" normalizeH="0" baseline="0" noProof="0">
              <a:ln>
                <a:noFill/>
              </a:ln>
              <a:solidFill>
                <a:srgbClr val="000000"/>
              </a:solidFill>
              <a:effectLst/>
              <a:uLnTx/>
              <a:uFillTx/>
              <a:latin typeface="Segoe UI"/>
              <a:ea typeface="Arial"/>
              <a:cs typeface="Arial"/>
              <a:sym typeface="Arial"/>
            </a:endParaRPr>
          </a:p>
        </p:txBody>
      </p:sp>
      <p:sp>
        <p:nvSpPr>
          <p:cNvPr id="5" name="Google Shape;424;p88">
            <a:extLst>
              <a:ext uri="{FF2B5EF4-FFF2-40B4-BE49-F238E27FC236}">
                <a16:creationId xmlns:a16="http://schemas.microsoft.com/office/drawing/2014/main" id="{301001F7-086E-E54D-806B-C6CF558F3583}"/>
              </a:ext>
            </a:extLst>
          </p:cNvPr>
          <p:cNvSpPr/>
          <p:nvPr/>
        </p:nvSpPr>
        <p:spPr>
          <a:xfrm>
            <a:off x="722200" y="5491674"/>
            <a:ext cx="2066400" cy="430800"/>
          </a:xfrm>
          <a:prstGeom prst="rect">
            <a:avLst/>
          </a:prstGeom>
          <a:noFill/>
          <a:ln>
            <a:noFill/>
          </a:ln>
        </p:spPr>
        <p:txBody>
          <a:bodyPr spcFirstLastPara="1" wrap="square" lIns="93250" tIns="46625" rIns="93250" bIns="46625" anchor="t" anchorCtr="0">
            <a:noAutofit/>
          </a:bodyPr>
          <a:lstStyle/>
          <a:p>
            <a:pPr marL="0" marR="0" lvl="0" indent="0" algn="ctr" defTabSz="914367"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0" i="0" u="none" strike="noStrike" kern="1200" cap="none" spc="0" normalizeH="0" baseline="0" noProof="0">
                <a:ln>
                  <a:noFill/>
                </a:ln>
                <a:solidFill>
                  <a:srgbClr val="000000"/>
                </a:solidFill>
                <a:effectLst/>
                <a:uLnTx/>
                <a:uFillTx/>
                <a:latin typeface="Segoe UI"/>
                <a:ea typeface="Quattrocento Sans"/>
                <a:cs typeface="Quattrocento Sans"/>
                <a:sym typeface="Quattrocento Sans"/>
              </a:rPr>
              <a:t>Build and train</a:t>
            </a:r>
            <a:endParaRPr kumimoji="0" sz="1400" b="0" i="0" u="none" strike="noStrike" kern="1200" cap="none" spc="0" normalizeH="0" baseline="0" noProof="0">
              <a:ln>
                <a:noFill/>
              </a:ln>
              <a:solidFill>
                <a:srgbClr val="000000"/>
              </a:solidFill>
              <a:effectLst/>
              <a:uLnTx/>
              <a:uFillTx/>
              <a:latin typeface="Segoe UI"/>
              <a:ea typeface="Arial"/>
              <a:cs typeface="Arial"/>
              <a:sym typeface="Arial"/>
            </a:endParaRPr>
          </a:p>
        </p:txBody>
      </p:sp>
      <p:sp>
        <p:nvSpPr>
          <p:cNvPr id="6" name="Google Shape;424;p88">
            <a:extLst>
              <a:ext uri="{FF2B5EF4-FFF2-40B4-BE49-F238E27FC236}">
                <a16:creationId xmlns:a16="http://schemas.microsoft.com/office/drawing/2014/main" id="{B579B72A-A432-7B4E-BEB5-26B5EC680F9B}"/>
              </a:ext>
            </a:extLst>
          </p:cNvPr>
          <p:cNvSpPr/>
          <p:nvPr/>
        </p:nvSpPr>
        <p:spPr>
          <a:xfrm>
            <a:off x="3185117" y="4234147"/>
            <a:ext cx="2066400" cy="430800"/>
          </a:xfrm>
          <a:prstGeom prst="rect">
            <a:avLst/>
          </a:prstGeom>
          <a:noFill/>
          <a:ln>
            <a:noFill/>
          </a:ln>
        </p:spPr>
        <p:txBody>
          <a:bodyPr spcFirstLastPara="1" wrap="square" lIns="93250" tIns="46625" rIns="93250" bIns="46625" anchor="t" anchorCtr="0">
            <a:noAutofit/>
          </a:bodyPr>
          <a:lstStyle/>
          <a:p>
            <a:pPr marL="0" marR="0" lvl="0" indent="0" algn="ctr" defTabSz="914367"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0" i="0" u="none" strike="noStrike" kern="1200" cap="none" spc="0" normalizeH="0" baseline="0" noProof="0">
                <a:ln>
                  <a:noFill/>
                </a:ln>
                <a:solidFill>
                  <a:srgbClr val="000000"/>
                </a:solidFill>
                <a:effectLst/>
                <a:uLnTx/>
                <a:uFillTx/>
                <a:latin typeface="Segoe UI"/>
                <a:ea typeface="Quattrocento Sans"/>
                <a:cs typeface="Quattrocento Sans"/>
                <a:sym typeface="Quattrocento Sans"/>
              </a:rPr>
              <a:t>Evaluate</a:t>
            </a:r>
            <a:endParaRPr kumimoji="0" sz="1400" b="0" i="0" u="none" strike="noStrike" kern="1200" cap="none" spc="0" normalizeH="0" baseline="0" noProof="0">
              <a:ln>
                <a:noFill/>
              </a:ln>
              <a:solidFill>
                <a:srgbClr val="000000"/>
              </a:solidFill>
              <a:effectLst/>
              <a:uLnTx/>
              <a:uFillTx/>
              <a:latin typeface="Segoe UI"/>
              <a:ea typeface="Arial"/>
              <a:cs typeface="Arial"/>
              <a:sym typeface="Arial"/>
            </a:endParaRPr>
          </a:p>
        </p:txBody>
      </p:sp>
      <p:sp>
        <p:nvSpPr>
          <p:cNvPr id="24" name="Google Shape;424;p88">
            <a:extLst>
              <a:ext uri="{FF2B5EF4-FFF2-40B4-BE49-F238E27FC236}">
                <a16:creationId xmlns:a16="http://schemas.microsoft.com/office/drawing/2014/main" id="{A3E9CA72-B9FE-2F45-8BB8-57F9A08B769B}"/>
              </a:ext>
            </a:extLst>
          </p:cNvPr>
          <p:cNvSpPr/>
          <p:nvPr/>
        </p:nvSpPr>
        <p:spPr>
          <a:xfrm>
            <a:off x="9015170" y="4431866"/>
            <a:ext cx="2066400" cy="430800"/>
          </a:xfrm>
          <a:prstGeom prst="rect">
            <a:avLst/>
          </a:prstGeom>
          <a:noFill/>
          <a:ln>
            <a:noFill/>
          </a:ln>
        </p:spPr>
        <p:txBody>
          <a:bodyPr spcFirstLastPara="1" wrap="square" lIns="93250" tIns="46625" rIns="93250" bIns="46625" anchor="t" anchorCtr="0">
            <a:noAutofit/>
          </a:bodyPr>
          <a:lstStyle/>
          <a:p>
            <a:pPr marL="0" marR="0" lvl="0" indent="0" algn="ctr" defTabSz="914367"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0" i="0" u="none" strike="noStrike" kern="1200" cap="none" spc="0" normalizeH="0" baseline="0" noProof="0">
                <a:ln>
                  <a:noFill/>
                </a:ln>
                <a:solidFill>
                  <a:srgbClr val="000000"/>
                </a:solidFill>
                <a:effectLst/>
                <a:uLnTx/>
                <a:uFillTx/>
                <a:latin typeface="Segoe UI"/>
                <a:ea typeface="Quattrocento Sans"/>
                <a:cs typeface="Quattrocento Sans"/>
                <a:sym typeface="Quattrocento Sans"/>
              </a:rPr>
              <a:t>Production</a:t>
            </a:r>
            <a:endParaRPr kumimoji="0" sz="1400" b="0" i="0" u="none" strike="noStrike" kern="1200" cap="none" spc="0" normalizeH="0" baseline="0" noProof="0">
              <a:ln>
                <a:noFill/>
              </a:ln>
              <a:solidFill>
                <a:srgbClr val="000000"/>
              </a:solidFill>
              <a:effectLst/>
              <a:uLnTx/>
              <a:uFillTx/>
              <a:latin typeface="Segoe UI"/>
              <a:ea typeface="Arial"/>
              <a:cs typeface="Arial"/>
              <a:sym typeface="Arial"/>
            </a:endParaRPr>
          </a:p>
        </p:txBody>
      </p:sp>
      <p:cxnSp>
        <p:nvCxnSpPr>
          <p:cNvPr id="26" name="Straight Arrow Connector 25">
            <a:extLst>
              <a:ext uri="{FF2B5EF4-FFF2-40B4-BE49-F238E27FC236}">
                <a16:creationId xmlns:a16="http://schemas.microsoft.com/office/drawing/2014/main" id="{3255D961-8B2A-104F-A643-702F24ECC144}"/>
              </a:ext>
            </a:extLst>
          </p:cNvPr>
          <p:cNvCxnSpPr>
            <a:cxnSpLocks/>
          </p:cNvCxnSpPr>
          <p:nvPr/>
        </p:nvCxnSpPr>
        <p:spPr>
          <a:xfrm>
            <a:off x="1720747" y="3346985"/>
            <a:ext cx="1" cy="847589"/>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117888D-5EBA-7D4A-989D-79E032352AFD}"/>
              </a:ext>
            </a:extLst>
          </p:cNvPr>
          <p:cNvCxnSpPr>
            <a:cxnSpLocks/>
          </p:cNvCxnSpPr>
          <p:nvPr/>
        </p:nvCxnSpPr>
        <p:spPr>
          <a:xfrm flipV="1">
            <a:off x="2452640" y="4529060"/>
            <a:ext cx="1111183" cy="525675"/>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34D2FA-B162-F243-983D-898441BF7E14}"/>
              </a:ext>
            </a:extLst>
          </p:cNvPr>
          <p:cNvCxnSpPr>
            <a:cxnSpLocks/>
          </p:cNvCxnSpPr>
          <p:nvPr/>
        </p:nvCxnSpPr>
        <p:spPr>
          <a:xfrm flipH="1" flipV="1">
            <a:off x="2452640" y="2456501"/>
            <a:ext cx="1360739" cy="872807"/>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2C9125A-D5E3-A440-ABB1-C536CE4A0907}"/>
              </a:ext>
            </a:extLst>
          </p:cNvPr>
          <p:cNvCxnSpPr>
            <a:cxnSpLocks/>
          </p:cNvCxnSpPr>
          <p:nvPr/>
        </p:nvCxnSpPr>
        <p:spPr>
          <a:xfrm flipH="1">
            <a:off x="1890054" y="3794796"/>
            <a:ext cx="1721009" cy="488293"/>
          </a:xfrm>
          <a:prstGeom prst="straightConnector1">
            <a:avLst/>
          </a:prstGeom>
          <a:ln w="2222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0" name="binary" title="Icon of binary code, ones and zeros">
            <a:extLst>
              <a:ext uri="{FF2B5EF4-FFF2-40B4-BE49-F238E27FC236}">
                <a16:creationId xmlns:a16="http://schemas.microsoft.com/office/drawing/2014/main" id="{85366A03-014A-3A47-9318-BD390108E645}"/>
              </a:ext>
            </a:extLst>
          </p:cNvPr>
          <p:cNvSpPr>
            <a:spLocks noChangeAspect="1" noEditPoints="1"/>
          </p:cNvSpPr>
          <p:nvPr/>
        </p:nvSpPr>
        <p:spPr bwMode="auto">
          <a:xfrm>
            <a:off x="1229028" y="1909990"/>
            <a:ext cx="939831" cy="81154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2" name="brain_3" title="Icon of a brain">
            <a:extLst>
              <a:ext uri="{FF2B5EF4-FFF2-40B4-BE49-F238E27FC236}">
                <a16:creationId xmlns:a16="http://schemas.microsoft.com/office/drawing/2014/main" id="{9D0E94A9-7FF7-6645-AC23-0C5884B6A0FA}"/>
              </a:ext>
            </a:extLst>
          </p:cNvPr>
          <p:cNvSpPr>
            <a:spLocks noChangeAspect="1" noEditPoints="1"/>
          </p:cNvSpPr>
          <p:nvPr/>
        </p:nvSpPr>
        <p:spPr bwMode="auto">
          <a:xfrm>
            <a:off x="1227121" y="4428190"/>
            <a:ext cx="941738" cy="1012621"/>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3" name="speedometer_2" title="Icon of a spedometer showing fast speed">
            <a:extLst>
              <a:ext uri="{FF2B5EF4-FFF2-40B4-BE49-F238E27FC236}">
                <a16:creationId xmlns:a16="http://schemas.microsoft.com/office/drawing/2014/main" id="{0BBF8BEE-6CBA-624A-A252-775DB8A89F0E}"/>
              </a:ext>
            </a:extLst>
          </p:cNvPr>
          <p:cNvSpPr>
            <a:spLocks noChangeAspect="1" noEditPoints="1"/>
          </p:cNvSpPr>
          <p:nvPr/>
        </p:nvSpPr>
        <p:spPr bwMode="auto">
          <a:xfrm>
            <a:off x="3794303" y="3254743"/>
            <a:ext cx="939831" cy="939831"/>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5" name="Product_ECDC" title="Icon of a box">
            <a:extLst>
              <a:ext uri="{FF2B5EF4-FFF2-40B4-BE49-F238E27FC236}">
                <a16:creationId xmlns:a16="http://schemas.microsoft.com/office/drawing/2014/main" id="{3A04460C-700D-A443-B8BF-C14A4A1478AD}"/>
              </a:ext>
            </a:extLst>
          </p:cNvPr>
          <p:cNvSpPr>
            <a:spLocks noChangeAspect="1" noEditPoints="1"/>
          </p:cNvSpPr>
          <p:nvPr/>
        </p:nvSpPr>
        <p:spPr bwMode="auto">
          <a:xfrm>
            <a:off x="4479235" y="2574423"/>
            <a:ext cx="567523" cy="638482"/>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6" name="server" title="Icon of a server tower">
            <a:extLst>
              <a:ext uri="{FF2B5EF4-FFF2-40B4-BE49-F238E27FC236}">
                <a16:creationId xmlns:a16="http://schemas.microsoft.com/office/drawing/2014/main" id="{9B3F707A-3F7B-DE46-97E8-2AA638BB4827}"/>
              </a:ext>
            </a:extLst>
          </p:cNvPr>
          <p:cNvSpPr>
            <a:spLocks noChangeAspect="1" noEditPoints="1"/>
          </p:cNvSpPr>
          <p:nvPr/>
        </p:nvSpPr>
        <p:spPr bwMode="auto">
          <a:xfrm>
            <a:off x="9718934" y="3098937"/>
            <a:ext cx="658871" cy="125144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nvGrpSpPr>
          <p:cNvPr id="54" name="Group 53">
            <a:extLst>
              <a:ext uri="{FF2B5EF4-FFF2-40B4-BE49-F238E27FC236}">
                <a16:creationId xmlns:a16="http://schemas.microsoft.com/office/drawing/2014/main" id="{BD523FF7-9227-8E48-B6F9-A74A16E00CD5}"/>
              </a:ext>
            </a:extLst>
          </p:cNvPr>
          <p:cNvGrpSpPr/>
          <p:nvPr/>
        </p:nvGrpSpPr>
        <p:grpSpPr>
          <a:xfrm>
            <a:off x="6391696" y="2067339"/>
            <a:ext cx="753547" cy="3644347"/>
            <a:chOff x="6391696" y="2067339"/>
            <a:chExt cx="753547" cy="3644347"/>
          </a:xfrm>
        </p:grpSpPr>
        <p:sp>
          <p:nvSpPr>
            <p:cNvPr id="37" name="Rectangle 36">
              <a:extLst>
                <a:ext uri="{FF2B5EF4-FFF2-40B4-BE49-F238E27FC236}">
                  <a16:creationId xmlns:a16="http://schemas.microsoft.com/office/drawing/2014/main" id="{6B694913-E8FE-ED47-99CE-88E485EAF8AE}"/>
                </a:ext>
              </a:extLst>
            </p:cNvPr>
            <p:cNvSpPr/>
            <p:nvPr/>
          </p:nvSpPr>
          <p:spPr bwMode="auto">
            <a:xfrm>
              <a:off x="6391696" y="2067339"/>
              <a:ext cx="753547" cy="364434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9" name="Straight Connector 38">
              <a:extLst>
                <a:ext uri="{FF2B5EF4-FFF2-40B4-BE49-F238E27FC236}">
                  <a16:creationId xmlns:a16="http://schemas.microsoft.com/office/drawing/2014/main" id="{9381BF5B-7E66-8848-B606-D01EB48BE545}"/>
                </a:ext>
              </a:extLst>
            </p:cNvPr>
            <p:cNvCxnSpPr/>
            <p:nvPr/>
          </p:nvCxnSpPr>
          <p:spPr>
            <a:xfrm>
              <a:off x="6391696" y="2456501"/>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2CFB10-1A75-A144-A60D-B2E8F1897F5D}"/>
                </a:ext>
              </a:extLst>
            </p:cNvPr>
            <p:cNvCxnSpPr/>
            <p:nvPr/>
          </p:nvCxnSpPr>
          <p:spPr>
            <a:xfrm>
              <a:off x="6391696" y="2817944"/>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98540-F664-DD4B-A92B-547CDE43618C}"/>
                </a:ext>
              </a:extLst>
            </p:cNvPr>
            <p:cNvCxnSpPr/>
            <p:nvPr/>
          </p:nvCxnSpPr>
          <p:spPr>
            <a:xfrm>
              <a:off x="6391696" y="3179387"/>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4AAB15-75D8-B349-BB51-1B74ACD17FAF}"/>
                </a:ext>
              </a:extLst>
            </p:cNvPr>
            <p:cNvCxnSpPr/>
            <p:nvPr/>
          </p:nvCxnSpPr>
          <p:spPr>
            <a:xfrm>
              <a:off x="6391696" y="3540830"/>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B35D10-3015-5340-8182-25F47D528A04}"/>
                </a:ext>
              </a:extLst>
            </p:cNvPr>
            <p:cNvCxnSpPr/>
            <p:nvPr/>
          </p:nvCxnSpPr>
          <p:spPr>
            <a:xfrm>
              <a:off x="6391696" y="3902273"/>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56F85EC-53EE-0245-844B-0D35341A65CE}"/>
                </a:ext>
              </a:extLst>
            </p:cNvPr>
            <p:cNvCxnSpPr/>
            <p:nvPr/>
          </p:nvCxnSpPr>
          <p:spPr>
            <a:xfrm>
              <a:off x="6391696" y="4263716"/>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D104AD7-9A12-A940-B0D7-08EFF96F0CC2}"/>
                </a:ext>
              </a:extLst>
            </p:cNvPr>
            <p:cNvCxnSpPr/>
            <p:nvPr/>
          </p:nvCxnSpPr>
          <p:spPr>
            <a:xfrm>
              <a:off x="6391696" y="4625159"/>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0BD9EF8-94DE-7E4E-98F7-97EC2BAC068D}"/>
                </a:ext>
              </a:extLst>
            </p:cNvPr>
            <p:cNvCxnSpPr/>
            <p:nvPr/>
          </p:nvCxnSpPr>
          <p:spPr>
            <a:xfrm>
              <a:off x="6391696" y="4986602"/>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52C4D6-FC99-FD43-AA79-9B8ED4A8E7E9}"/>
                </a:ext>
              </a:extLst>
            </p:cNvPr>
            <p:cNvCxnSpPr/>
            <p:nvPr/>
          </p:nvCxnSpPr>
          <p:spPr>
            <a:xfrm>
              <a:off x="6391696" y="5348046"/>
              <a:ext cx="75354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8496C9-797E-1A42-9E9D-D8BC6947F58A}"/>
                </a:ext>
              </a:extLst>
            </p:cNvPr>
            <p:cNvCxnSpPr/>
            <p:nvPr/>
          </p:nvCxnSpPr>
          <p:spPr>
            <a:xfrm>
              <a:off x="6751983" y="2456501"/>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4088BE-BE7C-5F4A-B039-7206E496B06F}"/>
                </a:ext>
              </a:extLst>
            </p:cNvPr>
            <p:cNvCxnSpPr/>
            <p:nvPr/>
          </p:nvCxnSpPr>
          <p:spPr>
            <a:xfrm>
              <a:off x="6751983" y="3166263"/>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A9DE27-8C64-2F48-95B8-989DD9817F0C}"/>
                </a:ext>
              </a:extLst>
            </p:cNvPr>
            <p:cNvCxnSpPr/>
            <p:nvPr/>
          </p:nvCxnSpPr>
          <p:spPr>
            <a:xfrm>
              <a:off x="6751983" y="3902273"/>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C65B9D0-1BDE-0E4D-9089-06576844B7CA}"/>
                </a:ext>
              </a:extLst>
            </p:cNvPr>
            <p:cNvCxnSpPr/>
            <p:nvPr/>
          </p:nvCxnSpPr>
          <p:spPr>
            <a:xfrm>
              <a:off x="6751983" y="4625159"/>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B8949CF-0592-E34B-8EC0-DF2D8CC9E4A1}"/>
                </a:ext>
              </a:extLst>
            </p:cNvPr>
            <p:cNvCxnSpPr/>
            <p:nvPr/>
          </p:nvCxnSpPr>
          <p:spPr>
            <a:xfrm>
              <a:off x="6751983" y="5350243"/>
              <a:ext cx="0" cy="36144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119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2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50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500"/>
                                  </p:stCondLst>
                                  <p:childTnLst>
                                    <p:set>
                                      <p:cBhvr>
                                        <p:cTn id="39" dur="1" fill="hold">
                                          <p:stCondLst>
                                            <p:cond delay="0"/>
                                          </p:stCondLst>
                                        </p:cTn>
                                        <p:tgtEl>
                                          <p:spTgt spid="54"/>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1500"/>
                                  </p:stCondLst>
                                  <p:childTnLst>
                                    <p:animMotion origin="layout" path="M 4.375E-6 -2.59259E-6 C 0.04804 -0.14004 0.09609 -0.28009 0.15755 -0.27615 C 0.21901 -0.27222 0.36849 0.02315 0.36849 0.02338 L 0.36849 0.02315 " pathEditMode="relative" rAng="0" ptsTypes="AAAA">
                                      <p:cBhvr>
                                        <p:cTn id="42" dur="2000" fill="hold"/>
                                        <p:tgtEl>
                                          <p:spTgt spid="35"/>
                                        </p:tgtEl>
                                        <p:attrNameLst>
                                          <p:attrName>ppt_x</p:attrName>
                                          <p:attrName>ppt_y</p:attrName>
                                        </p:attrNameLst>
                                      </p:cBhvr>
                                      <p:rCtr x="18424" y="-12662"/>
                                    </p:animMotion>
                                  </p:childTnLst>
                                </p:cTn>
                              </p:par>
                            </p:childTnLst>
                          </p:cTn>
                        </p:par>
                        <p:par>
                          <p:cTn id="43" fill="hold">
                            <p:stCondLst>
                              <p:cond delay="4000"/>
                            </p:stCondLst>
                            <p:childTnLst>
                              <p:par>
                                <p:cTn id="44" presetID="1"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par>
                          <p:cTn id="48" fill="hold">
                            <p:stCondLst>
                              <p:cond delay="4000"/>
                            </p:stCondLst>
                            <p:childTnLst>
                              <p:par>
                                <p:cTn id="49" presetID="10" presetClass="exit" presetSubtype="0" fill="hold" grpId="2" nodeType="afterEffect">
                                  <p:stCondLst>
                                    <p:cond delay="0"/>
                                  </p:stCondLst>
                                  <p:childTnLst>
                                    <p:animEffect transition="out" filter="fade">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4" grpId="0"/>
      <p:bldP spid="30" grpId="0" animBg="1"/>
      <p:bldP spid="32" grpId="0" animBg="1"/>
      <p:bldP spid="33" grpId="0" animBg="1"/>
      <p:bldP spid="35" grpId="0" animBg="1"/>
      <p:bldP spid="35" grpId="1" animBg="1"/>
      <p:bldP spid="35" grpId="2"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7F1-7D92-1145-92DD-E03B8BF23CA0}"/>
              </a:ext>
            </a:extLst>
          </p:cNvPr>
          <p:cNvSpPr>
            <a:spLocks noGrp="1"/>
          </p:cNvSpPr>
          <p:nvPr>
            <p:ph type="title"/>
          </p:nvPr>
        </p:nvSpPr>
        <p:spPr/>
        <p:txBody>
          <a:bodyPr/>
          <a:lstStyle/>
          <a:p>
            <a:r>
              <a:rPr lang="en-US"/>
              <a:t>Machine Learning Process</a:t>
            </a:r>
          </a:p>
        </p:txBody>
      </p:sp>
      <p:sp>
        <p:nvSpPr>
          <p:cNvPr id="5" name="usb_key" title="Icon of a flash drive">
            <a:extLst>
              <a:ext uri="{FF2B5EF4-FFF2-40B4-BE49-F238E27FC236}">
                <a16:creationId xmlns:a16="http://schemas.microsoft.com/office/drawing/2014/main" id="{3E89C4EC-C76B-0B40-ABF0-FABAC49D7776}"/>
              </a:ext>
            </a:extLst>
          </p:cNvPr>
          <p:cNvSpPr>
            <a:spLocks noChangeAspect="1" noEditPoints="1"/>
          </p:cNvSpPr>
          <p:nvPr/>
        </p:nvSpPr>
        <p:spPr bwMode="auto">
          <a:xfrm>
            <a:off x="7597478" y="2050204"/>
            <a:ext cx="1179815" cy="2163987"/>
          </a:xfrm>
          <a:custGeom>
            <a:avLst/>
            <a:gdLst>
              <a:gd name="T0" fmla="*/ 131 w 143"/>
              <a:gd name="T1" fmla="*/ 266 h 266"/>
              <a:gd name="T2" fmla="*/ 12 w 143"/>
              <a:gd name="T3" fmla="*/ 266 h 266"/>
              <a:gd name="T4" fmla="*/ 0 w 143"/>
              <a:gd name="T5" fmla="*/ 253 h 266"/>
              <a:gd name="T6" fmla="*/ 0 w 143"/>
              <a:gd name="T7" fmla="*/ 82 h 266"/>
              <a:gd name="T8" fmla="*/ 12 w 143"/>
              <a:gd name="T9" fmla="*/ 70 h 266"/>
              <a:gd name="T10" fmla="*/ 131 w 143"/>
              <a:gd name="T11" fmla="*/ 70 h 266"/>
              <a:gd name="T12" fmla="*/ 143 w 143"/>
              <a:gd name="T13" fmla="*/ 82 h 266"/>
              <a:gd name="T14" fmla="*/ 143 w 143"/>
              <a:gd name="T15" fmla="*/ 253 h 266"/>
              <a:gd name="T16" fmla="*/ 131 w 143"/>
              <a:gd name="T17" fmla="*/ 266 h 266"/>
              <a:gd name="T18" fmla="*/ 124 w 143"/>
              <a:gd name="T19" fmla="*/ 70 h 266"/>
              <a:gd name="T20" fmla="*/ 124 w 143"/>
              <a:gd name="T21" fmla="*/ 0 h 266"/>
              <a:gd name="T22" fmla="*/ 17 w 143"/>
              <a:gd name="T23" fmla="*/ 0 h 266"/>
              <a:gd name="T24" fmla="*/ 17 w 143"/>
              <a:gd name="T25" fmla="*/ 70 h 266"/>
              <a:gd name="T26" fmla="*/ 56 w 143"/>
              <a:gd name="T27" fmla="*/ 33 h 266"/>
              <a:gd name="T28" fmla="*/ 51 w 143"/>
              <a:gd name="T29" fmla="*/ 33 h 266"/>
              <a:gd name="T30" fmla="*/ 51 w 143"/>
              <a:gd name="T31" fmla="*/ 38 h 266"/>
              <a:gd name="T32" fmla="*/ 56 w 143"/>
              <a:gd name="T33" fmla="*/ 38 h 266"/>
              <a:gd name="T34" fmla="*/ 56 w 143"/>
              <a:gd name="T35" fmla="*/ 33 h 266"/>
              <a:gd name="T36" fmla="*/ 91 w 143"/>
              <a:gd name="T37" fmla="*/ 33 h 266"/>
              <a:gd name="T38" fmla="*/ 87 w 143"/>
              <a:gd name="T39" fmla="*/ 33 h 266"/>
              <a:gd name="T40" fmla="*/ 87 w 143"/>
              <a:gd name="T41" fmla="*/ 38 h 266"/>
              <a:gd name="T42" fmla="*/ 91 w 143"/>
              <a:gd name="T43" fmla="*/ 38 h 266"/>
              <a:gd name="T44" fmla="*/ 91 w 143"/>
              <a:gd name="T45" fmla="*/ 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3" h="266">
                <a:moveTo>
                  <a:pt x="131" y="266"/>
                </a:moveTo>
                <a:cubicBezTo>
                  <a:pt x="12" y="266"/>
                  <a:pt x="12" y="266"/>
                  <a:pt x="12" y="266"/>
                </a:cubicBezTo>
                <a:cubicBezTo>
                  <a:pt x="5" y="266"/>
                  <a:pt x="0" y="260"/>
                  <a:pt x="0" y="253"/>
                </a:cubicBezTo>
                <a:cubicBezTo>
                  <a:pt x="0" y="82"/>
                  <a:pt x="0" y="82"/>
                  <a:pt x="0" y="82"/>
                </a:cubicBezTo>
                <a:cubicBezTo>
                  <a:pt x="0" y="75"/>
                  <a:pt x="5" y="70"/>
                  <a:pt x="12" y="70"/>
                </a:cubicBezTo>
                <a:cubicBezTo>
                  <a:pt x="131" y="70"/>
                  <a:pt x="131" y="70"/>
                  <a:pt x="131" y="70"/>
                </a:cubicBezTo>
                <a:cubicBezTo>
                  <a:pt x="138" y="70"/>
                  <a:pt x="143" y="75"/>
                  <a:pt x="143" y="82"/>
                </a:cubicBezTo>
                <a:cubicBezTo>
                  <a:pt x="143" y="253"/>
                  <a:pt x="143" y="253"/>
                  <a:pt x="143" y="253"/>
                </a:cubicBezTo>
                <a:cubicBezTo>
                  <a:pt x="143" y="260"/>
                  <a:pt x="138" y="266"/>
                  <a:pt x="131" y="266"/>
                </a:cubicBezTo>
                <a:close/>
                <a:moveTo>
                  <a:pt x="124" y="70"/>
                </a:moveTo>
                <a:cubicBezTo>
                  <a:pt x="124" y="0"/>
                  <a:pt x="124" y="0"/>
                  <a:pt x="124" y="0"/>
                </a:cubicBezTo>
                <a:cubicBezTo>
                  <a:pt x="17" y="0"/>
                  <a:pt x="17" y="0"/>
                  <a:pt x="17" y="0"/>
                </a:cubicBezTo>
                <a:cubicBezTo>
                  <a:pt x="17" y="70"/>
                  <a:pt x="17" y="70"/>
                  <a:pt x="17" y="70"/>
                </a:cubicBezTo>
                <a:moveTo>
                  <a:pt x="56" y="33"/>
                </a:moveTo>
                <a:cubicBezTo>
                  <a:pt x="51" y="33"/>
                  <a:pt x="51" y="33"/>
                  <a:pt x="51" y="33"/>
                </a:cubicBezTo>
                <a:cubicBezTo>
                  <a:pt x="51" y="38"/>
                  <a:pt x="51" y="38"/>
                  <a:pt x="51" y="38"/>
                </a:cubicBezTo>
                <a:cubicBezTo>
                  <a:pt x="56" y="38"/>
                  <a:pt x="56" y="38"/>
                  <a:pt x="56" y="38"/>
                </a:cubicBezTo>
                <a:lnTo>
                  <a:pt x="56" y="33"/>
                </a:lnTo>
                <a:close/>
                <a:moveTo>
                  <a:pt x="91" y="33"/>
                </a:moveTo>
                <a:cubicBezTo>
                  <a:pt x="87" y="33"/>
                  <a:pt x="87" y="33"/>
                  <a:pt x="87" y="33"/>
                </a:cubicBezTo>
                <a:cubicBezTo>
                  <a:pt x="87" y="38"/>
                  <a:pt x="87" y="38"/>
                  <a:pt x="87" y="38"/>
                </a:cubicBezTo>
                <a:cubicBezTo>
                  <a:pt x="91" y="38"/>
                  <a:pt x="91" y="38"/>
                  <a:pt x="91" y="38"/>
                </a:cubicBezTo>
                <a:lnTo>
                  <a:pt x="91" y="33"/>
                </a:lnTo>
                <a:close/>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 name="desktop" title="a desktop PC">
            <a:extLst>
              <a:ext uri="{FF2B5EF4-FFF2-40B4-BE49-F238E27FC236}">
                <a16:creationId xmlns:a16="http://schemas.microsoft.com/office/drawing/2014/main" id="{66F4CA6E-FF46-464D-BC7B-7D432AE18AE2}"/>
              </a:ext>
            </a:extLst>
          </p:cNvPr>
          <p:cNvSpPr>
            <a:spLocks noChangeAspect="1" noEditPoints="1"/>
          </p:cNvSpPr>
          <p:nvPr/>
        </p:nvSpPr>
        <p:spPr bwMode="auto">
          <a:xfrm>
            <a:off x="2491706" y="2050204"/>
            <a:ext cx="2809163" cy="2763297"/>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 name="server" title="Icon of a server tower">
            <a:extLst>
              <a:ext uri="{FF2B5EF4-FFF2-40B4-BE49-F238E27FC236}">
                <a16:creationId xmlns:a16="http://schemas.microsoft.com/office/drawing/2014/main" id="{E6A9956C-DE9C-9D42-8604-F2AC4B5D9624}"/>
              </a:ext>
            </a:extLst>
          </p:cNvPr>
          <p:cNvSpPr>
            <a:spLocks noChangeAspect="1" noEditPoints="1"/>
          </p:cNvSpPr>
          <p:nvPr/>
        </p:nvSpPr>
        <p:spPr bwMode="auto">
          <a:xfrm>
            <a:off x="1126976" y="2050204"/>
            <a:ext cx="1139318" cy="216398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222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mail_2" title="Icon of an envelope with an arrow on the lower right pointing right">
            <a:extLst>
              <a:ext uri="{FF2B5EF4-FFF2-40B4-BE49-F238E27FC236}">
                <a16:creationId xmlns:a16="http://schemas.microsoft.com/office/drawing/2014/main" id="{E70FFD18-94D6-7545-9634-F1A1E9FDC3C7}"/>
              </a:ext>
            </a:extLst>
          </p:cNvPr>
          <p:cNvSpPr>
            <a:spLocks noChangeAspect="1" noEditPoints="1"/>
          </p:cNvSpPr>
          <p:nvPr/>
        </p:nvSpPr>
        <p:spPr bwMode="auto">
          <a:xfrm>
            <a:off x="8918699" y="3546690"/>
            <a:ext cx="1849884" cy="1335001"/>
          </a:xfrm>
          <a:custGeom>
            <a:avLst/>
            <a:gdLst>
              <a:gd name="T0" fmla="*/ 341 w 600"/>
              <a:gd name="T1" fmla="*/ 356 h 433"/>
              <a:gd name="T2" fmla="*/ 0 w 600"/>
              <a:gd name="T3" fmla="*/ 356 h 433"/>
              <a:gd name="T4" fmla="*/ 0 w 600"/>
              <a:gd name="T5" fmla="*/ 0 h 433"/>
              <a:gd name="T6" fmla="*/ 600 w 600"/>
              <a:gd name="T7" fmla="*/ 0 h 433"/>
              <a:gd name="T8" fmla="*/ 600 w 600"/>
              <a:gd name="T9" fmla="*/ 269 h 433"/>
              <a:gd name="T10" fmla="*/ 0 w 600"/>
              <a:gd name="T11" fmla="*/ 0 h 433"/>
              <a:gd name="T12" fmla="*/ 300 w 600"/>
              <a:gd name="T13" fmla="*/ 178 h 433"/>
              <a:gd name="T14" fmla="*/ 600 w 600"/>
              <a:gd name="T15" fmla="*/ 0 h 433"/>
              <a:gd name="T16" fmla="*/ 392 w 600"/>
              <a:gd name="T17" fmla="*/ 356 h 433"/>
              <a:gd name="T18" fmla="*/ 600 w 600"/>
              <a:gd name="T19" fmla="*/ 356 h 433"/>
              <a:gd name="T20" fmla="*/ 524 w 600"/>
              <a:gd name="T21" fmla="*/ 433 h 433"/>
              <a:gd name="T22" fmla="*/ 600 w 600"/>
              <a:gd name="T23" fmla="*/ 356 h 433"/>
              <a:gd name="T24" fmla="*/ 524 w 600"/>
              <a:gd name="T25" fmla="*/ 28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0" h="433">
                <a:moveTo>
                  <a:pt x="341" y="356"/>
                </a:moveTo>
                <a:lnTo>
                  <a:pt x="0" y="356"/>
                </a:lnTo>
                <a:lnTo>
                  <a:pt x="0" y="0"/>
                </a:lnTo>
                <a:lnTo>
                  <a:pt x="600" y="0"/>
                </a:lnTo>
                <a:lnTo>
                  <a:pt x="600" y="269"/>
                </a:lnTo>
                <a:moveTo>
                  <a:pt x="0" y="0"/>
                </a:moveTo>
                <a:lnTo>
                  <a:pt x="300" y="178"/>
                </a:lnTo>
                <a:lnTo>
                  <a:pt x="600" y="0"/>
                </a:lnTo>
                <a:moveTo>
                  <a:pt x="392" y="356"/>
                </a:moveTo>
                <a:lnTo>
                  <a:pt x="600" y="356"/>
                </a:lnTo>
                <a:moveTo>
                  <a:pt x="524" y="433"/>
                </a:moveTo>
                <a:lnTo>
                  <a:pt x="600" y="356"/>
                </a:lnTo>
                <a:lnTo>
                  <a:pt x="524" y="280"/>
                </a:lnTo>
              </a:path>
            </a:pathLst>
          </a:custGeom>
          <a:noFill/>
          <a:ln w="222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3518435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3336</Words>
  <Application>Microsoft Office PowerPoint</Application>
  <PresentationFormat>Widescreen</PresentationFormat>
  <Paragraphs>409</Paragraphs>
  <Slides>49</Slides>
  <Notes>33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49</vt:i4>
      </vt:variant>
    </vt:vector>
  </HeadingPairs>
  <TitlesOfParts>
    <vt:vector size="61" baseType="lpstr">
      <vt:lpstr>Arial</vt:lpstr>
      <vt:lpstr>Calibri</vt:lpstr>
      <vt:lpstr>Calibri Light</vt:lpstr>
      <vt:lpstr>Consolas</vt:lpstr>
      <vt:lpstr>Myriad Pro</vt:lpstr>
      <vt:lpstr>Segoe UI</vt:lpstr>
      <vt:lpstr>Segoe UI Light</vt:lpstr>
      <vt:lpstr>Segoe UI Semibold</vt:lpstr>
      <vt:lpstr>Wingdings</vt:lpstr>
      <vt:lpstr>Office Theme</vt:lpstr>
      <vt:lpstr>White Template</vt:lpstr>
      <vt:lpstr>1_White Template</vt:lpstr>
      <vt:lpstr>Cloud Scale Machine Learning</vt:lpstr>
      <vt:lpstr>Preamble – The Agenda </vt:lpstr>
      <vt:lpstr>Preamble – The Agenda </vt:lpstr>
      <vt:lpstr>Preamble – Some Initial Thoughts</vt:lpstr>
      <vt:lpstr>Preamble – Some Initial Thoughts</vt:lpstr>
      <vt:lpstr>Preamble – What are we making?</vt:lpstr>
      <vt:lpstr>ok, now for reals</vt:lpstr>
      <vt:lpstr>Machine Learning Process</vt:lpstr>
      <vt:lpstr>Machine Learning Process</vt:lpstr>
      <vt:lpstr>DevOps Process</vt:lpstr>
      <vt:lpstr>DevOps</vt:lpstr>
      <vt:lpstr>Pipelines</vt:lpstr>
      <vt:lpstr>PowerPoint Presentation</vt:lpstr>
      <vt:lpstr>Azure Machine Learning</vt:lpstr>
      <vt:lpstr>Azure Machine Learning</vt:lpstr>
      <vt:lpstr>Pipelines</vt:lpstr>
      <vt:lpstr>Azure Machine Learning Pipelines</vt:lpstr>
      <vt:lpstr>Azure Pipelines</vt:lpstr>
      <vt:lpstr>Azure Machine Learning</vt:lpstr>
      <vt:lpstr>Azure Machine Learning</vt:lpstr>
      <vt:lpstr>AML Pipelines</vt:lpstr>
      <vt:lpstr>Azure Machine Learning Pipelines</vt:lpstr>
      <vt:lpstr>Azure Machine Learning Pipelines</vt:lpstr>
      <vt:lpstr>Azure Machine Learning Pipelines</vt:lpstr>
      <vt:lpstr>Azure Machine Learning Pipelines</vt:lpstr>
      <vt:lpstr>(Some) DevOps Good Practices</vt:lpstr>
      <vt:lpstr>Source Control</vt:lpstr>
      <vt:lpstr>Everything should be in source control!</vt:lpstr>
      <vt:lpstr>Continuous Integration</vt:lpstr>
      <vt:lpstr>Code quality matters!</vt:lpstr>
      <vt:lpstr>Azure Pipelines “Build”</vt:lpstr>
      <vt:lpstr>Azure Machine Learning Pipelines</vt:lpstr>
      <vt:lpstr>Azure Machine Learning</vt:lpstr>
      <vt:lpstr>Continuous Delivery</vt:lpstr>
      <vt:lpstr>Control model rollout!</vt:lpstr>
      <vt:lpstr>Azure Pipelines Release</vt:lpstr>
      <vt:lpstr>Complete Pipeline</vt:lpstr>
      <vt:lpstr>Retraining</vt:lpstr>
      <vt:lpstr>Retraining</vt:lpstr>
      <vt:lpstr>Complete Pipeline</vt:lpstr>
      <vt:lpstr>Complete Pipeline</vt:lpstr>
      <vt:lpstr>This was just an example…</vt:lpstr>
      <vt:lpstr>Summary</vt:lpstr>
      <vt:lpstr>How does Seer work??</vt:lpstr>
      <vt:lpstr>PowerPoint Presentation</vt:lpstr>
      <vt:lpstr>PowerPoint Presentation</vt:lpstr>
      <vt:lpstr>MLOps</vt:lpstr>
      <vt:lpstr>Lab</vt:lpstr>
      <vt:lpstr>http://aka.ms/cloudmlfeedback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Scale Machine Learning</dc:title>
  <dc:creator>Seth Juarez</dc:creator>
  <cp:lastModifiedBy>Seth Juarez</cp:lastModifiedBy>
  <cp:revision>11</cp:revision>
  <dcterms:created xsi:type="dcterms:W3CDTF">2019-08-03T10:19:32Z</dcterms:created>
  <dcterms:modified xsi:type="dcterms:W3CDTF">2019-11-18T02:52:04Z</dcterms:modified>
</cp:coreProperties>
</file>