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김포평화고딕 Regular" panose="02000500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충북대직지체" panose="02020603020101020101" pitchFamily="18" charset="-127"/>
      <p:regular r:id="rId12"/>
    </p:embeddedFont>
    <p:embeddedFont>
      <p:font typeface="Arial Black" panose="020B0A04020102020204" pitchFamily="34" charset="0"/>
      <p:bold r:id="rId13"/>
    </p:embeddedFont>
    <p:embeddedFont>
      <p:font typeface="카페24 아네모네" pitchFamily="2" charset="-127"/>
      <p:bold r:id="rId14"/>
    </p:embeddedFont>
    <p:embeddedFont>
      <p:font typeface="김포평화고딕 Bold" panose="02000800000000000000" pitchFamily="2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08C"/>
    <a:srgbClr val="0D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6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1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DDF8-228F-4FFE-9C2A-AFEB4F5F220B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EE73-54AC-4453-B9C0-04250C3DD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875" y="1658634"/>
            <a:ext cx="4569619" cy="1122574"/>
          </a:xfrm>
        </p:spPr>
        <p:txBody>
          <a:bodyPr>
            <a:noAutofit/>
          </a:bodyPr>
          <a:lstStyle/>
          <a:p>
            <a:pPr algn="l"/>
            <a:r>
              <a:rPr lang="en-US" altLang="ko-KR" sz="7200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7200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FILX</a:t>
            </a:r>
            <a:endParaRPr lang="ko-KR" altLang="en-US" sz="7200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7245" y="3047479"/>
            <a:ext cx="4619646" cy="847331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I + YOU =</a:t>
            </a:r>
            <a:r>
              <a:rPr lang="en-US" altLang="ko-KR" sz="5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5400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66738" y="360000"/>
            <a:ext cx="11058525" cy="692943"/>
          </a:xfrm>
          <a:prstGeom prst="roundRect">
            <a:avLst/>
          </a:prstGeom>
          <a:solidFill>
            <a:schemeClr val="tx1"/>
          </a:solidFill>
          <a:ln>
            <a:noFill/>
            <a:prstDash val="solid"/>
          </a:ln>
          <a:effectLst>
            <a:glow rad="190500">
              <a:schemeClr val="accent3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86339" y="6278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김태삼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이지수</a:t>
            </a:r>
            <a:endParaRPr lang="ko-KR" altLang="en-US" dirty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7412" y="4675047"/>
            <a:ext cx="3841632" cy="1103611"/>
          </a:xfrm>
          <a:prstGeom prst="round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  <a:effectLst>
            <a:outerShdw blurRad="25400"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  <a:r>
              <a:rPr lang="en-US" altLang="ko-KR" sz="6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PLAY</a:t>
            </a:r>
            <a:endParaRPr lang="ko-KR" altLang="en-US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1032625" y="4974358"/>
            <a:ext cx="585786" cy="504988"/>
          </a:xfrm>
          <a:prstGeom prst="triangle">
            <a:avLst/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42" name="Google Shape;152;p27"/>
          <p:cNvGrpSpPr/>
          <p:nvPr/>
        </p:nvGrpSpPr>
        <p:grpSpPr>
          <a:xfrm>
            <a:off x="6311086" y="1889802"/>
            <a:ext cx="5197115" cy="3887156"/>
            <a:chOff x="4941076" y="1732314"/>
            <a:chExt cx="3465783" cy="2592215"/>
          </a:xfrm>
        </p:grpSpPr>
        <p:sp>
          <p:nvSpPr>
            <p:cNvPr id="1143" name="Google Shape;153;p27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54;p27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55;p27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56;p27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57;p27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58;p27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59;p27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60;p27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61;p27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62;p27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63;p27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64;p27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65;p27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66;p27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67;p27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68;p27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69;p27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70;p27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71;p27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72;p27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73;p27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74;p27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75;p27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76;p27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77;p27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78;p27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79;p27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80;p27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81;p27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82;p27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83;p27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84;p27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85;p27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86;p27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87;p27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88;p27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89;p27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90;p27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91;p27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92;p27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93;p27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94;p27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95;p27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96;p27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97;p27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98;p27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99;p27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200;p27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201;p27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202;p27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203;p27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rgbClr val="151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204;p27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205;p27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206;p27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207;p27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208;p27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209;p27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210;p27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211;p27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212;p27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213;p27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214;p27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215;p27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216;p27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217;p27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218;p27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09" name="Google Shape;219;p27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1700" name="Google Shape;220;p27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221;p27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222;p27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223;p27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224;p27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225;p27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226;p27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227;p27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228;p27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0" name="Google Shape;229;p27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230;p27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231;p27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232;p27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233;p27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rgbClr val="84B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234;p27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rgbClr val="84B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235;p27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236;p27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237;p27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238;p27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239;p27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240;p27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241;p27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242;p27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243;p27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244;p27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245;p27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246;p27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247;p27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248;p27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249;p27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250;p27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251;p27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252;p27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253;p27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254;p27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255;p27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256;p27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rgbClr val="6DA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257;p27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258;p27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259;p27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260;p27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261;p27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262;p27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263;p27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264;p27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265;p27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266;p27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0D4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267;p27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268;p27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269;p27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270;p27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271;p27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272;p27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273;p27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274;p27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275;p27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276;p27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277;p27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278;p27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279;p27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280;p27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281;p27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282;p27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283;p27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284;p27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285;p27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286;p27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287;p27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288;p27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289;p27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290;p27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291;p27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292;p27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293;p27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294;p27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295;p27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296;p27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297;p27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298;p27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299;p27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300;p27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301;p27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302;p27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303;p27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4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304;p27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4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305;p27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306;p27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307;p27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308;p27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309;p27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rgbClr val="A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310;p27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311;p27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312;p27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313;p27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314;p27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315;p27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316;p27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317;p27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318;p27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319;p27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320;p27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321;p27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322;p27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323;p27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324;p27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325;p27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326;p27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327;p27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328;p27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329;p27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330;p27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331;p27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332;p27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333;p27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334;p27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335;p27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336;p27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337;p27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338;p27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339;p27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340;p27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rgbClr val="18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341;p27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342;p27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343;p27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344;p27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345;p27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346;p27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rgbClr val="6DA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347;p27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348;p27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349;p27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350;p27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351;p27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rgbClr val="6DA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352;p27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353;p27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354;p27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355;p27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356;p27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357;p27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rgbClr val="B1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358;p27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359;p27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360;p27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rgbClr val="BC6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361;p27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362;p27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363;p27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364;p27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6" name="Google Shape;365;p27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7" name="Google Shape;366;p27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8" name="Google Shape;367;p27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0E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9" name="Google Shape;368;p27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15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0" name="Google Shape;369;p27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1" name="Google Shape;370;p27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2" name="Google Shape;371;p27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372;p27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4" name="Google Shape;373;p27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5" name="Google Shape;374;p27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6" name="Google Shape;375;p27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376;p27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8" name="Google Shape;377;p27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9" name="Google Shape;378;p27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rgbClr val="120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379;p27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380;p27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2" name="Google Shape;381;p27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3" name="Google Shape;382;p27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383;p27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384;p27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385;p27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20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386;p27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8" name="Google Shape;387;p27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388;p27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rgbClr val="120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0" name="Google Shape;389;p27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1" name="Google Shape;390;p27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2" name="Google Shape;391;p27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3" name="Google Shape;392;p27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4" name="Google Shape;393;p27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394;p27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6" name="Google Shape;395;p27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396;p27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397;p27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398;p27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399;p27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400;p27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401;p27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3" name="Google Shape;402;p27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4" name="Google Shape;403;p27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5" name="Google Shape;404;p27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6" name="Google Shape;405;p27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7" name="Google Shape;406;p27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3A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8" name="Google Shape;407;p27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3A2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9" name="Google Shape;408;p27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0" name="Google Shape;409;p27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1" name="Google Shape;410;p27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2" name="Google Shape;411;p27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412;p27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413;p27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5" name="Google Shape;414;p27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6" name="Google Shape;415;p27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416;p27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1A1A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417;p27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rgbClr val="15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418;p27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0" name="Google Shape;419;p27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1" name="Google Shape;420;p27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2" name="Google Shape;421;p27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3" name="Google Shape;422;p27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4" name="Google Shape;423;p27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5" name="Google Shape;424;p27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6" name="Google Shape;425;p27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7" name="Google Shape;426;p27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8" name="Google Shape;427;p27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9" name="Google Shape;428;p27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0" name="Google Shape;429;p27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1" name="Google Shape;430;p27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2" name="Google Shape;431;p27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3" name="Google Shape;432;p27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" name="Google Shape;433;p27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" name="Google Shape;434;p27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" name="Google Shape;435;p27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" name="Google Shape;436;p27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" name="Google Shape;437;p27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" name="Google Shape;438;p27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" name="Google Shape;439;p27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" name="Google Shape;440;p27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" name="Google Shape;441;p27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" name="Google Shape;442;p27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" name="Google Shape;443;p27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" name="Google Shape;444;p27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" name="Google Shape;445;p27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" name="Google Shape;446;p27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" name="Google Shape;447;p27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" name="Google Shape;448;p27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" name="Google Shape;449;p27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" name="Google Shape;450;p27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" name="Google Shape;451;p27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452;p27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" name="Google Shape;453;p27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" name="Google Shape;454;p27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" name="Google Shape;455;p27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" name="Google Shape;456;p27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" name="Google Shape;457;p27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" name="Google Shape;458;p27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459;p27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460;p27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461;p27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462;p27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" name="Google Shape;463;p27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" name="Google Shape;464;p27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" name="Google Shape;465;p27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" name="Google Shape;466;p27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" name="Google Shape;467;p27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" name="Google Shape;468;p27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469;p27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470;p27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471;p27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A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472;p27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473;p27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474;p27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475;p27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476;p27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477;p27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478;p27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479;p27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480;p27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481;p27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482;p27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483;p27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484;p27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485;p27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486;p27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487;p27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488;p27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489;p27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490;p27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491;p27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492;p27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493;p27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494;p27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495;p27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496;p27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497;p27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498;p27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499;p27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500;p27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501;p27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502;p27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503;p27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504;p27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505;p27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506;p27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507;p27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508;p27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509;p27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510;p27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511;p27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512;p27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513;p27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514;p27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515;p27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516;p27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517;p27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518;p27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519;p27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520;p27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521;p27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522;p27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523;p27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524;p27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525;p27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526;p27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527;p27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rgbClr val="84B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528;p27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rgbClr val="A6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0" name="Google Shape;529;p27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1" name="Google Shape;530;p27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531;p27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3" name="Google Shape;532;p27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4" name="Google Shape;533;p27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534;p27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6" name="Google Shape;535;p27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7" name="Google Shape;536;p27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A9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8" name="Google Shape;537;p27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9" name="Google Shape;538;p27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0" name="Google Shape;539;p27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1" name="Google Shape;540;p27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2" name="Google Shape;541;p27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3" name="Google Shape;542;p27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4" name="Google Shape;543;p27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5" name="Google Shape;544;p27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6" name="Google Shape;545;p27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7" name="Google Shape;546;p27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8" name="Google Shape;547;p27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9" name="Google Shape;548;p27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0" name="Google Shape;549;p27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1" name="Google Shape;550;p27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2" name="Google Shape;551;p27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3" name="Google Shape;552;p27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4" name="Google Shape;553;p27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5" name="Google Shape;554;p27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6" name="Google Shape;555;p27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7" name="Google Shape;556;p27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8" name="Google Shape;557;p27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9" name="Google Shape;558;p27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0" name="Google Shape;559;p27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1" name="Google Shape;560;p27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2" name="Google Shape;561;p27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3" name="Google Shape;562;p27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4" name="Google Shape;563;p27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5" name="Google Shape;564;p27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6" name="Google Shape;565;p27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7" name="Google Shape;566;p27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8" name="Google Shape;567;p27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9" name="Google Shape;568;p27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0" name="Google Shape;569;p27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rgbClr val="A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570;p27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2" name="Google Shape;571;p27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3" name="Google Shape;572;p27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4" name="Google Shape;573;p27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rgbClr val="D3A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5" name="Google Shape;574;p27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rgbClr val="1A1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6" name="Google Shape;575;p27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7" name="Google Shape;576;p27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8" name="Google Shape;577;p27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1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9" name="Google Shape;578;p27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0" name="Google Shape;579;p27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rgbClr val="1A19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1" name="Google Shape;580;p27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rgbClr val="171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2" name="Google Shape;581;p27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3" name="Google Shape;582;p27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4" name="Google Shape;583;p27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5" name="Google Shape;584;p27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rgbClr val="84B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6" name="Google Shape;585;p27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7" name="Google Shape;586;p27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8" name="Google Shape;587;p27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9" name="Google Shape;588;p27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0" name="Google Shape;589;p27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1" name="Google Shape;590;p27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2" name="Google Shape;591;p27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3" name="Google Shape;592;p27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4" name="Google Shape;593;p27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5" name="Google Shape;594;p27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rgbClr val="16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6" name="Google Shape;595;p27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7" name="Google Shape;596;p27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8" name="Google Shape;597;p27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9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9" name="Google Shape;598;p27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0" name="Google Shape;599;p27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1" name="Google Shape;600;p27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2" name="Google Shape;601;p27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3" name="Google Shape;602;p27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4" name="Google Shape;603;p27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5" name="Google Shape;604;p27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6" name="Google Shape;605;p27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F4D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7" name="Google Shape;606;p27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F4D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8" name="Google Shape;607;p27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9" name="Google Shape;608;p27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0" name="Google Shape;609;p27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1" name="Google Shape;610;p27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2" name="Google Shape;611;p27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3" name="Google Shape;612;p27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4" name="Google Shape;613;p27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5" name="Google Shape;614;p27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rgbClr val="181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6" name="Google Shape;615;p27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rgbClr val="0A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7" name="Google Shape;616;p27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8" name="Google Shape;617;p27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rgbClr val="0A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9" name="Google Shape;618;p27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0" name="Google Shape;619;p27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1" name="Google Shape;620;p27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2" name="Google Shape;621;p27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3" name="Google Shape;622;p27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4" name="Google Shape;623;p27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5" name="Google Shape;624;p27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6" name="Google Shape;625;p27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7" name="Google Shape;626;p27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8" name="Google Shape;627;p27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9" name="Google Shape;628;p27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rgbClr val="5E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0" name="Google Shape;629;p27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rgbClr val="5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1" name="Google Shape;630;p27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2" name="Google Shape;631;p27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rgbClr val="5E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3" name="Google Shape;632;p27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4" name="Google Shape;633;p27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5" name="Google Shape;634;p27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6" name="Google Shape;635;p27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7" name="Google Shape;636;p27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8" name="Google Shape;637;p27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9" name="Google Shape;638;p27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0" name="Google Shape;639;p27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rgbClr val="11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1" name="Google Shape;640;p27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2" name="Google Shape;641;p27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3" name="Google Shape;642;p27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4" name="Google Shape;643;p27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1412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5" name="Google Shape;644;p27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6" name="Google Shape;645;p27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7" name="Google Shape;646;p27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28" name="Google Shape;647;p27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1686" name="Google Shape;648;p27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649;p27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650;p27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651;p27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652;p27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653;p27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654;p27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655;p27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656;p27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657;p27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658;p27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659;p27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660;p27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661;p27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414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9" name="Google Shape;662;p27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rgbClr val="BC63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0" name="Google Shape;663;p27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rgbClr val="563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1" name="Google Shape;664;p27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2" name="Google Shape;665;p27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3" name="Google Shape;666;p27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4" name="Google Shape;667;p27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5" name="Google Shape;668;p27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6" name="Google Shape;669;p27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7" name="Google Shape;670;p27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8" name="Google Shape;671;p27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9" name="Google Shape;672;p27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rgbClr val="55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0" name="Google Shape;673;p27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1" name="Google Shape;674;p27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675;p27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rgbClr val="55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676;p27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677;p27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678;p27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679;p27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680;p27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681;p27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682;p27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683;p27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684;p27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685;p27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rgbClr val="6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686;p27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687;p27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688;p27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689;p27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rgbClr val="5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690;p27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691;p27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692;p27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693;p27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694;p27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695;p27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63" name="Google Shape;696;p27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1684" name="Google Shape;697;p27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698;p27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4" name="Google Shape;699;p27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700;p27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701;p27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702;p27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703;p27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704;p27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4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705;p27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706;p27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2" name="Google Shape;707;p27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708;p27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4" name="Google Shape;709;p27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5" name="Google Shape;710;p27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6" name="Google Shape;711;p27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7" name="Google Shape;712;p27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8" name="Google Shape;713;p27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9" name="Google Shape;714;p27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0" name="Google Shape;715;p27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rgbClr val="3F4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81" name="Google Shape;716;p27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1682" name="Google Shape;717;p27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718;p27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32574" y="475638"/>
            <a:ext cx="130837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2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FLIX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3272" y="51805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6367" y="5180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31698" y="518051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10416" y="5180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0000" y="360000"/>
            <a:ext cx="2496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8538" y="1780099"/>
            <a:ext cx="1585690" cy="156966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 w="25400">
                  <a:solidFill>
                    <a:schemeClr val="bg1"/>
                  </a:solidFill>
                </a:ln>
                <a:latin typeface="카페24 아네모네" pitchFamily="2" charset="-127"/>
                <a:ea typeface="카페24 아네모네" pitchFamily="2" charset="-127"/>
              </a:rPr>
              <a:t>01</a:t>
            </a:r>
            <a:endParaRPr lang="ko-KR" altLang="en-US" sz="9600" dirty="0">
              <a:ln w="25400">
                <a:solidFill>
                  <a:schemeClr val="bg1"/>
                </a:solidFill>
              </a:ln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4679" y="1908026"/>
            <a:ext cx="2541080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sz="3600" dirty="0">
              <a:solidFill>
                <a:srgbClr val="FF00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7978" y="261350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기획 의도</a:t>
            </a:r>
            <a:endParaRPr lang="ko-KR" altLang="en-US" dirty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1837" y="3754685"/>
            <a:ext cx="1826141" cy="156966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 w="25400">
                  <a:solidFill>
                    <a:schemeClr val="bg1"/>
                  </a:solidFill>
                </a:ln>
                <a:latin typeface="카페24 아네모네" pitchFamily="2" charset="-127"/>
                <a:ea typeface="카페24 아네모네" pitchFamily="2" charset="-127"/>
              </a:rPr>
              <a:t>03</a:t>
            </a:r>
            <a:endParaRPr lang="ko-KR" altLang="en-US" sz="9600" dirty="0">
              <a:ln w="25400">
                <a:solidFill>
                  <a:schemeClr val="bg1"/>
                </a:solidFill>
              </a:ln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7978" y="3882612"/>
            <a:ext cx="2892267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sz="3600" dirty="0">
              <a:solidFill>
                <a:srgbClr val="0D6EFD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7978" y="459049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영화 추천 알고리즘</a:t>
            </a:r>
            <a:endParaRPr lang="ko-KR" altLang="en-US" dirty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2608" y="1777690"/>
            <a:ext cx="1826141" cy="156966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 w="25400">
                  <a:solidFill>
                    <a:schemeClr val="bg1"/>
                  </a:solidFill>
                </a:ln>
                <a:latin typeface="카페24 아네모네" pitchFamily="2" charset="-127"/>
                <a:ea typeface="카페24 아네모네" pitchFamily="2" charset="-127"/>
              </a:rPr>
              <a:t>02</a:t>
            </a:r>
            <a:endParaRPr lang="ko-KR" altLang="en-US" sz="9600" dirty="0">
              <a:ln w="25400">
                <a:solidFill>
                  <a:schemeClr val="bg1"/>
                </a:solidFill>
              </a:ln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8749" y="1905617"/>
            <a:ext cx="1085554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sz="3600" dirty="0">
              <a:solidFill>
                <a:srgbClr val="FF00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2048" y="261109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데이터 모델링</a:t>
            </a:r>
            <a:endParaRPr lang="ko-KR" altLang="en-US" dirty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2608" y="3754685"/>
            <a:ext cx="1893467" cy="156966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 w="25400">
                  <a:solidFill>
                    <a:schemeClr val="bg1"/>
                  </a:solidFill>
                </a:ln>
                <a:latin typeface="카페24 아네모네" pitchFamily="2" charset="-127"/>
                <a:ea typeface="카페24 아네모네" pitchFamily="2" charset="-127"/>
              </a:rPr>
              <a:t>04</a:t>
            </a:r>
            <a:endParaRPr lang="ko-KR" altLang="en-US" sz="9600" dirty="0">
              <a:ln w="25400">
                <a:solidFill>
                  <a:schemeClr val="bg1"/>
                </a:solidFill>
              </a:ln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8749" y="3882612"/>
            <a:ext cx="691215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sz="3600" dirty="0">
              <a:solidFill>
                <a:srgbClr val="FF00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02048" y="458808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실행 모습</a:t>
            </a:r>
            <a:endParaRPr lang="ko-KR" altLang="en-US" dirty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67978" y="1908026"/>
            <a:ext cx="2541080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sz="3600" dirty="0">
              <a:solidFill>
                <a:srgbClr val="0D6EFD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2048" y="1905617"/>
            <a:ext cx="1085554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sz="3600" dirty="0">
              <a:solidFill>
                <a:srgbClr val="0D6EFD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2048" y="3882612"/>
            <a:ext cx="691215" cy="646331"/>
          </a:xfrm>
          <a:prstGeom prst="rect">
            <a:avLst/>
          </a:prstGeom>
          <a:noFill/>
          <a:effectLst>
            <a:outerShdw blurRad="50800" dist="25400" dir="2700000" algn="tl" rotWithShape="0">
              <a:schemeClr val="bg1">
                <a:alpha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sz="3600" dirty="0">
              <a:solidFill>
                <a:srgbClr val="0D6EFD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026319" y="6283423"/>
            <a:ext cx="10139362" cy="214296"/>
            <a:chOff x="443705" y="5836444"/>
            <a:chExt cx="11106946" cy="300037"/>
          </a:xfrm>
          <a:solidFill>
            <a:schemeClr val="bg1">
              <a:lumMod val="50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592931" y="5836444"/>
              <a:ext cx="10808494" cy="3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43705" y="5837236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1252199" y="5836444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10071" y="6278400"/>
            <a:ext cx="313457" cy="206228"/>
            <a:chOff x="605418" y="5882781"/>
            <a:chExt cx="313457" cy="206228"/>
          </a:xfrm>
        </p:grpSpPr>
        <p:sp>
          <p:nvSpPr>
            <p:cNvPr id="64" name="이등변 삼각형 63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>
            <a:grpSpLocks noChangeAspect="1"/>
          </p:cNvGrpSpPr>
          <p:nvPr/>
        </p:nvGrpSpPr>
        <p:grpSpPr>
          <a:xfrm rot="10800000">
            <a:off x="11267281" y="6278400"/>
            <a:ext cx="313457" cy="206228"/>
            <a:chOff x="605418" y="5882781"/>
            <a:chExt cx="313457" cy="206228"/>
          </a:xfrm>
        </p:grpSpPr>
        <p:sp>
          <p:nvSpPr>
            <p:cNvPr id="67" name="이등변 삼각형 66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025128" y="6282857"/>
            <a:ext cx="504417" cy="214296"/>
            <a:chOff x="1161354" y="5878376"/>
            <a:chExt cx="504417" cy="214296"/>
          </a:xfrm>
          <a:solidFill>
            <a:srgbClr val="0D6EFD"/>
          </a:solidFill>
        </p:grpSpPr>
        <p:sp>
          <p:nvSpPr>
            <p:cNvPr id="70" name="직사각형 69"/>
            <p:cNvSpPr/>
            <p:nvPr/>
          </p:nvSpPr>
          <p:spPr>
            <a:xfrm>
              <a:off x="1295993" y="5878376"/>
              <a:ext cx="239413" cy="214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D6EFD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1161354" y="5878942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D6EFD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393319" y="5878942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D6EF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4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26319" y="6283424"/>
            <a:ext cx="10139362" cy="214296"/>
            <a:chOff x="443705" y="5836444"/>
            <a:chExt cx="11106946" cy="300037"/>
          </a:xfrm>
          <a:solidFill>
            <a:schemeClr val="bg1">
              <a:lumMod val="5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592931" y="5836444"/>
              <a:ext cx="10808494" cy="3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43705" y="5837236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52199" y="5836444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0071" y="6278401"/>
            <a:ext cx="313457" cy="206228"/>
            <a:chOff x="605418" y="5882781"/>
            <a:chExt cx="313457" cy="206228"/>
          </a:xfrm>
        </p:grpSpPr>
        <p:sp>
          <p:nvSpPr>
            <p:cNvPr id="16" name="이등변 삼각형 15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>
            <a:grpSpLocks noChangeAspect="1"/>
          </p:cNvGrpSpPr>
          <p:nvPr/>
        </p:nvGrpSpPr>
        <p:grpSpPr>
          <a:xfrm rot="10800000">
            <a:off x="11267281" y="6278401"/>
            <a:ext cx="313457" cy="206228"/>
            <a:chOff x="605418" y="5882781"/>
            <a:chExt cx="313457" cy="206228"/>
          </a:xfrm>
        </p:grpSpPr>
        <p:sp>
          <p:nvSpPr>
            <p:cNvPr id="14" name="이등변 삼각형 13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25128" y="6278400"/>
            <a:ext cx="2907428" cy="218754"/>
            <a:chOff x="1025128" y="5874289"/>
            <a:chExt cx="2907428" cy="218754"/>
          </a:xfrm>
          <a:solidFill>
            <a:srgbClr val="0D6EFD"/>
          </a:solidFill>
        </p:grpSpPr>
        <p:sp>
          <p:nvSpPr>
            <p:cNvPr id="42" name="직사각형 41"/>
            <p:cNvSpPr/>
            <p:nvPr/>
          </p:nvSpPr>
          <p:spPr>
            <a:xfrm>
              <a:off x="1159768" y="5874289"/>
              <a:ext cx="2636562" cy="218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D6EFD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025128" y="5879313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D6EFD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660104" y="5879313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D6EFD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745486" y="2662886"/>
            <a:ext cx="5835252" cy="20005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내가 좋아하는 영화</a:t>
            </a:r>
            <a:endParaRPr lang="en-US" altLang="ko-KR" sz="2400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당신이 좋아하는 영화</a:t>
            </a:r>
            <a:endParaRPr lang="en-US" altLang="ko-KR" sz="2400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sz="4800" dirty="0" smtClean="0">
                <a:solidFill>
                  <a:srgbClr val="0D6EFD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“</a:t>
            </a:r>
            <a:r>
              <a:rPr lang="ko-KR" altLang="en-US" sz="4800" dirty="0" smtClean="0">
                <a:solidFill>
                  <a:srgbClr val="0D6EFD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우리</a:t>
            </a:r>
            <a:r>
              <a:rPr lang="en-US" altLang="ko-KR" sz="4800" dirty="0" smtClean="0">
                <a:solidFill>
                  <a:srgbClr val="0D6EFD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”</a:t>
            </a:r>
            <a:r>
              <a:rPr lang="ko-KR" altLang="en-US" sz="3600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가 함께 즐기는 영화</a:t>
            </a:r>
            <a:endParaRPr lang="ko-KR" altLang="en-US" sz="3600" dirty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8" y="1673137"/>
            <a:ext cx="3980046" cy="3980046"/>
          </a:xfrm>
          <a:prstGeom prst="rect">
            <a:avLst/>
          </a:prstGeom>
          <a:effectLst>
            <a:outerShdw blurRad="50800" dist="12700" dir="2700000" sx="102000" sy="102000" algn="tl" rotWithShape="0">
              <a:schemeClr val="bg1">
                <a:lumMod val="65000"/>
                <a:alpha val="90000"/>
              </a:schemeClr>
            </a:outerShdw>
          </a:effectLst>
        </p:spPr>
      </p:pic>
      <p:sp>
        <p:nvSpPr>
          <p:cNvPr id="27" name="모서리가 둥근 직사각형 26"/>
          <p:cNvSpPr/>
          <p:nvPr/>
        </p:nvSpPr>
        <p:spPr>
          <a:xfrm>
            <a:off x="566738" y="360000"/>
            <a:ext cx="11058525" cy="692943"/>
          </a:xfrm>
          <a:prstGeom prst="roundRect">
            <a:avLst/>
          </a:prstGeom>
          <a:solidFill>
            <a:schemeClr val="tx1"/>
          </a:solidFill>
          <a:ln>
            <a:noFill/>
            <a:prstDash val="solid"/>
          </a:ln>
          <a:effectLst>
            <a:glow rad="190500">
              <a:schemeClr val="accent3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574" y="475638"/>
            <a:ext cx="130837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2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FLIX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3272" y="51805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dirty="0">
              <a:solidFill>
                <a:srgbClr val="0D6EF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6367" y="5180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1698" y="518051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10416" y="5180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0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/>
          <p:cNvSpPr/>
          <p:nvPr/>
        </p:nvSpPr>
        <p:spPr>
          <a:xfrm>
            <a:off x="7833931" y="1355898"/>
            <a:ext cx="3106391" cy="2275205"/>
          </a:xfrm>
          <a:prstGeom prst="rect">
            <a:avLst/>
          </a:prstGeom>
          <a:solidFill>
            <a:schemeClr val="tx1">
              <a:alpha val="0"/>
            </a:schemeClr>
          </a:solidFill>
          <a:ln w="15875">
            <a:solidFill>
              <a:srgbClr val="0D6EFD"/>
            </a:solidFill>
          </a:ln>
          <a:effectLst>
            <a:outerShdw blurRad="25400" dist="38100" dir="2700000" sx="101000" sy="101000" algn="tl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11525175" y="4408248"/>
            <a:ext cx="338106" cy="1399492"/>
            <a:chOff x="11267281" y="2294104"/>
            <a:chExt cx="338106" cy="1399492"/>
          </a:xfrm>
        </p:grpSpPr>
        <p:cxnSp>
          <p:nvCxnSpPr>
            <p:cNvPr id="102" name="직선 연결선 101"/>
            <p:cNvCxnSpPr/>
            <p:nvPr/>
          </p:nvCxnSpPr>
          <p:spPr>
            <a:xfrm flipV="1">
              <a:off x="11597824" y="2294104"/>
              <a:ext cx="0" cy="1328571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 flipV="1">
              <a:off x="11361251" y="3533287"/>
              <a:ext cx="80267" cy="79814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 flipH="1" flipV="1">
              <a:off x="11364088" y="3613555"/>
              <a:ext cx="80268" cy="79814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11267281" y="2302225"/>
              <a:ext cx="338106" cy="0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1337925" y="3615407"/>
              <a:ext cx="253419" cy="0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 flipV="1">
              <a:off x="11456136" y="3560262"/>
              <a:ext cx="101600" cy="10102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 rot="16200000" flipV="1">
            <a:off x="8884535" y="4851991"/>
            <a:ext cx="160534" cy="512006"/>
            <a:chOff x="1079500" y="4466888"/>
            <a:chExt cx="160534" cy="514920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159767" y="4469802"/>
              <a:ext cx="0" cy="512006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079500" y="4469802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5400000">
              <a:off x="1159767" y="4466888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/>
            <p:cNvSpPr/>
            <p:nvPr/>
          </p:nvSpPr>
          <p:spPr>
            <a:xfrm>
              <a:off x="1107575" y="4555093"/>
              <a:ext cx="101600" cy="101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955308" y="4249422"/>
            <a:ext cx="1297273" cy="734668"/>
            <a:chOff x="2968019" y="4242925"/>
            <a:chExt cx="1297273" cy="734668"/>
          </a:xfrm>
        </p:grpSpPr>
        <p:cxnSp>
          <p:nvCxnSpPr>
            <p:cNvPr id="83" name="직선 연결선 82"/>
            <p:cNvCxnSpPr/>
            <p:nvPr/>
          </p:nvCxnSpPr>
          <p:spPr>
            <a:xfrm flipV="1">
              <a:off x="4185025" y="4242925"/>
              <a:ext cx="0" cy="731770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4104758" y="4894883"/>
              <a:ext cx="80267" cy="79813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 flipV="1">
              <a:off x="4185252" y="4897553"/>
              <a:ext cx="79813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 flipV="1">
              <a:off x="4132833" y="4788862"/>
              <a:ext cx="101600" cy="10102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2968019" y="4242926"/>
              <a:ext cx="1224568" cy="0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rot="5400000" flipH="1" flipV="1">
            <a:off x="6015733" y="5133218"/>
            <a:ext cx="160534" cy="512006"/>
            <a:chOff x="1079500" y="4466888"/>
            <a:chExt cx="160534" cy="514920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1159767" y="4469802"/>
              <a:ext cx="0" cy="512006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079500" y="4469802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1159767" y="4466888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1107575" y="4555093"/>
              <a:ext cx="101600" cy="101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55884" y="2431832"/>
            <a:ext cx="997883" cy="1574616"/>
            <a:chOff x="5855884" y="2431832"/>
            <a:chExt cx="997883" cy="1574616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5858781" y="2512099"/>
              <a:ext cx="994986" cy="0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5858781" y="2512100"/>
              <a:ext cx="79813" cy="80266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5855884" y="2431832"/>
              <a:ext cx="79813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 rot="5400000" flipH="1" flipV="1">
              <a:off x="5943303" y="2462979"/>
              <a:ext cx="101600" cy="101025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846669" y="2505054"/>
              <a:ext cx="0" cy="1501394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16200000" flipV="1">
            <a:off x="3131044" y="1655023"/>
            <a:ext cx="160534" cy="512006"/>
            <a:chOff x="1079500" y="4466888"/>
            <a:chExt cx="160534" cy="51492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159767" y="4469802"/>
              <a:ext cx="0" cy="512006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79500" y="4469802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1159767" y="4466888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1107575" y="4555093"/>
              <a:ext cx="101600" cy="101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flipV="1">
            <a:off x="2274737" y="4469802"/>
            <a:ext cx="160534" cy="512006"/>
            <a:chOff x="1079500" y="4466888"/>
            <a:chExt cx="160534" cy="51492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159767" y="4469802"/>
              <a:ext cx="0" cy="512006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079500" y="4469802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1159767" y="4466888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1107575" y="4555093"/>
              <a:ext cx="101600" cy="101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79500" y="4469802"/>
            <a:ext cx="160534" cy="512006"/>
            <a:chOff x="1079500" y="4466888"/>
            <a:chExt cx="160534" cy="5149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159767" y="4469802"/>
              <a:ext cx="0" cy="512006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79500" y="4469802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>
              <a:off x="1159767" y="4466888"/>
              <a:ext cx="80267" cy="80267"/>
            </a:xfrm>
            <a:prstGeom prst="line">
              <a:avLst/>
            </a:prstGeom>
            <a:ln w="15875">
              <a:solidFill>
                <a:srgbClr val="0D6E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107575" y="4555093"/>
              <a:ext cx="101600" cy="1016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D6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26319" y="6283424"/>
            <a:ext cx="10139362" cy="214296"/>
            <a:chOff x="443705" y="5836444"/>
            <a:chExt cx="11106946" cy="300037"/>
          </a:xfrm>
          <a:solidFill>
            <a:schemeClr val="bg1">
              <a:lumMod val="5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592931" y="5836444"/>
              <a:ext cx="10808494" cy="3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43705" y="5837236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252199" y="5836444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0071" y="6278401"/>
            <a:ext cx="313457" cy="206228"/>
            <a:chOff x="605418" y="5882781"/>
            <a:chExt cx="313457" cy="206228"/>
          </a:xfrm>
        </p:grpSpPr>
        <p:sp>
          <p:nvSpPr>
            <p:cNvPr id="20" name="이등변 삼각형 19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>
            <a:grpSpLocks noChangeAspect="1"/>
          </p:cNvGrpSpPr>
          <p:nvPr/>
        </p:nvGrpSpPr>
        <p:grpSpPr>
          <a:xfrm rot="10800000">
            <a:off x="11267281" y="6278401"/>
            <a:ext cx="313457" cy="206228"/>
            <a:chOff x="605418" y="5882781"/>
            <a:chExt cx="313457" cy="206228"/>
          </a:xfrm>
        </p:grpSpPr>
        <p:sp>
          <p:nvSpPr>
            <p:cNvPr id="23" name="이등변 삼각형 22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25128" y="6278400"/>
            <a:ext cx="4919110" cy="218754"/>
            <a:chOff x="1025128" y="6278400"/>
            <a:chExt cx="4919110" cy="218754"/>
          </a:xfrm>
          <a:solidFill>
            <a:srgbClr val="0D6EFD"/>
          </a:solidFill>
        </p:grpSpPr>
        <p:sp>
          <p:nvSpPr>
            <p:cNvPr id="25" name="직사각형 24"/>
            <p:cNvSpPr/>
            <p:nvPr/>
          </p:nvSpPr>
          <p:spPr>
            <a:xfrm>
              <a:off x="1159767" y="6278400"/>
              <a:ext cx="4647307" cy="218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25128" y="6283424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671786" y="6283424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61380"/>
              </p:ext>
            </p:extLst>
          </p:nvPr>
        </p:nvGraphicFramePr>
        <p:xfrm>
          <a:off x="566738" y="1398966"/>
          <a:ext cx="2404457" cy="307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27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205930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2559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accounts_user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password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varchar(128)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2188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username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varchar(150)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44336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email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varchar(254)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74858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is_superuser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bool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5330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is_staff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bool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90660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is_active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bool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66624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last_name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varchar(150)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1754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first_name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varchar(150)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57389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data_joined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datetime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11053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last_login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datetime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235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45904"/>
              </p:ext>
            </p:extLst>
          </p:nvPr>
        </p:nvGraphicFramePr>
        <p:xfrm>
          <a:off x="566738" y="4984722"/>
          <a:ext cx="240445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95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196062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2339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accounts_user_followings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from_user_id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to_user_id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44336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39394"/>
              </p:ext>
            </p:extLst>
          </p:nvPr>
        </p:nvGraphicFramePr>
        <p:xfrm>
          <a:off x="3451427" y="1399306"/>
          <a:ext cx="240445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27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205930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189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reviews_review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44336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vote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74858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content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text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5330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created_at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datetime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90660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updated_at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datetime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66624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user_id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175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18256"/>
              </p:ext>
            </p:extLst>
          </p:nvPr>
        </p:nvGraphicFramePr>
        <p:xfrm>
          <a:off x="3451427" y="4981808"/>
          <a:ext cx="240445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95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196062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1907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movies_movie_like_users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user_id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44336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790"/>
              </p:ext>
            </p:extLst>
          </p:nvPr>
        </p:nvGraphicFramePr>
        <p:xfrm>
          <a:off x="6336116" y="4006448"/>
          <a:ext cx="240445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27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205930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2143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movies_movie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title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varchar(200)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2188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release_date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date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44336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vote_count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74858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vote_average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real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5330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overview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text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90660"/>
                  </a:ext>
                </a:extLst>
              </a:tr>
              <a:tr h="189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poster_path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text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6662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27982"/>
              </p:ext>
            </p:extLst>
          </p:nvPr>
        </p:nvGraphicFramePr>
        <p:xfrm>
          <a:off x="9220806" y="4006448"/>
          <a:ext cx="24044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95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196062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1907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movies_genre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Varchar(200)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218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36399"/>
              </p:ext>
            </p:extLst>
          </p:nvPr>
        </p:nvGraphicFramePr>
        <p:xfrm>
          <a:off x="9220806" y="4984722"/>
          <a:ext cx="240445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95">
                  <a:extLst>
                    <a:ext uri="{9D8B030D-6E8A-4147-A177-3AD203B41FA5}">
                      <a16:colId xmlns:a16="http://schemas.microsoft.com/office/drawing/2014/main" val="289527423"/>
                    </a:ext>
                  </a:extLst>
                </a:gridCol>
                <a:gridCol w="1196062">
                  <a:extLst>
                    <a:ext uri="{9D8B030D-6E8A-4147-A177-3AD203B41FA5}">
                      <a16:colId xmlns:a16="http://schemas.microsoft.com/office/drawing/2014/main" val="951307367"/>
                    </a:ext>
                  </a:extLst>
                </a:gridCol>
              </a:tblGrid>
              <a:tr h="1907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movies_movie_genres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6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8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movie_id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9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genre_id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김포평화고딕 Regular" panose="02000500000000000000" pitchFamily="2" charset="-127"/>
                          <a:ea typeface="김포평화고딕 Regular" panose="02000500000000000000" pitchFamily="2" charset="-127"/>
                        </a:rPr>
                        <a:t>integer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김포평화고딕 Regular" panose="02000500000000000000" pitchFamily="2" charset="-127"/>
                        <a:ea typeface="김포평화고딕 Regular" panose="02000500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44336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7994759" y="1396880"/>
            <a:ext cx="278473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user : review = 1 : N</a:t>
            </a:r>
            <a:endParaRPr lang="en-US" altLang="ko-KR" dirty="0">
              <a:solidFill>
                <a:schemeClr val="bg1"/>
              </a:solidFill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user : user = M : N</a:t>
            </a:r>
            <a:endParaRPr lang="en-US" altLang="ko-KR" dirty="0">
              <a:solidFill>
                <a:schemeClr val="bg1"/>
              </a:solidFill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user : movie = M : N</a:t>
            </a:r>
            <a:endParaRPr lang="en-US" altLang="ko-KR" dirty="0">
              <a:solidFill>
                <a:schemeClr val="bg1"/>
              </a:solidFill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movie : review = 1 : N</a:t>
            </a:r>
            <a:endParaRPr lang="en-US" altLang="ko-KR" dirty="0">
              <a:solidFill>
                <a:schemeClr val="bg1"/>
              </a:solidFill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movie : genre = M : N </a:t>
            </a:r>
            <a:endParaRPr lang="ko-KR" altLang="en-US" dirty="0">
              <a:solidFill>
                <a:schemeClr val="bg1"/>
              </a:solidFill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66738" y="360000"/>
            <a:ext cx="11058525" cy="692943"/>
          </a:xfrm>
          <a:prstGeom prst="roundRect">
            <a:avLst/>
          </a:prstGeom>
          <a:solidFill>
            <a:schemeClr val="tx1"/>
          </a:solidFill>
          <a:ln>
            <a:noFill/>
            <a:prstDash val="solid"/>
          </a:ln>
          <a:effectLst>
            <a:glow rad="190500">
              <a:schemeClr val="accent3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2574" y="475638"/>
            <a:ext cx="130837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2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FLIX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53272" y="51805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56367" y="5180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dirty="0">
              <a:solidFill>
                <a:srgbClr val="0D6EFD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1698" y="518051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410416" y="5180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2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26319" y="6283424"/>
            <a:ext cx="10139362" cy="214296"/>
            <a:chOff x="443705" y="5836444"/>
            <a:chExt cx="11106946" cy="300037"/>
          </a:xfrm>
          <a:solidFill>
            <a:schemeClr val="bg1">
              <a:lumMod val="5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592931" y="5836444"/>
              <a:ext cx="10808494" cy="3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43705" y="5837236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252199" y="5836444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0071" y="6278401"/>
            <a:ext cx="313457" cy="206228"/>
            <a:chOff x="605418" y="5882781"/>
            <a:chExt cx="313457" cy="206228"/>
          </a:xfrm>
        </p:grpSpPr>
        <p:sp>
          <p:nvSpPr>
            <p:cNvPr id="20" name="이등변 삼각형 19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>
            <a:grpSpLocks noChangeAspect="1"/>
          </p:cNvGrpSpPr>
          <p:nvPr/>
        </p:nvGrpSpPr>
        <p:grpSpPr>
          <a:xfrm rot="10800000">
            <a:off x="11267281" y="6278401"/>
            <a:ext cx="313457" cy="206228"/>
            <a:chOff x="605418" y="5882781"/>
            <a:chExt cx="313457" cy="206228"/>
          </a:xfrm>
        </p:grpSpPr>
        <p:sp>
          <p:nvSpPr>
            <p:cNvPr id="23" name="이등변 삼각형 22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25128" y="6278400"/>
            <a:ext cx="7065545" cy="218754"/>
            <a:chOff x="1025128" y="6278400"/>
            <a:chExt cx="7065545" cy="218754"/>
          </a:xfrm>
          <a:solidFill>
            <a:srgbClr val="0D6EFD"/>
          </a:solidFill>
        </p:grpSpPr>
        <p:sp>
          <p:nvSpPr>
            <p:cNvPr id="25" name="직사각형 24"/>
            <p:cNvSpPr/>
            <p:nvPr/>
          </p:nvSpPr>
          <p:spPr>
            <a:xfrm>
              <a:off x="1159767" y="6278400"/>
              <a:ext cx="6805673" cy="218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25128" y="6283424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818221" y="6283424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99877" y="1689405"/>
            <a:ext cx="312957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FOR ANYONE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WORLDCUP PREFERENCE</a:t>
            </a:r>
            <a:endParaRPr lang="ko-KR" altLang="en-US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3853" y="1689405"/>
            <a:ext cx="2308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FOR ME</a:t>
            </a:r>
            <a:endParaRPr lang="en-US" altLang="ko-KR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GENRE PREFERENCE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via REVIEWS</a:t>
            </a:r>
            <a:endParaRPr lang="ko-KR" altLang="en-US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70877" y="1689404"/>
            <a:ext cx="21733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FOR WE</a:t>
            </a:r>
            <a:endParaRPr lang="en-US" altLang="ko-KR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LIKE PREFERENCE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충북대직지체" panose="02020603020101020101" pitchFamily="18" charset="-127"/>
                <a:ea typeface="충북대직지체" panose="02020603020101020101" pitchFamily="18" charset="-127"/>
              </a:rPr>
              <a:t>via FOLLOWS</a:t>
            </a:r>
            <a:endParaRPr lang="ko-KR" altLang="en-US" dirty="0">
              <a:solidFill>
                <a:schemeClr val="bg1"/>
              </a:solidFill>
              <a:latin typeface="충북대직지체" panose="02020603020101020101" pitchFamily="18" charset="-127"/>
              <a:ea typeface="충북대직지체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737" y="3798921"/>
            <a:ext cx="3595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</a:t>
            </a:r>
            <a:r>
              <a:rPr lang="ko-KR" altLang="en-US" dirty="0" err="1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비로그인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유저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로그인 유저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인기 영화 랜덤 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16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개 추출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개씩 총 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쌍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유저는 최후의 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개가 남을 때까지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둘 중 하나의 영화를 선택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89844" y="3798921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로그인 유저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</a:t>
            </a:r>
            <a:r>
              <a:rPr lang="ko-KR" altLang="en-US" dirty="0" err="1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맞팔로우</a:t>
            </a:r>
            <a:r>
              <a:rPr lang="ko-KR" altLang="en-US" dirty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유저 존재 확인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</a:t>
            </a:r>
            <a:r>
              <a:rPr lang="ko-KR" altLang="en-US" dirty="0" err="1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맞팔로우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유저가 좋아하는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   영화들을 추천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4742" y="3798921"/>
            <a:ext cx="3066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로그인 유저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리뷰를 작성한 유저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리뷰에 해당하는 장르들 중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가장 많은 장르 </a:t>
            </a:r>
            <a:r>
              <a:rPr lang="en-US" altLang="ko-KR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1~2</a:t>
            </a:r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위 추출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✔ 해당 장르의 인기 영화 추천</a:t>
            </a:r>
            <a:endParaRPr lang="en-US" altLang="ko-KR" dirty="0" smtClean="0">
              <a:solidFill>
                <a:schemeClr val="bg1"/>
              </a:solidFill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556852" y="1405218"/>
            <a:ext cx="0" cy="419548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319499" y="1405218"/>
            <a:ext cx="0" cy="419548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66738" y="360000"/>
            <a:ext cx="11058525" cy="692943"/>
          </a:xfrm>
          <a:prstGeom prst="roundRect">
            <a:avLst/>
          </a:prstGeom>
          <a:solidFill>
            <a:schemeClr val="tx1"/>
          </a:solidFill>
          <a:ln>
            <a:noFill/>
            <a:prstDash val="solid"/>
          </a:ln>
          <a:effectLst>
            <a:glow rad="190500">
              <a:schemeClr val="accent3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574" y="475638"/>
            <a:ext cx="130837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2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FLIX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3272" y="51805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56367" y="5180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31698" y="518051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dirty="0">
              <a:solidFill>
                <a:srgbClr val="0D6EFD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0416" y="5180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3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26319" y="6283424"/>
            <a:ext cx="10139362" cy="214296"/>
            <a:chOff x="443705" y="5836444"/>
            <a:chExt cx="11106946" cy="300037"/>
          </a:xfrm>
          <a:solidFill>
            <a:schemeClr val="bg1">
              <a:lumMod val="5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592931" y="5836444"/>
              <a:ext cx="10808494" cy="3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43705" y="5837236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252199" y="5836444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0071" y="6278401"/>
            <a:ext cx="313457" cy="206228"/>
            <a:chOff x="605418" y="5882781"/>
            <a:chExt cx="313457" cy="206228"/>
          </a:xfrm>
        </p:grpSpPr>
        <p:sp>
          <p:nvSpPr>
            <p:cNvPr id="20" name="이등변 삼각형 19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>
            <a:grpSpLocks noChangeAspect="1"/>
          </p:cNvGrpSpPr>
          <p:nvPr/>
        </p:nvGrpSpPr>
        <p:grpSpPr>
          <a:xfrm rot="10800000">
            <a:off x="11267281" y="6278401"/>
            <a:ext cx="313457" cy="206228"/>
            <a:chOff x="605418" y="5882781"/>
            <a:chExt cx="313457" cy="206228"/>
          </a:xfrm>
        </p:grpSpPr>
        <p:sp>
          <p:nvSpPr>
            <p:cNvPr id="23" name="이등변 삼각형 22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25128" y="6278400"/>
            <a:ext cx="9385419" cy="218754"/>
            <a:chOff x="1025128" y="6278400"/>
            <a:chExt cx="9385419" cy="218754"/>
          </a:xfrm>
          <a:solidFill>
            <a:srgbClr val="0D6EFD"/>
          </a:solidFill>
        </p:grpSpPr>
        <p:sp>
          <p:nvSpPr>
            <p:cNvPr id="25" name="직사각형 24"/>
            <p:cNvSpPr/>
            <p:nvPr/>
          </p:nvSpPr>
          <p:spPr>
            <a:xfrm>
              <a:off x="1159767" y="6278400"/>
              <a:ext cx="9114533" cy="218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25128" y="6283424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138095" y="6283424"/>
              <a:ext cx="272452" cy="213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566738" y="360000"/>
            <a:ext cx="11058525" cy="692943"/>
          </a:xfrm>
          <a:prstGeom prst="roundRect">
            <a:avLst/>
          </a:prstGeom>
          <a:solidFill>
            <a:schemeClr val="tx1"/>
          </a:solidFill>
          <a:ln>
            <a:noFill/>
            <a:prstDash val="solid"/>
          </a:ln>
          <a:effectLst>
            <a:glow rad="190500">
              <a:schemeClr val="accent3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574" y="475638"/>
            <a:ext cx="130837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2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FLIX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3272" y="51805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56367" y="5180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31698" y="518051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10416" y="5180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dirty="0">
              <a:solidFill>
                <a:srgbClr val="0D6EFD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5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26319" y="6283423"/>
            <a:ext cx="10139362" cy="214296"/>
            <a:chOff x="443705" y="5836444"/>
            <a:chExt cx="11106946" cy="300037"/>
          </a:xfrm>
          <a:solidFill>
            <a:srgbClr val="0D6EFD"/>
          </a:solidFill>
        </p:grpSpPr>
        <p:sp>
          <p:nvSpPr>
            <p:cNvPr id="16" name="직사각형 15"/>
            <p:cNvSpPr/>
            <p:nvPr/>
          </p:nvSpPr>
          <p:spPr>
            <a:xfrm>
              <a:off x="592931" y="5836444"/>
              <a:ext cx="10808494" cy="3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43705" y="5837236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252199" y="5836444"/>
              <a:ext cx="298452" cy="2984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0071" y="6278400"/>
            <a:ext cx="313457" cy="206228"/>
            <a:chOff x="605418" y="5882781"/>
            <a:chExt cx="313457" cy="206228"/>
          </a:xfrm>
        </p:grpSpPr>
        <p:sp>
          <p:nvSpPr>
            <p:cNvPr id="20" name="이등변 삼각형 19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>
            <a:grpSpLocks noChangeAspect="1"/>
          </p:cNvGrpSpPr>
          <p:nvPr/>
        </p:nvGrpSpPr>
        <p:grpSpPr>
          <a:xfrm rot="10800000">
            <a:off x="11267281" y="6278400"/>
            <a:ext cx="313457" cy="206228"/>
            <a:chOff x="605418" y="5882781"/>
            <a:chExt cx="313457" cy="206228"/>
          </a:xfrm>
        </p:grpSpPr>
        <p:sp>
          <p:nvSpPr>
            <p:cNvPr id="23" name="이등변 삼각형 22"/>
            <p:cNvSpPr/>
            <p:nvPr/>
          </p:nvSpPr>
          <p:spPr>
            <a:xfrm rot="5400000" flipV="1">
              <a:off x="726870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V="1">
              <a:off x="591195" y="5897004"/>
              <a:ext cx="206228" cy="1777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6365" y="2326843"/>
            <a:ext cx="65405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충북대직지체" panose="02020603020101020101" pitchFamily="18" charset="-127"/>
                <a:ea typeface="충북대직지체" panose="02020603020101020101" pitchFamily="18" charset="-127"/>
              </a:rPr>
              <a:t>Front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				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김태삼</a:t>
            </a:r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충북대직지체" panose="02020603020101020101" pitchFamily="18" charset="-127"/>
                <a:ea typeface="충북대직지체" panose="02020603020101020101" pitchFamily="18" charset="-127"/>
              </a:rPr>
              <a:t>Back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				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이지수</a:t>
            </a:r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충북대직지체" panose="02020603020101020101" pitchFamily="18" charset="-127"/>
                <a:ea typeface="충북대직지체" panose="02020603020101020101" pitchFamily="18" charset="-127"/>
              </a:rPr>
              <a:t>Special Thanks To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		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김준호 교수님</a:t>
            </a:r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				7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기 서울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6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김포평화고딕 Regular" panose="02000500000000000000" pitchFamily="2" charset="-127"/>
                <a:ea typeface="김포평화고딕 Regular" panose="02000500000000000000" pitchFamily="2" charset="-127"/>
              </a:rPr>
              <a:t>반 친구들</a:t>
            </a:r>
            <a:endParaRPr lang="en-US" altLang="ko-KR" sz="240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김포평화고딕 Regular" panose="02000500000000000000" pitchFamily="2" charset="-127"/>
              <a:ea typeface="김포평화고딕 Regular" panose="020005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6738" y="360000"/>
            <a:ext cx="11058525" cy="692943"/>
          </a:xfrm>
          <a:prstGeom prst="roundRect">
            <a:avLst/>
          </a:prstGeom>
          <a:solidFill>
            <a:schemeClr val="tx1"/>
          </a:solidFill>
          <a:ln>
            <a:noFill/>
            <a:prstDash val="solid"/>
          </a:ln>
          <a:effectLst>
            <a:glow rad="190500">
              <a:schemeClr val="accent3">
                <a:satMod val="175000"/>
                <a:alpha val="7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574" y="475638"/>
            <a:ext cx="1308371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D6EFD"/>
                </a:solidFill>
                <a:latin typeface="카페24 아네모네" pitchFamily="2" charset="-127"/>
                <a:ea typeface="카페24 아네모네" pitchFamily="2" charset="-127"/>
              </a:rPr>
              <a:t>WE</a:t>
            </a:r>
            <a:r>
              <a:rPr lang="en-US" altLang="ko-KR" sz="24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FLIX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3272" y="51805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PLANNING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56367" y="5180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ERD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31698" y="518051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ALGORITHM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410416" y="5180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5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284</Words>
  <Application>Microsoft Office PowerPoint</Application>
  <PresentationFormat>와이드스크린</PresentationFormat>
  <Paragraphs>171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김포평화고딕 Regular</vt:lpstr>
      <vt:lpstr>맑은 고딕</vt:lpstr>
      <vt:lpstr>충북대직지체</vt:lpstr>
      <vt:lpstr>Arial</vt:lpstr>
      <vt:lpstr>Arial Black</vt:lpstr>
      <vt:lpstr>카페24 아네모네</vt:lpstr>
      <vt:lpstr>김포평화고딕 Bold</vt:lpstr>
      <vt:lpstr>Office 테마</vt:lpstr>
      <vt:lpstr>WEFILX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SSAFILX</dc:title>
  <dc:creator>LJS</dc:creator>
  <cp:lastModifiedBy>LJS</cp:lastModifiedBy>
  <cp:revision>47</cp:revision>
  <dcterms:created xsi:type="dcterms:W3CDTF">2022-05-23T04:08:44Z</dcterms:created>
  <dcterms:modified xsi:type="dcterms:W3CDTF">2022-05-26T09:45:58Z</dcterms:modified>
</cp:coreProperties>
</file>