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6"/>
  </p:notesMasterIdLst>
  <p:sldIdLst>
    <p:sldId id="265" r:id="rId2"/>
    <p:sldId id="256" r:id="rId3"/>
    <p:sldId id="259" r:id="rId4"/>
    <p:sldId id="257" r:id="rId5"/>
    <p:sldId id="261" r:id="rId6"/>
    <p:sldId id="260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4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5" name="Picture 16" descr="Pearson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4" name="Picture 13" descr="22548_1278270529582_1614585667_669421_7933641_n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</a:rPr>
              <a:t>Copyright © 2011 Pearson Addison-Wesley</a:t>
            </a:r>
            <a:endParaRPr lang="en-US" sz="1200" baseline="0" dirty="0">
              <a:latin typeface="Arial" charset="0"/>
            </a:endParaRP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1 -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Any type of device that provides data from a computer to the outside world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 of output data: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printed report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image such as a picture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sound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 output devices include: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Monitor (display screen)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programs that run on a computer</a:t>
            </a:r>
          </a:p>
          <a:p>
            <a:r>
              <a:rPr lang="en-US" dirty="0" smtClean="0"/>
              <a:t>Two major categories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Operating systems</a:t>
            </a:r>
          </a:p>
          <a:p>
            <a:pPr lvl="2"/>
            <a:r>
              <a:rPr lang="en-US" dirty="0" smtClean="0"/>
              <a:t>Controls the processes within the computer</a:t>
            </a:r>
          </a:p>
          <a:p>
            <a:pPr lvl="2"/>
            <a:r>
              <a:rPr lang="en-US" dirty="0" smtClean="0"/>
              <a:t>Manages the computer's hardware devices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Application Software</a:t>
            </a:r>
          </a:p>
          <a:p>
            <a:pPr lvl="2"/>
            <a:r>
              <a:rPr lang="en-US" dirty="0" smtClean="0"/>
              <a:t>Solve problems or perform tasks needed by users</a:t>
            </a:r>
          </a:p>
          <a:p>
            <a:pPr lvl="2"/>
            <a:r>
              <a:rPr lang="en-US" dirty="0" smtClean="0"/>
              <a:t>Examples include word processing, spreadsheets, games, Internet browsers, playing music, etc)</a:t>
            </a:r>
          </a:p>
          <a:p>
            <a:pPr lvl="2"/>
            <a:r>
              <a:rPr lang="en-US" dirty="0" smtClean="0"/>
              <a:t>Each program is referred to as an application</a:t>
            </a:r>
          </a:p>
          <a:p>
            <a:pPr lvl="2"/>
            <a:r>
              <a:rPr lang="en-US" dirty="0" smtClean="0"/>
              <a:t>This book develops applications in Visual Basic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Programs and Programming Languages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program is a set of instructions a computer follows in order to</a:t>
            </a:r>
          </a:p>
          <a:p>
            <a:r>
              <a:rPr lang="en-US" dirty="0" smtClean="0"/>
              <a:t>perform a task. A programming language is a special language used</a:t>
            </a:r>
          </a:p>
          <a:p>
            <a:r>
              <a:rPr lang="en-US" dirty="0" smtClean="0"/>
              <a:t>to write computer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can only follow instructions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computer program</a:t>
            </a:r>
            <a:r>
              <a:rPr lang="en-US" dirty="0" smtClean="0"/>
              <a:t> is a set of instructions on how to solve a problem or perform a task</a:t>
            </a:r>
          </a:p>
          <a:p>
            <a:r>
              <a:rPr lang="en-US" dirty="0" smtClean="0"/>
              <a:t>In order for a computer to compute someone’s gross pay, we must tell it to perform the steps on the following slide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Gross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Display message: "How many hours did you work?"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Allow user to enter number of hours worked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Store the number the user enters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Display message: "How much are you paid per hour?"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Allow the user to enter an hourly pay rate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Store the number the user enters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Multiply hours worked by pay rate and store the result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/>
            </a:pPr>
            <a:r>
              <a:rPr lang="en-US" dirty="0" smtClean="0"/>
              <a:t>Display a message with the result of the previous step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dirty="0" smtClean="0"/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	This well-defined, ordered set of steps for solving a problem is called an </a:t>
            </a:r>
            <a:r>
              <a:rPr lang="en-US" dirty="0" smtClean="0">
                <a:solidFill>
                  <a:schemeClr val="bg1"/>
                </a:solidFill>
              </a:rPr>
              <a:t>algorithm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SzPct val="75000"/>
              <a:buNone/>
            </a:pPr>
            <a:r>
              <a:rPr lang="en-US" sz="2400" dirty="0" smtClean="0"/>
              <a:t>Memory snapshots show </a:t>
            </a:r>
            <a:r>
              <a:rPr lang="en-US" sz="2400" dirty="0" smtClean="0">
                <a:solidFill>
                  <a:schemeClr val="bg1"/>
                </a:solidFill>
              </a:rPr>
              <a:t>states</a:t>
            </a:r>
            <a:r>
              <a:rPr lang="en-US" sz="2400" dirty="0" smtClean="0"/>
              <a:t> of the program</a:t>
            </a:r>
          </a:p>
          <a:p>
            <a:pPr marL="533400" indent="-533400">
              <a:lnSpc>
                <a:spcPct val="90000"/>
              </a:lnSpc>
              <a:buSzPct val="75000"/>
              <a:buNone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None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r>
              <a:rPr lang="en-US" sz="2400" dirty="0" smtClean="0"/>
              <a:t>Store </a:t>
            </a:r>
            <a:r>
              <a:rPr lang="en-US" sz="2400" dirty="0" smtClean="0">
                <a:solidFill>
                  <a:schemeClr val="bg1"/>
                </a:solidFill>
              </a:rPr>
              <a:t>hours worked </a:t>
            </a:r>
            <a:r>
              <a:rPr lang="en-US" sz="2400" dirty="0" smtClean="0"/>
              <a:t>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r>
              <a:rPr lang="en-US" sz="2400" dirty="0" smtClean="0"/>
              <a:t>Store </a:t>
            </a:r>
            <a:r>
              <a:rPr lang="en-US" sz="2400" dirty="0" smtClean="0">
                <a:solidFill>
                  <a:schemeClr val="bg1"/>
                </a:solidFill>
              </a:rPr>
              <a:t>hourly pay rate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/>
              <a:t>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r>
              <a:rPr lang="en-US" sz="2400" dirty="0" smtClean="0"/>
              <a:t>Multiply </a:t>
            </a:r>
            <a:r>
              <a:rPr lang="en-US" sz="2400" dirty="0" smtClean="0">
                <a:solidFill>
                  <a:schemeClr val="bg1"/>
                </a:solidFill>
              </a:rPr>
              <a:t>hours worked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chemeClr val="bg1"/>
                </a:solidFill>
              </a:rPr>
              <a:t>pay rate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store amount earned</a:t>
            </a:r>
            <a:r>
              <a:rPr lang="en-US" sz="2400" b="1" i="1" dirty="0" smtClean="0"/>
              <a:t> </a:t>
            </a:r>
            <a:r>
              <a:rPr lang="en-US" sz="2400" dirty="0" smtClean="0"/>
              <a:t>in memory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05600" y="1600200"/>
          <a:ext cx="198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Program Starting State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hours worked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41335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2743200"/>
          <a:ext cx="198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/>
                          </a:solidFill>
                        </a:rPr>
                        <a:t>hours worked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DD9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DD9BF"/>
                    </a:solidFill>
                  </a:tcPr>
                </a:tc>
              </a:tr>
              <a:tr h="241335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??</a:t>
                      </a:r>
                      <a:endParaRPr 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3886200"/>
          <a:ext cx="198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6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hours worked</a:t>
                      </a:r>
                      <a:endParaRPr 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41335">
                <a:tc>
                  <a:txBody>
                    <a:bodyPr/>
                    <a:lstStyle/>
                    <a:p>
                      <a:pPr algn="r"/>
                      <a:r>
                        <a:rPr lang="en-US" sz="11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05600" y="5029200"/>
          <a:ext cx="198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Snapshot after Step 7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hours worked</a:t>
                      </a:r>
                      <a:endParaRPr 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41335"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hourly pay rate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255531">
                <a:tc>
                  <a:txBody>
                    <a:bodyPr/>
                    <a:lstStyle/>
                    <a:p>
                      <a:pPr algn="r"/>
                      <a:r>
                        <a:rPr lang="en-US" sz="11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 earned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steps in our algorithm must be stated in a form the computer understands</a:t>
            </a:r>
          </a:p>
          <a:p>
            <a:r>
              <a:rPr lang="en-US" dirty="0" smtClean="0"/>
              <a:t>The CPU processes instructions as a series of 1’s and 0’s called </a:t>
            </a:r>
            <a:r>
              <a:rPr lang="en-US" dirty="0" smtClean="0">
                <a:solidFill>
                  <a:schemeClr val="bg1"/>
                </a:solidFill>
              </a:rPr>
              <a:t>machine language</a:t>
            </a:r>
          </a:p>
          <a:p>
            <a:r>
              <a:rPr lang="en-US" dirty="0" smtClean="0"/>
              <a:t>This is a tedious and difficult format for people</a:t>
            </a:r>
          </a:p>
          <a:p>
            <a:r>
              <a:rPr lang="en-US" dirty="0" smtClean="0"/>
              <a:t>Instead,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r>
              <a:rPr lang="en-US" dirty="0" smtClean="0"/>
              <a:t> allow us to use words instead of numbers</a:t>
            </a:r>
          </a:p>
          <a:p>
            <a:r>
              <a:rPr lang="en-US" dirty="0" smtClean="0"/>
              <a:t>Software converts the programming language statements to machine language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810000" cy="2514599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Visual Basic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Java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1"/>
            <a:ext cx="4495800" cy="2514599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C#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C++</a:t>
            </a:r>
          </a:p>
          <a:p>
            <a:r>
              <a:rPr lang="en-US" dirty="0" smtClean="0"/>
              <a:t>PHP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962400"/>
            <a:ext cx="8229600" cy="21637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(also called Visual Basic .NET) is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just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programming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 *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Visual Studio 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separate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environment with tools 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screen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programming language 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 Made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Keywords (Reserved Words)</a:t>
            </a:r>
            <a:endParaRPr lang="en-US" dirty="0" smtClean="0"/>
          </a:p>
          <a:p>
            <a:pPr lvl="1"/>
            <a:r>
              <a:rPr lang="en-US" dirty="0" smtClean="0"/>
              <a:t>Words with special meaning  that make up a high-level programming language, cannot be used for any other purpose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  <a:endParaRPr lang="en-US" dirty="0" smtClean="0"/>
          </a:p>
          <a:p>
            <a:pPr lvl="1"/>
            <a:r>
              <a:rPr lang="en-US" dirty="0" smtClean="0"/>
              <a:t>Special symbols that perform various operations on data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 smtClean="0"/>
          </a:p>
          <a:p>
            <a:pPr lvl="1"/>
            <a:r>
              <a:rPr lang="en-US" dirty="0" smtClean="0"/>
              <a:t>Used to store data in memory, named by the programmer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 smtClean="0"/>
          </a:p>
          <a:p>
            <a:pPr lvl="1"/>
            <a:r>
              <a:rPr lang="en-US" dirty="0" smtClean="0"/>
              <a:t>Set of rules</a:t>
            </a:r>
          </a:p>
          <a:p>
            <a:pPr lvl="1"/>
            <a:r>
              <a:rPr lang="en-US" dirty="0" smtClean="0"/>
              <a:t>Similar to the syntax (rules) of a spoken language, such as English, but must be strictly followed</a:t>
            </a:r>
          </a:p>
          <a:p>
            <a:pPr lvl="1"/>
            <a:r>
              <a:rPr lang="en-US" dirty="0" smtClean="0"/>
              <a:t>If even a single syntax error appears in a program, it will not compile or execute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 Made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Statements</a:t>
            </a:r>
            <a:endParaRPr lang="en-US" dirty="0" smtClean="0"/>
          </a:p>
          <a:p>
            <a:pPr lvl="1"/>
            <a:r>
              <a:rPr lang="en-US" dirty="0" smtClean="0"/>
              <a:t>Instructions made up of keywords, variables, and operators.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Procedures</a:t>
            </a:r>
            <a:endParaRPr lang="en-US" dirty="0" smtClean="0"/>
          </a:p>
          <a:p>
            <a:pPr lvl="1"/>
            <a:r>
              <a:rPr lang="en-US" dirty="0" smtClean="0"/>
              <a:t>Set of programming statements that perform a specific task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Comments (Remarks)</a:t>
            </a:r>
            <a:endParaRPr lang="en-US" dirty="0" smtClean="0"/>
          </a:p>
          <a:p>
            <a:pPr lvl="1"/>
            <a:r>
              <a:rPr lang="en-US" dirty="0" smtClean="0"/>
              <a:t>Ignored when the program runs, help human reader understand the purpose of programming statements</a:t>
            </a:r>
          </a:p>
          <a:p>
            <a:pPr lvl="1"/>
            <a:r>
              <a:rPr lang="en-US" dirty="0" smtClean="0"/>
              <a:t>In Visual Basic, any statement that begins with an apostrophe (</a:t>
            </a:r>
            <a:r>
              <a:rPr lang="en-US" b="1" dirty="0" smtClean="0"/>
              <a:t>'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Programming and Visual Basic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Constructed as a set of procedures </a:t>
            </a:r>
            <a:br>
              <a:rPr lang="en-US" dirty="0" smtClean="0"/>
            </a:br>
            <a:r>
              <a:rPr lang="en-US" dirty="0" smtClean="0"/>
              <a:t>(operational, functional units)</a:t>
            </a:r>
          </a:p>
          <a:p>
            <a:pPr lvl="1"/>
            <a:r>
              <a:rPr lang="en-US" dirty="0" smtClean="0"/>
              <a:t>Each procedure is a set of instructions</a:t>
            </a:r>
          </a:p>
          <a:p>
            <a:pPr lvl="1"/>
            <a:r>
              <a:rPr lang="en-US" dirty="0" smtClean="0"/>
              <a:t>The Gross Pay computation is a procedure</a:t>
            </a:r>
          </a:p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Uses real-world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  <a:r>
              <a:rPr lang="en-US" dirty="0" smtClean="0"/>
              <a:t> such as students, transcripts, and courses</a:t>
            </a:r>
          </a:p>
          <a:p>
            <a:pPr lvl="1"/>
            <a:r>
              <a:rPr lang="en-US" dirty="0" smtClean="0"/>
              <a:t>Objects have data elements called attributes</a:t>
            </a:r>
          </a:p>
          <a:p>
            <a:pPr lvl="1"/>
            <a:r>
              <a:rPr lang="en-US" dirty="0" smtClean="0"/>
              <a:t>Objects also perform actions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Visual Basic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GUI</a:t>
            </a:r>
            <a:r>
              <a:rPr lang="en-US" dirty="0" smtClean="0"/>
              <a:t> object called a form</a:t>
            </a:r>
          </a:p>
          <a:p>
            <a:r>
              <a:rPr lang="en-US" dirty="0" smtClean="0"/>
              <a:t>Contains data and actions</a:t>
            </a:r>
          </a:p>
          <a:p>
            <a:r>
              <a:rPr lang="en-US" dirty="0" smtClean="0"/>
              <a:t>Data, such as Hourly Pay</a:t>
            </a:r>
            <a:br>
              <a:rPr lang="en-US" dirty="0" smtClean="0"/>
            </a:br>
            <a:r>
              <a:rPr lang="en-US" dirty="0" smtClean="0"/>
              <a:t>Rate, is a text </a:t>
            </a:r>
            <a:r>
              <a:rPr lang="en-US" dirty="0" smtClean="0">
                <a:solidFill>
                  <a:schemeClr val="bg1"/>
                </a:solidFill>
              </a:rPr>
              <a:t>property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determines the </a:t>
            </a:r>
            <a:br>
              <a:rPr lang="en-US" dirty="0" smtClean="0"/>
            </a:br>
            <a:r>
              <a:rPr lang="en-US" dirty="0" smtClean="0"/>
              <a:t>appearance of form objects </a:t>
            </a:r>
          </a:p>
          <a:p>
            <a:r>
              <a:rPr lang="en-US" dirty="0" smtClean="0"/>
              <a:t>Actions, such as Calculate Gross Pay, is a </a:t>
            </a:r>
            <a:r>
              <a:rPr lang="en-US" dirty="0" smtClean="0">
                <a:solidFill>
                  <a:schemeClr val="bg1"/>
                </a:solidFill>
              </a:rPr>
              <a:t>method</a:t>
            </a:r>
            <a:r>
              <a:rPr lang="en-US" dirty="0" smtClean="0"/>
              <a:t> that determines how the form reacts</a:t>
            </a:r>
          </a:p>
          <a:p>
            <a:r>
              <a:rPr lang="en-US" dirty="0" smtClean="0"/>
              <a:t>A form is an object that contains other objects such as buttons, text boxes, and labels</a:t>
            </a:r>
          </a:p>
          <a:p>
            <a:endParaRPr lang="en-US" dirty="0"/>
          </a:p>
        </p:txBody>
      </p:sp>
      <p:pic>
        <p:nvPicPr>
          <p:cNvPr id="5" name="Picture 7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Form elements are </a:t>
            </a:r>
            <a:br>
              <a:rPr lang="en-US" dirty="0" smtClean="0"/>
            </a:br>
            <a:r>
              <a:rPr lang="en-US" dirty="0" smtClean="0"/>
              <a:t>objects called </a:t>
            </a:r>
            <a:r>
              <a:rPr lang="en-US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 smtClean="0"/>
              <a:t>This form has: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>
                <a:solidFill>
                  <a:schemeClr val="bg1"/>
                </a:solidFill>
              </a:rPr>
              <a:t>TextBox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smtClean="0"/>
              <a:t>Four </a:t>
            </a:r>
            <a:r>
              <a:rPr lang="en-US" dirty="0" smtClean="0">
                <a:solidFill>
                  <a:schemeClr val="bg1"/>
                </a:solidFill>
              </a:rPr>
              <a:t>Label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chemeClr val="bg1"/>
                </a:solidFill>
              </a:rPr>
              <a:t>Button</a:t>
            </a:r>
            <a:r>
              <a:rPr lang="en-US" dirty="0" smtClean="0"/>
              <a:t> controls</a:t>
            </a:r>
          </a:p>
          <a:p>
            <a:r>
              <a:rPr lang="en-US" dirty="0" smtClean="0"/>
              <a:t>The value displayed by </a:t>
            </a:r>
            <a:br>
              <a:rPr lang="en-US" dirty="0" smtClean="0"/>
            </a:br>
            <a:r>
              <a:rPr lang="en-US" dirty="0" smtClean="0"/>
              <a:t>a control is held in the </a:t>
            </a:r>
            <a:r>
              <a:rPr lang="en-US" dirty="0" smtClean="0">
                <a:solidFill>
                  <a:schemeClr val="bg1"/>
                </a:solidFill>
              </a:rPr>
              <a:t>text property</a:t>
            </a:r>
            <a:r>
              <a:rPr lang="en-US" dirty="0" smtClean="0"/>
              <a:t> of the control</a:t>
            </a:r>
          </a:p>
          <a:p>
            <a:r>
              <a:rPr lang="en-US" dirty="0" smtClean="0"/>
              <a:t>Left button text property is Calculate Gross Pay</a:t>
            </a:r>
          </a:p>
          <a:p>
            <a:r>
              <a:rPr lang="en-US" dirty="0" smtClean="0"/>
              <a:t>Buttons have methods attached to </a:t>
            </a:r>
            <a:r>
              <a:rPr lang="en-US" dirty="0" smtClean="0">
                <a:solidFill>
                  <a:schemeClr val="bg1"/>
                </a:solidFill>
              </a:rPr>
              <a:t>click events</a:t>
            </a:r>
          </a:p>
          <a:p>
            <a:endParaRPr lang="en-US" dirty="0"/>
          </a:p>
        </p:txBody>
      </p:sp>
      <p:pic>
        <p:nvPicPr>
          <p:cNvPr id="24" name="Picture 7" descr="Pink tissue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810000" y="1600200"/>
            <a:ext cx="4886895" cy="2514356"/>
            <a:chOff x="2592" y="816"/>
            <a:chExt cx="3031" cy="17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86" y="1824"/>
              <a:ext cx="2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976" y="81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76" y="816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616" y="816"/>
              <a:ext cx="0" cy="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238" y="1502"/>
              <a:ext cx="3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238" y="1185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53" y="1976"/>
              <a:ext cx="1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253" y="1238"/>
              <a:ext cx="1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246" y="1238"/>
              <a:ext cx="4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253" y="1502"/>
              <a:ext cx="6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4199" y="1871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4861" y="1871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050" y="2345"/>
              <a:ext cx="0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40" y="2345"/>
              <a:ext cx="0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970" y="2556"/>
              <a:ext cx="2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970" y="2398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59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3733800" y="3429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Programming: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GUI environment is </a:t>
            </a:r>
            <a:r>
              <a:rPr lang="en-US" dirty="0" smtClean="0">
                <a:solidFill>
                  <a:schemeClr val="bg1"/>
                </a:solidFill>
              </a:rPr>
              <a:t>event-driven</a:t>
            </a:r>
          </a:p>
          <a:p>
            <a:r>
              <a:rPr lang="en-US" dirty="0" smtClean="0"/>
              <a:t>An event is an action that takes place within a program</a:t>
            </a:r>
          </a:p>
          <a:p>
            <a:pPr lvl="1"/>
            <a:r>
              <a:rPr lang="en-US" dirty="0" smtClean="0"/>
              <a:t>Clicking a button (a Click event)</a:t>
            </a:r>
          </a:p>
          <a:p>
            <a:pPr lvl="1"/>
            <a:r>
              <a:rPr lang="en-US" dirty="0" smtClean="0"/>
              <a:t>Keying in a </a:t>
            </a:r>
            <a:r>
              <a:rPr lang="en-US" dirty="0" err="1" smtClean="0"/>
              <a:t>TextBox</a:t>
            </a:r>
            <a:r>
              <a:rPr lang="en-US" dirty="0" smtClean="0"/>
              <a:t> (a </a:t>
            </a:r>
            <a:r>
              <a:rPr lang="en-US" dirty="0" err="1" smtClean="0"/>
              <a:t>TextChanged</a:t>
            </a:r>
            <a:r>
              <a:rPr lang="en-US" dirty="0" smtClean="0"/>
              <a:t> event)</a:t>
            </a:r>
          </a:p>
          <a:p>
            <a:r>
              <a:rPr lang="en-US" dirty="0" smtClean="0"/>
              <a:t>Visual Basic controls are capable of detecting many, many events</a:t>
            </a:r>
          </a:p>
          <a:p>
            <a:r>
              <a:rPr lang="en-US" dirty="0" smtClean="0"/>
              <a:t>A program can respond to an event if the programmer writes an </a:t>
            </a:r>
            <a:r>
              <a:rPr lang="en-US" dirty="0" smtClean="0">
                <a:solidFill>
                  <a:schemeClr val="bg1"/>
                </a:solidFill>
              </a:rPr>
              <a:t>event procedure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about controls and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As a Visual Basic programmer, you must design and create an</a:t>
            </a:r>
          </a:p>
          <a:p>
            <a:r>
              <a:rPr lang="en-US" dirty="0" smtClean="0"/>
              <a:t>application’s GUI elements (forms and other controls) and the</a:t>
            </a:r>
          </a:p>
          <a:p>
            <a:r>
              <a:rPr lang="en-US" dirty="0" smtClean="0"/>
              <a:t>programming statements that respond to and/or perform actions</a:t>
            </a:r>
          </a:p>
          <a:p>
            <a:r>
              <a:rPr lang="en-US" dirty="0" smtClean="0"/>
              <a:t>(event handlers).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a Windows user you’re already familiar with many Visual Basic controls:</a:t>
            </a:r>
          </a:p>
          <a:p>
            <a:pPr lvl="1"/>
            <a:r>
              <a:rPr lang="en-US" dirty="0" smtClean="0"/>
              <a:t>Label - displays text the user cannot change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 smtClean="0"/>
              <a:t> - allows the user to enter text</a:t>
            </a:r>
          </a:p>
          <a:p>
            <a:pPr lvl="1"/>
            <a:r>
              <a:rPr lang="en-US" dirty="0" smtClean="0"/>
              <a:t>Button – performs an action when clicked</a:t>
            </a:r>
          </a:p>
          <a:p>
            <a:pPr lvl="1"/>
            <a:r>
              <a:rPr lang="en-US" dirty="0" err="1" smtClean="0"/>
              <a:t>RadioButton</a:t>
            </a:r>
            <a:r>
              <a:rPr lang="en-US" dirty="0" smtClean="0"/>
              <a:t> - A round button that is selected or deselected with a mouse click</a:t>
            </a:r>
          </a:p>
          <a:p>
            <a:pPr lvl="1"/>
            <a:r>
              <a:rPr lang="en-US" dirty="0" err="1" smtClean="0"/>
              <a:t>CheckBox</a:t>
            </a:r>
            <a:r>
              <a:rPr lang="en-US" dirty="0" smtClean="0"/>
              <a:t> – A box that is checked or unchecked with a mouse click</a:t>
            </a:r>
          </a:p>
          <a:p>
            <a:pPr lvl="1"/>
            <a:r>
              <a:rPr lang="en-US" dirty="0" smtClean="0"/>
              <a:t>Form - A window that contains these controls</a:t>
            </a:r>
          </a:p>
          <a:p>
            <a:r>
              <a:rPr lang="en-US" dirty="0" smtClean="0"/>
              <a:t>Tutorial 1-3 demonstrates these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 1-3, Visual Basic Controls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67326" y="1532467"/>
            <a:ext cx="6609348" cy="46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Name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All controls have properties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property has a value (or values)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all properties deal with appearance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name property establishes a means for the program to refer to that control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Controls are assigned relatively meaningless names when created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Programmers usually change these names to something more meaningful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Label controls use the default names (Label1, etc.)</a:t>
            </a:r>
          </a:p>
          <a:p>
            <a:r>
              <a:rPr lang="en-US" dirty="0" smtClean="0"/>
              <a:t>Text boxes, buttons, and the Gross Pay label play an active role in the program and have been changed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99294" y="2819400"/>
            <a:ext cx="7745413" cy="3365500"/>
            <a:chOff x="838200" y="2819400"/>
            <a:chExt cx="7745413" cy="3365500"/>
          </a:xfrm>
        </p:grpSpPr>
        <p:grpSp>
          <p:nvGrpSpPr>
            <p:cNvPr id="22" name="Group 21"/>
            <p:cNvGrpSpPr/>
            <p:nvPr/>
          </p:nvGrpSpPr>
          <p:grpSpPr>
            <a:xfrm>
              <a:off x="838200" y="2895600"/>
              <a:ext cx="7745413" cy="3289300"/>
              <a:chOff x="990600" y="2959100"/>
              <a:chExt cx="7745413" cy="3289300"/>
            </a:xfrm>
          </p:grpSpPr>
          <p:pic>
            <p:nvPicPr>
              <p:cNvPr id="5" name="Picture 7" descr="Pink tissue pap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95538" y="2959100"/>
                <a:ext cx="3797300" cy="2635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2209800" y="5791200"/>
                <a:ext cx="25574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btnCalcGrossPay</a:t>
                </a:r>
              </a:p>
            </p:txBody>
          </p:sp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5181600" y="5791200"/>
                <a:ext cx="13890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btnClose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6365875" y="3352800"/>
                <a:ext cx="237013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txtHoursWorked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6365875" y="3810000"/>
                <a:ext cx="167481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txtPayRate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6365875" y="4267200"/>
                <a:ext cx="1828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lblGrossPay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990600" y="3352800"/>
                <a:ext cx="1101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Label1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990600" y="3810000"/>
                <a:ext cx="1101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Label2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990600" y="4279900"/>
                <a:ext cx="1101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Label3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133600" y="3581400"/>
                <a:ext cx="76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2133600" y="4038600"/>
                <a:ext cx="1066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133600" y="4508500"/>
                <a:ext cx="1066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91000" y="5257800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5334000" y="5257800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5603875" y="3581400"/>
                <a:ext cx="76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5603875" y="4038600"/>
                <a:ext cx="76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5270500" y="4495800"/>
                <a:ext cx="10969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981200" y="29718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838200" y="2819400"/>
              <a:ext cx="790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Form1</a:t>
              </a:r>
              <a:endParaRPr lang="en-US" dirty="0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 names must start with a letter</a:t>
            </a:r>
          </a:p>
          <a:p>
            <a:r>
              <a:rPr lang="en-US" dirty="0" smtClean="0"/>
              <a:t>Remaining characters may be letters, digits, or underscore</a:t>
            </a:r>
          </a:p>
          <a:p>
            <a:r>
              <a:rPr lang="en-US" dirty="0" smtClean="0"/>
              <a:t>1st 3 lowercase letters indicate the type of control</a:t>
            </a:r>
          </a:p>
          <a:p>
            <a:pPr lvl="1"/>
            <a:r>
              <a:rPr lang="en-US" dirty="0" smtClean="0"/>
              <a:t>txt…	for Text Boxes</a:t>
            </a:r>
          </a:p>
          <a:p>
            <a:pPr lvl="1"/>
            <a:r>
              <a:rPr lang="en-US" dirty="0" err="1" smtClean="0"/>
              <a:t>lbl</a:t>
            </a:r>
            <a:r>
              <a:rPr lang="en-US" dirty="0" smtClean="0"/>
              <a:t>…	for Labels</a:t>
            </a:r>
          </a:p>
          <a:p>
            <a:pPr lvl="1"/>
            <a:r>
              <a:rPr lang="en-US" dirty="0" err="1" smtClean="0"/>
              <a:t>btn</a:t>
            </a:r>
            <a:r>
              <a:rPr lang="en-US" dirty="0" smtClean="0"/>
              <a:t>…	for Buttons</a:t>
            </a:r>
          </a:p>
          <a:p>
            <a:r>
              <a:rPr lang="en-US" dirty="0" smtClean="0"/>
              <a:t>After that, capitalize the first letter of each word</a:t>
            </a:r>
          </a:p>
          <a:p>
            <a:r>
              <a:rPr lang="en-US" dirty="0" err="1" smtClean="0"/>
              <a:t>txtHoursWorked</a:t>
            </a:r>
            <a:r>
              <a:rPr lang="en-US" dirty="0" smtClean="0"/>
              <a:t> is clearer than </a:t>
            </a:r>
            <a:r>
              <a:rPr lang="en-US" dirty="0" err="1" smtClean="0"/>
              <a:t>txthoursworked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1.1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SYSTEMS: Hardware and 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Computer systems consist of similar hardware devices and hardware</a:t>
            </a:r>
          </a:p>
          <a:p>
            <a:r>
              <a:rPr lang="en-US" smtClean="0"/>
              <a:t>components. This section provides an overview of computer</a:t>
            </a:r>
          </a:p>
          <a:p>
            <a:r>
              <a:rPr lang="en-US" smtClean="0"/>
              <a:t>hardware and software organization.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 Programming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programming process consists of several steps, which include</a:t>
            </a:r>
          </a:p>
          <a:p>
            <a:r>
              <a:rPr lang="en-US" dirty="0" smtClean="0"/>
              <a:t>designing, creating, testing, and debugging activities.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define what the program is to do</a:t>
            </a:r>
          </a:p>
          <a:p>
            <a:r>
              <a:rPr lang="en-US" dirty="0" smtClean="0"/>
              <a:t>For example, the Wage Calculator program:</a:t>
            </a:r>
          </a:p>
          <a:p>
            <a:pPr lvl="1"/>
            <a:r>
              <a:rPr lang="en-US" dirty="0" smtClean="0"/>
              <a:t>Purpose: To calculate the user’s gross pay</a:t>
            </a:r>
          </a:p>
          <a:p>
            <a:pPr lvl="1"/>
            <a:r>
              <a:rPr lang="en-US" dirty="0" smtClean="0"/>
              <a:t>Input: Number of hours worked, hourly pay rate</a:t>
            </a:r>
          </a:p>
          <a:p>
            <a:pPr lvl="1"/>
            <a:r>
              <a:rPr lang="en-US" dirty="0" smtClean="0"/>
              <a:t>Process: Multiply number of hours worked by hourly pay rate (result is the user’s gross pay)</a:t>
            </a:r>
          </a:p>
          <a:p>
            <a:pPr lvl="1"/>
            <a:r>
              <a:rPr lang="en-US" dirty="0" smtClean="0"/>
              <a:t>Output: Display a message indicating the user’s gross pay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Visualize the application running on the computer and design its user interface</a:t>
            </a:r>
            <a:endParaRPr lang="en-US" dirty="0"/>
          </a:p>
        </p:txBody>
      </p:sp>
      <p:pic>
        <p:nvPicPr>
          <p:cNvPr id="6" name="Picture 5" descr="asdfa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360" y="2667000"/>
            <a:ext cx="4797281" cy="38546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controls needed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380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43000" algn="l"/>
                <a:tab pos="2971800" algn="l"/>
              </a:tabLst>
            </a:pPr>
            <a:r>
              <a:rPr lang="en-US" sz="1800" b="1" u="sng" dirty="0"/>
              <a:t>Type</a:t>
            </a:r>
            <a:r>
              <a:rPr lang="en-US" sz="1800" b="1" dirty="0"/>
              <a:t>	</a:t>
            </a:r>
            <a:r>
              <a:rPr lang="en-US" sz="1800" b="1" u="sng" dirty="0"/>
              <a:t>Name</a:t>
            </a:r>
            <a:r>
              <a:rPr lang="en-US" sz="1800" b="1" dirty="0"/>
              <a:t>	</a:t>
            </a:r>
            <a:r>
              <a:rPr lang="en-US" sz="1800" b="1" u="sng" dirty="0"/>
              <a:t>Description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 err="1"/>
              <a:t>TextBox</a:t>
            </a:r>
            <a:r>
              <a:rPr lang="en-US" sz="1800" dirty="0"/>
              <a:t>	</a:t>
            </a:r>
            <a:r>
              <a:rPr lang="en-US" sz="1800" dirty="0" err="1"/>
              <a:t>txtHoursWorked</a:t>
            </a:r>
            <a:r>
              <a:rPr lang="en-US" sz="1800" dirty="0"/>
              <a:t>	Allows the user to enter the number of hours worked.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 err="1"/>
              <a:t>TextBox</a:t>
            </a:r>
            <a:r>
              <a:rPr lang="en-US" sz="1800" dirty="0"/>
              <a:t>	</a:t>
            </a:r>
            <a:r>
              <a:rPr lang="en-US" sz="1800" dirty="0" err="1"/>
              <a:t>txtPayRate</a:t>
            </a:r>
            <a:r>
              <a:rPr lang="en-US" sz="1800" dirty="0"/>
              <a:t>	Allows the user to enter the hourly pay rate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Label	</a:t>
            </a:r>
            <a:r>
              <a:rPr lang="en-US" sz="1800" dirty="0" err="1"/>
              <a:t>lblGrossPay</a:t>
            </a:r>
            <a:r>
              <a:rPr lang="en-US" sz="1800" dirty="0"/>
              <a:t>	Displays the gross pay, after the </a:t>
            </a:r>
            <a:r>
              <a:rPr lang="en-US" sz="1800" dirty="0" err="1"/>
              <a:t>btnCalcGrossPay</a:t>
            </a:r>
            <a:endParaRPr lang="en-US" sz="1800" dirty="0"/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		button has been clicked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Button	</a:t>
            </a:r>
            <a:r>
              <a:rPr lang="en-US" sz="1800" dirty="0" err="1"/>
              <a:t>btnCalcGrossPay</a:t>
            </a:r>
            <a:r>
              <a:rPr lang="en-US" sz="1800" dirty="0"/>
              <a:t>	When clicked, multiplies the number of hours worked 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		by the hourly pay rate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Button	</a:t>
            </a:r>
            <a:r>
              <a:rPr lang="en-US" sz="1800" dirty="0" err="1"/>
              <a:t>btnClose</a:t>
            </a:r>
            <a:r>
              <a:rPr lang="en-US" sz="1800" dirty="0"/>
              <a:t>	When clicked, terminates the application</a:t>
            </a:r>
          </a:p>
          <a:p>
            <a:pPr>
              <a:tabLst>
                <a:tab pos="1143000" algn="l"/>
                <a:tab pos="2971800" algn="l"/>
              </a:tabLst>
            </a:pPr>
            <a:endParaRPr lang="en-US" sz="1800" dirty="0"/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Label	(default)	Description for Number of Hours Worked </a:t>
            </a:r>
            <a:r>
              <a:rPr lang="en-US" sz="1800" dirty="0" err="1"/>
              <a:t>TextBox</a:t>
            </a:r>
            <a:endParaRPr lang="en-US" sz="1800" dirty="0"/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Label	(default)	Description for Hourly Pay Rate </a:t>
            </a:r>
            <a:r>
              <a:rPr lang="en-US" sz="1800" dirty="0" err="1"/>
              <a:t>TextBox</a:t>
            </a:r>
            <a:endParaRPr lang="en-US" sz="1800" dirty="0"/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Label	(default)	Description for Gross Pay Earned Label</a:t>
            </a:r>
          </a:p>
          <a:p>
            <a:pPr>
              <a:tabLst>
                <a:tab pos="1143000" algn="l"/>
                <a:tab pos="2971800" algn="l"/>
              </a:tabLst>
            </a:pPr>
            <a:r>
              <a:rPr lang="en-US" sz="1800" dirty="0"/>
              <a:t>Form	(default)	A form to hold these 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values of each  control’s relevant properties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2743200"/>
            <a:ext cx="7315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828800" algn="l"/>
                <a:tab pos="4114800" algn="l"/>
              </a:tabLst>
            </a:pPr>
            <a:r>
              <a:rPr lang="en-US" sz="2000" b="1" u="sng" dirty="0"/>
              <a:t>Control Type</a:t>
            </a:r>
            <a:r>
              <a:rPr lang="en-US" sz="2000" b="1" dirty="0"/>
              <a:t>	</a:t>
            </a:r>
            <a:r>
              <a:rPr lang="en-US" sz="2000" b="1" u="sng" dirty="0"/>
              <a:t>Control Name</a:t>
            </a:r>
            <a:r>
              <a:rPr lang="en-US" sz="2000" b="1" dirty="0"/>
              <a:t>	</a:t>
            </a:r>
            <a:r>
              <a:rPr lang="en-US" sz="2000" b="1" u="sng" dirty="0"/>
              <a:t>Text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Form	(Default)	"Wage Calculator"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Label	(Default)	"Number of Hours Worked"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Label	(Default)	"Hourly Pay Rate"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Label	(Default)	"Gross Pay Earned"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Label	lblGrossPay	"$0.00"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TextBox	txtHoursWorked	""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TextBox	txtPayRate	""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Button	btnCalcGrossPay	"Calculate Gross Pay"</a:t>
            </a:r>
          </a:p>
          <a:p>
            <a:pPr>
              <a:tabLst>
                <a:tab pos="1828800" algn="l"/>
                <a:tab pos="4114800" algn="l"/>
              </a:tabLst>
            </a:pPr>
            <a:r>
              <a:rPr lang="en-US" sz="2000" noProof="1"/>
              <a:t>Button	btnClose	"Close"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event handlers and other code needed for each control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3900" y="28956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sz="2000" b="1" u="sng" dirty="0"/>
              <a:t>Method</a:t>
            </a:r>
            <a:r>
              <a:rPr lang="en-US" sz="2000" b="1" dirty="0"/>
              <a:t>	</a:t>
            </a:r>
            <a:r>
              <a:rPr lang="en-US" sz="2000" b="1" u="sng" dirty="0"/>
              <a:t>Description</a:t>
            </a:r>
          </a:p>
          <a:p>
            <a:pPr>
              <a:tabLst>
                <a:tab pos="2743200" algn="l"/>
              </a:tabLst>
            </a:pPr>
            <a:r>
              <a:rPr lang="en-US" sz="2000" noProof="1"/>
              <a:t>btnCalcGrossPay_Click</a:t>
            </a:r>
            <a:r>
              <a:rPr lang="en-US" sz="2000" dirty="0"/>
              <a:t>	</a:t>
            </a:r>
            <a:r>
              <a:rPr lang="en-US" sz="2000" noProof="1"/>
              <a:t>Multiplies hours worked by hourly pay rate</a:t>
            </a:r>
            <a:endParaRPr lang="en-US" sz="2000" dirty="0"/>
          </a:p>
          <a:p>
            <a:pPr>
              <a:tabLst>
                <a:tab pos="2743200" algn="l"/>
              </a:tabLst>
            </a:pPr>
            <a:r>
              <a:rPr lang="en-US" sz="2000" dirty="0"/>
              <a:t>	</a:t>
            </a:r>
            <a:r>
              <a:rPr lang="en-US" sz="2000" noProof="1"/>
              <a:t>These</a:t>
            </a:r>
            <a:r>
              <a:rPr lang="en-US" sz="2000" dirty="0"/>
              <a:t> </a:t>
            </a:r>
            <a:r>
              <a:rPr lang="en-US" sz="2000" noProof="1"/>
              <a:t>values are entered into the</a:t>
            </a:r>
            <a:r>
              <a:rPr lang="en-US" sz="2000" dirty="0"/>
              <a:t> 	</a:t>
            </a:r>
            <a:r>
              <a:rPr lang="en-US" sz="2000" noProof="1"/>
              <a:t>txtHoursWorked and txtPayRate TextBoxes</a:t>
            </a:r>
            <a:endParaRPr lang="en-US" sz="2000" dirty="0"/>
          </a:p>
          <a:p>
            <a:pPr>
              <a:tabLst>
                <a:tab pos="2743200" algn="l"/>
              </a:tabLst>
            </a:pPr>
            <a:r>
              <a:rPr lang="en-US" sz="2000" dirty="0"/>
              <a:t>	R</a:t>
            </a:r>
            <a:r>
              <a:rPr lang="en-US" sz="2000" noProof="1"/>
              <a:t>esult is stored in lblGrossPay Text</a:t>
            </a:r>
            <a:r>
              <a:rPr lang="en-US" sz="2000" dirty="0"/>
              <a:t> </a:t>
            </a:r>
            <a:r>
              <a:rPr lang="en-US" sz="2000" noProof="1"/>
              <a:t>property</a:t>
            </a:r>
            <a:endParaRPr lang="en-US" sz="2000" dirty="0"/>
          </a:p>
          <a:p>
            <a:pPr>
              <a:tabLst>
                <a:tab pos="2743200" algn="l"/>
              </a:tabLst>
            </a:pPr>
            <a:endParaRPr lang="en-US" sz="2000" noProof="1"/>
          </a:p>
          <a:p>
            <a:pPr>
              <a:tabLst>
                <a:tab pos="2743200" algn="l"/>
              </a:tabLst>
            </a:pPr>
            <a:r>
              <a:rPr lang="en-US" sz="2000" noProof="1"/>
              <a:t>btnClose_Click</a:t>
            </a:r>
            <a:r>
              <a:rPr lang="en-US" sz="2000" dirty="0"/>
              <a:t>	T</a:t>
            </a:r>
            <a:r>
              <a:rPr lang="en-US" sz="2000" noProof="1"/>
              <a:t>erminates the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flowchart or </a:t>
            </a:r>
            <a:r>
              <a:rPr lang="en-US" dirty="0" err="1" smtClean="0"/>
              <a:t>pseudocode</a:t>
            </a:r>
            <a:r>
              <a:rPr lang="en-US" dirty="0" smtClean="0"/>
              <a:t> version of the code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bg1"/>
                </a:solidFill>
              </a:rPr>
              <a:t>flowchart</a:t>
            </a:r>
            <a:r>
              <a:rPr lang="en-US" sz="2400" dirty="0" smtClean="0"/>
              <a:t> is a diagram that graphically depicts the flow of a method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Pseudocode</a:t>
            </a:r>
            <a:r>
              <a:rPr lang="en-US" sz="2400" dirty="0" smtClean="0"/>
              <a:t> is a cross between human language and a programming language</a:t>
            </a:r>
          </a:p>
        </p:txBody>
      </p:sp>
      <p:pic>
        <p:nvPicPr>
          <p:cNvPr id="5" name="Picture 4" descr="rreefg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862" y="3352800"/>
            <a:ext cx="7504277" cy="1369062"/>
          </a:xfrm>
          <a:prstGeom prst="rect">
            <a:avLst/>
          </a:prstGeom>
        </p:spPr>
      </p:pic>
      <p:pic>
        <p:nvPicPr>
          <p:cNvPr id="6" name="Picture 5" descr="pseudocode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" y="5562600"/>
            <a:ext cx="8001000" cy="546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code for errors:</a:t>
            </a:r>
          </a:p>
          <a:p>
            <a:pPr lvl="1"/>
            <a:r>
              <a:rPr lang="en-US" dirty="0" smtClean="0"/>
              <a:t>Read the flowchart and/or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Step through each operation as though </a:t>
            </a:r>
            <a:r>
              <a:rPr lang="en-US" dirty="0" smtClean="0">
                <a:solidFill>
                  <a:schemeClr val="bg1"/>
                </a:solidFill>
              </a:rPr>
              <a:t>you</a:t>
            </a:r>
            <a:r>
              <a:rPr lang="en-US" dirty="0" smtClean="0"/>
              <a:t> are the computer</a:t>
            </a:r>
          </a:p>
          <a:p>
            <a:pPr lvl="1"/>
            <a:r>
              <a:rPr lang="en-US" dirty="0" smtClean="0"/>
              <a:t>Use a piece of paper to jot down the values of variables and properties as they change</a:t>
            </a:r>
          </a:p>
          <a:p>
            <a:pPr lvl="1"/>
            <a:r>
              <a:rPr lang="en-US" dirty="0" smtClean="0"/>
              <a:t>Verify that the expected results are achieved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8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Visual Basic to create the forms and other controls identified in step 3</a:t>
            </a:r>
          </a:p>
          <a:p>
            <a:pPr lvl="1"/>
            <a:r>
              <a:rPr lang="en-US" dirty="0" smtClean="0"/>
              <a:t>This is the first use of Visual Basic, all of the previous steps have just been on paper</a:t>
            </a:r>
          </a:p>
          <a:p>
            <a:pPr lvl="1"/>
            <a:r>
              <a:rPr lang="en-US" dirty="0" smtClean="0"/>
              <a:t>In this step you develop the portion of the application the user will see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flowcharts or </a:t>
            </a:r>
            <a:r>
              <a:rPr lang="en-US" dirty="0" err="1" smtClean="0"/>
              <a:t>pseudocode</a:t>
            </a:r>
            <a:r>
              <a:rPr lang="en-US" dirty="0" smtClean="0"/>
              <a:t> from step 6 to write the actual code</a:t>
            </a:r>
          </a:p>
          <a:p>
            <a:pPr lvl="1"/>
            <a:r>
              <a:rPr lang="en-US" dirty="0" smtClean="0"/>
              <a:t>This is the second step on the computer</a:t>
            </a:r>
          </a:p>
          <a:p>
            <a:pPr lvl="1"/>
            <a:r>
              <a:rPr lang="en-US" dirty="0" smtClean="0"/>
              <a:t>In this step you develop the methods behind the click event for each button</a:t>
            </a:r>
          </a:p>
          <a:p>
            <a:pPr lvl="1"/>
            <a:r>
              <a:rPr lang="en-US" dirty="0" smtClean="0"/>
              <a:t>Unlike the form developed on step 8, this portion of the application is invisible to the user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Refers to the physical components</a:t>
            </a:r>
          </a:p>
          <a:p>
            <a:r>
              <a:rPr lang="en-US" smtClean="0"/>
              <a:t>Not one device but a system of many devices</a:t>
            </a:r>
          </a:p>
          <a:p>
            <a:r>
              <a:rPr lang="en-US" smtClean="0"/>
              <a:t>Major types of components include:</a:t>
            </a:r>
          </a:p>
          <a:p>
            <a:pPr lvl="1"/>
            <a:r>
              <a:rPr lang="en-US" smtClean="0"/>
              <a:t>Central Processing Unit</a:t>
            </a:r>
          </a:p>
          <a:p>
            <a:pPr lvl="1"/>
            <a:r>
              <a:rPr lang="en-US" smtClean="0"/>
              <a:t>Main memory</a:t>
            </a:r>
          </a:p>
          <a:p>
            <a:pPr lvl="1"/>
            <a:r>
              <a:rPr lang="en-US" smtClean="0"/>
              <a:t>Secondary storage devices</a:t>
            </a:r>
          </a:p>
          <a:p>
            <a:pPr lvl="1"/>
            <a:r>
              <a:rPr lang="en-US" smtClean="0"/>
              <a:t>Input devices</a:t>
            </a:r>
          </a:p>
          <a:p>
            <a:pPr lvl="1"/>
            <a:r>
              <a:rPr lang="en-US" smtClean="0"/>
              <a:t>Output devices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10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run the application - find syntax errors</a:t>
            </a:r>
          </a:p>
          <a:p>
            <a:pPr lvl="1"/>
            <a:r>
              <a:rPr lang="en-US" dirty="0" smtClean="0"/>
              <a:t>Correct any syntax errors found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Syntax errors</a:t>
            </a:r>
            <a:r>
              <a:rPr lang="en-US" dirty="0" smtClean="0"/>
              <a:t> are the incorrect use of an element of the programming language</a:t>
            </a:r>
          </a:p>
          <a:p>
            <a:pPr lvl="1"/>
            <a:r>
              <a:rPr lang="en-US" dirty="0" smtClean="0"/>
              <a:t>Repeat this step as many times as needed</a:t>
            </a:r>
          </a:p>
          <a:p>
            <a:pPr lvl="1"/>
            <a:r>
              <a:rPr lang="en-US" dirty="0" smtClean="0"/>
              <a:t>All syntax errors must be removed before Visual Basic will create a program that actually runs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11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application using test data as input</a:t>
            </a:r>
          </a:p>
          <a:p>
            <a:pPr lvl="1"/>
            <a:r>
              <a:rPr lang="en-US" dirty="0" smtClean="0"/>
              <a:t>Run the program with a variety of test data</a:t>
            </a:r>
          </a:p>
          <a:p>
            <a:pPr lvl="1"/>
            <a:r>
              <a:rPr lang="en-US" dirty="0" smtClean="0"/>
              <a:t>Check the results to be sure that they are correct</a:t>
            </a:r>
          </a:p>
          <a:p>
            <a:pPr lvl="1"/>
            <a:r>
              <a:rPr lang="en-US" dirty="0" smtClean="0"/>
              <a:t>Incorrect results are referred to as a runtime error</a:t>
            </a:r>
          </a:p>
          <a:p>
            <a:pPr lvl="1"/>
            <a:r>
              <a:rPr lang="en-US" dirty="0" smtClean="0"/>
              <a:t>Correct any runtime errors found</a:t>
            </a:r>
          </a:p>
          <a:p>
            <a:pPr lvl="1"/>
            <a:r>
              <a:rPr lang="en-US" dirty="0" smtClean="0"/>
              <a:t>Repeat this step as many times as necessary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1.5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Visual Studio and Visual Basic Express Edition (the Visual Basic Environment)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Studio and Visual Basic Express Edition consist of tools that</a:t>
            </a:r>
          </a:p>
          <a:p>
            <a:r>
              <a:rPr lang="en-US" dirty="0" smtClean="0"/>
              <a:t>you use to build Visual Basic applications. The first step in using</a:t>
            </a:r>
          </a:p>
          <a:p>
            <a:r>
              <a:rPr lang="en-US" dirty="0" smtClean="0"/>
              <a:t>Visual Basic is learning about these tools.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 Studio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Studio is an </a:t>
            </a:r>
            <a:r>
              <a:rPr lang="en-US" dirty="0" smtClean="0">
                <a:solidFill>
                  <a:schemeClr val="bg1"/>
                </a:solidFill>
              </a:rPr>
              <a:t>integrated development environment</a:t>
            </a:r>
            <a:r>
              <a:rPr lang="en-US" dirty="0" smtClean="0"/>
              <a:t>, often abbreviated as </a:t>
            </a:r>
            <a:r>
              <a:rPr lang="en-US" dirty="0" smtClean="0">
                <a:solidFill>
                  <a:schemeClr val="bg1"/>
                </a:solidFill>
              </a:rPr>
              <a:t>IDE</a:t>
            </a:r>
          </a:p>
          <a:p>
            <a:pPr lvl="1"/>
            <a:r>
              <a:rPr lang="en-US" dirty="0" smtClean="0"/>
              <a:t>Provides everything needed to create, test, and debug software including:</a:t>
            </a:r>
          </a:p>
          <a:p>
            <a:pPr lvl="1"/>
            <a:r>
              <a:rPr lang="en-US" dirty="0" smtClean="0"/>
              <a:t>The Visual Basic language</a:t>
            </a:r>
          </a:p>
          <a:p>
            <a:pPr lvl="1"/>
            <a:r>
              <a:rPr lang="en-US" dirty="0" smtClean="0"/>
              <a:t>Form design tools to create the user interface</a:t>
            </a:r>
          </a:p>
          <a:p>
            <a:pPr lvl="1"/>
            <a:r>
              <a:rPr lang="en-US" dirty="0" smtClean="0"/>
              <a:t>Debugging tools to help find and correct programming errors</a:t>
            </a:r>
          </a:p>
          <a:p>
            <a:r>
              <a:rPr lang="en-US" dirty="0" smtClean="0"/>
              <a:t>Visual Studio supports other languages beside Visual Basic such as C++ and C#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 Basic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Tutorial 1-4 introduces elements of the IDE:</a:t>
            </a:r>
          </a:p>
          <a:p>
            <a:pPr lvl="1"/>
            <a:r>
              <a:rPr lang="en-US" dirty="0" smtClean="0"/>
              <a:t>Customizing the IDE</a:t>
            </a:r>
          </a:p>
          <a:p>
            <a:pPr lvl="1"/>
            <a:r>
              <a:rPr lang="en-US" dirty="0" smtClean="0"/>
              <a:t>Design window – a place to design and create a form</a:t>
            </a:r>
          </a:p>
          <a:p>
            <a:pPr lvl="1"/>
            <a:r>
              <a:rPr lang="en-US" dirty="0" smtClean="0"/>
              <a:t>Solution Explorer window – shows files in the solution</a:t>
            </a:r>
          </a:p>
          <a:p>
            <a:pPr lvl="1"/>
            <a:r>
              <a:rPr lang="en-US" dirty="0" smtClean="0"/>
              <a:t>Properties window – modify properties of an object</a:t>
            </a:r>
          </a:p>
          <a:p>
            <a:pPr lvl="1"/>
            <a:r>
              <a:rPr lang="en-US" dirty="0" smtClean="0"/>
              <a:t>Dynamic Help window – a handy reference tool</a:t>
            </a:r>
          </a:p>
          <a:p>
            <a:pPr lvl="1"/>
            <a:r>
              <a:rPr lang="en-US" dirty="0" smtClean="0"/>
              <a:t>Toolbar – contains icons for frequently used functions</a:t>
            </a:r>
          </a:p>
          <a:p>
            <a:pPr lvl="1"/>
            <a:r>
              <a:rPr lang="en-US" dirty="0" smtClean="0"/>
              <a:t>Toolbox window – objects used in form design</a:t>
            </a:r>
          </a:p>
          <a:p>
            <a:pPr lvl="1"/>
            <a:r>
              <a:rPr lang="en-US" dirty="0" smtClean="0"/>
              <a:t>Tooltips – a short description of button’s purpose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of a Computer System</a:t>
            </a:r>
            <a:endParaRPr lang="en-US" dirty="0"/>
          </a:p>
        </p:txBody>
      </p:sp>
      <p:pic>
        <p:nvPicPr>
          <p:cNvPr id="4" name="Picture 6" descr="fig01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0449" y="1600200"/>
            <a:ext cx="62831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Fetches instructions from main memory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Carries out the operations commanded by the instructions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instruction produces some outcome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CPU gets instructions from a program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program</a:t>
            </a:r>
            <a:r>
              <a:rPr lang="en-US" dirty="0" smtClean="0">
                <a:solidFill>
                  <a:schemeClr val="tx1"/>
                </a:solidFill>
              </a:rPr>
              <a:t> is an entire sequence of instructions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Instructions are stored as </a:t>
            </a:r>
            <a:r>
              <a:rPr lang="en-US" dirty="0" smtClean="0">
                <a:solidFill>
                  <a:schemeClr val="bg1"/>
                </a:solidFill>
              </a:rPr>
              <a:t>binary numbers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Binary 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- a sequence of 1’s and 0’s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known as random access memory, or just RAM</a:t>
            </a:r>
          </a:p>
          <a:p>
            <a:r>
              <a:rPr lang="en-US" dirty="0" smtClean="0"/>
              <a:t>Holds instructions and data needed for programs that are currently running</a:t>
            </a:r>
          </a:p>
          <a:p>
            <a:r>
              <a:rPr lang="en-US" dirty="0" smtClean="0"/>
              <a:t>RAM is usually a </a:t>
            </a:r>
            <a:r>
              <a:rPr lang="en-US" dirty="0" smtClean="0">
                <a:solidFill>
                  <a:schemeClr val="bg1"/>
                </a:solidFill>
              </a:rPr>
              <a:t>volatile</a:t>
            </a:r>
            <a:r>
              <a:rPr lang="en-US" dirty="0" smtClean="0"/>
              <a:t> type of memory</a:t>
            </a:r>
          </a:p>
          <a:p>
            <a:r>
              <a:rPr lang="en-US" dirty="0" smtClean="0"/>
              <a:t>Contents are lost when power is turned off</a:t>
            </a:r>
          </a:p>
          <a:p>
            <a:r>
              <a:rPr lang="en-US" dirty="0" smtClean="0"/>
              <a:t>Used as temporary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nonvolatile</a:t>
            </a:r>
            <a:r>
              <a:rPr lang="en-US" dirty="0" smtClean="0">
                <a:solidFill>
                  <a:schemeClr val="tx1"/>
                </a:solidFill>
              </a:rPr>
              <a:t> storage medium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Contents retained while power is off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Hard disk drives are most common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Records data magnetically on a circular disk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fast access to large amounts of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Optical devices store data on CD’s as pits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USB flash memory devices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High capacity device plugs into USB 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Portable, reliable, and fits easily in a pocket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 type of device that provides data to a computer from the outside world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Keyboard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Mouse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Scanner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1 -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670</TotalTime>
  <Words>2075</Words>
  <Application>Microsoft Office PowerPoint</Application>
  <PresentationFormat>On-screen Show (4:3)</PresentationFormat>
  <Paragraphs>381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VB2010Theme</vt:lpstr>
      <vt:lpstr>Slide 1</vt:lpstr>
      <vt:lpstr>Chapter 1</vt:lpstr>
      <vt:lpstr>Computer SYSTEMS: Hardware and Software</vt:lpstr>
      <vt:lpstr>Computer Hardware</vt:lpstr>
      <vt:lpstr>Organization of a Computer System</vt:lpstr>
      <vt:lpstr>The CPU</vt:lpstr>
      <vt:lpstr>Main Memory</vt:lpstr>
      <vt:lpstr>Secondary Storage</vt:lpstr>
      <vt:lpstr>Input Devices</vt:lpstr>
      <vt:lpstr>Output Devices</vt:lpstr>
      <vt:lpstr>Software</vt:lpstr>
      <vt:lpstr>Programs and Programming Languages</vt:lpstr>
      <vt:lpstr>What is a Program?</vt:lpstr>
      <vt:lpstr>Computing Gross Pay</vt:lpstr>
      <vt:lpstr>States and Transitions</vt:lpstr>
      <vt:lpstr>Programming Languages</vt:lpstr>
      <vt:lpstr>Common Programming Languages</vt:lpstr>
      <vt:lpstr>What is a Program Made Of?</vt:lpstr>
      <vt:lpstr>What is a Program Made Of?</vt:lpstr>
      <vt:lpstr>Methods of Programming</vt:lpstr>
      <vt:lpstr>Example of an Object</vt:lpstr>
      <vt:lpstr>Example of an Object</vt:lpstr>
      <vt:lpstr>Event Driven Programming: Events</vt:lpstr>
      <vt:lpstr>More about controls and programming</vt:lpstr>
      <vt:lpstr>Visual Basic Controls</vt:lpstr>
      <vt:lpstr>Tutorial 1-3, Visual Basic Controls</vt:lpstr>
      <vt:lpstr>The Name Property</vt:lpstr>
      <vt:lpstr>Examples of Names</vt:lpstr>
      <vt:lpstr>Naming Conventions</vt:lpstr>
      <vt:lpstr>The Programming Process</vt:lpstr>
      <vt:lpstr>Step 1 of Developing an Application</vt:lpstr>
      <vt:lpstr>Step 2 of Developing an Application</vt:lpstr>
      <vt:lpstr>Step 3 of Developing an Application</vt:lpstr>
      <vt:lpstr>Step 4 of Developing an Application</vt:lpstr>
      <vt:lpstr>Step 5 of Developing an Application</vt:lpstr>
      <vt:lpstr>Step 6 of Developing an Application</vt:lpstr>
      <vt:lpstr>Step 7 of Developing an Application</vt:lpstr>
      <vt:lpstr>Step 8 of Developing an Application</vt:lpstr>
      <vt:lpstr>Step 9 of Developing an Application</vt:lpstr>
      <vt:lpstr>Step 10 of Developing an Application</vt:lpstr>
      <vt:lpstr>Step 11 of Developing an Application</vt:lpstr>
      <vt:lpstr>Visual Studio and Visual Basic Express Edition (the Visual Basic Environment)</vt:lpstr>
      <vt:lpstr>The Visual Studio IDE</vt:lpstr>
      <vt:lpstr>The Visual Basic Environment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Starting Out with Visual Basic 2010</dc:subject>
  <dc:creator>Chris</dc:creator>
  <cp:lastModifiedBy>Administrator</cp:lastModifiedBy>
  <cp:revision>108</cp:revision>
  <dcterms:created xsi:type="dcterms:W3CDTF">2006-08-16T00:00:00Z</dcterms:created>
  <dcterms:modified xsi:type="dcterms:W3CDTF">2013-01-24T00:13:13Z</dcterms:modified>
</cp:coreProperties>
</file>