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49"/>
  </p:notesMasterIdLst>
  <p:sldIdLst>
    <p:sldId id="265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4/16/2010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5" name="Picture 16" descr="Pearson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</a:rPr>
              <a:t>Copyright © 2011 Pearson Addison-Wesley</a:t>
            </a:r>
            <a:endParaRPr lang="en-US" sz="1200" baseline="0" dirty="0">
              <a:latin typeface="Arial" charset="0"/>
            </a:endParaRP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2 -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creates a new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r>
              <a:rPr lang="en-US" dirty="0" smtClean="0"/>
              <a:t> in Visual Studio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  <a:r>
              <a:rPr lang="en-US" dirty="0" smtClean="0"/>
              <a:t> and a folder are created at the same time with the same name as the project</a:t>
            </a:r>
          </a:p>
          <a:p>
            <a:pPr lvl="1"/>
            <a:r>
              <a:rPr lang="en-US" dirty="0" smtClean="0"/>
              <a:t>The project belongs to the solution</a:t>
            </a:r>
          </a:p>
          <a:p>
            <a:pPr lvl="1"/>
            <a:r>
              <a:rPr lang="en-US" dirty="0" smtClean="0"/>
              <a:t>Multiple projects can be included in a solution</a:t>
            </a:r>
          </a:p>
          <a:p>
            <a:r>
              <a:rPr lang="en-US" dirty="0" smtClean="0"/>
              <a:t>The folder stores files related to the project including: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solution file</a:t>
            </a:r>
            <a:r>
              <a:rPr lang="en-US" dirty="0" smtClean="0"/>
              <a:t> (.</a:t>
            </a:r>
            <a:r>
              <a:rPr lang="en-US" dirty="0" err="1" smtClean="0"/>
              <a:t>sln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project file</a:t>
            </a:r>
            <a:r>
              <a:rPr lang="en-US" dirty="0" smtClean="0"/>
              <a:t> (.</a:t>
            </a:r>
            <a:r>
              <a:rPr lang="en-US" dirty="0" err="1" smtClean="0"/>
              <a:t>vbproj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 Existing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Recent Projects list on Start Page</a:t>
            </a:r>
          </a:p>
          <a:p>
            <a:pPr lvl="1"/>
            <a:r>
              <a:rPr lang="en-US" dirty="0" smtClean="0"/>
              <a:t>Provided it hasn’t been moved or deleted</a:t>
            </a:r>
          </a:p>
          <a:p>
            <a:r>
              <a:rPr lang="en-US" dirty="0" smtClean="0"/>
              <a:t>Use Open Project button on Start Page</a:t>
            </a:r>
          </a:p>
          <a:p>
            <a:pPr lvl="1"/>
            <a:r>
              <a:rPr lang="en-US" dirty="0" smtClean="0"/>
              <a:t>Then browse using Open Project dialog box</a:t>
            </a:r>
          </a:p>
          <a:p>
            <a:r>
              <a:rPr lang="en-US" dirty="0" smtClean="0"/>
              <a:t>Use Open Project option on File menu</a:t>
            </a:r>
          </a:p>
          <a:p>
            <a:pPr lvl="1"/>
            <a:r>
              <a:rPr lang="en-US" dirty="0" smtClean="0"/>
              <a:t>Then browse using Open Project dialog box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view and modify the property values of a given object</a:t>
            </a:r>
          </a:p>
          <a:p>
            <a:r>
              <a:rPr lang="en-US" dirty="0" smtClean="0"/>
              <a:t>Two views of the properties are available:</a:t>
            </a:r>
          </a:p>
          <a:p>
            <a:pPr lvl="1"/>
            <a:r>
              <a:rPr lang="en-US" dirty="0" smtClean="0"/>
              <a:t>Alphabetic (across all properties)</a:t>
            </a:r>
          </a:p>
          <a:p>
            <a:pPr lvl="1"/>
            <a:r>
              <a:rPr lang="en-US" dirty="0" smtClean="0"/>
              <a:t>Categorized (groups properties by logical use)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Focus on problem Solving: Responding to Events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An application responds to events, such as mouse clicks and</a:t>
            </a:r>
          </a:p>
          <a:p>
            <a:r>
              <a:rPr lang="en-US" dirty="0" smtClean="0"/>
              <a:t>keyboard input, by executing code known as event handlers.</a:t>
            </a:r>
          </a:p>
          <a:p>
            <a:r>
              <a:rPr lang="en-US" dirty="0" smtClean="0"/>
              <a:t>In this section, you write event handlers for the Directions</a:t>
            </a:r>
          </a:p>
          <a:p>
            <a:r>
              <a:rPr lang="en-US" dirty="0" smtClean="0"/>
              <a:t>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</a:t>
            </a:r>
            <a:r>
              <a:rPr lang="en-US" i="1" dirty="0" smtClean="0"/>
              <a:t>Directions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The Highlander Hotel manager would like you to add the following items to the application:</a:t>
            </a:r>
          </a:p>
          <a:p>
            <a:pPr lvl="1"/>
            <a:r>
              <a:rPr lang="en-US" sz="2400" dirty="0" smtClean="0"/>
              <a:t>A Label containing the written directions</a:t>
            </a:r>
          </a:p>
          <a:p>
            <a:pPr lvl="1"/>
            <a:r>
              <a:rPr lang="en-US" sz="2400" dirty="0" smtClean="0"/>
              <a:t>A Button to display the directions</a:t>
            </a:r>
          </a:p>
          <a:p>
            <a:pPr lvl="1"/>
            <a:r>
              <a:rPr lang="en-US" sz="2400" dirty="0" smtClean="0"/>
              <a:t>A Button to exit the application</a:t>
            </a:r>
          </a:p>
        </p:txBody>
      </p:sp>
      <p:pic>
        <p:nvPicPr>
          <p:cNvPr id="5" name="Picture 4" descr="highlander hotel mod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752600"/>
            <a:ext cx="4103013" cy="43302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to be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" y="1676400"/>
            <a:ext cx="8001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75"/>
              </a:spcAft>
              <a:tabLst>
                <a:tab pos="2057400" algn="l"/>
                <a:tab pos="5029200" algn="l"/>
              </a:tabLst>
            </a:pPr>
            <a:r>
              <a:rPr lang="en-US" b="1" u="sng" dirty="0"/>
              <a:t>Control Type</a:t>
            </a:r>
            <a:r>
              <a:rPr lang="en-US" b="1" dirty="0"/>
              <a:t>	</a:t>
            </a:r>
            <a:r>
              <a:rPr lang="en-US" b="1" u="sng" dirty="0"/>
              <a:t>Control Name</a:t>
            </a:r>
            <a:r>
              <a:rPr lang="en-US" b="1" dirty="0"/>
              <a:t>	</a:t>
            </a:r>
            <a:r>
              <a:rPr lang="en-US" b="1" u="sng" dirty="0"/>
              <a:t>Description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Label	</a:t>
            </a:r>
            <a:r>
              <a:rPr lang="en-US" dirty="0" err="1"/>
              <a:t>lblDirections</a:t>
            </a:r>
            <a:r>
              <a:rPr lang="en-US" dirty="0"/>
              <a:t>	Displays written directions 		to the hotel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	</a:t>
            </a:r>
            <a:r>
              <a:rPr lang="en-US" dirty="0" err="1"/>
              <a:t>btnDisplayDirections</a:t>
            </a:r>
            <a:r>
              <a:rPr lang="en-US" dirty="0"/>
              <a:t>	When clicked, causes  			</a:t>
            </a:r>
            <a:r>
              <a:rPr lang="en-US" dirty="0" err="1"/>
              <a:t>lblDisplayDirections</a:t>
            </a:r>
            <a:r>
              <a:rPr lang="en-US" dirty="0"/>
              <a:t> text </a:t>
            </a:r>
            <a:br>
              <a:rPr lang="en-US" dirty="0"/>
            </a:br>
            <a:r>
              <a:rPr lang="en-US" dirty="0"/>
              <a:t>		to appear on the form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	</a:t>
            </a:r>
            <a:r>
              <a:rPr lang="en-US" dirty="0" err="1"/>
              <a:t>btnExit</a:t>
            </a:r>
            <a:r>
              <a:rPr lang="en-US" dirty="0"/>
              <a:t>	Stops the application</a:t>
            </a:r>
            <a:br>
              <a:rPr lang="en-US" dirty="0"/>
            </a:br>
            <a:r>
              <a:rPr lang="en-US" dirty="0"/>
              <a:t>		when clicked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lblDirections</a:t>
            </a:r>
            <a:endParaRPr lang="en-US" dirty="0" smtClean="0"/>
          </a:p>
          <a:p>
            <a:pPr lvl="1"/>
            <a:r>
              <a:rPr lang="en-US" dirty="0" smtClean="0"/>
              <a:t>Text: “Traveling on I-89,…etc”</a:t>
            </a:r>
          </a:p>
          <a:p>
            <a:pPr lvl="1"/>
            <a:r>
              <a:rPr lang="en-US" dirty="0" smtClean="0"/>
              <a:t>Visible: False</a:t>
            </a:r>
          </a:p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btnDisplayDirections</a:t>
            </a:r>
            <a:endParaRPr lang="en-US" dirty="0" smtClean="0"/>
          </a:p>
          <a:p>
            <a:pPr lvl="1"/>
            <a:r>
              <a:rPr lang="en-US" dirty="0" smtClean="0"/>
              <a:t>Text: “Display Directions”</a:t>
            </a:r>
          </a:p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btnExit</a:t>
            </a:r>
            <a:endParaRPr lang="en-US" dirty="0" smtClean="0"/>
          </a:p>
          <a:p>
            <a:pPr lvl="1"/>
            <a:r>
              <a:rPr lang="en-US" dirty="0" smtClean="0"/>
              <a:t>Text: “Exit”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Code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Double-clicking a control in design mode:</a:t>
            </a:r>
          </a:p>
          <a:p>
            <a:pPr lvl="1"/>
            <a:r>
              <a:rPr lang="en-US" dirty="0" smtClean="0"/>
              <a:t>opens the code window</a:t>
            </a:r>
          </a:p>
          <a:p>
            <a:pPr lvl="1"/>
            <a:r>
              <a:rPr lang="en-US" dirty="0" smtClean="0"/>
              <a:t>creates a code template for the control’s event handler where you fill in the code for the event</a:t>
            </a:r>
          </a:p>
        </p:txBody>
      </p:sp>
      <p:pic>
        <p:nvPicPr>
          <p:cNvPr id="7" name="Picture 6" descr="code window 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" y="3733800"/>
            <a:ext cx="7391400" cy="2264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The Click Event Handler for </a:t>
            </a:r>
            <a:r>
              <a:rPr lang="en-US" sz="3600" dirty="0" err="1" smtClean="0">
                <a:solidFill>
                  <a:prstClr val="white"/>
                </a:solidFill>
              </a:rPr>
              <a:t>btnDisplayDirections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9" name="Picture 18" descr="click event label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467" y="2209800"/>
            <a:ext cx="7361066" cy="3493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Changing a Control’s Visible Property in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the control name </a:t>
            </a:r>
            <a:r>
              <a:rPr lang="en-US" sz="2600" b="1" dirty="0" smtClean="0">
                <a:latin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</a:rPr>
              <a:t>lblDirections</a:t>
            </a:r>
            <a:r>
              <a:rPr lang="en-US" sz="2600" b="1" dirty="0" smtClean="0">
                <a:latin typeface="Courier New" pitchFamily="49" charset="0"/>
              </a:rPr>
              <a:t>)</a:t>
            </a:r>
          </a:p>
          <a:p>
            <a:r>
              <a:rPr lang="en-US" dirty="0" smtClean="0"/>
              <a:t>Then a dot</a:t>
            </a:r>
          </a:p>
          <a:p>
            <a:r>
              <a:rPr lang="en-US" dirty="0" smtClean="0"/>
              <a:t>Then the </a:t>
            </a:r>
            <a:r>
              <a:rPr lang="en-US" dirty="0" err="1" smtClean="0"/>
              <a:t>PropertyName</a:t>
            </a:r>
            <a:r>
              <a:rPr lang="en-US" dirty="0" smtClean="0"/>
              <a:t> </a:t>
            </a:r>
            <a:r>
              <a:rPr lang="en-US" sz="2600" b="1" dirty="0" smtClean="0">
                <a:latin typeface="Courier New" pitchFamily="49" charset="0"/>
              </a:rPr>
              <a:t>(Visible)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noProof="1" smtClean="0">
                <a:latin typeface="Courier New" pitchFamily="49" charset="0"/>
              </a:rPr>
              <a:t>lblDirections.Visible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refers to the Visible property of the </a:t>
            </a:r>
            <a:r>
              <a:rPr lang="en-US" dirty="0" err="1" smtClean="0"/>
              <a:t>lblDirections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The visible property values may only be true or false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Applications with Visual Basic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the item to receive the value </a:t>
            </a:r>
          </a:p>
          <a:p>
            <a:r>
              <a:rPr lang="en-US" dirty="0" smtClean="0"/>
              <a:t>Then the equal symbol</a:t>
            </a:r>
          </a:p>
          <a:p>
            <a:r>
              <a:rPr lang="en-US" dirty="0" smtClean="0"/>
              <a:t>Then the value to be assigned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noProof="1" smtClean="0"/>
              <a:t>lblDirections.Visible</a:t>
            </a:r>
            <a:r>
              <a:rPr lang="en-US" b="1" dirty="0" smtClean="0"/>
              <a:t> = True</a:t>
            </a:r>
          </a:p>
          <a:p>
            <a:pPr lvl="1"/>
            <a:r>
              <a:rPr lang="en-US" dirty="0" smtClean="0"/>
              <a:t>Assigns the value True to the Visible property of the </a:t>
            </a:r>
            <a:r>
              <a:rPr lang="en-US" dirty="0" err="1" smtClean="0"/>
              <a:t>lblDirections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Causes the text of the </a:t>
            </a:r>
            <a:r>
              <a:rPr lang="en-US" dirty="0" err="1" smtClean="0"/>
              <a:t>lblDirections</a:t>
            </a:r>
            <a:r>
              <a:rPr lang="en-US" dirty="0" smtClean="0"/>
              <a:t> control to become visible to the user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Switching Between the Code Window and the Designer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 Tabs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Solution Explorer Icons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Menu Bar</a:t>
            </a:r>
          </a:p>
          <a:p>
            <a:endParaRPr lang="en-US" dirty="0" smtClean="0"/>
          </a:p>
          <a:p>
            <a:r>
              <a:rPr lang="en-US" dirty="0" smtClean="0"/>
              <a:t>Keyboard Shortcuts</a:t>
            </a:r>
          </a:p>
          <a:p>
            <a:pPr lvl="1"/>
            <a:r>
              <a:rPr lang="en-US" dirty="0" smtClean="0"/>
              <a:t>F7 opens the Code Window</a:t>
            </a:r>
          </a:p>
          <a:p>
            <a:pPr lvl="1"/>
            <a:r>
              <a:rPr lang="en-US" dirty="0" smtClean="0"/>
              <a:t>Shift + F7 opens the Designer Window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95800" y="1676400"/>
            <a:ext cx="3581400" cy="2686050"/>
            <a:chOff x="4495800" y="1676400"/>
            <a:chExt cx="3581400" cy="2686050"/>
          </a:xfrm>
        </p:grpSpPr>
        <p:pic>
          <p:nvPicPr>
            <p:cNvPr id="5" name="Picture 4" descr="view tab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1676400"/>
              <a:ext cx="3581400" cy="609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 descr="solution explorer ico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2400300"/>
              <a:ext cx="3581400" cy="838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 descr="New Bitmap Image.bmp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3352800"/>
              <a:ext cx="3581400" cy="10096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Click Event Handler for </a:t>
            </a:r>
            <a:r>
              <a:rPr lang="en-US" dirty="0" err="1" smtClean="0"/>
              <a:t>btnExit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" name="Picture 27" descr="close even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202" y="1905000"/>
            <a:ext cx="7219596" cy="3947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Visual Basic to Update the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Place the label and the buttons on the form</a:t>
            </a:r>
          </a:p>
          <a:p>
            <a:r>
              <a:rPr lang="en-US" dirty="0" smtClean="0"/>
              <a:t>Enter the code for the two procedures</a:t>
            </a:r>
          </a:p>
          <a:p>
            <a:r>
              <a:rPr lang="en-US" dirty="0" smtClean="0"/>
              <a:t>Test the application</a:t>
            </a:r>
          </a:p>
          <a:p>
            <a:endParaRPr lang="en-US" dirty="0"/>
          </a:p>
        </p:txBody>
      </p:sp>
      <p:pic>
        <p:nvPicPr>
          <p:cNvPr id="5" name="Picture 4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752600"/>
            <a:ext cx="3857625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Text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properties for a control:</a:t>
            </a:r>
          </a:p>
          <a:p>
            <a:pPr lvl="1"/>
            <a:r>
              <a:rPr lang="en-US" dirty="0" err="1" smtClean="0"/>
              <a:t>BackColor</a:t>
            </a:r>
            <a:r>
              <a:rPr lang="en-US" dirty="0" smtClean="0"/>
              <a:t>: Sets the background (fill) color</a:t>
            </a:r>
          </a:p>
          <a:p>
            <a:pPr lvl="1"/>
            <a:r>
              <a:rPr lang="en-US" dirty="0" err="1" smtClean="0"/>
              <a:t>ForeColor</a:t>
            </a:r>
            <a:r>
              <a:rPr lang="en-US" dirty="0" smtClean="0"/>
              <a:t>: Sets the foreground (text) color</a:t>
            </a:r>
          </a:p>
          <a:p>
            <a:r>
              <a:rPr lang="en-US" dirty="0" smtClean="0"/>
              <a:t>In the properties window:</a:t>
            </a:r>
          </a:p>
          <a:p>
            <a:pPr lvl="1"/>
            <a:r>
              <a:rPr lang="en-US" dirty="0" smtClean="0"/>
              <a:t>click on the down arrow </a:t>
            </a:r>
          </a:p>
          <a:p>
            <a:pPr lvl="1"/>
            <a:r>
              <a:rPr lang="en-US" dirty="0" smtClean="0"/>
              <a:t>select a color from the list</a:t>
            </a:r>
            <a:endParaRPr lang="en-US" dirty="0"/>
          </a:p>
        </p:txBody>
      </p:sp>
      <p:pic>
        <p:nvPicPr>
          <p:cNvPr id="5" name="Picture 4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276600"/>
            <a:ext cx="2462341" cy="27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FormBorderStyle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style properties for a form:</a:t>
            </a:r>
          </a:p>
          <a:p>
            <a:pPr lvl="1"/>
            <a:r>
              <a:rPr lang="en-US" dirty="0" smtClean="0"/>
              <a:t>Sizable: (Default) Has min, max, and close buttons; can be resized by dragging edges</a:t>
            </a:r>
          </a:p>
          <a:p>
            <a:pPr lvl="1"/>
            <a:r>
              <a:rPr lang="en-US" dirty="0" smtClean="0"/>
              <a:t>Fixed3D: Has a 3D look; min, max, and close buttons; cannot be resized</a:t>
            </a:r>
          </a:p>
          <a:p>
            <a:pPr lvl="1"/>
            <a:r>
              <a:rPr lang="en-US" dirty="0" err="1" smtClean="0"/>
              <a:t>FixedSingle</a:t>
            </a:r>
            <a:r>
              <a:rPr lang="en-US" dirty="0" smtClean="0"/>
              <a:t>: Has single line border; min, max, and close buttons; cannot be resized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the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Locking controls prevents them from being moved around during design time</a:t>
            </a:r>
          </a:p>
          <a:p>
            <a:r>
              <a:rPr lang="en-US" dirty="0" smtClean="0"/>
              <a:t>To Lock Controls:</a:t>
            </a:r>
          </a:p>
          <a:p>
            <a:pPr lvl="1"/>
            <a:r>
              <a:rPr lang="en-US" dirty="0" smtClean="0"/>
              <a:t>right-click an empty space on the form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Lock Controls</a:t>
            </a:r>
            <a:r>
              <a:rPr lang="en-US" dirty="0" smtClean="0"/>
              <a:t> from the menu</a:t>
            </a:r>
          </a:p>
          <a:p>
            <a:r>
              <a:rPr lang="en-US" dirty="0" smtClean="0"/>
              <a:t>To Unlock Controls:</a:t>
            </a:r>
          </a:p>
          <a:p>
            <a:pPr lvl="1"/>
            <a:r>
              <a:rPr lang="en-US" dirty="0" smtClean="0"/>
              <a:t>right-click an empty space on the form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Lock Controls</a:t>
            </a:r>
            <a:r>
              <a:rPr lang="en-US" dirty="0" smtClean="0"/>
              <a:t> from the menu</a:t>
            </a:r>
          </a:p>
          <a:p>
            <a:r>
              <a:rPr lang="en-US" dirty="0" smtClean="0"/>
              <a:t>Control Locking has a Toggle Effect:</a:t>
            </a:r>
          </a:p>
          <a:p>
            <a:pPr lvl="1"/>
            <a:r>
              <a:rPr lang="en-US" dirty="0" smtClean="0"/>
              <a:t>Follow the same steps to lock/unlock controls</a:t>
            </a:r>
          </a:p>
          <a:p>
            <a:endParaRPr lang="en-US" dirty="0"/>
          </a:p>
        </p:txBody>
      </p:sp>
      <p:pic>
        <p:nvPicPr>
          <p:cNvPr id="5" name="Picture 4" descr="locked contr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8579" y="2667000"/>
            <a:ext cx="1898800" cy="1075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unlocked cont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1" y="3962400"/>
            <a:ext cx="1940378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a project’s code:</a:t>
            </a:r>
          </a:p>
          <a:p>
            <a:pPr lvl="1"/>
            <a:r>
              <a:rPr lang="en-US" dirty="0" smtClean="0"/>
              <a:t>open the </a:t>
            </a:r>
            <a:r>
              <a:rPr lang="en-US" i="1" dirty="0" smtClean="0"/>
              <a:t>Code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click </a:t>
            </a:r>
            <a:r>
              <a:rPr lang="en-US" i="1" dirty="0" smtClean="0"/>
              <a:t>File</a:t>
            </a:r>
            <a:r>
              <a:rPr lang="en-US" dirty="0" smtClean="0"/>
              <a:t> on the menu bar</a:t>
            </a:r>
          </a:p>
          <a:p>
            <a:pPr lvl="1"/>
            <a:r>
              <a:rPr lang="en-US" dirty="0" smtClean="0"/>
              <a:t>click on the </a:t>
            </a:r>
            <a:r>
              <a:rPr lang="en-US" i="1" dirty="0" smtClean="0"/>
              <a:t>Print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Using the keyboard shortcut:</a:t>
            </a:r>
          </a:p>
          <a:p>
            <a:pPr lvl="1"/>
            <a:r>
              <a:rPr lang="en-US" dirty="0" smtClean="0"/>
              <a:t>open the </a:t>
            </a:r>
            <a:r>
              <a:rPr lang="en-US" i="1" dirty="0" smtClean="0"/>
              <a:t>Code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Ctrl + P to print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IntelliSense is a feature that provides automatic code completion as you type programming statements</a:t>
            </a:r>
          </a:p>
          <a:p>
            <a:r>
              <a:rPr lang="en-US" dirty="0" smtClean="0"/>
              <a:t>Press the Tab key to use IntelliSense</a:t>
            </a:r>
          </a:p>
          <a:p>
            <a:pPr lvl="1"/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pic>
        <p:nvPicPr>
          <p:cNvPr id="8" name="Picture 7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4205" y="4419600"/>
            <a:ext cx="4635591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Modifying A Control’s Text Property With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Quite often, you will need to change a control’s Text property with</a:t>
            </a:r>
          </a:p>
          <a:p>
            <a:r>
              <a:rPr lang="en-US" dirty="0" smtClean="0"/>
              <a:t>code. This is done with an assignment 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Focus on problem Solving: Building the </a:t>
            </a:r>
            <a:r>
              <a:rPr lang="en-US" sz="3200" i="1" dirty="0" smtClean="0"/>
              <a:t>Directions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 this section you create your first Visual Basic application:</a:t>
            </a:r>
          </a:p>
          <a:p>
            <a:r>
              <a:rPr lang="en-US" dirty="0" smtClean="0"/>
              <a:t>a window that displays a map and road directions to a hotel. In the</a:t>
            </a:r>
          </a:p>
          <a:p>
            <a:r>
              <a:rPr lang="en-US" dirty="0" smtClean="0"/>
              <a:t>process you learn how to place controls on a form and manipulate</a:t>
            </a:r>
          </a:p>
          <a:p>
            <a:r>
              <a:rPr lang="en-US" dirty="0" smtClean="0"/>
              <a:t>various 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Text Property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form is established with a label </a:t>
            </a:r>
            <a:r>
              <a:rPr lang="en-US" dirty="0" err="1" smtClean="0"/>
              <a:t>lblMessage</a:t>
            </a:r>
            <a:r>
              <a:rPr lang="en-US" dirty="0" smtClean="0"/>
              <a:t> whose Text property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1 Kilometer = 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on a </a:t>
            </a:r>
            <a:r>
              <a:rPr lang="en-US" dirty="0" err="1" smtClean="0"/>
              <a:t>btnFeet</a:t>
            </a:r>
            <a:r>
              <a:rPr lang="en-US" dirty="0" smtClean="0"/>
              <a:t> button click, we want to change the value of the text property to: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1 Kilometer = 3,281 feet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Text Property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828800"/>
            <a:ext cx="7772400" cy="4172962"/>
            <a:chOff x="914400" y="1981200"/>
            <a:chExt cx="6665607" cy="341612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914400" y="1981200"/>
              <a:ext cx="6665607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914400" algn="l"/>
                </a:tabLst>
              </a:pPr>
              <a:r>
                <a:rPr lang="en-US" sz="2400" b="1" dirty="0"/>
                <a:t>Private Sub </a:t>
              </a:r>
              <a:r>
                <a:rPr lang="en-US" sz="2400" b="1" dirty="0" err="1"/>
                <a:t>btnFeet_Click</a:t>
              </a:r>
              <a:r>
                <a:rPr lang="en-US" sz="2400" b="1" dirty="0" smtClean="0"/>
                <a:t>(…) </a:t>
              </a:r>
              <a:r>
                <a:rPr lang="en-US" sz="2400" b="1" dirty="0"/>
                <a:t>Handles </a:t>
              </a:r>
              <a:r>
                <a:rPr lang="en-US" sz="2400" b="1" dirty="0" err="1"/>
                <a:t>btnFeet.Click</a:t>
              </a:r>
              <a:endParaRPr lang="en-US" sz="2400" b="1" dirty="0"/>
            </a:p>
            <a:p>
              <a:pPr>
                <a:tabLst>
                  <a:tab pos="450850" algn="l"/>
                  <a:tab pos="914400" algn="l"/>
                </a:tabLst>
              </a:pPr>
              <a:r>
                <a:rPr lang="en-US" sz="2400" b="1" dirty="0"/>
                <a:t>	' Display the conversion to feet.</a:t>
              </a:r>
            </a:p>
            <a:p>
              <a:pPr>
                <a:tabLst>
                  <a:tab pos="450850" algn="l"/>
                  <a:tab pos="914400" algn="l"/>
                </a:tabLst>
              </a:pPr>
              <a:r>
                <a:rPr lang="en-US" sz="2400" b="1" dirty="0"/>
                <a:t>	</a:t>
              </a:r>
              <a:r>
                <a:rPr lang="en-US" sz="2400" b="1" dirty="0" err="1"/>
                <a:t>lblMessage.Text</a:t>
              </a:r>
              <a:r>
                <a:rPr lang="en-US" sz="2400" b="1" dirty="0"/>
                <a:t> = "1 Kilometer = 3,281 feet"</a:t>
              </a:r>
            </a:p>
            <a:p>
              <a:pPr>
                <a:tabLst>
                  <a:tab pos="450850" algn="l"/>
                  <a:tab pos="914400" algn="l"/>
                </a:tabLst>
              </a:pPr>
              <a:r>
                <a:rPr lang="en-US" sz="2400" b="1" dirty="0"/>
                <a:t>End Sub</a:t>
              </a:r>
            </a:p>
            <a:p>
              <a:pPr>
                <a:tabLst>
                  <a:tab pos="450850" algn="l"/>
                  <a:tab pos="914400" algn="l"/>
                </a:tabLst>
              </a:pP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24355" y="3810000"/>
              <a:ext cx="5715000" cy="1587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Assigns the string to the right of the equal </a:t>
              </a:r>
              <a:r>
                <a:rPr lang="en-US" sz="2400" dirty="0" smtClean="0"/>
                <a:t>sign </a:t>
              </a:r>
              <a:r>
                <a:rPr lang="en-US" sz="2400" dirty="0"/>
                <a:t>to the text property of </a:t>
              </a:r>
              <a:r>
                <a:rPr lang="en-US" sz="2400" dirty="0" err="1" smtClean="0"/>
                <a:t>lblMessage</a:t>
              </a:r>
              <a:endParaRPr lang="en-US" sz="2400" dirty="0" smtClean="0"/>
            </a:p>
            <a:p>
              <a:endParaRPr lang="en-US" sz="2400" dirty="0"/>
            </a:p>
            <a:p>
              <a:r>
                <a:rPr lang="en-US" sz="2400" dirty="0"/>
                <a:t>This replaces the previous text </a:t>
              </a:r>
              <a:r>
                <a:rPr lang="en-US" sz="2400" dirty="0" smtClean="0"/>
                <a:t>property of </a:t>
              </a:r>
              <a:r>
                <a:rPr lang="en-US" sz="2400" dirty="0" err="1"/>
                <a:t>lblMessage</a:t>
              </a:r>
              <a:r>
                <a:rPr lang="en-US" sz="2400" dirty="0"/>
                <a:t> with the new value shown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3201618" y="2854517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AutoSize</a:t>
            </a:r>
            <a:r>
              <a:rPr lang="en-US" dirty="0" smtClean="0"/>
              <a:t>, </a:t>
            </a:r>
            <a:r>
              <a:rPr lang="en-US" dirty="0" err="1" smtClean="0"/>
              <a:t>BorderStyle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TextAlign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Label control’s </a:t>
            </a:r>
            <a:r>
              <a:rPr lang="en-US" dirty="0" err="1" smtClean="0"/>
              <a:t>AutoSize</a:t>
            </a:r>
            <a:r>
              <a:rPr lang="en-US" dirty="0" smtClean="0"/>
              <a:t> property determines whether a label</a:t>
            </a:r>
          </a:p>
          <a:p>
            <a:r>
              <a:rPr lang="en-US" dirty="0" smtClean="0"/>
              <a:t>will change size automatically to accommodate the amount of text</a:t>
            </a:r>
          </a:p>
          <a:p>
            <a:r>
              <a:rPr lang="en-US" dirty="0" smtClean="0"/>
              <a:t>in its Text property, or remain a fixed size. The </a:t>
            </a:r>
            <a:r>
              <a:rPr lang="en-US" dirty="0" err="1" smtClean="0"/>
              <a:t>BorderStyle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allows you to set a border around a Label control. The </a:t>
            </a:r>
            <a:r>
              <a:rPr lang="en-US" dirty="0" err="1" smtClean="0"/>
              <a:t>TextAlign</a:t>
            </a:r>
            <a:endParaRPr lang="en-US" dirty="0" smtClean="0"/>
          </a:p>
          <a:p>
            <a:r>
              <a:rPr lang="en-US" dirty="0" smtClean="0"/>
              <a:t>property determines how the text is aligned within the label.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AutoSize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AutoSize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bg1"/>
                </a:solidFill>
              </a:rPr>
              <a:t>Boolean</a:t>
            </a:r>
            <a:r>
              <a:rPr lang="en-US" dirty="0" smtClean="0"/>
              <a:t> (either True or False) Property of labels</a:t>
            </a:r>
          </a:p>
          <a:p>
            <a:r>
              <a:rPr lang="en-US" dirty="0" smtClean="0"/>
              <a:t>False (the default) means the box size will not change, regardless of the amount of text assigned to it</a:t>
            </a:r>
          </a:p>
          <a:p>
            <a:r>
              <a:rPr lang="en-US" dirty="0" smtClean="0"/>
              <a:t>True means the box will automatically resize itself to fit the amount of text assigned to it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BorderStyle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BorderStyle</a:t>
            </a:r>
            <a:r>
              <a:rPr lang="en-US" dirty="0" smtClean="0"/>
              <a:t> determines the look of the box</a:t>
            </a:r>
          </a:p>
          <a:p>
            <a:r>
              <a:rPr lang="en-US" dirty="0" smtClean="0"/>
              <a:t>None (the default) means no border</a:t>
            </a:r>
          </a:p>
          <a:p>
            <a:r>
              <a:rPr lang="en-US" dirty="0" err="1" smtClean="0"/>
              <a:t>FixedSingle</a:t>
            </a:r>
            <a:r>
              <a:rPr lang="en-US" dirty="0" smtClean="0"/>
              <a:t> results in a border one pixel wide</a:t>
            </a:r>
          </a:p>
          <a:p>
            <a:r>
              <a:rPr lang="en-US" dirty="0" smtClean="0"/>
              <a:t>Fixed3D gives the border a recessed 3-dimensional look</a:t>
            </a:r>
          </a:p>
          <a:p>
            <a:endParaRPr lang="en-US" dirty="0"/>
          </a:p>
        </p:txBody>
      </p:sp>
      <p:pic>
        <p:nvPicPr>
          <p:cNvPr id="5" name="Picture 4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625" y="4724400"/>
            <a:ext cx="549275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TextAlign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of </a:t>
            </a:r>
            <a:r>
              <a:rPr lang="en-US" dirty="0" err="1" smtClean="0"/>
              <a:t>TextAlign</a:t>
            </a:r>
            <a:r>
              <a:rPr lang="en-US" dirty="0" smtClean="0"/>
              <a:t> establishes the alignment (or justification) of the text:</a:t>
            </a:r>
          </a:p>
          <a:p>
            <a:endParaRPr lang="en-US" dirty="0"/>
          </a:p>
        </p:txBody>
      </p:sp>
      <p:pic>
        <p:nvPicPr>
          <p:cNvPr id="6" name="Picture 5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743200"/>
            <a:ext cx="1914525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New Bitmap Imag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895600"/>
            <a:ext cx="443388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lignment th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3962400"/>
            <a:ext cx="3619500" cy="2057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TextAlign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change a label’s </a:t>
            </a:r>
            <a:r>
              <a:rPr lang="en-US" dirty="0" err="1" smtClean="0"/>
              <a:t>TextAlign</a:t>
            </a:r>
            <a:r>
              <a:rPr lang="en-US" dirty="0" smtClean="0"/>
              <a:t> property with code at runtime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Assume an application uses a Label control named </a:t>
            </a:r>
            <a:r>
              <a:rPr lang="en-US" dirty="0" err="1" smtClean="0"/>
              <a:t>lblReportTitle</a:t>
            </a:r>
            <a:endParaRPr lang="en-US" dirty="0" smtClean="0"/>
          </a:p>
          <a:p>
            <a:pPr lvl="1"/>
            <a:r>
              <a:rPr lang="en-US" dirty="0" smtClean="0"/>
              <a:t>The following statement aligns the control’s text with the middle and center of the control’s bounding box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2400" b="1" dirty="0" err="1" smtClean="0"/>
              <a:t>lblReportTitle.TextAlign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ContentAlignment.MiddleCenter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Displaying Message Boxes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MessageBox.Show</a:t>
            </a:r>
            <a:r>
              <a:rPr lang="en-US" dirty="0" smtClean="0"/>
              <a:t> method to display a message</a:t>
            </a:r>
          </a:p>
          <a:p>
            <a:r>
              <a:rPr lang="en-US" dirty="0" smtClean="0"/>
              <a:t>box, which is a dialog box that pops up, showing a message to</a:t>
            </a:r>
          </a:p>
          <a:p>
            <a:r>
              <a:rPr lang="en-US" dirty="0" smtClean="0"/>
              <a:t>the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box is </a:t>
            </a:r>
          </a:p>
          <a:p>
            <a:pPr lvl="1"/>
            <a:r>
              <a:rPr lang="en-US" dirty="0" smtClean="0"/>
              <a:t> a small window</a:t>
            </a:r>
          </a:p>
          <a:p>
            <a:pPr lvl="1"/>
            <a:r>
              <a:rPr lang="en-US" dirty="0" smtClean="0"/>
              <a:t> sometimes referred to as a dialog box</a:t>
            </a:r>
          </a:p>
          <a:p>
            <a:pPr lvl="1"/>
            <a:r>
              <a:rPr lang="en-US" dirty="0" smtClean="0"/>
              <a:t> a convenient way to display output to the user</a:t>
            </a:r>
          </a:p>
          <a:p>
            <a:pPr lvl="1"/>
            <a:r>
              <a:rPr lang="en-US" dirty="0" smtClean="0"/>
              <a:t>displayed until the OK button is clicked</a:t>
            </a:r>
          </a:p>
          <a:p>
            <a:r>
              <a:rPr lang="en-US" dirty="0" smtClean="0"/>
              <a:t>For example:</a:t>
            </a:r>
          </a:p>
          <a:p>
            <a:pPr algn="ctr">
              <a:buNone/>
            </a:pPr>
            <a:r>
              <a:rPr lang="en-US" sz="2400" b="1" dirty="0" err="1" smtClean="0"/>
              <a:t>MessageBox.Show</a:t>
            </a:r>
            <a:r>
              <a:rPr lang="en-US" sz="2400" b="1" dirty="0" smtClean="0"/>
              <a:t>("Hello World!")</a:t>
            </a:r>
            <a:endParaRPr lang="en-US" sz="2400" b="1" dirty="0"/>
          </a:p>
        </p:txBody>
      </p:sp>
      <p:pic>
        <p:nvPicPr>
          <p:cNvPr id="5" name="Picture 4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114800"/>
            <a:ext cx="1461752" cy="1441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2209800" y="5181600"/>
            <a:ext cx="5410200" cy="685800"/>
            <a:chOff x="2286000" y="5181600"/>
            <a:chExt cx="4876800" cy="107573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8956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44958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5638800" y="51816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5334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MessageBox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00" y="53340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string “Message” enclosed in parentheses</a:t>
              </a:r>
              <a:endParaRPr lang="en-US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Clickable Images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Controls other than buttons can have Click event handlers. In this</a:t>
            </a:r>
          </a:p>
          <a:p>
            <a:r>
              <a:rPr lang="en-US" dirty="0" smtClean="0"/>
              <a:t>section, you learn to create </a:t>
            </a:r>
            <a:r>
              <a:rPr lang="en-US" dirty="0" err="1" smtClean="0"/>
              <a:t>PictureBox</a:t>
            </a:r>
            <a:r>
              <a:rPr lang="en-US" dirty="0" smtClean="0"/>
              <a:t> controls that respond to</a:t>
            </a:r>
          </a:p>
          <a:p>
            <a:r>
              <a:rPr lang="en-US" dirty="0" smtClean="0"/>
              <a:t>mouse clicks.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Define What the Application is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Purpose: Display a map to the Highlander Hotel</a:t>
            </a:r>
          </a:p>
          <a:p>
            <a:r>
              <a:rPr lang="en-US" smtClean="0"/>
              <a:t>Input: None</a:t>
            </a:r>
          </a:p>
          <a:p>
            <a:r>
              <a:rPr lang="en-US" smtClean="0"/>
              <a:t>Process: Display a form</a:t>
            </a:r>
          </a:p>
          <a:p>
            <a:r>
              <a:rPr lang="en-US" smtClean="0"/>
              <a:t>Output: Display on the form a graphic image showing a map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saw earlier the Image Property can be set to a graphic image of some sort</a:t>
            </a:r>
          </a:p>
          <a:p>
            <a:r>
              <a:rPr lang="en-US" dirty="0" smtClean="0"/>
              <a:t>The flag images in Tutorial 2-16 are clickable</a:t>
            </a:r>
          </a:p>
          <a:p>
            <a:r>
              <a:rPr lang="en-US" dirty="0" smtClean="0"/>
              <a:t>The click event can be handled by code to take whatever action is desired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PictureBox</a:t>
            </a:r>
            <a:r>
              <a:rPr lang="en-US" dirty="0" smtClean="0"/>
              <a:t> Click Event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PictureBox</a:t>
            </a:r>
            <a:r>
              <a:rPr lang="en-US" dirty="0" smtClean="0"/>
              <a:t> </a:t>
            </a:r>
            <a:r>
              <a:rPr lang="en-US" dirty="0" err="1" smtClean="0"/>
              <a:t>picUSA</a:t>
            </a:r>
            <a:r>
              <a:rPr lang="en-US" dirty="0" smtClean="0"/>
              <a:t> is clicked, the </a:t>
            </a:r>
            <a:r>
              <a:rPr lang="en-US" dirty="0" err="1" smtClean="0"/>
              <a:t>lblMessage</a:t>
            </a:r>
            <a:r>
              <a:rPr lang="en-US" dirty="0" smtClean="0"/>
              <a:t> text property is set to display </a:t>
            </a:r>
            <a:r>
              <a:rPr lang="en-US" i="1" dirty="0" smtClean="0"/>
              <a:t>United States of America</a:t>
            </a:r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7696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</a:tabLst>
            </a:pPr>
            <a:r>
              <a:rPr lang="en-US" sz="2800" dirty="0"/>
              <a:t>Private Sub </a:t>
            </a:r>
            <a:r>
              <a:rPr lang="en-US" sz="2800" dirty="0" err="1"/>
              <a:t>picUSA_Click</a:t>
            </a:r>
            <a:r>
              <a:rPr lang="en-US" sz="2800" dirty="0" smtClean="0"/>
              <a:t>(…) </a:t>
            </a:r>
            <a:r>
              <a:rPr lang="en-US" sz="2800" dirty="0"/>
              <a:t>Handles </a:t>
            </a:r>
            <a:r>
              <a:rPr lang="en-US" sz="2800" dirty="0" err="1"/>
              <a:t>picUSA.Click</a:t>
            </a:r>
            <a:endParaRPr lang="en-US" sz="2800" dirty="0"/>
          </a:p>
          <a:p>
            <a:pPr>
              <a:tabLst>
                <a:tab pos="463550" algn="l"/>
                <a:tab pos="914400" algn="l"/>
              </a:tabLst>
            </a:pPr>
            <a:r>
              <a:rPr lang="en-US" sz="2800" b="1" dirty="0"/>
              <a:t>	' Display </a:t>
            </a:r>
            <a:r>
              <a:rPr lang="en-US" sz="2800" b="1" dirty="0" smtClean="0"/>
              <a:t>United States of America.</a:t>
            </a:r>
            <a:endParaRPr lang="en-US" sz="2800" b="1" dirty="0"/>
          </a:p>
          <a:p>
            <a:pPr>
              <a:tabLst>
                <a:tab pos="463550" algn="l"/>
                <a:tab pos="914400" algn="l"/>
              </a:tabLst>
            </a:pPr>
            <a:r>
              <a:rPr lang="en-US" sz="2800" b="1" dirty="0"/>
              <a:t>	</a:t>
            </a:r>
            <a:r>
              <a:rPr lang="en-US" sz="2800" b="1" dirty="0" err="1"/>
              <a:t>lblMessage.Text</a:t>
            </a:r>
            <a:r>
              <a:rPr lang="en-US" sz="2800" b="1" dirty="0"/>
              <a:t> = "United States of America"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800" dirty="0"/>
              <a:t>End Sub</a:t>
            </a:r>
          </a:p>
          <a:p>
            <a:pPr>
              <a:tabLst>
                <a:tab pos="463550" algn="l"/>
                <a:tab pos="914400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Using Visual Studio Help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Learn to use the Visual Studio Help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Help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You access the Visual Studio Documentation and the MSDN library by clicking </a:t>
            </a:r>
            <a:r>
              <a:rPr lang="en-US" i="1" dirty="0" smtClean="0"/>
              <a:t>Help on the menu bar.</a:t>
            </a:r>
          </a:p>
          <a:p>
            <a:endParaRPr lang="en-US" dirty="0"/>
          </a:p>
        </p:txBody>
      </p:sp>
      <p:pic>
        <p:nvPicPr>
          <p:cNvPr id="7" name="Picture 6" descr="New Bitmap Imag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752600"/>
            <a:ext cx="4055378" cy="29917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Context-Sensitive Help (F1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Displays information about whatever feature the user is currently focused on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Click on a Button control</a:t>
            </a:r>
          </a:p>
          <a:p>
            <a:pPr lvl="1"/>
            <a:r>
              <a:rPr lang="en-US" dirty="0" smtClean="0"/>
              <a:t>Press F1</a:t>
            </a:r>
          </a:p>
          <a:p>
            <a:pPr lvl="1"/>
            <a:r>
              <a:rPr lang="en-US" dirty="0" smtClean="0"/>
              <a:t>Help explains all about the Button control</a:t>
            </a:r>
          </a:p>
          <a:p>
            <a:pPr lvl="1"/>
            <a:r>
              <a:rPr lang="en-US" dirty="0" smtClean="0"/>
              <a:t>Click on a Label control</a:t>
            </a:r>
          </a:p>
          <a:p>
            <a:pPr lvl="1"/>
            <a:r>
              <a:rPr lang="en-US" dirty="0" smtClean="0"/>
              <a:t>Press F1</a:t>
            </a:r>
          </a:p>
          <a:p>
            <a:pPr lvl="1"/>
            <a:r>
              <a:rPr lang="en-US" dirty="0" smtClean="0"/>
              <a:t>Help explains all about the Label control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Debugging Your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At some point, most applications contain bugs (errors) that prevent</a:t>
            </a:r>
          </a:p>
          <a:p>
            <a:r>
              <a:rPr lang="en-US" dirty="0" smtClean="0"/>
              <a:t>the application from operating properly. In this section, you learn</a:t>
            </a:r>
          </a:p>
          <a:p>
            <a:r>
              <a:rPr lang="en-US" dirty="0" smtClean="0"/>
              <a:t>fundamental debugging techniques.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are errors in the syntax (form) of your program</a:t>
            </a:r>
          </a:p>
          <a:p>
            <a:r>
              <a:rPr lang="en-US" dirty="0" smtClean="0"/>
              <a:t>Visual Basic will inform you of these errors as soon as the code is entered</a:t>
            </a:r>
          </a:p>
          <a:p>
            <a:r>
              <a:rPr lang="en-US" dirty="0" smtClean="0"/>
              <a:t>The area of the error will be underlined with a jagged blue line</a:t>
            </a:r>
          </a:p>
          <a:p>
            <a:r>
              <a:rPr lang="en-US" dirty="0" smtClean="0"/>
              <a:t>A description of the error will be given in the Error List window</a:t>
            </a:r>
          </a:p>
          <a:p>
            <a:r>
              <a:rPr lang="en-US" dirty="0" smtClean="0"/>
              <a:t>Display this window by selecting Error List from the View menu option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 errors occur as your program runs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are different from syntax errors which occur as the code is entered by the programmer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Runtime errors occur when Visual Basic attempts to perform an operation that cannot be executed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Visualize the Application and Design Its User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a sketch of the application’s form</a:t>
            </a:r>
          </a:p>
          <a:p>
            <a:endParaRPr lang="en-US" dirty="0"/>
          </a:p>
        </p:txBody>
      </p:sp>
      <p:pic>
        <p:nvPicPr>
          <p:cNvPr id="5" name="Picture 4" descr="highlander hotel 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6861" y="2133600"/>
            <a:ext cx="4190279" cy="39595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Controls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752600"/>
            <a:ext cx="7848600" cy="330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75"/>
              </a:spcAft>
              <a:tabLst>
                <a:tab pos="2057400" algn="l"/>
                <a:tab pos="4229100" algn="l"/>
              </a:tabLst>
            </a:pPr>
            <a:r>
              <a:rPr lang="en-US" b="1" u="sng" dirty="0"/>
              <a:t>Control Type</a:t>
            </a:r>
            <a:r>
              <a:rPr lang="en-US" b="1" dirty="0"/>
              <a:t>	</a:t>
            </a:r>
            <a:r>
              <a:rPr lang="en-US" b="1" u="sng" dirty="0"/>
              <a:t>Control Name</a:t>
            </a:r>
            <a:r>
              <a:rPr lang="en-US" b="1" dirty="0"/>
              <a:t>	</a:t>
            </a:r>
            <a:r>
              <a:rPr lang="en-US" b="1" u="sng" dirty="0"/>
              <a:t>Description</a:t>
            </a:r>
          </a:p>
          <a:p>
            <a:pPr>
              <a:spcBef>
                <a:spcPct val="50000"/>
              </a:spcBef>
              <a:tabLst>
                <a:tab pos="2057400" algn="l"/>
                <a:tab pos="4229100" algn="l"/>
              </a:tabLst>
            </a:pPr>
            <a:r>
              <a:rPr lang="en-US" dirty="0"/>
              <a:t>Form	Form1	A small form that will serve as </a:t>
            </a:r>
            <a:br>
              <a:rPr lang="en-US" dirty="0"/>
            </a:br>
            <a:r>
              <a:rPr lang="en-US" dirty="0"/>
              <a:t>	(Default Name)	the window onto which the other 		</a:t>
            </a:r>
            <a:r>
              <a:rPr lang="en-US" dirty="0" smtClean="0"/>
              <a:t>controls </a:t>
            </a:r>
            <a:r>
              <a:rPr lang="en-US" dirty="0"/>
              <a:t>will be placed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Label	Label1	Displays the message</a:t>
            </a:r>
            <a:br>
              <a:rPr lang="en-US" dirty="0"/>
            </a:br>
            <a:r>
              <a:rPr lang="en-US" dirty="0"/>
              <a:t>	(Default Name)	"Directions to the Highlander 			Hotel"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PictureBox</a:t>
            </a:r>
            <a:r>
              <a:rPr lang="en-US" dirty="0"/>
              <a:t>	PictureBox1	Displays the graphic image</a:t>
            </a:r>
            <a:br>
              <a:rPr lang="en-US" dirty="0"/>
            </a:br>
            <a:r>
              <a:rPr lang="en-US" dirty="0"/>
              <a:t>	(Default Name)	showing the map to the hotel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Define Relevant Property Values for Each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Name: Form1</a:t>
            </a:r>
          </a:p>
          <a:p>
            <a:pPr lvl="1"/>
            <a:r>
              <a:rPr lang="en-US" dirty="0" smtClean="0"/>
              <a:t>Text: "Directions"</a:t>
            </a:r>
          </a:p>
          <a:p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Name: Label1</a:t>
            </a:r>
          </a:p>
          <a:p>
            <a:pPr lvl="1"/>
            <a:r>
              <a:rPr lang="en-US" dirty="0" smtClean="0"/>
              <a:t>Text: "Directions to the Highlander Hotel"</a:t>
            </a:r>
          </a:p>
          <a:p>
            <a:pPr lvl="1"/>
            <a:r>
              <a:rPr lang="en-US" dirty="0" err="1" smtClean="0"/>
              <a:t>TextAlign</a:t>
            </a:r>
            <a:r>
              <a:rPr lang="en-US" dirty="0" smtClean="0"/>
              <a:t>: </a:t>
            </a:r>
            <a:r>
              <a:rPr lang="en-US" dirty="0" err="1" smtClean="0"/>
              <a:t>MiddleCenter</a:t>
            </a:r>
            <a:endParaRPr lang="en-US" dirty="0" smtClean="0"/>
          </a:p>
          <a:p>
            <a:pPr lvl="1"/>
            <a:r>
              <a:rPr lang="en-US" dirty="0" smtClean="0"/>
              <a:t>Font: Microsoft sans serif, bold, 18 point</a:t>
            </a:r>
          </a:p>
          <a:p>
            <a:r>
              <a:rPr lang="en-US" dirty="0" err="1" smtClean="0"/>
              <a:t>PictureBox</a:t>
            </a:r>
            <a:endParaRPr lang="en-US" dirty="0" smtClean="0"/>
          </a:p>
          <a:p>
            <a:pPr lvl="1"/>
            <a:r>
              <a:rPr lang="en-US" dirty="0" smtClean="0"/>
              <a:t>Name: PictureBox1</a:t>
            </a:r>
          </a:p>
          <a:p>
            <a:pPr lvl="1"/>
            <a:r>
              <a:rPr lang="en-US" dirty="0" smtClean="0"/>
              <a:t>Picture: HotelMap.jpg</a:t>
            </a:r>
          </a:p>
          <a:p>
            <a:pPr lvl="1"/>
            <a:r>
              <a:rPr lang="en-US" dirty="0" err="1" smtClean="0"/>
              <a:t>SizeMode</a:t>
            </a:r>
            <a:r>
              <a:rPr lang="en-US" dirty="0" smtClean="0"/>
              <a:t>: </a:t>
            </a:r>
            <a:r>
              <a:rPr lang="en-US" dirty="0" err="1" smtClean="0"/>
              <a:t>StretchImage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Create the Forms and Other Controls Using Visual Basic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 the Form and set its Text property</a:t>
            </a:r>
          </a:p>
          <a:p>
            <a:r>
              <a:rPr lang="en-US" dirty="0" smtClean="0"/>
              <a:t>Add a Label control</a:t>
            </a:r>
          </a:p>
          <a:p>
            <a:pPr lvl="1"/>
            <a:r>
              <a:rPr lang="en-US" dirty="0" smtClean="0"/>
              <a:t>Position and resize it on the form</a:t>
            </a:r>
          </a:p>
          <a:p>
            <a:pPr lvl="1"/>
            <a:r>
              <a:rPr lang="en-US" dirty="0" smtClean="0"/>
              <a:t>Set Text, </a:t>
            </a:r>
            <a:r>
              <a:rPr lang="en-US" dirty="0" err="1" smtClean="0"/>
              <a:t>TextAlign</a:t>
            </a:r>
            <a:r>
              <a:rPr lang="en-US" dirty="0" smtClean="0"/>
              <a:t>, and Font properties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Position and resize it on the form</a:t>
            </a:r>
          </a:p>
          <a:p>
            <a:pPr lvl="1"/>
            <a:r>
              <a:rPr lang="en-US" dirty="0" smtClean="0"/>
              <a:t>Set Image property to display HotelMap.jpg</a:t>
            </a:r>
          </a:p>
          <a:p>
            <a:r>
              <a:rPr lang="en-US" dirty="0" smtClean="0"/>
              <a:t>Run the application</a:t>
            </a:r>
          </a:p>
          <a:p>
            <a:r>
              <a:rPr lang="en-US" dirty="0" smtClean="0"/>
              <a:t>Close and save the application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Mode, Run Mode, and Break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Visual Basic has three modes in which it operates: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Design Mode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mode in which you create the application</a:t>
            </a:r>
          </a:p>
          <a:p>
            <a:pPr lvl="2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bg1"/>
                </a:solidFill>
              </a:rPr>
              <a:t>design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Run Mode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executes the application in the Visual Studio environment</a:t>
            </a:r>
          </a:p>
          <a:p>
            <a:pPr lvl="2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bg1"/>
                </a:solidFill>
              </a:rPr>
              <a:t>run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Break Mode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momentarily suspends execution of a running application </a:t>
            </a:r>
          </a:p>
          <a:p>
            <a:pPr lvl="2"/>
            <a:r>
              <a:rPr lang="en-US" dirty="0" smtClean="0"/>
              <a:t>for testing and debugging purposes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2 -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4164</TotalTime>
  <Words>1894</Words>
  <Application>Microsoft Office PowerPoint</Application>
  <PresentationFormat>On-screen Show (4:3)</PresentationFormat>
  <Paragraphs>311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VB2010Theme</vt:lpstr>
      <vt:lpstr>Slide 1</vt:lpstr>
      <vt:lpstr>Chapter 2</vt:lpstr>
      <vt:lpstr>Focus on problem Solving: Building the Directions Application</vt:lpstr>
      <vt:lpstr>Define What the Application is To Do</vt:lpstr>
      <vt:lpstr>Visualize the Application and Design Its User Interface</vt:lpstr>
      <vt:lpstr>Determine the Controls Needed</vt:lpstr>
      <vt:lpstr>Define Relevant Property Values for Each Control</vt:lpstr>
      <vt:lpstr>Create the Forms and Other Controls Using Visual Basic</vt:lpstr>
      <vt:lpstr>Design Mode, Run Mode, and Break Mode</vt:lpstr>
      <vt:lpstr>Project Organization On Disk</vt:lpstr>
      <vt:lpstr>Opening an Existing Project</vt:lpstr>
      <vt:lpstr>Properties Window</vt:lpstr>
      <vt:lpstr>Focus on problem Solving: Responding to Events</vt:lpstr>
      <vt:lpstr>Modify the Directions Application</vt:lpstr>
      <vt:lpstr>Controls to be Added</vt:lpstr>
      <vt:lpstr>Control Properties</vt:lpstr>
      <vt:lpstr>The Code Window</vt:lpstr>
      <vt:lpstr>The Click Event Handler for btnDisplayDirections</vt:lpstr>
      <vt:lpstr>Changing a Control’s Visible Property in Code</vt:lpstr>
      <vt:lpstr>The Assignment Statement</vt:lpstr>
      <vt:lpstr>Switching Between the Code Window and the Designer Window</vt:lpstr>
      <vt:lpstr>The Click Event Handler for btnExit</vt:lpstr>
      <vt:lpstr>Use Visual Basic to Update the Application</vt:lpstr>
      <vt:lpstr>Changing Text Colors</vt:lpstr>
      <vt:lpstr>Setting the FormBorderStyle Property</vt:lpstr>
      <vt:lpstr>Locking the Controls</vt:lpstr>
      <vt:lpstr>Printing Your Code</vt:lpstr>
      <vt:lpstr>Using IntelliSense</vt:lpstr>
      <vt:lpstr>Modifying A Control’s Text Property With Code</vt:lpstr>
      <vt:lpstr>Modifying the Text Property in Code</vt:lpstr>
      <vt:lpstr>Modifying the Text Property in Code</vt:lpstr>
      <vt:lpstr>The AutoSize, BorderStyle, and TextAlign Properties</vt:lpstr>
      <vt:lpstr>The AutoSize Property</vt:lpstr>
      <vt:lpstr>The BorderStyle Property</vt:lpstr>
      <vt:lpstr>The TextAlign Property</vt:lpstr>
      <vt:lpstr>The TextAlign Property</vt:lpstr>
      <vt:lpstr>Displaying Message Boxes</vt:lpstr>
      <vt:lpstr>The Message Box</vt:lpstr>
      <vt:lpstr>Clickable Images</vt:lpstr>
      <vt:lpstr>PictureBox Control</vt:lpstr>
      <vt:lpstr>PictureBox Click Event code</vt:lpstr>
      <vt:lpstr>Using Visual Studio Help</vt:lpstr>
      <vt:lpstr>Accessing the Help System</vt:lpstr>
      <vt:lpstr>Context-Sensitive Help (F1 Key)</vt:lpstr>
      <vt:lpstr>Debugging Your Application</vt:lpstr>
      <vt:lpstr>Compile Errors</vt:lpstr>
      <vt:lpstr>Runtime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Starting Out with Visual Basic 2010</dc:subject>
  <dc:creator>Chris</dc:creator>
  <cp:lastModifiedBy>Chris</cp:lastModifiedBy>
  <cp:revision>162</cp:revision>
  <dcterms:created xsi:type="dcterms:W3CDTF">2006-08-16T00:00:00Z</dcterms:created>
  <dcterms:modified xsi:type="dcterms:W3CDTF">2010-04-16T18:02:29Z</dcterms:modified>
</cp:coreProperties>
</file>