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97"/>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95" r:id="rId24"/>
    <p:sldId id="296" r:id="rId25"/>
    <p:sldId id="287" r:id="rId26"/>
    <p:sldId id="288" r:id="rId27"/>
    <p:sldId id="289" r:id="rId28"/>
    <p:sldId id="290" r:id="rId29"/>
    <p:sldId id="291" r:id="rId30"/>
    <p:sldId id="292" r:id="rId31"/>
    <p:sldId id="293" r:id="rId32"/>
    <p:sldId id="294" r:id="rId33"/>
    <p:sldId id="297" r:id="rId34"/>
    <p:sldId id="298" r:id="rId35"/>
    <p:sldId id="299" r:id="rId36"/>
    <p:sldId id="306" r:id="rId37"/>
    <p:sldId id="300" r:id="rId38"/>
    <p:sldId id="301" r:id="rId39"/>
    <p:sldId id="302" r:id="rId40"/>
    <p:sldId id="303" r:id="rId41"/>
    <p:sldId id="304" r:id="rId42"/>
    <p:sldId id="305"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8" r:id="rId63"/>
    <p:sldId id="327" r:id="rId64"/>
    <p:sldId id="329" r:id="rId65"/>
    <p:sldId id="330" r:id="rId66"/>
    <p:sldId id="331" r:id="rId67"/>
    <p:sldId id="332" r:id="rId68"/>
    <p:sldId id="333" r:id="rId69"/>
    <p:sldId id="335" r:id="rId70"/>
    <p:sldId id="307" r:id="rId71"/>
    <p:sldId id="334"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3" r:id="rId89"/>
    <p:sldId id="352" r:id="rId90"/>
    <p:sldId id="354" r:id="rId91"/>
    <p:sldId id="355" r:id="rId92"/>
    <p:sldId id="356" r:id="rId93"/>
    <p:sldId id="357" r:id="rId94"/>
    <p:sldId id="358" r:id="rId95"/>
    <p:sldId id="359"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8000"/>
    <a:srgbClr val="00FF00"/>
    <a:srgbClr val="2DD9BF"/>
    <a:srgbClr val="33CC33"/>
    <a:srgbClr val="006600"/>
    <a:srgbClr val="00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14" autoAdjust="0"/>
  </p:normalViewPr>
  <p:slideViewPr>
    <p:cSldViewPr>
      <p:cViewPr>
        <p:scale>
          <a:sx n="80" d="100"/>
          <a:sy n="80" d="100"/>
        </p:scale>
        <p:origin x="-1878" y="-588"/>
      </p:cViewPr>
      <p:guideLst>
        <p:guide orient="horz" pos="2160"/>
        <p:guide pos="2880"/>
      </p:guideLst>
    </p:cSldViewPr>
  </p:slideViewPr>
  <p:outlineViewPr>
    <p:cViewPr>
      <p:scale>
        <a:sx n="33" d="100"/>
        <a:sy n="33" d="100"/>
      </p:scale>
      <p:origin x="48" y="3858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D18CD9-E9E7-4839-B473-01AE92C902EF}" type="datetimeFigureOut">
              <a:rPr lang="en-US" smtClean="0"/>
              <a:pPr/>
              <a:t>2/16/2012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D45C3-E55A-479A-BDED-E79B72A6E4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descr="22548_1278270529582_1614585667_669421_7933641_n.bmp"/>
          <p:cNvPicPr>
            <a:picLocks noChangeAspect="1"/>
          </p:cNvPicPr>
          <p:nvPr/>
        </p:nvPicPr>
        <p:blipFill>
          <a:blip r:embed="rId2"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16"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grpSp>
        <p:nvGrpSpPr>
          <p:cNvPr id="4" name="Group 15"/>
          <p:cNvGrpSpPr>
            <a:grpSpLocks/>
          </p:cNvGrpSpPr>
          <p:nvPr/>
        </p:nvGrpSpPr>
        <p:grpSpPr bwMode="auto">
          <a:xfrm>
            <a:off x="685800" y="5791200"/>
            <a:ext cx="1371600" cy="914400"/>
            <a:chOff x="128" y="3600"/>
            <a:chExt cx="864" cy="576"/>
          </a:xfrm>
        </p:grpSpPr>
        <p:pic>
          <p:nvPicPr>
            <p:cNvPr id="17" name="Picture 16"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sp>
          <p:nvSpPr>
            <p:cNvPr id="18"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sp>
        <p:nvSpPr>
          <p:cNvPr id="19"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r>
              <a:rPr lang="en-US" sz="1200" baseline="0" dirty="0" smtClean="0">
                <a:latin typeface="Arial" charset="0"/>
                <a:ea typeface="ヒラギノ角ゴ Pro W3" pitchFamily="-48" charset="-128"/>
              </a:rPr>
              <a:t>© </a:t>
            </a:r>
            <a:r>
              <a:rPr lang="en-US" sz="1200" baseline="0" dirty="0" smtClean="0">
                <a:latin typeface="Arial" charset="0"/>
              </a:rPr>
              <a:t>2011 Pearson Addison-Wesley. All rights reserved.</a:t>
            </a:r>
            <a:r>
              <a:rPr lang="en-US" sz="1200" baseline="0" dirty="0" smtClean="0">
                <a:solidFill>
                  <a:schemeClr val="bg1"/>
                </a:solidFill>
                <a:latin typeface="Arial" charset="0"/>
              </a:rPr>
              <a:t> </a:t>
            </a:r>
            <a:endParaRPr lang="en-US" sz="1200" baseline="0" dirty="0">
              <a:solidFill>
                <a:schemeClr val="bg1"/>
              </a:solidFill>
              <a:latin typeface="Arial" charset="0"/>
            </a:endParaRPr>
          </a:p>
        </p:txBody>
      </p:sp>
      <p:grpSp>
        <p:nvGrpSpPr>
          <p:cNvPr id="5" name="Group 15"/>
          <p:cNvGrpSpPr>
            <a:grpSpLocks/>
          </p:cNvGrpSpPr>
          <p:nvPr/>
        </p:nvGrpSpPr>
        <p:grpSpPr bwMode="auto">
          <a:xfrm>
            <a:off x="685800" y="5791200"/>
            <a:ext cx="1371600" cy="914400"/>
            <a:chOff x="128" y="3600"/>
            <a:chExt cx="864" cy="576"/>
          </a:xfrm>
        </p:grpSpPr>
        <p:pic>
          <p:nvPicPr>
            <p:cNvPr id="12" name="Picture 11"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sp>
          <p:nvSpPr>
            <p:cNvPr id="13"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sp>
        <p:nvSpPr>
          <p:cNvPr id="14"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sp>
        <p:nvSpPr>
          <p:cNvPr id="16" name="Rectangle 3"/>
          <p:cNvSpPr>
            <a:spLocks noChangeArrowheads="1"/>
          </p:cNvSpPr>
          <p:nvPr userDrawn="1"/>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marR="0" indent="0" algn="r" defTabSz="914400" rtl="0" eaLnBrk="1" fontAlgn="auto" latinLnBrk="0" hangingPunct="1">
              <a:lnSpc>
                <a:spcPct val="100000"/>
              </a:lnSpc>
              <a:spcBef>
                <a:spcPts val="0"/>
              </a:spcBef>
              <a:spcAft>
                <a:spcPts val="0"/>
              </a:spcAft>
              <a:buClrTx/>
              <a:buSzTx/>
              <a:buFontTx/>
              <a:buNone/>
              <a:tabLst/>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9"/>
          <p:cNvSpPr>
            <a:spLocks noGrp="1" noChangeArrowheads="1"/>
          </p:cNvSpPr>
          <p:nvPr>
            <p:ph type="sldNum" sz="quarter" idx="10"/>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p>
            <a:r>
              <a:rPr lang="en-US" smtClean="0"/>
              <a:t>Click to edit Master title style</a:t>
            </a:r>
            <a:endParaRPr lang="en-US"/>
          </a:p>
        </p:txBody>
      </p:sp>
      <p:sp>
        <p:nvSpPr>
          <p:cNvPr id="6" name="Slide Number Placeholder 5"/>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209800"/>
            <a:ext cx="7772400" cy="457200"/>
          </a:xfrm>
          <a:solidFill>
            <a:schemeClr val="bg1"/>
          </a:solidFill>
        </p:spPr>
        <p:txBody>
          <a:bodyPr anchor="b"/>
          <a:lstStyle>
            <a:lvl1pPr marL="0" indent="0">
              <a:buNone/>
              <a:defRPr sz="2000">
                <a:solidFill>
                  <a:srgbClr val="33CC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685800" y="2667000"/>
            <a:ext cx="7772400" cy="1362075"/>
          </a:xfrm>
        </p:spPr>
        <p:txBody>
          <a:bodyPr anchor="ctr"/>
          <a:lstStyle>
            <a:lvl1pPr algn="ctr">
              <a:defRPr sz="4000" b="1" cap="all"/>
            </a:lvl1pPr>
          </a:lstStyle>
          <a:p>
            <a:r>
              <a:rPr lang="en-US" smtClean="0"/>
              <a:t>Click to edit Master title style</a:t>
            </a:r>
            <a:endParaRPr lang="en-US" dirty="0"/>
          </a:p>
        </p:txBody>
      </p:sp>
      <p:sp>
        <p:nvSpPr>
          <p:cNvPr id="7" name="Text Placeholder 2"/>
          <p:cNvSpPr>
            <a:spLocks noGrp="1"/>
          </p:cNvSpPr>
          <p:nvPr>
            <p:ph type="body" idx="13"/>
          </p:nvPr>
        </p:nvSpPr>
        <p:spPr>
          <a:xfrm>
            <a:off x="685800" y="4038600"/>
            <a:ext cx="7772400" cy="1500187"/>
          </a:xfrm>
        </p:spPr>
        <p:txBody>
          <a:bodyPr anchor="ctr" anchorCtr="1"/>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4" name="Group 15"/>
          <p:cNvGrpSpPr>
            <a:grpSpLocks/>
          </p:cNvGrpSpPr>
          <p:nvPr/>
        </p:nvGrpSpPr>
        <p:grpSpPr bwMode="auto">
          <a:xfrm>
            <a:off x="685800" y="5791200"/>
            <a:ext cx="1371600" cy="914400"/>
            <a:chOff x="128" y="3600"/>
            <a:chExt cx="864" cy="576"/>
          </a:xfrm>
        </p:grpSpPr>
        <p:pic>
          <p:nvPicPr>
            <p:cNvPr id="10" name="Picture 16" descr="Pearson_CMYK"/>
            <p:cNvPicPr>
              <a:picLocks noChangeAspect="1" noChangeArrowheads="1"/>
            </p:cNvPicPr>
            <p:nvPr/>
          </p:nvPicPr>
          <p:blipFill>
            <a:blip r:embed="rId2" cstate="print"/>
            <a:srcRect/>
            <a:stretch>
              <a:fillRect/>
            </a:stretch>
          </p:blipFill>
          <p:spPr bwMode="auto">
            <a:xfrm>
              <a:off x="192" y="3888"/>
              <a:ext cx="728" cy="288"/>
            </a:xfrm>
            <a:prstGeom prst="rect">
              <a:avLst/>
            </a:prstGeom>
            <a:noFill/>
            <a:ln w="9525">
              <a:noFill/>
              <a:miter lim="800000"/>
              <a:headEnd/>
              <a:tailEnd/>
            </a:ln>
          </p:spPr>
        </p:pic>
        <p:sp>
          <p:nvSpPr>
            <p:cNvPr id="11"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pic>
        <p:nvPicPr>
          <p:cNvPr id="12" name="Picture 11" descr="22548_1278270529582_1614585667_669421_7933641_n.bmp"/>
          <p:cNvPicPr>
            <a:picLocks noChangeAspect="1"/>
          </p:cNvPicPr>
          <p:nvPr/>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r>
              <a:rPr lang="en-US" sz="1200" baseline="0" dirty="0">
                <a:latin typeface="Arial" charset="0"/>
                <a:ea typeface="ヒラギノ角ゴ Pro W3" pitchFamily="-48" charset="-128"/>
              </a:rPr>
              <a:t>© </a:t>
            </a:r>
            <a:r>
              <a:rPr lang="en-US" sz="1200" baseline="0" dirty="0" smtClean="0">
                <a:latin typeface="Arial" charset="0"/>
              </a:rPr>
              <a:t>2011 </a:t>
            </a:r>
            <a:r>
              <a:rPr lang="en-US" sz="1200" baseline="0" dirty="0">
                <a:latin typeface="Arial" charset="0"/>
              </a:rPr>
              <a:t>Pearson Addison-Wesley. All rights reserved.</a:t>
            </a:r>
            <a:r>
              <a:rPr lang="en-US" sz="1200" baseline="0" dirty="0">
                <a:solidFill>
                  <a:schemeClr val="bg1"/>
                </a:solidFill>
                <a:latin typeface="Arial" charset="0"/>
              </a:rPr>
              <a:t> </a:t>
            </a:r>
          </a:p>
        </p:txBody>
      </p:sp>
      <p:grpSp>
        <p:nvGrpSpPr>
          <p:cNvPr id="5" name="Group 15"/>
          <p:cNvGrpSpPr>
            <a:grpSpLocks/>
          </p:cNvGrpSpPr>
          <p:nvPr/>
        </p:nvGrpSpPr>
        <p:grpSpPr bwMode="auto">
          <a:xfrm>
            <a:off x="685800" y="5791200"/>
            <a:ext cx="1371600" cy="914400"/>
            <a:chOff x="128" y="3600"/>
            <a:chExt cx="864" cy="576"/>
          </a:xfrm>
        </p:grpSpPr>
        <p:pic>
          <p:nvPicPr>
            <p:cNvPr id="15" name="Picture 16" descr="Pearson_CMYK"/>
            <p:cNvPicPr>
              <a:picLocks noChangeAspect="1" noChangeArrowheads="1"/>
            </p:cNvPicPr>
            <p:nvPr/>
          </p:nvPicPr>
          <p:blipFill>
            <a:blip r:embed="rId2" cstate="print"/>
            <a:srcRect/>
            <a:stretch>
              <a:fillRect/>
            </a:stretch>
          </p:blipFill>
          <p:spPr bwMode="auto">
            <a:xfrm>
              <a:off x="192" y="3888"/>
              <a:ext cx="728" cy="288"/>
            </a:xfrm>
            <a:prstGeom prst="rect">
              <a:avLst/>
            </a:prstGeom>
            <a:noFill/>
            <a:ln w="9525">
              <a:noFill/>
              <a:miter lim="800000"/>
              <a:headEnd/>
              <a:tailEnd/>
            </a:ln>
          </p:spPr>
        </p:pic>
        <p:sp>
          <p:nvSpPr>
            <p:cNvPr id="16"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pic>
        <p:nvPicPr>
          <p:cNvPr id="17" name="Picture 16" descr="22548_1278270529582_1614585667_669421_7933641_n.bmp"/>
          <p:cNvPicPr>
            <a:picLocks noChangeAspect="1"/>
          </p:cNvPicPr>
          <p:nvPr/>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pic>
        <p:nvPicPr>
          <p:cNvPr id="19" name="Picture 18" descr="22548_1278270529582_1614585667_669421_7933641_n.bmp"/>
          <p:cNvPicPr>
            <a:picLocks noChangeAspect="1"/>
          </p:cNvPicPr>
          <p:nvPr userDrawn="1"/>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Rectangle 3"/>
          <p:cNvSpPr>
            <a:spLocks noChangeArrowheads="1"/>
          </p:cNvSpPr>
          <p:nvPr userDrawn="1"/>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3- 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 name="Title Placeholder 424"/>
          <p:cNvSpPr>
            <a:spLocks noGrp="1"/>
          </p:cNvSpPr>
          <p:nvPr>
            <p:ph type="title"/>
          </p:nvPr>
        </p:nvSpPr>
        <p:spPr>
          <a:xfrm>
            <a:off x="457200" y="274638"/>
            <a:ext cx="8229600" cy="1143000"/>
          </a:xfrm>
          <a:prstGeom prst="rect">
            <a:avLst/>
          </a:prstGeom>
          <a:solidFill>
            <a:schemeClr val="accent6">
              <a:lumMod val="75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426" name="Text Placeholder 425"/>
          <p:cNvSpPr>
            <a:spLocks noGrp="1"/>
          </p:cNvSpPr>
          <p:nvPr>
            <p:ph type="body" idx="1"/>
          </p:nvPr>
        </p:nvSpPr>
        <p:spPr>
          <a:xfrm>
            <a:off x="457200" y="1600200"/>
            <a:ext cx="8229600" cy="4525963"/>
          </a:xfrm>
          <a:prstGeom prst="rect">
            <a:avLst/>
          </a:prstGeom>
          <a:solidFill>
            <a:srgbClr val="2DD9BF"/>
          </a:solid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28" name="Rectangle 10"/>
          <p:cNvSpPr>
            <a:spLocks noChangeArrowheads="1"/>
          </p:cNvSpPr>
          <p:nvPr/>
        </p:nvSpPr>
        <p:spPr bwMode="auto">
          <a:xfrm>
            <a:off x="381000" y="6324600"/>
            <a:ext cx="5562600" cy="381000"/>
          </a:xfrm>
          <a:prstGeom prst="rect">
            <a:avLst/>
          </a:prstGeom>
          <a:noFill/>
          <a:ln w="9525">
            <a:noFill/>
            <a:miter lim="800000"/>
            <a:headEnd/>
            <a:tailEnd/>
          </a:ln>
        </p:spPr>
        <p:txBody>
          <a:bodyPr anchor="b"/>
          <a:lstStyle/>
          <a:p>
            <a:pPr>
              <a:spcBef>
                <a:spcPct val="50000"/>
              </a:spcBef>
              <a:defRPr/>
            </a:pPr>
            <a:r>
              <a:rPr lang="en-US" sz="1200" baseline="0" dirty="0">
                <a:latin typeface="Arial" charset="0"/>
              </a:rPr>
              <a:t>Copyright © </a:t>
            </a:r>
            <a:r>
              <a:rPr lang="en-US" sz="1200" baseline="0" dirty="0" smtClean="0">
                <a:latin typeface="Arial" charset="0"/>
              </a:rPr>
              <a:t>2011 </a:t>
            </a:r>
            <a:r>
              <a:rPr lang="en-US" sz="1200" baseline="0" dirty="0">
                <a:latin typeface="Arial" charset="0"/>
              </a:rPr>
              <a:t>Pearson Addison-Wesley</a:t>
            </a:r>
          </a:p>
        </p:txBody>
      </p:sp>
      <p:sp>
        <p:nvSpPr>
          <p:cNvPr id="433" name="Rectangle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smtClean="0">
                <a:solidFill>
                  <a:srgbClr val="33CC33"/>
                </a:solidFill>
                <a:latin typeface="+mn-lt"/>
              </a:defRPr>
            </a:lvl1pPr>
          </a:lstStyle>
          <a:p>
            <a:r>
              <a:rPr lang="en-US" smtClean="0"/>
              <a:t>Chapter 3- 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ctr" defTabSz="914400" rtl="0" eaLnBrk="1" latinLnBrk="0" hangingPunct="1">
        <a:spcBef>
          <a:spcPct val="0"/>
        </a:spcBef>
        <a:buNone/>
        <a:defRPr sz="4400" b="0" kern="1200" cap="none" spc="0">
          <a:ln>
            <a:noFill/>
          </a:ln>
          <a:solidFill>
            <a:schemeClr val="bg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kern="1200" cap="none" spc="0">
          <a:ln>
            <a:noFill/>
          </a:ln>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548_1278270529582_1614585667_669421_7933641_n.bmp"/>
          <p:cNvPicPr>
            <a:picLocks noChangeAspect="1"/>
          </p:cNvPicPr>
          <p:nvPr/>
        </p:nvPicPr>
        <p:blipFill>
          <a:blip r:embed="rId2" cstate="print"/>
          <a:stretch>
            <a:fillRect/>
          </a:stretch>
        </p:blipFill>
        <p:spPr>
          <a:xfrm>
            <a:off x="228600" y="228600"/>
            <a:ext cx="8686800" cy="640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Focus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 control to have the </a:t>
            </a:r>
            <a:r>
              <a:rPr lang="en-US" dirty="0" smtClean="0">
                <a:solidFill>
                  <a:schemeClr val="bg1"/>
                </a:solidFill>
              </a:rPr>
              <a:t>focus</a:t>
            </a:r>
            <a:r>
              <a:rPr lang="en-US" dirty="0" smtClean="0"/>
              <a:t> means that it is ready to receive the user's input</a:t>
            </a:r>
          </a:p>
          <a:p>
            <a:r>
              <a:rPr lang="en-US" dirty="0" smtClean="0"/>
              <a:t>In a running form, one and only one of the controls on the form may have the focus</a:t>
            </a:r>
          </a:p>
          <a:p>
            <a:r>
              <a:rPr lang="en-US" dirty="0" smtClean="0"/>
              <a:t>Only a control capable of receiving some sort of input may have the focus</a:t>
            </a:r>
          </a:p>
          <a:p>
            <a:r>
              <a:rPr lang="en-US" dirty="0" smtClean="0"/>
              <a:t>The focus can be set to a control in code using the Focus method:</a:t>
            </a:r>
          </a:p>
          <a:p>
            <a:pPr algn="ctr">
              <a:buNone/>
            </a:pPr>
            <a:r>
              <a:rPr lang="en-US" b="1" dirty="0" err="1" smtClean="0"/>
              <a:t>txtUserName.Focus</a:t>
            </a:r>
            <a:r>
              <a:rPr lang="en-US" b="1" dirty="0" smtClean="0"/>
              <a:t>()</a:t>
            </a:r>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Focus Method</a:t>
            </a:r>
            <a:endParaRPr lang="en-US" dirty="0"/>
          </a:p>
        </p:txBody>
      </p:sp>
      <p:sp>
        <p:nvSpPr>
          <p:cNvPr id="3" name="Content Placeholder 2"/>
          <p:cNvSpPr>
            <a:spLocks noGrp="1"/>
          </p:cNvSpPr>
          <p:nvPr>
            <p:ph idx="1"/>
          </p:nvPr>
        </p:nvSpPr>
        <p:spPr/>
        <p:txBody>
          <a:bodyPr>
            <a:normAutofit/>
          </a:bodyPr>
          <a:lstStyle/>
          <a:p>
            <a:r>
              <a:rPr lang="en-US" dirty="0" smtClean="0"/>
              <a:t>You can tell which control has focus by its characteristics:</a:t>
            </a:r>
          </a:p>
          <a:p>
            <a:pPr lvl="1"/>
            <a:r>
              <a:rPr lang="en-US" dirty="0" smtClean="0"/>
              <a:t>When a </a:t>
            </a:r>
            <a:r>
              <a:rPr lang="en-US" dirty="0" err="1" smtClean="0"/>
              <a:t>TextBox</a:t>
            </a:r>
            <a:r>
              <a:rPr lang="en-US" dirty="0" smtClean="0"/>
              <a:t> has focus, it will have a blinking cursor or its text will be highlighted</a:t>
            </a:r>
          </a:p>
          <a:p>
            <a:pPr lvl="1"/>
            <a:r>
              <a:rPr lang="en-US" dirty="0" smtClean="0"/>
              <a:t>When a button, radio button, or a check box has focus, you’ll see a thin dotted line around the control</a:t>
            </a:r>
          </a:p>
          <a:p>
            <a:r>
              <a:rPr lang="en-US" dirty="0" smtClean="0"/>
              <a:t>Tutorial 3-3 shows an example of the Focus method</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Controlling a Form’s Tab Order</a:t>
            </a:r>
            <a:br>
              <a:rPr lang="en-US" sz="4000" dirty="0" smtClean="0"/>
            </a:br>
            <a:r>
              <a:rPr lang="en-US" sz="4000" dirty="0" smtClean="0"/>
              <a:t>with the </a:t>
            </a:r>
            <a:r>
              <a:rPr lang="en-US" sz="4000" dirty="0" err="1" smtClean="0"/>
              <a:t>TabIndex</a:t>
            </a:r>
            <a:r>
              <a:rPr lang="en-US" sz="4000" dirty="0" smtClean="0"/>
              <a:t> Property</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Tab key steps focus from one control to the next</a:t>
            </a:r>
          </a:p>
          <a:p>
            <a:r>
              <a:rPr lang="en-US" dirty="0" smtClean="0"/>
              <a:t>This order is set by the </a:t>
            </a:r>
            <a:r>
              <a:rPr lang="en-US" dirty="0" err="1" smtClean="0">
                <a:solidFill>
                  <a:schemeClr val="bg1"/>
                </a:solidFill>
              </a:rPr>
              <a:t>TabIndex</a:t>
            </a:r>
            <a:r>
              <a:rPr lang="en-US" dirty="0" smtClean="0"/>
              <a:t> property</a:t>
            </a:r>
          </a:p>
          <a:p>
            <a:r>
              <a:rPr lang="en-US" dirty="0" smtClean="0"/>
              <a:t>The Tab key causes the focus to jump to the control with the next highest </a:t>
            </a:r>
            <a:r>
              <a:rPr lang="en-US" dirty="0" err="1" smtClean="0"/>
              <a:t>TabIndex</a:t>
            </a:r>
            <a:r>
              <a:rPr lang="en-US" dirty="0" smtClean="0"/>
              <a:t> value</a:t>
            </a:r>
          </a:p>
          <a:p>
            <a:r>
              <a:rPr lang="en-US" dirty="0" smtClean="0"/>
              <a:t>The </a:t>
            </a:r>
            <a:r>
              <a:rPr lang="en-US" dirty="0" err="1" smtClean="0"/>
              <a:t>TabIndex</a:t>
            </a:r>
            <a:r>
              <a:rPr lang="en-US" dirty="0" smtClean="0"/>
              <a:t> property is best changed with the Tab Order option from the View menu</a:t>
            </a:r>
          </a:p>
          <a:p>
            <a:pPr lvl="1"/>
            <a:r>
              <a:rPr lang="en-US" dirty="0" smtClean="0"/>
              <a:t>Displays the form in </a:t>
            </a:r>
            <a:r>
              <a:rPr lang="en-US" dirty="0" smtClean="0">
                <a:solidFill>
                  <a:schemeClr val="bg1"/>
                </a:solidFill>
              </a:rPr>
              <a:t>tab order selection mode</a:t>
            </a:r>
          </a:p>
          <a:p>
            <a:pPr lvl="1"/>
            <a:r>
              <a:rPr lang="en-US" dirty="0" smtClean="0"/>
              <a:t>Set a new tab order by clicking the controls in the order you want</a:t>
            </a:r>
          </a:p>
          <a:p>
            <a:pPr lvl="1"/>
            <a:r>
              <a:rPr lang="en-US" dirty="0" smtClean="0"/>
              <a:t>This sets the numeric </a:t>
            </a:r>
            <a:r>
              <a:rPr lang="en-US" dirty="0" err="1" smtClean="0">
                <a:solidFill>
                  <a:schemeClr val="bg1"/>
                </a:solidFill>
              </a:rPr>
              <a:t>TabIndex</a:t>
            </a:r>
            <a:r>
              <a:rPr lang="en-US" dirty="0" smtClean="0"/>
              <a:t> value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Assigning Keyboard Access Keys to Buttons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Say your form had a button with the text “Exit" on it</a:t>
            </a:r>
          </a:p>
          <a:p>
            <a:r>
              <a:rPr lang="en-US" dirty="0" smtClean="0"/>
              <a:t>You can allow the user to activate the button using Alt-X instead of a mouse click</a:t>
            </a:r>
          </a:p>
          <a:p>
            <a:r>
              <a:rPr lang="en-US" dirty="0" smtClean="0"/>
              <a:t>Just change the button text property to “</a:t>
            </a:r>
            <a:r>
              <a:rPr lang="en-US" dirty="0" err="1" smtClean="0"/>
              <a:t>E&amp;xit</a:t>
            </a:r>
            <a:r>
              <a:rPr lang="en-US" dirty="0" smtClean="0"/>
              <a:t>"</a:t>
            </a:r>
          </a:p>
          <a:p>
            <a:r>
              <a:rPr lang="en-US" dirty="0" smtClean="0"/>
              <a:t>The character following the '&amp;' (x in this case) is designated as an access key</a:t>
            </a:r>
          </a:p>
          <a:p>
            <a:r>
              <a:rPr lang="en-US" dirty="0" smtClean="0"/>
              <a:t>Be careful not to use the same access key for two different buttons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'&amp;' Has Special Meaning in a Button</a:t>
            </a:r>
            <a:endParaRPr lang="en-US" dirty="0"/>
          </a:p>
        </p:txBody>
      </p:sp>
      <p:sp>
        <p:nvSpPr>
          <p:cNvPr id="3" name="Content Placeholder 2"/>
          <p:cNvSpPr>
            <a:spLocks noGrp="1"/>
          </p:cNvSpPr>
          <p:nvPr>
            <p:ph sz="half" idx="1"/>
          </p:nvPr>
        </p:nvSpPr>
        <p:spPr>
          <a:xfrm>
            <a:off x="457200" y="1600200"/>
            <a:ext cx="4876800" cy="4525963"/>
          </a:xfrm>
        </p:spPr>
        <p:txBody>
          <a:bodyPr>
            <a:normAutofit/>
          </a:bodyPr>
          <a:lstStyle/>
          <a:p>
            <a:r>
              <a:rPr lang="en-US" dirty="0" smtClean="0"/>
              <a:t>Note that the '&amp;' in “</a:t>
            </a:r>
            <a:r>
              <a:rPr lang="en-US" dirty="0" err="1" smtClean="0"/>
              <a:t>E&amp;xit</a:t>
            </a:r>
            <a:r>
              <a:rPr lang="en-US" dirty="0" smtClean="0"/>
              <a:t>" does not display in the button control on the form</a:t>
            </a:r>
          </a:p>
          <a:p>
            <a:r>
              <a:rPr lang="en-US" dirty="0" smtClean="0"/>
              <a:t>It simply establishes the Alt Key access</a:t>
            </a:r>
          </a:p>
          <a:p>
            <a:r>
              <a:rPr lang="en-US" dirty="0" smtClean="0"/>
              <a:t>In order to actually display an '&amp;' on a button, it must be entered as "&amp;&amp;“</a:t>
            </a:r>
          </a:p>
          <a:p>
            <a:pPr lvl="1"/>
            <a:r>
              <a:rPr lang="en-US" dirty="0" smtClean="0"/>
              <a:t>Button text </a:t>
            </a:r>
            <a:r>
              <a:rPr lang="en-US" i="1" dirty="0" smtClean="0"/>
              <a:t>Save &amp; Exit </a:t>
            </a:r>
            <a:r>
              <a:rPr lang="en-US" dirty="0" smtClean="0"/>
              <a:t>is entered as</a:t>
            </a:r>
            <a:r>
              <a:rPr lang="en-US" i="1" dirty="0" smtClean="0"/>
              <a:t> Save &amp;&amp; Exit</a:t>
            </a:r>
            <a:endParaRPr lang="en-US" dirty="0" smtClean="0"/>
          </a:p>
          <a:p>
            <a:endParaRPr lang="en-US" dirty="0"/>
          </a:p>
        </p:txBody>
      </p:sp>
      <p:pic>
        <p:nvPicPr>
          <p:cNvPr id="6" name="Content Placeholder 5" descr="New Bitmap Image (2).bmp"/>
          <p:cNvPicPr>
            <a:picLocks noGrp="1" noChangeAspect="1"/>
          </p:cNvPicPr>
          <p:nvPr>
            <p:ph sz="half" idx="2"/>
          </p:nvPr>
        </p:nvPicPr>
        <p:blipFill>
          <a:blip r:embed="rId2" cstate="print"/>
          <a:stretch>
            <a:fillRect/>
          </a:stretch>
        </p:blipFill>
        <p:spPr>
          <a:xfrm>
            <a:off x="5638800" y="1676400"/>
            <a:ext cx="2915936" cy="3977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14</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638800" y="5791200"/>
            <a:ext cx="1351722" cy="4145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7" name="Picture 3"/>
          <p:cNvPicPr>
            <a:picLocks noChangeAspect="1" noChangeArrowheads="1"/>
          </p:cNvPicPr>
          <p:nvPr/>
        </p:nvPicPr>
        <p:blipFill>
          <a:blip r:embed="rId4" cstate="print"/>
          <a:srcRect/>
          <a:stretch>
            <a:fillRect/>
          </a:stretch>
        </p:blipFill>
        <p:spPr bwMode="auto">
          <a:xfrm>
            <a:off x="7162800" y="5785105"/>
            <a:ext cx="1371600" cy="4206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Accept Button</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chemeClr val="bg1"/>
                </a:solidFill>
              </a:rPr>
              <a:t>accept button</a:t>
            </a:r>
            <a:r>
              <a:rPr lang="en-US" dirty="0" smtClean="0"/>
              <a:t> is a button that is implicitly activated if the user hits the Enter Key</a:t>
            </a:r>
          </a:p>
          <a:p>
            <a:r>
              <a:rPr lang="en-US" dirty="0" smtClean="0"/>
              <a:t>The </a:t>
            </a:r>
            <a:r>
              <a:rPr lang="en-US" dirty="0" err="1" smtClean="0">
                <a:solidFill>
                  <a:schemeClr val="bg1"/>
                </a:solidFill>
              </a:rPr>
              <a:t>AcceptButton</a:t>
            </a:r>
            <a:r>
              <a:rPr lang="en-US" dirty="0" smtClean="0"/>
              <a:t> Property designates which button on the form will behave in this manner</a:t>
            </a:r>
          </a:p>
          <a:p>
            <a:r>
              <a:rPr lang="en-US" dirty="0" smtClean="0"/>
              <a:t>The button clicked most frequently on a form is usually assigned as the accept button</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Cancel Button</a:t>
            </a:r>
            <a:endParaRPr lang="en-US" dirty="0"/>
          </a:p>
        </p:txBody>
      </p:sp>
      <p:sp>
        <p:nvSpPr>
          <p:cNvPr id="3" name="Content Placeholder 2"/>
          <p:cNvSpPr>
            <a:spLocks noGrp="1"/>
          </p:cNvSpPr>
          <p:nvPr>
            <p:ph idx="1"/>
          </p:nvPr>
        </p:nvSpPr>
        <p:spPr/>
        <p:txBody>
          <a:bodyPr/>
          <a:lstStyle/>
          <a:p>
            <a:r>
              <a:rPr lang="en-US" dirty="0" smtClean="0"/>
              <a:t>The </a:t>
            </a:r>
            <a:r>
              <a:rPr lang="en-US" dirty="0" smtClean="0">
                <a:solidFill>
                  <a:schemeClr val="bg1"/>
                </a:solidFill>
              </a:rPr>
              <a:t>cancel button</a:t>
            </a:r>
            <a:r>
              <a:rPr lang="en-US" dirty="0" smtClean="0"/>
              <a:t> is a button that is implicitly  activated if the user hits the Escape Key</a:t>
            </a:r>
          </a:p>
          <a:p>
            <a:r>
              <a:rPr lang="en-US" dirty="0" smtClean="0"/>
              <a:t>The </a:t>
            </a:r>
            <a:r>
              <a:rPr lang="en-US" dirty="0" err="1" smtClean="0">
                <a:solidFill>
                  <a:schemeClr val="bg1"/>
                </a:solidFill>
              </a:rPr>
              <a:t>CancelButton</a:t>
            </a:r>
            <a:r>
              <a:rPr lang="en-US" dirty="0" smtClean="0"/>
              <a:t> Property designates which button on the form will behave in this manner</a:t>
            </a:r>
          </a:p>
          <a:p>
            <a:r>
              <a:rPr lang="en-US" dirty="0" smtClean="0"/>
              <a:t>Any exit or cancel button on a form is a candidate to become the cancel button</a:t>
            </a:r>
          </a:p>
          <a:p>
            <a:r>
              <a:rPr lang="en-US" dirty="0" smtClean="0"/>
              <a:t>Tutorial 3-5 provides examples of setting access keys, accept, and cancel buttons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3.2</a:t>
            </a:r>
            <a:endParaRPr lang="en-US" dirty="0"/>
          </a:p>
        </p:txBody>
      </p:sp>
      <p:sp>
        <p:nvSpPr>
          <p:cNvPr id="3" name="Title 2"/>
          <p:cNvSpPr>
            <a:spLocks noGrp="1"/>
          </p:cNvSpPr>
          <p:nvPr>
            <p:ph type="title"/>
          </p:nvPr>
        </p:nvSpPr>
        <p:spPr/>
        <p:txBody>
          <a:bodyPr anchor="ctr"/>
          <a:lstStyle/>
          <a:p>
            <a:pPr algn="ctr"/>
            <a:r>
              <a:rPr lang="en-US" dirty="0" smtClean="0"/>
              <a:t>Variables and Data Types</a:t>
            </a:r>
            <a:endParaRPr lang="en-US" dirty="0"/>
          </a:p>
        </p:txBody>
      </p:sp>
      <p:sp>
        <p:nvSpPr>
          <p:cNvPr id="4" name="Text Placeholder 3"/>
          <p:cNvSpPr>
            <a:spLocks noGrp="1"/>
          </p:cNvSpPr>
          <p:nvPr>
            <p:ph type="body" idx="13"/>
          </p:nvPr>
        </p:nvSpPr>
        <p:spPr/>
        <p:txBody>
          <a:bodyPr/>
          <a:lstStyle/>
          <a:p>
            <a:r>
              <a:rPr lang="en-US" dirty="0" smtClean="0"/>
              <a:t>Variables hold data that may be manipulated, used to manipulate</a:t>
            </a:r>
          </a:p>
          <a:p>
            <a:r>
              <a:rPr lang="en-US" dirty="0" smtClean="0"/>
              <a:t>other data, or remembered for later use.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Variables?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chemeClr val="bg1"/>
                </a:solidFill>
              </a:rPr>
              <a:t>variable</a:t>
            </a:r>
            <a:r>
              <a:rPr lang="en-US" dirty="0" smtClean="0"/>
              <a:t> is a storage location in the computer’s memory, used for holding information while the program is running</a:t>
            </a:r>
          </a:p>
          <a:p>
            <a:r>
              <a:rPr lang="en-US" dirty="0" smtClean="0"/>
              <a:t>The information that is stored in a variable may change, hence the name “variable”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Copy and store values entered by the user, so they may be manipulated</a:t>
            </a:r>
          </a:p>
          <a:p>
            <a:r>
              <a:rPr lang="en-US" dirty="0" smtClean="0"/>
              <a:t>Perform arithmetic on values</a:t>
            </a:r>
          </a:p>
          <a:p>
            <a:r>
              <a:rPr lang="en-US" dirty="0" smtClean="0"/>
              <a:t>Test values to determine that they meet some criterion</a:t>
            </a:r>
          </a:p>
          <a:p>
            <a:r>
              <a:rPr lang="en-US" dirty="0" smtClean="0"/>
              <a:t>Temporarily hold and manipulate the value of a control property</a:t>
            </a:r>
          </a:p>
          <a:p>
            <a:r>
              <a:rPr lang="en-US" dirty="0" smtClean="0"/>
              <a:t>Remember information for later use in the program</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a:t>
            </a:r>
            <a:endParaRPr lang="en-US" dirty="0"/>
          </a:p>
        </p:txBody>
      </p:sp>
      <p:sp>
        <p:nvSpPr>
          <p:cNvPr id="3" name="Subtitle 2"/>
          <p:cNvSpPr>
            <a:spLocks noGrp="1"/>
          </p:cNvSpPr>
          <p:nvPr>
            <p:ph type="subTitle" idx="1"/>
          </p:nvPr>
        </p:nvSpPr>
        <p:spPr/>
        <p:txBody>
          <a:bodyPr/>
          <a:lstStyle/>
          <a:p>
            <a:r>
              <a:rPr lang="en-US" dirty="0" smtClean="0"/>
              <a:t>Variables and Calculations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Think About Variables</a:t>
            </a:r>
            <a:endParaRPr lang="en-US" dirty="0"/>
          </a:p>
        </p:txBody>
      </p:sp>
      <p:sp>
        <p:nvSpPr>
          <p:cNvPr id="3" name="Content Placeholder 2"/>
          <p:cNvSpPr>
            <a:spLocks noGrp="1"/>
          </p:cNvSpPr>
          <p:nvPr>
            <p:ph idx="1"/>
          </p:nvPr>
        </p:nvSpPr>
        <p:spPr/>
        <p:txBody>
          <a:bodyPr/>
          <a:lstStyle/>
          <a:p>
            <a:r>
              <a:rPr lang="en-US" dirty="0" smtClean="0"/>
              <a:t>You the programmer make up a name for the variable</a:t>
            </a:r>
          </a:p>
          <a:p>
            <a:r>
              <a:rPr lang="en-US" dirty="0" smtClean="0"/>
              <a:t>Visual Basic associates that name with a location in the computer's RAM</a:t>
            </a:r>
          </a:p>
          <a:p>
            <a:r>
              <a:rPr lang="en-US" dirty="0" smtClean="0"/>
              <a:t>The value currently associated with the variable is stored in that memory location</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A variable declaration is a statement that creates a variable in memory</a:t>
            </a:r>
          </a:p>
          <a:p>
            <a:r>
              <a:rPr lang="en-US" sz="2400" dirty="0" smtClean="0"/>
              <a:t>The syntax is:</a:t>
            </a:r>
            <a:endParaRPr lang="en-US" sz="3000" dirty="0" smtClean="0"/>
          </a:p>
          <a:p>
            <a:pPr algn="ctr">
              <a:buNone/>
            </a:pPr>
            <a:r>
              <a:rPr lang="en-US" sz="3000" b="1" dirty="0" smtClean="0"/>
              <a:t>Dim </a:t>
            </a:r>
            <a:r>
              <a:rPr lang="en-US" sz="3000" b="1" dirty="0" err="1" smtClean="0"/>
              <a:t>VariableName</a:t>
            </a:r>
            <a:r>
              <a:rPr lang="en-US" sz="3000" b="1" dirty="0" smtClean="0"/>
              <a:t> As </a:t>
            </a:r>
            <a:r>
              <a:rPr lang="en-US" sz="3000" b="1" dirty="0" err="1" smtClean="0"/>
              <a:t>DataType</a:t>
            </a:r>
            <a:endParaRPr lang="en-US" sz="3000" b="1" dirty="0" smtClean="0"/>
          </a:p>
          <a:p>
            <a:pPr lvl="1"/>
            <a:r>
              <a:rPr lang="en-US" sz="2400" dirty="0" smtClean="0"/>
              <a:t> </a:t>
            </a:r>
            <a:r>
              <a:rPr lang="en-US" sz="2400" b="1" dirty="0" smtClean="0">
                <a:solidFill>
                  <a:schemeClr val="bg1"/>
                </a:solidFill>
              </a:rPr>
              <a:t>Dim</a:t>
            </a:r>
            <a:r>
              <a:rPr lang="en-US" sz="2400" dirty="0" smtClean="0"/>
              <a:t> (short for Dimension) is a keyword</a:t>
            </a:r>
          </a:p>
          <a:p>
            <a:pPr lvl="1"/>
            <a:r>
              <a:rPr lang="en-US" sz="2400" dirty="0" smtClean="0"/>
              <a:t> </a:t>
            </a:r>
            <a:r>
              <a:rPr lang="en-US" sz="2400" b="1" dirty="0" err="1" smtClean="0">
                <a:solidFill>
                  <a:schemeClr val="bg1"/>
                </a:solidFill>
              </a:rPr>
              <a:t>VariableName</a:t>
            </a:r>
            <a:r>
              <a:rPr lang="en-US" sz="2400" dirty="0" smtClean="0"/>
              <a:t> is the programmer designated name</a:t>
            </a:r>
          </a:p>
          <a:p>
            <a:pPr lvl="1"/>
            <a:r>
              <a:rPr lang="en-US" sz="2400" dirty="0" smtClean="0"/>
              <a:t> </a:t>
            </a:r>
            <a:r>
              <a:rPr lang="en-US" sz="2400" b="1" dirty="0" smtClean="0">
                <a:solidFill>
                  <a:schemeClr val="bg1"/>
                </a:solidFill>
              </a:rPr>
              <a:t>As</a:t>
            </a:r>
            <a:r>
              <a:rPr lang="en-US" sz="2400" dirty="0" smtClean="0"/>
              <a:t> is a keyword</a:t>
            </a:r>
          </a:p>
          <a:p>
            <a:pPr lvl="1"/>
            <a:r>
              <a:rPr lang="en-US" sz="2400" dirty="0" smtClean="0"/>
              <a:t> </a:t>
            </a:r>
            <a:r>
              <a:rPr lang="en-US" sz="2400" b="1" dirty="0" err="1" smtClean="0">
                <a:solidFill>
                  <a:schemeClr val="bg1"/>
                </a:solidFill>
              </a:rPr>
              <a:t>DataType</a:t>
            </a:r>
            <a:r>
              <a:rPr lang="en-US" sz="2400" dirty="0" smtClean="0"/>
              <a:t> is one of many possible keywords for the type of value the variable will contain</a:t>
            </a:r>
          </a:p>
          <a:p>
            <a:pPr lvl="1"/>
            <a:endParaRPr lang="en-US" sz="2400" dirty="0" smtClean="0"/>
          </a:p>
          <a:p>
            <a:r>
              <a:rPr lang="en-US" sz="2400" dirty="0" smtClean="0"/>
              <a:t>Here is an example of a variable declaration:</a:t>
            </a:r>
            <a:endParaRPr lang="en-US" sz="2400" b="1" dirty="0" smtClean="0"/>
          </a:p>
          <a:p>
            <a:pPr algn="ctr">
              <a:buNone/>
            </a:pPr>
            <a:r>
              <a:rPr lang="en-US" sz="3000" b="1" dirty="0" smtClean="0"/>
              <a:t>Dim </a:t>
            </a:r>
            <a:r>
              <a:rPr lang="en-US" sz="3000" b="1" dirty="0" err="1" smtClean="0"/>
              <a:t>intLength</a:t>
            </a:r>
            <a:r>
              <a:rPr lang="en-US" sz="3000" b="1" dirty="0" smtClean="0"/>
              <a:t> as Integer</a:t>
            </a:r>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Multiple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Several variables may be declared in one statement if they all hold the same type of value</a:t>
            </a:r>
            <a:br>
              <a:rPr lang="en-US" dirty="0" smtClean="0"/>
            </a:br>
            <a:endParaRPr lang="en-US" dirty="0" smtClean="0"/>
          </a:p>
          <a:p>
            <a:pPr algn="ctr">
              <a:buNone/>
            </a:pPr>
            <a:r>
              <a:rPr lang="en-US" b="1" dirty="0" smtClean="0"/>
              <a:t>Dim </a:t>
            </a:r>
            <a:r>
              <a:rPr lang="en-US" b="1" dirty="0" err="1" smtClean="0"/>
              <a:t>intLength</a:t>
            </a:r>
            <a:r>
              <a:rPr lang="en-US" b="1" dirty="0" smtClean="0"/>
              <a:t>, </a:t>
            </a:r>
            <a:r>
              <a:rPr lang="en-US" b="1" dirty="0" err="1" smtClean="0"/>
              <a:t>intWidth</a:t>
            </a:r>
            <a:r>
              <a:rPr lang="en-US" b="1" dirty="0" smtClean="0"/>
              <a:t>, </a:t>
            </a:r>
            <a:r>
              <a:rPr lang="en-US" b="1" dirty="0" err="1" smtClean="0"/>
              <a:t>intHeight</a:t>
            </a:r>
            <a:r>
              <a:rPr lang="en-US" b="1" dirty="0" smtClean="0"/>
              <a:t> as Integer</a:t>
            </a:r>
          </a:p>
          <a:p>
            <a:endParaRPr lang="en-US" dirty="0" smtClean="0"/>
          </a:p>
          <a:p>
            <a:r>
              <a:rPr lang="en-US" dirty="0" smtClean="0"/>
              <a:t>Or this can be done in 3 separate statements</a:t>
            </a:r>
          </a:p>
          <a:p>
            <a:pPr algn="ctr">
              <a:buNone/>
            </a:pPr>
            <a:r>
              <a:rPr lang="en-US" b="1" dirty="0" smtClean="0"/>
              <a:t>Dim </a:t>
            </a:r>
            <a:r>
              <a:rPr lang="en-US" b="1" dirty="0" err="1" smtClean="0"/>
              <a:t>intLength</a:t>
            </a:r>
            <a:r>
              <a:rPr lang="en-US" b="1" dirty="0" smtClean="0"/>
              <a:t> as Integer</a:t>
            </a:r>
          </a:p>
          <a:p>
            <a:pPr algn="ctr">
              <a:buNone/>
            </a:pPr>
            <a:r>
              <a:rPr lang="en-US" b="1" dirty="0" smtClean="0"/>
              <a:t>Dim </a:t>
            </a:r>
            <a:r>
              <a:rPr lang="en-US" b="1" dirty="0" err="1" smtClean="0"/>
              <a:t>intWidth</a:t>
            </a:r>
            <a:r>
              <a:rPr lang="en-US" b="1" dirty="0" smtClean="0"/>
              <a:t> as Integer</a:t>
            </a:r>
          </a:p>
          <a:p>
            <a:pPr algn="ctr">
              <a:buNone/>
            </a:pPr>
            <a:r>
              <a:rPr lang="en-US" b="1" dirty="0" smtClean="0"/>
              <a:t>Dim </a:t>
            </a:r>
            <a:r>
              <a:rPr lang="en-US" b="1" dirty="0" err="1" smtClean="0"/>
              <a:t>intHeight</a:t>
            </a:r>
            <a:r>
              <a:rPr lang="en-US" b="1" dirty="0" smtClean="0"/>
              <a:t> as Integer</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Naming Rules</a:t>
            </a:r>
            <a:endParaRPr lang="en-US" dirty="0"/>
          </a:p>
        </p:txBody>
      </p:sp>
      <p:sp>
        <p:nvSpPr>
          <p:cNvPr id="3" name="Content Placeholder 2"/>
          <p:cNvSpPr>
            <a:spLocks noGrp="1"/>
          </p:cNvSpPr>
          <p:nvPr>
            <p:ph idx="1"/>
          </p:nvPr>
        </p:nvSpPr>
        <p:spPr/>
        <p:txBody>
          <a:bodyPr/>
          <a:lstStyle/>
          <a:p>
            <a:r>
              <a:rPr lang="en-US" dirty="0" smtClean="0"/>
              <a:t>The first character of a variable name must be a letter or an underscore</a:t>
            </a:r>
          </a:p>
          <a:p>
            <a:r>
              <a:rPr lang="en-US" dirty="0" smtClean="0"/>
              <a:t>Subsequent characters may be a letter, underscore, or digit</a:t>
            </a:r>
          </a:p>
          <a:p>
            <a:pPr lvl="1"/>
            <a:r>
              <a:rPr lang="en-US" dirty="0" smtClean="0"/>
              <a:t>Thus variable names cannot contain spaces or periods (or many other kinds of characters)</a:t>
            </a:r>
          </a:p>
          <a:p>
            <a:r>
              <a:rPr lang="en-US" dirty="0" smtClean="0"/>
              <a:t>Visual Basic keywords cannot be used as variable names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Naming Conventions</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smtClean="0">
                <a:solidFill>
                  <a:schemeClr val="bg1"/>
                </a:solidFill>
              </a:rPr>
              <a:t>Naming conventions </a:t>
            </a:r>
            <a:r>
              <a:rPr lang="en-US" dirty="0" smtClean="0"/>
              <a:t>are a guideline to help improve readability but not required syntax</a:t>
            </a:r>
          </a:p>
          <a:p>
            <a:r>
              <a:rPr lang="en-US" dirty="0" smtClean="0"/>
              <a:t>A variable name should describe its use</a:t>
            </a:r>
          </a:p>
          <a:p>
            <a:r>
              <a:rPr lang="en-US" dirty="0" smtClean="0"/>
              <a:t>Each data type has a recommended prefix, in lower case, that begins the variable name</a:t>
            </a:r>
          </a:p>
          <a:p>
            <a:r>
              <a:rPr lang="en-US" dirty="0" smtClean="0"/>
              <a:t>The 1st letter of each subsequent word in the variable name should be capitalized</a:t>
            </a:r>
          </a:p>
          <a:p>
            <a:pPr lvl="1"/>
            <a:r>
              <a:rPr lang="en-US" dirty="0" err="1" smtClean="0"/>
              <a:t>intHoursWorked</a:t>
            </a:r>
            <a:r>
              <a:rPr lang="en-US" dirty="0" smtClean="0"/>
              <a:t> - an integer variable</a:t>
            </a:r>
          </a:p>
          <a:p>
            <a:pPr lvl="1"/>
            <a:r>
              <a:rPr lang="en-US" dirty="0" err="1" smtClean="0"/>
              <a:t>strLastName</a:t>
            </a:r>
            <a:r>
              <a:rPr lang="en-US" dirty="0" smtClean="0"/>
              <a:t> - a string (or text) variable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Value of a Variable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assignment statement is used to set the value of a variable, as in:</a:t>
            </a:r>
          </a:p>
          <a:p>
            <a:pPr lvl="1"/>
            <a:r>
              <a:rPr lang="en-US" dirty="0" smtClean="0"/>
              <a:t>Assign the value 112 to the variable length</a:t>
            </a:r>
          </a:p>
          <a:p>
            <a:pPr lvl="1"/>
            <a:r>
              <a:rPr lang="en-US" b="1" dirty="0" smtClean="0"/>
              <a:t>length = 112</a:t>
            </a:r>
          </a:p>
          <a:p>
            <a:pPr lvl="1"/>
            <a:r>
              <a:rPr lang="en-US" dirty="0" smtClean="0"/>
              <a:t>Assign the </a:t>
            </a:r>
            <a:r>
              <a:rPr lang="en-US" dirty="0" smtClean="0">
                <a:solidFill>
                  <a:schemeClr val="bg1"/>
                </a:solidFill>
              </a:rPr>
              <a:t>string literal</a:t>
            </a:r>
            <a:r>
              <a:rPr lang="en-US" dirty="0" smtClean="0"/>
              <a:t> “Good Morning “ followed by the contents of the text box </a:t>
            </a:r>
            <a:r>
              <a:rPr lang="en-US" dirty="0" err="1" smtClean="0"/>
              <a:t>txtName</a:t>
            </a:r>
            <a:r>
              <a:rPr lang="en-US" dirty="0" smtClean="0"/>
              <a:t> to the variable greeting</a:t>
            </a:r>
          </a:p>
          <a:p>
            <a:pPr lvl="1"/>
            <a:r>
              <a:rPr lang="en-US" b="1" dirty="0" smtClean="0"/>
              <a:t>greeting = "Good Morning " &amp; </a:t>
            </a:r>
            <a:r>
              <a:rPr lang="en-US" b="1" dirty="0" err="1" smtClean="0"/>
              <a:t>txtName.Text</a:t>
            </a:r>
            <a:endParaRPr lang="en-US" b="1" dirty="0" smtClean="0"/>
          </a:p>
          <a:p>
            <a:r>
              <a:rPr lang="en-US" dirty="0" smtClean="0"/>
              <a:t>An assignment changes only the left operand</a:t>
            </a:r>
          </a:p>
          <a:p>
            <a:r>
              <a:rPr lang="en-US" dirty="0" smtClean="0"/>
              <a:t>The right operand remains unchanged</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Basic Data Types</a:t>
            </a:r>
            <a:endParaRPr lang="en-US" dirty="0"/>
          </a:p>
        </p:txBody>
      </p:sp>
      <p:sp>
        <p:nvSpPr>
          <p:cNvPr id="3" name="Content Placeholder 2"/>
          <p:cNvSpPr>
            <a:spLocks noGrp="1"/>
          </p:cNvSpPr>
          <p:nvPr>
            <p:ph idx="1"/>
          </p:nvPr>
        </p:nvSpPr>
        <p:spPr/>
        <p:txBody>
          <a:bodyPr numCol="2">
            <a:normAutofit/>
          </a:bodyPr>
          <a:lstStyle/>
          <a:p>
            <a:r>
              <a:rPr lang="en-US" sz="2800" dirty="0" smtClean="0"/>
              <a:t>Integer types</a:t>
            </a:r>
          </a:p>
          <a:p>
            <a:pPr lvl="1"/>
            <a:r>
              <a:rPr lang="en-US" sz="2400" dirty="0" smtClean="0"/>
              <a:t>Byte</a:t>
            </a:r>
          </a:p>
          <a:p>
            <a:pPr lvl="1"/>
            <a:r>
              <a:rPr lang="en-US" sz="2400" dirty="0" smtClean="0"/>
              <a:t>Short</a:t>
            </a:r>
          </a:p>
          <a:p>
            <a:pPr lvl="1"/>
            <a:r>
              <a:rPr lang="en-US" sz="2400" dirty="0" smtClean="0"/>
              <a:t>Integer</a:t>
            </a:r>
          </a:p>
          <a:p>
            <a:pPr lvl="1"/>
            <a:r>
              <a:rPr lang="en-US" sz="2400" dirty="0" smtClean="0"/>
              <a:t>Long</a:t>
            </a:r>
          </a:p>
          <a:p>
            <a:r>
              <a:rPr lang="en-US" sz="2800" dirty="0" smtClean="0"/>
              <a:t>Floating-Point types</a:t>
            </a:r>
          </a:p>
          <a:p>
            <a:pPr lvl="1"/>
            <a:r>
              <a:rPr lang="en-US" sz="2400" dirty="0" smtClean="0"/>
              <a:t>Single</a:t>
            </a:r>
          </a:p>
          <a:p>
            <a:pPr lvl="1"/>
            <a:r>
              <a:rPr lang="en-US" sz="2400" dirty="0" smtClean="0"/>
              <a:t>Double</a:t>
            </a:r>
          </a:p>
          <a:p>
            <a:pPr lvl="1"/>
            <a:r>
              <a:rPr lang="en-US" sz="2400" dirty="0" smtClean="0"/>
              <a:t>Decimal</a:t>
            </a:r>
          </a:p>
          <a:p>
            <a:r>
              <a:rPr lang="en-US" sz="2800" dirty="0" smtClean="0"/>
              <a:t>Other data types</a:t>
            </a:r>
          </a:p>
          <a:p>
            <a:pPr lvl="1"/>
            <a:r>
              <a:rPr lang="en-US" sz="2400" dirty="0" smtClean="0"/>
              <a:t>Boolean</a:t>
            </a:r>
          </a:p>
          <a:p>
            <a:pPr lvl="1"/>
            <a:r>
              <a:rPr lang="en-US" sz="2400" dirty="0" smtClean="0"/>
              <a:t>Char</a:t>
            </a:r>
          </a:p>
          <a:p>
            <a:pPr lvl="1"/>
            <a:r>
              <a:rPr lang="en-US" sz="2400" dirty="0" smtClean="0"/>
              <a:t>String</a:t>
            </a:r>
          </a:p>
          <a:p>
            <a:pPr lvl="1"/>
            <a:r>
              <a:rPr lang="en-US" sz="2400" dirty="0" smtClean="0"/>
              <a:t>Date</a:t>
            </a:r>
          </a:p>
          <a:p>
            <a:pPr lvl="1"/>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Data Types</a:t>
            </a:r>
            <a:endParaRPr lang="en-US" dirty="0"/>
          </a:p>
        </p:txBody>
      </p:sp>
      <p:sp>
        <p:nvSpPr>
          <p:cNvPr id="3" name="Content Placeholder 2"/>
          <p:cNvSpPr>
            <a:spLocks noGrp="1"/>
          </p:cNvSpPr>
          <p:nvPr>
            <p:ph idx="1"/>
          </p:nvPr>
        </p:nvSpPr>
        <p:spPr/>
        <p:txBody>
          <a:bodyPr/>
          <a:lstStyle/>
          <a:p>
            <a:r>
              <a:rPr lang="en-US" dirty="0" smtClean="0"/>
              <a:t>For values that will always be a whole number</a:t>
            </a:r>
          </a:p>
          <a:p>
            <a:r>
              <a:rPr lang="en-US" dirty="0" smtClean="0"/>
              <a:t>Usually name a variable starting with a 3 or 4 letter prefix indicating the variable’s type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27</a:t>
            </a:fld>
            <a:endParaRPr lang="en-US" dirty="0"/>
          </a:p>
        </p:txBody>
      </p:sp>
      <p:graphicFrame>
        <p:nvGraphicFramePr>
          <p:cNvPr id="5" name="Content Placeholder 4"/>
          <p:cNvGraphicFramePr>
            <a:graphicFrameLocks/>
          </p:cNvGraphicFramePr>
          <p:nvPr/>
        </p:nvGraphicFramePr>
        <p:xfrm>
          <a:off x="723901" y="3276599"/>
          <a:ext cx="7696199" cy="2712720"/>
        </p:xfrm>
        <a:graphic>
          <a:graphicData uri="http://schemas.openxmlformats.org/drawingml/2006/table">
            <a:tbl>
              <a:tblPr firstRow="1" bandRow="1">
                <a:tableStyleId>{5C22544A-7EE6-4342-B048-85BDC9FD1C3A}</a:tableStyleId>
              </a:tblPr>
              <a:tblGrid>
                <a:gridCol w="1219176"/>
                <a:gridCol w="1624610"/>
                <a:gridCol w="4852413"/>
              </a:tblGrid>
              <a:tr h="693092">
                <a:tc>
                  <a:txBody>
                    <a:bodyPr/>
                    <a:lstStyle/>
                    <a:p>
                      <a:r>
                        <a:rPr lang="en-US" sz="2000" dirty="0" smtClean="0">
                          <a:solidFill>
                            <a:schemeClr val="bg1"/>
                          </a:solidFill>
                        </a:rPr>
                        <a:t>Data Type</a:t>
                      </a:r>
                      <a:endParaRPr lang="en-US" sz="2000" dirty="0">
                        <a:solidFill>
                          <a:schemeClr val="bg1"/>
                        </a:solidFill>
                      </a:endParaRPr>
                    </a:p>
                  </a:txBody>
                  <a:tcPr anchor="ctr"/>
                </a:tc>
                <a:tc>
                  <a:txBody>
                    <a:bodyPr/>
                    <a:lstStyle/>
                    <a:p>
                      <a:r>
                        <a:rPr lang="en-US" sz="2000" dirty="0" smtClean="0">
                          <a:solidFill>
                            <a:schemeClr val="bg1"/>
                          </a:solidFill>
                        </a:rPr>
                        <a:t>Naming Prefix</a:t>
                      </a:r>
                      <a:endParaRPr lang="en-US" sz="2000" dirty="0">
                        <a:solidFill>
                          <a:schemeClr val="bg1"/>
                        </a:solidFill>
                      </a:endParaRPr>
                    </a:p>
                  </a:txBody>
                  <a:tcPr anchor="ctr"/>
                </a:tc>
                <a:tc>
                  <a:txBody>
                    <a:bodyPr/>
                    <a:lstStyle/>
                    <a:p>
                      <a:r>
                        <a:rPr lang="en-US" sz="2000" dirty="0" smtClean="0">
                          <a:solidFill>
                            <a:schemeClr val="bg1"/>
                          </a:solidFill>
                        </a:rPr>
                        <a:t>Description</a:t>
                      </a:r>
                      <a:endParaRPr lang="en-US" sz="2000" dirty="0">
                        <a:solidFill>
                          <a:schemeClr val="bg1"/>
                        </a:solidFill>
                      </a:endParaRPr>
                    </a:p>
                  </a:txBody>
                  <a:tcPr anchor="ctr"/>
                </a:tc>
              </a:tr>
              <a:tr h="361613">
                <a:tc>
                  <a:txBody>
                    <a:bodyPr/>
                    <a:lstStyle/>
                    <a:p>
                      <a:r>
                        <a:rPr lang="en-US" sz="1800" dirty="0" smtClean="0"/>
                        <a:t>Byte</a:t>
                      </a:r>
                      <a:endParaRPr lang="en-US" sz="1800" dirty="0"/>
                    </a:p>
                  </a:txBody>
                  <a:tcPr/>
                </a:tc>
                <a:tc>
                  <a:txBody>
                    <a:bodyPr/>
                    <a:lstStyle/>
                    <a:p>
                      <a:r>
                        <a:rPr lang="en-US" sz="1800" dirty="0" err="1" smtClean="0"/>
                        <a:t>byt</a:t>
                      </a:r>
                      <a:endParaRPr lang="en-US" sz="1800" dirty="0"/>
                    </a:p>
                  </a:txBody>
                  <a:tcPr/>
                </a:tc>
                <a:tc>
                  <a:txBody>
                    <a:bodyPr/>
                    <a:lstStyle/>
                    <a:p>
                      <a:r>
                        <a:rPr lang="en-US" sz="1800" dirty="0" smtClean="0"/>
                        <a:t>Unsigned integer from 0 to 255</a:t>
                      </a:r>
                      <a:endParaRPr lang="en-US" sz="1800" dirty="0"/>
                    </a:p>
                  </a:txBody>
                  <a:tcPr/>
                </a:tc>
              </a:tr>
              <a:tr h="361613">
                <a:tc>
                  <a:txBody>
                    <a:bodyPr/>
                    <a:lstStyle/>
                    <a:p>
                      <a:r>
                        <a:rPr lang="en-US" sz="1800" dirty="0" smtClean="0"/>
                        <a:t>Short</a:t>
                      </a:r>
                      <a:endParaRPr lang="en-US" sz="1800" dirty="0"/>
                    </a:p>
                  </a:txBody>
                  <a:tcPr/>
                </a:tc>
                <a:tc>
                  <a:txBody>
                    <a:bodyPr/>
                    <a:lstStyle/>
                    <a:p>
                      <a:r>
                        <a:rPr lang="en-US" sz="1800" dirty="0" err="1" smtClean="0"/>
                        <a:t>shrt</a:t>
                      </a:r>
                      <a:endParaRPr lang="en-US" sz="1800" dirty="0"/>
                    </a:p>
                  </a:txBody>
                  <a:tcPr/>
                </a:tc>
                <a:tc>
                  <a:txBody>
                    <a:bodyPr/>
                    <a:lstStyle/>
                    <a:p>
                      <a:r>
                        <a:rPr lang="en-US" sz="1800" dirty="0" smtClean="0"/>
                        <a:t>Signed integer from -32,768 to 32,767</a:t>
                      </a:r>
                      <a:endParaRPr lang="en-US" sz="1800" dirty="0"/>
                    </a:p>
                  </a:txBody>
                  <a:tcPr/>
                </a:tc>
              </a:tr>
              <a:tr h="632823">
                <a:tc>
                  <a:txBody>
                    <a:bodyPr/>
                    <a:lstStyle/>
                    <a:p>
                      <a:r>
                        <a:rPr lang="en-US" sz="1800" dirty="0" smtClean="0"/>
                        <a:t>Integer</a:t>
                      </a:r>
                      <a:endParaRPr lang="en-US" sz="1800" dirty="0"/>
                    </a:p>
                  </a:txBody>
                  <a:tcPr/>
                </a:tc>
                <a:tc>
                  <a:txBody>
                    <a:bodyPr/>
                    <a:lstStyle/>
                    <a:p>
                      <a:r>
                        <a:rPr lang="en-US" sz="1800" dirty="0" err="1" smtClean="0"/>
                        <a:t>int</a:t>
                      </a:r>
                      <a:endParaRPr lang="en-US" sz="1800" dirty="0"/>
                    </a:p>
                  </a:txBody>
                  <a:tcPr/>
                </a:tc>
                <a:tc>
                  <a:txBody>
                    <a:bodyPr/>
                    <a:lstStyle/>
                    <a:p>
                      <a:r>
                        <a:rPr lang="en-US" sz="1800" dirty="0" smtClean="0"/>
                        <a:t>Signed integer from -2,147,483,648 to 2,147,483,647</a:t>
                      </a:r>
                      <a:endParaRPr lang="en-US" sz="1800" dirty="0"/>
                    </a:p>
                  </a:txBody>
                  <a:tcPr/>
                </a:tc>
              </a:tr>
              <a:tr h="632823">
                <a:tc>
                  <a:txBody>
                    <a:bodyPr/>
                    <a:lstStyle/>
                    <a:p>
                      <a:r>
                        <a:rPr lang="en-US" sz="1800" dirty="0" smtClean="0"/>
                        <a:t>Long</a:t>
                      </a:r>
                      <a:endParaRPr lang="en-US" sz="1800" dirty="0"/>
                    </a:p>
                  </a:txBody>
                  <a:tcPr/>
                </a:tc>
                <a:tc>
                  <a:txBody>
                    <a:bodyPr/>
                    <a:lstStyle/>
                    <a:p>
                      <a:r>
                        <a:rPr lang="en-US" sz="1800" dirty="0" err="1" smtClean="0"/>
                        <a:t>lng</a:t>
                      </a:r>
                      <a:endParaRPr lang="en-US" sz="1800" dirty="0"/>
                    </a:p>
                  </a:txBody>
                  <a:tcPr/>
                </a:tc>
                <a:tc>
                  <a:txBody>
                    <a:bodyPr/>
                    <a:lstStyle/>
                    <a:p>
                      <a:r>
                        <a:rPr lang="en-US" sz="1800" dirty="0" smtClean="0"/>
                        <a:t>Signed integer from -9,223,372,036,854,775,808</a:t>
                      </a:r>
                      <a:br>
                        <a:rPr lang="en-US" sz="1800" dirty="0" smtClean="0"/>
                      </a:br>
                      <a:r>
                        <a:rPr lang="en-US" sz="1800" dirty="0" smtClean="0"/>
                        <a:t>to 9,223,372,036,854,775,807</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Floating-Point Data Types</a:t>
            </a:r>
            <a:endParaRPr lang="en-US" dirty="0"/>
          </a:p>
        </p:txBody>
      </p:sp>
      <p:sp>
        <p:nvSpPr>
          <p:cNvPr id="3" name="Content Placeholder 2"/>
          <p:cNvSpPr>
            <a:spLocks noGrp="1"/>
          </p:cNvSpPr>
          <p:nvPr>
            <p:ph idx="1"/>
          </p:nvPr>
        </p:nvSpPr>
        <p:spPr/>
        <p:txBody>
          <a:bodyPr/>
          <a:lstStyle/>
          <a:p>
            <a:r>
              <a:rPr lang="en-US" sz="2800" dirty="0" smtClean="0"/>
              <a:t>For values that may have fractional parts</a:t>
            </a:r>
          </a:p>
          <a:p>
            <a:r>
              <a:rPr lang="en-US" sz="2800" dirty="0" smtClean="0"/>
              <a:t>Single used most frequently</a:t>
            </a:r>
          </a:p>
          <a:p>
            <a:r>
              <a:rPr lang="en-US" sz="2800" dirty="0" smtClean="0"/>
              <a:t>Double sometimes used in scientific calculations</a:t>
            </a:r>
          </a:p>
          <a:p>
            <a:r>
              <a:rPr lang="en-US" sz="2800" dirty="0" smtClean="0"/>
              <a:t>Decimal often used in financial calculations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28</a:t>
            </a:fld>
            <a:endParaRPr lang="en-US" dirty="0"/>
          </a:p>
        </p:txBody>
      </p:sp>
      <p:graphicFrame>
        <p:nvGraphicFramePr>
          <p:cNvPr id="5" name="Content Placeholder 4"/>
          <p:cNvGraphicFramePr>
            <a:graphicFrameLocks/>
          </p:cNvGraphicFramePr>
          <p:nvPr/>
        </p:nvGraphicFramePr>
        <p:xfrm>
          <a:off x="609600" y="3657600"/>
          <a:ext cx="7924800" cy="2271732"/>
        </p:xfrm>
        <a:graphic>
          <a:graphicData uri="http://schemas.openxmlformats.org/drawingml/2006/table">
            <a:tbl>
              <a:tblPr firstRow="1" bandRow="1">
                <a:tableStyleId>{5C22544A-7EE6-4342-B048-85BDC9FD1C3A}</a:tableStyleId>
              </a:tblPr>
              <a:tblGrid>
                <a:gridCol w="1198717"/>
                <a:gridCol w="1597348"/>
                <a:gridCol w="5128735"/>
              </a:tblGrid>
              <a:tr h="678064">
                <a:tc>
                  <a:txBody>
                    <a:bodyPr/>
                    <a:lstStyle/>
                    <a:p>
                      <a:pPr algn="l"/>
                      <a:r>
                        <a:rPr lang="en-US" sz="2000" dirty="0" smtClean="0">
                          <a:solidFill>
                            <a:schemeClr val="bg1"/>
                          </a:solidFill>
                        </a:rPr>
                        <a:t>Data Type</a:t>
                      </a:r>
                      <a:endParaRPr lang="en-US" sz="2000" dirty="0">
                        <a:solidFill>
                          <a:schemeClr val="bg1"/>
                        </a:solidFill>
                      </a:endParaRPr>
                    </a:p>
                  </a:txBody>
                  <a:tcPr anchor="ctr"/>
                </a:tc>
                <a:tc>
                  <a:txBody>
                    <a:bodyPr/>
                    <a:lstStyle/>
                    <a:p>
                      <a:pPr algn="l"/>
                      <a:r>
                        <a:rPr lang="en-US" sz="2000" dirty="0" smtClean="0">
                          <a:solidFill>
                            <a:schemeClr val="bg1"/>
                          </a:solidFill>
                        </a:rPr>
                        <a:t>Naming Prefix</a:t>
                      </a:r>
                      <a:endParaRPr lang="en-US" sz="2000" dirty="0">
                        <a:solidFill>
                          <a:schemeClr val="bg1"/>
                        </a:solidFill>
                      </a:endParaRPr>
                    </a:p>
                  </a:txBody>
                  <a:tcPr anchor="ctr"/>
                </a:tc>
                <a:tc>
                  <a:txBody>
                    <a:bodyPr/>
                    <a:lstStyle/>
                    <a:p>
                      <a:r>
                        <a:rPr lang="en-US" sz="2000" dirty="0" smtClean="0">
                          <a:solidFill>
                            <a:schemeClr val="bg1"/>
                          </a:solidFill>
                        </a:rPr>
                        <a:t>Description</a:t>
                      </a:r>
                      <a:endParaRPr lang="en-US" sz="2000" dirty="0">
                        <a:solidFill>
                          <a:schemeClr val="bg1"/>
                        </a:solidFill>
                      </a:endParaRPr>
                    </a:p>
                  </a:txBody>
                  <a:tcPr anchor="ctr"/>
                </a:tc>
              </a:tr>
              <a:tr h="523564">
                <a:tc>
                  <a:txBody>
                    <a:bodyPr/>
                    <a:lstStyle/>
                    <a:p>
                      <a:r>
                        <a:rPr lang="en-US" sz="1800" dirty="0" smtClean="0"/>
                        <a:t>Single</a:t>
                      </a:r>
                      <a:endParaRPr lang="en-US" sz="1800" dirty="0"/>
                    </a:p>
                  </a:txBody>
                  <a:tcPr/>
                </a:tc>
                <a:tc>
                  <a:txBody>
                    <a:bodyPr/>
                    <a:lstStyle/>
                    <a:p>
                      <a:r>
                        <a:rPr lang="en-US" sz="1800" dirty="0" err="1" smtClean="0"/>
                        <a:t>sng</a:t>
                      </a:r>
                      <a:endParaRPr lang="en-US" sz="1800" dirty="0"/>
                    </a:p>
                  </a:txBody>
                  <a:tcPr/>
                </a:tc>
                <a:tc>
                  <a:txBody>
                    <a:bodyPr/>
                    <a:lstStyle/>
                    <a:p>
                      <a:r>
                        <a:rPr lang="en-US" sz="1800" baseline="0" dirty="0" smtClean="0"/>
                        <a:t>As large as 10</a:t>
                      </a:r>
                      <a:r>
                        <a:rPr lang="en-US" sz="1800" baseline="30000" dirty="0" smtClean="0"/>
                        <a:t>38</a:t>
                      </a:r>
                      <a:r>
                        <a:rPr lang="en-US" sz="1800" baseline="0" dirty="0" smtClean="0"/>
                        <a:t> plus or minus, 7 decimal positions</a:t>
                      </a:r>
                      <a:endParaRPr lang="en-US" sz="1800" dirty="0"/>
                    </a:p>
                  </a:txBody>
                  <a:tcPr/>
                </a:tc>
              </a:tr>
              <a:tr h="523564">
                <a:tc>
                  <a:txBody>
                    <a:bodyPr/>
                    <a:lstStyle/>
                    <a:p>
                      <a:r>
                        <a:rPr lang="en-US" sz="1800" dirty="0" smtClean="0"/>
                        <a:t>Double</a:t>
                      </a:r>
                      <a:endParaRPr lang="en-US" sz="1800" dirty="0"/>
                    </a:p>
                  </a:txBody>
                  <a:tcPr/>
                </a:tc>
                <a:tc>
                  <a:txBody>
                    <a:bodyPr/>
                    <a:lstStyle/>
                    <a:p>
                      <a:r>
                        <a:rPr lang="en-US" sz="1800" dirty="0" smtClean="0"/>
                        <a:t>dbl</a:t>
                      </a:r>
                      <a:endParaRPr lang="en-US" sz="1800" dirty="0"/>
                    </a:p>
                  </a:txBody>
                  <a:tcPr/>
                </a:tc>
                <a:tc>
                  <a:txBody>
                    <a:bodyPr/>
                    <a:lstStyle/>
                    <a:p>
                      <a:r>
                        <a:rPr lang="en-US" sz="1800" baseline="0" dirty="0" smtClean="0"/>
                        <a:t>As large as 10</a:t>
                      </a:r>
                      <a:r>
                        <a:rPr lang="en-US" sz="1800" baseline="30000" dirty="0" smtClean="0"/>
                        <a:t>308</a:t>
                      </a:r>
                      <a:r>
                        <a:rPr lang="en-US" sz="1800" baseline="0" dirty="0" smtClean="0"/>
                        <a:t> plus or minus,15 decimal positions</a:t>
                      </a:r>
                      <a:endParaRPr lang="en-US" sz="1800" dirty="0" smtClean="0"/>
                    </a:p>
                  </a:txBody>
                  <a:tcPr/>
                </a:tc>
              </a:tr>
              <a:tr h="523564">
                <a:tc>
                  <a:txBody>
                    <a:bodyPr/>
                    <a:lstStyle/>
                    <a:p>
                      <a:r>
                        <a:rPr lang="en-US" sz="1800" dirty="0" smtClean="0"/>
                        <a:t>Decimal</a:t>
                      </a:r>
                      <a:endParaRPr lang="en-US" sz="1800" dirty="0"/>
                    </a:p>
                  </a:txBody>
                  <a:tcPr/>
                </a:tc>
                <a:tc>
                  <a:txBody>
                    <a:bodyPr/>
                    <a:lstStyle/>
                    <a:p>
                      <a:r>
                        <a:rPr lang="en-US" sz="1800" dirty="0" err="1" smtClean="0"/>
                        <a:t>dec</a:t>
                      </a:r>
                      <a:endParaRPr lang="en-US" sz="1800" dirty="0"/>
                    </a:p>
                  </a:txBody>
                  <a:tcPr/>
                </a:tc>
                <a:tc>
                  <a:txBody>
                    <a:bodyPr/>
                    <a:lstStyle/>
                    <a:p>
                      <a:r>
                        <a:rPr lang="en-US" sz="1800" baseline="0" dirty="0" smtClean="0"/>
                        <a:t>As large as 10</a:t>
                      </a:r>
                      <a:r>
                        <a:rPr lang="en-US" sz="1800" baseline="30000" dirty="0" smtClean="0"/>
                        <a:t>29</a:t>
                      </a:r>
                      <a:r>
                        <a:rPr lang="en-US" sz="1800" baseline="0" dirty="0" smtClean="0"/>
                        <a:t> plus or minus, 29 decimal positions</a:t>
                      </a:r>
                      <a:endParaRPr lang="en-US" sz="1800" dirty="0" smtClean="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Boolean – variable naming prefix is </a:t>
            </a:r>
            <a:r>
              <a:rPr lang="en-US" dirty="0" err="1" smtClean="0"/>
              <a:t>bln</a:t>
            </a:r>
            <a:endParaRPr lang="en-US" dirty="0" smtClean="0"/>
          </a:p>
          <a:p>
            <a:pPr lvl="1"/>
            <a:r>
              <a:rPr lang="en-US" dirty="0" smtClean="0"/>
              <a:t>Holds 2 possible values, True or False</a:t>
            </a:r>
          </a:p>
          <a:p>
            <a:r>
              <a:rPr lang="en-US" dirty="0" smtClean="0"/>
              <a:t>Char – variable naming prefix is </a:t>
            </a:r>
            <a:r>
              <a:rPr lang="en-US" dirty="0" err="1" smtClean="0"/>
              <a:t>chr</a:t>
            </a:r>
            <a:endParaRPr lang="en-US" dirty="0" smtClean="0"/>
          </a:p>
          <a:p>
            <a:pPr lvl="1"/>
            <a:r>
              <a:rPr lang="en-US" dirty="0" smtClean="0"/>
              <a:t>Holds a single character</a:t>
            </a:r>
          </a:p>
          <a:p>
            <a:pPr lvl="1"/>
            <a:r>
              <a:rPr lang="en-US" dirty="0" smtClean="0"/>
              <a:t>Allows for characters from other languages</a:t>
            </a:r>
          </a:p>
          <a:p>
            <a:r>
              <a:rPr lang="en-US" dirty="0" smtClean="0"/>
              <a:t>String – variable naming prefix is </a:t>
            </a:r>
            <a:r>
              <a:rPr lang="en-US" dirty="0" err="1" smtClean="0"/>
              <a:t>str</a:t>
            </a:r>
            <a:endParaRPr lang="en-US" dirty="0" smtClean="0"/>
          </a:p>
          <a:p>
            <a:pPr lvl="1"/>
            <a:r>
              <a:rPr lang="en-US" dirty="0" smtClean="0"/>
              <a:t>Holds a sequence of up to 2 billion characters</a:t>
            </a:r>
          </a:p>
          <a:p>
            <a:r>
              <a:rPr lang="en-US" dirty="0" smtClean="0"/>
              <a:t>Date – variable naming prefix is </a:t>
            </a:r>
            <a:r>
              <a:rPr lang="en-US" dirty="0" err="1" smtClean="0"/>
              <a:t>dat</a:t>
            </a:r>
            <a:r>
              <a:rPr lang="en-US" dirty="0" smtClean="0"/>
              <a:t> or </a:t>
            </a:r>
            <a:r>
              <a:rPr lang="en-US" dirty="0" err="1" smtClean="0"/>
              <a:t>dtm</a:t>
            </a:r>
            <a:endParaRPr lang="en-US" dirty="0" smtClean="0"/>
          </a:p>
          <a:p>
            <a:pPr lvl="1"/>
            <a:r>
              <a:rPr lang="en-US" dirty="0" smtClean="0"/>
              <a:t>Can hold date and/or time information</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3.1</a:t>
            </a:r>
            <a:endParaRPr lang="en-US" dirty="0"/>
          </a:p>
        </p:txBody>
      </p:sp>
      <p:sp>
        <p:nvSpPr>
          <p:cNvPr id="3" name="Title 2"/>
          <p:cNvSpPr>
            <a:spLocks noGrp="1"/>
          </p:cNvSpPr>
          <p:nvPr>
            <p:ph type="title"/>
          </p:nvPr>
        </p:nvSpPr>
        <p:spPr/>
        <p:txBody>
          <a:bodyPr anchor="ctr"/>
          <a:lstStyle/>
          <a:p>
            <a:pPr algn="ctr"/>
            <a:r>
              <a:rPr lang="en-US" dirty="0" smtClean="0"/>
              <a:t>Gathering Text Input</a:t>
            </a:r>
            <a:endParaRPr lang="en-US" dirty="0"/>
          </a:p>
        </p:txBody>
      </p:sp>
      <p:sp>
        <p:nvSpPr>
          <p:cNvPr id="4" name="Text Placeholder 3"/>
          <p:cNvSpPr>
            <a:spLocks noGrp="1"/>
          </p:cNvSpPr>
          <p:nvPr>
            <p:ph type="body" idx="13"/>
          </p:nvPr>
        </p:nvSpPr>
        <p:spPr/>
        <p:txBody>
          <a:bodyPr/>
          <a:lstStyle/>
          <a:p>
            <a:r>
              <a:rPr lang="en-US" dirty="0" smtClean="0"/>
              <a:t>In this section, we use the </a:t>
            </a:r>
            <a:r>
              <a:rPr lang="en-US" dirty="0" err="1" smtClean="0"/>
              <a:t>TextBox</a:t>
            </a:r>
            <a:r>
              <a:rPr lang="en-US" dirty="0" smtClean="0"/>
              <a:t> control to gather input the user</a:t>
            </a:r>
          </a:p>
          <a:p>
            <a:r>
              <a:rPr lang="en-US" dirty="0" smtClean="0"/>
              <a:t>has typed on the keyboard. We also alter a form’s tab order and assign</a:t>
            </a:r>
          </a:p>
          <a:p>
            <a:r>
              <a:rPr lang="en-US" dirty="0" smtClean="0"/>
              <a:t>keyboard access keys to controls.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String Data Type</a:t>
            </a:r>
            <a:endParaRPr lang="en-US" dirty="0"/>
          </a:p>
        </p:txBody>
      </p:sp>
      <p:sp>
        <p:nvSpPr>
          <p:cNvPr id="3" name="Content Placeholder 2"/>
          <p:cNvSpPr>
            <a:spLocks noGrp="1"/>
          </p:cNvSpPr>
          <p:nvPr>
            <p:ph idx="1"/>
          </p:nvPr>
        </p:nvSpPr>
        <p:spPr/>
        <p:txBody>
          <a:bodyPr>
            <a:normAutofit fontScale="85000" lnSpcReduction="20000"/>
          </a:bodyPr>
          <a:lstStyle/>
          <a:p>
            <a:r>
              <a:rPr lang="en-US" sz="3500" dirty="0" smtClean="0"/>
              <a:t>A </a:t>
            </a:r>
            <a:r>
              <a:rPr lang="en-US" sz="3500" dirty="0" smtClean="0">
                <a:solidFill>
                  <a:schemeClr val="bg1"/>
                </a:solidFill>
              </a:rPr>
              <a:t>string literal</a:t>
            </a:r>
            <a:r>
              <a:rPr lang="en-US" sz="3500" dirty="0" smtClean="0"/>
              <a:t> is enclosed in quotation marks</a:t>
            </a:r>
          </a:p>
          <a:p>
            <a:pPr lvl="1"/>
            <a:r>
              <a:rPr lang="en-US" sz="3500" dirty="0" smtClean="0"/>
              <a:t>The following code assigns the name Jose Gonzales to the variable </a:t>
            </a:r>
            <a:r>
              <a:rPr lang="en-US" sz="3500" dirty="0" err="1" smtClean="0"/>
              <a:t>strName</a:t>
            </a:r>
            <a:endParaRPr lang="en-US" sz="3500" dirty="0" smtClean="0"/>
          </a:p>
          <a:p>
            <a:pPr>
              <a:buNone/>
            </a:pPr>
            <a:r>
              <a:rPr lang="en-US" sz="3500" b="1" dirty="0" smtClean="0"/>
              <a:t>		Dim </a:t>
            </a:r>
            <a:r>
              <a:rPr lang="en-US" sz="3500" b="1" dirty="0" err="1" smtClean="0"/>
              <a:t>strName</a:t>
            </a:r>
            <a:r>
              <a:rPr lang="en-US" sz="3500" b="1" dirty="0" smtClean="0"/>
              <a:t> as string</a:t>
            </a:r>
          </a:p>
          <a:p>
            <a:pPr>
              <a:buNone/>
            </a:pPr>
            <a:r>
              <a:rPr lang="en-US" sz="3500" b="1" dirty="0" smtClean="0"/>
              <a:t>		</a:t>
            </a:r>
            <a:r>
              <a:rPr lang="en-US" sz="3500" b="1" dirty="0" err="1" smtClean="0"/>
              <a:t>strName</a:t>
            </a:r>
            <a:r>
              <a:rPr lang="en-US" sz="3500" b="1" dirty="0" smtClean="0"/>
              <a:t> = "Jose Gonzales"</a:t>
            </a:r>
          </a:p>
          <a:p>
            <a:r>
              <a:rPr lang="en-US" sz="3500" dirty="0" smtClean="0"/>
              <a:t>An empty string literal can be coded as:</a:t>
            </a:r>
          </a:p>
          <a:p>
            <a:pPr lvl="1"/>
            <a:r>
              <a:rPr lang="en-US" sz="3500" dirty="0" smtClean="0"/>
              <a:t>Two consecutive quotation marks </a:t>
            </a:r>
          </a:p>
          <a:p>
            <a:pPr>
              <a:buNone/>
            </a:pPr>
            <a:r>
              <a:rPr lang="en-US" sz="3500" dirty="0" smtClean="0"/>
              <a:t>		</a:t>
            </a:r>
            <a:r>
              <a:rPr lang="en-US" sz="3500" b="1" dirty="0" err="1" smtClean="0"/>
              <a:t>strName</a:t>
            </a:r>
            <a:r>
              <a:rPr lang="en-US" sz="3500" b="1" dirty="0" smtClean="0"/>
              <a:t> = ""</a:t>
            </a:r>
          </a:p>
          <a:p>
            <a:pPr lvl="1"/>
            <a:r>
              <a:rPr lang="en-US" sz="3500" dirty="0" smtClean="0"/>
              <a:t>Or by the special identifier </a:t>
            </a:r>
            <a:r>
              <a:rPr lang="en-US" sz="3500" dirty="0" err="1" smtClean="0"/>
              <a:t>String.Empty</a:t>
            </a:r>
            <a:endParaRPr lang="en-US" sz="3500" dirty="0" smtClean="0"/>
          </a:p>
          <a:p>
            <a:pPr>
              <a:buNone/>
            </a:pPr>
            <a:r>
              <a:rPr lang="en-US" sz="3500" dirty="0" smtClean="0"/>
              <a:t>		</a:t>
            </a:r>
            <a:r>
              <a:rPr lang="en-US" sz="3500" b="1" dirty="0" err="1" smtClean="0"/>
              <a:t>strName</a:t>
            </a:r>
            <a:r>
              <a:rPr lang="en-US" sz="3500" b="1" dirty="0" smtClean="0"/>
              <a:t> = </a:t>
            </a:r>
            <a:r>
              <a:rPr lang="en-US" sz="3500" b="1" dirty="0" err="1" smtClean="0"/>
              <a:t>String.Empty</a:t>
            </a:r>
            <a:endParaRPr lang="en-US" sz="3500" b="1"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Date Data Type</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Date data type variables can hold the date and time or both</a:t>
            </a:r>
          </a:p>
          <a:p>
            <a:pPr lvl="1"/>
            <a:r>
              <a:rPr lang="en-US" dirty="0" smtClean="0"/>
              <a:t>You can assign a date literal to a Date variable, as shown here:</a:t>
            </a:r>
          </a:p>
          <a:p>
            <a:pPr>
              <a:buNone/>
            </a:pPr>
            <a:r>
              <a:rPr lang="en-US" sz="2800" b="1" dirty="0" smtClean="0"/>
              <a:t>		Dim </a:t>
            </a:r>
            <a:r>
              <a:rPr lang="en-US" sz="2800" b="1" dirty="0" err="1" smtClean="0"/>
              <a:t>dtmBirth</a:t>
            </a:r>
            <a:r>
              <a:rPr lang="en-US" sz="2800" b="1" dirty="0" smtClean="0"/>
              <a:t> As Date</a:t>
            </a:r>
          </a:p>
          <a:p>
            <a:pPr>
              <a:buNone/>
            </a:pPr>
            <a:r>
              <a:rPr lang="en-US" sz="2800" b="1" dirty="0" smtClean="0"/>
              <a:t>		</a:t>
            </a:r>
            <a:r>
              <a:rPr lang="en-US" sz="2800" b="1" dirty="0" err="1" smtClean="0"/>
              <a:t>dtmBirth</a:t>
            </a:r>
            <a:r>
              <a:rPr lang="en-US" sz="2800" b="1" dirty="0" smtClean="0"/>
              <a:t> = #5/1/2010#</a:t>
            </a:r>
          </a:p>
          <a:p>
            <a:r>
              <a:rPr lang="en-US" sz="2800" dirty="0" smtClean="0"/>
              <a:t>A date literal is enclosed within # symbols</a:t>
            </a:r>
          </a:p>
          <a:p>
            <a:pPr lvl="1"/>
            <a:r>
              <a:rPr lang="en-US" dirty="0" smtClean="0"/>
              <a:t>All of the following Date literals are valid:</a:t>
            </a:r>
            <a:r>
              <a:rPr lang="en-US" b="1" dirty="0" smtClean="0"/>
              <a:t/>
            </a:r>
            <a:br>
              <a:rPr lang="en-US" b="1" dirty="0" smtClean="0"/>
            </a:br>
            <a:r>
              <a:rPr lang="en-US" b="1" dirty="0" smtClean="0"/>
              <a:t>	</a:t>
            </a:r>
            <a:r>
              <a:rPr lang="de-DE" b="1" dirty="0" smtClean="0"/>
              <a:t>#12/10/2010#</a:t>
            </a:r>
          </a:p>
          <a:p>
            <a:pPr>
              <a:buNone/>
            </a:pPr>
            <a:r>
              <a:rPr lang="de-DE" sz="2800" b="1" dirty="0" smtClean="0"/>
              <a:t>		#8:45:00 PM#</a:t>
            </a:r>
          </a:p>
          <a:p>
            <a:pPr>
              <a:buNone/>
            </a:pPr>
            <a:r>
              <a:rPr lang="de-DE" sz="2800" b="1" dirty="0" smtClean="0"/>
              <a:t>		#10/20/2010 6:30:00 AM#</a:t>
            </a:r>
            <a:endParaRPr lang="en-US" sz="2800" b="1"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Text to a Variable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Tutorial 3-6 provides an example of how the contents of text boxes are assigned to a string variable</a:t>
            </a:r>
          </a:p>
          <a:p>
            <a:endParaRPr lang="en-US" dirty="0" smtClean="0"/>
          </a:p>
          <a:p>
            <a:pPr>
              <a:buNone/>
            </a:pPr>
            <a:r>
              <a:rPr lang="en-US" sz="2800" b="1" dirty="0" smtClean="0"/>
              <a:t>	' Declare a string variable to hold the full name.</a:t>
            </a:r>
          </a:p>
          <a:p>
            <a:pPr>
              <a:buNone/>
            </a:pPr>
            <a:r>
              <a:rPr lang="en-US" sz="2800" b="1" dirty="0" smtClean="0"/>
              <a:t>	Dim </a:t>
            </a:r>
            <a:r>
              <a:rPr lang="en-US" sz="2800" b="1" dirty="0" err="1" smtClean="0"/>
              <a:t>strFullName</a:t>
            </a:r>
            <a:r>
              <a:rPr lang="en-US" sz="2800" b="1" dirty="0" smtClean="0"/>
              <a:t> As String</a:t>
            </a:r>
          </a:p>
          <a:p>
            <a:endParaRPr lang="en-US" sz="2800" b="1" dirty="0" smtClean="0"/>
          </a:p>
          <a:p>
            <a:pPr>
              <a:buNone/>
            </a:pPr>
            <a:r>
              <a:rPr lang="en-US" sz="2800" b="1" dirty="0" smtClean="0"/>
              <a:t>	' Combine the first and last names</a:t>
            </a:r>
          </a:p>
          <a:p>
            <a:pPr>
              <a:buNone/>
            </a:pPr>
            <a:r>
              <a:rPr lang="en-US" sz="2800" b="1" dirty="0" smtClean="0"/>
              <a:t>	' and copy the result to </a:t>
            </a:r>
            <a:r>
              <a:rPr lang="en-US" sz="2800" b="1" dirty="0" err="1" smtClean="0"/>
              <a:t>lblFullName</a:t>
            </a:r>
            <a:endParaRPr lang="en-US" sz="2800" b="1" dirty="0" smtClean="0"/>
          </a:p>
          <a:p>
            <a:pPr>
              <a:buNone/>
            </a:pPr>
            <a:r>
              <a:rPr lang="en-US" sz="2800" b="1" dirty="0" smtClean="0"/>
              <a:t>	</a:t>
            </a:r>
            <a:r>
              <a:rPr lang="en-US" sz="2800" b="1" dirty="0" err="1" smtClean="0"/>
              <a:t>strFullName</a:t>
            </a:r>
            <a:r>
              <a:rPr lang="en-US" sz="2800" b="1" dirty="0" smtClean="0"/>
              <a:t> = </a:t>
            </a:r>
            <a:r>
              <a:rPr lang="en-US" sz="2800" b="1" dirty="0" err="1" smtClean="0"/>
              <a:t>txtFirstName.Text</a:t>
            </a:r>
            <a:r>
              <a:rPr lang="en-US" sz="2800" b="1" dirty="0" smtClean="0"/>
              <a:t> &amp; " " &amp; </a:t>
            </a:r>
            <a:r>
              <a:rPr lang="en-US" sz="2800" b="1" dirty="0" err="1" smtClean="0"/>
              <a:t>txtLastName.Text</a:t>
            </a:r>
            <a:endParaRPr lang="en-US" sz="2800" b="1" dirty="0" smtClean="0"/>
          </a:p>
          <a:p>
            <a:pPr>
              <a:buNone/>
            </a:pPr>
            <a:r>
              <a:rPr lang="en-US" sz="2800" b="1" dirty="0" smtClean="0"/>
              <a:t>	</a:t>
            </a:r>
            <a:r>
              <a:rPr lang="en-US" sz="2800" b="1" dirty="0" err="1" smtClean="0"/>
              <a:t>lblFullName.Text</a:t>
            </a:r>
            <a:r>
              <a:rPr lang="en-US" sz="2800" b="1" dirty="0" smtClean="0"/>
              <a:t> = </a:t>
            </a:r>
            <a:r>
              <a:rPr lang="en-US" sz="2800" b="1" dirty="0" err="1" smtClean="0"/>
              <a:t>strFullName</a:t>
            </a:r>
            <a:endParaRPr lang="en-US" sz="2800" b="1"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Variables with IntelliSense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you enter your program, VB often aids you by offering a list of choices that could be used at that point</a:t>
            </a:r>
          </a:p>
          <a:p>
            <a:r>
              <a:rPr lang="en-US" dirty="0" smtClean="0"/>
              <a:t>After typing "As" in a variable declaration, VB will offer an alphabetical list of all possible data types</a:t>
            </a:r>
          </a:p>
          <a:p>
            <a:pPr lvl="1"/>
            <a:r>
              <a:rPr lang="en-US" dirty="0" smtClean="0"/>
              <a:t>Type the first few letters of the data type name</a:t>
            </a:r>
          </a:p>
          <a:p>
            <a:pPr lvl="1"/>
            <a:r>
              <a:rPr lang="en-US" dirty="0" smtClean="0"/>
              <a:t>IntelliSense box will highlight the matching type</a:t>
            </a:r>
          </a:p>
          <a:p>
            <a:pPr lvl="1"/>
            <a:r>
              <a:rPr lang="en-US" dirty="0" smtClean="0"/>
              <a:t>Press the Tab key to select highlighted choice</a:t>
            </a:r>
          </a:p>
          <a:p>
            <a:r>
              <a:rPr lang="en-US" dirty="0" smtClean="0"/>
              <a:t>Or just complete typing the entire data type name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 and Initialization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When a variable is first created in memory, it is assigned a default value</a:t>
            </a:r>
          </a:p>
          <a:p>
            <a:pPr lvl="1"/>
            <a:r>
              <a:rPr lang="en-US" dirty="0" smtClean="0"/>
              <a:t>numeric types are given a value of zero</a:t>
            </a:r>
          </a:p>
          <a:p>
            <a:pPr lvl="1"/>
            <a:r>
              <a:rPr lang="en-US" dirty="0" smtClean="0"/>
              <a:t>Boolean types are given a value of False</a:t>
            </a:r>
          </a:p>
          <a:p>
            <a:pPr lvl="1"/>
            <a:r>
              <a:rPr lang="en-US" dirty="0" smtClean="0"/>
              <a:t>strings are given a value of Nothing</a:t>
            </a:r>
          </a:p>
          <a:p>
            <a:pPr lvl="1"/>
            <a:r>
              <a:rPr lang="en-US" dirty="0" smtClean="0"/>
              <a:t>dates default to 12:00:00 AM January 1,1</a:t>
            </a:r>
          </a:p>
          <a:p>
            <a:r>
              <a:rPr lang="en-US" dirty="0" smtClean="0"/>
              <a:t>Good practice to initialize string variables</a:t>
            </a:r>
          </a:p>
          <a:p>
            <a:pPr lvl="1"/>
            <a:r>
              <a:rPr lang="en-US" b="1" dirty="0" smtClean="0"/>
              <a:t>Dim </a:t>
            </a:r>
            <a:r>
              <a:rPr lang="en-US" b="1" dirty="0" err="1" smtClean="0"/>
              <a:t>strName</a:t>
            </a:r>
            <a:r>
              <a:rPr lang="en-US" b="1" dirty="0" smtClean="0"/>
              <a:t> as String = </a:t>
            </a:r>
            <a:r>
              <a:rPr lang="en-US" b="1" dirty="0" err="1" smtClean="0"/>
              <a:t>String.Empty</a:t>
            </a:r>
            <a:endParaRPr lang="en-US" b="1" dirty="0" smtClean="0"/>
          </a:p>
          <a:p>
            <a:pPr lvl="1"/>
            <a:r>
              <a:rPr lang="en-US" dirty="0" smtClean="0"/>
              <a:t>String with value Nothing causes error if used</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of Variables</a:t>
            </a:r>
            <a:endParaRPr lang="en-US" dirty="0"/>
          </a:p>
        </p:txBody>
      </p:sp>
      <p:sp>
        <p:nvSpPr>
          <p:cNvPr id="3" name="Content Placeholder 2"/>
          <p:cNvSpPr>
            <a:spLocks noGrp="1"/>
          </p:cNvSpPr>
          <p:nvPr>
            <p:ph idx="1"/>
          </p:nvPr>
        </p:nvSpPr>
        <p:spPr/>
        <p:txBody>
          <a:bodyPr>
            <a:normAutofit/>
          </a:bodyPr>
          <a:lstStyle/>
          <a:p>
            <a:r>
              <a:rPr lang="en-US" dirty="0" smtClean="0"/>
              <a:t>Can provide a starting or initialization value for any type of variable in a Dim statement</a:t>
            </a:r>
          </a:p>
          <a:p>
            <a:r>
              <a:rPr lang="en-US" dirty="0" smtClean="0"/>
              <a:t>Usually want to set an initial value unless assigning a value prior to using the variable</a:t>
            </a:r>
          </a:p>
          <a:p>
            <a:r>
              <a:rPr lang="en-US" dirty="0" smtClean="0"/>
              <a:t>Just append </a:t>
            </a:r>
            <a:r>
              <a:rPr lang="en-US" b="1" dirty="0" smtClean="0"/>
              <a:t>= value</a:t>
            </a:r>
            <a:r>
              <a:rPr lang="en-US" dirty="0" smtClean="0"/>
              <a:t> to the Dim statement where value is the literal to be assigned to the variable</a:t>
            </a:r>
          </a:p>
          <a:p>
            <a:pPr>
              <a:buNone/>
            </a:pPr>
            <a:r>
              <a:rPr lang="en-US" dirty="0" smtClean="0"/>
              <a:t>		</a:t>
            </a:r>
            <a:r>
              <a:rPr lang="en-US" b="1" dirty="0" smtClean="0"/>
              <a:t>Dim </a:t>
            </a:r>
            <a:r>
              <a:rPr lang="en-US" b="1" dirty="0" err="1" smtClean="0"/>
              <a:t>intMonthsPerYear</a:t>
            </a:r>
            <a:r>
              <a:rPr lang="en-US" b="1" dirty="0" smtClean="0"/>
              <a:t> As Integer = 12</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Local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smtClean="0">
                <a:solidFill>
                  <a:schemeClr val="bg1"/>
                </a:solidFill>
              </a:rPr>
              <a:t>Scope</a:t>
            </a:r>
            <a:r>
              <a:rPr lang="en-US" dirty="0" smtClean="0"/>
              <a:t> refers to the part of the program where:</a:t>
            </a:r>
          </a:p>
          <a:p>
            <a:pPr lvl="1"/>
            <a:r>
              <a:rPr lang="en-US" dirty="0" smtClean="0"/>
              <a:t>A variable is visible and</a:t>
            </a:r>
          </a:p>
          <a:p>
            <a:pPr lvl="1"/>
            <a:r>
              <a:rPr lang="en-US" dirty="0" smtClean="0"/>
              <a:t>May be accessed by program code</a:t>
            </a:r>
          </a:p>
          <a:p>
            <a:r>
              <a:rPr lang="en-US" dirty="0" smtClean="0"/>
              <a:t>Variables declared within a procedure are called </a:t>
            </a:r>
            <a:r>
              <a:rPr lang="en-US" dirty="0" smtClean="0">
                <a:solidFill>
                  <a:schemeClr val="bg1"/>
                </a:solidFill>
              </a:rPr>
              <a:t>local variables </a:t>
            </a:r>
            <a:r>
              <a:rPr lang="en-US" dirty="0" smtClean="0"/>
              <a:t>and observe these characteristics</a:t>
            </a:r>
          </a:p>
          <a:p>
            <a:pPr lvl="1"/>
            <a:r>
              <a:rPr lang="en-US" dirty="0" smtClean="0"/>
              <a:t>Scope begins where variable is declared</a:t>
            </a:r>
          </a:p>
          <a:p>
            <a:pPr lvl="1"/>
            <a:r>
              <a:rPr lang="en-US" dirty="0" smtClean="0"/>
              <a:t>Extends to end of procedure where declared</a:t>
            </a:r>
          </a:p>
          <a:p>
            <a:pPr lvl="1"/>
            <a:r>
              <a:rPr lang="en-US" dirty="0" smtClean="0"/>
              <a:t>Variable is not visible outside the procedure </a:t>
            </a:r>
          </a:p>
          <a:p>
            <a:r>
              <a:rPr lang="en-US" dirty="0" smtClean="0"/>
              <a:t>A variable cannot be declared twice in the same procedure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36</a:t>
            </a:fld>
            <a:endParaRPr lang="en-US" dirty="0"/>
          </a:p>
        </p:txBody>
      </p:sp>
      <p:sp>
        <p:nvSpPr>
          <p:cNvPr id="5" name="TextBox 4"/>
          <p:cNvSpPr txBox="1"/>
          <p:nvPr/>
        </p:nvSpPr>
        <p:spPr>
          <a:xfrm>
            <a:off x="457200" y="1066800"/>
            <a:ext cx="8458200" cy="1200329"/>
          </a:xfrm>
          <a:prstGeom prst="rect">
            <a:avLst/>
          </a:prstGeom>
          <a:solidFill>
            <a:srgbClr val="FFFF00">
              <a:alpha val="38824"/>
            </a:srgbClr>
          </a:solidFill>
        </p:spPr>
        <p:txBody>
          <a:bodyPr wrap="square" rtlCol="0">
            <a:spAutoFit/>
          </a:bodyPr>
          <a:lstStyle/>
          <a:p>
            <a:r>
              <a:rPr lang="en-US" sz="7200" dirty="0" smtClean="0"/>
              <a:t>Start here</a:t>
            </a:r>
            <a:endParaRPr lang="en-US" sz="7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3.3</a:t>
            </a:r>
            <a:endParaRPr lang="en-US" dirty="0"/>
          </a:p>
        </p:txBody>
      </p:sp>
      <p:sp>
        <p:nvSpPr>
          <p:cNvPr id="3" name="Title 2"/>
          <p:cNvSpPr>
            <a:spLocks noGrp="1"/>
          </p:cNvSpPr>
          <p:nvPr>
            <p:ph type="title"/>
          </p:nvPr>
        </p:nvSpPr>
        <p:spPr/>
        <p:txBody>
          <a:bodyPr anchor="ctr"/>
          <a:lstStyle/>
          <a:p>
            <a:pPr algn="ctr"/>
            <a:r>
              <a:rPr lang="en-US" dirty="0" smtClean="0"/>
              <a:t>Performing Calculations</a:t>
            </a:r>
            <a:endParaRPr lang="en-US" dirty="0"/>
          </a:p>
        </p:txBody>
      </p:sp>
      <p:sp>
        <p:nvSpPr>
          <p:cNvPr id="4" name="Text Placeholder 3"/>
          <p:cNvSpPr>
            <a:spLocks noGrp="1"/>
          </p:cNvSpPr>
          <p:nvPr>
            <p:ph type="body" idx="13"/>
          </p:nvPr>
        </p:nvSpPr>
        <p:spPr/>
        <p:txBody>
          <a:bodyPr/>
          <a:lstStyle/>
          <a:p>
            <a:r>
              <a:rPr lang="en-US" dirty="0" smtClean="0"/>
              <a:t>Visual Basic has powerful arithmetic operators that perform calculations</a:t>
            </a:r>
          </a:p>
          <a:p>
            <a:r>
              <a:rPr lang="en-US" dirty="0" smtClean="0"/>
              <a:t>with numeric variables and literals.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Arithmetic Operators</a:t>
            </a:r>
            <a:endParaRPr lang="en-US" dirty="0"/>
          </a:p>
        </p:txBody>
      </p:sp>
      <p:sp>
        <p:nvSpPr>
          <p:cNvPr id="3" name="Content Placeholder 2"/>
          <p:cNvSpPr>
            <a:spLocks noGrp="1"/>
          </p:cNvSpPr>
          <p:nvPr>
            <p:ph idx="1"/>
          </p:nvPr>
        </p:nvSpPr>
        <p:spPr/>
        <p:txBody>
          <a:bodyPr/>
          <a:lstStyle/>
          <a:p>
            <a:r>
              <a:rPr lang="en-US" dirty="0" smtClean="0"/>
              <a:t>Visual Basic provides operators for the common arithmetic operations:</a:t>
            </a:r>
          </a:p>
          <a:p>
            <a:pPr>
              <a:buNone/>
            </a:pPr>
            <a:r>
              <a:rPr lang="en-US" dirty="0" smtClean="0"/>
              <a:t>		</a:t>
            </a:r>
            <a:r>
              <a:rPr lang="en-US" b="1" dirty="0" smtClean="0"/>
              <a:t>+</a:t>
            </a:r>
            <a:r>
              <a:rPr lang="en-US" dirty="0" smtClean="0"/>
              <a:t>	Addition</a:t>
            </a:r>
          </a:p>
          <a:p>
            <a:pPr>
              <a:buNone/>
            </a:pPr>
            <a:r>
              <a:rPr lang="en-US" dirty="0" smtClean="0"/>
              <a:t>		</a:t>
            </a:r>
            <a:r>
              <a:rPr lang="en-US" b="1" dirty="0" smtClean="0"/>
              <a:t>-</a:t>
            </a:r>
            <a:r>
              <a:rPr lang="en-US" dirty="0" smtClean="0"/>
              <a:t>	Subtraction	</a:t>
            </a:r>
          </a:p>
          <a:p>
            <a:pPr>
              <a:buNone/>
            </a:pPr>
            <a:r>
              <a:rPr lang="en-US" dirty="0" smtClean="0"/>
              <a:t>		</a:t>
            </a:r>
            <a:r>
              <a:rPr lang="en-US" b="1" dirty="0" smtClean="0"/>
              <a:t>*</a:t>
            </a:r>
            <a:r>
              <a:rPr lang="en-US" dirty="0" smtClean="0"/>
              <a:t>	Multiplication</a:t>
            </a:r>
          </a:p>
          <a:p>
            <a:pPr>
              <a:buNone/>
            </a:pPr>
            <a:r>
              <a:rPr lang="en-US" dirty="0" smtClean="0"/>
              <a:t>		</a:t>
            </a:r>
            <a:r>
              <a:rPr lang="en-US" b="1" dirty="0" smtClean="0"/>
              <a:t>/</a:t>
            </a:r>
            <a:r>
              <a:rPr lang="en-US" dirty="0" smtClean="0"/>
              <a:t>	Division</a:t>
            </a:r>
          </a:p>
          <a:p>
            <a:pPr>
              <a:buNone/>
            </a:pPr>
            <a:r>
              <a:rPr lang="en-US" dirty="0" smtClean="0"/>
              <a:t>		</a:t>
            </a:r>
            <a:r>
              <a:rPr lang="en-US" b="1" dirty="0" smtClean="0"/>
              <a:t>^</a:t>
            </a:r>
            <a:r>
              <a:rPr lang="en-US" dirty="0" smtClean="0"/>
              <a:t>	Exponentiation</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Arithmetic Operators</a:t>
            </a:r>
            <a:endParaRPr lang="en-US" dirty="0"/>
          </a:p>
        </p:txBody>
      </p:sp>
      <p:sp>
        <p:nvSpPr>
          <p:cNvPr id="3" name="Content Placeholder 2"/>
          <p:cNvSpPr>
            <a:spLocks noGrp="1"/>
          </p:cNvSpPr>
          <p:nvPr>
            <p:ph idx="1"/>
          </p:nvPr>
        </p:nvSpPr>
        <p:spPr/>
        <p:txBody>
          <a:bodyPr>
            <a:normAutofit fontScale="85000" lnSpcReduction="20000"/>
          </a:bodyPr>
          <a:lstStyle/>
          <a:p>
            <a:r>
              <a:rPr lang="en-US" sz="3300" dirty="0" smtClean="0"/>
              <a:t>Addition</a:t>
            </a:r>
          </a:p>
          <a:p>
            <a:pPr>
              <a:buNone/>
            </a:pPr>
            <a:r>
              <a:rPr lang="en-US" sz="3300" dirty="0" smtClean="0"/>
              <a:t>		</a:t>
            </a:r>
            <a:r>
              <a:rPr lang="en-US" sz="3300" b="1" dirty="0" err="1" smtClean="0"/>
              <a:t>dblTotal</a:t>
            </a:r>
            <a:r>
              <a:rPr lang="en-US" sz="3300" b="1" dirty="0" smtClean="0"/>
              <a:t> = </a:t>
            </a:r>
            <a:r>
              <a:rPr lang="en-US" sz="3300" b="1" dirty="0" err="1" smtClean="0"/>
              <a:t>dblPrice</a:t>
            </a:r>
            <a:r>
              <a:rPr lang="en-US" sz="3300" b="1" dirty="0" smtClean="0"/>
              <a:t> + </a:t>
            </a:r>
            <a:r>
              <a:rPr lang="en-US" sz="3300" b="1" dirty="0" err="1" smtClean="0"/>
              <a:t>dblTax</a:t>
            </a:r>
            <a:endParaRPr lang="en-US" sz="3300" b="1" dirty="0" smtClean="0"/>
          </a:p>
          <a:p>
            <a:r>
              <a:rPr lang="en-US" sz="3300" dirty="0" smtClean="0"/>
              <a:t>Subtraction</a:t>
            </a:r>
          </a:p>
          <a:p>
            <a:pPr>
              <a:buNone/>
            </a:pPr>
            <a:r>
              <a:rPr lang="en-US" sz="3300" dirty="0" smtClean="0"/>
              <a:t>		</a:t>
            </a:r>
            <a:r>
              <a:rPr lang="en-US" sz="3300" b="1" dirty="0" err="1" smtClean="0"/>
              <a:t>dblNetPrice</a:t>
            </a:r>
            <a:r>
              <a:rPr lang="en-US" sz="3300" b="1" dirty="0" smtClean="0"/>
              <a:t> = </a:t>
            </a:r>
            <a:r>
              <a:rPr lang="en-US" sz="3300" b="1" dirty="0" err="1" smtClean="0"/>
              <a:t>dblPrice</a:t>
            </a:r>
            <a:r>
              <a:rPr lang="en-US" sz="3300" b="1" dirty="0" smtClean="0"/>
              <a:t> – </a:t>
            </a:r>
            <a:r>
              <a:rPr lang="en-US" sz="3300" b="1" dirty="0" err="1" smtClean="0"/>
              <a:t>dblDiscount</a:t>
            </a:r>
            <a:endParaRPr lang="en-US" sz="3300" b="1" dirty="0" smtClean="0"/>
          </a:p>
          <a:p>
            <a:r>
              <a:rPr lang="en-US" sz="3300" dirty="0" smtClean="0"/>
              <a:t>Multiplication</a:t>
            </a:r>
          </a:p>
          <a:p>
            <a:pPr>
              <a:buNone/>
            </a:pPr>
            <a:r>
              <a:rPr lang="en-US" sz="3300" dirty="0" smtClean="0"/>
              <a:t>		</a:t>
            </a:r>
            <a:r>
              <a:rPr lang="en-US" sz="3300" b="1" dirty="0" err="1" smtClean="0"/>
              <a:t>intArea</a:t>
            </a:r>
            <a:r>
              <a:rPr lang="en-US" sz="3300" b="1" dirty="0" smtClean="0"/>
              <a:t> = </a:t>
            </a:r>
            <a:r>
              <a:rPr lang="en-US" sz="3300" b="1" dirty="0" err="1" smtClean="0"/>
              <a:t>intLength</a:t>
            </a:r>
            <a:r>
              <a:rPr lang="en-US" sz="3300" b="1" dirty="0" smtClean="0"/>
              <a:t> * </a:t>
            </a:r>
            <a:r>
              <a:rPr lang="en-US" sz="3300" b="1" dirty="0" err="1" smtClean="0"/>
              <a:t>intWidth</a:t>
            </a:r>
            <a:endParaRPr lang="en-US" sz="3300" b="1" dirty="0" smtClean="0"/>
          </a:p>
          <a:p>
            <a:r>
              <a:rPr lang="en-US" sz="3300" dirty="0" smtClean="0"/>
              <a:t>Division</a:t>
            </a:r>
          </a:p>
          <a:p>
            <a:pPr>
              <a:buNone/>
            </a:pPr>
            <a:r>
              <a:rPr lang="en-US" sz="3300" dirty="0" smtClean="0"/>
              <a:t>		</a:t>
            </a:r>
            <a:r>
              <a:rPr lang="en-US" sz="3300" b="1" dirty="0" err="1" smtClean="0"/>
              <a:t>dblAverage</a:t>
            </a:r>
            <a:r>
              <a:rPr lang="en-US" sz="3300" b="1" dirty="0" smtClean="0"/>
              <a:t> = </a:t>
            </a:r>
            <a:r>
              <a:rPr lang="en-US" sz="3300" b="1" dirty="0" err="1" smtClean="0"/>
              <a:t>intTotal</a:t>
            </a:r>
            <a:r>
              <a:rPr lang="en-US" sz="3300" b="1" dirty="0" smtClean="0"/>
              <a:t> / </a:t>
            </a:r>
            <a:r>
              <a:rPr lang="en-US" sz="3300" b="1" dirty="0" err="1" smtClean="0"/>
              <a:t>intItems</a:t>
            </a:r>
            <a:endParaRPr lang="en-US" sz="3300" b="1" dirty="0" smtClean="0"/>
          </a:p>
          <a:p>
            <a:r>
              <a:rPr lang="en-US" sz="3300" dirty="0" smtClean="0"/>
              <a:t>Exponentiation</a:t>
            </a:r>
          </a:p>
          <a:p>
            <a:pPr>
              <a:buNone/>
            </a:pPr>
            <a:r>
              <a:rPr lang="en-US" sz="3300" dirty="0" smtClean="0"/>
              <a:t>		</a:t>
            </a:r>
            <a:r>
              <a:rPr lang="en-US" sz="3300" b="1" dirty="0" err="1" smtClean="0"/>
              <a:t>dblCube</a:t>
            </a:r>
            <a:r>
              <a:rPr lang="en-US" sz="3300" b="1" dirty="0" smtClean="0"/>
              <a:t> = </a:t>
            </a:r>
            <a:r>
              <a:rPr lang="en-US" sz="3300" b="1" dirty="0" err="1" smtClean="0"/>
              <a:t>dblSide</a:t>
            </a:r>
            <a:r>
              <a:rPr lang="en-US" sz="3300" b="1" dirty="0" smtClean="0"/>
              <a:t> ^ 3</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TextBox Control</a:t>
            </a:r>
            <a:endParaRPr lang="en-US" dirty="0"/>
          </a:p>
        </p:txBody>
      </p:sp>
      <p:sp>
        <p:nvSpPr>
          <p:cNvPr id="3" name="Content Placeholder 2"/>
          <p:cNvSpPr>
            <a:spLocks noGrp="1"/>
          </p:cNvSpPr>
          <p:nvPr>
            <p:ph idx="1"/>
          </p:nvPr>
        </p:nvSpPr>
        <p:spPr/>
        <p:txBody>
          <a:bodyPr/>
          <a:lstStyle/>
          <a:p>
            <a:r>
              <a:rPr lang="en-US" smtClean="0"/>
              <a:t>A text box is a rectangular area on a form that accepts input from a keyboard</a:t>
            </a:r>
          </a:p>
          <a:p>
            <a:r>
              <a:rPr lang="en-US" smtClean="0"/>
              <a:t>Tutorial 3-1 provides an example in the use of a text box</a:t>
            </a:r>
          </a:p>
          <a:p>
            <a:endParaRPr lang="en-US" smtClean="0"/>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4</a:t>
            </a:fld>
            <a:endParaRPr lang="en-US" dirty="0"/>
          </a:p>
        </p:txBody>
      </p:sp>
      <p:pic>
        <p:nvPicPr>
          <p:cNvPr id="5" name="Picture 4" descr="greetings a.bmp"/>
          <p:cNvPicPr>
            <a:picLocks noChangeAspect="1"/>
          </p:cNvPicPr>
          <p:nvPr/>
        </p:nvPicPr>
        <p:blipFill>
          <a:blip r:embed="rId2" cstate="print"/>
          <a:stretch>
            <a:fillRect/>
          </a:stretch>
        </p:blipFill>
        <p:spPr>
          <a:xfrm>
            <a:off x="1447800" y="3733800"/>
            <a:ext cx="2933700" cy="2228850"/>
          </a:xfrm>
          <a:prstGeom prst="rect">
            <a:avLst/>
          </a:prstGeom>
        </p:spPr>
      </p:pic>
      <p:pic>
        <p:nvPicPr>
          <p:cNvPr id="6" name="Picture 5" descr="greetings b.bmp"/>
          <p:cNvPicPr>
            <a:picLocks noChangeAspect="1"/>
          </p:cNvPicPr>
          <p:nvPr/>
        </p:nvPicPr>
        <p:blipFill>
          <a:blip r:embed="rId3" cstate="print"/>
          <a:stretch>
            <a:fillRect/>
          </a:stretch>
        </p:blipFill>
        <p:spPr>
          <a:xfrm>
            <a:off x="4876800" y="3733800"/>
            <a:ext cx="2933700" cy="222885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Integer Division Operator</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smtClean="0"/>
              <a:t>The backslash (</a:t>
            </a:r>
            <a:r>
              <a:rPr lang="en-US" sz="3000" b="1" dirty="0" smtClean="0"/>
              <a:t>\</a:t>
            </a:r>
            <a:r>
              <a:rPr lang="en-US" sz="3000" dirty="0" smtClean="0"/>
              <a:t>) is used as an </a:t>
            </a:r>
            <a:r>
              <a:rPr lang="en-US" sz="3000" dirty="0" smtClean="0">
                <a:solidFill>
                  <a:schemeClr val="bg1"/>
                </a:solidFill>
              </a:rPr>
              <a:t>integer division</a:t>
            </a:r>
            <a:r>
              <a:rPr lang="en-US" sz="3000" dirty="0" smtClean="0"/>
              <a:t> operator</a:t>
            </a:r>
          </a:p>
          <a:p>
            <a:r>
              <a:rPr lang="en-US" sz="3000" dirty="0" smtClean="0"/>
              <a:t>Divides one integer by another</a:t>
            </a:r>
          </a:p>
          <a:p>
            <a:r>
              <a:rPr lang="en-US" sz="3000" dirty="0" smtClean="0"/>
              <a:t>The result is always an integer, created by discarding any remainder from the division</a:t>
            </a:r>
          </a:p>
          <a:p>
            <a:r>
              <a:rPr lang="en-US" sz="3000" dirty="0" smtClean="0"/>
              <a:t>If calculating the number of hours in a given number of minutes</a:t>
            </a:r>
          </a:p>
          <a:p>
            <a:pPr>
              <a:buNone/>
            </a:pPr>
            <a:r>
              <a:rPr lang="en-US" sz="3000" dirty="0" smtClean="0"/>
              <a:t>		</a:t>
            </a:r>
            <a:r>
              <a:rPr lang="en-US" sz="3000" b="1" dirty="0" err="1" smtClean="0"/>
              <a:t>intHours</a:t>
            </a:r>
            <a:r>
              <a:rPr lang="en-US" sz="3000" b="1" dirty="0" smtClean="0"/>
              <a:t> = </a:t>
            </a:r>
            <a:r>
              <a:rPr lang="en-US" sz="3000" b="1" dirty="0" err="1" smtClean="0"/>
              <a:t>intMinutes</a:t>
            </a:r>
            <a:r>
              <a:rPr lang="en-US" sz="3000" b="1" dirty="0" smtClean="0"/>
              <a:t> \ 60</a:t>
            </a:r>
          </a:p>
          <a:p>
            <a:pPr lvl="1"/>
            <a:r>
              <a:rPr lang="en-US" sz="3000" dirty="0" smtClean="0"/>
              <a:t>With </a:t>
            </a:r>
            <a:r>
              <a:rPr lang="en-US" sz="3000" dirty="0" err="1" smtClean="0"/>
              <a:t>intMinutes</a:t>
            </a:r>
            <a:r>
              <a:rPr lang="en-US" sz="3000" dirty="0" smtClean="0"/>
              <a:t> equal to 190, this calculation will result in the value 3 assigned to </a:t>
            </a:r>
            <a:r>
              <a:rPr lang="en-US" sz="3000" dirty="0" err="1" smtClean="0"/>
              <a:t>intHours</a:t>
            </a:r>
            <a:endParaRPr lang="en-US" sz="3000"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Modulus (MOD) Operator</a:t>
            </a:r>
            <a:endParaRPr lang="en-US" dirty="0"/>
          </a:p>
        </p:txBody>
      </p:sp>
      <p:sp>
        <p:nvSpPr>
          <p:cNvPr id="3" name="Content Placeholder 2"/>
          <p:cNvSpPr>
            <a:spLocks noGrp="1"/>
          </p:cNvSpPr>
          <p:nvPr>
            <p:ph idx="1"/>
          </p:nvPr>
        </p:nvSpPr>
        <p:spPr/>
        <p:txBody>
          <a:bodyPr>
            <a:normAutofit/>
          </a:bodyPr>
          <a:lstStyle/>
          <a:p>
            <a:r>
              <a:rPr lang="en-US" sz="2600" dirty="0" smtClean="0"/>
              <a:t>This operator can be used in place of the backslash operator to give the remainder of a division operation</a:t>
            </a:r>
          </a:p>
          <a:p>
            <a:pPr>
              <a:buNone/>
            </a:pPr>
            <a:r>
              <a:rPr lang="en-US" sz="2600" b="1" dirty="0" smtClean="0"/>
              <a:t>		</a:t>
            </a:r>
            <a:r>
              <a:rPr lang="en-US" sz="2600" b="1" dirty="0" err="1" smtClean="0"/>
              <a:t>intRemainder</a:t>
            </a:r>
            <a:r>
              <a:rPr lang="en-US" sz="2600" b="1" dirty="0" smtClean="0"/>
              <a:t> = 17 MOD 3	    ' result is 2</a:t>
            </a:r>
          </a:p>
          <a:p>
            <a:pPr>
              <a:buNone/>
            </a:pPr>
            <a:r>
              <a:rPr lang="en-US" sz="2600" b="1" dirty="0" smtClean="0"/>
              <a:t>		</a:t>
            </a:r>
            <a:r>
              <a:rPr lang="en-US" sz="2600" b="1" dirty="0" err="1" smtClean="0"/>
              <a:t>dblRemainder</a:t>
            </a:r>
            <a:r>
              <a:rPr lang="en-US" sz="2600" b="1" dirty="0" smtClean="0"/>
              <a:t> = 17.5 MOD 3 ' result is 2.5</a:t>
            </a:r>
          </a:p>
          <a:p>
            <a:r>
              <a:rPr lang="en-US" sz="2600" dirty="0" smtClean="0"/>
              <a:t>Use of the \ or MOD </a:t>
            </a:r>
            <a:br>
              <a:rPr lang="en-US" sz="2600" dirty="0" smtClean="0"/>
            </a:br>
            <a:r>
              <a:rPr lang="en-US" sz="2600" dirty="0" smtClean="0"/>
              <a:t>operator to perform integer</a:t>
            </a:r>
            <a:br>
              <a:rPr lang="en-US" sz="2600" dirty="0" smtClean="0"/>
            </a:br>
            <a:r>
              <a:rPr lang="en-US" sz="2600" dirty="0" smtClean="0"/>
              <a:t>division by zero causes a </a:t>
            </a:r>
            <a:br>
              <a:rPr lang="en-US" sz="2600" dirty="0" smtClean="0"/>
            </a:br>
            <a:r>
              <a:rPr lang="en-US" sz="2600" dirty="0" err="1" smtClean="0">
                <a:solidFill>
                  <a:schemeClr val="bg1"/>
                </a:solidFill>
              </a:rPr>
              <a:t>DivideByZeroException</a:t>
            </a:r>
            <a:r>
              <a:rPr lang="en-US" sz="2600" dirty="0" smtClean="0"/>
              <a:t> </a:t>
            </a:r>
            <a:br>
              <a:rPr lang="en-US" sz="2600" dirty="0" smtClean="0"/>
            </a:br>
            <a:r>
              <a:rPr lang="en-US" sz="2600" dirty="0" smtClean="0"/>
              <a:t>runtime error</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41</a:t>
            </a:fld>
            <a:endParaRPr lang="en-US" dirty="0"/>
          </a:p>
        </p:txBody>
      </p:sp>
      <p:pic>
        <p:nvPicPr>
          <p:cNvPr id="5" name="Picture 4" descr="0325"/>
          <p:cNvPicPr>
            <a:picLocks noChangeAspect="1" noChangeArrowheads="1"/>
          </p:cNvPicPr>
          <p:nvPr/>
        </p:nvPicPr>
        <p:blipFill>
          <a:blip r:embed="rId2" cstate="print"/>
          <a:srcRect/>
          <a:stretch>
            <a:fillRect/>
          </a:stretch>
        </p:blipFill>
        <p:spPr bwMode="auto">
          <a:xfrm>
            <a:off x="4724400" y="3581400"/>
            <a:ext cx="3663117"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the Current Date/Time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series of keywords yields the current date, current time, or both</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endParaRPr lang="en-US" dirty="0" smtClean="0"/>
          </a:p>
          <a:p>
            <a:r>
              <a:rPr lang="en-US" dirty="0" smtClean="0"/>
              <a:t>Variables </a:t>
            </a:r>
            <a:r>
              <a:rPr lang="en-US" dirty="0" err="1" smtClean="0"/>
              <a:t>datCurrent</a:t>
            </a:r>
            <a:r>
              <a:rPr lang="en-US" dirty="0" smtClean="0"/>
              <a:t>, </a:t>
            </a:r>
            <a:r>
              <a:rPr lang="en-US" dirty="0" err="1" smtClean="0"/>
              <a:t>datCurrTime</a:t>
            </a:r>
            <a:r>
              <a:rPr lang="en-US" dirty="0" smtClean="0"/>
              <a:t>, and </a:t>
            </a:r>
            <a:r>
              <a:rPr lang="en-US" dirty="0" err="1" smtClean="0"/>
              <a:t>datCurrDate</a:t>
            </a:r>
            <a:r>
              <a:rPr lang="en-US" dirty="0" smtClean="0"/>
              <a:t> must be declared as Date data types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42</a:t>
            </a:fld>
            <a:endParaRPr lang="en-US" dirty="0"/>
          </a:p>
        </p:txBody>
      </p:sp>
      <p:graphicFrame>
        <p:nvGraphicFramePr>
          <p:cNvPr id="5" name="Table 4"/>
          <p:cNvGraphicFramePr>
            <a:graphicFrameLocks noGrp="1"/>
          </p:cNvGraphicFramePr>
          <p:nvPr/>
        </p:nvGraphicFramePr>
        <p:xfrm>
          <a:off x="1904524" y="3124200"/>
          <a:ext cx="5334953" cy="1508760"/>
        </p:xfrm>
        <a:graphic>
          <a:graphicData uri="http://schemas.openxmlformats.org/drawingml/2006/table">
            <a:tbl>
              <a:tblPr firstRow="1" bandRow="1">
                <a:tableStyleId>{5C22544A-7EE6-4342-B048-85BDC9FD1C3A}</a:tableStyleId>
              </a:tblPr>
              <a:tblGrid>
                <a:gridCol w="1447102"/>
                <a:gridCol w="1266063"/>
                <a:gridCol w="2621788"/>
              </a:tblGrid>
              <a:tr h="370840">
                <a:tc>
                  <a:txBody>
                    <a:bodyPr/>
                    <a:lstStyle/>
                    <a:p>
                      <a:r>
                        <a:rPr lang="en-US" sz="2000" dirty="0" smtClean="0"/>
                        <a:t>Description</a:t>
                      </a:r>
                      <a:endParaRPr lang="en-US" sz="2000" dirty="0"/>
                    </a:p>
                  </a:txBody>
                  <a:tcPr/>
                </a:tc>
                <a:tc>
                  <a:txBody>
                    <a:bodyPr/>
                    <a:lstStyle/>
                    <a:p>
                      <a:r>
                        <a:rPr lang="en-US" sz="2000" dirty="0" smtClean="0"/>
                        <a:t>Keyword</a:t>
                      </a:r>
                      <a:endParaRPr lang="en-US" sz="2000" dirty="0"/>
                    </a:p>
                  </a:txBody>
                  <a:tcPr/>
                </a:tc>
                <a:tc>
                  <a:txBody>
                    <a:bodyPr/>
                    <a:lstStyle/>
                    <a:p>
                      <a:r>
                        <a:rPr lang="en-US" sz="2000" dirty="0" smtClean="0"/>
                        <a:t>Example</a:t>
                      </a:r>
                      <a:endParaRPr lang="en-US" sz="2000" dirty="0"/>
                    </a:p>
                  </a:txBody>
                  <a:tcPr/>
                </a:tc>
              </a:tr>
              <a:tr h="370840">
                <a:tc>
                  <a:txBody>
                    <a:bodyPr/>
                    <a:lstStyle/>
                    <a:p>
                      <a:r>
                        <a:rPr lang="en-US" sz="1800" dirty="0" smtClean="0"/>
                        <a:t>Date &amp; Time</a:t>
                      </a:r>
                      <a:endParaRPr lang="en-US" sz="1800" dirty="0"/>
                    </a:p>
                  </a:txBody>
                  <a:tcPr/>
                </a:tc>
                <a:tc>
                  <a:txBody>
                    <a:bodyPr/>
                    <a:lstStyle/>
                    <a:p>
                      <a:r>
                        <a:rPr lang="en-US" sz="1800" dirty="0" smtClean="0"/>
                        <a:t>Now</a:t>
                      </a:r>
                      <a:endParaRPr lang="en-US" sz="1800" dirty="0"/>
                    </a:p>
                  </a:txBody>
                  <a:tcPr/>
                </a:tc>
                <a:tc>
                  <a:txBody>
                    <a:bodyPr/>
                    <a:lstStyle/>
                    <a:p>
                      <a:r>
                        <a:rPr lang="en-US" sz="1800" dirty="0" err="1" smtClean="0"/>
                        <a:t>dtmCurrent</a:t>
                      </a:r>
                      <a:r>
                        <a:rPr lang="en-US" sz="1800" dirty="0" smtClean="0"/>
                        <a:t>=Now</a:t>
                      </a:r>
                      <a:endParaRPr lang="en-US" sz="1800" dirty="0"/>
                    </a:p>
                  </a:txBody>
                  <a:tcPr/>
                </a:tc>
              </a:tr>
              <a:tr h="370840">
                <a:tc>
                  <a:txBody>
                    <a:bodyPr/>
                    <a:lstStyle/>
                    <a:p>
                      <a:r>
                        <a:rPr lang="en-US" sz="1800" dirty="0" smtClean="0"/>
                        <a:t>Time only</a:t>
                      </a:r>
                      <a:endParaRPr lang="en-US" sz="1800" dirty="0"/>
                    </a:p>
                  </a:txBody>
                  <a:tcPr/>
                </a:tc>
                <a:tc>
                  <a:txBody>
                    <a:bodyPr/>
                    <a:lstStyle/>
                    <a:p>
                      <a:r>
                        <a:rPr lang="en-US" sz="1800" dirty="0" err="1" smtClean="0"/>
                        <a:t>TimeOfDay</a:t>
                      </a:r>
                      <a:endParaRPr lang="en-US" sz="1800" dirty="0"/>
                    </a:p>
                  </a:txBody>
                  <a:tcPr/>
                </a:tc>
                <a:tc>
                  <a:txBody>
                    <a:bodyPr/>
                    <a:lstStyle/>
                    <a:p>
                      <a:r>
                        <a:rPr lang="en-US" sz="1800" dirty="0" err="1" smtClean="0"/>
                        <a:t>dtmCurrTime</a:t>
                      </a:r>
                      <a:r>
                        <a:rPr lang="en-US" sz="1800" dirty="0" smtClean="0"/>
                        <a:t>=</a:t>
                      </a:r>
                      <a:r>
                        <a:rPr lang="en-US" sz="1800" dirty="0" err="1" smtClean="0"/>
                        <a:t>TimeOfDay</a:t>
                      </a:r>
                      <a:endParaRPr lang="en-US" sz="1800" dirty="0"/>
                    </a:p>
                  </a:txBody>
                  <a:tcPr/>
                </a:tc>
              </a:tr>
              <a:tr h="370840">
                <a:tc>
                  <a:txBody>
                    <a:bodyPr/>
                    <a:lstStyle/>
                    <a:p>
                      <a:r>
                        <a:rPr lang="en-US" sz="1800" dirty="0" smtClean="0"/>
                        <a:t>Date only</a:t>
                      </a:r>
                      <a:endParaRPr lang="en-US" sz="1800" dirty="0"/>
                    </a:p>
                  </a:txBody>
                  <a:tcPr/>
                </a:tc>
                <a:tc>
                  <a:txBody>
                    <a:bodyPr/>
                    <a:lstStyle/>
                    <a:p>
                      <a:r>
                        <a:rPr lang="en-US" sz="1800" dirty="0" smtClean="0"/>
                        <a:t>Today</a:t>
                      </a:r>
                      <a:endParaRPr lang="en-US" sz="1800" dirty="0"/>
                    </a:p>
                  </a:txBody>
                  <a:tcPr/>
                </a:tc>
                <a:tc>
                  <a:txBody>
                    <a:bodyPr/>
                    <a:lstStyle/>
                    <a:p>
                      <a:r>
                        <a:rPr lang="en-US" sz="1800" dirty="0" err="1" smtClean="0"/>
                        <a:t>dtmCurrDate</a:t>
                      </a:r>
                      <a:r>
                        <a:rPr lang="en-US" sz="1800" dirty="0" smtClean="0"/>
                        <a:t>=Today</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Assignment Operators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Often need to change the value in a variable and assign the result back to that variable</a:t>
            </a:r>
          </a:p>
          <a:p>
            <a:pPr lvl="1"/>
            <a:r>
              <a:rPr lang="en-US" dirty="0" smtClean="0"/>
              <a:t>For example: 	</a:t>
            </a:r>
            <a:r>
              <a:rPr lang="en-US" b="1" dirty="0" err="1" smtClean="0"/>
              <a:t>intValue</a:t>
            </a:r>
            <a:r>
              <a:rPr lang="en-US" b="1" dirty="0" smtClean="0"/>
              <a:t> = </a:t>
            </a:r>
            <a:r>
              <a:rPr lang="en-US" b="1" dirty="0" err="1" smtClean="0"/>
              <a:t>intValue</a:t>
            </a:r>
            <a:r>
              <a:rPr lang="en-US" b="1" dirty="0" smtClean="0"/>
              <a:t> – 5</a:t>
            </a:r>
          </a:p>
          <a:p>
            <a:pPr lvl="1"/>
            <a:r>
              <a:rPr lang="en-US" dirty="0" smtClean="0"/>
              <a:t>Subtracts 5 from the value stored in </a:t>
            </a:r>
            <a:r>
              <a:rPr lang="en-US" dirty="0" err="1" smtClean="0"/>
              <a:t>intValue</a:t>
            </a:r>
            <a:endParaRPr lang="en-US" dirty="0" smtClean="0"/>
          </a:p>
          <a:p>
            <a:r>
              <a:rPr lang="en-US" dirty="0" smtClean="0"/>
              <a:t>Other examples:</a:t>
            </a:r>
          </a:p>
          <a:p>
            <a:pPr lvl="1"/>
            <a:r>
              <a:rPr lang="en-US" b="1" dirty="0" smtClean="0"/>
              <a:t>x = x + 4	</a:t>
            </a:r>
            <a:r>
              <a:rPr lang="en-US" dirty="0" smtClean="0"/>
              <a:t>Adds 4 to x</a:t>
            </a:r>
          </a:p>
          <a:p>
            <a:pPr lvl="1"/>
            <a:r>
              <a:rPr lang="en-US" b="1" dirty="0" smtClean="0"/>
              <a:t>x = x – 3</a:t>
            </a:r>
            <a:r>
              <a:rPr lang="en-US" dirty="0" smtClean="0"/>
              <a:t>	Subtracts 3 from x</a:t>
            </a:r>
          </a:p>
          <a:p>
            <a:pPr lvl="1"/>
            <a:r>
              <a:rPr lang="en-US" b="1" dirty="0" smtClean="0"/>
              <a:t>x = x * 10</a:t>
            </a:r>
            <a:r>
              <a:rPr lang="en-US" dirty="0" smtClean="0"/>
              <a:t>	Multiplies x by 10</a:t>
            </a:r>
          </a:p>
          <a:p>
            <a:r>
              <a:rPr lang="en-US" dirty="0" smtClean="0"/>
              <a:t>VB provides for this common need with </a:t>
            </a:r>
            <a:r>
              <a:rPr lang="en-US" dirty="0" smtClean="0">
                <a:solidFill>
                  <a:schemeClr val="bg1"/>
                </a:solidFill>
              </a:rPr>
              <a:t>combined assignment operators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Combined Assignment Operators</a:t>
            </a:r>
            <a:endParaRPr lang="en-US" dirty="0"/>
          </a:p>
        </p:txBody>
      </p:sp>
      <p:sp>
        <p:nvSpPr>
          <p:cNvPr id="3" name="Content Placeholder 2"/>
          <p:cNvSpPr>
            <a:spLocks noGrp="1"/>
          </p:cNvSpPr>
          <p:nvPr>
            <p:ph idx="1"/>
          </p:nvPr>
        </p:nvSpPr>
        <p:spPr/>
        <p:txBody>
          <a:bodyPr>
            <a:normAutofit/>
          </a:bodyPr>
          <a:lstStyle/>
          <a:p>
            <a:pPr>
              <a:buNone/>
              <a:tabLst>
                <a:tab pos="1257300" algn="l"/>
                <a:tab pos="3429000" algn="l"/>
                <a:tab pos="6343650" algn="l"/>
                <a:tab pos="8001000" algn="l"/>
                <a:tab pos="8058150" algn="l"/>
              </a:tabLst>
            </a:pPr>
            <a:r>
              <a:rPr lang="en-US" sz="2800" dirty="0" smtClean="0"/>
              <a:t>These special assignment operators provide an easy means to perform these common operations:</a:t>
            </a:r>
          </a:p>
          <a:p>
            <a:pPr>
              <a:buNone/>
              <a:tabLst>
                <a:tab pos="1257300" algn="l"/>
                <a:tab pos="3429000" algn="l"/>
                <a:tab pos="6343650" algn="l"/>
                <a:tab pos="8001000" algn="l"/>
                <a:tab pos="8058150" algn="l"/>
              </a:tabLst>
            </a:pPr>
            <a:endParaRPr lang="en-US" sz="2400" dirty="0" smtClean="0"/>
          </a:p>
          <a:p>
            <a:pPr>
              <a:buNone/>
              <a:tabLst>
                <a:tab pos="1257300" algn="l"/>
                <a:tab pos="3429000" algn="l"/>
                <a:tab pos="6343650" algn="l"/>
                <a:tab pos="8001000" algn="l"/>
                <a:tab pos="8058150" algn="l"/>
              </a:tabLst>
            </a:pPr>
            <a:r>
              <a:rPr lang="en-US" sz="2400" b="1" u="sng" dirty="0" smtClean="0"/>
              <a:t>Operator 	  Usage	Equivalent to                Effect  	</a:t>
            </a:r>
          </a:p>
          <a:p>
            <a:pPr>
              <a:buNone/>
              <a:tabLst>
                <a:tab pos="1257300" algn="l"/>
                <a:tab pos="3429000" algn="l"/>
                <a:tab pos="6343650" algn="l"/>
                <a:tab pos="8001000" algn="l"/>
                <a:tab pos="8058150" algn="l"/>
              </a:tabLst>
            </a:pPr>
            <a:r>
              <a:rPr lang="en-US" sz="2400" dirty="0" smtClean="0"/>
              <a:t>	</a:t>
            </a:r>
            <a:r>
              <a:rPr lang="en-US" sz="2400" b="1" dirty="0" smtClean="0"/>
              <a:t>+=	  x += 2	x = x + 2</a:t>
            </a:r>
            <a:r>
              <a:rPr lang="en-US" sz="2400" dirty="0" smtClean="0"/>
              <a:t>                          Add to</a:t>
            </a:r>
          </a:p>
          <a:p>
            <a:pPr>
              <a:buNone/>
              <a:tabLst>
                <a:tab pos="1257300" algn="l"/>
                <a:tab pos="3429000" algn="l"/>
                <a:tab pos="6343650" algn="l"/>
                <a:tab pos="8001000" algn="l"/>
                <a:tab pos="8058150" algn="l"/>
              </a:tabLst>
            </a:pPr>
            <a:r>
              <a:rPr lang="en-US" sz="2400" dirty="0" smtClean="0"/>
              <a:t>	</a:t>
            </a:r>
            <a:r>
              <a:rPr lang="en-US" sz="2400" b="1" dirty="0" smtClean="0"/>
              <a:t>-= 	  x -= 5	x = x – 5</a:t>
            </a:r>
            <a:r>
              <a:rPr lang="en-US" sz="2400" dirty="0" smtClean="0"/>
              <a:t>                          Subtract from</a:t>
            </a:r>
          </a:p>
          <a:p>
            <a:pPr>
              <a:buNone/>
              <a:tabLst>
                <a:tab pos="1257300" algn="l"/>
                <a:tab pos="3429000" algn="l"/>
                <a:tab pos="6343650" algn="l"/>
                <a:tab pos="8001000" algn="l"/>
                <a:tab pos="8058150" algn="l"/>
              </a:tabLst>
            </a:pPr>
            <a:r>
              <a:rPr lang="en-US" sz="2400" dirty="0" smtClean="0"/>
              <a:t>	</a:t>
            </a:r>
            <a:r>
              <a:rPr lang="en-US" sz="2400" b="1" dirty="0" smtClean="0"/>
              <a:t>*= 	  x *= 10	x = x * 10</a:t>
            </a:r>
            <a:r>
              <a:rPr lang="en-US" sz="2400" dirty="0" smtClean="0"/>
              <a:t>                        Multiply by</a:t>
            </a:r>
          </a:p>
          <a:p>
            <a:pPr>
              <a:buNone/>
              <a:tabLst>
                <a:tab pos="1257300" algn="l"/>
                <a:tab pos="3429000" algn="l"/>
                <a:tab pos="6343650" algn="l"/>
                <a:tab pos="8001000" algn="l"/>
                <a:tab pos="8058150" algn="l"/>
              </a:tabLst>
            </a:pPr>
            <a:r>
              <a:rPr lang="en-US" sz="2400" dirty="0" smtClean="0"/>
              <a:t>	</a:t>
            </a:r>
            <a:r>
              <a:rPr lang="en-US" sz="2400" b="1" dirty="0" smtClean="0"/>
              <a:t>/= 	  x /= y	x = x / y</a:t>
            </a:r>
            <a:r>
              <a:rPr lang="en-US" sz="2400" dirty="0" smtClean="0"/>
              <a:t>                           Divide by</a:t>
            </a:r>
          </a:p>
          <a:p>
            <a:pPr>
              <a:buNone/>
              <a:tabLst>
                <a:tab pos="1257300" algn="l"/>
                <a:tab pos="3429000" algn="l"/>
                <a:tab pos="6343650" algn="l"/>
                <a:tab pos="8001000" algn="l"/>
                <a:tab pos="8058150" algn="l"/>
              </a:tabLst>
            </a:pPr>
            <a:r>
              <a:rPr lang="en-US" sz="2400" dirty="0" smtClean="0"/>
              <a:t>	</a:t>
            </a:r>
            <a:r>
              <a:rPr lang="en-US" sz="2400" b="1" dirty="0" smtClean="0"/>
              <a:t>\= 	  x \= y	x = x \ y</a:t>
            </a:r>
            <a:r>
              <a:rPr lang="en-US" sz="2400" dirty="0" smtClean="0"/>
              <a:t>                           </a:t>
            </a:r>
            <a:r>
              <a:rPr lang="en-US" sz="2400" dirty="0" err="1" smtClean="0"/>
              <a:t>Int</a:t>
            </a:r>
            <a:r>
              <a:rPr lang="en-US" sz="2400" dirty="0" smtClean="0"/>
              <a:t> Divide by</a:t>
            </a:r>
          </a:p>
          <a:p>
            <a:pPr>
              <a:buNone/>
              <a:tabLst>
                <a:tab pos="1257300" algn="l"/>
                <a:tab pos="3429000" algn="l"/>
                <a:tab pos="6343650" algn="l"/>
                <a:tab pos="8001000" algn="l"/>
                <a:tab pos="8058150" algn="l"/>
              </a:tabLst>
            </a:pPr>
            <a:r>
              <a:rPr lang="en-US" sz="2400" dirty="0" smtClean="0"/>
              <a:t>	</a:t>
            </a:r>
            <a:r>
              <a:rPr lang="en-US" sz="2400" b="1" dirty="0" smtClean="0"/>
              <a:t>&amp;= 	  name &amp;= last	name = name &amp; last</a:t>
            </a:r>
            <a:r>
              <a:rPr lang="en-US" sz="2400" dirty="0" smtClean="0"/>
              <a:t>    Concatenate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 Precedence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Operator </a:t>
            </a:r>
            <a:r>
              <a:rPr lang="en-US" dirty="0" smtClean="0">
                <a:solidFill>
                  <a:schemeClr val="bg1"/>
                </a:solidFill>
              </a:rPr>
              <a:t>precedence</a:t>
            </a:r>
            <a:r>
              <a:rPr lang="en-US" dirty="0" smtClean="0"/>
              <a:t> tells us the order in which operations are performed </a:t>
            </a:r>
          </a:p>
          <a:p>
            <a:r>
              <a:rPr lang="en-US" dirty="0" smtClean="0"/>
              <a:t>From highest to lowest precedence:</a:t>
            </a:r>
          </a:p>
          <a:p>
            <a:pPr lvl="1"/>
            <a:r>
              <a:rPr lang="en-US" dirty="0" smtClean="0"/>
              <a:t>Exponentiation (</a:t>
            </a:r>
            <a:r>
              <a:rPr lang="en-US" b="1" dirty="0" smtClean="0"/>
              <a:t>^</a:t>
            </a:r>
            <a:r>
              <a:rPr lang="en-US" dirty="0" smtClean="0"/>
              <a:t>)</a:t>
            </a:r>
          </a:p>
          <a:p>
            <a:pPr lvl="1"/>
            <a:r>
              <a:rPr lang="en-US" dirty="0" smtClean="0"/>
              <a:t>Multiplicative (</a:t>
            </a:r>
            <a:r>
              <a:rPr lang="en-US" b="1" dirty="0" smtClean="0"/>
              <a:t>*</a:t>
            </a:r>
            <a:r>
              <a:rPr lang="en-US" dirty="0" smtClean="0"/>
              <a:t> and </a:t>
            </a:r>
            <a:r>
              <a:rPr lang="en-US" b="1" dirty="0" smtClean="0"/>
              <a:t>/</a:t>
            </a:r>
            <a:r>
              <a:rPr lang="en-US" dirty="0" smtClean="0"/>
              <a:t>)</a:t>
            </a:r>
          </a:p>
          <a:p>
            <a:pPr lvl="1"/>
            <a:r>
              <a:rPr lang="en-US" dirty="0" smtClean="0"/>
              <a:t>Integer Division (</a:t>
            </a:r>
            <a:r>
              <a:rPr lang="en-US" b="1" dirty="0" smtClean="0"/>
              <a:t>\</a:t>
            </a:r>
            <a:r>
              <a:rPr lang="en-US" dirty="0" smtClean="0"/>
              <a:t>)</a:t>
            </a:r>
          </a:p>
          <a:p>
            <a:pPr lvl="1"/>
            <a:r>
              <a:rPr lang="en-US" dirty="0" smtClean="0"/>
              <a:t>Modulus (</a:t>
            </a:r>
            <a:r>
              <a:rPr lang="en-US" b="1" dirty="0" smtClean="0"/>
              <a:t>MOD</a:t>
            </a:r>
            <a:r>
              <a:rPr lang="en-US" dirty="0" smtClean="0"/>
              <a:t>)</a:t>
            </a:r>
          </a:p>
          <a:p>
            <a:pPr lvl="1"/>
            <a:r>
              <a:rPr lang="en-US" dirty="0" smtClean="0"/>
              <a:t>Additive (</a:t>
            </a:r>
            <a:r>
              <a:rPr lang="en-US" b="1" dirty="0" smtClean="0"/>
              <a:t>+</a:t>
            </a:r>
            <a:r>
              <a:rPr lang="en-US" dirty="0" smtClean="0"/>
              <a:t> and </a:t>
            </a:r>
            <a:r>
              <a:rPr lang="en-US" b="1" dirty="0" smtClean="0"/>
              <a:t>-</a:t>
            </a:r>
            <a:r>
              <a:rPr lang="en-US" dirty="0" smtClean="0"/>
              <a:t>)</a:t>
            </a:r>
          </a:p>
          <a:p>
            <a:r>
              <a:rPr lang="en-US" dirty="0" smtClean="0"/>
              <a:t>Where precedence is the same, operations occur from left to right</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 Examples</a:t>
            </a:r>
            <a:endParaRPr lang="en-US" dirty="0"/>
          </a:p>
        </p:txBody>
      </p:sp>
      <p:sp>
        <p:nvSpPr>
          <p:cNvPr id="3" name="Content Placeholder 2"/>
          <p:cNvSpPr>
            <a:spLocks noGrp="1"/>
          </p:cNvSpPr>
          <p:nvPr>
            <p:ph idx="1"/>
          </p:nvPr>
        </p:nvSpPr>
        <p:spPr/>
        <p:txBody>
          <a:bodyPr/>
          <a:lstStyle/>
          <a:p>
            <a:pPr>
              <a:buNone/>
            </a:pPr>
            <a:r>
              <a:rPr kumimoji="1" lang="en-US" sz="2400" dirty="0" smtClean="0"/>
              <a:t>The result is very different when the divide by 2 operation is moved from the end of the calculation to the middle.</a:t>
            </a:r>
            <a:r>
              <a:rPr lang="en-US" sz="2400" dirty="0" smtClean="0"/>
              <a:t> </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46</a:t>
            </a:fld>
            <a:endParaRPr lang="en-US" dirty="0"/>
          </a:p>
        </p:txBody>
      </p:sp>
      <p:sp>
        <p:nvSpPr>
          <p:cNvPr id="8" name="Rectangle 3"/>
          <p:cNvSpPr txBox="1">
            <a:spLocks noChangeArrowheads="1"/>
          </p:cNvSpPr>
          <p:nvPr/>
        </p:nvSpPr>
        <p:spPr>
          <a:xfrm>
            <a:off x="1181100" y="2590800"/>
            <a:ext cx="3355848" cy="3383280"/>
          </a:xfrm>
          <a:prstGeom prst="rect">
            <a:avLst/>
          </a:prstGeom>
          <a:solidFill>
            <a:srgbClr val="2DD9BF"/>
          </a:solidFill>
          <a:ln w="19050">
            <a:solidFill>
              <a:schemeClr val="tx1"/>
            </a:solidFill>
          </a:ln>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effectLst/>
                <a:uLnTx/>
                <a:uFillTx/>
                <a:latin typeface="+mn-lt"/>
                <a:ea typeface="+mn-ea"/>
                <a:cs typeface="+mn-cs"/>
              </a:rPr>
              <a:t>6  *  </a:t>
            </a:r>
            <a:r>
              <a:rPr kumimoji="0" lang="en-US" sz="2000" i="0" u="none" strike="noStrike" kern="120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n-lt"/>
                <a:ea typeface="+mn-ea"/>
                <a:cs typeface="+mn-cs"/>
              </a:rPr>
              <a:t>2 ^ 3</a:t>
            </a:r>
            <a:r>
              <a:rPr kumimoji="0" lang="en-US" sz="2000" b="0" i="0" u="none" strike="noStrike" kern="1200" cap="none" spc="0" normalizeH="0" baseline="0" noProof="0" dirty="0" smtClean="0">
                <a:ln>
                  <a:noFill/>
                </a:ln>
                <a:effectLst/>
                <a:uLnTx/>
                <a:uFillTx/>
                <a:latin typeface="+mn-lt"/>
                <a:ea typeface="+mn-ea"/>
                <a:cs typeface="+mn-cs"/>
              </a:rPr>
              <a:t>    +   4 / 2</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i="0" u="none" strike="noStrike" kern="120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n-lt"/>
                <a:ea typeface="+mn-ea"/>
                <a:cs typeface="+mn-cs"/>
              </a:rPr>
              <a:t>6 </a:t>
            </a:r>
            <a:r>
              <a:rPr kumimoji="0" lang="en-US" sz="2000" i="0" u="none" strike="noStrike" kern="1200" normalizeH="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n-lt"/>
                <a:ea typeface="+mn-ea"/>
                <a:cs typeface="+mn-cs"/>
              </a:rPr>
              <a:t> </a:t>
            </a:r>
            <a:r>
              <a:rPr kumimoji="0" lang="en-US" sz="2000" i="0" u="none" strike="noStrike" kern="120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n-lt"/>
                <a:ea typeface="+mn-ea"/>
                <a:cs typeface="+mn-cs"/>
              </a:rPr>
              <a:t>*      8</a:t>
            </a:r>
            <a:r>
              <a:rPr kumimoji="0" lang="en-US" sz="2000" b="0" i="0" u="none" strike="noStrike" kern="1200" cap="none" spc="0" normalizeH="0" baseline="0" noProof="0" dirty="0" smtClean="0">
                <a:ln>
                  <a:noFill/>
                </a:ln>
                <a:effectLst/>
                <a:uLnTx/>
                <a:uFillTx/>
                <a:latin typeface="+mn-lt"/>
                <a:ea typeface="+mn-ea"/>
                <a:cs typeface="+mn-cs"/>
              </a:rPr>
              <a:t>      +   4 / 2</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lang="en-US" sz="2000" dirty="0" smtClean="0"/>
              <a:t>   </a:t>
            </a:r>
            <a:r>
              <a:rPr kumimoji="0" lang="en-US" sz="2000" b="0" i="0" u="none" strike="noStrike" kern="1200" cap="none" spc="0" normalizeH="0" baseline="0" noProof="0" dirty="0" smtClean="0">
                <a:ln>
                  <a:noFill/>
                </a:ln>
                <a:effectLst/>
                <a:uLnTx/>
                <a:uFillTx/>
                <a:latin typeface="+mn-lt"/>
                <a:ea typeface="+mn-ea"/>
                <a:cs typeface="+mn-cs"/>
              </a:rPr>
              <a:t>48             +   </a:t>
            </a:r>
            <a:r>
              <a:rPr kumimoji="0" lang="en-US" sz="2000" i="0" u="none" strike="noStrike" kern="120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n-lt"/>
                <a:ea typeface="+mn-ea"/>
                <a:cs typeface="+mn-cs"/>
              </a:rPr>
              <a:t>4 / 2</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lang="en-US" sz="2000" dirty="0" smtClean="0"/>
              <a:t>             </a:t>
            </a:r>
            <a:r>
              <a:rPr kumimoji="0" lang="en-US" sz="2000" i="0" u="none" strike="noStrike" kern="120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n-lt"/>
                <a:ea typeface="+mn-ea"/>
                <a:cs typeface="+mn-cs"/>
              </a:rPr>
              <a:t>48    +      2</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000" b="0" i="0" u="none" strike="noStrike" kern="1200" cap="none" spc="0" normalizeH="0" baseline="0" noProof="0" dirty="0" smtClean="0">
              <a:ln>
                <a:noFill/>
              </a:ln>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2000" b="0" i="0" u="none" strike="noStrike" kern="1200" cap="none" spc="0" normalizeH="0" baseline="0" noProof="0" dirty="0" smtClean="0">
                <a:ln>
                  <a:noFill/>
                </a:ln>
                <a:effectLst/>
                <a:uLnTx/>
                <a:uFillTx/>
                <a:latin typeface="+mn-lt"/>
                <a:ea typeface="+mn-ea"/>
                <a:cs typeface="+mn-cs"/>
              </a:rPr>
              <a:t>                    </a:t>
            </a:r>
            <a:r>
              <a:rPr kumimoji="0" lang="en-US" sz="2000" i="0" u="none" strike="noStrike" kern="120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mn-lt"/>
                <a:ea typeface="+mn-ea"/>
                <a:cs typeface="+mn-cs"/>
              </a:rPr>
              <a:t>50</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9" name="Line 4"/>
          <p:cNvSpPr>
            <a:spLocks noChangeShapeType="1"/>
          </p:cNvSpPr>
          <p:nvPr/>
        </p:nvSpPr>
        <p:spPr bwMode="auto">
          <a:xfrm>
            <a:off x="2482525" y="2973574"/>
            <a:ext cx="0" cy="382772"/>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Line 4"/>
          <p:cNvSpPr>
            <a:spLocks noChangeShapeType="1"/>
          </p:cNvSpPr>
          <p:nvPr/>
        </p:nvSpPr>
        <p:spPr bwMode="auto">
          <a:xfrm>
            <a:off x="2023199" y="3662564"/>
            <a:ext cx="0" cy="382772"/>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Line 4"/>
          <p:cNvSpPr>
            <a:spLocks noChangeShapeType="1"/>
          </p:cNvSpPr>
          <p:nvPr/>
        </p:nvSpPr>
        <p:spPr bwMode="auto">
          <a:xfrm>
            <a:off x="3477732" y="4428108"/>
            <a:ext cx="0" cy="382772"/>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Line 4"/>
          <p:cNvSpPr>
            <a:spLocks noChangeShapeType="1"/>
          </p:cNvSpPr>
          <p:nvPr/>
        </p:nvSpPr>
        <p:spPr bwMode="auto">
          <a:xfrm>
            <a:off x="3006356" y="5193651"/>
            <a:ext cx="0" cy="382772"/>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ectangle 6"/>
          <p:cNvSpPr>
            <a:spLocks noChangeArrowheads="1"/>
          </p:cNvSpPr>
          <p:nvPr/>
        </p:nvSpPr>
        <p:spPr bwMode="auto">
          <a:xfrm>
            <a:off x="4610100" y="2590801"/>
            <a:ext cx="3352800" cy="3383280"/>
          </a:xfrm>
          <a:prstGeom prst="rect">
            <a:avLst/>
          </a:prstGeom>
          <a:noFill/>
          <a:ln w="19050">
            <a:solidFill>
              <a:schemeClr val="tx1"/>
            </a:solidFill>
            <a:miter lim="800000"/>
            <a:headEnd/>
            <a:tailEnd/>
          </a:ln>
        </p:spPr>
        <p:txBody>
          <a:bodyPr/>
          <a:lstStyle/>
          <a:p>
            <a:pPr marL="742950" lvl="1" indent="-285750">
              <a:spcBef>
                <a:spcPct val="20000"/>
              </a:spcBef>
              <a:buClr>
                <a:srgbClr val="3399FF"/>
              </a:buClr>
              <a:buSzPct val="55000"/>
              <a:buFont typeface="Wingdings" pitchFamily="2" charset="2"/>
              <a:buNone/>
            </a:pPr>
            <a:r>
              <a:rPr lang="en-US" sz="2000" dirty="0" smtClean="0"/>
              <a:t>    6 </a:t>
            </a:r>
            <a:r>
              <a:rPr lang="en-US" sz="2000" dirty="0"/>
              <a:t>/ 2 *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 ^ 3</a:t>
            </a:r>
            <a:r>
              <a:rPr lang="en-US" sz="2000" dirty="0" smtClean="0"/>
              <a:t>   +   4</a:t>
            </a:r>
            <a:endParaRPr lang="en-US" sz="2000" dirty="0"/>
          </a:p>
          <a:p>
            <a:pPr marL="742950" lvl="1" indent="-285750">
              <a:spcBef>
                <a:spcPct val="20000"/>
              </a:spcBef>
              <a:buClr>
                <a:srgbClr val="3399FF"/>
              </a:buClr>
              <a:buSzPct val="55000"/>
              <a:buFont typeface="Wingdings" pitchFamily="2" charset="2"/>
              <a:buNone/>
            </a:pPr>
            <a:r>
              <a:rPr lang="en-US" sz="2000" dirty="0"/>
              <a:t>	</a:t>
            </a:r>
          </a:p>
          <a:p>
            <a:pPr marL="742950" lvl="1" indent="-285750">
              <a:spcBef>
                <a:spcPct val="20000"/>
              </a:spcBef>
              <a:buClr>
                <a:srgbClr val="3399FF"/>
              </a:buClr>
              <a:buSzPct val="55000"/>
              <a:buFont typeface="Wingdings" pitchFamily="2" charset="2"/>
              <a:buNone/>
            </a:pPr>
            <a:r>
              <a:rPr lang="en-US" sz="2000" dirty="0" smtClean="0"/>
              <a:t>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 </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2</a:t>
            </a:r>
            <a:r>
              <a:rPr lang="en-US" sz="2000" dirty="0"/>
              <a:t>  *  </a:t>
            </a:r>
            <a:r>
              <a:rPr lang="en-US" sz="2000" dirty="0" smtClean="0"/>
              <a:t> 8       +   4</a:t>
            </a:r>
            <a:endParaRPr lang="en-US" sz="2000" dirty="0"/>
          </a:p>
          <a:p>
            <a:pPr marL="742950" lvl="1" indent="-285750">
              <a:spcBef>
                <a:spcPct val="20000"/>
              </a:spcBef>
              <a:buClr>
                <a:srgbClr val="3399FF"/>
              </a:buClr>
              <a:buSzPct val="55000"/>
              <a:buFont typeface="Wingdings" pitchFamily="2" charset="2"/>
              <a:buNone/>
            </a:pPr>
            <a:r>
              <a:rPr lang="en-US" sz="2000" dirty="0"/>
              <a:t>	</a:t>
            </a:r>
          </a:p>
          <a:p>
            <a:pPr marL="742950" lvl="1" indent="-285750">
              <a:spcBef>
                <a:spcPct val="20000"/>
              </a:spcBef>
              <a:buClr>
                <a:srgbClr val="3399FF"/>
              </a:buClr>
              <a:buSzPct val="55000"/>
              <a:buFont typeface="Wingdings" pitchFamily="2" charset="2"/>
              <a:buNone/>
            </a:pPr>
            <a:r>
              <a:rPr lang="en-US" sz="2000" dirty="0"/>
              <a:t> </a:t>
            </a:r>
            <a:r>
              <a:rPr lang="en-US" sz="2000" dirty="0" smtClean="0"/>
              <a:t>     </a:t>
            </a: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rPr>
              <a:t>3     *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8</a:t>
            </a:r>
            <a:r>
              <a:rPr lang="en-US" sz="2000" dirty="0" smtClean="0"/>
              <a:t>       +   4</a:t>
            </a:r>
            <a:endParaRPr lang="en-US" sz="2000" dirty="0"/>
          </a:p>
          <a:p>
            <a:pPr marL="742950" lvl="1" indent="-285750">
              <a:spcBef>
                <a:spcPct val="20000"/>
              </a:spcBef>
              <a:buClr>
                <a:srgbClr val="3399FF"/>
              </a:buClr>
              <a:buSzPct val="55000"/>
              <a:buFont typeface="Wingdings" pitchFamily="2" charset="2"/>
              <a:buNone/>
            </a:pPr>
            <a:r>
              <a:rPr lang="en-US" sz="2000" dirty="0"/>
              <a:t>	</a:t>
            </a:r>
          </a:p>
          <a:p>
            <a:pPr marL="742950" lvl="1" indent="-285750">
              <a:spcBef>
                <a:spcPct val="20000"/>
              </a:spcBef>
              <a:buClr>
                <a:srgbClr val="3399FF"/>
              </a:buClr>
              <a:buSzPct val="55000"/>
              <a:buFont typeface="Wingdings" pitchFamily="2" charset="2"/>
              <a:buNone/>
            </a:pPr>
            <a:r>
              <a:rPr lang="en-US" sz="2000" dirty="0"/>
              <a:t>       </a:t>
            </a:r>
            <a:r>
              <a:rPr lang="en-US" sz="2000" dirty="0" smtClean="0"/>
              <a:t>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24           +   4</a:t>
            </a:r>
            <a:endParaRPr lang="en-US" sz="2000" dirty="0" smtClean="0"/>
          </a:p>
          <a:p>
            <a:pPr marL="742950" lvl="1" indent="-285750">
              <a:spcBef>
                <a:spcPct val="20000"/>
              </a:spcBef>
              <a:buClr>
                <a:srgbClr val="3399FF"/>
              </a:buClr>
              <a:buSzPct val="55000"/>
              <a:buFont typeface="Wingdings" pitchFamily="2" charset="2"/>
              <a:buNone/>
            </a:pPr>
            <a:endParaRPr lang="en-US" sz="2000" dirty="0"/>
          </a:p>
          <a:p>
            <a:pPr marL="742950" lvl="1" indent="-285750">
              <a:spcBef>
                <a:spcPct val="20000"/>
              </a:spcBef>
              <a:buClr>
                <a:srgbClr val="3399FF"/>
              </a:buClr>
              <a:buSzPct val="55000"/>
              <a:buFont typeface="Wingdings" pitchFamily="2" charset="2"/>
              <a:buNone/>
            </a:pPr>
            <a:r>
              <a:rPr lang="en-US" sz="2000" dirty="0"/>
              <a:t>                </a:t>
            </a:r>
            <a:r>
              <a:rPr lang="en-US" sz="2000" dirty="0" smtClean="0"/>
              <a:t>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28</a:t>
            </a:r>
            <a:endParaRPr lang="en-US" sz="2000" dirty="0"/>
          </a:p>
        </p:txBody>
      </p:sp>
      <p:sp>
        <p:nvSpPr>
          <p:cNvPr id="33" name="Line 4"/>
          <p:cNvSpPr>
            <a:spLocks noChangeShapeType="1"/>
          </p:cNvSpPr>
          <p:nvPr/>
        </p:nvSpPr>
        <p:spPr bwMode="auto">
          <a:xfrm>
            <a:off x="6286499" y="2975264"/>
            <a:ext cx="0" cy="384464"/>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5" name="Line 4"/>
          <p:cNvSpPr>
            <a:spLocks noChangeShapeType="1"/>
          </p:cNvSpPr>
          <p:nvPr/>
        </p:nvSpPr>
        <p:spPr bwMode="auto">
          <a:xfrm>
            <a:off x="5524499" y="3744191"/>
            <a:ext cx="0" cy="384464"/>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Line 4"/>
          <p:cNvSpPr>
            <a:spLocks noChangeShapeType="1"/>
          </p:cNvSpPr>
          <p:nvPr/>
        </p:nvSpPr>
        <p:spPr bwMode="auto">
          <a:xfrm>
            <a:off x="5981699" y="4436225"/>
            <a:ext cx="0" cy="384464"/>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Line 4"/>
          <p:cNvSpPr>
            <a:spLocks noChangeShapeType="1"/>
          </p:cNvSpPr>
          <p:nvPr/>
        </p:nvSpPr>
        <p:spPr bwMode="auto">
          <a:xfrm>
            <a:off x="6781800" y="5181600"/>
            <a:ext cx="0" cy="384464"/>
          </a:xfrm>
          <a:prstGeom prst="line">
            <a:avLst/>
          </a:prstGeom>
          <a:noFill/>
          <a:ln w="19050">
            <a:solidFill>
              <a:schemeClr val="tx1"/>
            </a:solidFill>
            <a:round/>
            <a:headEnd/>
            <a:tailEnd type="triangle" w="med" len="med"/>
          </a:ln>
          <a:effectLst>
            <a:outerShdw blurRad="50800" dist="38100" dir="2700000" algn="tl" rotWithShape="0">
              <a:prstClr val="black">
                <a:alpha val="40000"/>
              </a:prstClr>
            </a:outerShdw>
          </a:effectLst>
        </p:spPr>
        <p:txBody>
          <a:bodyPr/>
          <a:lstStyle/>
          <a:p>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with Parentheses</a:t>
            </a:r>
            <a:endParaRPr lang="en-US" dirty="0"/>
          </a:p>
        </p:txBody>
      </p:sp>
      <p:sp>
        <p:nvSpPr>
          <p:cNvPr id="3" name="Content Placeholder 2"/>
          <p:cNvSpPr>
            <a:spLocks noGrp="1"/>
          </p:cNvSpPr>
          <p:nvPr>
            <p:ph idx="1"/>
          </p:nvPr>
        </p:nvSpPr>
        <p:spPr/>
        <p:txBody>
          <a:bodyPr>
            <a:normAutofit fontScale="92500" lnSpcReduction="20000"/>
          </a:bodyPr>
          <a:lstStyle/>
          <a:p>
            <a:r>
              <a:rPr lang="en-US" sz="3100" dirty="0" smtClean="0"/>
              <a:t>Parentheses </a:t>
            </a:r>
            <a:r>
              <a:rPr lang="en-US" sz="3100" b="1" dirty="0" smtClean="0"/>
              <a:t>() </a:t>
            </a:r>
            <a:r>
              <a:rPr lang="en-US" sz="3100" dirty="0" smtClean="0"/>
              <a:t>can be used to force selected parts of an expression to be evaluated before others</a:t>
            </a:r>
          </a:p>
          <a:p>
            <a:pPr lvl="1"/>
            <a:r>
              <a:rPr lang="en-US" dirty="0" smtClean="0"/>
              <a:t>Assume we’re computing the average of 3 numbers</a:t>
            </a:r>
          </a:p>
          <a:p>
            <a:pPr lvl="1"/>
            <a:r>
              <a:rPr lang="en-US" b="1" dirty="0" err="1" smtClean="0"/>
              <a:t>dblAvg</a:t>
            </a:r>
            <a:r>
              <a:rPr lang="en-US" b="1" dirty="0" smtClean="0"/>
              <a:t> = int1 + int2 + int3 / 3 	 ' incorrect</a:t>
            </a:r>
          </a:p>
          <a:p>
            <a:pPr lvl="1"/>
            <a:r>
              <a:rPr lang="en-US" dirty="0" smtClean="0"/>
              <a:t>int3 / 3 is evaluated first</a:t>
            </a:r>
          </a:p>
          <a:p>
            <a:pPr lvl="1"/>
            <a:r>
              <a:rPr lang="en-US" dirty="0" smtClean="0"/>
              <a:t>That result is added to int1 and int2</a:t>
            </a:r>
          </a:p>
          <a:p>
            <a:r>
              <a:rPr lang="en-US" sz="3100" dirty="0" smtClean="0"/>
              <a:t>Use parentheses to control order of operations</a:t>
            </a:r>
          </a:p>
          <a:p>
            <a:pPr lvl="1"/>
            <a:r>
              <a:rPr lang="en-US" b="1" dirty="0" err="1" smtClean="0"/>
              <a:t>dblAvg</a:t>
            </a:r>
            <a:r>
              <a:rPr lang="en-US" b="1" dirty="0" smtClean="0"/>
              <a:t> = (int1 + int2 + int3) / 3	 ' correct</a:t>
            </a:r>
          </a:p>
          <a:p>
            <a:pPr lvl="1"/>
            <a:r>
              <a:rPr lang="en-US" dirty="0" smtClean="0"/>
              <a:t>int1 + int2 + int3 is </a:t>
            </a:r>
            <a:r>
              <a:rPr lang="en-US" dirty="0" err="1" smtClean="0"/>
              <a:t>evaulated</a:t>
            </a:r>
            <a:r>
              <a:rPr lang="en-US" dirty="0" smtClean="0"/>
              <a:t> first</a:t>
            </a:r>
          </a:p>
          <a:p>
            <a:pPr lvl="1"/>
            <a:r>
              <a:rPr lang="en-US" dirty="0" smtClean="0"/>
              <a:t>That result is divided by 3</a:t>
            </a:r>
          </a:p>
          <a:p>
            <a:r>
              <a:rPr lang="en-US" sz="3100" dirty="0" smtClean="0"/>
              <a:t>When in doubt, use parentheses!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Converting Mathematical</a:t>
            </a:r>
            <a:br>
              <a:rPr lang="en-US" sz="3600" dirty="0" smtClean="0"/>
            </a:br>
            <a:r>
              <a:rPr lang="en-US" sz="3600" dirty="0" smtClean="0"/>
              <a:t>Expressions to Programming Statements</a:t>
            </a:r>
            <a:endParaRPr lang="en-US" sz="3600" dirty="0"/>
          </a:p>
        </p:txBody>
      </p:sp>
      <p:sp>
        <p:nvSpPr>
          <p:cNvPr id="3" name="Content Placeholder 2"/>
          <p:cNvSpPr>
            <a:spLocks noGrp="1"/>
          </p:cNvSpPr>
          <p:nvPr>
            <p:ph idx="1"/>
          </p:nvPr>
        </p:nvSpPr>
        <p:spPr/>
        <p:txBody>
          <a:bodyPr>
            <a:normAutofit/>
          </a:bodyPr>
          <a:lstStyle/>
          <a:p>
            <a:r>
              <a:rPr lang="en-US" sz="2400" dirty="0" smtClean="0"/>
              <a:t>In algebra, the mathematical expression 2xy describes the value 2 times x times y. </a:t>
            </a:r>
          </a:p>
          <a:p>
            <a:r>
              <a:rPr lang="en-US" sz="2400" dirty="0" smtClean="0"/>
              <a:t>Visual Basic requires an operator for any mathematical operation. </a:t>
            </a:r>
          </a:p>
          <a:p>
            <a:pPr>
              <a:buNone/>
            </a:pPr>
            <a:endParaRPr lang="en-US" dirty="0" smtClean="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48</a:t>
            </a:fld>
            <a:endParaRPr lang="en-US" dirty="0"/>
          </a:p>
        </p:txBody>
      </p:sp>
      <p:graphicFrame>
        <p:nvGraphicFramePr>
          <p:cNvPr id="5" name="Table 4"/>
          <p:cNvGraphicFramePr>
            <a:graphicFrameLocks noGrp="1"/>
          </p:cNvGraphicFramePr>
          <p:nvPr/>
        </p:nvGraphicFramePr>
        <p:xfrm>
          <a:off x="852710" y="3352800"/>
          <a:ext cx="7438581" cy="2621280"/>
        </p:xfrm>
        <a:graphic>
          <a:graphicData uri="http://schemas.openxmlformats.org/drawingml/2006/table">
            <a:tbl>
              <a:tblPr firstRow="1" bandRow="1">
                <a:tableStyleId>{5C22544A-7EE6-4342-B048-85BDC9FD1C3A}</a:tableStyleId>
              </a:tblPr>
              <a:tblGrid>
                <a:gridCol w="2955163"/>
                <a:gridCol w="1843405"/>
                <a:gridCol w="2640013"/>
              </a:tblGrid>
              <a:tr h="571500">
                <a:tc>
                  <a:txBody>
                    <a:bodyPr/>
                    <a:lstStyle/>
                    <a:p>
                      <a:r>
                        <a:rPr lang="en-US" sz="2000" dirty="0" smtClean="0"/>
                        <a:t>Mathematical Expression </a:t>
                      </a:r>
                      <a:endParaRPr lang="en-US" sz="2000" dirty="0"/>
                    </a:p>
                  </a:txBody>
                  <a:tcPr/>
                </a:tc>
                <a:tc>
                  <a:txBody>
                    <a:bodyPr/>
                    <a:lstStyle/>
                    <a:p>
                      <a:r>
                        <a:rPr lang="en-US" sz="2000" dirty="0" smtClean="0"/>
                        <a:t>Operation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Visual Basic Equivalent</a:t>
                      </a:r>
                    </a:p>
                    <a:p>
                      <a:endParaRPr lang="en-US" sz="2000" dirty="0"/>
                    </a:p>
                  </a:txBody>
                  <a:tcPr/>
                </a:tc>
              </a:tr>
              <a:tr h="571500">
                <a:tc>
                  <a:txBody>
                    <a:bodyPr/>
                    <a:lstStyle/>
                    <a:p>
                      <a:r>
                        <a:rPr lang="en-US" sz="1800" dirty="0" smtClean="0"/>
                        <a:t>6B</a:t>
                      </a:r>
                      <a:endParaRPr lang="en-US" sz="1800" dirty="0"/>
                    </a:p>
                  </a:txBody>
                  <a:tcPr/>
                </a:tc>
                <a:tc>
                  <a:txBody>
                    <a:bodyPr/>
                    <a:lstStyle/>
                    <a:p>
                      <a:r>
                        <a:rPr lang="en-US" sz="1800" dirty="0" smtClean="0"/>
                        <a:t>6 times B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6 * B</a:t>
                      </a:r>
                    </a:p>
                    <a:p>
                      <a:endParaRPr lang="en-US" sz="1800" dirty="0"/>
                    </a:p>
                  </a:txBody>
                  <a:tcPr/>
                </a:tc>
              </a:tr>
              <a:tr h="571500">
                <a:tc>
                  <a:txBody>
                    <a:bodyPr/>
                    <a:lstStyle/>
                    <a:p>
                      <a:r>
                        <a:rPr lang="en-US" sz="1800" dirty="0" smtClean="0"/>
                        <a:t>(3)(12) </a:t>
                      </a:r>
                      <a:endParaRPr lang="en-US" sz="1800" dirty="0"/>
                    </a:p>
                  </a:txBody>
                  <a:tcPr/>
                </a:tc>
                <a:tc>
                  <a:txBody>
                    <a:bodyPr/>
                    <a:lstStyle/>
                    <a:p>
                      <a:r>
                        <a:rPr lang="en-US" sz="1800" dirty="0" smtClean="0"/>
                        <a:t>3 times 12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3 * 12</a:t>
                      </a:r>
                    </a:p>
                    <a:p>
                      <a:endParaRPr lang="en-US" sz="1800" dirty="0"/>
                    </a:p>
                  </a:txBody>
                  <a:tcPr/>
                </a:tc>
              </a:tr>
              <a:tr h="571500">
                <a:tc>
                  <a:txBody>
                    <a:bodyPr/>
                    <a:lstStyle/>
                    <a:p>
                      <a:r>
                        <a:rPr lang="en-US" sz="1800" dirty="0" smtClean="0"/>
                        <a:t>4xy</a:t>
                      </a:r>
                      <a:endParaRPr lang="en-US" sz="1800" dirty="0"/>
                    </a:p>
                  </a:txBody>
                  <a:tcPr/>
                </a:tc>
                <a:tc>
                  <a:txBody>
                    <a:bodyPr/>
                    <a:lstStyle/>
                    <a:p>
                      <a:r>
                        <a:rPr lang="en-US" sz="1800" dirty="0" smtClean="0"/>
                        <a:t>4 times x times y </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4 * x * y</a:t>
                      </a:r>
                    </a:p>
                    <a:p>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3.4</a:t>
            </a:r>
            <a:endParaRPr lang="en-US" dirty="0"/>
          </a:p>
        </p:txBody>
      </p:sp>
      <p:sp>
        <p:nvSpPr>
          <p:cNvPr id="3" name="Title 2"/>
          <p:cNvSpPr>
            <a:spLocks noGrp="1"/>
          </p:cNvSpPr>
          <p:nvPr>
            <p:ph type="title"/>
          </p:nvPr>
        </p:nvSpPr>
        <p:spPr/>
        <p:txBody>
          <a:bodyPr anchor="ctr"/>
          <a:lstStyle/>
          <a:p>
            <a:pPr algn="ctr"/>
            <a:r>
              <a:rPr lang="en-US" dirty="0" smtClean="0"/>
              <a:t>Mixing Different Data Types</a:t>
            </a:r>
            <a:endParaRPr lang="en-US" dirty="0"/>
          </a:p>
        </p:txBody>
      </p:sp>
      <p:sp>
        <p:nvSpPr>
          <p:cNvPr id="4" name="Text Placeholder 3"/>
          <p:cNvSpPr>
            <a:spLocks noGrp="1"/>
          </p:cNvSpPr>
          <p:nvPr>
            <p:ph type="body" idx="13"/>
          </p:nvPr>
        </p:nvSpPr>
        <p:spPr/>
        <p:txBody>
          <a:bodyPr/>
          <a:lstStyle/>
          <a:p>
            <a:r>
              <a:rPr lang="en-US" dirty="0" smtClean="0"/>
              <a:t>When you assign a value of one data type to a variable of another data type, Visual Basic attempts to convert the value being assigned to the data type of the receiving variable.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Text Property in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TextBox</a:t>
            </a:r>
            <a:r>
              <a:rPr lang="en-US" dirty="0" smtClean="0"/>
              <a:t> control’s Text property can be accessed in code the same way you access other properties</a:t>
            </a:r>
          </a:p>
          <a:p>
            <a:r>
              <a:rPr lang="en-US" dirty="0" smtClean="0"/>
              <a:t>For Example:</a:t>
            </a:r>
            <a:endParaRPr lang="en-US" b="1" dirty="0" smtClean="0"/>
          </a:p>
          <a:p>
            <a:pPr lvl="1"/>
            <a:r>
              <a:rPr lang="en-US" dirty="0" smtClean="0"/>
              <a:t>The contents of the Text property can be assigned into a Label control’s Text property:</a:t>
            </a:r>
          </a:p>
          <a:p>
            <a:pPr lvl="1"/>
            <a:r>
              <a:rPr lang="en-US" sz="2800" b="1" dirty="0" err="1" smtClean="0"/>
              <a:t>lblInfo.Text</a:t>
            </a:r>
            <a:r>
              <a:rPr lang="en-US" sz="2800" b="1" dirty="0" smtClean="0"/>
              <a:t> = </a:t>
            </a:r>
            <a:r>
              <a:rPr lang="en-US" sz="2800" b="1" dirty="0" err="1" smtClean="0"/>
              <a:t>txtInput.Text</a:t>
            </a:r>
            <a:endParaRPr lang="en-US" sz="2800" b="1" dirty="0" smtClean="0"/>
          </a:p>
          <a:p>
            <a:pPr lvl="1"/>
            <a:r>
              <a:rPr lang="en-US" dirty="0" smtClean="0"/>
              <a:t>The contents of the Text property can be displayed in a message box</a:t>
            </a:r>
          </a:p>
          <a:p>
            <a:pPr lvl="1"/>
            <a:r>
              <a:rPr lang="en-US" b="1" dirty="0" err="1" smtClean="0"/>
              <a:t>MessageBox.Show</a:t>
            </a:r>
            <a:r>
              <a:rPr lang="en-US" b="1" dirty="0" smtClean="0"/>
              <a:t>(</a:t>
            </a:r>
            <a:r>
              <a:rPr lang="en-US" b="1" dirty="0" err="1" smtClean="0"/>
              <a:t>txtInput.Text</a:t>
            </a:r>
            <a:r>
              <a:rPr lang="en-US" b="1" dirty="0" smtClean="0"/>
              <a:t>)</a:t>
            </a:r>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Type Conversions</a:t>
            </a:r>
            <a:endParaRPr lang="en-US" dirty="0"/>
          </a:p>
        </p:txBody>
      </p:sp>
      <p:sp>
        <p:nvSpPr>
          <p:cNvPr id="3" name="Content Placeholder 2"/>
          <p:cNvSpPr>
            <a:spLocks noGrp="1"/>
          </p:cNvSpPr>
          <p:nvPr>
            <p:ph idx="1"/>
          </p:nvPr>
        </p:nvSpPr>
        <p:spPr/>
        <p:txBody>
          <a:bodyPr>
            <a:normAutofit lnSpcReduction="10000"/>
          </a:bodyPr>
          <a:lstStyle/>
          <a:p>
            <a:r>
              <a:rPr lang="en-US" sz="2600" dirty="0" smtClean="0"/>
              <a:t>A value of one data type can be assigned to a variable of a different type</a:t>
            </a:r>
          </a:p>
          <a:p>
            <a:pPr lvl="1"/>
            <a:r>
              <a:rPr lang="en-US" sz="2600" dirty="0" smtClean="0"/>
              <a:t>An </a:t>
            </a:r>
            <a:r>
              <a:rPr lang="en-US" sz="2600" dirty="0" smtClean="0">
                <a:solidFill>
                  <a:schemeClr val="bg1"/>
                </a:solidFill>
              </a:rPr>
              <a:t>implicit type conversion</a:t>
            </a:r>
            <a:r>
              <a:rPr lang="en-US" sz="2600" dirty="0" smtClean="0"/>
              <a:t> is an attempt to convert to the receiving variable’s data type</a:t>
            </a:r>
          </a:p>
          <a:p>
            <a:r>
              <a:rPr lang="en-US" sz="2600" dirty="0" smtClean="0"/>
              <a:t>A </a:t>
            </a:r>
            <a:r>
              <a:rPr lang="en-US" sz="2600" dirty="0" smtClean="0">
                <a:solidFill>
                  <a:schemeClr val="bg1"/>
                </a:solidFill>
              </a:rPr>
              <a:t>widening conversion</a:t>
            </a:r>
            <a:r>
              <a:rPr lang="en-US" sz="2600" dirty="0" smtClean="0"/>
              <a:t> suffers no loss of data</a:t>
            </a:r>
          </a:p>
          <a:p>
            <a:pPr lvl="1"/>
            <a:r>
              <a:rPr lang="en-US" sz="2600" dirty="0" smtClean="0"/>
              <a:t>Converting an integer to a double</a:t>
            </a:r>
          </a:p>
          <a:p>
            <a:pPr lvl="1"/>
            <a:r>
              <a:rPr lang="en-US" sz="2600" b="1" dirty="0" smtClean="0"/>
              <a:t>Dim </a:t>
            </a:r>
            <a:r>
              <a:rPr lang="en-US" sz="2600" b="1" dirty="0" err="1" smtClean="0"/>
              <a:t>dblVal</a:t>
            </a:r>
            <a:r>
              <a:rPr lang="en-US" sz="2600" b="1" dirty="0" smtClean="0"/>
              <a:t> As Double = 5</a:t>
            </a:r>
          </a:p>
          <a:p>
            <a:r>
              <a:rPr lang="en-US" sz="2600" dirty="0" smtClean="0"/>
              <a:t>A </a:t>
            </a:r>
            <a:r>
              <a:rPr lang="en-US" sz="2600" dirty="0" smtClean="0">
                <a:solidFill>
                  <a:schemeClr val="bg1"/>
                </a:solidFill>
              </a:rPr>
              <a:t>narrowing conversion</a:t>
            </a:r>
            <a:r>
              <a:rPr lang="en-US" sz="2600" dirty="0" smtClean="0"/>
              <a:t> may lose data</a:t>
            </a:r>
          </a:p>
          <a:p>
            <a:pPr lvl="1"/>
            <a:r>
              <a:rPr lang="en-US" sz="2600" dirty="0" smtClean="0"/>
              <a:t>Converting a decimal to an integer</a:t>
            </a:r>
          </a:p>
          <a:p>
            <a:pPr lvl="1"/>
            <a:r>
              <a:rPr lang="en-US" sz="2600" b="1" dirty="0" smtClean="0"/>
              <a:t>Dim </a:t>
            </a:r>
            <a:r>
              <a:rPr lang="en-US" sz="2600" b="1" dirty="0" err="1" smtClean="0"/>
              <a:t>intNum</a:t>
            </a:r>
            <a:r>
              <a:rPr lang="en-US" sz="2600" b="1" dirty="0" smtClean="0"/>
              <a:t> As Integer = 12.2    ' </a:t>
            </a:r>
            <a:r>
              <a:rPr lang="en-US" sz="2600" b="1" dirty="0" err="1" smtClean="0"/>
              <a:t>intNum</a:t>
            </a:r>
            <a:r>
              <a:rPr lang="en-US" sz="2600" b="1" dirty="0" smtClean="0"/>
              <a:t> becomes 12</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Strict</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smtClean="0">
                <a:solidFill>
                  <a:schemeClr val="bg1"/>
                </a:solidFill>
              </a:rPr>
              <a:t>Option Strict</a:t>
            </a:r>
            <a:r>
              <a:rPr lang="en-US" dirty="0" smtClean="0"/>
              <a:t> is a VB configuration setting</a:t>
            </a:r>
          </a:p>
          <a:p>
            <a:r>
              <a:rPr lang="en-US" dirty="0" smtClean="0"/>
              <a:t>Only widening conversions are allowed when Option Strict is set to On</a:t>
            </a:r>
          </a:p>
          <a:p>
            <a:pPr lvl="1"/>
            <a:r>
              <a:rPr lang="en-US" dirty="0" smtClean="0"/>
              <a:t>An integer can be assigned to a decimal</a:t>
            </a:r>
          </a:p>
          <a:p>
            <a:pPr lvl="1"/>
            <a:r>
              <a:rPr lang="en-US" dirty="0" smtClean="0"/>
              <a:t>A decimal cannot be assigned to an integer</a:t>
            </a:r>
          </a:p>
          <a:p>
            <a:pPr lvl="1"/>
            <a:r>
              <a:rPr lang="en-US" dirty="0" smtClean="0"/>
              <a:t>A single can be assigned to a double</a:t>
            </a:r>
          </a:p>
          <a:p>
            <a:pPr lvl="1"/>
            <a:r>
              <a:rPr lang="en-US" dirty="0" smtClean="0"/>
              <a:t>A double cannot be assigned to a single</a:t>
            </a:r>
          </a:p>
          <a:p>
            <a:r>
              <a:rPr lang="en-US" dirty="0" smtClean="0"/>
              <a:t>Option Strict On is recommended to help catch errors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 Runtime Errors</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the statement</a:t>
            </a:r>
            <a:br>
              <a:rPr lang="en-US" dirty="0" smtClean="0"/>
            </a:br>
            <a:r>
              <a:rPr lang="en-US" dirty="0" smtClean="0"/>
              <a:t>	</a:t>
            </a:r>
            <a:r>
              <a:rPr lang="en-US" b="1" dirty="0" smtClean="0"/>
              <a:t>Dim </a:t>
            </a:r>
            <a:r>
              <a:rPr lang="en-US" b="1" dirty="0" err="1" smtClean="0"/>
              <a:t>intCount</a:t>
            </a:r>
            <a:r>
              <a:rPr lang="en-US" b="1" dirty="0" smtClean="0"/>
              <a:t> As Integer = "abc123"</a:t>
            </a:r>
          </a:p>
          <a:p>
            <a:r>
              <a:rPr lang="en-US" dirty="0" smtClean="0"/>
              <a:t>This is a narrowing conversion</a:t>
            </a:r>
          </a:p>
          <a:p>
            <a:r>
              <a:rPr lang="en-US" dirty="0" smtClean="0"/>
              <a:t>With Option Strict On, statement will not compile</a:t>
            </a:r>
          </a:p>
          <a:p>
            <a:r>
              <a:rPr lang="en-US" dirty="0" smtClean="0"/>
              <a:t>With Option Strict Off, statement compiles but</a:t>
            </a:r>
          </a:p>
          <a:p>
            <a:pPr lvl="1"/>
            <a:r>
              <a:rPr lang="en-US" dirty="0" smtClean="0"/>
              <a:t>String "abc123" will not convert to an integer</a:t>
            </a:r>
          </a:p>
          <a:p>
            <a:pPr lvl="1"/>
            <a:r>
              <a:rPr lang="en-US" dirty="0" smtClean="0"/>
              <a:t>A </a:t>
            </a:r>
            <a:r>
              <a:rPr lang="en-US" dirty="0" smtClean="0">
                <a:solidFill>
                  <a:schemeClr val="bg1"/>
                </a:solidFill>
              </a:rPr>
              <a:t>runtime error</a:t>
            </a:r>
            <a:r>
              <a:rPr lang="en-US" dirty="0" smtClean="0"/>
              <a:t> called a </a:t>
            </a:r>
            <a:r>
              <a:rPr lang="en-US" dirty="0" smtClean="0">
                <a:solidFill>
                  <a:schemeClr val="bg1"/>
                </a:solidFill>
              </a:rPr>
              <a:t>type mismatch</a:t>
            </a:r>
            <a:r>
              <a:rPr lang="en-US" dirty="0" smtClean="0"/>
              <a:t> occurs when this statement is executed</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53</a:t>
            </a:fld>
            <a:endParaRPr lang="en-US" dirty="0"/>
          </a:p>
        </p:txBody>
      </p:sp>
      <p:graphicFrame>
        <p:nvGraphicFramePr>
          <p:cNvPr id="5" name="Table 4"/>
          <p:cNvGraphicFramePr>
            <a:graphicFrameLocks noGrp="1"/>
          </p:cNvGraphicFramePr>
          <p:nvPr/>
        </p:nvGraphicFramePr>
        <p:xfrm>
          <a:off x="470281" y="1371600"/>
          <a:ext cx="8292719" cy="4986184"/>
        </p:xfrm>
        <a:graphic>
          <a:graphicData uri="http://schemas.openxmlformats.org/drawingml/2006/table">
            <a:tbl>
              <a:tblPr firstRow="1" bandRow="1">
                <a:tableStyleId>{5C22544A-7EE6-4342-B048-85BDC9FD1C3A}</a:tableStyleId>
              </a:tblPr>
              <a:tblGrid>
                <a:gridCol w="2001774"/>
                <a:gridCol w="5044059"/>
                <a:gridCol w="1246886"/>
              </a:tblGrid>
              <a:tr h="432107">
                <a:tc>
                  <a:txBody>
                    <a:bodyPr/>
                    <a:lstStyle/>
                    <a:p>
                      <a:pPr algn="l"/>
                      <a:r>
                        <a:rPr lang="en-US" sz="2000" b="1" i="0" u="none" dirty="0" smtClean="0"/>
                        <a:t>Type </a:t>
                      </a:r>
                      <a:endParaRPr lang="en-US" sz="2000" b="1" i="0" u="none" dirty="0"/>
                    </a:p>
                  </a:txBody>
                  <a:tcPr anchor="ctr"/>
                </a:tc>
                <a:tc>
                  <a:txBody>
                    <a:bodyPr/>
                    <a:lstStyle/>
                    <a:p>
                      <a:pPr algn="l"/>
                      <a:r>
                        <a:rPr lang="en-US" sz="2000" b="1" i="0" u="none" dirty="0" smtClean="0"/>
                        <a:t>Description</a:t>
                      </a:r>
                      <a:endParaRPr lang="en-US" sz="2000" b="1" i="0" u="none" dirty="0"/>
                    </a:p>
                  </a:txBody>
                  <a:tcPr anchor="ctr"/>
                </a:tc>
                <a:tc>
                  <a:txBody>
                    <a:bodyPr/>
                    <a:lstStyle/>
                    <a:p>
                      <a:pPr algn="l"/>
                      <a:r>
                        <a:rPr lang="en-US" sz="2000" b="1" i="0" u="none" dirty="0" smtClean="0"/>
                        <a:t>Example</a:t>
                      </a:r>
                      <a:endParaRPr lang="en-US" sz="2000" b="1" i="0" u="none" dirty="0"/>
                    </a:p>
                  </a:txBody>
                  <a:tcPr anchor="ctr"/>
                </a:tc>
              </a:tr>
              <a:tr h="346726">
                <a:tc>
                  <a:txBody>
                    <a:bodyPr/>
                    <a:lstStyle/>
                    <a:p>
                      <a:pPr algn="l"/>
                      <a:r>
                        <a:rPr lang="en-US" sz="1800" b="0" i="0" u="none" dirty="0" smtClean="0"/>
                        <a:t>Boolean Keywords </a:t>
                      </a:r>
                      <a:endParaRPr lang="en-US" sz="1800" b="0" i="0" u="none" dirty="0"/>
                    </a:p>
                  </a:txBody>
                  <a:tcPr anchor="ctr"/>
                </a:tc>
                <a:tc>
                  <a:txBody>
                    <a:bodyPr/>
                    <a:lstStyle/>
                    <a:p>
                      <a:pPr algn="l"/>
                      <a:r>
                        <a:rPr lang="en-US" sz="1800" b="0" i="0" u="none" dirty="0" smtClean="0"/>
                        <a:t>True and</a:t>
                      </a:r>
                      <a:r>
                        <a:rPr lang="en-US" sz="1800" b="0" i="0" u="none" baseline="0" dirty="0" smtClean="0"/>
                        <a:t> </a:t>
                      </a:r>
                      <a:r>
                        <a:rPr lang="en-US" sz="1800" b="0" i="0" u="none" dirty="0" smtClean="0"/>
                        <a:t>False </a:t>
                      </a:r>
                      <a:endParaRPr lang="en-US" sz="1800" b="0" i="0" u="none" dirty="0"/>
                    </a:p>
                  </a:txBody>
                  <a:tcPr anchor="ctr"/>
                </a:tc>
                <a:tc>
                  <a:txBody>
                    <a:bodyPr/>
                    <a:lstStyle/>
                    <a:p>
                      <a:pPr algn="l"/>
                      <a:r>
                        <a:rPr lang="en-US" sz="1800" b="0" i="0" u="none" dirty="0" smtClean="0"/>
                        <a:t>True</a:t>
                      </a:r>
                      <a:endParaRPr lang="en-US" sz="1800" b="0" i="0" u="none" dirty="0"/>
                    </a:p>
                  </a:txBody>
                  <a:tcPr anchor="ctr"/>
                </a:tc>
              </a:tr>
              <a:tr h="346726">
                <a:tc>
                  <a:txBody>
                    <a:bodyPr/>
                    <a:lstStyle/>
                    <a:p>
                      <a:pPr algn="l"/>
                      <a:r>
                        <a:rPr lang="en-US" sz="1800" b="0" i="0" u="none" dirty="0" smtClean="0"/>
                        <a:t>Byte 	</a:t>
                      </a:r>
                      <a:endParaRPr lang="en-US" sz="1800" b="0" i="0" u="none" dirty="0"/>
                    </a:p>
                  </a:txBody>
                  <a:tcPr anchor="ctr"/>
                </a:tc>
                <a:tc>
                  <a:txBody>
                    <a:bodyPr/>
                    <a:lstStyle/>
                    <a:p>
                      <a:pPr algn="l"/>
                      <a:r>
                        <a:rPr lang="en-US" sz="1800" b="0" i="0" u="none" dirty="0" smtClean="0"/>
                        <a:t>Decimal digits between 0 and 255 </a:t>
                      </a:r>
                      <a:endParaRPr lang="en-US" sz="1800" b="0" i="0" u="none" dirty="0"/>
                    </a:p>
                  </a:txBody>
                  <a:tcPr anchor="ctr"/>
                </a:tc>
                <a:tc>
                  <a:txBody>
                    <a:bodyPr/>
                    <a:lstStyle/>
                    <a:p>
                      <a:pPr algn="l"/>
                      <a:r>
                        <a:rPr lang="en-US" sz="1800" b="0" i="0" u="none" dirty="0" smtClean="0"/>
                        <a:t>200</a:t>
                      </a:r>
                      <a:endParaRPr lang="en-US" sz="1800" b="0" i="0" u="none" dirty="0"/>
                    </a:p>
                  </a:txBody>
                  <a:tcPr anchor="ctr"/>
                </a:tc>
              </a:tr>
              <a:tr h="606770">
                <a:tc>
                  <a:txBody>
                    <a:bodyPr/>
                    <a:lstStyle/>
                    <a:p>
                      <a:pPr algn="l"/>
                      <a:r>
                        <a:rPr lang="en-US" sz="1800" b="0" i="0" u="none" dirty="0" smtClean="0"/>
                        <a:t>Char </a:t>
                      </a:r>
                      <a:endParaRPr lang="en-US" sz="1800" b="0" i="0" u="none" dirty="0"/>
                    </a:p>
                  </a:txBody>
                  <a:tcPr anchor="ctr"/>
                </a:tc>
                <a:tc>
                  <a:txBody>
                    <a:bodyPr/>
                    <a:lstStyle/>
                    <a:p>
                      <a:pPr algn="l"/>
                      <a:r>
                        <a:rPr lang="en-US" sz="1800" b="0" i="0" u="none" dirty="0" smtClean="0"/>
                        <a:t>Character surrounded by double quotes followed by lowercase C</a:t>
                      </a:r>
                      <a:endParaRPr lang="en-US" sz="1800" b="0" i="0" u="none" dirty="0"/>
                    </a:p>
                  </a:txBody>
                  <a:tcPr anchor="ctr"/>
                </a:tc>
                <a:tc>
                  <a:txBody>
                    <a:bodyPr/>
                    <a:lstStyle/>
                    <a:p>
                      <a:pPr algn="l"/>
                      <a:r>
                        <a:rPr lang="en-US" sz="1800" b="0" i="0" u="none" dirty="0" smtClean="0"/>
                        <a:t>"</a:t>
                      </a:r>
                      <a:r>
                        <a:rPr lang="en-US" sz="1800" b="0" i="0" u="none" dirty="0" err="1" smtClean="0"/>
                        <a:t>A"c</a:t>
                      </a:r>
                      <a:endParaRPr lang="en-US" sz="1800" b="0" i="0" u="none" dirty="0"/>
                    </a:p>
                  </a:txBody>
                  <a:tcPr anchor="ctr"/>
                </a:tc>
              </a:tr>
              <a:tr h="381147">
                <a:tc>
                  <a:txBody>
                    <a:bodyPr/>
                    <a:lstStyle/>
                    <a:p>
                      <a:pPr algn="l"/>
                      <a:r>
                        <a:rPr lang="en-US" sz="1800" b="0" i="0" u="none" dirty="0" smtClean="0"/>
                        <a:t>Date </a:t>
                      </a:r>
                      <a:endParaRPr lang="en-US" sz="1800" b="0" i="0" u="none" dirty="0"/>
                    </a:p>
                  </a:txBody>
                  <a:tcPr anchor="ctr"/>
                </a:tc>
                <a:tc>
                  <a:txBody>
                    <a:bodyPr/>
                    <a:lstStyle/>
                    <a:p>
                      <a:pPr algn="l"/>
                      <a:r>
                        <a:rPr lang="en-US" sz="1800" b="0" i="0" u="none" dirty="0" smtClean="0"/>
                        <a:t>Date and/or time representation</a:t>
                      </a:r>
                      <a:r>
                        <a:rPr lang="en-US" sz="1800" b="0" i="0" u="none" baseline="0" dirty="0" smtClean="0"/>
                        <a:t> </a:t>
                      </a:r>
                      <a:r>
                        <a:rPr lang="en-US" sz="1800" b="0" i="0" u="none" dirty="0" smtClean="0"/>
                        <a:t>enclosed in #</a:t>
                      </a:r>
                      <a:endParaRPr lang="en-US" sz="1800" b="0" i="0" u="none" dirty="0"/>
                    </a:p>
                  </a:txBody>
                  <a:tcPr anchor="ctr"/>
                </a:tc>
                <a:tc>
                  <a:txBody>
                    <a:bodyPr/>
                    <a:lstStyle/>
                    <a:p>
                      <a:pPr algn="l"/>
                      <a:r>
                        <a:rPr lang="en-US" sz="1800" b="0" i="0" u="none" dirty="0" smtClean="0"/>
                        <a:t>#4/17/10 #</a:t>
                      </a:r>
                      <a:endParaRPr lang="en-US" sz="1800" b="0" i="0" u="none" dirty="0"/>
                    </a:p>
                  </a:txBody>
                  <a:tcPr anchor="ctr"/>
                </a:tc>
              </a:tr>
              <a:tr h="346726">
                <a:tc>
                  <a:txBody>
                    <a:bodyPr/>
                    <a:lstStyle/>
                    <a:p>
                      <a:pPr algn="l"/>
                      <a:r>
                        <a:rPr lang="en-US" sz="1800" b="0" i="0" u="none" dirty="0" smtClean="0"/>
                        <a:t>Decimal </a:t>
                      </a:r>
                      <a:endParaRPr lang="en-US" sz="1800" b="0" i="0" u="none" dirty="0"/>
                    </a:p>
                  </a:txBody>
                  <a:tcPr anchor="ctr"/>
                </a:tc>
                <a:tc>
                  <a:txBody>
                    <a:bodyPr/>
                    <a:lstStyle/>
                    <a:p>
                      <a:pPr algn="l">
                        <a:buNone/>
                      </a:pPr>
                      <a:r>
                        <a:rPr lang="en-US" sz="1800" b="0" i="0" u="none" dirty="0" smtClean="0"/>
                        <a:t>Digits with decimal point followed by D or @</a:t>
                      </a:r>
                      <a:endParaRPr lang="en-US" sz="1800" b="0" i="0" u="none" dirty="0"/>
                    </a:p>
                  </a:txBody>
                  <a:tcPr anchor="ctr"/>
                </a:tc>
                <a:tc>
                  <a:txBody>
                    <a:bodyPr/>
                    <a:lstStyle/>
                    <a:p>
                      <a:pPr algn="l"/>
                      <a:r>
                        <a:rPr lang="en-US" sz="1800" b="0" i="0" u="none" dirty="0" smtClean="0"/>
                        <a:t>+32.0D</a:t>
                      </a:r>
                      <a:endParaRPr lang="en-US" sz="1800" b="0" i="0" u="none" dirty="0"/>
                    </a:p>
                  </a:txBody>
                  <a:tcPr anchor="ctr"/>
                </a:tc>
              </a:tr>
              <a:tr h="346726">
                <a:tc>
                  <a:txBody>
                    <a:bodyPr/>
                    <a:lstStyle/>
                    <a:p>
                      <a:pPr algn="l"/>
                      <a:r>
                        <a:rPr lang="en-US" sz="1800" b="0" i="0" u="none" dirty="0" smtClean="0"/>
                        <a:t>Double</a:t>
                      </a:r>
                      <a:endParaRPr lang="en-US" sz="1800" b="0" i="0" u="none" dirty="0"/>
                    </a:p>
                  </a:txBody>
                  <a:tcPr anchor="ctr"/>
                </a:tc>
                <a:tc>
                  <a:txBody>
                    <a:bodyPr/>
                    <a:lstStyle/>
                    <a:p>
                      <a:pPr algn="l">
                        <a:buNone/>
                      </a:pPr>
                      <a:r>
                        <a:rPr lang="en-US" sz="1800" b="0" i="0" u="none" dirty="0" smtClean="0"/>
                        <a:t>Digits with decimal point followed by</a:t>
                      </a:r>
                      <a:r>
                        <a:rPr lang="en-US" sz="1800" b="0" i="0" u="none" baseline="0" dirty="0" smtClean="0"/>
                        <a:t> optional</a:t>
                      </a:r>
                      <a:r>
                        <a:rPr lang="en-US" sz="1800" b="0" i="0" u="none" dirty="0" smtClean="0"/>
                        <a:t> R</a:t>
                      </a:r>
                    </a:p>
                  </a:txBody>
                  <a:tcPr anchor="ctr"/>
                </a:tc>
                <a:tc>
                  <a:txBody>
                    <a:bodyPr/>
                    <a:lstStyle/>
                    <a:p>
                      <a:pPr algn="l"/>
                      <a:r>
                        <a:rPr lang="en-US" sz="1800" b="0" i="0" u="none" dirty="0" smtClean="0"/>
                        <a:t>3.5R</a:t>
                      </a:r>
                      <a:endParaRPr lang="en-US" sz="1800" b="0" i="0" u="none" dirty="0"/>
                    </a:p>
                  </a:txBody>
                  <a:tcPr anchor="ctr"/>
                </a:tc>
              </a:tr>
              <a:tr h="346726">
                <a:tc>
                  <a:txBody>
                    <a:bodyPr/>
                    <a:lstStyle/>
                    <a:p>
                      <a:pPr algn="l"/>
                      <a:r>
                        <a:rPr lang="en-US" sz="1800" b="0" i="0" u="none" dirty="0" smtClean="0"/>
                        <a:t>Integer </a:t>
                      </a:r>
                      <a:endParaRPr lang="en-US" sz="1800" b="0" i="0" u="none" dirty="0"/>
                    </a:p>
                  </a:txBody>
                  <a:tcPr anchor="ctr"/>
                </a:tc>
                <a:tc>
                  <a:txBody>
                    <a:bodyPr/>
                    <a:lstStyle/>
                    <a:p>
                      <a:pPr algn="l">
                        <a:buNone/>
                      </a:pPr>
                      <a:r>
                        <a:rPr lang="en-US" sz="1800" b="0" i="0" u="none" dirty="0" smtClean="0"/>
                        <a:t>Decimal digits followed by optional</a:t>
                      </a:r>
                      <a:r>
                        <a:rPr lang="en-US" sz="1800" b="0" i="0" u="none" baseline="0" dirty="0" smtClean="0"/>
                        <a:t> letter</a:t>
                      </a:r>
                      <a:r>
                        <a:rPr lang="en-US" sz="1800" b="0" i="0" u="none" dirty="0" smtClean="0"/>
                        <a:t> I</a:t>
                      </a:r>
                      <a:endParaRPr lang="en-US" sz="1800" b="0" i="0" u="none" dirty="0"/>
                    </a:p>
                  </a:txBody>
                  <a:tcPr anchor="ctr"/>
                </a:tc>
                <a:tc>
                  <a:txBody>
                    <a:bodyPr/>
                    <a:lstStyle/>
                    <a:p>
                      <a:pPr algn="l"/>
                      <a:r>
                        <a:rPr lang="en-US" sz="1800" b="0" i="0" u="none" dirty="0" smtClean="0"/>
                        <a:t>-3054I</a:t>
                      </a:r>
                      <a:endParaRPr lang="en-US" sz="1800" b="0" i="0" u="none" dirty="0"/>
                    </a:p>
                  </a:txBody>
                  <a:tcPr anchor="ctr"/>
                </a:tc>
              </a:tr>
              <a:tr h="346726">
                <a:tc>
                  <a:txBody>
                    <a:bodyPr/>
                    <a:lstStyle/>
                    <a:p>
                      <a:pPr algn="l"/>
                      <a:r>
                        <a:rPr lang="en-US" sz="1800" b="0" i="0" u="none" dirty="0" smtClean="0"/>
                        <a:t>Long</a:t>
                      </a:r>
                      <a:endParaRPr lang="en-US" sz="1800" b="0" i="0" u="none" dirty="0"/>
                    </a:p>
                  </a:txBody>
                  <a:tcPr anchor="ctr"/>
                </a:tc>
                <a:tc>
                  <a:txBody>
                    <a:bodyPr/>
                    <a:lstStyle/>
                    <a:p>
                      <a:pPr algn="l">
                        <a:buNone/>
                      </a:pPr>
                      <a:r>
                        <a:rPr lang="en-US" sz="1800" b="0" i="0" u="none" dirty="0" smtClean="0"/>
                        <a:t>Decimal</a:t>
                      </a:r>
                      <a:r>
                        <a:rPr lang="en-US" sz="1800" b="0" i="0" u="none" baseline="0" dirty="0" smtClean="0"/>
                        <a:t> digits </a:t>
                      </a:r>
                      <a:r>
                        <a:rPr lang="en-US" sz="1800" b="0" i="0" u="none" dirty="0" smtClean="0"/>
                        <a:t>followed by the letter L</a:t>
                      </a:r>
                    </a:p>
                  </a:txBody>
                  <a:tcPr anchor="ctr"/>
                </a:tc>
                <a:tc>
                  <a:txBody>
                    <a:bodyPr/>
                    <a:lstStyle/>
                    <a:p>
                      <a:pPr algn="l"/>
                      <a:r>
                        <a:rPr lang="en-US" sz="1800" b="0" i="0" u="none" dirty="0" smtClean="0"/>
                        <a:t>40000L</a:t>
                      </a:r>
                      <a:endParaRPr lang="en-US" sz="1800" b="0" i="0" u="none" dirty="0"/>
                    </a:p>
                  </a:txBody>
                  <a:tcPr anchor="ctr"/>
                </a:tc>
              </a:tr>
              <a:tr h="346726">
                <a:tc>
                  <a:txBody>
                    <a:bodyPr/>
                    <a:lstStyle/>
                    <a:p>
                      <a:pPr algn="l"/>
                      <a:r>
                        <a:rPr lang="en-US" sz="1800" b="0" i="0" u="none" dirty="0" smtClean="0"/>
                        <a:t>Short</a:t>
                      </a:r>
                      <a:endParaRPr lang="en-US" sz="1800" b="0" i="0" u="none" dirty="0"/>
                    </a:p>
                  </a:txBody>
                  <a:tcPr anchor="ctr"/>
                </a:tc>
                <a:tc>
                  <a:txBody>
                    <a:bodyPr/>
                    <a:lstStyle/>
                    <a:p>
                      <a:pPr algn="l">
                        <a:buNone/>
                      </a:pPr>
                      <a:r>
                        <a:rPr lang="en-US" sz="1800" b="0" i="0" u="none" dirty="0" smtClean="0"/>
                        <a:t>Decimal digits followed by the letter S</a:t>
                      </a:r>
                    </a:p>
                  </a:txBody>
                  <a:tcPr anchor="ctr"/>
                </a:tc>
                <a:tc>
                  <a:txBody>
                    <a:bodyPr/>
                    <a:lstStyle/>
                    <a:p>
                      <a:pPr algn="l"/>
                      <a:r>
                        <a:rPr lang="en-US" sz="1800" b="0" i="0" u="none" dirty="0" smtClean="0"/>
                        <a:t>12345S</a:t>
                      </a:r>
                      <a:endParaRPr lang="en-US" sz="1800" b="0" i="0" u="none" dirty="0"/>
                    </a:p>
                  </a:txBody>
                  <a:tcPr anchor="ctr"/>
                </a:tc>
              </a:tr>
              <a:tr h="346726">
                <a:tc>
                  <a:txBody>
                    <a:bodyPr/>
                    <a:lstStyle/>
                    <a:p>
                      <a:pPr algn="l"/>
                      <a:r>
                        <a:rPr lang="en-US" sz="1800" b="0" i="0" u="none" dirty="0" smtClean="0"/>
                        <a:t>Single </a:t>
                      </a:r>
                      <a:endParaRPr lang="en-US" sz="1800" b="0" i="0" u="none" dirty="0"/>
                    </a:p>
                  </a:txBody>
                  <a:tcPr anchor="ctr"/>
                </a:tc>
                <a:tc>
                  <a:txBody>
                    <a:bodyPr/>
                    <a:lstStyle/>
                    <a:p>
                      <a:pPr algn="l">
                        <a:buNone/>
                      </a:pPr>
                      <a:r>
                        <a:rPr lang="en-US" sz="1800" b="0" i="0" u="none" dirty="0" smtClean="0"/>
                        <a:t>Digits with decimal point followed by letter F or !</a:t>
                      </a:r>
                    </a:p>
                  </a:txBody>
                  <a:tcPr anchor="ctr"/>
                </a:tc>
                <a:tc>
                  <a:txBody>
                    <a:bodyPr/>
                    <a:lstStyle/>
                    <a:p>
                      <a:pPr algn="l"/>
                      <a:r>
                        <a:rPr lang="en-US" sz="1800" b="0" i="0" u="none" dirty="0" smtClean="0"/>
                        <a:t>26.4F</a:t>
                      </a:r>
                      <a:endParaRPr lang="en-US" sz="1800" b="0" i="0" u="none" dirty="0"/>
                    </a:p>
                  </a:txBody>
                  <a:tcPr anchor="ctr"/>
                </a:tc>
              </a:tr>
              <a:tr h="606770">
                <a:tc>
                  <a:txBody>
                    <a:bodyPr/>
                    <a:lstStyle/>
                    <a:p>
                      <a:pPr algn="l"/>
                      <a:r>
                        <a:rPr lang="en-US" sz="1800" b="0" i="0" u="none" dirty="0" smtClean="0"/>
                        <a:t>String</a:t>
                      </a:r>
                      <a:endParaRPr lang="en-US" sz="1800" b="0" i="0" u="none" dirty="0"/>
                    </a:p>
                  </a:txBody>
                  <a:tcPr anchor="ctr"/>
                </a:tc>
                <a:tc>
                  <a:txBody>
                    <a:bodyPr/>
                    <a:lstStyle/>
                    <a:p>
                      <a:pPr algn="l"/>
                      <a:r>
                        <a:rPr lang="en-US" sz="1800" b="0" i="0" u="none" dirty="0" smtClean="0"/>
                        <a:t>Characters</a:t>
                      </a:r>
                      <a:r>
                        <a:rPr lang="en-US" sz="1800" b="0" i="0" u="none" baseline="0" dirty="0" smtClean="0"/>
                        <a:t> </a:t>
                      </a:r>
                      <a:r>
                        <a:rPr lang="en-US" sz="1800" b="0" i="0" u="none" dirty="0" smtClean="0"/>
                        <a:t>surrounded by double quotes</a:t>
                      </a:r>
                      <a:endParaRPr lang="en-US" sz="1800" b="0" i="0" u="none"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dirty="0" smtClean="0"/>
                        <a:t>"ABC123"</a:t>
                      </a:r>
                    </a:p>
                  </a:txBody>
                  <a:tcPr anchor="ct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Constants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Programs often need to use given values</a:t>
            </a:r>
          </a:p>
          <a:p>
            <a:pPr lvl="1"/>
            <a:r>
              <a:rPr lang="en-US" dirty="0" smtClean="0"/>
              <a:t>For example: </a:t>
            </a:r>
            <a:r>
              <a:rPr lang="en-US" b="1" dirty="0" err="1" smtClean="0"/>
              <a:t>dblTotal</a:t>
            </a:r>
            <a:r>
              <a:rPr lang="en-US" b="1" dirty="0" smtClean="0"/>
              <a:t> *= 1.06</a:t>
            </a:r>
          </a:p>
          <a:p>
            <a:pPr lvl="1"/>
            <a:r>
              <a:rPr lang="en-US" dirty="0" smtClean="0"/>
              <a:t>Adds 6% sales tax to an order total</a:t>
            </a:r>
          </a:p>
          <a:p>
            <a:r>
              <a:rPr lang="en-US" dirty="0" smtClean="0"/>
              <a:t>Two problems with this approach</a:t>
            </a:r>
          </a:p>
          <a:p>
            <a:pPr lvl="1"/>
            <a:r>
              <a:rPr lang="en-US" dirty="0" smtClean="0"/>
              <a:t>The reason for multiplying </a:t>
            </a:r>
            <a:r>
              <a:rPr lang="en-US" dirty="0" err="1" smtClean="0"/>
              <a:t>dblTotal</a:t>
            </a:r>
            <a:r>
              <a:rPr lang="en-US" dirty="0" smtClean="0"/>
              <a:t> by 1.06  isn’t always obvious</a:t>
            </a:r>
          </a:p>
          <a:p>
            <a:pPr lvl="1"/>
            <a:r>
              <a:rPr lang="en-US" dirty="0" smtClean="0"/>
              <a:t>If sales tax rate changes, must find and change every occurrence of .06 or 1.06</a:t>
            </a:r>
          </a:p>
          <a:p>
            <a:r>
              <a:rPr lang="en-US" dirty="0" smtClean="0"/>
              <a:t>Use of </a:t>
            </a:r>
            <a:r>
              <a:rPr lang="en-US" dirty="0" smtClean="0">
                <a:solidFill>
                  <a:schemeClr val="bg1"/>
                </a:solidFill>
              </a:rPr>
              <a:t>named constants</a:t>
            </a:r>
            <a:r>
              <a:rPr lang="en-US" dirty="0" smtClean="0"/>
              <a:t> resolves both these issues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Constants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 declare a variable whose value is set at declaration and cannot be changed later:</a:t>
            </a:r>
          </a:p>
          <a:p>
            <a:pPr>
              <a:buNone/>
            </a:pPr>
            <a:r>
              <a:rPr lang="en-US" dirty="0" smtClean="0"/>
              <a:t>		</a:t>
            </a:r>
            <a:r>
              <a:rPr lang="en-US" b="1" dirty="0" smtClean="0"/>
              <a:t>Const </a:t>
            </a:r>
            <a:r>
              <a:rPr lang="en-US" b="1" dirty="0" err="1" smtClean="0"/>
              <a:t>dblSALES_TAX_RATE</a:t>
            </a:r>
            <a:r>
              <a:rPr lang="en-US" b="1" dirty="0" smtClean="0"/>
              <a:t> As Double = 1.06</a:t>
            </a:r>
          </a:p>
          <a:p>
            <a:r>
              <a:rPr lang="en-US" dirty="0" smtClean="0"/>
              <a:t>Looks like a normal declaration except:</a:t>
            </a:r>
          </a:p>
          <a:p>
            <a:pPr lvl="1"/>
            <a:r>
              <a:rPr lang="en-US" dirty="0" smtClean="0"/>
              <a:t>Const used instead of Dim</a:t>
            </a:r>
          </a:p>
          <a:p>
            <a:pPr lvl="1"/>
            <a:r>
              <a:rPr lang="en-US" dirty="0" smtClean="0"/>
              <a:t>An initialization value is required</a:t>
            </a:r>
          </a:p>
          <a:p>
            <a:pPr lvl="1"/>
            <a:r>
              <a:rPr lang="en-US" dirty="0" smtClean="0"/>
              <a:t>By convention, entire name capitalized with underscore characters to separate words</a:t>
            </a:r>
          </a:p>
          <a:p>
            <a:r>
              <a:rPr lang="en-US" dirty="0" smtClean="0"/>
              <a:t>The objective of our code is now clearer</a:t>
            </a:r>
          </a:p>
          <a:p>
            <a:pPr>
              <a:buNone/>
            </a:pPr>
            <a:r>
              <a:rPr lang="en-US" b="1" dirty="0" smtClean="0"/>
              <a:t>		Const </a:t>
            </a:r>
            <a:r>
              <a:rPr lang="en-US" b="1" dirty="0" err="1" smtClean="0"/>
              <a:t>dblSALES_TAX_RATE</a:t>
            </a:r>
            <a:r>
              <a:rPr lang="en-US" b="1" dirty="0" smtClean="0"/>
              <a:t> As Double = 1.06</a:t>
            </a:r>
          </a:p>
          <a:p>
            <a:pPr>
              <a:buNone/>
            </a:pPr>
            <a:r>
              <a:rPr lang="en-US" b="1" dirty="0" smtClean="0"/>
              <a:t>		</a:t>
            </a:r>
            <a:r>
              <a:rPr lang="en-US" b="1" dirty="0" err="1" smtClean="0"/>
              <a:t>dblTotal</a:t>
            </a:r>
            <a:r>
              <a:rPr lang="en-US" b="1" dirty="0" smtClean="0"/>
              <a:t> *= </a:t>
            </a:r>
            <a:r>
              <a:rPr lang="en-US" b="1" dirty="0" err="1" smtClean="0"/>
              <a:t>dblSALES_TAX_RATE</a:t>
            </a:r>
            <a:endParaRPr lang="en-US" b="1"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Type Conversions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smtClean="0">
                <a:solidFill>
                  <a:schemeClr val="bg1"/>
                </a:solidFill>
              </a:rPr>
              <a:t>function</a:t>
            </a:r>
            <a:r>
              <a:rPr lang="en-US" dirty="0" smtClean="0"/>
              <a:t> performs some predetermined operation and provides a single output</a:t>
            </a:r>
          </a:p>
          <a:p>
            <a:endParaRPr lang="en-US" dirty="0" smtClean="0"/>
          </a:p>
          <a:p>
            <a:r>
              <a:rPr lang="en-US" dirty="0" smtClean="0"/>
              <a:t>VB provides a set of functions that permit narrowing conversions with Option Strict On</a:t>
            </a:r>
          </a:p>
          <a:p>
            <a:r>
              <a:rPr lang="en-US" dirty="0" smtClean="0"/>
              <a:t>These functions will accept a constant, variable name, or arithmetic expression</a:t>
            </a:r>
          </a:p>
          <a:p>
            <a:r>
              <a:rPr lang="en-US" dirty="0" smtClean="0"/>
              <a:t>The function returns the converted value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56</a:t>
            </a:fld>
            <a:endParaRPr lang="en-US" dirty="0"/>
          </a:p>
        </p:txBody>
      </p:sp>
      <p:pic>
        <p:nvPicPr>
          <p:cNvPr id="5" name="Picture 4" descr="0322"/>
          <p:cNvPicPr>
            <a:picLocks noChangeAspect="1" noChangeArrowheads="1"/>
          </p:cNvPicPr>
          <p:nvPr/>
        </p:nvPicPr>
        <p:blipFill>
          <a:blip r:embed="rId2" cstate="print"/>
          <a:srcRect/>
          <a:stretch>
            <a:fillRect/>
          </a:stretch>
        </p:blipFill>
        <p:spPr bwMode="auto">
          <a:xfrm>
            <a:off x="2628900" y="2743200"/>
            <a:ext cx="3886200" cy="407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Type Conversions</a:t>
            </a:r>
            <a:endParaRPr lang="en-US" dirty="0"/>
          </a:p>
        </p:txBody>
      </p:sp>
      <p:sp>
        <p:nvSpPr>
          <p:cNvPr id="3" name="Content Placeholder 2"/>
          <p:cNvSpPr>
            <a:spLocks noGrp="1"/>
          </p:cNvSpPr>
          <p:nvPr>
            <p:ph idx="1"/>
          </p:nvPr>
        </p:nvSpPr>
        <p:spPr/>
        <p:txBody>
          <a:bodyPr/>
          <a:lstStyle/>
          <a:p>
            <a:r>
              <a:rPr lang="en-US" dirty="0" smtClean="0"/>
              <a:t>The following narrowing conversions require an explicit type conversion</a:t>
            </a:r>
          </a:p>
          <a:p>
            <a:pPr lvl="1"/>
            <a:r>
              <a:rPr lang="en-US" dirty="0" smtClean="0"/>
              <a:t>Double to Single</a:t>
            </a:r>
          </a:p>
          <a:p>
            <a:pPr lvl="1"/>
            <a:r>
              <a:rPr lang="en-US" dirty="0" smtClean="0"/>
              <a:t>Single to Integer</a:t>
            </a:r>
          </a:p>
          <a:p>
            <a:pPr lvl="1"/>
            <a:r>
              <a:rPr lang="en-US" dirty="0" smtClean="0"/>
              <a:t>Long to Integer</a:t>
            </a:r>
          </a:p>
          <a:p>
            <a:r>
              <a:rPr lang="en-US" dirty="0" smtClean="0"/>
              <a:t>Boolean, Date, Object, String, and numeric types represent different sorts of values and require conversion functions as well</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Type Conversion 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Rounding can be done with the </a:t>
            </a:r>
            <a:r>
              <a:rPr lang="en-US" dirty="0" err="1" smtClean="0">
                <a:solidFill>
                  <a:schemeClr val="bg1"/>
                </a:solidFill>
              </a:rPr>
              <a:t>CInt</a:t>
            </a:r>
            <a:r>
              <a:rPr lang="en-US" dirty="0" smtClean="0"/>
              <a:t> function</a:t>
            </a:r>
          </a:p>
          <a:p>
            <a:pPr>
              <a:buNone/>
            </a:pPr>
            <a:r>
              <a:rPr lang="en-US" b="1" dirty="0" smtClean="0"/>
              <a:t>		</a:t>
            </a:r>
            <a:r>
              <a:rPr lang="en-US" b="1" dirty="0" err="1" smtClean="0"/>
              <a:t>intCount</a:t>
            </a:r>
            <a:r>
              <a:rPr lang="en-US" b="1" dirty="0" smtClean="0"/>
              <a:t> = </a:t>
            </a:r>
            <a:r>
              <a:rPr lang="en-US" b="1" dirty="0" err="1" smtClean="0"/>
              <a:t>CInt</a:t>
            </a:r>
            <a:r>
              <a:rPr lang="en-US" b="1" dirty="0" smtClean="0"/>
              <a:t>(12.4)	 ' </a:t>
            </a:r>
            <a:r>
              <a:rPr lang="en-US" b="1" dirty="0" err="1" smtClean="0"/>
              <a:t>intCount</a:t>
            </a:r>
            <a:r>
              <a:rPr lang="en-US" b="1" dirty="0" smtClean="0"/>
              <a:t> value is 12</a:t>
            </a:r>
          </a:p>
          <a:p>
            <a:pPr>
              <a:buNone/>
            </a:pPr>
            <a:r>
              <a:rPr lang="en-US" b="1" dirty="0" smtClean="0"/>
              <a:t>		</a:t>
            </a:r>
            <a:r>
              <a:rPr lang="en-US" b="1" dirty="0" err="1" smtClean="0"/>
              <a:t>intCount</a:t>
            </a:r>
            <a:r>
              <a:rPr lang="en-US" b="1" dirty="0" smtClean="0"/>
              <a:t> = </a:t>
            </a:r>
            <a:r>
              <a:rPr lang="en-US" b="1" dirty="0" err="1" smtClean="0"/>
              <a:t>CInt</a:t>
            </a:r>
            <a:r>
              <a:rPr lang="en-US" b="1" dirty="0" smtClean="0"/>
              <a:t>(12.5)	 ' </a:t>
            </a:r>
            <a:r>
              <a:rPr lang="en-US" b="1" dirty="0" err="1" smtClean="0"/>
              <a:t>intCount</a:t>
            </a:r>
            <a:r>
              <a:rPr lang="en-US" b="1" dirty="0" smtClean="0"/>
              <a:t> value is 13</a:t>
            </a:r>
          </a:p>
          <a:p>
            <a:r>
              <a:rPr lang="en-US" dirty="0" smtClean="0"/>
              <a:t> </a:t>
            </a:r>
            <a:r>
              <a:rPr lang="en-US" dirty="0" err="1" smtClean="0">
                <a:solidFill>
                  <a:schemeClr val="bg1"/>
                </a:solidFill>
              </a:rPr>
              <a:t>CStr</a:t>
            </a:r>
            <a:r>
              <a:rPr lang="en-US" dirty="0" smtClean="0"/>
              <a:t> converts an integer value to a string</a:t>
            </a:r>
          </a:p>
          <a:p>
            <a:pPr>
              <a:buNone/>
            </a:pPr>
            <a:r>
              <a:rPr lang="en-US" dirty="0" smtClean="0"/>
              <a:t>		</a:t>
            </a:r>
            <a:r>
              <a:rPr lang="en-US" b="1" dirty="0" smtClean="0"/>
              <a:t>Dim </a:t>
            </a:r>
            <a:r>
              <a:rPr lang="en-US" b="1" dirty="0" err="1" smtClean="0"/>
              <a:t>strText</a:t>
            </a:r>
            <a:r>
              <a:rPr lang="en-US" b="1" dirty="0" smtClean="0"/>
              <a:t> As String = </a:t>
            </a:r>
            <a:r>
              <a:rPr lang="en-US" b="1" dirty="0" err="1" smtClean="0"/>
              <a:t>CStr</a:t>
            </a:r>
            <a:r>
              <a:rPr lang="en-US" b="1" dirty="0" smtClean="0"/>
              <a:t>(26)</a:t>
            </a:r>
          </a:p>
          <a:p>
            <a:r>
              <a:rPr lang="en-US" dirty="0" smtClean="0"/>
              <a:t> </a:t>
            </a:r>
            <a:r>
              <a:rPr lang="en-US" dirty="0" err="1" smtClean="0">
                <a:solidFill>
                  <a:schemeClr val="bg1"/>
                </a:solidFill>
              </a:rPr>
              <a:t>CDec</a:t>
            </a:r>
            <a:r>
              <a:rPr lang="en-US" dirty="0" smtClean="0"/>
              <a:t> converts a string to a double</a:t>
            </a:r>
          </a:p>
          <a:p>
            <a:pPr>
              <a:buNone/>
            </a:pPr>
            <a:r>
              <a:rPr lang="en-US" dirty="0" smtClean="0"/>
              <a:t>		</a:t>
            </a:r>
            <a:r>
              <a:rPr lang="en-US" b="1" dirty="0" smtClean="0"/>
              <a:t>Dim </a:t>
            </a:r>
            <a:r>
              <a:rPr lang="en-US" b="1" dirty="0" err="1" smtClean="0"/>
              <a:t>dblPay</a:t>
            </a:r>
            <a:r>
              <a:rPr lang="en-US" b="1" dirty="0" smtClean="0"/>
              <a:t> As Double = </a:t>
            </a:r>
            <a:r>
              <a:rPr lang="en-US" b="1" dirty="0" err="1" smtClean="0"/>
              <a:t>CDbl</a:t>
            </a:r>
            <a:r>
              <a:rPr lang="en-US" b="1" dirty="0" smtClean="0"/>
              <a:t>("$1,500")</a:t>
            </a:r>
          </a:p>
          <a:p>
            <a:r>
              <a:rPr lang="en-US" dirty="0" smtClean="0"/>
              <a:t> </a:t>
            </a:r>
            <a:r>
              <a:rPr lang="en-US" dirty="0" err="1" smtClean="0">
                <a:solidFill>
                  <a:schemeClr val="bg1"/>
                </a:solidFill>
              </a:rPr>
              <a:t>CDate</a:t>
            </a:r>
            <a:r>
              <a:rPr lang="en-US" dirty="0" smtClean="0"/>
              <a:t> converts a string to a date</a:t>
            </a:r>
          </a:p>
          <a:p>
            <a:pPr>
              <a:buNone/>
            </a:pPr>
            <a:r>
              <a:rPr lang="en-US" dirty="0" smtClean="0"/>
              <a:t>		</a:t>
            </a:r>
            <a:r>
              <a:rPr lang="en-US" b="1" dirty="0" smtClean="0"/>
              <a:t>Dim </a:t>
            </a:r>
            <a:r>
              <a:rPr lang="en-US" b="1" dirty="0" err="1" smtClean="0"/>
              <a:t>datHired</a:t>
            </a:r>
            <a:r>
              <a:rPr lang="en-US" b="1" dirty="0" smtClean="0"/>
              <a:t> As Date = </a:t>
            </a:r>
            <a:r>
              <a:rPr lang="en-US" b="1" dirty="0" err="1" smtClean="0"/>
              <a:t>CDate</a:t>
            </a:r>
            <a:r>
              <a:rPr lang="en-US" b="1" dirty="0" smtClean="0"/>
              <a:t>(“2/14/2012"</a:t>
            </a:r>
            <a:r>
              <a:rPr lang="en-US" dirty="0" smtClean="0"/>
              <a:t>)</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Commonly Used Conversion Functions</a:t>
            </a:r>
            <a:endParaRPr lang="en-US" dirty="0"/>
          </a:p>
        </p:txBody>
      </p:sp>
      <p:sp>
        <p:nvSpPr>
          <p:cNvPr id="3" name="Content Placeholder 2"/>
          <p:cNvSpPr>
            <a:spLocks noGrp="1"/>
          </p:cNvSpPr>
          <p:nvPr>
            <p:ph idx="1"/>
          </p:nvPr>
        </p:nvSpPr>
        <p:spPr/>
        <p:txBody>
          <a:bodyPr/>
          <a:lstStyle/>
          <a:p>
            <a:pPr>
              <a:buNone/>
            </a:pPr>
            <a:r>
              <a:rPr lang="en-US" dirty="0" smtClean="0"/>
              <a:t>	Here are some commonly used conversion functions:</a:t>
            </a:r>
          </a:p>
          <a:p>
            <a:pPr>
              <a:buNone/>
            </a:pPr>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59</a:t>
            </a:fld>
            <a:endParaRPr lang="en-US" dirty="0"/>
          </a:p>
        </p:txBody>
      </p:sp>
      <p:graphicFrame>
        <p:nvGraphicFramePr>
          <p:cNvPr id="5" name="Table 4"/>
          <p:cNvGraphicFramePr>
            <a:graphicFrameLocks noGrp="1"/>
          </p:cNvGraphicFramePr>
          <p:nvPr/>
        </p:nvGraphicFramePr>
        <p:xfrm>
          <a:off x="838200" y="3124200"/>
          <a:ext cx="7467600" cy="2438400"/>
        </p:xfrm>
        <a:graphic>
          <a:graphicData uri="http://schemas.openxmlformats.org/drawingml/2006/table">
            <a:tbl>
              <a:tblPr firstRow="1" bandRow="1">
                <a:tableStyleId>{5C22544A-7EE6-4342-B048-85BDC9FD1C3A}</a:tableStyleId>
              </a:tblPr>
              <a:tblGrid>
                <a:gridCol w="3733800"/>
                <a:gridCol w="3733800"/>
              </a:tblGrid>
              <a:tr h="416422">
                <a:tc>
                  <a:txBody>
                    <a:bodyPr/>
                    <a:lstStyle/>
                    <a:p>
                      <a:r>
                        <a:rPr lang="en-US" sz="2400" dirty="0" smtClean="0"/>
                        <a:t>Function</a:t>
                      </a:r>
                      <a:endParaRPr lang="en-US" sz="2400" dirty="0"/>
                    </a:p>
                  </a:txBody>
                  <a:tcPr/>
                </a:tc>
                <a:tc>
                  <a:txBody>
                    <a:bodyPr/>
                    <a:lstStyle/>
                    <a:p>
                      <a:r>
                        <a:rPr lang="en-US" sz="2400" dirty="0" smtClean="0"/>
                        <a:t>Description</a:t>
                      </a:r>
                      <a:endParaRPr lang="en-US" sz="2400" dirty="0"/>
                    </a:p>
                  </a:txBody>
                  <a:tcPr/>
                </a:tc>
              </a:tr>
              <a:tr h="389728">
                <a:tc>
                  <a:txBody>
                    <a:bodyPr/>
                    <a:lstStyle/>
                    <a:p>
                      <a:pPr algn="l"/>
                      <a:r>
                        <a:rPr lang="en-US" sz="2000" b="0" dirty="0" err="1" smtClean="0"/>
                        <a:t>Cint</a:t>
                      </a:r>
                      <a:r>
                        <a:rPr lang="en-US" sz="2000" b="0" dirty="0" smtClean="0"/>
                        <a:t>     (</a:t>
                      </a:r>
                      <a:r>
                        <a:rPr lang="en-US" sz="2000" b="0" i="1" dirty="0" smtClean="0"/>
                        <a:t>expression</a:t>
                      </a:r>
                      <a:r>
                        <a:rPr lang="en-US" sz="2000" b="0" dirty="0" smtClean="0"/>
                        <a:t>)</a:t>
                      </a:r>
                      <a:endParaRPr lang="en-US" sz="2000" b="0" dirty="0"/>
                    </a:p>
                  </a:txBody>
                  <a:tcPr/>
                </a:tc>
                <a:tc>
                  <a:txBody>
                    <a:bodyPr/>
                    <a:lstStyle/>
                    <a:p>
                      <a:r>
                        <a:rPr lang="en-US" sz="2000" dirty="0" smtClean="0"/>
                        <a:t>Converts </a:t>
                      </a:r>
                      <a:r>
                        <a:rPr lang="en-US" sz="2000" b="0" i="1" dirty="0" smtClean="0"/>
                        <a:t>expression </a:t>
                      </a:r>
                      <a:r>
                        <a:rPr lang="en-US" sz="2000" dirty="0" smtClean="0"/>
                        <a:t>to an integer</a:t>
                      </a:r>
                      <a:endParaRPr lang="en-US" sz="2000" dirty="0"/>
                    </a:p>
                  </a:txBody>
                  <a:tcPr/>
                </a:tc>
              </a:tr>
              <a:tr h="389728">
                <a:tc>
                  <a:txBody>
                    <a:bodyPr/>
                    <a:lstStyle/>
                    <a:p>
                      <a:pPr algn="l"/>
                      <a:r>
                        <a:rPr lang="en-US" sz="2000" b="0" dirty="0" err="1" smtClean="0"/>
                        <a:t>Cdbl</a:t>
                      </a:r>
                      <a:r>
                        <a:rPr lang="en-US" sz="2000" b="0" dirty="0" smtClean="0"/>
                        <a:t>    (</a:t>
                      </a:r>
                      <a:r>
                        <a:rPr lang="en-US" sz="2000" b="0" i="1" dirty="0" smtClean="0"/>
                        <a:t>expression</a:t>
                      </a:r>
                      <a:r>
                        <a:rPr lang="en-US" sz="2000" b="0" dirty="0" smtClean="0"/>
                        <a:t>)</a:t>
                      </a:r>
                      <a:endParaRPr lang="en-US" sz="2000" b="0" dirty="0"/>
                    </a:p>
                  </a:txBody>
                  <a:tcPr/>
                </a:tc>
                <a:tc>
                  <a:txBody>
                    <a:bodyPr/>
                    <a:lstStyle/>
                    <a:p>
                      <a:r>
                        <a:rPr lang="en-US" sz="2000" dirty="0" smtClean="0"/>
                        <a:t>Converts </a:t>
                      </a:r>
                      <a:r>
                        <a:rPr lang="en-US" sz="2000" b="0" i="1" dirty="0" smtClean="0"/>
                        <a:t>expression </a:t>
                      </a:r>
                      <a:r>
                        <a:rPr lang="en-US" sz="2000" dirty="0" smtClean="0"/>
                        <a:t>to a double</a:t>
                      </a:r>
                      <a:endParaRPr lang="en-US" sz="2000" dirty="0"/>
                    </a:p>
                  </a:txBody>
                  <a:tcPr/>
                </a:tc>
              </a:tr>
              <a:tr h="389728">
                <a:tc>
                  <a:txBody>
                    <a:bodyPr/>
                    <a:lstStyle/>
                    <a:p>
                      <a:pPr algn="l"/>
                      <a:r>
                        <a:rPr lang="en-US" sz="2000" b="0" dirty="0" err="1" smtClean="0"/>
                        <a:t>Cdate</a:t>
                      </a:r>
                      <a:r>
                        <a:rPr lang="en-US" sz="2000" b="0" dirty="0" smtClean="0"/>
                        <a:t>  (</a:t>
                      </a:r>
                      <a:r>
                        <a:rPr lang="en-US" sz="2000" b="0" i="1" dirty="0" smtClean="0"/>
                        <a:t>expression</a:t>
                      </a:r>
                      <a:r>
                        <a:rPr lang="en-US" sz="2000" b="0" dirty="0" smtClean="0"/>
                        <a:t>)</a:t>
                      </a:r>
                      <a:endParaRPr lang="en-US" sz="2000" b="0" dirty="0"/>
                    </a:p>
                  </a:txBody>
                  <a:tcPr/>
                </a:tc>
                <a:tc>
                  <a:txBody>
                    <a:bodyPr/>
                    <a:lstStyle/>
                    <a:p>
                      <a:r>
                        <a:rPr lang="en-US" sz="2000" dirty="0" smtClean="0"/>
                        <a:t>Converts </a:t>
                      </a:r>
                      <a:r>
                        <a:rPr lang="en-US" sz="2000" b="0" i="1" dirty="0" smtClean="0"/>
                        <a:t>expression </a:t>
                      </a:r>
                      <a:r>
                        <a:rPr lang="en-US" sz="2000" dirty="0" smtClean="0"/>
                        <a:t>to a date</a:t>
                      </a:r>
                      <a:endParaRPr lang="en-US" sz="2000" dirty="0"/>
                    </a:p>
                  </a:txBody>
                  <a:tcPr/>
                </a:tc>
              </a:tr>
              <a:tr h="389728">
                <a:tc>
                  <a:txBody>
                    <a:bodyPr/>
                    <a:lstStyle/>
                    <a:p>
                      <a:pPr algn="l"/>
                      <a:r>
                        <a:rPr lang="en-US" sz="2000" b="0" dirty="0" err="1" smtClean="0"/>
                        <a:t>Cdec</a:t>
                      </a:r>
                      <a:r>
                        <a:rPr lang="en-US" sz="2000" b="0" dirty="0" smtClean="0"/>
                        <a:t>   (</a:t>
                      </a:r>
                      <a:r>
                        <a:rPr lang="en-US" sz="2000" b="0" i="1" dirty="0" smtClean="0"/>
                        <a:t>expression</a:t>
                      </a:r>
                      <a:r>
                        <a:rPr lang="en-US" sz="2000" b="0" dirty="0" smtClean="0"/>
                        <a:t>)</a:t>
                      </a:r>
                      <a:endParaRPr lang="en-US" sz="2000" b="0" dirty="0"/>
                    </a:p>
                  </a:txBody>
                  <a:tcPr/>
                </a:tc>
                <a:tc>
                  <a:txBody>
                    <a:bodyPr/>
                    <a:lstStyle/>
                    <a:p>
                      <a:r>
                        <a:rPr lang="en-US" sz="2000" dirty="0" smtClean="0"/>
                        <a:t>Converts </a:t>
                      </a:r>
                      <a:r>
                        <a:rPr lang="en-US" sz="2000" b="0" i="1" dirty="0" smtClean="0"/>
                        <a:t>expression </a:t>
                      </a:r>
                      <a:r>
                        <a:rPr lang="en-US" sz="2000" dirty="0" smtClean="0"/>
                        <a:t>to a decimal</a:t>
                      </a:r>
                      <a:endParaRPr lang="en-US" sz="2000" dirty="0"/>
                    </a:p>
                  </a:txBody>
                  <a:tcPr/>
                </a:tc>
              </a:tr>
              <a:tr h="389728">
                <a:tc>
                  <a:txBody>
                    <a:bodyPr/>
                    <a:lstStyle/>
                    <a:p>
                      <a:pPr algn="l"/>
                      <a:r>
                        <a:rPr lang="en-US" sz="2000" b="0" dirty="0" err="1" smtClean="0"/>
                        <a:t>Cstr</a:t>
                      </a:r>
                      <a:r>
                        <a:rPr lang="en-US" sz="2000" b="0" dirty="0" smtClean="0"/>
                        <a:t>     (</a:t>
                      </a:r>
                      <a:r>
                        <a:rPr lang="en-US" sz="2000" b="0" i="1" dirty="0" smtClean="0"/>
                        <a:t>expression</a:t>
                      </a:r>
                      <a:r>
                        <a:rPr lang="en-US" sz="2000" b="0" dirty="0" smtClean="0"/>
                        <a:t>)</a:t>
                      </a:r>
                      <a:endParaRPr lang="en-US" sz="2000" b="0" dirty="0"/>
                    </a:p>
                  </a:txBody>
                  <a:tcPr/>
                </a:tc>
                <a:tc>
                  <a:txBody>
                    <a:bodyPr/>
                    <a:lstStyle/>
                    <a:p>
                      <a:r>
                        <a:rPr lang="en-US" sz="2000" dirty="0" smtClean="0"/>
                        <a:t>Converts </a:t>
                      </a:r>
                      <a:r>
                        <a:rPr lang="en-US" sz="2000" b="0" i="1" dirty="0" smtClean="0"/>
                        <a:t>expression </a:t>
                      </a:r>
                      <a:r>
                        <a:rPr lang="en-US" sz="2000" dirty="0" smtClean="0"/>
                        <a:t>to a string</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a Text Box</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Can be done with an assignment statement:</a:t>
            </a:r>
          </a:p>
          <a:p>
            <a:pPr lvl="1">
              <a:lnSpc>
                <a:spcPct val="90000"/>
              </a:lnSpc>
            </a:pPr>
            <a:r>
              <a:rPr lang="en-US" dirty="0" smtClean="0"/>
              <a:t> </a:t>
            </a:r>
            <a:r>
              <a:rPr lang="en-US" b="1" dirty="0" err="1" smtClean="0"/>
              <a:t>txtInput.Text</a:t>
            </a:r>
            <a:r>
              <a:rPr lang="en-US" b="1" dirty="0" smtClean="0"/>
              <a:t> = </a:t>
            </a:r>
            <a:r>
              <a:rPr lang="en-US" b="1" dirty="0" err="1" smtClean="0"/>
              <a:t>String.Empty</a:t>
            </a:r>
            <a:endParaRPr lang="en-US" b="1" dirty="0" smtClean="0"/>
          </a:p>
          <a:p>
            <a:pPr lvl="1">
              <a:lnSpc>
                <a:spcPct val="90000"/>
              </a:lnSpc>
            </a:pPr>
            <a:r>
              <a:rPr lang="en-US" dirty="0" smtClean="0"/>
              <a:t>assigning the predefined constant </a:t>
            </a:r>
            <a:r>
              <a:rPr lang="en-US" dirty="0" err="1" smtClean="0"/>
              <a:t>String.Empty</a:t>
            </a:r>
            <a:r>
              <a:rPr lang="en-US" dirty="0" smtClean="0"/>
              <a:t> replaces whatever text was in </a:t>
            </a:r>
            <a:r>
              <a:rPr lang="en-US" dirty="0" err="1" smtClean="0"/>
              <a:t>txtInput</a:t>
            </a:r>
            <a:r>
              <a:rPr lang="en-US" dirty="0" smtClean="0"/>
              <a:t> with an empty string</a:t>
            </a:r>
          </a:p>
          <a:p>
            <a:pPr>
              <a:lnSpc>
                <a:spcPct val="90000"/>
              </a:lnSpc>
            </a:pPr>
            <a:r>
              <a:rPr lang="en-US" dirty="0" smtClean="0"/>
              <a:t>Can also be done with a method:</a:t>
            </a:r>
          </a:p>
          <a:p>
            <a:pPr lvl="1">
              <a:lnSpc>
                <a:spcPct val="90000"/>
              </a:lnSpc>
            </a:pPr>
            <a:r>
              <a:rPr lang="en-US" dirty="0" smtClean="0"/>
              <a:t> </a:t>
            </a:r>
            <a:r>
              <a:rPr lang="en-US" b="1" dirty="0" err="1" smtClean="0"/>
              <a:t>txtInput.Clear</a:t>
            </a:r>
            <a:r>
              <a:rPr lang="en-US" b="1" dirty="0" smtClean="0"/>
              <a:t>()</a:t>
            </a:r>
          </a:p>
          <a:p>
            <a:pPr lvl="1">
              <a:lnSpc>
                <a:spcPct val="90000"/>
              </a:lnSpc>
            </a:pPr>
            <a:r>
              <a:rPr lang="en-US" dirty="0" smtClean="0"/>
              <a:t>Clear is a </a:t>
            </a:r>
            <a:r>
              <a:rPr lang="en-US" i="1" dirty="0" smtClean="0">
                <a:solidFill>
                  <a:schemeClr val="bg1"/>
                </a:solidFill>
              </a:rPr>
              <a:t>Method</a:t>
            </a:r>
            <a:r>
              <a:rPr lang="en-US" dirty="0" smtClean="0"/>
              <a:t>, not a </a:t>
            </a:r>
            <a:r>
              <a:rPr lang="en-US" i="1" dirty="0" smtClean="0">
                <a:solidFill>
                  <a:schemeClr val="bg1"/>
                </a:solidFill>
              </a:rPr>
              <a:t>Property</a:t>
            </a:r>
          </a:p>
          <a:p>
            <a:pPr lvl="1">
              <a:lnSpc>
                <a:spcPct val="90000"/>
              </a:lnSpc>
            </a:pPr>
            <a:r>
              <a:rPr lang="en-US" dirty="0" smtClean="0"/>
              <a:t>Methods are </a:t>
            </a:r>
            <a:r>
              <a:rPr lang="en-US" i="1" dirty="0" smtClean="0">
                <a:solidFill>
                  <a:schemeClr val="bg1"/>
                </a:solidFill>
              </a:rPr>
              <a:t>actions</a:t>
            </a:r>
            <a:r>
              <a:rPr lang="en-US" dirty="0" smtClean="0"/>
              <a:t> – as in clearing the text</a:t>
            </a:r>
          </a:p>
          <a:p>
            <a:pPr lvl="1">
              <a:lnSpc>
                <a:spcPct val="90000"/>
              </a:lnSpc>
            </a:pPr>
            <a:r>
              <a:rPr lang="en-US" dirty="0" smtClean="0"/>
              <a:t>Uses the form </a:t>
            </a:r>
            <a:r>
              <a:rPr lang="en-US" i="1" dirty="0" err="1" smtClean="0">
                <a:solidFill>
                  <a:schemeClr val="bg1"/>
                </a:solidFill>
              </a:rPr>
              <a:t>Object.Method</a:t>
            </a:r>
            <a:endParaRPr lang="en-US" i="1" dirty="0" smtClean="0">
              <a:solidFill>
                <a:schemeClr val="bg1"/>
              </a:solidFill>
            </a:endParaRPr>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Full List of Conversion Functions</a:t>
            </a:r>
            <a:endParaRPr lang="en-US" dirty="0"/>
          </a:p>
        </p:txBody>
      </p:sp>
      <p:sp>
        <p:nvSpPr>
          <p:cNvPr id="3" name="Content Placeholder 2"/>
          <p:cNvSpPr>
            <a:spLocks noGrp="1"/>
          </p:cNvSpPr>
          <p:nvPr>
            <p:ph idx="1"/>
          </p:nvPr>
        </p:nvSpPr>
        <p:spPr/>
        <p:txBody>
          <a:bodyPr numCol="1">
            <a:normAutofit/>
          </a:bodyPr>
          <a:lstStyle/>
          <a:p>
            <a:r>
              <a:rPr lang="en-US" sz="2800" dirty="0" smtClean="0"/>
              <a:t>There are conversion functions for each data type:</a:t>
            </a:r>
          </a:p>
          <a:p>
            <a:pPr>
              <a:buNone/>
            </a:pPr>
            <a:endParaRPr lang="en-US" sz="2400" dirty="0" smtClean="0"/>
          </a:p>
          <a:p>
            <a:pPr>
              <a:buNone/>
            </a:pPr>
            <a:r>
              <a:rPr lang="en-US" sz="2800" b="1" dirty="0" smtClean="0"/>
              <a:t>	</a:t>
            </a:r>
            <a:r>
              <a:rPr lang="en-US" sz="2800" b="1" dirty="0" err="1" smtClean="0"/>
              <a:t>CBool</a:t>
            </a:r>
            <a:r>
              <a:rPr lang="en-US" sz="2800" b="1" dirty="0" smtClean="0"/>
              <a:t> (</a:t>
            </a:r>
            <a:r>
              <a:rPr lang="en-US" sz="2800" b="1" i="1" dirty="0" smtClean="0"/>
              <a:t> expression</a:t>
            </a:r>
            <a:r>
              <a:rPr lang="en-US" sz="2800" b="1" dirty="0" smtClean="0"/>
              <a:t> )		</a:t>
            </a:r>
            <a:r>
              <a:rPr lang="en-US" sz="2800" b="1" dirty="0" err="1" smtClean="0"/>
              <a:t>CInt</a:t>
            </a:r>
            <a:r>
              <a:rPr lang="en-US" sz="2800" b="1" dirty="0" smtClean="0"/>
              <a:t>     ( </a:t>
            </a:r>
            <a:r>
              <a:rPr lang="en-US" sz="2800" b="1" i="1" dirty="0" smtClean="0"/>
              <a:t>expression </a:t>
            </a:r>
            <a:r>
              <a:rPr lang="en-US" sz="2800" b="1" dirty="0" smtClean="0"/>
              <a:t>)</a:t>
            </a:r>
          </a:p>
          <a:p>
            <a:pPr>
              <a:buNone/>
            </a:pPr>
            <a:r>
              <a:rPr lang="en-US" sz="2800" b="1" dirty="0" smtClean="0"/>
              <a:t>	</a:t>
            </a:r>
            <a:r>
              <a:rPr lang="en-US" sz="2800" b="1" dirty="0" err="1" smtClean="0"/>
              <a:t>CByte</a:t>
            </a:r>
            <a:r>
              <a:rPr lang="en-US" sz="2800" b="1" dirty="0" smtClean="0"/>
              <a:t> ( </a:t>
            </a:r>
            <a:r>
              <a:rPr lang="en-US" sz="2800" b="1" i="1" dirty="0" smtClean="0"/>
              <a:t>expression </a:t>
            </a:r>
            <a:r>
              <a:rPr lang="en-US" sz="2800" b="1" dirty="0" smtClean="0"/>
              <a:t>)		</a:t>
            </a:r>
            <a:r>
              <a:rPr lang="en-US" sz="2800" b="1" dirty="0" err="1" smtClean="0"/>
              <a:t>CLng</a:t>
            </a:r>
            <a:r>
              <a:rPr lang="en-US" sz="2800" b="1" dirty="0" smtClean="0"/>
              <a:t>    ( </a:t>
            </a:r>
            <a:r>
              <a:rPr lang="en-US" sz="2800" b="1" i="1" dirty="0" smtClean="0"/>
              <a:t>expression </a:t>
            </a:r>
            <a:r>
              <a:rPr lang="en-US" sz="2800" b="1" dirty="0" smtClean="0"/>
              <a:t>)</a:t>
            </a:r>
          </a:p>
          <a:p>
            <a:pPr>
              <a:buNone/>
            </a:pPr>
            <a:r>
              <a:rPr lang="en-US" sz="2800" b="1" dirty="0" smtClean="0"/>
              <a:t>	</a:t>
            </a:r>
            <a:r>
              <a:rPr lang="en-US" sz="2800" b="1" dirty="0" err="1" smtClean="0"/>
              <a:t>CChar</a:t>
            </a:r>
            <a:r>
              <a:rPr lang="en-US" sz="2800" b="1" dirty="0" smtClean="0"/>
              <a:t> ( </a:t>
            </a:r>
            <a:r>
              <a:rPr lang="en-US" sz="2800" b="1" i="1" dirty="0" smtClean="0"/>
              <a:t>expression </a:t>
            </a:r>
            <a:r>
              <a:rPr lang="en-US" sz="2800" b="1" dirty="0" smtClean="0"/>
              <a:t>)		</a:t>
            </a:r>
            <a:r>
              <a:rPr lang="en-US" sz="2800" b="1" dirty="0" err="1" smtClean="0"/>
              <a:t>CObj</a:t>
            </a:r>
            <a:r>
              <a:rPr lang="en-US" sz="2800" b="1" dirty="0" smtClean="0"/>
              <a:t>    ( </a:t>
            </a:r>
            <a:r>
              <a:rPr lang="en-US" sz="2800" b="1" i="1" dirty="0" smtClean="0"/>
              <a:t>expression </a:t>
            </a:r>
            <a:r>
              <a:rPr lang="en-US" sz="2800" b="1" dirty="0" smtClean="0"/>
              <a:t>)</a:t>
            </a:r>
          </a:p>
          <a:p>
            <a:pPr>
              <a:buNone/>
            </a:pPr>
            <a:r>
              <a:rPr lang="en-US" sz="2800" b="1" dirty="0" smtClean="0"/>
              <a:t>	</a:t>
            </a:r>
            <a:r>
              <a:rPr lang="en-US" sz="2800" b="1" dirty="0" err="1" smtClean="0"/>
              <a:t>CDate</a:t>
            </a:r>
            <a:r>
              <a:rPr lang="en-US" sz="2800" b="1" dirty="0" smtClean="0"/>
              <a:t> ( </a:t>
            </a:r>
            <a:r>
              <a:rPr lang="en-US" sz="2800" b="1" i="1" dirty="0" smtClean="0"/>
              <a:t>expression </a:t>
            </a:r>
            <a:r>
              <a:rPr lang="en-US" sz="2800" b="1" dirty="0" smtClean="0"/>
              <a:t>)		</a:t>
            </a:r>
            <a:r>
              <a:rPr lang="en-US" sz="2800" b="1" dirty="0" err="1" smtClean="0"/>
              <a:t>CShort</a:t>
            </a:r>
            <a:r>
              <a:rPr lang="en-US" sz="2800" b="1" dirty="0" smtClean="0"/>
              <a:t> ( </a:t>
            </a:r>
            <a:r>
              <a:rPr lang="en-US" sz="2800" b="1" i="1" dirty="0" smtClean="0"/>
              <a:t>expression </a:t>
            </a:r>
            <a:r>
              <a:rPr lang="en-US" sz="2800" b="1" dirty="0" smtClean="0"/>
              <a:t>)</a:t>
            </a:r>
          </a:p>
          <a:p>
            <a:pPr>
              <a:buNone/>
            </a:pPr>
            <a:r>
              <a:rPr lang="en-US" sz="2800" b="1" dirty="0" smtClean="0"/>
              <a:t>	</a:t>
            </a:r>
            <a:r>
              <a:rPr lang="en-US" sz="2800" b="1" dirty="0" err="1" smtClean="0"/>
              <a:t>CDbl</a:t>
            </a:r>
            <a:r>
              <a:rPr lang="en-US" sz="2800" b="1" dirty="0" smtClean="0"/>
              <a:t>   ( </a:t>
            </a:r>
            <a:r>
              <a:rPr lang="en-US" sz="2800" b="1" i="1" dirty="0" smtClean="0"/>
              <a:t>expression </a:t>
            </a:r>
            <a:r>
              <a:rPr lang="en-US" sz="2800" b="1" dirty="0" smtClean="0"/>
              <a:t>)		</a:t>
            </a:r>
            <a:r>
              <a:rPr lang="en-US" sz="2800" b="1" dirty="0" err="1" smtClean="0"/>
              <a:t>CSng</a:t>
            </a:r>
            <a:r>
              <a:rPr lang="en-US" sz="2800" b="1" dirty="0" smtClean="0"/>
              <a:t>    ( </a:t>
            </a:r>
            <a:r>
              <a:rPr lang="en-US" sz="2800" b="1" i="1" dirty="0" smtClean="0"/>
              <a:t>expression </a:t>
            </a:r>
            <a:r>
              <a:rPr lang="en-US" sz="2800" b="1" dirty="0" smtClean="0"/>
              <a:t>)</a:t>
            </a:r>
          </a:p>
          <a:p>
            <a:pPr>
              <a:buNone/>
            </a:pPr>
            <a:r>
              <a:rPr lang="en-US" sz="2800" b="1" dirty="0" smtClean="0"/>
              <a:t>	</a:t>
            </a:r>
            <a:r>
              <a:rPr lang="en-US" sz="2800" b="1" dirty="0" err="1" smtClean="0"/>
              <a:t>CDec</a:t>
            </a:r>
            <a:r>
              <a:rPr lang="en-US" sz="2800" b="1" dirty="0" smtClean="0"/>
              <a:t>  ( </a:t>
            </a:r>
            <a:r>
              <a:rPr lang="en-US" sz="2800" b="1" i="1" dirty="0" smtClean="0"/>
              <a:t>expression </a:t>
            </a:r>
            <a:r>
              <a:rPr lang="en-US" sz="2800" b="1" dirty="0" smtClean="0"/>
              <a:t>)		</a:t>
            </a:r>
            <a:r>
              <a:rPr lang="en-US" sz="2800" b="1" dirty="0" err="1" smtClean="0"/>
              <a:t>CStr</a:t>
            </a:r>
            <a:r>
              <a:rPr lang="en-US" sz="2800" b="1" dirty="0" smtClean="0"/>
              <a:t>     ( </a:t>
            </a:r>
            <a:r>
              <a:rPr lang="en-US" sz="2800" b="1" i="1" dirty="0" smtClean="0"/>
              <a:t>expression </a:t>
            </a:r>
            <a:r>
              <a:rPr lang="en-US" sz="2800" b="1"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Conversions</a:t>
            </a:r>
            <a:endParaRPr lang="en-US" dirty="0"/>
          </a:p>
        </p:txBody>
      </p:sp>
      <p:sp>
        <p:nvSpPr>
          <p:cNvPr id="3" name="Content Placeholder 2"/>
          <p:cNvSpPr>
            <a:spLocks noGrp="1"/>
          </p:cNvSpPr>
          <p:nvPr>
            <p:ph idx="1"/>
          </p:nvPr>
        </p:nvSpPr>
        <p:spPr/>
        <p:txBody>
          <a:bodyPr>
            <a:normAutofit lnSpcReduction="10000"/>
          </a:bodyPr>
          <a:lstStyle/>
          <a:p>
            <a:r>
              <a:rPr lang="en-US" sz="3000" dirty="0" smtClean="0"/>
              <a:t>Conversion functions can fail</a:t>
            </a:r>
          </a:p>
          <a:p>
            <a:pPr>
              <a:buNone/>
            </a:pPr>
            <a:r>
              <a:rPr lang="en-US" sz="3000" b="1" dirty="0" smtClean="0"/>
              <a:t>		Dim </a:t>
            </a:r>
            <a:r>
              <a:rPr lang="en-US" sz="3000" b="1" dirty="0" err="1" smtClean="0"/>
              <a:t>dblSalary</a:t>
            </a:r>
            <a:r>
              <a:rPr lang="en-US" sz="3000" b="1" dirty="0" smtClean="0"/>
              <a:t> As Double = </a:t>
            </a:r>
            <a:r>
              <a:rPr lang="en-US" sz="3000" b="1" dirty="0" err="1" smtClean="0"/>
              <a:t>CDbl</a:t>
            </a:r>
            <a:r>
              <a:rPr lang="en-US" sz="3000" b="1" dirty="0" smtClean="0"/>
              <a:t>("xyz")</a:t>
            </a:r>
          </a:p>
          <a:p>
            <a:pPr>
              <a:buNone/>
            </a:pPr>
            <a:r>
              <a:rPr lang="en-US" sz="3000" b="1" dirty="0" smtClean="0"/>
              <a:t>		Dim </a:t>
            </a:r>
            <a:r>
              <a:rPr lang="en-US" sz="3000" b="1" dirty="0" err="1" smtClean="0"/>
              <a:t>datHired</a:t>
            </a:r>
            <a:r>
              <a:rPr lang="en-US" sz="3000" b="1" dirty="0" smtClean="0"/>
              <a:t> As Date = </a:t>
            </a:r>
            <a:r>
              <a:rPr lang="en-US" sz="3000" b="1" dirty="0" err="1" smtClean="0"/>
              <a:t>CDate</a:t>
            </a:r>
            <a:r>
              <a:rPr lang="en-US" sz="3000" b="1" dirty="0" smtClean="0"/>
              <a:t>("5/35/2011")</a:t>
            </a:r>
          </a:p>
          <a:p>
            <a:r>
              <a:rPr lang="en-US" sz="3000" dirty="0" smtClean="0"/>
              <a:t>String </a:t>
            </a:r>
            <a:r>
              <a:rPr lang="en-US" sz="3000" b="1" dirty="0" smtClean="0"/>
              <a:t>"</a:t>
            </a:r>
            <a:r>
              <a:rPr lang="en-US" sz="3000" dirty="0" smtClean="0"/>
              <a:t>xyz</a:t>
            </a:r>
            <a:r>
              <a:rPr lang="en-US" sz="3000" b="1" dirty="0" smtClean="0"/>
              <a:t>"</a:t>
            </a:r>
            <a:r>
              <a:rPr lang="en-US" sz="3000" dirty="0" smtClean="0"/>
              <a:t> can’t be converted to a number</a:t>
            </a:r>
          </a:p>
          <a:p>
            <a:r>
              <a:rPr lang="en-US" sz="3000" dirty="0" smtClean="0"/>
              <a:t>There’s no day 35 in the month of May</a:t>
            </a:r>
          </a:p>
          <a:p>
            <a:endParaRPr lang="en-US" sz="3000" dirty="0" smtClean="0"/>
          </a:p>
          <a:p>
            <a:r>
              <a:rPr lang="en-US" sz="3000" dirty="0" smtClean="0"/>
              <a:t>Failed conversions </a:t>
            </a:r>
            <a:br>
              <a:rPr lang="en-US" sz="3000" dirty="0" smtClean="0"/>
            </a:br>
            <a:r>
              <a:rPr lang="en-US" sz="3000" dirty="0" smtClean="0"/>
              <a:t>cause a </a:t>
            </a:r>
            <a:r>
              <a:rPr lang="en-US" sz="3000" dirty="0" smtClean="0">
                <a:solidFill>
                  <a:schemeClr val="bg1"/>
                </a:solidFill>
              </a:rPr>
              <a:t>runtime error</a:t>
            </a:r>
            <a:r>
              <a:rPr lang="en-US" sz="3000" dirty="0" smtClean="0"/>
              <a:t> called </a:t>
            </a:r>
            <a:br>
              <a:rPr lang="en-US" sz="3000" dirty="0" smtClean="0"/>
            </a:br>
            <a:r>
              <a:rPr lang="en-US" sz="3000" dirty="0" smtClean="0"/>
              <a:t>an </a:t>
            </a:r>
            <a:r>
              <a:rPr lang="en-US" sz="3000" dirty="0" smtClean="0">
                <a:solidFill>
                  <a:schemeClr val="bg1"/>
                </a:solidFill>
              </a:rPr>
              <a:t>invalid cast exception</a:t>
            </a:r>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61</a:t>
            </a:fld>
            <a:endParaRPr lang="en-US" dirty="0"/>
          </a:p>
        </p:txBody>
      </p:sp>
      <p:pic>
        <p:nvPicPr>
          <p:cNvPr id="5" name="Picture 4" descr="0323"/>
          <p:cNvPicPr>
            <a:picLocks noChangeAspect="1" noChangeArrowheads="1"/>
          </p:cNvPicPr>
          <p:nvPr/>
        </p:nvPicPr>
        <p:blipFill>
          <a:blip r:embed="rId2" cstate="print"/>
          <a:srcRect/>
          <a:stretch>
            <a:fillRect/>
          </a:stretch>
        </p:blipFill>
        <p:spPr bwMode="auto">
          <a:xfrm>
            <a:off x="5334000" y="4114801"/>
            <a:ext cx="32004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3.5</a:t>
            </a:r>
            <a:endParaRPr lang="en-US" dirty="0"/>
          </a:p>
        </p:txBody>
      </p:sp>
      <p:sp>
        <p:nvSpPr>
          <p:cNvPr id="3" name="Title 2"/>
          <p:cNvSpPr>
            <a:spLocks noGrp="1"/>
          </p:cNvSpPr>
          <p:nvPr>
            <p:ph type="title"/>
          </p:nvPr>
        </p:nvSpPr>
        <p:spPr/>
        <p:txBody>
          <a:bodyPr/>
          <a:lstStyle/>
          <a:p>
            <a:r>
              <a:rPr lang="en-US" dirty="0" smtClean="0"/>
              <a:t>Formatting Numbers and Dates</a:t>
            </a:r>
            <a:endParaRPr lang="en-US" dirty="0"/>
          </a:p>
        </p:txBody>
      </p:sp>
      <p:sp>
        <p:nvSpPr>
          <p:cNvPr id="4" name="Text Placeholder 3"/>
          <p:cNvSpPr>
            <a:spLocks noGrp="1"/>
          </p:cNvSpPr>
          <p:nvPr>
            <p:ph type="body" idx="13"/>
          </p:nvPr>
        </p:nvSpPr>
        <p:spPr/>
        <p:txBody>
          <a:bodyPr>
            <a:normAutofit lnSpcReduction="10000"/>
          </a:bodyPr>
          <a:lstStyle/>
          <a:p>
            <a:r>
              <a:rPr lang="en-US" dirty="0" smtClean="0"/>
              <a:t>Users of computer programs generally like to see numbers and dates displayed in an attractive, easy to read format. Numbers greater than 999, for instance, should usually be displayed with commas and decimal points. The value 123456.78 would normally be displayed as “123,456.78”.</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ToString</a:t>
            </a:r>
            <a:r>
              <a:rPr lang="en-US" dirty="0" smtClean="0"/>
              <a:t>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Converts the contents of a variable as a string</a:t>
            </a:r>
          </a:p>
          <a:p>
            <a:r>
              <a:rPr lang="en-US" dirty="0" smtClean="0"/>
              <a:t>Every VB data type has a </a:t>
            </a:r>
            <a:r>
              <a:rPr lang="en-US" dirty="0" err="1" smtClean="0"/>
              <a:t>ToString</a:t>
            </a:r>
            <a:r>
              <a:rPr lang="en-US" dirty="0" smtClean="0"/>
              <a:t> method</a:t>
            </a:r>
          </a:p>
          <a:p>
            <a:r>
              <a:rPr lang="en-US" dirty="0" smtClean="0"/>
              <a:t>Uses the form </a:t>
            </a:r>
            <a:r>
              <a:rPr lang="en-US" dirty="0" err="1" smtClean="0"/>
              <a:t>VariableName.ToString</a:t>
            </a:r>
            <a:endParaRPr lang="en-US" dirty="0" smtClean="0"/>
          </a:p>
          <a:p>
            <a:pPr lvl="1"/>
            <a:r>
              <a:rPr lang="en-US" dirty="0" smtClean="0"/>
              <a:t>Value in </a:t>
            </a:r>
            <a:r>
              <a:rPr lang="en-US" dirty="0" err="1" smtClean="0"/>
              <a:t>VariableName</a:t>
            </a:r>
            <a:r>
              <a:rPr lang="en-US" dirty="0" smtClean="0"/>
              <a:t> is converted to a string</a:t>
            </a:r>
          </a:p>
          <a:p>
            <a:r>
              <a:rPr lang="en-US" dirty="0" smtClean="0"/>
              <a:t>For example:</a:t>
            </a:r>
            <a:br>
              <a:rPr lang="en-US" dirty="0" smtClean="0"/>
            </a:br>
            <a:r>
              <a:rPr lang="en-US" b="1" dirty="0" smtClean="0"/>
              <a:t>	Dim number As Integer = 123</a:t>
            </a:r>
            <a:br>
              <a:rPr lang="en-US" b="1" dirty="0" smtClean="0"/>
            </a:br>
            <a:r>
              <a:rPr lang="en-US" b="1" dirty="0" smtClean="0"/>
              <a:t>	</a:t>
            </a:r>
            <a:r>
              <a:rPr lang="en-US" b="1" dirty="0" err="1" smtClean="0"/>
              <a:t>lblNumber.text</a:t>
            </a:r>
            <a:r>
              <a:rPr lang="en-US" b="1" dirty="0" smtClean="0"/>
              <a:t> = </a:t>
            </a:r>
            <a:r>
              <a:rPr lang="en-US" b="1" dirty="0" err="1" smtClean="0"/>
              <a:t>number.ToString</a:t>
            </a:r>
            <a:endParaRPr lang="en-US" b="1" dirty="0" smtClean="0"/>
          </a:p>
          <a:p>
            <a:pPr lvl="1"/>
            <a:r>
              <a:rPr lang="en-US" dirty="0" smtClean="0"/>
              <a:t>Converts integer 123 to string "123" </a:t>
            </a:r>
          </a:p>
          <a:p>
            <a:pPr lvl="1"/>
            <a:r>
              <a:rPr lang="en-US" dirty="0" smtClean="0"/>
              <a:t>Then assigns the string to the text property of the </a:t>
            </a:r>
            <a:r>
              <a:rPr lang="en-US" dirty="0" err="1" smtClean="0"/>
              <a:t>lblNumber</a:t>
            </a:r>
            <a:r>
              <a:rPr lang="en-US" dirty="0" smtClean="0"/>
              <a:t> control</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ToString</a:t>
            </a:r>
            <a:r>
              <a:rPr lang="en-US" dirty="0" smtClean="0"/>
              <a:t> Method with Format String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pass a format string to the </a:t>
            </a:r>
            <a:r>
              <a:rPr lang="en-US" dirty="0" err="1" smtClean="0"/>
              <a:t>ToString</a:t>
            </a:r>
            <a:r>
              <a:rPr lang="en-US" dirty="0" smtClean="0"/>
              <a:t> method</a:t>
            </a:r>
          </a:p>
          <a:p>
            <a:r>
              <a:rPr lang="en-US" dirty="0" smtClean="0"/>
              <a:t>Indicates how you want to format the string</a:t>
            </a:r>
          </a:p>
          <a:p>
            <a:r>
              <a:rPr lang="en-US" dirty="0" smtClean="0"/>
              <a:t>For example</a:t>
            </a:r>
            <a:br>
              <a:rPr lang="en-US" dirty="0" smtClean="0"/>
            </a:br>
            <a:r>
              <a:rPr lang="en-US" b="1" dirty="0" smtClean="0"/>
              <a:t>	Dim </a:t>
            </a:r>
            <a:r>
              <a:rPr lang="en-US" b="1" dirty="0" err="1" smtClean="0"/>
              <a:t>dblSample</a:t>
            </a:r>
            <a:r>
              <a:rPr lang="en-US" b="1" dirty="0" smtClean="0"/>
              <a:t> As Double</a:t>
            </a:r>
            <a:br>
              <a:rPr lang="en-US" b="1" dirty="0" smtClean="0"/>
            </a:br>
            <a:r>
              <a:rPr lang="en-US" b="1" dirty="0" smtClean="0"/>
              <a:t>	Dim </a:t>
            </a:r>
            <a:r>
              <a:rPr lang="en-US" b="1" dirty="0" err="1" smtClean="0"/>
              <a:t>strResult</a:t>
            </a:r>
            <a:r>
              <a:rPr lang="en-US" b="1" dirty="0" smtClean="0"/>
              <a:t> As String</a:t>
            </a:r>
            <a:br>
              <a:rPr lang="en-US" b="1" dirty="0" smtClean="0"/>
            </a:br>
            <a:r>
              <a:rPr lang="en-US" b="1" dirty="0" smtClean="0"/>
              <a:t>	</a:t>
            </a:r>
            <a:r>
              <a:rPr lang="en-US" b="1" dirty="0" err="1" smtClean="0"/>
              <a:t>dblSample</a:t>
            </a:r>
            <a:r>
              <a:rPr lang="en-US" b="1" dirty="0" smtClean="0"/>
              <a:t> = 1234.5</a:t>
            </a:r>
            <a:br>
              <a:rPr lang="en-US" b="1" dirty="0" smtClean="0"/>
            </a:br>
            <a:r>
              <a:rPr lang="en-US" b="1" dirty="0" smtClean="0"/>
              <a:t>	</a:t>
            </a:r>
            <a:r>
              <a:rPr lang="en-US" b="1" dirty="0" err="1" smtClean="0"/>
              <a:t>strResult</a:t>
            </a:r>
            <a:r>
              <a:rPr lang="en-US" b="1" dirty="0" smtClean="0"/>
              <a:t> = </a:t>
            </a:r>
            <a:r>
              <a:rPr lang="en-US" b="1" dirty="0" err="1" smtClean="0"/>
              <a:t>dblSample.ToString</a:t>
            </a:r>
            <a:r>
              <a:rPr lang="en-US" b="1" dirty="0" smtClean="0"/>
              <a:t>("c")</a:t>
            </a:r>
          </a:p>
          <a:p>
            <a:r>
              <a:rPr lang="en-US" dirty="0" smtClean="0"/>
              <a:t>The value "c" is a </a:t>
            </a:r>
            <a:r>
              <a:rPr lang="en-US" dirty="0" smtClean="0">
                <a:solidFill>
                  <a:schemeClr val="bg1"/>
                </a:solidFill>
              </a:rPr>
              <a:t>format string</a:t>
            </a:r>
          </a:p>
          <a:p>
            <a:r>
              <a:rPr lang="en-US" dirty="0" smtClean="0"/>
              <a:t>Converts 1234.5 to currency format $1,234.50</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Format Strings</a:t>
            </a:r>
            <a:endParaRPr lang="en-US" dirty="0"/>
          </a:p>
        </p:txBody>
      </p:sp>
      <p:sp>
        <p:nvSpPr>
          <p:cNvPr id="8" name="Content Placeholder 7"/>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65</a:t>
            </a:fld>
            <a:endParaRPr lang="en-US" dirty="0"/>
          </a:p>
        </p:txBody>
      </p:sp>
      <p:graphicFrame>
        <p:nvGraphicFramePr>
          <p:cNvPr id="7" name="Table 6"/>
          <p:cNvGraphicFramePr>
            <a:graphicFrameLocks noGrp="1"/>
          </p:cNvGraphicFramePr>
          <p:nvPr/>
        </p:nvGraphicFramePr>
        <p:xfrm>
          <a:off x="609600" y="1905000"/>
          <a:ext cx="7924800" cy="3870960"/>
        </p:xfrm>
        <a:graphic>
          <a:graphicData uri="http://schemas.openxmlformats.org/drawingml/2006/table">
            <a:tbl>
              <a:tblPr firstRow="1" bandRow="1">
                <a:tableStyleId>{5C22544A-7EE6-4342-B048-85BDC9FD1C3A}</a:tableStyleId>
              </a:tblPr>
              <a:tblGrid>
                <a:gridCol w="1627860"/>
                <a:gridCol w="6296940"/>
              </a:tblGrid>
              <a:tr h="390000">
                <a:tc>
                  <a:txBody>
                    <a:bodyPr/>
                    <a:lstStyle/>
                    <a:p>
                      <a:r>
                        <a:rPr lang="en-US" sz="2000" dirty="0" smtClean="0"/>
                        <a:t>Format String</a:t>
                      </a:r>
                      <a:endParaRPr lang="en-US" sz="2000" dirty="0"/>
                    </a:p>
                  </a:txBody>
                  <a:tcPr/>
                </a:tc>
                <a:tc>
                  <a:txBody>
                    <a:bodyPr/>
                    <a:lstStyle/>
                    <a:p>
                      <a:r>
                        <a:rPr lang="en-US" sz="2000" dirty="0" smtClean="0"/>
                        <a:t>Description</a:t>
                      </a:r>
                      <a:endParaRPr lang="en-US" sz="2000" dirty="0"/>
                    </a:p>
                  </a:txBody>
                  <a:tcPr/>
                </a:tc>
              </a:tr>
              <a:tr h="630000">
                <a:tc>
                  <a:txBody>
                    <a:bodyPr/>
                    <a:lstStyle/>
                    <a:p>
                      <a:r>
                        <a:rPr lang="en-US" b="1" dirty="0" smtClean="0"/>
                        <a:t>N</a:t>
                      </a:r>
                      <a:r>
                        <a:rPr lang="en-US" b="1" baseline="0" dirty="0" smtClean="0"/>
                        <a:t> </a:t>
                      </a:r>
                      <a:r>
                        <a:rPr lang="en-US" b="0" i="1" baseline="0" dirty="0" smtClean="0"/>
                        <a:t>or</a:t>
                      </a:r>
                      <a:r>
                        <a:rPr lang="en-US" b="1" baseline="0" dirty="0" smtClean="0"/>
                        <a:t> n</a:t>
                      </a:r>
                      <a:endParaRPr lang="en-US" b="1" dirty="0"/>
                    </a:p>
                  </a:txBody>
                  <a:tcPr/>
                </a:tc>
                <a:tc>
                  <a:txBody>
                    <a:bodyPr/>
                    <a:lstStyle/>
                    <a:p>
                      <a:r>
                        <a:rPr lang="en-US" dirty="0" smtClean="0"/>
                        <a:t>Number format includes commas and displays 2 digits to the right of the decimal</a:t>
                      </a:r>
                      <a:endParaRPr lang="en-US" dirty="0"/>
                    </a:p>
                  </a:txBody>
                  <a:tcPr/>
                </a:tc>
              </a:tr>
              <a:tr h="630000">
                <a:tc>
                  <a:txBody>
                    <a:bodyPr/>
                    <a:lstStyle/>
                    <a:p>
                      <a:r>
                        <a:rPr lang="en-US" b="1" dirty="0" smtClean="0"/>
                        <a:t>F</a:t>
                      </a:r>
                      <a:r>
                        <a:rPr lang="en-US" b="1" baseline="0" dirty="0" smtClean="0"/>
                        <a:t> </a:t>
                      </a:r>
                      <a:r>
                        <a:rPr lang="en-US" b="0" i="1" baseline="0" dirty="0" smtClean="0"/>
                        <a:t>or</a:t>
                      </a:r>
                      <a:r>
                        <a:rPr lang="en-US" b="1" baseline="0" dirty="0" smtClean="0"/>
                        <a:t> f</a:t>
                      </a:r>
                      <a:endParaRPr lang="en-US" b="1" dirty="0"/>
                    </a:p>
                  </a:txBody>
                  <a:tcPr/>
                </a:tc>
                <a:tc>
                  <a:txBody>
                    <a:bodyPr/>
                    <a:lstStyle/>
                    <a:p>
                      <a:r>
                        <a:rPr lang="en-US" dirty="0" smtClean="0"/>
                        <a:t>Fixed point format 2 digits to the right of the decimal but no commas</a:t>
                      </a:r>
                      <a:endParaRPr lang="en-US" dirty="0"/>
                    </a:p>
                  </a:txBody>
                  <a:tcPr/>
                </a:tc>
              </a:tr>
              <a:tr h="900000">
                <a:tc>
                  <a:txBody>
                    <a:bodyPr/>
                    <a:lstStyle/>
                    <a:p>
                      <a:r>
                        <a:rPr lang="en-US" b="1" dirty="0" smtClean="0"/>
                        <a:t>E</a:t>
                      </a:r>
                      <a:r>
                        <a:rPr lang="en-US" b="1" baseline="0" dirty="0" smtClean="0"/>
                        <a:t> </a:t>
                      </a:r>
                      <a:r>
                        <a:rPr lang="en-US" b="0" i="1" baseline="0" dirty="0" smtClean="0"/>
                        <a:t>or</a:t>
                      </a:r>
                      <a:r>
                        <a:rPr lang="en-US" b="1" baseline="0" dirty="0" smtClean="0"/>
                        <a:t> e</a:t>
                      </a:r>
                      <a:endParaRPr lang="en-US" b="1" dirty="0"/>
                    </a:p>
                  </a:txBody>
                  <a:tcPr/>
                </a:tc>
                <a:tc>
                  <a:txBody>
                    <a:bodyPr/>
                    <a:lstStyle/>
                    <a:p>
                      <a:r>
                        <a:rPr lang="en-US" sz="1800" kern="1200" baseline="0" dirty="0" smtClean="0">
                          <a:solidFill>
                            <a:schemeClr val="dk1"/>
                          </a:solidFill>
                          <a:latin typeface="+mn-lt"/>
                          <a:ea typeface="+mn-ea"/>
                          <a:cs typeface="+mn-cs"/>
                        </a:rPr>
                        <a:t>Exponential format displays values in scientific notation with a single digit to the left of the decimal point. The exponent is marked by the letter e, and the exponent has a leading + or - sign.</a:t>
                      </a:r>
                      <a:endParaRPr lang="en-US" dirty="0"/>
                    </a:p>
                  </a:txBody>
                  <a:tcPr/>
                </a:tc>
              </a:tr>
              <a:tr h="630000">
                <a:tc>
                  <a:txBody>
                    <a:bodyPr/>
                    <a:lstStyle/>
                    <a:p>
                      <a:r>
                        <a:rPr lang="en-US" b="1" dirty="0" smtClean="0"/>
                        <a:t>C</a:t>
                      </a:r>
                      <a:r>
                        <a:rPr lang="en-US" b="1" baseline="0" dirty="0" smtClean="0"/>
                        <a:t> </a:t>
                      </a:r>
                      <a:r>
                        <a:rPr lang="en-US" b="0" i="1" baseline="0" dirty="0" smtClean="0"/>
                        <a:t>or</a:t>
                      </a:r>
                      <a:r>
                        <a:rPr lang="en-US" b="1" baseline="0" dirty="0" smtClean="0"/>
                        <a:t> c</a:t>
                      </a:r>
                      <a:endParaRPr lang="en-US" b="1" dirty="0"/>
                    </a:p>
                  </a:txBody>
                  <a:tcPr/>
                </a:tc>
                <a:tc>
                  <a:txBody>
                    <a:bodyPr/>
                    <a:lstStyle/>
                    <a:p>
                      <a:r>
                        <a:rPr lang="en-US" dirty="0" smtClean="0"/>
                        <a:t>Currency format includes dollar sign, commas, and 2 digits to the right of the decimal</a:t>
                      </a:r>
                      <a:endParaRPr lang="en-US" dirty="0"/>
                    </a:p>
                  </a:txBody>
                  <a:tcPr/>
                </a:tc>
              </a:tr>
              <a:tr h="630000">
                <a:tc>
                  <a:txBody>
                    <a:bodyPr/>
                    <a:lstStyle/>
                    <a:p>
                      <a:r>
                        <a:rPr lang="en-US" b="1" dirty="0" smtClean="0"/>
                        <a:t>P</a:t>
                      </a:r>
                      <a:r>
                        <a:rPr lang="en-US" b="1" baseline="0" dirty="0" smtClean="0"/>
                        <a:t> </a:t>
                      </a:r>
                      <a:r>
                        <a:rPr lang="en-US" b="0" i="1" baseline="0" dirty="0" smtClean="0"/>
                        <a:t>or</a:t>
                      </a:r>
                      <a:r>
                        <a:rPr lang="en-US" b="1" baseline="0" dirty="0" smtClean="0"/>
                        <a:t> p</a:t>
                      </a:r>
                      <a:endParaRPr lang="en-US" b="1" dirty="0"/>
                    </a:p>
                  </a:txBody>
                  <a:tcPr/>
                </a:tc>
                <a:tc>
                  <a:txBody>
                    <a:bodyPr/>
                    <a:lstStyle/>
                    <a:p>
                      <a:r>
                        <a:rPr lang="en-US" dirty="0" smtClean="0"/>
                        <a:t>Percent format multiplies number by 100 and displays with a trailing space and percent sign</a:t>
                      </a:r>
                      <a:endParaRPr lang="en-US" dirty="0"/>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Decimal Precision</a:t>
            </a:r>
            <a:endParaRPr lang="en-US" dirty="0"/>
          </a:p>
        </p:txBody>
      </p:sp>
      <p:sp>
        <p:nvSpPr>
          <p:cNvPr id="3" name="Content Placeholder 2"/>
          <p:cNvSpPr>
            <a:spLocks noGrp="1"/>
          </p:cNvSpPr>
          <p:nvPr>
            <p:ph idx="1"/>
          </p:nvPr>
        </p:nvSpPr>
        <p:spPr/>
        <p:txBody>
          <a:bodyPr/>
          <a:lstStyle/>
          <a:p>
            <a:r>
              <a:rPr lang="en-US" sz="2000" dirty="0" smtClean="0"/>
              <a:t>Can add an integer to the format string to indicate number of digits to display after the decimal point</a:t>
            </a:r>
          </a:p>
          <a:p>
            <a:r>
              <a:rPr lang="en-US" sz="2000" dirty="0" smtClean="0"/>
              <a:t>Rounding occurs when displaying fewer decimal positions than the number contains as in the 2</a:t>
            </a:r>
            <a:r>
              <a:rPr lang="en-US" sz="2000" baseline="30000" dirty="0" smtClean="0"/>
              <a:t>nd</a:t>
            </a:r>
            <a:r>
              <a:rPr lang="en-US" sz="2000" dirty="0" smtClean="0"/>
              <a:t> line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66</a:t>
            </a:fld>
            <a:endParaRPr lang="en-US" dirty="0"/>
          </a:p>
        </p:txBody>
      </p:sp>
      <p:graphicFrame>
        <p:nvGraphicFramePr>
          <p:cNvPr id="7" name="Table 6"/>
          <p:cNvGraphicFramePr>
            <a:graphicFrameLocks noGrp="1"/>
          </p:cNvGraphicFramePr>
          <p:nvPr/>
        </p:nvGraphicFramePr>
        <p:xfrm>
          <a:off x="914400" y="3007360"/>
          <a:ext cx="7467599" cy="2956560"/>
        </p:xfrm>
        <a:graphic>
          <a:graphicData uri="http://schemas.openxmlformats.org/drawingml/2006/table">
            <a:tbl>
              <a:tblPr firstRow="1" bandRow="1">
                <a:tableStyleId>{5C22544A-7EE6-4342-B048-85BDC9FD1C3A}</a:tableStyleId>
              </a:tblPr>
              <a:tblGrid>
                <a:gridCol w="2397893"/>
                <a:gridCol w="2287927"/>
                <a:gridCol w="2781779"/>
              </a:tblGrid>
              <a:tr h="365967">
                <a:tc>
                  <a:txBody>
                    <a:bodyPr/>
                    <a:lstStyle/>
                    <a:p>
                      <a:r>
                        <a:rPr lang="en-US" sz="2000" dirty="0" smtClean="0"/>
                        <a:t>Number Value</a:t>
                      </a:r>
                      <a:endParaRPr lang="en-US" sz="2000" dirty="0"/>
                    </a:p>
                  </a:txBody>
                  <a:tcPr/>
                </a:tc>
                <a:tc>
                  <a:txBody>
                    <a:bodyPr/>
                    <a:lstStyle/>
                    <a:p>
                      <a:r>
                        <a:rPr lang="en-US" sz="2000" dirty="0" smtClean="0"/>
                        <a:t>Format String</a:t>
                      </a:r>
                      <a:endParaRPr lang="en-US" sz="2000" dirty="0"/>
                    </a:p>
                  </a:txBody>
                  <a:tcPr/>
                </a:tc>
                <a:tc>
                  <a:txBody>
                    <a:bodyPr/>
                    <a:lstStyle/>
                    <a:p>
                      <a:r>
                        <a:rPr lang="en-US" sz="2000" dirty="0" err="1" smtClean="0"/>
                        <a:t>ToString</a:t>
                      </a:r>
                      <a:r>
                        <a:rPr lang="en-US" sz="2000" dirty="0" smtClean="0"/>
                        <a:t>() Value</a:t>
                      </a:r>
                      <a:endParaRPr lang="en-US" sz="2000" dirty="0"/>
                    </a:p>
                  </a:txBody>
                  <a:tcPr/>
                </a:tc>
              </a:tr>
              <a:tr h="342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12.3</a:t>
                      </a:r>
                    </a:p>
                  </a:txBody>
                  <a:tcPr/>
                </a:tc>
                <a:tc>
                  <a:txBody>
                    <a:bodyPr/>
                    <a:lstStyle/>
                    <a:p>
                      <a:r>
                        <a:rPr lang="en-US" dirty="0" smtClean="0"/>
                        <a:t>n3</a:t>
                      </a:r>
                      <a:endParaRPr lang="en-US" dirty="0"/>
                    </a:p>
                  </a:txBody>
                  <a:tcPr/>
                </a:tc>
                <a:tc>
                  <a:txBody>
                    <a:bodyPr/>
                    <a:lstStyle/>
                    <a:p>
                      <a:r>
                        <a:rPr lang="en-US" sz="1800" kern="1200" baseline="0" dirty="0" smtClean="0">
                          <a:solidFill>
                            <a:schemeClr val="dk1"/>
                          </a:solidFill>
                          <a:latin typeface="+mn-lt"/>
                          <a:ea typeface="+mn-ea"/>
                          <a:cs typeface="+mn-cs"/>
                        </a:rPr>
                        <a:t>12.300</a:t>
                      </a:r>
                      <a:endParaRPr lang="en-US" dirty="0"/>
                    </a:p>
                  </a:txBody>
                  <a:tcPr/>
                </a:tc>
              </a:tr>
              <a:tr h="342508">
                <a:tc>
                  <a:txBody>
                    <a:bodyPr/>
                    <a:lstStyle/>
                    <a:p>
                      <a:r>
                        <a:rPr lang="en-US" dirty="0" smtClean="0"/>
                        <a:t>12.348</a:t>
                      </a:r>
                      <a:endParaRPr lang="en-US" dirty="0"/>
                    </a:p>
                  </a:txBody>
                  <a:tcPr/>
                </a:tc>
                <a:tc>
                  <a:txBody>
                    <a:bodyPr/>
                    <a:lstStyle/>
                    <a:p>
                      <a:r>
                        <a:rPr lang="en-US" dirty="0" smtClean="0"/>
                        <a:t>n2</a:t>
                      </a:r>
                      <a:endParaRPr lang="en-US" dirty="0"/>
                    </a:p>
                  </a:txBody>
                  <a:tcPr/>
                </a:tc>
                <a:tc>
                  <a:txBody>
                    <a:bodyPr/>
                    <a:lstStyle/>
                    <a:p>
                      <a:r>
                        <a:rPr lang="en-US" sz="1800" kern="1200" baseline="0" dirty="0" smtClean="0">
                          <a:solidFill>
                            <a:schemeClr val="dk1"/>
                          </a:solidFill>
                          <a:latin typeface="+mn-lt"/>
                          <a:ea typeface="+mn-ea"/>
                          <a:cs typeface="+mn-cs"/>
                        </a:rPr>
                        <a:t>12.35</a:t>
                      </a:r>
                      <a:endParaRPr lang="en-US" dirty="0"/>
                    </a:p>
                  </a:txBody>
                  <a:tcPr/>
                </a:tc>
              </a:tr>
              <a:tr h="342508">
                <a:tc>
                  <a:txBody>
                    <a:bodyPr/>
                    <a:lstStyle/>
                    <a:p>
                      <a:r>
                        <a:rPr lang="en-US" sz="1800" kern="1200" baseline="0" dirty="0" smtClean="0">
                          <a:solidFill>
                            <a:schemeClr val="dk1"/>
                          </a:solidFill>
                          <a:latin typeface="+mn-lt"/>
                          <a:ea typeface="+mn-ea"/>
                          <a:cs typeface="+mn-cs"/>
                        </a:rPr>
                        <a:t>1234567.1</a:t>
                      </a:r>
                      <a:endParaRPr lang="en-US" dirty="0"/>
                    </a:p>
                  </a:txBody>
                  <a:tcPr/>
                </a:tc>
                <a:tc>
                  <a:txBody>
                    <a:bodyPr/>
                    <a:lstStyle/>
                    <a:p>
                      <a:r>
                        <a:rPr lang="en-US" dirty="0" smtClean="0"/>
                        <a:t>n</a:t>
                      </a:r>
                      <a:endParaRPr lang="en-US" dirty="0"/>
                    </a:p>
                  </a:txBody>
                  <a:tcPr/>
                </a:tc>
                <a:tc>
                  <a:txBody>
                    <a:bodyPr/>
                    <a:lstStyle/>
                    <a:p>
                      <a:r>
                        <a:rPr lang="en-US" sz="1800" kern="1200" baseline="0" dirty="0" smtClean="0">
                          <a:solidFill>
                            <a:schemeClr val="dk1"/>
                          </a:solidFill>
                          <a:latin typeface="+mn-lt"/>
                          <a:ea typeface="+mn-ea"/>
                          <a:cs typeface="+mn-cs"/>
                        </a:rPr>
                        <a:t>1,234,567.10</a:t>
                      </a:r>
                      <a:endParaRPr lang="en-US" dirty="0"/>
                    </a:p>
                  </a:txBody>
                  <a:tcPr/>
                </a:tc>
              </a:tr>
              <a:tr h="342508">
                <a:tc>
                  <a:txBody>
                    <a:bodyPr/>
                    <a:lstStyle/>
                    <a:p>
                      <a:r>
                        <a:rPr lang="en-US" sz="1800" kern="1200" baseline="0" dirty="0" smtClean="0">
                          <a:solidFill>
                            <a:schemeClr val="dk1"/>
                          </a:solidFill>
                          <a:latin typeface="+mn-lt"/>
                          <a:ea typeface="+mn-ea"/>
                          <a:cs typeface="+mn-cs"/>
                        </a:rPr>
                        <a:t>123456.0</a:t>
                      </a:r>
                      <a:endParaRPr lang="en-US" dirty="0"/>
                    </a:p>
                  </a:txBody>
                  <a:tcPr/>
                </a:tc>
                <a:tc>
                  <a:txBody>
                    <a:bodyPr/>
                    <a:lstStyle/>
                    <a:p>
                      <a:r>
                        <a:rPr lang="en-US" dirty="0" smtClean="0"/>
                        <a:t>f2</a:t>
                      </a:r>
                      <a:endParaRPr lang="en-US" dirty="0"/>
                    </a:p>
                  </a:txBody>
                  <a:tcPr/>
                </a:tc>
                <a:tc>
                  <a:txBody>
                    <a:bodyPr/>
                    <a:lstStyle/>
                    <a:p>
                      <a:r>
                        <a:rPr lang="en-US" sz="1800" kern="1200" baseline="0" dirty="0" smtClean="0">
                          <a:solidFill>
                            <a:schemeClr val="dk1"/>
                          </a:solidFill>
                          <a:latin typeface="+mn-lt"/>
                          <a:ea typeface="+mn-ea"/>
                          <a:cs typeface="+mn-cs"/>
                        </a:rPr>
                        <a:t>123456.00</a:t>
                      </a:r>
                      <a:endParaRPr lang="en-US" dirty="0"/>
                    </a:p>
                  </a:txBody>
                  <a:tcPr/>
                </a:tc>
              </a:tr>
              <a:tr h="342508">
                <a:tc>
                  <a:txBody>
                    <a:bodyPr/>
                    <a:lstStyle/>
                    <a:p>
                      <a:r>
                        <a:rPr lang="en-US" sz="1800" kern="1200" baseline="0" dirty="0" smtClean="0">
                          <a:solidFill>
                            <a:schemeClr val="dk1"/>
                          </a:solidFill>
                          <a:latin typeface="+mn-lt"/>
                          <a:ea typeface="+mn-ea"/>
                          <a:cs typeface="+mn-cs"/>
                        </a:rPr>
                        <a:t>123456.0</a:t>
                      </a:r>
                      <a:endParaRPr lang="en-US" dirty="0"/>
                    </a:p>
                  </a:txBody>
                  <a:tcPr/>
                </a:tc>
                <a:tc>
                  <a:txBody>
                    <a:bodyPr/>
                    <a:lstStyle/>
                    <a:p>
                      <a:r>
                        <a:rPr lang="en-US" dirty="0" smtClean="0"/>
                        <a:t>e3</a:t>
                      </a:r>
                      <a:endParaRPr lang="en-US" dirty="0"/>
                    </a:p>
                  </a:txBody>
                  <a:tcPr/>
                </a:tc>
                <a:tc>
                  <a:txBody>
                    <a:bodyPr/>
                    <a:lstStyle/>
                    <a:p>
                      <a:r>
                        <a:rPr lang="en-US" sz="1800" kern="1200" baseline="0" dirty="0" smtClean="0">
                          <a:solidFill>
                            <a:schemeClr val="dk1"/>
                          </a:solidFill>
                          <a:latin typeface="+mn-lt"/>
                          <a:ea typeface="+mn-ea"/>
                          <a:cs typeface="+mn-cs"/>
                        </a:rPr>
                        <a:t>1.235e+005</a:t>
                      </a:r>
                      <a:endParaRPr lang="en-US" dirty="0"/>
                    </a:p>
                  </a:txBody>
                  <a:tcPr/>
                </a:tc>
              </a:tr>
              <a:tr h="342508">
                <a:tc>
                  <a:txBody>
                    <a:bodyPr/>
                    <a:lstStyle/>
                    <a:p>
                      <a:r>
                        <a:rPr lang="en-US" sz="1800" kern="1200" baseline="0" dirty="0" smtClean="0">
                          <a:solidFill>
                            <a:schemeClr val="dk1"/>
                          </a:solidFill>
                          <a:latin typeface="+mn-lt"/>
                          <a:ea typeface="+mn-ea"/>
                          <a:cs typeface="+mn-cs"/>
                        </a:rPr>
                        <a:t>.234</a:t>
                      </a:r>
                      <a:endParaRPr lang="en-US" dirty="0"/>
                    </a:p>
                  </a:txBody>
                  <a:tcPr/>
                </a:tc>
                <a:tc>
                  <a:txBody>
                    <a:bodyPr/>
                    <a:lstStyle/>
                    <a:p>
                      <a:r>
                        <a:rPr lang="en-US" dirty="0" smtClean="0"/>
                        <a:t>p</a:t>
                      </a:r>
                      <a:endParaRPr lang="en-US" dirty="0"/>
                    </a:p>
                  </a:txBody>
                  <a:tcPr/>
                </a:tc>
                <a:tc>
                  <a:txBody>
                    <a:bodyPr/>
                    <a:lstStyle/>
                    <a:p>
                      <a:r>
                        <a:rPr lang="en-US" sz="1800" kern="1200" baseline="0" dirty="0" smtClean="0">
                          <a:solidFill>
                            <a:schemeClr val="dk1"/>
                          </a:solidFill>
                          <a:latin typeface="+mn-lt"/>
                          <a:ea typeface="+mn-ea"/>
                          <a:cs typeface="+mn-cs"/>
                        </a:rPr>
                        <a:t>23.40%</a:t>
                      </a:r>
                      <a:endParaRPr lang="en-US" dirty="0"/>
                    </a:p>
                  </a:txBody>
                  <a:tcPr/>
                </a:tc>
              </a:tr>
              <a:tr h="342508">
                <a:tc>
                  <a:txBody>
                    <a:bodyPr/>
                    <a:lstStyle/>
                    <a:p>
                      <a:r>
                        <a:rPr lang="en-US" sz="1800" kern="1200" baseline="0" dirty="0" smtClean="0">
                          <a:solidFill>
                            <a:schemeClr val="dk1"/>
                          </a:solidFill>
                          <a:latin typeface="+mn-lt"/>
                          <a:ea typeface="+mn-ea"/>
                          <a:cs typeface="+mn-cs"/>
                        </a:rPr>
                        <a:t>–1234567.8</a:t>
                      </a:r>
                      <a:endParaRPr lang="en-US" dirty="0"/>
                    </a:p>
                  </a:txBody>
                  <a:tcPr/>
                </a:tc>
                <a:tc>
                  <a:txBody>
                    <a:bodyPr/>
                    <a:lstStyle/>
                    <a:p>
                      <a:r>
                        <a:rPr lang="en-US" dirty="0" smtClean="0"/>
                        <a:t>c</a:t>
                      </a:r>
                      <a:endParaRPr lang="en-US" dirty="0"/>
                    </a:p>
                  </a:txBody>
                  <a:tcPr/>
                </a:tc>
                <a:tc>
                  <a:txBody>
                    <a:bodyPr/>
                    <a:lstStyle/>
                    <a:p>
                      <a:r>
                        <a:rPr lang="en-US" sz="1800" kern="1200" baseline="0" dirty="0" smtClean="0">
                          <a:solidFill>
                            <a:schemeClr val="dk1"/>
                          </a:solidFill>
                          <a:latin typeface="+mn-lt"/>
                          <a:ea typeface="+mn-ea"/>
                          <a:cs typeface="+mn-cs"/>
                        </a:rPr>
                        <a:t>($1,234,567.80)</a:t>
                      </a:r>
                      <a:endParaRPr lang="en-US" dirty="0"/>
                    </a:p>
                  </a:txBody>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Integer Leading Zeros</a:t>
            </a:r>
            <a:endParaRPr lang="en-US" dirty="0"/>
          </a:p>
        </p:txBody>
      </p:sp>
      <p:sp>
        <p:nvSpPr>
          <p:cNvPr id="3" name="Content Placeholder 2"/>
          <p:cNvSpPr>
            <a:spLocks noGrp="1"/>
          </p:cNvSpPr>
          <p:nvPr>
            <p:ph idx="1"/>
          </p:nvPr>
        </p:nvSpPr>
        <p:spPr/>
        <p:txBody>
          <a:bodyPr/>
          <a:lstStyle/>
          <a:p>
            <a:r>
              <a:rPr lang="en-US" dirty="0" smtClean="0"/>
              <a:t>Can specify a minimum width when displaying an integer value</a:t>
            </a:r>
          </a:p>
          <a:p>
            <a:r>
              <a:rPr lang="en-US" dirty="0" smtClean="0"/>
              <a:t>Leading zeros are inserted to meet the minimum width if needed</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67</a:t>
            </a:fld>
            <a:endParaRPr lang="en-US" dirty="0"/>
          </a:p>
        </p:txBody>
      </p:sp>
      <p:graphicFrame>
        <p:nvGraphicFramePr>
          <p:cNvPr id="5" name="Table 4"/>
          <p:cNvGraphicFramePr>
            <a:graphicFrameLocks noGrp="1"/>
          </p:cNvGraphicFramePr>
          <p:nvPr/>
        </p:nvGraphicFramePr>
        <p:xfrm>
          <a:off x="762000" y="4267200"/>
          <a:ext cx="7467599" cy="1493520"/>
        </p:xfrm>
        <a:graphic>
          <a:graphicData uri="http://schemas.openxmlformats.org/drawingml/2006/table">
            <a:tbl>
              <a:tblPr firstRow="1" bandRow="1">
                <a:tableStyleId>{5C22544A-7EE6-4342-B048-85BDC9FD1C3A}</a:tableStyleId>
              </a:tblPr>
              <a:tblGrid>
                <a:gridCol w="2397893"/>
                <a:gridCol w="2287927"/>
                <a:gridCol w="2781779"/>
              </a:tblGrid>
              <a:tr h="365967">
                <a:tc>
                  <a:txBody>
                    <a:bodyPr/>
                    <a:lstStyle/>
                    <a:p>
                      <a:r>
                        <a:rPr lang="en-US" sz="2000" dirty="0" smtClean="0"/>
                        <a:t>Number Value</a:t>
                      </a:r>
                      <a:endParaRPr lang="en-US" sz="2000" dirty="0"/>
                    </a:p>
                  </a:txBody>
                  <a:tcPr/>
                </a:tc>
                <a:tc>
                  <a:txBody>
                    <a:bodyPr/>
                    <a:lstStyle/>
                    <a:p>
                      <a:r>
                        <a:rPr lang="en-US" sz="2000" dirty="0" smtClean="0"/>
                        <a:t>Format String</a:t>
                      </a:r>
                      <a:endParaRPr lang="en-US" sz="2000" dirty="0"/>
                    </a:p>
                  </a:txBody>
                  <a:tcPr/>
                </a:tc>
                <a:tc>
                  <a:txBody>
                    <a:bodyPr/>
                    <a:lstStyle/>
                    <a:p>
                      <a:r>
                        <a:rPr lang="en-US" sz="2000" dirty="0" err="1" smtClean="0"/>
                        <a:t>ToString</a:t>
                      </a:r>
                      <a:r>
                        <a:rPr lang="en-US" sz="2000" dirty="0" smtClean="0"/>
                        <a:t>() Value</a:t>
                      </a:r>
                      <a:endParaRPr lang="en-US" sz="2000" dirty="0"/>
                    </a:p>
                  </a:txBody>
                  <a:tcPr/>
                </a:tc>
              </a:tr>
              <a:tr h="342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23</a:t>
                      </a:r>
                      <a:endParaRPr lang="en-US" dirty="0" smtClean="0"/>
                    </a:p>
                  </a:txBody>
                  <a:tcPr/>
                </a:tc>
                <a:tc>
                  <a:txBody>
                    <a:bodyPr/>
                    <a:lstStyle/>
                    <a:p>
                      <a:r>
                        <a:rPr lang="en-US" sz="1800" kern="1200" baseline="0" dirty="0" smtClean="0">
                          <a:solidFill>
                            <a:schemeClr val="dk1"/>
                          </a:solidFill>
                          <a:latin typeface="+mn-lt"/>
                          <a:ea typeface="+mn-ea"/>
                          <a:cs typeface="+mn-cs"/>
                        </a:rPr>
                        <a:t>D</a:t>
                      </a:r>
                      <a:endParaRPr lang="en-US" dirty="0"/>
                    </a:p>
                  </a:txBody>
                  <a:tcPr/>
                </a:tc>
                <a:tc>
                  <a:txBody>
                    <a:bodyPr/>
                    <a:lstStyle/>
                    <a:p>
                      <a:r>
                        <a:rPr lang="en-US" sz="1800" kern="1200" baseline="0" dirty="0" smtClean="0">
                          <a:solidFill>
                            <a:schemeClr val="dk1"/>
                          </a:solidFill>
                          <a:latin typeface="+mn-lt"/>
                          <a:ea typeface="+mn-ea"/>
                          <a:cs typeface="+mn-cs"/>
                        </a:rPr>
                        <a:t>23</a:t>
                      </a:r>
                      <a:endParaRPr lang="en-US" dirty="0"/>
                    </a:p>
                  </a:txBody>
                  <a:tcPr/>
                </a:tc>
              </a:tr>
              <a:tr h="342508">
                <a:tc>
                  <a:txBody>
                    <a:bodyPr/>
                    <a:lstStyle/>
                    <a:p>
                      <a:r>
                        <a:rPr lang="en-US" sz="1800" kern="1200" baseline="0" dirty="0" smtClean="0">
                          <a:solidFill>
                            <a:schemeClr val="dk1"/>
                          </a:solidFill>
                          <a:latin typeface="+mn-lt"/>
                          <a:ea typeface="+mn-ea"/>
                          <a:cs typeface="+mn-cs"/>
                        </a:rPr>
                        <a:t>23</a:t>
                      </a:r>
                      <a:endParaRPr lang="en-US" dirty="0"/>
                    </a:p>
                  </a:txBody>
                  <a:tcPr/>
                </a:tc>
                <a:tc>
                  <a:txBody>
                    <a:bodyPr/>
                    <a:lstStyle/>
                    <a:p>
                      <a:r>
                        <a:rPr lang="en-US" sz="1800" kern="1200" baseline="0" dirty="0" smtClean="0">
                          <a:solidFill>
                            <a:schemeClr val="dk1"/>
                          </a:solidFill>
                          <a:latin typeface="+mn-lt"/>
                          <a:ea typeface="+mn-ea"/>
                          <a:cs typeface="+mn-cs"/>
                        </a:rPr>
                        <a:t>D4</a:t>
                      </a:r>
                      <a:endParaRPr lang="en-US" dirty="0"/>
                    </a:p>
                  </a:txBody>
                  <a:tcPr/>
                </a:tc>
                <a:tc>
                  <a:txBody>
                    <a:bodyPr/>
                    <a:lstStyle/>
                    <a:p>
                      <a:r>
                        <a:rPr lang="en-US" sz="1800" kern="1200" baseline="0" dirty="0" smtClean="0">
                          <a:solidFill>
                            <a:schemeClr val="dk1"/>
                          </a:solidFill>
                          <a:latin typeface="+mn-lt"/>
                          <a:ea typeface="+mn-ea"/>
                          <a:cs typeface="+mn-cs"/>
                        </a:rPr>
                        <a:t>0023</a:t>
                      </a:r>
                      <a:endParaRPr lang="en-US" dirty="0"/>
                    </a:p>
                  </a:txBody>
                  <a:tcPr/>
                </a:tc>
              </a:tr>
              <a:tr h="342508">
                <a:tc>
                  <a:txBody>
                    <a:bodyPr/>
                    <a:lstStyle/>
                    <a:p>
                      <a:r>
                        <a:rPr lang="en-US" sz="1800" kern="1200" baseline="0" dirty="0" smtClean="0">
                          <a:solidFill>
                            <a:schemeClr val="dk1"/>
                          </a:solidFill>
                          <a:latin typeface="+mn-lt"/>
                          <a:ea typeface="+mn-ea"/>
                          <a:cs typeface="+mn-cs"/>
                        </a:rPr>
                        <a:t>1</a:t>
                      </a:r>
                      <a:endParaRPr lang="en-US" dirty="0"/>
                    </a:p>
                  </a:txBody>
                  <a:tcPr/>
                </a:tc>
                <a:tc>
                  <a:txBody>
                    <a:bodyPr/>
                    <a:lstStyle/>
                    <a:p>
                      <a:r>
                        <a:rPr lang="en-US" sz="1800" kern="1200" baseline="0" dirty="0" smtClean="0">
                          <a:solidFill>
                            <a:schemeClr val="dk1"/>
                          </a:solidFill>
                          <a:latin typeface="+mn-lt"/>
                          <a:ea typeface="+mn-ea"/>
                          <a:cs typeface="+mn-cs"/>
                        </a:rPr>
                        <a:t>D2</a:t>
                      </a:r>
                      <a:endParaRPr lang="en-US" dirty="0"/>
                    </a:p>
                  </a:txBody>
                  <a:tcPr/>
                </a:tc>
                <a:tc>
                  <a:txBody>
                    <a:bodyPr/>
                    <a:lstStyle/>
                    <a:p>
                      <a:r>
                        <a:rPr lang="en-US" sz="1800" kern="1200" baseline="0" dirty="0" smtClean="0">
                          <a:solidFill>
                            <a:schemeClr val="dk1"/>
                          </a:solidFill>
                          <a:latin typeface="+mn-lt"/>
                          <a:ea typeface="+mn-ea"/>
                          <a:cs typeface="+mn-cs"/>
                        </a:rPr>
                        <a:t>01</a:t>
                      </a:r>
                      <a:endParaRPr lang="en-US" dirty="0"/>
                    </a:p>
                  </a:txBody>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Dates and Times</a:t>
            </a:r>
            <a:endParaRPr lang="en-US" dirty="0"/>
          </a:p>
        </p:txBody>
      </p:sp>
      <p:sp>
        <p:nvSpPr>
          <p:cNvPr id="3" name="Content Placeholder 2"/>
          <p:cNvSpPr>
            <a:spLocks noGrp="1"/>
          </p:cNvSpPr>
          <p:nvPr>
            <p:ph idx="1"/>
          </p:nvPr>
        </p:nvSpPr>
        <p:spPr/>
        <p:txBody>
          <a:bodyPr>
            <a:normAutofit/>
          </a:bodyPr>
          <a:lstStyle/>
          <a:p>
            <a:pPr>
              <a:lnSpc>
                <a:spcPct val="90000"/>
              </a:lnSpc>
            </a:pPr>
            <a:r>
              <a:rPr lang="en-US" sz="2400" dirty="0" smtClean="0"/>
              <a:t>The </a:t>
            </a:r>
            <a:r>
              <a:rPr lang="en-US" sz="2400" dirty="0" err="1" smtClean="0"/>
              <a:t>ToString</a:t>
            </a:r>
            <a:r>
              <a:rPr lang="en-US" sz="2400" dirty="0" smtClean="0"/>
              <a:t> method can format a Date or </a:t>
            </a:r>
            <a:r>
              <a:rPr lang="en-US" sz="2400" dirty="0" err="1" smtClean="0"/>
              <a:t>DateTime</a:t>
            </a:r>
            <a:r>
              <a:rPr lang="en-US" sz="2400" dirty="0" smtClean="0"/>
              <a:t> value in a variety of ways</a:t>
            </a:r>
          </a:p>
          <a:p>
            <a:pPr>
              <a:lnSpc>
                <a:spcPct val="90000"/>
              </a:lnSpc>
            </a:pPr>
            <a:r>
              <a:rPr lang="en-US" sz="2400" dirty="0" smtClean="0"/>
              <a:t>If the date is 8/10/2010 and the time is 3:22 PM</a:t>
            </a:r>
          </a:p>
          <a:p>
            <a:endParaRPr lang="en-US" dirty="0" smtClean="0"/>
          </a:p>
          <a:p>
            <a:endParaRPr lang="en-US" dirty="0" smtClean="0"/>
          </a:p>
          <a:p>
            <a:endParaRPr lang="en-US" sz="2400" dirty="0" smtClean="0"/>
          </a:p>
          <a:p>
            <a:endParaRPr lang="en-US" sz="2400" dirty="0" smtClean="0"/>
          </a:p>
          <a:p>
            <a:endParaRPr lang="en-US" sz="2400" dirty="0" smtClean="0"/>
          </a:p>
          <a:p>
            <a:r>
              <a:rPr lang="en-US" sz="2400" dirty="0" smtClean="0"/>
              <a:t>Tutorial 3-8 provides an opportunity to work with number formatting concepts</a:t>
            </a:r>
          </a:p>
          <a:p>
            <a:endParaRPr lang="en-US" dirty="0" smtClean="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68</a:t>
            </a:fld>
            <a:endParaRPr lang="en-US" dirty="0"/>
          </a:p>
        </p:txBody>
      </p:sp>
      <p:graphicFrame>
        <p:nvGraphicFramePr>
          <p:cNvPr id="5" name="Table 4"/>
          <p:cNvGraphicFramePr>
            <a:graphicFrameLocks noGrp="1"/>
          </p:cNvGraphicFramePr>
          <p:nvPr/>
        </p:nvGraphicFramePr>
        <p:xfrm>
          <a:off x="815288" y="2895600"/>
          <a:ext cx="7513425" cy="2225040"/>
        </p:xfrm>
        <a:graphic>
          <a:graphicData uri="http://schemas.openxmlformats.org/drawingml/2006/table">
            <a:tbl>
              <a:tblPr firstRow="1" bandRow="1">
                <a:tableStyleId>{5C22544A-7EE6-4342-B048-85BDC9FD1C3A}</a:tableStyleId>
              </a:tblPr>
              <a:tblGrid>
                <a:gridCol w="1778866"/>
                <a:gridCol w="1891221"/>
                <a:gridCol w="3843338"/>
              </a:tblGrid>
              <a:tr h="365967">
                <a:tc>
                  <a:txBody>
                    <a:bodyPr/>
                    <a:lstStyle/>
                    <a:p>
                      <a:r>
                        <a:rPr lang="en-US" sz="2000" dirty="0" smtClean="0"/>
                        <a:t>Format String</a:t>
                      </a:r>
                      <a:endParaRPr lang="en-US" sz="2000" dirty="0"/>
                    </a:p>
                  </a:txBody>
                  <a:tcPr/>
                </a:tc>
                <a:tc>
                  <a:txBody>
                    <a:bodyPr/>
                    <a:lstStyle/>
                    <a:p>
                      <a:r>
                        <a:rPr lang="en-US" sz="2000" dirty="0" smtClean="0"/>
                        <a:t>Description</a:t>
                      </a:r>
                      <a:endParaRPr lang="en-US" sz="2000" dirty="0"/>
                    </a:p>
                  </a:txBody>
                  <a:tcPr/>
                </a:tc>
                <a:tc>
                  <a:txBody>
                    <a:bodyPr/>
                    <a:lstStyle/>
                    <a:p>
                      <a:r>
                        <a:rPr lang="en-US" sz="2000" dirty="0" err="1" smtClean="0"/>
                        <a:t>ToString</a:t>
                      </a:r>
                      <a:r>
                        <a:rPr lang="en-US" sz="2000" dirty="0" smtClean="0"/>
                        <a:t>() Value</a:t>
                      </a:r>
                      <a:endParaRPr lang="en-US" sz="2000" dirty="0"/>
                    </a:p>
                  </a:txBody>
                  <a:tcPr/>
                </a:tc>
              </a:tr>
              <a:tr h="342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d</a:t>
                      </a:r>
                      <a:endParaRPr lang="en-US" dirty="0" smtClean="0"/>
                    </a:p>
                  </a:txBody>
                  <a:tcPr/>
                </a:tc>
                <a:tc>
                  <a:txBody>
                    <a:bodyPr/>
                    <a:lstStyle/>
                    <a:p>
                      <a:r>
                        <a:rPr lang="en-US" sz="1800" dirty="0" smtClean="0"/>
                        <a:t>Short Date</a:t>
                      </a:r>
                      <a:endParaRPr lang="en-US" sz="1800" dirty="0"/>
                    </a:p>
                  </a:txBody>
                  <a:tcPr/>
                </a:tc>
                <a:tc>
                  <a:txBody>
                    <a:bodyPr/>
                    <a:lstStyle/>
                    <a:p>
                      <a:r>
                        <a:rPr lang="en-US" sz="1800" kern="1200" baseline="0" dirty="0" smtClean="0">
                          <a:solidFill>
                            <a:schemeClr val="dk1"/>
                          </a:solidFill>
                          <a:latin typeface="+mn-lt"/>
                          <a:ea typeface="+mn-ea"/>
                          <a:cs typeface="+mn-cs"/>
                        </a:rPr>
                        <a:t>"8/10/2010"</a:t>
                      </a:r>
                      <a:endParaRPr lang="en-US" dirty="0"/>
                    </a:p>
                  </a:txBody>
                  <a:tcPr/>
                </a:tc>
              </a:tr>
              <a:tr h="342508">
                <a:tc>
                  <a:txBody>
                    <a:bodyPr/>
                    <a:lstStyle/>
                    <a:p>
                      <a:r>
                        <a:rPr lang="en-US" sz="1800" kern="1200" baseline="0" dirty="0" smtClean="0">
                          <a:solidFill>
                            <a:schemeClr val="dk1"/>
                          </a:solidFill>
                          <a:latin typeface="+mn-lt"/>
                          <a:ea typeface="+mn-ea"/>
                          <a:cs typeface="+mn-cs"/>
                        </a:rPr>
                        <a:t>D</a:t>
                      </a:r>
                      <a:endParaRPr lang="en-US" dirty="0"/>
                    </a:p>
                  </a:txBody>
                  <a:tcPr/>
                </a:tc>
                <a:tc>
                  <a:txBody>
                    <a:bodyPr/>
                    <a:lstStyle/>
                    <a:p>
                      <a:r>
                        <a:rPr lang="en-US" sz="1800" kern="1200" baseline="0" dirty="0" smtClean="0">
                          <a:solidFill>
                            <a:schemeClr val="dk1"/>
                          </a:solidFill>
                          <a:latin typeface="+mn-lt"/>
                          <a:ea typeface="+mn-ea"/>
                          <a:cs typeface="+mn-cs"/>
                        </a:rPr>
                        <a:t>Long Date</a:t>
                      </a:r>
                      <a:endParaRPr lang="en-US" dirty="0"/>
                    </a:p>
                  </a:txBody>
                  <a:tcPr/>
                </a:tc>
                <a:tc>
                  <a:txBody>
                    <a:bodyPr/>
                    <a:lstStyle/>
                    <a:p>
                      <a:r>
                        <a:rPr lang="en-US" sz="1800" kern="1200" baseline="0" dirty="0" smtClean="0">
                          <a:solidFill>
                            <a:schemeClr val="dk1"/>
                          </a:solidFill>
                          <a:latin typeface="+mn-lt"/>
                          <a:ea typeface="+mn-ea"/>
                          <a:cs typeface="+mn-cs"/>
                        </a:rPr>
                        <a:t>"Tuesday, August 10, 2010"</a:t>
                      </a:r>
                      <a:endParaRPr lang="en-US" dirty="0"/>
                    </a:p>
                  </a:txBody>
                  <a:tcPr/>
                </a:tc>
              </a:tr>
              <a:tr h="342508">
                <a:tc>
                  <a:txBody>
                    <a:bodyPr/>
                    <a:lstStyle/>
                    <a:p>
                      <a:r>
                        <a:rPr lang="en-US" sz="1800" kern="1200" baseline="0" dirty="0" smtClean="0">
                          <a:solidFill>
                            <a:schemeClr val="dk1"/>
                          </a:solidFill>
                          <a:latin typeface="+mn-lt"/>
                          <a:ea typeface="+mn-ea"/>
                          <a:cs typeface="+mn-cs"/>
                        </a:rPr>
                        <a:t>t</a:t>
                      </a:r>
                      <a:endParaRPr lang="en-US" dirty="0"/>
                    </a:p>
                  </a:txBody>
                  <a:tcPr/>
                </a:tc>
                <a:tc>
                  <a:txBody>
                    <a:bodyPr/>
                    <a:lstStyle/>
                    <a:p>
                      <a:r>
                        <a:rPr lang="en-US" sz="1800" kern="1200" baseline="0" dirty="0" smtClean="0">
                          <a:solidFill>
                            <a:schemeClr val="dk1"/>
                          </a:solidFill>
                          <a:latin typeface="+mn-lt"/>
                          <a:ea typeface="+mn-ea"/>
                          <a:cs typeface="+mn-cs"/>
                        </a:rPr>
                        <a:t>Short Time</a:t>
                      </a:r>
                      <a:endParaRPr lang="en-US" dirty="0"/>
                    </a:p>
                  </a:txBody>
                  <a:tcPr/>
                </a:tc>
                <a:tc>
                  <a:txBody>
                    <a:bodyPr/>
                    <a:lstStyle/>
                    <a:p>
                      <a:r>
                        <a:rPr lang="en-US" sz="1800" kern="1200" baseline="0" dirty="0" smtClean="0">
                          <a:solidFill>
                            <a:schemeClr val="dk1"/>
                          </a:solidFill>
                          <a:latin typeface="+mn-lt"/>
                          <a:ea typeface="+mn-ea"/>
                          <a:cs typeface="+mn-cs"/>
                        </a:rPr>
                        <a:t>"3:22 PM"</a:t>
                      </a:r>
                      <a:endParaRPr lang="en-US" dirty="0"/>
                    </a:p>
                  </a:txBody>
                  <a:tcPr/>
                </a:tc>
              </a:tr>
              <a:tr h="342508">
                <a:tc>
                  <a:txBody>
                    <a:bodyPr/>
                    <a:lstStyle/>
                    <a:p>
                      <a:r>
                        <a:rPr lang="en-US" dirty="0" smtClean="0"/>
                        <a:t>T</a:t>
                      </a:r>
                      <a:endParaRPr lang="en-US" dirty="0"/>
                    </a:p>
                  </a:txBody>
                  <a:tcPr/>
                </a:tc>
                <a:tc>
                  <a:txBody>
                    <a:bodyPr/>
                    <a:lstStyle/>
                    <a:p>
                      <a:r>
                        <a:rPr lang="en-US" dirty="0" smtClean="0"/>
                        <a:t>Long Time</a:t>
                      </a:r>
                      <a:endParaRPr lang="en-US" dirty="0"/>
                    </a:p>
                  </a:txBody>
                  <a:tcPr/>
                </a:tc>
                <a:tc>
                  <a:txBody>
                    <a:bodyPr/>
                    <a:lstStyle/>
                    <a:p>
                      <a:r>
                        <a:rPr lang="en-US" sz="1800" kern="1200" baseline="0" dirty="0" smtClean="0">
                          <a:solidFill>
                            <a:schemeClr val="dk1"/>
                          </a:solidFill>
                          <a:latin typeface="+mn-lt"/>
                          <a:ea typeface="+mn-ea"/>
                          <a:cs typeface="+mn-cs"/>
                        </a:rPr>
                        <a:t>"3:22:00 PM"</a:t>
                      </a:r>
                      <a:endParaRPr lang="en-US" dirty="0"/>
                    </a:p>
                  </a:txBody>
                  <a:tcPr/>
                </a:tc>
              </a:tr>
              <a:tr h="342508">
                <a:tc>
                  <a:txBody>
                    <a:bodyPr/>
                    <a:lstStyle/>
                    <a:p>
                      <a:r>
                        <a:rPr lang="en-US" dirty="0" smtClean="0"/>
                        <a:t>F</a:t>
                      </a:r>
                      <a:endParaRPr lang="en-US" dirty="0"/>
                    </a:p>
                  </a:txBody>
                  <a:tcPr/>
                </a:tc>
                <a:tc>
                  <a:txBody>
                    <a:bodyPr/>
                    <a:lstStyle/>
                    <a:p>
                      <a:r>
                        <a:rPr lang="en-US" dirty="0" smtClean="0"/>
                        <a:t>Long Date &amp;</a:t>
                      </a:r>
                      <a:r>
                        <a:rPr lang="en-US" baseline="0" dirty="0" smtClean="0"/>
                        <a:t> Time</a:t>
                      </a:r>
                      <a:endParaRPr lang="en-US" dirty="0"/>
                    </a:p>
                  </a:txBody>
                  <a:tcPr/>
                </a:tc>
                <a:tc>
                  <a:txBody>
                    <a:bodyPr/>
                    <a:lstStyle/>
                    <a:p>
                      <a:r>
                        <a:rPr lang="en-US" sz="1800" kern="1200" baseline="0" dirty="0" smtClean="0">
                          <a:solidFill>
                            <a:schemeClr val="dk1"/>
                          </a:solidFill>
                          <a:latin typeface="+mn-lt"/>
                          <a:ea typeface="+mn-ea"/>
                          <a:cs typeface="+mn-cs"/>
                        </a:rPr>
                        <a:t>"Tuesday August 10, 2010 3:22:00 PM"</a:t>
                      </a:r>
                      <a:endParaRPr lang="en-US" dirty="0"/>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3.6</a:t>
            </a:r>
            <a:endParaRPr lang="en-US" dirty="0"/>
          </a:p>
        </p:txBody>
      </p:sp>
      <p:sp>
        <p:nvSpPr>
          <p:cNvPr id="3" name="Title 2"/>
          <p:cNvSpPr>
            <a:spLocks noGrp="1"/>
          </p:cNvSpPr>
          <p:nvPr>
            <p:ph type="title"/>
          </p:nvPr>
        </p:nvSpPr>
        <p:spPr/>
        <p:txBody>
          <a:bodyPr/>
          <a:lstStyle/>
          <a:p>
            <a:r>
              <a:rPr lang="en-US" dirty="0" smtClean="0"/>
              <a:t>Class-Level Variables</a:t>
            </a:r>
            <a:endParaRPr lang="en-US" dirty="0"/>
          </a:p>
        </p:txBody>
      </p:sp>
      <p:sp>
        <p:nvSpPr>
          <p:cNvPr id="4" name="Text Placeholder 3"/>
          <p:cNvSpPr>
            <a:spLocks noGrp="1"/>
          </p:cNvSpPr>
          <p:nvPr>
            <p:ph type="body" idx="13"/>
          </p:nvPr>
        </p:nvSpPr>
        <p:spPr/>
        <p:txBody>
          <a:bodyPr/>
          <a:lstStyle/>
          <a:p>
            <a:r>
              <a:rPr lang="en-US" dirty="0" smtClean="0"/>
              <a:t>Class-level variables are accessible to all procedures in a class.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lstStyle/>
          <a:p>
            <a:r>
              <a:rPr lang="en-US" dirty="0" smtClean="0"/>
              <a:t>Assume the user has entered their name into the </a:t>
            </a:r>
            <a:r>
              <a:rPr lang="en-US" dirty="0" err="1" smtClean="0"/>
              <a:t>TextBox</a:t>
            </a:r>
            <a:r>
              <a:rPr lang="en-US" dirty="0" smtClean="0"/>
              <a:t> </a:t>
            </a:r>
            <a:r>
              <a:rPr lang="en-US" dirty="0" err="1" smtClean="0"/>
              <a:t>txtName</a:t>
            </a:r>
            <a:endParaRPr lang="en-US" dirty="0" smtClean="0"/>
          </a:p>
          <a:p>
            <a:r>
              <a:rPr lang="en-US" dirty="0" smtClean="0"/>
              <a:t>Label </a:t>
            </a:r>
            <a:r>
              <a:rPr lang="en-US" dirty="0" err="1" smtClean="0"/>
              <a:t>lblGreeting</a:t>
            </a:r>
            <a:r>
              <a:rPr lang="en-US" dirty="0" smtClean="0"/>
              <a:t> can say, “Hello” to any name found in the </a:t>
            </a:r>
            <a:r>
              <a:rPr lang="en-US" dirty="0" err="1" smtClean="0"/>
              <a:t>TextBox</a:t>
            </a:r>
            <a:endParaRPr lang="en-US" dirty="0" smtClean="0"/>
          </a:p>
          <a:p>
            <a:pPr lvl="1"/>
            <a:r>
              <a:rPr lang="en-US" b="1" dirty="0" err="1" smtClean="0"/>
              <a:t>lblGreeting.Text</a:t>
            </a:r>
            <a:r>
              <a:rPr lang="en-US" b="1" dirty="0" smtClean="0"/>
              <a:t> = "Hello " &amp; </a:t>
            </a:r>
            <a:r>
              <a:rPr lang="en-US" b="1" dirty="0" err="1" smtClean="0"/>
              <a:t>txtName.Text</a:t>
            </a:r>
            <a:endParaRPr lang="en-US" b="1" dirty="0" smtClean="0"/>
          </a:p>
          <a:p>
            <a:pPr lvl="1"/>
            <a:r>
              <a:rPr lang="en-US" dirty="0" smtClean="0"/>
              <a:t>Appends user name in </a:t>
            </a:r>
            <a:r>
              <a:rPr lang="en-US" dirty="0" err="1" smtClean="0"/>
              <a:t>txtName.Text</a:t>
            </a:r>
            <a:r>
              <a:rPr lang="en-US" dirty="0" smtClean="0"/>
              <a:t> to “Hello ” and stores result in text property of </a:t>
            </a:r>
            <a:r>
              <a:rPr lang="en-US" dirty="0" err="1" smtClean="0"/>
              <a:t>lblGreeting</a:t>
            </a:r>
            <a:endParaRPr lang="en-US" dirty="0" smtClean="0"/>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Class-Level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variable declared inside a class but outside any procedure is a </a:t>
            </a:r>
            <a:r>
              <a:rPr lang="en-US" dirty="0" smtClean="0">
                <a:solidFill>
                  <a:schemeClr val="bg1"/>
                </a:solidFill>
              </a:rPr>
              <a:t>class-level variable</a:t>
            </a:r>
          </a:p>
          <a:p>
            <a:pPr lvl="1"/>
            <a:r>
              <a:rPr lang="en-US" dirty="0" smtClean="0"/>
              <a:t>Scope is throughout all procedures of the class</a:t>
            </a:r>
          </a:p>
          <a:p>
            <a:r>
              <a:rPr lang="en-US" dirty="0" smtClean="0"/>
              <a:t>Take care when using class-level variables:</a:t>
            </a:r>
          </a:p>
          <a:p>
            <a:pPr lvl="1"/>
            <a:r>
              <a:rPr lang="en-US" dirty="0" smtClean="0"/>
              <a:t>Tracking down logic errors can be time consuming because many statements can access the variable</a:t>
            </a:r>
          </a:p>
          <a:p>
            <a:pPr lvl="1"/>
            <a:r>
              <a:rPr lang="en-US" dirty="0" smtClean="0"/>
              <a:t>Make sure not to upset the accuracy of variables that are used in multiple procedures</a:t>
            </a:r>
          </a:p>
          <a:p>
            <a:pPr lvl="1"/>
            <a:r>
              <a:rPr lang="en-US" dirty="0" smtClean="0"/>
              <a:t>Because all statement can access the variables, you must be aware of every statement that has access</a:t>
            </a:r>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Class-Level Constants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smtClean="0">
                <a:solidFill>
                  <a:schemeClr val="bg1"/>
                </a:solidFill>
              </a:rPr>
              <a:t>class-level constant</a:t>
            </a:r>
            <a:r>
              <a:rPr lang="en-US" dirty="0" smtClean="0"/>
              <a:t> is a named constant declared with the </a:t>
            </a:r>
            <a:r>
              <a:rPr lang="en-US" b="1" dirty="0" smtClean="0"/>
              <a:t>Const</a:t>
            </a:r>
            <a:r>
              <a:rPr lang="en-US" dirty="0" smtClean="0"/>
              <a:t> keyword, at the class level</a:t>
            </a:r>
          </a:p>
          <a:p>
            <a:r>
              <a:rPr lang="en-US" dirty="0" smtClean="0"/>
              <a:t>Class-level constants cannot be changed during runtime</a:t>
            </a:r>
          </a:p>
          <a:p>
            <a:pPr lvl="1"/>
            <a:r>
              <a:rPr lang="en-US" dirty="0" smtClean="0"/>
              <a:t>eliminates many of the potential hazards that are associated with the use of class-level variables</a:t>
            </a:r>
          </a:p>
          <a:p>
            <a:pPr lvl="1"/>
            <a:r>
              <a:rPr lang="en-US" dirty="0" smtClean="0"/>
              <a:t>generally more acceptable to use than class-level variables</a:t>
            </a:r>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Class-Level Declarations</a:t>
            </a:r>
            <a:endParaRPr lang="en-US" dirty="0"/>
          </a:p>
        </p:txBody>
      </p:sp>
      <p:sp>
        <p:nvSpPr>
          <p:cNvPr id="5" name="Content Placeholder 4"/>
          <p:cNvSpPr>
            <a:spLocks noGrp="1"/>
          </p:cNvSpPr>
          <p:nvPr>
            <p:ph idx="1"/>
          </p:nvPr>
        </p:nvSpPr>
        <p:spPr/>
        <p:txBody>
          <a:bodyPr>
            <a:normAutofit fontScale="25000" lnSpcReduction="20000"/>
          </a:bodyPr>
          <a:lstStyle/>
          <a:p>
            <a:pPr lvl="2">
              <a:buNone/>
            </a:pPr>
            <a:r>
              <a:rPr lang="en-US" sz="11200" b="1" dirty="0" smtClean="0"/>
              <a:t>Public Class Form1</a:t>
            </a:r>
          </a:p>
          <a:p>
            <a:pPr lvl="2">
              <a:buNone/>
            </a:pPr>
            <a:r>
              <a:rPr lang="en-US" sz="11200" b="1" dirty="0" smtClean="0">
                <a:solidFill>
                  <a:schemeClr val="bg1"/>
                </a:solidFill>
              </a:rPr>
              <a:t>   ' Begin after class declaration.</a:t>
            </a:r>
          </a:p>
          <a:p>
            <a:pPr lvl="2">
              <a:buNone/>
            </a:pPr>
            <a:r>
              <a:rPr lang="en-US" sz="11200" b="1" dirty="0" smtClean="0">
                <a:ln w="18415" cmpd="sng">
                  <a:noFill/>
                  <a:prstDash val="solid"/>
                </a:ln>
                <a:effectLst/>
              </a:rPr>
              <a:t>	' Declare a class-level constant.</a:t>
            </a:r>
          </a:p>
          <a:p>
            <a:pPr lvl="2">
              <a:buNone/>
            </a:pPr>
            <a:r>
              <a:rPr lang="en-US" sz="11200" b="1" dirty="0" smtClean="0">
                <a:ln w="18415" cmpd="sng">
                  <a:noFill/>
                  <a:prstDash val="solid"/>
                </a:ln>
                <a:effectLst/>
              </a:rPr>
              <a:t>	Dim Const </a:t>
            </a:r>
            <a:r>
              <a:rPr lang="en-US" sz="11200" b="1" dirty="0" err="1" smtClean="0">
                <a:ln w="18415" cmpd="sng">
                  <a:noFill/>
                  <a:prstDash val="solid"/>
                </a:ln>
                <a:effectLst/>
              </a:rPr>
              <a:t>intVALUE</a:t>
            </a:r>
            <a:r>
              <a:rPr lang="en-US" sz="11200" b="1" dirty="0" smtClean="0">
                <a:ln w="18415" cmpd="sng">
                  <a:noFill/>
                  <a:prstDash val="solid"/>
                </a:ln>
                <a:effectLst/>
              </a:rPr>
              <a:t> As Integer = 0</a:t>
            </a:r>
          </a:p>
          <a:p>
            <a:pPr lvl="2">
              <a:buNone/>
            </a:pPr>
            <a:r>
              <a:rPr lang="en-US" sz="11200" b="1" dirty="0" smtClean="0">
                <a:ln w="18415" cmpd="sng">
                  <a:noFill/>
                  <a:prstDash val="solid"/>
                </a:ln>
                <a:effectLst/>
              </a:rPr>
              <a:t>	' Declare a class-level variable.</a:t>
            </a:r>
          </a:p>
          <a:p>
            <a:pPr lvl="2">
              <a:buNone/>
            </a:pPr>
            <a:r>
              <a:rPr lang="en-US" sz="11200" b="1" dirty="0" smtClean="0">
                <a:ln w="18415" cmpd="sng">
                  <a:noFill/>
                  <a:prstDash val="solid"/>
                </a:ln>
                <a:effectLst/>
              </a:rPr>
              <a:t>	Dim </a:t>
            </a:r>
            <a:r>
              <a:rPr lang="en-US" sz="11200" b="1" dirty="0" err="1" smtClean="0">
                <a:ln w="18415" cmpd="sng">
                  <a:noFill/>
                  <a:prstDash val="solid"/>
                </a:ln>
                <a:effectLst/>
              </a:rPr>
              <a:t>intValue</a:t>
            </a:r>
            <a:r>
              <a:rPr lang="en-US" sz="11200" b="1" dirty="0" smtClean="0">
                <a:ln w="18415" cmpd="sng">
                  <a:noFill/>
                  <a:prstDash val="solid"/>
                </a:ln>
                <a:effectLst/>
              </a:rPr>
              <a:t> As Integer</a:t>
            </a:r>
          </a:p>
          <a:p>
            <a:pPr lvl="2">
              <a:buNone/>
            </a:pPr>
            <a:r>
              <a:rPr lang="en-US" sz="11200" b="1" dirty="0" smtClean="0">
                <a:solidFill>
                  <a:schemeClr val="bg1"/>
                </a:solidFill>
              </a:rPr>
              <a:t>	' End before procedure declarations.</a:t>
            </a:r>
          </a:p>
          <a:p>
            <a:pPr lvl="2">
              <a:buNone/>
            </a:pPr>
            <a:r>
              <a:rPr lang="en-US" sz="11200" b="1" dirty="0" smtClean="0"/>
              <a:t>	Private Sub Procedure() </a:t>
            </a:r>
          </a:p>
          <a:p>
            <a:pPr lvl="2">
              <a:buNone/>
            </a:pPr>
            <a:r>
              <a:rPr lang="en-US" sz="11200" b="1" dirty="0" smtClean="0"/>
              <a:t>	End Sub</a:t>
            </a:r>
          </a:p>
          <a:p>
            <a:pPr lvl="2">
              <a:buNone/>
            </a:pPr>
            <a:r>
              <a:rPr lang="en-US" sz="11200" b="1" dirty="0" smtClean="0"/>
              <a:t>End Class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72</a:t>
            </a:fld>
            <a:endParaRPr lang="en-US" dirty="0"/>
          </a:p>
        </p:txBody>
      </p:sp>
      <p:sp>
        <p:nvSpPr>
          <p:cNvPr id="14" name="Rectangle 13"/>
          <p:cNvSpPr/>
          <p:nvPr/>
        </p:nvSpPr>
        <p:spPr>
          <a:xfrm>
            <a:off x="1600200" y="2438400"/>
            <a:ext cx="5181600" cy="1676400"/>
          </a:xfrm>
          <a:prstGeom prst="rect">
            <a:avLst/>
          </a:prstGeom>
          <a:noFill/>
          <a:ln w="635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3.7</a:t>
            </a:r>
            <a:endParaRPr lang="en-US" dirty="0"/>
          </a:p>
        </p:txBody>
      </p:sp>
      <p:sp>
        <p:nvSpPr>
          <p:cNvPr id="3" name="Title 2"/>
          <p:cNvSpPr>
            <a:spLocks noGrp="1"/>
          </p:cNvSpPr>
          <p:nvPr>
            <p:ph type="title"/>
          </p:nvPr>
        </p:nvSpPr>
        <p:spPr/>
        <p:txBody>
          <a:bodyPr/>
          <a:lstStyle/>
          <a:p>
            <a:r>
              <a:rPr lang="en-US" dirty="0" smtClean="0"/>
              <a:t>Exception Handling</a:t>
            </a:r>
            <a:endParaRPr lang="en-US" dirty="0"/>
          </a:p>
        </p:txBody>
      </p:sp>
      <p:sp>
        <p:nvSpPr>
          <p:cNvPr id="4" name="Text Placeholder 3"/>
          <p:cNvSpPr>
            <a:spLocks noGrp="1"/>
          </p:cNvSpPr>
          <p:nvPr>
            <p:ph type="body" idx="13"/>
          </p:nvPr>
        </p:nvSpPr>
        <p:spPr/>
        <p:txBody>
          <a:bodyPr/>
          <a:lstStyle/>
          <a:p>
            <a:r>
              <a:rPr lang="en-US" dirty="0" smtClean="0"/>
              <a:t>A well-engineered program should report errors and try to</a:t>
            </a:r>
          </a:p>
          <a:p>
            <a:r>
              <a:rPr lang="en-US" dirty="0" smtClean="0"/>
              <a:t>continue. Or, it should explain why it cannot continue, and then</a:t>
            </a:r>
          </a:p>
          <a:p>
            <a:r>
              <a:rPr lang="en-US" dirty="0" smtClean="0"/>
              <a:t>shut down. In this section, you learn how to recover gracefully</a:t>
            </a:r>
          </a:p>
          <a:p>
            <a:r>
              <a:rPr lang="en-US" dirty="0" smtClean="0"/>
              <a:t>from errors, using a technique known as exception handling.</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Errors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We’ve shown two possible runtime errors</a:t>
            </a:r>
          </a:p>
          <a:p>
            <a:pPr lvl="1"/>
            <a:r>
              <a:rPr lang="en-US" dirty="0" err="1" smtClean="0"/>
              <a:t>DivideByZeroException</a:t>
            </a:r>
            <a:endParaRPr lang="en-US" dirty="0" smtClean="0"/>
          </a:p>
          <a:p>
            <a:pPr lvl="1"/>
            <a:r>
              <a:rPr lang="en-US" dirty="0" err="1" smtClean="0"/>
              <a:t>InvalidCastException</a:t>
            </a:r>
            <a:endParaRPr lang="en-US" dirty="0" smtClean="0"/>
          </a:p>
          <a:p>
            <a:pPr lvl="1"/>
            <a:r>
              <a:rPr lang="en-US" dirty="0" smtClean="0"/>
              <a:t>There are many others</a:t>
            </a:r>
          </a:p>
          <a:p>
            <a:r>
              <a:rPr lang="en-US" dirty="0" smtClean="0"/>
              <a:t>Runtime errors occur for may reasons </a:t>
            </a:r>
          </a:p>
          <a:p>
            <a:r>
              <a:rPr lang="en-US" dirty="0" smtClean="0"/>
              <a:t>A runtime error results when:</a:t>
            </a:r>
          </a:p>
          <a:p>
            <a:pPr lvl="1"/>
            <a:r>
              <a:rPr lang="en-US" dirty="0" smtClean="0"/>
              <a:t>Visual Basic </a:t>
            </a:r>
            <a:r>
              <a:rPr lang="en-US" dirty="0" smtClean="0">
                <a:solidFill>
                  <a:schemeClr val="bg1"/>
                </a:solidFill>
              </a:rPr>
              <a:t>throws an exception</a:t>
            </a:r>
          </a:p>
          <a:p>
            <a:pPr lvl="1"/>
            <a:r>
              <a:rPr lang="en-US" dirty="0" smtClean="0"/>
              <a:t>And it is an </a:t>
            </a:r>
            <a:r>
              <a:rPr lang="en-US" dirty="0" smtClean="0">
                <a:solidFill>
                  <a:schemeClr val="bg1"/>
                </a:solidFill>
              </a:rPr>
              <a:t>unhandled exception</a:t>
            </a:r>
          </a:p>
          <a:p>
            <a:r>
              <a:rPr lang="en-US" dirty="0" smtClean="0"/>
              <a:t>Exception handling allows a program to fail gracefully and recover if possible</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Exceptions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Visual Basic provides an exception handler</a:t>
            </a:r>
          </a:p>
          <a:p>
            <a:r>
              <a:rPr lang="en-US" dirty="0" smtClean="0"/>
              <a:t>The Try-Catch statement:</a:t>
            </a:r>
          </a:p>
          <a:p>
            <a:pPr>
              <a:buNone/>
            </a:pPr>
            <a:r>
              <a:rPr lang="en-US" b="1" dirty="0" smtClean="0"/>
              <a:t>		Try</a:t>
            </a:r>
          </a:p>
          <a:p>
            <a:pPr>
              <a:buNone/>
            </a:pPr>
            <a:r>
              <a:rPr lang="en-US" b="1" dirty="0" smtClean="0"/>
              <a:t>		  ' Try block statements…</a:t>
            </a:r>
          </a:p>
          <a:p>
            <a:pPr>
              <a:buNone/>
            </a:pPr>
            <a:r>
              <a:rPr lang="en-US" b="1" dirty="0" smtClean="0"/>
              <a:t>		Catch</a:t>
            </a:r>
          </a:p>
          <a:p>
            <a:pPr>
              <a:buNone/>
            </a:pPr>
            <a:r>
              <a:rPr lang="en-US" b="1" dirty="0" smtClean="0"/>
              <a:t>		  ' Catch block statements…</a:t>
            </a:r>
          </a:p>
          <a:p>
            <a:pPr>
              <a:buNone/>
            </a:pPr>
            <a:r>
              <a:rPr lang="en-US" b="1" dirty="0" smtClean="0"/>
              <a:t>		End Try</a:t>
            </a:r>
          </a:p>
          <a:p>
            <a:r>
              <a:rPr lang="en-US" dirty="0" smtClean="0"/>
              <a:t>The </a:t>
            </a:r>
            <a:r>
              <a:rPr lang="en-US" dirty="0" smtClean="0">
                <a:solidFill>
                  <a:schemeClr val="bg1"/>
                </a:solidFill>
              </a:rPr>
              <a:t>try block </a:t>
            </a:r>
            <a:r>
              <a:rPr lang="en-US" dirty="0" smtClean="0"/>
              <a:t>contains program statements that might throw an exception</a:t>
            </a:r>
          </a:p>
          <a:p>
            <a:r>
              <a:rPr lang="en-US" dirty="0" smtClean="0"/>
              <a:t>The </a:t>
            </a:r>
            <a:r>
              <a:rPr lang="en-US" dirty="0" smtClean="0">
                <a:solidFill>
                  <a:schemeClr val="bg1"/>
                </a:solidFill>
              </a:rPr>
              <a:t>catch block </a:t>
            </a:r>
            <a:r>
              <a:rPr lang="en-US" dirty="0" smtClean="0"/>
              <a:t>contains statements to execute if an exception is thrown</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Example</a:t>
            </a:r>
            <a:endParaRPr lang="en-US" dirty="0"/>
          </a:p>
        </p:txBody>
      </p:sp>
      <p:sp>
        <p:nvSpPr>
          <p:cNvPr id="3" name="Content Placeholder 2"/>
          <p:cNvSpPr>
            <a:spLocks noGrp="1"/>
          </p:cNvSpPr>
          <p:nvPr>
            <p:ph idx="1"/>
          </p:nvPr>
        </p:nvSpPr>
        <p:spPr/>
        <p:txBody>
          <a:bodyPr>
            <a:normAutofit fontScale="92500"/>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If </a:t>
            </a:r>
            <a:r>
              <a:rPr lang="en-US" sz="2400" b="1" dirty="0" err="1" smtClean="0"/>
              <a:t>CDec</a:t>
            </a:r>
            <a:r>
              <a:rPr lang="en-US" sz="2400" dirty="0" smtClean="0"/>
              <a:t> throws a cast exception, the try block catches it, jumps to and executes the catch block which displays the error message</a:t>
            </a:r>
          </a:p>
          <a:p>
            <a:endParaRPr lang="en-US" dirty="0" smtClean="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76</a:t>
            </a:fld>
            <a:endParaRPr lang="en-US" dirty="0"/>
          </a:p>
        </p:txBody>
      </p:sp>
      <p:sp>
        <p:nvSpPr>
          <p:cNvPr id="6" name="TextBox 5"/>
          <p:cNvSpPr txBox="1"/>
          <p:nvPr/>
        </p:nvSpPr>
        <p:spPr>
          <a:xfrm>
            <a:off x="457200" y="1600200"/>
            <a:ext cx="8458200" cy="3416320"/>
          </a:xfrm>
          <a:prstGeom prst="rect">
            <a:avLst/>
          </a:prstGeom>
          <a:noFill/>
        </p:spPr>
        <p:txBody>
          <a:bodyPr wrap="square" rtlCol="0">
            <a:spAutoFit/>
          </a:bodyPr>
          <a:lstStyle/>
          <a:p>
            <a:r>
              <a:rPr lang="en-US" sz="2400" b="1" dirty="0" smtClean="0"/>
              <a:t>Try</a:t>
            </a:r>
          </a:p>
          <a:p>
            <a:r>
              <a:rPr lang="en-US" sz="2400" b="1" dirty="0" smtClean="0"/>
              <a:t>   ' Get the user's input and convert it to a Decimal.</a:t>
            </a:r>
          </a:p>
          <a:p>
            <a:r>
              <a:rPr lang="en-US" sz="2400" b="1" dirty="0" smtClean="0"/>
              <a:t>   </a:t>
            </a:r>
            <a:r>
              <a:rPr lang="en-US" sz="2400" b="1" dirty="0" err="1" smtClean="0"/>
              <a:t>decSalary</a:t>
            </a:r>
            <a:r>
              <a:rPr lang="en-US" sz="2400" b="1" dirty="0" smtClean="0"/>
              <a:t> = </a:t>
            </a:r>
            <a:r>
              <a:rPr lang="en-US" sz="2400" b="1" dirty="0" err="1" smtClean="0"/>
              <a:t>CDec</a:t>
            </a:r>
            <a:r>
              <a:rPr lang="en-US" sz="2400" b="1" dirty="0" smtClean="0"/>
              <a:t>(</a:t>
            </a:r>
            <a:r>
              <a:rPr lang="en-US" sz="2400" b="1" dirty="0" err="1" smtClean="0"/>
              <a:t>txtSalary.Text</a:t>
            </a:r>
            <a:r>
              <a:rPr lang="en-US" sz="2400" b="1" dirty="0" smtClean="0"/>
              <a:t>)</a:t>
            </a:r>
          </a:p>
          <a:p>
            <a:r>
              <a:rPr lang="en-US" sz="2400" b="1" dirty="0" smtClean="0"/>
              <a:t>   ' Display the user's salary.</a:t>
            </a:r>
          </a:p>
          <a:p>
            <a:r>
              <a:rPr lang="en-US" sz="2400" b="1" dirty="0" smtClean="0"/>
              <a:t>   </a:t>
            </a:r>
            <a:r>
              <a:rPr lang="en-US" sz="2400" b="1" dirty="0" err="1" smtClean="0"/>
              <a:t>MessageBox.Show</a:t>
            </a:r>
            <a:r>
              <a:rPr lang="en-US" sz="2400" b="1" dirty="0" smtClean="0"/>
              <a:t>("Your salary is " &amp; </a:t>
            </a:r>
            <a:r>
              <a:rPr lang="en-US" sz="2400" b="1" dirty="0" err="1" smtClean="0"/>
              <a:t>decSalary.ToString</a:t>
            </a:r>
            <a:r>
              <a:rPr lang="en-US" sz="2400" b="1" dirty="0" smtClean="0"/>
              <a:t>("c"))</a:t>
            </a:r>
          </a:p>
          <a:p>
            <a:r>
              <a:rPr lang="en-US" sz="2400" b="1" dirty="0" smtClean="0"/>
              <a:t>Catch</a:t>
            </a:r>
          </a:p>
          <a:p>
            <a:r>
              <a:rPr lang="en-US" sz="2400" b="1" dirty="0" smtClean="0"/>
              <a:t>   ' Display an error message.</a:t>
            </a:r>
          </a:p>
          <a:p>
            <a:r>
              <a:rPr lang="en-US" sz="2400" b="1" dirty="0" smtClean="0"/>
              <a:t>   </a:t>
            </a:r>
            <a:r>
              <a:rPr lang="en-US" sz="2400" b="1" dirty="0" err="1" smtClean="0"/>
              <a:t>MessageBox.Show</a:t>
            </a:r>
            <a:r>
              <a:rPr lang="en-US" sz="2400" b="1" dirty="0" smtClean="0"/>
              <a:t>("Please try again, and enter a number.")</a:t>
            </a:r>
          </a:p>
          <a:p>
            <a:r>
              <a:rPr lang="en-US" sz="2400" b="1" dirty="0" smtClean="0"/>
              <a:t>End Try</a:t>
            </a:r>
            <a:endParaRPr lang="en-US" sz="24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3.8</a:t>
            </a:r>
            <a:endParaRPr lang="en-US" dirty="0"/>
          </a:p>
        </p:txBody>
      </p:sp>
      <p:sp>
        <p:nvSpPr>
          <p:cNvPr id="3" name="Title 2"/>
          <p:cNvSpPr>
            <a:spLocks noGrp="1"/>
          </p:cNvSpPr>
          <p:nvPr>
            <p:ph type="title"/>
          </p:nvPr>
        </p:nvSpPr>
        <p:spPr/>
        <p:txBody>
          <a:bodyPr/>
          <a:lstStyle/>
          <a:p>
            <a:r>
              <a:rPr lang="en-US" dirty="0" smtClean="0"/>
              <a:t>Group Boxes</a:t>
            </a:r>
            <a:endParaRPr lang="en-US" dirty="0"/>
          </a:p>
        </p:txBody>
      </p:sp>
      <p:sp>
        <p:nvSpPr>
          <p:cNvPr id="4" name="Text Placeholder 3"/>
          <p:cNvSpPr>
            <a:spLocks noGrp="1"/>
          </p:cNvSpPr>
          <p:nvPr>
            <p:ph type="body" idx="13"/>
          </p:nvPr>
        </p:nvSpPr>
        <p:spPr/>
        <p:txBody>
          <a:bodyPr/>
          <a:lstStyle/>
          <a:p>
            <a:r>
              <a:rPr lang="en-US" dirty="0" smtClean="0"/>
              <a:t>The </a:t>
            </a:r>
            <a:r>
              <a:rPr lang="en-US" dirty="0" err="1" smtClean="0"/>
              <a:t>GroupBox</a:t>
            </a:r>
            <a:r>
              <a:rPr lang="en-US" dirty="0" smtClean="0"/>
              <a:t> control is a container that is used to group other</a:t>
            </a:r>
          </a:p>
          <a:p>
            <a:r>
              <a:rPr lang="en-US" dirty="0" smtClean="0"/>
              <a:t>controls together.</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GroupBox</a:t>
            </a:r>
            <a:r>
              <a:rPr lang="en-US" dirty="0" smtClean="0"/>
              <a:t> Control</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err="1" smtClean="0">
                <a:solidFill>
                  <a:schemeClr val="bg1"/>
                </a:solidFill>
              </a:rPr>
              <a:t>GroupBox</a:t>
            </a:r>
            <a:r>
              <a:rPr lang="en-US" dirty="0" smtClean="0"/>
              <a:t> creates a grouping of controls </a:t>
            </a:r>
          </a:p>
          <a:p>
            <a:pPr lvl="1"/>
            <a:r>
              <a:rPr lang="en-US" dirty="0" smtClean="0"/>
              <a:t>Controls are enclosed in </a:t>
            </a:r>
            <a:br>
              <a:rPr lang="en-US" dirty="0" smtClean="0"/>
            </a:br>
            <a:r>
              <a:rPr lang="en-US" dirty="0" smtClean="0"/>
              <a:t>a box with a title</a:t>
            </a:r>
          </a:p>
          <a:p>
            <a:pPr lvl="1"/>
            <a:r>
              <a:rPr lang="en-US" dirty="0" smtClean="0"/>
              <a:t>It’s apparent the controls </a:t>
            </a:r>
            <a:br>
              <a:rPr lang="en-US" dirty="0" smtClean="0"/>
            </a:br>
            <a:r>
              <a:rPr lang="en-US" dirty="0" smtClean="0"/>
              <a:t>within the </a:t>
            </a:r>
            <a:r>
              <a:rPr lang="en-US" dirty="0" err="1" smtClean="0"/>
              <a:t>GroupBox</a:t>
            </a:r>
            <a:r>
              <a:rPr lang="en-US" dirty="0" smtClean="0"/>
              <a:t> are related in some way</a:t>
            </a:r>
          </a:p>
          <a:p>
            <a:pPr lvl="1"/>
            <a:r>
              <a:rPr lang="en-US" dirty="0" smtClean="0"/>
              <a:t>Controls in a </a:t>
            </a:r>
            <a:r>
              <a:rPr lang="en-US" dirty="0" err="1" smtClean="0"/>
              <a:t>GroupBox</a:t>
            </a:r>
            <a:r>
              <a:rPr lang="en-US" dirty="0" smtClean="0"/>
              <a:t> have their own tab order</a:t>
            </a:r>
          </a:p>
          <a:p>
            <a:pPr lvl="1"/>
            <a:r>
              <a:rPr lang="en-US" dirty="0" smtClean="0"/>
              <a:t>Moving a </a:t>
            </a:r>
            <a:r>
              <a:rPr lang="en-US" dirty="0" err="1" smtClean="0"/>
              <a:t>GroupBox</a:t>
            </a:r>
            <a:r>
              <a:rPr lang="en-US" dirty="0" smtClean="0"/>
              <a:t> moves its controls with it</a:t>
            </a:r>
          </a:p>
          <a:p>
            <a:pPr lvl="1"/>
            <a:r>
              <a:rPr lang="en-US" dirty="0" smtClean="0"/>
              <a:t>Removing a </a:t>
            </a:r>
            <a:r>
              <a:rPr lang="en-US" dirty="0" err="1" smtClean="0"/>
              <a:t>GroupBox</a:t>
            </a:r>
            <a:r>
              <a:rPr lang="en-US" dirty="0" smtClean="0"/>
              <a:t> also removes all controls within it</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78</a:t>
            </a:fld>
            <a:endParaRPr lang="en-US" dirty="0"/>
          </a:p>
        </p:txBody>
      </p:sp>
      <p:pic>
        <p:nvPicPr>
          <p:cNvPr id="5" name="Picture 4" descr="0338"/>
          <p:cNvPicPr>
            <a:picLocks noChangeAspect="1" noChangeArrowheads="1"/>
          </p:cNvPicPr>
          <p:nvPr/>
        </p:nvPicPr>
        <p:blipFill>
          <a:blip r:embed="rId2" cstate="print"/>
          <a:srcRect/>
          <a:stretch>
            <a:fillRect/>
          </a:stretch>
        </p:blipFill>
        <p:spPr bwMode="auto">
          <a:xfrm>
            <a:off x="5029200" y="2057400"/>
            <a:ext cx="2667000" cy="159112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Placing Controls Within a Group 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Must create the </a:t>
            </a:r>
            <a:r>
              <a:rPr lang="en-US" dirty="0" err="1" smtClean="0"/>
              <a:t>GroupBox</a:t>
            </a:r>
            <a:r>
              <a:rPr lang="en-US" dirty="0" smtClean="0"/>
              <a:t> first</a:t>
            </a:r>
          </a:p>
          <a:p>
            <a:r>
              <a:rPr lang="en-US" dirty="0" smtClean="0"/>
              <a:t>Then select the </a:t>
            </a:r>
            <a:r>
              <a:rPr lang="en-US" dirty="0" err="1" smtClean="0"/>
              <a:t>GroupBox</a:t>
            </a:r>
            <a:r>
              <a:rPr lang="en-US" dirty="0" smtClean="0"/>
              <a:t> control and</a:t>
            </a:r>
          </a:p>
          <a:p>
            <a:pPr lvl="1"/>
            <a:r>
              <a:rPr lang="en-US" dirty="0" smtClean="0"/>
              <a:t>Double-click the tool from the </a:t>
            </a:r>
            <a:r>
              <a:rPr lang="en-US" dirty="0" err="1" smtClean="0"/>
              <a:t>ToolBox</a:t>
            </a:r>
            <a:r>
              <a:rPr lang="en-US" dirty="0" smtClean="0"/>
              <a:t> to place the control in the group</a:t>
            </a:r>
          </a:p>
          <a:p>
            <a:pPr lvl="1">
              <a:buNone/>
            </a:pPr>
            <a:r>
              <a:rPr lang="en-US" dirty="0" smtClean="0"/>
              <a:t>	</a:t>
            </a:r>
            <a:r>
              <a:rPr lang="en-US" b="1" dirty="0" smtClean="0"/>
              <a:t>or</a:t>
            </a:r>
          </a:p>
          <a:p>
            <a:pPr lvl="1"/>
            <a:r>
              <a:rPr lang="en-US" dirty="0" smtClean="0"/>
              <a:t>Click and drag the control from the </a:t>
            </a:r>
            <a:r>
              <a:rPr lang="en-US" dirty="0" err="1" smtClean="0"/>
              <a:t>ToolBox</a:t>
            </a:r>
            <a:r>
              <a:rPr lang="en-US" dirty="0" smtClean="0"/>
              <a:t> to the </a:t>
            </a:r>
            <a:r>
              <a:rPr lang="en-US" dirty="0" err="1" smtClean="0"/>
              <a:t>GroupBox</a:t>
            </a:r>
            <a:endParaRPr lang="en-US" dirty="0" smtClean="0"/>
          </a:p>
          <a:p>
            <a:r>
              <a:rPr lang="en-US" dirty="0" smtClean="0"/>
              <a:t>To move an existing control to a </a:t>
            </a:r>
            <a:r>
              <a:rPr lang="en-US" dirty="0" err="1" smtClean="0"/>
              <a:t>GroupBox</a:t>
            </a:r>
            <a:endParaRPr lang="en-US" dirty="0" smtClean="0"/>
          </a:p>
          <a:p>
            <a:pPr lvl="1"/>
            <a:r>
              <a:rPr lang="en-US" dirty="0" smtClean="0"/>
              <a:t>Select the control and cut it from the form</a:t>
            </a:r>
          </a:p>
          <a:p>
            <a:pPr lvl="1"/>
            <a:r>
              <a:rPr lang="en-US" dirty="0" smtClean="0"/>
              <a:t>Select the group and paste the control into it</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 Concatenation</a:t>
            </a:r>
            <a:endParaRPr lang="en-US" dirty="0"/>
          </a:p>
        </p:txBody>
      </p:sp>
      <p:sp>
        <p:nvSpPr>
          <p:cNvPr id="3" name="Content Placeholder 2"/>
          <p:cNvSpPr>
            <a:spLocks noGrp="1"/>
          </p:cNvSpPr>
          <p:nvPr>
            <p:ph idx="1"/>
          </p:nvPr>
        </p:nvSpPr>
        <p:spPr/>
        <p:txBody>
          <a:bodyPr/>
          <a:lstStyle/>
          <a:p>
            <a:r>
              <a:rPr lang="en-US" dirty="0" smtClean="0"/>
              <a:t>Tutorial 3-2 provides another example of how to concatenate strings from text boxes</a:t>
            </a:r>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8</a:t>
            </a:fld>
            <a:endParaRPr lang="en-US" dirty="0"/>
          </a:p>
        </p:txBody>
      </p:sp>
      <p:grpSp>
        <p:nvGrpSpPr>
          <p:cNvPr id="39" name="Group 38"/>
          <p:cNvGrpSpPr/>
          <p:nvPr/>
        </p:nvGrpSpPr>
        <p:grpSpPr>
          <a:xfrm>
            <a:off x="1295400" y="2819400"/>
            <a:ext cx="6553199" cy="3168580"/>
            <a:chOff x="838201" y="2819400"/>
            <a:chExt cx="6857999" cy="3401296"/>
          </a:xfrm>
        </p:grpSpPr>
        <p:pic>
          <p:nvPicPr>
            <p:cNvPr id="18" name="Picture 17" descr="New Bitmap Image (2).bmp"/>
            <p:cNvPicPr>
              <a:picLocks noChangeAspect="1"/>
            </p:cNvPicPr>
            <p:nvPr/>
          </p:nvPicPr>
          <p:blipFill>
            <a:blip r:embed="rId2" cstate="print"/>
            <a:stretch>
              <a:fillRect/>
            </a:stretch>
          </p:blipFill>
          <p:spPr>
            <a:xfrm>
              <a:off x="838201" y="2819400"/>
              <a:ext cx="3733800" cy="3050147"/>
            </a:xfrm>
            <a:prstGeom prst="rect">
              <a:avLst/>
            </a:prstGeom>
            <a:ln>
              <a:noFill/>
            </a:ln>
            <a:effectLst>
              <a:outerShdw blurRad="190500" algn="tl" rotWithShape="0">
                <a:srgbClr val="000000">
                  <a:alpha val="70000"/>
                </a:srgbClr>
              </a:outerShdw>
            </a:effectLst>
          </p:spPr>
        </p:pic>
        <p:grpSp>
          <p:nvGrpSpPr>
            <p:cNvPr id="38" name="Group 37"/>
            <p:cNvGrpSpPr/>
            <p:nvPr/>
          </p:nvGrpSpPr>
          <p:grpSpPr>
            <a:xfrm>
              <a:off x="1676400" y="3200400"/>
              <a:ext cx="6019800" cy="3020296"/>
              <a:chOff x="1676400" y="3200400"/>
              <a:chExt cx="6019800" cy="3020296"/>
            </a:xfrm>
          </p:grpSpPr>
          <p:sp>
            <p:nvSpPr>
              <p:cNvPr id="20" name="Line 10"/>
              <p:cNvSpPr>
                <a:spLocks noChangeShapeType="1"/>
              </p:cNvSpPr>
              <p:nvPr/>
            </p:nvSpPr>
            <p:spPr bwMode="auto">
              <a:xfrm flipH="1">
                <a:off x="4267200" y="3429000"/>
                <a:ext cx="1371600" cy="0"/>
              </a:xfrm>
              <a:prstGeom prst="line">
                <a:avLst/>
              </a:prstGeom>
              <a:noFill/>
              <a:ln w="19050">
                <a:solidFill>
                  <a:schemeClr val="tx1"/>
                </a:solidFill>
                <a:round/>
                <a:headEnd/>
                <a:tailEnd type="triangle" w="med" len="med"/>
              </a:ln>
            </p:spPr>
            <p:txBody>
              <a:bodyPr/>
              <a:lstStyle/>
              <a:p>
                <a:endParaRPr lang="en-US"/>
              </a:p>
            </p:txBody>
          </p:sp>
          <p:sp>
            <p:nvSpPr>
              <p:cNvPr id="21" name="Line 11"/>
              <p:cNvSpPr>
                <a:spLocks noChangeShapeType="1"/>
              </p:cNvSpPr>
              <p:nvPr/>
            </p:nvSpPr>
            <p:spPr bwMode="auto">
              <a:xfrm flipH="1">
                <a:off x="4267200" y="3810000"/>
                <a:ext cx="1371600" cy="0"/>
              </a:xfrm>
              <a:prstGeom prst="line">
                <a:avLst/>
              </a:prstGeom>
              <a:noFill/>
              <a:ln w="19050">
                <a:solidFill>
                  <a:schemeClr val="tx1"/>
                </a:solidFill>
                <a:round/>
                <a:headEnd/>
                <a:tailEnd type="triangle" w="med" len="med"/>
              </a:ln>
            </p:spPr>
            <p:txBody>
              <a:bodyPr/>
              <a:lstStyle/>
              <a:p>
                <a:endParaRPr lang="en-US"/>
              </a:p>
            </p:txBody>
          </p:sp>
          <p:sp>
            <p:nvSpPr>
              <p:cNvPr id="22" name="Line 12"/>
              <p:cNvSpPr>
                <a:spLocks noChangeShapeType="1"/>
              </p:cNvSpPr>
              <p:nvPr/>
            </p:nvSpPr>
            <p:spPr bwMode="auto">
              <a:xfrm flipH="1">
                <a:off x="4267200" y="4114800"/>
                <a:ext cx="1371600" cy="0"/>
              </a:xfrm>
              <a:prstGeom prst="line">
                <a:avLst/>
              </a:prstGeom>
              <a:noFill/>
              <a:ln w="19050">
                <a:solidFill>
                  <a:schemeClr val="tx1"/>
                </a:solidFill>
                <a:round/>
                <a:headEnd/>
                <a:tailEnd type="triangle" w="med" len="med"/>
              </a:ln>
            </p:spPr>
            <p:txBody>
              <a:bodyPr/>
              <a:lstStyle/>
              <a:p>
                <a:endParaRPr lang="en-US"/>
              </a:p>
            </p:txBody>
          </p:sp>
          <p:sp>
            <p:nvSpPr>
              <p:cNvPr id="23" name="Line 13"/>
              <p:cNvSpPr>
                <a:spLocks noChangeShapeType="1"/>
              </p:cNvSpPr>
              <p:nvPr/>
            </p:nvSpPr>
            <p:spPr bwMode="auto">
              <a:xfrm flipH="1">
                <a:off x="4267200" y="4495800"/>
                <a:ext cx="1371600" cy="0"/>
              </a:xfrm>
              <a:prstGeom prst="line">
                <a:avLst/>
              </a:prstGeom>
              <a:noFill/>
              <a:ln w="19050">
                <a:solidFill>
                  <a:schemeClr val="tx1"/>
                </a:solidFill>
                <a:round/>
                <a:headEnd/>
                <a:tailEnd type="triangle" w="med" len="med"/>
              </a:ln>
            </p:spPr>
            <p:txBody>
              <a:bodyPr/>
              <a:lstStyle/>
              <a:p>
                <a:endParaRPr lang="en-US"/>
              </a:p>
            </p:txBody>
          </p:sp>
          <p:sp>
            <p:nvSpPr>
              <p:cNvPr id="24" name="Line 14"/>
              <p:cNvSpPr>
                <a:spLocks noChangeShapeType="1"/>
              </p:cNvSpPr>
              <p:nvPr/>
            </p:nvSpPr>
            <p:spPr bwMode="auto">
              <a:xfrm flipH="1">
                <a:off x="4267200" y="4876800"/>
                <a:ext cx="1371600" cy="0"/>
              </a:xfrm>
              <a:prstGeom prst="line">
                <a:avLst/>
              </a:prstGeom>
              <a:noFill/>
              <a:ln w="19050">
                <a:solidFill>
                  <a:schemeClr val="tx1"/>
                </a:solidFill>
                <a:round/>
                <a:headEnd/>
                <a:tailEnd type="triangle" w="med" len="med"/>
              </a:ln>
            </p:spPr>
            <p:txBody>
              <a:bodyPr/>
              <a:lstStyle/>
              <a:p>
                <a:endParaRPr lang="en-US"/>
              </a:p>
            </p:txBody>
          </p:sp>
          <p:sp>
            <p:nvSpPr>
              <p:cNvPr id="25" name="Line 18"/>
              <p:cNvSpPr>
                <a:spLocks noChangeShapeType="1"/>
              </p:cNvSpPr>
              <p:nvPr/>
            </p:nvSpPr>
            <p:spPr bwMode="auto">
              <a:xfrm flipV="1">
                <a:off x="2743200" y="5557837"/>
                <a:ext cx="0" cy="152400"/>
              </a:xfrm>
              <a:prstGeom prst="line">
                <a:avLst/>
              </a:prstGeom>
              <a:noFill/>
              <a:ln w="19050">
                <a:solidFill>
                  <a:schemeClr val="tx1"/>
                </a:solidFill>
                <a:round/>
                <a:headEnd/>
                <a:tailEnd type="triangle" w="med" len="med"/>
              </a:ln>
            </p:spPr>
            <p:txBody>
              <a:bodyPr/>
              <a:lstStyle/>
              <a:p>
                <a:endParaRPr lang="en-US"/>
              </a:p>
            </p:txBody>
          </p:sp>
          <p:sp>
            <p:nvSpPr>
              <p:cNvPr id="26" name="Line 20"/>
              <p:cNvSpPr>
                <a:spLocks noChangeShapeType="1"/>
              </p:cNvSpPr>
              <p:nvPr/>
            </p:nvSpPr>
            <p:spPr bwMode="auto">
              <a:xfrm flipV="1">
                <a:off x="1676400" y="5595938"/>
                <a:ext cx="0" cy="423862"/>
              </a:xfrm>
              <a:prstGeom prst="line">
                <a:avLst/>
              </a:prstGeom>
              <a:noFill/>
              <a:ln w="19050">
                <a:solidFill>
                  <a:schemeClr val="tx1"/>
                </a:solidFill>
                <a:round/>
                <a:headEnd/>
                <a:tailEnd type="triangle" w="med" len="med"/>
              </a:ln>
            </p:spPr>
            <p:txBody>
              <a:bodyPr/>
              <a:lstStyle/>
              <a:p>
                <a:endParaRPr lang="en-US"/>
              </a:p>
            </p:txBody>
          </p:sp>
          <p:sp>
            <p:nvSpPr>
              <p:cNvPr id="27" name="Line 21"/>
              <p:cNvSpPr>
                <a:spLocks noChangeShapeType="1"/>
              </p:cNvSpPr>
              <p:nvPr/>
            </p:nvSpPr>
            <p:spPr bwMode="auto">
              <a:xfrm>
                <a:off x="1676400" y="6019800"/>
                <a:ext cx="4038600" cy="0"/>
              </a:xfrm>
              <a:prstGeom prst="line">
                <a:avLst/>
              </a:prstGeom>
              <a:noFill/>
              <a:ln w="19050">
                <a:solidFill>
                  <a:schemeClr val="tx1"/>
                </a:solidFill>
                <a:round/>
                <a:headEnd/>
                <a:tailEnd/>
              </a:ln>
            </p:spPr>
            <p:txBody>
              <a:bodyPr/>
              <a:lstStyle/>
              <a:p>
                <a:endParaRPr lang="en-US"/>
              </a:p>
            </p:txBody>
          </p:sp>
          <p:sp>
            <p:nvSpPr>
              <p:cNvPr id="28" name="Line 23"/>
              <p:cNvSpPr>
                <a:spLocks noChangeShapeType="1"/>
              </p:cNvSpPr>
              <p:nvPr/>
            </p:nvSpPr>
            <p:spPr bwMode="auto">
              <a:xfrm>
                <a:off x="2743200" y="5715000"/>
                <a:ext cx="2971800" cy="0"/>
              </a:xfrm>
              <a:prstGeom prst="line">
                <a:avLst/>
              </a:prstGeom>
              <a:noFill/>
              <a:ln w="19050">
                <a:solidFill>
                  <a:schemeClr val="tx1"/>
                </a:solidFill>
                <a:round/>
                <a:headEnd/>
                <a:tailEnd/>
              </a:ln>
            </p:spPr>
            <p:txBody>
              <a:bodyPr/>
              <a:lstStyle/>
              <a:p>
                <a:endParaRPr lang="en-US"/>
              </a:p>
            </p:txBody>
          </p:sp>
          <p:sp>
            <p:nvSpPr>
              <p:cNvPr id="29" name="Line 24"/>
              <p:cNvSpPr>
                <a:spLocks noChangeShapeType="1"/>
              </p:cNvSpPr>
              <p:nvPr/>
            </p:nvSpPr>
            <p:spPr bwMode="auto">
              <a:xfrm flipH="1">
                <a:off x="4267200" y="5410200"/>
                <a:ext cx="1447800" cy="0"/>
              </a:xfrm>
              <a:prstGeom prst="line">
                <a:avLst/>
              </a:prstGeom>
              <a:noFill/>
              <a:ln w="19050">
                <a:solidFill>
                  <a:schemeClr val="tx1"/>
                </a:solidFill>
                <a:round/>
                <a:headEnd/>
                <a:tailEnd type="triangle" w="med" len="med"/>
              </a:ln>
            </p:spPr>
            <p:txBody>
              <a:bodyPr/>
              <a:lstStyle/>
              <a:p>
                <a:endParaRPr lang="en-US"/>
              </a:p>
            </p:txBody>
          </p:sp>
          <p:sp>
            <p:nvSpPr>
              <p:cNvPr id="30" name="TextBox 29"/>
              <p:cNvSpPr txBox="1"/>
              <p:nvPr/>
            </p:nvSpPr>
            <p:spPr>
              <a:xfrm>
                <a:off x="5715000" y="3200400"/>
                <a:ext cx="1981200" cy="429496"/>
              </a:xfrm>
              <a:prstGeom prst="rect">
                <a:avLst/>
              </a:prstGeom>
              <a:noFill/>
            </p:spPr>
            <p:txBody>
              <a:bodyPr wrap="square" rtlCol="0">
                <a:spAutoFit/>
              </a:bodyPr>
              <a:lstStyle/>
              <a:p>
                <a:r>
                  <a:rPr lang="en-US" sz="2000" b="1" dirty="0" err="1" smtClean="0"/>
                  <a:t>txtDayOfWeek</a:t>
                </a:r>
                <a:endParaRPr lang="en-US" sz="2000" b="1" dirty="0"/>
              </a:p>
            </p:txBody>
          </p:sp>
          <p:sp>
            <p:nvSpPr>
              <p:cNvPr id="31" name="TextBox 30"/>
              <p:cNvSpPr txBox="1"/>
              <p:nvPr/>
            </p:nvSpPr>
            <p:spPr>
              <a:xfrm>
                <a:off x="5715000" y="3562350"/>
                <a:ext cx="1981200" cy="429496"/>
              </a:xfrm>
              <a:prstGeom prst="rect">
                <a:avLst/>
              </a:prstGeom>
              <a:noFill/>
            </p:spPr>
            <p:txBody>
              <a:bodyPr wrap="square" rtlCol="0">
                <a:spAutoFit/>
              </a:bodyPr>
              <a:lstStyle/>
              <a:p>
                <a:r>
                  <a:rPr lang="en-US" sz="2000" b="1" dirty="0" err="1" smtClean="0"/>
                  <a:t>txtMonth</a:t>
                </a:r>
                <a:endParaRPr lang="en-US" sz="2000" b="1" dirty="0"/>
              </a:p>
            </p:txBody>
          </p:sp>
          <p:sp>
            <p:nvSpPr>
              <p:cNvPr id="32" name="TextBox 31"/>
              <p:cNvSpPr txBox="1"/>
              <p:nvPr/>
            </p:nvSpPr>
            <p:spPr>
              <a:xfrm>
                <a:off x="5715000" y="3924300"/>
                <a:ext cx="1981200" cy="429496"/>
              </a:xfrm>
              <a:prstGeom prst="rect">
                <a:avLst/>
              </a:prstGeom>
              <a:noFill/>
            </p:spPr>
            <p:txBody>
              <a:bodyPr wrap="square" rtlCol="0">
                <a:spAutoFit/>
              </a:bodyPr>
              <a:lstStyle/>
              <a:p>
                <a:r>
                  <a:rPr lang="en-US" sz="2000" b="1" dirty="0" err="1" smtClean="0"/>
                  <a:t>txtDayOfMonth</a:t>
                </a:r>
                <a:endParaRPr lang="en-US" sz="2000" b="1" dirty="0"/>
              </a:p>
            </p:txBody>
          </p:sp>
          <p:sp>
            <p:nvSpPr>
              <p:cNvPr id="33" name="TextBox 32"/>
              <p:cNvSpPr txBox="1"/>
              <p:nvPr/>
            </p:nvSpPr>
            <p:spPr>
              <a:xfrm>
                <a:off x="5715000" y="4286250"/>
                <a:ext cx="1981200" cy="429496"/>
              </a:xfrm>
              <a:prstGeom prst="rect">
                <a:avLst/>
              </a:prstGeom>
              <a:noFill/>
            </p:spPr>
            <p:txBody>
              <a:bodyPr wrap="square" rtlCol="0">
                <a:spAutoFit/>
              </a:bodyPr>
              <a:lstStyle/>
              <a:p>
                <a:r>
                  <a:rPr lang="en-US" sz="2000" b="1" dirty="0" err="1" smtClean="0"/>
                  <a:t>txtYear</a:t>
                </a:r>
                <a:endParaRPr lang="en-US" sz="2000" b="1" dirty="0"/>
              </a:p>
            </p:txBody>
          </p:sp>
          <p:sp>
            <p:nvSpPr>
              <p:cNvPr id="34" name="TextBox 33"/>
              <p:cNvSpPr txBox="1"/>
              <p:nvPr/>
            </p:nvSpPr>
            <p:spPr>
              <a:xfrm>
                <a:off x="5715000" y="4648200"/>
                <a:ext cx="1981200" cy="429496"/>
              </a:xfrm>
              <a:prstGeom prst="rect">
                <a:avLst/>
              </a:prstGeom>
              <a:noFill/>
            </p:spPr>
            <p:txBody>
              <a:bodyPr wrap="square" rtlCol="0">
                <a:spAutoFit/>
              </a:bodyPr>
              <a:lstStyle/>
              <a:p>
                <a:r>
                  <a:rPr lang="en-US" sz="2000" b="1" dirty="0" err="1" smtClean="0"/>
                  <a:t>lblDateString</a:t>
                </a:r>
                <a:endParaRPr lang="en-US" sz="2000" b="1" dirty="0"/>
              </a:p>
            </p:txBody>
          </p:sp>
          <p:sp>
            <p:nvSpPr>
              <p:cNvPr id="35" name="TextBox 34"/>
              <p:cNvSpPr txBox="1"/>
              <p:nvPr/>
            </p:nvSpPr>
            <p:spPr>
              <a:xfrm>
                <a:off x="5715000" y="5181599"/>
                <a:ext cx="1981200" cy="429496"/>
              </a:xfrm>
              <a:prstGeom prst="rect">
                <a:avLst/>
              </a:prstGeom>
              <a:noFill/>
            </p:spPr>
            <p:txBody>
              <a:bodyPr wrap="square" rtlCol="0">
                <a:spAutoFit/>
              </a:bodyPr>
              <a:lstStyle/>
              <a:p>
                <a:r>
                  <a:rPr lang="en-US" sz="2000" b="1" dirty="0" err="1" smtClean="0"/>
                  <a:t>btnExit</a:t>
                </a:r>
                <a:endParaRPr lang="en-US" sz="2000" b="1" dirty="0"/>
              </a:p>
            </p:txBody>
          </p:sp>
          <p:sp>
            <p:nvSpPr>
              <p:cNvPr id="36" name="TextBox 35"/>
              <p:cNvSpPr txBox="1"/>
              <p:nvPr/>
            </p:nvSpPr>
            <p:spPr>
              <a:xfrm>
                <a:off x="5715000" y="5486400"/>
                <a:ext cx="1981200" cy="429496"/>
              </a:xfrm>
              <a:prstGeom prst="rect">
                <a:avLst/>
              </a:prstGeom>
              <a:noFill/>
            </p:spPr>
            <p:txBody>
              <a:bodyPr wrap="square" rtlCol="0">
                <a:spAutoFit/>
              </a:bodyPr>
              <a:lstStyle/>
              <a:p>
                <a:r>
                  <a:rPr lang="en-US" sz="2000" b="1" dirty="0" err="1" smtClean="0"/>
                  <a:t>btnClear</a:t>
                </a:r>
                <a:endParaRPr lang="en-US" sz="2000" b="1" dirty="0"/>
              </a:p>
            </p:txBody>
          </p:sp>
          <p:sp>
            <p:nvSpPr>
              <p:cNvPr id="37" name="TextBox 36"/>
              <p:cNvSpPr txBox="1"/>
              <p:nvPr/>
            </p:nvSpPr>
            <p:spPr>
              <a:xfrm>
                <a:off x="5715000" y="5791200"/>
                <a:ext cx="1981200" cy="429496"/>
              </a:xfrm>
              <a:prstGeom prst="rect">
                <a:avLst/>
              </a:prstGeom>
              <a:noFill/>
            </p:spPr>
            <p:txBody>
              <a:bodyPr wrap="square" rtlCol="0">
                <a:spAutoFit/>
              </a:bodyPr>
              <a:lstStyle/>
              <a:p>
                <a:r>
                  <a:rPr lang="en-US" sz="2000" b="1" dirty="0" err="1" smtClean="0"/>
                  <a:t>btnShowDate</a:t>
                </a:r>
                <a:endParaRPr lang="en-US" sz="2000" b="1" dirty="0"/>
              </a:p>
            </p:txBody>
          </p:sp>
        </p:gr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r>
              <a:rPr lang="en-US" dirty="0" smtClean="0"/>
              <a:t> Tab Order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smtClean="0"/>
              <a:t>GroupBox</a:t>
            </a:r>
            <a:r>
              <a:rPr lang="en-US" dirty="0" smtClean="0"/>
              <a:t> has it’s own place in form tab order </a:t>
            </a:r>
          </a:p>
          <a:p>
            <a:r>
              <a:rPr lang="en-US" dirty="0" smtClean="0"/>
              <a:t>Once the tab order reaches the </a:t>
            </a:r>
            <a:r>
              <a:rPr lang="en-US" dirty="0" err="1" smtClean="0"/>
              <a:t>GroupBox</a:t>
            </a:r>
            <a:endParaRPr lang="en-US" dirty="0" smtClean="0"/>
          </a:p>
          <a:p>
            <a:pPr lvl="1"/>
            <a:r>
              <a:rPr lang="en-US" dirty="0" smtClean="0"/>
              <a:t>Must tab through all controls in the </a:t>
            </a:r>
            <a:r>
              <a:rPr lang="en-US" dirty="0" err="1" smtClean="0"/>
              <a:t>GroupBox</a:t>
            </a:r>
            <a:r>
              <a:rPr lang="en-US" dirty="0" smtClean="0"/>
              <a:t> </a:t>
            </a:r>
            <a:br>
              <a:rPr lang="en-US" dirty="0" smtClean="0"/>
            </a:br>
            <a:r>
              <a:rPr lang="en-US" dirty="0" smtClean="0"/>
              <a:t>before tabbing to controls outside </a:t>
            </a:r>
            <a:r>
              <a:rPr lang="en-US" dirty="0" err="1" smtClean="0"/>
              <a:t>GroupBox</a:t>
            </a:r>
            <a:endParaRPr lang="en-US" dirty="0" smtClean="0"/>
          </a:p>
          <a:p>
            <a:pPr lvl="1"/>
            <a:r>
              <a:rPr lang="en-US" dirty="0" smtClean="0"/>
              <a:t>Tab order of controls inside the </a:t>
            </a:r>
            <a:r>
              <a:rPr lang="en-US" dirty="0" err="1" smtClean="0"/>
              <a:t>GroupBox</a:t>
            </a:r>
            <a:r>
              <a:rPr lang="en-US" dirty="0" smtClean="0"/>
              <a:t> </a:t>
            </a:r>
            <a:br>
              <a:rPr lang="en-US" dirty="0" smtClean="0"/>
            </a:br>
            <a:r>
              <a:rPr lang="en-US" dirty="0" smtClean="0"/>
              <a:t>can be assigned in any order </a:t>
            </a:r>
          </a:p>
          <a:p>
            <a:r>
              <a:rPr lang="en-US" dirty="0" smtClean="0"/>
              <a:t>The </a:t>
            </a:r>
            <a:r>
              <a:rPr lang="en-US" dirty="0" err="1" smtClean="0"/>
              <a:t>GroupBox</a:t>
            </a:r>
            <a:r>
              <a:rPr lang="en-US" dirty="0" smtClean="0"/>
              <a:t> to the right</a:t>
            </a:r>
            <a:br>
              <a:rPr lang="en-US" dirty="0" smtClean="0"/>
            </a:br>
            <a:r>
              <a:rPr lang="en-US" dirty="0" smtClean="0"/>
              <a:t>is 2</a:t>
            </a:r>
            <a:r>
              <a:rPr lang="en-US" baseline="30000" dirty="0" smtClean="0"/>
              <a:t>nd</a:t>
            </a:r>
            <a:r>
              <a:rPr lang="en-US" dirty="0" smtClean="0"/>
              <a:t> in the form tab order</a:t>
            </a:r>
          </a:p>
          <a:p>
            <a:r>
              <a:rPr lang="en-US" dirty="0" smtClean="0"/>
              <a:t>Tab order of controls in the</a:t>
            </a:r>
            <a:br>
              <a:rPr lang="en-US" dirty="0" smtClean="0"/>
            </a:br>
            <a:r>
              <a:rPr lang="en-US" dirty="0" err="1" smtClean="0"/>
              <a:t>GroupBox</a:t>
            </a:r>
            <a:r>
              <a:rPr lang="en-US" dirty="0" smtClean="0"/>
              <a:t> is 2.1, 2.3, &amp; 2.5</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80</a:t>
            </a:fld>
            <a:endParaRPr lang="en-US" dirty="0"/>
          </a:p>
        </p:txBody>
      </p:sp>
      <p:pic>
        <p:nvPicPr>
          <p:cNvPr id="5" name="Picture 2" descr="Pink tissue paper"/>
          <p:cNvPicPr>
            <a:picLocks noChangeAspect="1" noChangeArrowheads="1"/>
          </p:cNvPicPr>
          <p:nvPr/>
        </p:nvPicPr>
        <p:blipFill>
          <a:blip r:embed="rId2" cstate="print"/>
          <a:srcRect/>
          <a:stretch>
            <a:fillRect/>
          </a:stretch>
        </p:blipFill>
        <p:spPr bwMode="auto">
          <a:xfrm>
            <a:off x="5257800" y="3765080"/>
            <a:ext cx="3276600" cy="2310809"/>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Multiple Controls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smtClean="0"/>
              <a:t>Multiple controls can be selected and then acted upon as a group</a:t>
            </a:r>
          </a:p>
          <a:p>
            <a:pPr lvl="1">
              <a:lnSpc>
                <a:spcPct val="90000"/>
              </a:lnSpc>
            </a:pPr>
            <a:r>
              <a:rPr lang="en-US" dirty="0" smtClean="0"/>
              <a:t>Click and drag over the desired controls </a:t>
            </a:r>
          </a:p>
          <a:p>
            <a:pPr lvl="1">
              <a:lnSpc>
                <a:spcPct val="90000"/>
              </a:lnSpc>
            </a:pPr>
            <a:r>
              <a:rPr lang="en-US" dirty="0" smtClean="0"/>
              <a:t>Any control partially or completely within the selection box will be selected</a:t>
            </a:r>
          </a:p>
          <a:p>
            <a:pPr lvl="1">
              <a:lnSpc>
                <a:spcPct val="90000"/>
              </a:lnSpc>
            </a:pPr>
            <a:r>
              <a:rPr lang="en-US" dirty="0" smtClean="0"/>
              <a:t>Or hold the Ctrl key while clicking the controls</a:t>
            </a:r>
          </a:p>
          <a:p>
            <a:pPr>
              <a:lnSpc>
                <a:spcPct val="90000"/>
              </a:lnSpc>
            </a:pPr>
            <a:r>
              <a:rPr lang="en-US" dirty="0" smtClean="0"/>
              <a:t>Once selected, a group of controls may </a:t>
            </a:r>
          </a:p>
          <a:p>
            <a:pPr lvl="1">
              <a:lnSpc>
                <a:spcPct val="90000"/>
              </a:lnSpc>
            </a:pPr>
            <a:r>
              <a:rPr lang="en-US" dirty="0" smtClean="0"/>
              <a:t>Be moved together as a group</a:t>
            </a:r>
          </a:p>
          <a:p>
            <a:pPr lvl="1">
              <a:lnSpc>
                <a:spcPct val="90000"/>
              </a:lnSpc>
            </a:pPr>
            <a:r>
              <a:rPr lang="en-US" dirty="0" smtClean="0"/>
              <a:t>Be deleted in a single step</a:t>
            </a:r>
          </a:p>
          <a:p>
            <a:pPr lvl="1">
              <a:lnSpc>
                <a:spcPct val="90000"/>
              </a:lnSpc>
            </a:pPr>
            <a:r>
              <a:rPr lang="en-US" dirty="0" smtClean="0"/>
              <a:t>Have their properties set in a single step</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3.9</a:t>
            </a:r>
            <a:endParaRPr lang="en-US" dirty="0"/>
          </a:p>
        </p:txBody>
      </p:sp>
      <p:sp>
        <p:nvSpPr>
          <p:cNvPr id="3" name="Title 2"/>
          <p:cNvSpPr>
            <a:spLocks noGrp="1"/>
          </p:cNvSpPr>
          <p:nvPr>
            <p:ph type="title"/>
          </p:nvPr>
        </p:nvSpPr>
        <p:spPr/>
        <p:txBody>
          <a:bodyPr/>
          <a:lstStyle/>
          <a:p>
            <a:r>
              <a:rPr lang="en-US" dirty="0" smtClean="0"/>
              <a:t>The Load Event</a:t>
            </a:r>
            <a:endParaRPr lang="en-US" dirty="0"/>
          </a:p>
        </p:txBody>
      </p:sp>
      <p:sp>
        <p:nvSpPr>
          <p:cNvPr id="4" name="Text Placeholder 3"/>
          <p:cNvSpPr>
            <a:spLocks noGrp="1"/>
          </p:cNvSpPr>
          <p:nvPr>
            <p:ph type="body" idx="13"/>
          </p:nvPr>
        </p:nvSpPr>
        <p:spPr/>
        <p:txBody>
          <a:bodyPr/>
          <a:lstStyle/>
          <a:p>
            <a:r>
              <a:rPr lang="en-US" dirty="0" smtClean="0"/>
              <a:t>When an application’s form loads into memory, an event known as the</a:t>
            </a:r>
          </a:p>
          <a:p>
            <a:r>
              <a:rPr lang="en-US" dirty="0" smtClean="0"/>
              <a:t>Load event takes place. You can write an event handler for the Load</a:t>
            </a:r>
          </a:p>
          <a:p>
            <a:r>
              <a:rPr lang="en-US" dirty="0" smtClean="0"/>
              <a:t>event, and that handler will execute just before the form is displayed.</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Event Handler</a:t>
            </a:r>
            <a:endParaRPr lang="en-US" dirty="0"/>
          </a:p>
        </p:txBody>
      </p:sp>
      <p:sp>
        <p:nvSpPr>
          <p:cNvPr id="3" name="Content Placeholder 2"/>
          <p:cNvSpPr>
            <a:spLocks noGrp="1"/>
          </p:cNvSpPr>
          <p:nvPr>
            <p:ph idx="1"/>
          </p:nvPr>
        </p:nvSpPr>
        <p:spPr/>
        <p:txBody>
          <a:bodyPr/>
          <a:lstStyle/>
          <a:p>
            <a:r>
              <a:rPr lang="en-US" dirty="0" smtClean="0"/>
              <a:t>Every form has a Load event</a:t>
            </a:r>
          </a:p>
          <a:p>
            <a:pPr lvl="1"/>
            <a:r>
              <a:rPr lang="en-US" dirty="0" smtClean="0"/>
              <a:t>Executes when the form is first displayed</a:t>
            </a:r>
          </a:p>
          <a:p>
            <a:r>
              <a:rPr lang="en-US" dirty="0" smtClean="0"/>
              <a:t>Double-click in any empty space on the form</a:t>
            </a:r>
          </a:p>
          <a:p>
            <a:pPr lvl="1"/>
            <a:r>
              <a:rPr lang="en-US" dirty="0" smtClean="0"/>
              <a:t>The code window will appear</a:t>
            </a:r>
          </a:p>
          <a:p>
            <a:pPr lvl="1"/>
            <a:r>
              <a:rPr lang="en-US" dirty="0" smtClean="0"/>
              <a:t>Place the code to be executed between the Private Sub and End Sub lines of the event handler</a:t>
            </a:r>
          </a:p>
          <a:p>
            <a:pPr>
              <a:buNone/>
            </a:pPr>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83</a:t>
            </a:fld>
            <a:endParaRPr lang="en-US" dirty="0"/>
          </a:p>
        </p:txBody>
      </p:sp>
      <p:sp>
        <p:nvSpPr>
          <p:cNvPr id="5" name="TextBox 4"/>
          <p:cNvSpPr txBox="1"/>
          <p:nvPr/>
        </p:nvSpPr>
        <p:spPr>
          <a:xfrm>
            <a:off x="1181100" y="4724400"/>
            <a:ext cx="6781800" cy="1200329"/>
          </a:xfrm>
          <a:prstGeom prst="rect">
            <a:avLst/>
          </a:prstGeom>
          <a:noFill/>
        </p:spPr>
        <p:txBody>
          <a:bodyPr wrap="square" rtlCol="0">
            <a:spAutoFit/>
          </a:bodyPr>
          <a:lstStyle/>
          <a:p>
            <a:r>
              <a:rPr lang="en-US" sz="2400" b="1" dirty="0" smtClean="0"/>
              <a:t>Private Sub Form1_Load(...) Handles </a:t>
            </a:r>
            <a:r>
              <a:rPr lang="en-US" sz="2400" b="1" dirty="0" err="1" smtClean="0"/>
              <a:t>MyBase.Load</a:t>
            </a:r>
            <a:endParaRPr lang="en-US" sz="2400" b="1" dirty="0" smtClean="0"/>
          </a:p>
          <a:p>
            <a:r>
              <a:rPr lang="en-US" sz="2400" b="1" dirty="0" err="1" smtClean="0"/>
              <a:t>MessageBox.Show</a:t>
            </a:r>
            <a:r>
              <a:rPr lang="en-US" sz="2400" b="1" dirty="0" smtClean="0"/>
              <a:t>("Prepare to see the form!")</a:t>
            </a:r>
          </a:p>
          <a:p>
            <a:r>
              <a:rPr lang="en-US" sz="2400" b="1" dirty="0" smtClean="0"/>
              <a:t>End Sub</a:t>
            </a:r>
            <a:endParaRPr lang="en-US" sz="2400" b="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3.10</a:t>
            </a:r>
            <a:endParaRPr lang="en-US" dirty="0"/>
          </a:p>
        </p:txBody>
      </p:sp>
      <p:sp>
        <p:nvSpPr>
          <p:cNvPr id="3" name="Title 2"/>
          <p:cNvSpPr>
            <a:spLocks noGrp="1"/>
          </p:cNvSpPr>
          <p:nvPr>
            <p:ph type="title"/>
          </p:nvPr>
        </p:nvSpPr>
        <p:spPr/>
        <p:txBody>
          <a:bodyPr>
            <a:normAutofit/>
          </a:bodyPr>
          <a:lstStyle/>
          <a:p>
            <a:r>
              <a:rPr lang="en-US" sz="2400" dirty="0" smtClean="0"/>
              <a:t>Focus on Program Design and Problem Solving:</a:t>
            </a:r>
            <a:br>
              <a:rPr lang="en-US" sz="2400" dirty="0" smtClean="0"/>
            </a:br>
            <a:r>
              <a:rPr lang="en-US" sz="2400" dirty="0" smtClean="0"/>
              <a:t>Building the </a:t>
            </a:r>
            <a:r>
              <a:rPr lang="en-US" sz="2400" i="1" dirty="0" smtClean="0"/>
              <a:t>Room Charge Calculator Application</a:t>
            </a:r>
            <a:endParaRPr lang="en-US" sz="2400" dirty="0"/>
          </a:p>
        </p:txBody>
      </p:sp>
      <p:sp>
        <p:nvSpPr>
          <p:cNvPr id="4" name="Text Placeholder 3"/>
          <p:cNvSpPr>
            <a:spLocks noGrp="1"/>
          </p:cNvSpPr>
          <p:nvPr>
            <p:ph type="body" idx="13"/>
          </p:nvPr>
        </p:nvSpPr>
        <p:spPr/>
        <p:txBody>
          <a:bodyPr/>
          <a:lstStyle/>
          <a:p>
            <a:r>
              <a:rPr lang="en-US" dirty="0" smtClean="0"/>
              <a:t>The Room Charge Calculator Application applies the various concepts discussed in this chapter.</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Room Charge Calculator</a:t>
            </a:r>
            <a:endParaRPr lang="en-US" dirty="0"/>
          </a:p>
        </p:txBody>
      </p:sp>
      <p:sp>
        <p:nvSpPr>
          <p:cNvPr id="3" name="Slide Number Placeholder 2"/>
          <p:cNvSpPr>
            <a:spLocks noGrp="1"/>
          </p:cNvSpPr>
          <p:nvPr>
            <p:ph type="sldNum" sz="quarter" idx="4"/>
          </p:nvPr>
        </p:nvSpPr>
        <p:spPr/>
        <p:txBody>
          <a:bodyPr/>
          <a:lstStyle/>
          <a:p>
            <a:r>
              <a:rPr lang="en-US" smtClean="0"/>
              <a:t>Chapter 3- Slide </a:t>
            </a:r>
            <a:fld id="{B6F15528-21DE-4FAA-801E-634DDDAF4B2B}" type="slidenum">
              <a:rPr lang="en-US" smtClean="0"/>
              <a:pPr/>
              <a:t>85</a:t>
            </a:fld>
            <a:endParaRPr lang="en-US" dirty="0"/>
          </a:p>
        </p:txBody>
      </p:sp>
      <p:pic>
        <p:nvPicPr>
          <p:cNvPr id="4" name="Picture 7" descr="0342"/>
          <p:cNvPicPr>
            <a:picLocks noChangeAspect="1" noChangeArrowheads="1"/>
          </p:cNvPicPr>
          <p:nvPr/>
        </p:nvPicPr>
        <p:blipFill>
          <a:blip r:embed="rId2" cstate="print"/>
          <a:srcRect/>
          <a:stretch>
            <a:fillRect/>
          </a:stretch>
        </p:blipFill>
        <p:spPr>
          <a:xfrm>
            <a:off x="457200" y="1371600"/>
            <a:ext cx="8229600" cy="4800600"/>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btnCalculate</a:t>
            </a:r>
            <a:r>
              <a:rPr lang="en-US" dirty="0" smtClean="0"/>
              <a:t> Click Event</a:t>
            </a:r>
            <a:endParaRPr lang="en-US" dirty="0"/>
          </a:p>
        </p:txBody>
      </p:sp>
      <p:sp>
        <p:nvSpPr>
          <p:cNvPr id="3" name="Slide Number Placeholder 2"/>
          <p:cNvSpPr>
            <a:spLocks noGrp="1"/>
          </p:cNvSpPr>
          <p:nvPr>
            <p:ph type="sldNum" sz="quarter" idx="4"/>
          </p:nvPr>
        </p:nvSpPr>
        <p:spPr/>
        <p:txBody>
          <a:bodyPr/>
          <a:lstStyle/>
          <a:p>
            <a:r>
              <a:rPr lang="en-US" smtClean="0"/>
              <a:t>Chapter 3- Slide </a:t>
            </a:r>
            <a:fld id="{B6F15528-21DE-4FAA-801E-634DDDAF4B2B}" type="slidenum">
              <a:rPr lang="en-US" smtClean="0"/>
              <a:pPr/>
              <a:t>86</a:t>
            </a:fld>
            <a:endParaRPr lang="en-US" dirty="0"/>
          </a:p>
        </p:txBody>
      </p:sp>
      <p:pic>
        <p:nvPicPr>
          <p:cNvPr id="4" name="Picture 4" descr="0343"/>
          <p:cNvPicPr>
            <a:picLocks noChangeAspect="1" noChangeArrowheads="1"/>
          </p:cNvPicPr>
          <p:nvPr/>
        </p:nvPicPr>
        <p:blipFill>
          <a:blip r:embed="rId2" cstate="print"/>
          <a:srcRect/>
          <a:stretch>
            <a:fillRect/>
          </a:stretch>
        </p:blipFill>
        <p:spPr>
          <a:xfrm>
            <a:off x="2819400" y="1371600"/>
            <a:ext cx="3505200" cy="5075779"/>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btnClear</a:t>
            </a:r>
            <a:r>
              <a:rPr lang="en-US" dirty="0" smtClean="0"/>
              <a:t> Click Event</a:t>
            </a:r>
            <a:endParaRPr lang="en-US" dirty="0"/>
          </a:p>
        </p:txBody>
      </p:sp>
      <p:sp>
        <p:nvSpPr>
          <p:cNvPr id="3" name="Slide Number Placeholder 2"/>
          <p:cNvSpPr>
            <a:spLocks noGrp="1"/>
          </p:cNvSpPr>
          <p:nvPr>
            <p:ph type="sldNum" sz="quarter" idx="4"/>
          </p:nvPr>
        </p:nvSpPr>
        <p:spPr/>
        <p:txBody>
          <a:bodyPr/>
          <a:lstStyle/>
          <a:p>
            <a:r>
              <a:rPr lang="en-US" smtClean="0"/>
              <a:t>Chapter 3- Slide </a:t>
            </a:r>
            <a:fld id="{B6F15528-21DE-4FAA-801E-634DDDAF4B2B}" type="slidenum">
              <a:rPr lang="en-US" smtClean="0"/>
              <a:pPr/>
              <a:t>87</a:t>
            </a:fld>
            <a:endParaRPr lang="en-US" dirty="0"/>
          </a:p>
        </p:txBody>
      </p:sp>
      <p:pic>
        <p:nvPicPr>
          <p:cNvPr id="4" name="Picture 7" descr="0344"/>
          <p:cNvPicPr>
            <a:picLocks noChangeAspect="1" noChangeArrowheads="1"/>
          </p:cNvPicPr>
          <p:nvPr/>
        </p:nvPicPr>
        <p:blipFill>
          <a:blip r:embed="rId2" cstate="print"/>
          <a:srcRect/>
          <a:stretch>
            <a:fillRect/>
          </a:stretch>
        </p:blipFill>
        <p:spPr bwMode="auto">
          <a:xfrm>
            <a:off x="2628900" y="1281349"/>
            <a:ext cx="3886200" cy="50369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a:t>
            </a:r>
            <a:r>
              <a:rPr lang="en-US" sz="2800" dirty="0" err="1" smtClean="0"/>
              <a:t>btnExit</a:t>
            </a:r>
            <a:r>
              <a:rPr lang="en-US" sz="2800" dirty="0" smtClean="0"/>
              <a:t> Click Event &amp; The Form1 Load Event</a:t>
            </a:r>
            <a:endParaRPr lang="en-US" sz="2800" dirty="0"/>
          </a:p>
        </p:txBody>
      </p:sp>
      <p:sp>
        <p:nvSpPr>
          <p:cNvPr id="3" name="Slide Number Placeholder 2"/>
          <p:cNvSpPr>
            <a:spLocks noGrp="1"/>
          </p:cNvSpPr>
          <p:nvPr>
            <p:ph type="sldNum" sz="quarter" idx="4"/>
          </p:nvPr>
        </p:nvSpPr>
        <p:spPr/>
        <p:txBody>
          <a:bodyPr/>
          <a:lstStyle/>
          <a:p>
            <a:r>
              <a:rPr lang="en-US" smtClean="0"/>
              <a:t>Chapter 3- Slide </a:t>
            </a:r>
            <a:fld id="{B6F15528-21DE-4FAA-801E-634DDDAF4B2B}" type="slidenum">
              <a:rPr lang="en-US" smtClean="0"/>
              <a:pPr/>
              <a:t>88</a:t>
            </a:fld>
            <a:endParaRPr lang="en-US" dirty="0"/>
          </a:p>
        </p:txBody>
      </p:sp>
      <p:pic>
        <p:nvPicPr>
          <p:cNvPr id="4" name="Picture 3" descr="kiad event.PNG"/>
          <p:cNvPicPr>
            <a:picLocks noChangeAspect="1"/>
          </p:cNvPicPr>
          <p:nvPr/>
        </p:nvPicPr>
        <p:blipFill>
          <a:blip r:embed="rId2" cstate="print"/>
          <a:stretch>
            <a:fillRect/>
          </a:stretch>
        </p:blipFill>
        <p:spPr>
          <a:xfrm>
            <a:off x="5029200" y="1295399"/>
            <a:ext cx="2819400" cy="5134517"/>
          </a:xfrm>
          <a:prstGeom prst="rect">
            <a:avLst/>
          </a:prstGeom>
        </p:spPr>
      </p:pic>
      <p:pic>
        <p:nvPicPr>
          <p:cNvPr id="5" name="Picture 4" descr="exitevent.PNG"/>
          <p:cNvPicPr>
            <a:picLocks noChangeAspect="1"/>
          </p:cNvPicPr>
          <p:nvPr/>
        </p:nvPicPr>
        <p:blipFill>
          <a:blip r:embed="rId3" cstate="print"/>
          <a:stretch>
            <a:fillRect/>
          </a:stretch>
        </p:blipFill>
        <p:spPr>
          <a:xfrm>
            <a:off x="609600" y="1371600"/>
            <a:ext cx="3200400" cy="364336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Completed Form</a:t>
            </a:r>
            <a:endParaRPr lang="en-US" dirty="0"/>
          </a:p>
        </p:txBody>
      </p:sp>
      <p:sp>
        <p:nvSpPr>
          <p:cNvPr id="3" name="Slide Number Placeholder 2"/>
          <p:cNvSpPr>
            <a:spLocks noGrp="1"/>
          </p:cNvSpPr>
          <p:nvPr>
            <p:ph type="sldNum" sz="quarter" idx="4"/>
          </p:nvPr>
        </p:nvSpPr>
        <p:spPr/>
        <p:txBody>
          <a:bodyPr/>
          <a:lstStyle/>
          <a:p>
            <a:r>
              <a:rPr lang="en-US" smtClean="0"/>
              <a:t>Chapter 3- Slide </a:t>
            </a:r>
            <a:fld id="{B6F15528-21DE-4FAA-801E-634DDDAF4B2B}" type="slidenum">
              <a:rPr lang="en-US" smtClean="0"/>
              <a:pPr/>
              <a:t>89</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33638" y="1245377"/>
            <a:ext cx="4276725" cy="52125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Aligning Controls in Design Mode</a:t>
            </a:r>
            <a:endParaRPr lang="en-US" dirty="0"/>
          </a:p>
        </p:txBody>
      </p:sp>
      <p:sp>
        <p:nvSpPr>
          <p:cNvPr id="3" name="Content Placeholder 2"/>
          <p:cNvSpPr>
            <a:spLocks noGrp="1"/>
          </p:cNvSpPr>
          <p:nvPr>
            <p:ph idx="1"/>
          </p:nvPr>
        </p:nvSpPr>
        <p:spPr/>
        <p:txBody>
          <a:bodyPr/>
          <a:lstStyle/>
          <a:p>
            <a:r>
              <a:rPr lang="en-US" dirty="0" smtClean="0"/>
              <a:t>When dragging a control to a form, it can be aligned with a control already on the form</a:t>
            </a:r>
          </a:p>
          <a:p>
            <a:pPr lvl="1"/>
            <a:r>
              <a:rPr lang="en-US" dirty="0" smtClean="0"/>
              <a:t>Blue guide lines appear for vertical alignment</a:t>
            </a:r>
          </a:p>
          <a:p>
            <a:pPr lvl="1"/>
            <a:r>
              <a:rPr lang="en-US" dirty="0" smtClean="0"/>
              <a:t>Lavender guide lines for horizontal alignment</a:t>
            </a:r>
          </a:p>
          <a:p>
            <a:endParaRPr lang="en-US" dirty="0"/>
          </a:p>
        </p:txBody>
      </p:sp>
      <p:sp>
        <p:nvSpPr>
          <p:cNvPr id="4" name="Slide Number Placeholder 3"/>
          <p:cNvSpPr>
            <a:spLocks noGrp="1"/>
          </p:cNvSpPr>
          <p:nvPr>
            <p:ph type="sldNum" sz="quarter" idx="4"/>
          </p:nvPr>
        </p:nvSpPr>
        <p:spPr/>
        <p:txBody>
          <a:bodyPr/>
          <a:lstStyle/>
          <a:p>
            <a:r>
              <a:rPr lang="en-US" dirty="0" smtClean="0"/>
              <a:t>Chapter 3- Slide </a:t>
            </a:r>
            <a:fld id="{B6F15528-21DE-4FAA-801E-634DDDAF4B2B}" type="slidenum">
              <a:rPr lang="en-US" smtClean="0"/>
              <a:pPr/>
              <a:t>9</a:t>
            </a:fld>
            <a:endParaRPr lang="en-US" dirty="0"/>
          </a:p>
        </p:txBody>
      </p:sp>
      <p:pic>
        <p:nvPicPr>
          <p:cNvPr id="5" name="Picture 3" descr="Pink tissue paper"/>
          <p:cNvPicPr>
            <a:picLocks noChangeAspect="1" noChangeArrowheads="1"/>
          </p:cNvPicPr>
          <p:nvPr/>
        </p:nvPicPr>
        <p:blipFill>
          <a:blip r:embed="rId2" cstate="print"/>
          <a:srcRect/>
          <a:stretch>
            <a:fillRect/>
          </a:stretch>
        </p:blipFill>
        <p:spPr bwMode="auto">
          <a:xfrm>
            <a:off x="4721653" y="4267200"/>
            <a:ext cx="3270471" cy="1828800"/>
          </a:xfrm>
          <a:prstGeom prst="rect">
            <a:avLst/>
          </a:prstGeom>
          <a:ln>
            <a:noFill/>
          </a:ln>
          <a:effectLst>
            <a:softEdge rad="112500"/>
          </a:effectLst>
        </p:spPr>
      </p:pic>
      <p:pic>
        <p:nvPicPr>
          <p:cNvPr id="6" name="Picture 5" descr="Capture.PNG"/>
          <p:cNvPicPr>
            <a:picLocks noChangeAspect="1"/>
          </p:cNvPicPr>
          <p:nvPr/>
        </p:nvPicPr>
        <p:blipFill>
          <a:blip r:embed="rId3" cstate="print"/>
          <a:stretch>
            <a:fillRect/>
          </a:stretch>
        </p:blipFill>
        <p:spPr>
          <a:xfrm>
            <a:off x="1447800" y="3657600"/>
            <a:ext cx="3248498" cy="2438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Changing Colors with Code (Optional Topic)</a:t>
            </a:r>
            <a:endParaRPr lang="en-US" sz="3600" dirty="0"/>
          </a:p>
        </p:txBody>
      </p:sp>
      <p:sp>
        <p:nvSpPr>
          <p:cNvPr id="3" name="Content Placeholder 2"/>
          <p:cNvSpPr>
            <a:spLocks noGrp="1"/>
          </p:cNvSpPr>
          <p:nvPr>
            <p:ph idx="1"/>
          </p:nvPr>
        </p:nvSpPr>
        <p:spPr/>
        <p:txBody>
          <a:bodyPr>
            <a:normAutofit/>
          </a:bodyPr>
          <a:lstStyle/>
          <a:p>
            <a:r>
              <a:rPr lang="en-US" sz="2800" dirty="0" smtClean="0"/>
              <a:t>You can change color properties with code</a:t>
            </a:r>
          </a:p>
          <a:p>
            <a:pPr lvl="1"/>
            <a:r>
              <a:rPr lang="en-US" sz="2400" dirty="0" smtClean="0"/>
              <a:t>The following code sets the label’s background color to black and foreground color to yellow:</a:t>
            </a:r>
          </a:p>
          <a:p>
            <a:pPr>
              <a:buNone/>
            </a:pPr>
            <a:endParaRPr lang="en-US" sz="2800" dirty="0" smtClean="0"/>
          </a:p>
          <a:p>
            <a:endParaRPr lang="en-US" sz="2800" dirty="0" smtClean="0"/>
          </a:p>
          <a:p>
            <a:pPr lvl="1"/>
            <a:r>
              <a:rPr lang="en-US" sz="2400" dirty="0" smtClean="0"/>
              <a:t>And the following code returns the background and foreground to the default colors:</a:t>
            </a:r>
            <a:endParaRPr lang="en-US" sz="2400"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90</a:t>
            </a:fld>
            <a:endParaRPr lang="en-US" dirty="0"/>
          </a:p>
        </p:txBody>
      </p:sp>
      <p:sp>
        <p:nvSpPr>
          <p:cNvPr id="5" name="TextBox 4"/>
          <p:cNvSpPr txBox="1"/>
          <p:nvPr/>
        </p:nvSpPr>
        <p:spPr>
          <a:xfrm>
            <a:off x="2171700" y="2971800"/>
            <a:ext cx="4800600" cy="830997"/>
          </a:xfrm>
          <a:prstGeom prst="rect">
            <a:avLst/>
          </a:prstGeom>
          <a:noFill/>
        </p:spPr>
        <p:txBody>
          <a:bodyPr wrap="square" rtlCol="0">
            <a:spAutoFit/>
          </a:bodyPr>
          <a:lstStyle/>
          <a:p>
            <a:r>
              <a:rPr lang="en-US" sz="2400" b="1" dirty="0" err="1" smtClean="0"/>
              <a:t>lblMessage.BackColor</a:t>
            </a:r>
            <a:r>
              <a:rPr lang="en-US" sz="2400" b="1" dirty="0" smtClean="0"/>
              <a:t> = </a:t>
            </a:r>
            <a:r>
              <a:rPr lang="en-US" sz="2400" b="1" dirty="0" err="1" smtClean="0"/>
              <a:t>Color.Black</a:t>
            </a:r>
            <a:endParaRPr lang="en-US" sz="2400" b="1" dirty="0" smtClean="0"/>
          </a:p>
          <a:p>
            <a:r>
              <a:rPr lang="en-US" sz="2400" b="1" dirty="0" err="1" smtClean="0"/>
              <a:t>lblMessage.ForeColor</a:t>
            </a:r>
            <a:r>
              <a:rPr lang="en-US" sz="2400" b="1" dirty="0" smtClean="0"/>
              <a:t> = </a:t>
            </a:r>
            <a:r>
              <a:rPr lang="en-US" sz="2400" b="1" dirty="0" err="1" smtClean="0"/>
              <a:t>Color.Yellow</a:t>
            </a:r>
            <a:endParaRPr lang="en-US" sz="2400" b="1" dirty="0"/>
          </a:p>
        </p:txBody>
      </p:sp>
      <p:sp>
        <p:nvSpPr>
          <p:cNvPr id="6" name="Rectangle 5"/>
          <p:cNvSpPr/>
          <p:nvPr/>
        </p:nvSpPr>
        <p:spPr>
          <a:xfrm>
            <a:off x="1333500" y="4953000"/>
            <a:ext cx="6477000" cy="830997"/>
          </a:xfrm>
          <a:prstGeom prst="rect">
            <a:avLst/>
          </a:prstGeom>
        </p:spPr>
        <p:txBody>
          <a:bodyPr wrap="square">
            <a:spAutoFit/>
          </a:bodyPr>
          <a:lstStyle/>
          <a:p>
            <a:r>
              <a:rPr lang="en-US" sz="2400" b="1" dirty="0" err="1" smtClean="0"/>
              <a:t>lblMessage.BackColor</a:t>
            </a:r>
            <a:r>
              <a:rPr lang="en-US" sz="2400" b="1" dirty="0" smtClean="0"/>
              <a:t> = </a:t>
            </a:r>
            <a:r>
              <a:rPr lang="en-US" sz="2400" b="1" dirty="0" err="1" smtClean="0"/>
              <a:t>SystemColors.Control</a:t>
            </a:r>
            <a:endParaRPr lang="en-US" sz="2400" b="1" dirty="0" smtClean="0"/>
          </a:p>
          <a:p>
            <a:r>
              <a:rPr lang="en-US" sz="2400" b="1" dirty="0" err="1" smtClean="0"/>
              <a:t>lblMessage.ForeColor</a:t>
            </a:r>
            <a:r>
              <a:rPr lang="en-US" sz="2400" b="1" dirty="0" smtClean="0"/>
              <a:t> = </a:t>
            </a:r>
            <a:r>
              <a:rPr lang="en-US" sz="2400" b="1" dirty="0" err="1" smtClean="0"/>
              <a:t>SystemColors.ControlText</a:t>
            </a:r>
            <a:endParaRPr lang="en-US" sz="2400"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3.11</a:t>
            </a:r>
            <a:endParaRPr lang="en-US" dirty="0"/>
          </a:p>
        </p:txBody>
      </p:sp>
      <p:sp>
        <p:nvSpPr>
          <p:cNvPr id="3" name="Title 2"/>
          <p:cNvSpPr>
            <a:spLocks noGrp="1"/>
          </p:cNvSpPr>
          <p:nvPr>
            <p:ph type="title"/>
          </p:nvPr>
        </p:nvSpPr>
        <p:spPr/>
        <p:txBody>
          <a:bodyPr/>
          <a:lstStyle/>
          <a:p>
            <a:r>
              <a:rPr lang="en-US" dirty="0" smtClean="0"/>
              <a:t>More about Debugging: Locating Logic Errors</a:t>
            </a:r>
            <a:endParaRPr lang="en-US" dirty="0"/>
          </a:p>
        </p:txBody>
      </p:sp>
      <p:sp>
        <p:nvSpPr>
          <p:cNvPr id="4" name="Text Placeholder 3"/>
          <p:cNvSpPr>
            <a:spLocks noGrp="1"/>
          </p:cNvSpPr>
          <p:nvPr>
            <p:ph type="body" idx="13"/>
          </p:nvPr>
        </p:nvSpPr>
        <p:spPr/>
        <p:txBody>
          <a:bodyPr/>
          <a:lstStyle/>
          <a:p>
            <a:r>
              <a:rPr lang="en-US" dirty="0" smtClean="0"/>
              <a:t>Visual Studio allows you to pause a program, and then execute</a:t>
            </a:r>
          </a:p>
          <a:p>
            <a:r>
              <a:rPr lang="en-US" dirty="0" smtClean="0"/>
              <a:t>statements one at a time. After each statement executes, you may</a:t>
            </a:r>
          </a:p>
          <a:p>
            <a:r>
              <a:rPr lang="en-US" dirty="0" smtClean="0"/>
              <a:t>examine variable contents and property values.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Problem</a:t>
            </a:r>
            <a:endParaRPr lang="en-US" dirty="0"/>
          </a:p>
        </p:txBody>
      </p:sp>
      <p:sp>
        <p:nvSpPr>
          <p:cNvPr id="3" name="Content Placeholder 2"/>
          <p:cNvSpPr>
            <a:spLocks noGrp="1"/>
          </p:cNvSpPr>
          <p:nvPr>
            <p:ph idx="1"/>
          </p:nvPr>
        </p:nvSpPr>
        <p:spPr/>
        <p:txBody>
          <a:bodyPr/>
          <a:lstStyle/>
          <a:p>
            <a:r>
              <a:rPr lang="en-US" dirty="0" smtClean="0"/>
              <a:t>The program runs but does not work correctly (has one or more </a:t>
            </a:r>
            <a:r>
              <a:rPr lang="en-US" dirty="0" smtClean="0">
                <a:solidFill>
                  <a:schemeClr val="bg1"/>
                </a:solidFill>
              </a:rPr>
              <a:t>logic errors</a:t>
            </a:r>
            <a:r>
              <a:rPr lang="en-US" dirty="0" smtClean="0"/>
              <a:t>)</a:t>
            </a:r>
          </a:p>
          <a:p>
            <a:r>
              <a:rPr lang="en-US" dirty="0" smtClean="0"/>
              <a:t>Running the program with various inputs has not isolated where those logic errors lie</a:t>
            </a:r>
          </a:p>
          <a:p>
            <a:r>
              <a:rPr lang="en-US" dirty="0" smtClean="0"/>
              <a:t>What can be done?</a:t>
            </a:r>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Basic Debugging Aids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can set </a:t>
            </a:r>
            <a:r>
              <a:rPr lang="en-US" dirty="0" smtClean="0">
                <a:solidFill>
                  <a:schemeClr val="bg1"/>
                </a:solidFill>
              </a:rPr>
              <a:t>breakpoints</a:t>
            </a:r>
          </a:p>
          <a:p>
            <a:pPr lvl="1"/>
            <a:r>
              <a:rPr lang="en-US" dirty="0" smtClean="0"/>
              <a:t>A line or lines you select in your source code</a:t>
            </a:r>
          </a:p>
          <a:p>
            <a:pPr lvl="1"/>
            <a:r>
              <a:rPr lang="en-US" dirty="0" smtClean="0"/>
              <a:t>When execution reaches this line, it pauses</a:t>
            </a:r>
          </a:p>
          <a:p>
            <a:pPr lvl="1"/>
            <a:r>
              <a:rPr lang="en-US" dirty="0" smtClean="0"/>
              <a:t>You may then examine the values in variables and certain control properties</a:t>
            </a:r>
          </a:p>
          <a:p>
            <a:pPr lvl="1"/>
            <a:r>
              <a:rPr lang="en-US" dirty="0" smtClean="0"/>
              <a:t>You may also </a:t>
            </a:r>
            <a:r>
              <a:rPr lang="en-US" dirty="0" smtClean="0">
                <a:solidFill>
                  <a:schemeClr val="bg1"/>
                </a:solidFill>
              </a:rPr>
              <a:t>single-step</a:t>
            </a:r>
            <a:r>
              <a:rPr lang="en-US" dirty="0" smtClean="0"/>
              <a:t> through the program which executes one statement at a time</a:t>
            </a:r>
          </a:p>
          <a:p>
            <a:r>
              <a:rPr lang="en-US" dirty="0" smtClean="0"/>
              <a:t>This allows you to see and examine:</a:t>
            </a:r>
          </a:p>
          <a:p>
            <a:pPr lvl="1"/>
            <a:r>
              <a:rPr lang="en-US" dirty="0" smtClean="0"/>
              <a:t>What is happening one statement at a time</a:t>
            </a:r>
          </a:p>
          <a:p>
            <a:pPr lvl="1"/>
            <a:r>
              <a:rPr lang="en-US" dirty="0" smtClean="0"/>
              <a:t>Where it is happening</a:t>
            </a:r>
          </a:p>
          <a:p>
            <a:pPr lvl="1"/>
            <a:r>
              <a:rPr lang="en-US" dirty="0" smtClean="0"/>
              <a:t>What the various data values are (</a:t>
            </a:r>
            <a:r>
              <a:rPr lang="en-US" dirty="0" smtClean="0">
                <a:solidFill>
                  <a:schemeClr val="bg1"/>
                </a:solidFill>
              </a:rPr>
              <a:t>Watches</a:t>
            </a:r>
            <a:r>
              <a:rPr lang="en-US" dirty="0" smtClean="0"/>
              <a:t>)</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93</a:t>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Basic Debugging Aids</a:t>
            </a:r>
            <a:endParaRPr lang="en-US" dirty="0"/>
          </a:p>
        </p:txBody>
      </p:sp>
      <p:sp>
        <p:nvSpPr>
          <p:cNvPr id="3" name="Content Placeholder 2"/>
          <p:cNvSpPr>
            <a:spLocks noGrp="1"/>
          </p:cNvSpPr>
          <p:nvPr>
            <p:ph idx="1"/>
          </p:nvPr>
        </p:nvSpPr>
        <p:spPr/>
        <p:txBody>
          <a:bodyPr/>
          <a:lstStyle/>
          <a:p>
            <a:r>
              <a:rPr lang="en-US" dirty="0" smtClean="0"/>
              <a:t>Tutorial 3-13 demonstrates how to:</a:t>
            </a:r>
          </a:p>
          <a:p>
            <a:pPr lvl="1"/>
            <a:r>
              <a:rPr lang="en-US" dirty="0" smtClean="0"/>
              <a:t>Set </a:t>
            </a:r>
            <a:r>
              <a:rPr lang="en-US" dirty="0" smtClean="0">
                <a:solidFill>
                  <a:schemeClr val="bg1"/>
                </a:solidFill>
              </a:rPr>
              <a:t>breakpoints</a:t>
            </a:r>
          </a:p>
          <a:p>
            <a:pPr lvl="1"/>
            <a:r>
              <a:rPr lang="en-US" dirty="0" smtClean="0"/>
              <a:t>Examine the values of variables and control properties</a:t>
            </a:r>
          </a:p>
          <a:p>
            <a:pPr lvl="1"/>
            <a:r>
              <a:rPr lang="en-US" dirty="0" smtClean="0"/>
              <a:t>Use the </a:t>
            </a:r>
            <a:r>
              <a:rPr lang="en-US" dirty="0" smtClean="0">
                <a:solidFill>
                  <a:schemeClr val="bg1"/>
                </a:solidFill>
              </a:rPr>
              <a:t>Autos</a:t>
            </a:r>
            <a:r>
              <a:rPr lang="en-US" dirty="0" smtClean="0"/>
              <a:t>, </a:t>
            </a:r>
            <a:r>
              <a:rPr lang="en-US" dirty="0" smtClean="0">
                <a:solidFill>
                  <a:schemeClr val="bg1"/>
                </a:solidFill>
              </a:rPr>
              <a:t>Immediate</a:t>
            </a:r>
            <a:r>
              <a:rPr lang="en-US" dirty="0" smtClean="0"/>
              <a:t>, </a:t>
            </a:r>
            <a:r>
              <a:rPr lang="en-US" dirty="0" smtClean="0">
                <a:solidFill>
                  <a:schemeClr val="bg1"/>
                </a:solidFill>
              </a:rPr>
              <a:t>Locals</a:t>
            </a:r>
            <a:r>
              <a:rPr lang="en-US" dirty="0" smtClean="0"/>
              <a:t>, and </a:t>
            </a:r>
            <a:r>
              <a:rPr lang="en-US" dirty="0" smtClean="0">
                <a:solidFill>
                  <a:schemeClr val="bg1"/>
                </a:solidFill>
              </a:rPr>
              <a:t>Watch</a:t>
            </a:r>
            <a:r>
              <a:rPr lang="en-US" dirty="0" smtClean="0"/>
              <a:t> windows</a:t>
            </a:r>
          </a:p>
          <a:p>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94</a:t>
            </a:fld>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Debugging Commands in the Toolbar</a:t>
            </a:r>
            <a:endParaRPr lang="en-US" dirty="0"/>
          </a:p>
        </p:txBody>
      </p:sp>
      <p:sp>
        <p:nvSpPr>
          <p:cNvPr id="3" name="Content Placeholder 2"/>
          <p:cNvSpPr>
            <a:spLocks noGrp="1"/>
          </p:cNvSpPr>
          <p:nvPr>
            <p:ph idx="1"/>
          </p:nvPr>
        </p:nvSpPr>
        <p:spPr/>
        <p:txBody>
          <a:bodyPr/>
          <a:lstStyle/>
          <a:p>
            <a:r>
              <a:rPr lang="en-US" dirty="0" smtClean="0"/>
              <a:t>Visual Studio provides a toolbar for debugging commands</a:t>
            </a:r>
            <a:endParaRPr lang="en-US" dirty="0"/>
          </a:p>
        </p:txBody>
      </p:sp>
      <p:sp>
        <p:nvSpPr>
          <p:cNvPr id="4" name="Slide Number Placeholder 3"/>
          <p:cNvSpPr>
            <a:spLocks noGrp="1"/>
          </p:cNvSpPr>
          <p:nvPr>
            <p:ph type="sldNum" sz="quarter" idx="4"/>
          </p:nvPr>
        </p:nvSpPr>
        <p:spPr/>
        <p:txBody>
          <a:bodyPr/>
          <a:lstStyle/>
          <a:p>
            <a:r>
              <a:rPr lang="en-US" smtClean="0"/>
              <a:t>Chapter 3- Slide </a:t>
            </a:r>
            <a:fld id="{B6F15528-21DE-4FAA-801E-634DDDAF4B2B}" type="slidenum">
              <a:rPr lang="en-US" smtClean="0"/>
              <a:pPr/>
              <a:t>95</a:t>
            </a:fld>
            <a:endParaRPr lang="en-US" dirty="0"/>
          </a:p>
        </p:txBody>
      </p:sp>
      <p:pic>
        <p:nvPicPr>
          <p:cNvPr id="5" name="Picture 4" descr="dbugtoolbar.PNG"/>
          <p:cNvPicPr>
            <a:picLocks noChangeAspect="1"/>
          </p:cNvPicPr>
          <p:nvPr/>
        </p:nvPicPr>
        <p:blipFill>
          <a:blip r:embed="rId2" cstate="print"/>
          <a:stretch>
            <a:fillRect/>
          </a:stretch>
        </p:blipFill>
        <p:spPr>
          <a:xfrm>
            <a:off x="1843597" y="2819400"/>
            <a:ext cx="5456806" cy="3076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B2010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VB2010Theme</Template>
  <TotalTime>5628</TotalTime>
  <Words>4437</Words>
  <Application>Microsoft Office PowerPoint</Application>
  <PresentationFormat>On-screen Show (4:3)</PresentationFormat>
  <Paragraphs>879</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VB2010Theme</vt:lpstr>
      <vt:lpstr>Slide 1</vt:lpstr>
      <vt:lpstr>Chapter 3</vt:lpstr>
      <vt:lpstr>Gathering Text Input</vt:lpstr>
      <vt:lpstr>The TextBox Control</vt:lpstr>
      <vt:lpstr>Using the Text Property in Code</vt:lpstr>
      <vt:lpstr>Clearing a Text Box</vt:lpstr>
      <vt:lpstr>String Concatenation</vt:lpstr>
      <vt:lpstr>String Concatenation</vt:lpstr>
      <vt:lpstr>Aligning Controls in Design Mode</vt:lpstr>
      <vt:lpstr>The Focus Method</vt:lpstr>
      <vt:lpstr>The Focus Method</vt:lpstr>
      <vt:lpstr>Controlling a Form’s Tab Order with the TabIndex Property</vt:lpstr>
      <vt:lpstr>Assigning Keyboard Access Keys to Buttons</vt:lpstr>
      <vt:lpstr>'&amp;' Has Special Meaning in a Button</vt:lpstr>
      <vt:lpstr>Setting the Accept Button</vt:lpstr>
      <vt:lpstr>Setting the Cancel Button</vt:lpstr>
      <vt:lpstr>Variables and Data Types</vt:lpstr>
      <vt:lpstr>Why Have Variables?</vt:lpstr>
      <vt:lpstr>What Can You Do With Variables?</vt:lpstr>
      <vt:lpstr>How to Think About Variables</vt:lpstr>
      <vt:lpstr>Declaring Variables</vt:lpstr>
      <vt:lpstr>Declaring Multiple Variables</vt:lpstr>
      <vt:lpstr>Variable Naming Rules</vt:lpstr>
      <vt:lpstr>Variable Naming Conventions</vt:lpstr>
      <vt:lpstr>Setting the Value of a Variable</vt:lpstr>
      <vt:lpstr>Visual Basic Data Types</vt:lpstr>
      <vt:lpstr>Integer Data Types</vt:lpstr>
      <vt:lpstr>Floating-Point Data Types</vt:lpstr>
      <vt:lpstr>Other Common Data Types</vt:lpstr>
      <vt:lpstr>The String Data Type</vt:lpstr>
      <vt:lpstr>The Date Data Type</vt:lpstr>
      <vt:lpstr>Assigning Text to a Variable</vt:lpstr>
      <vt:lpstr>Declaring Variables with IntelliSense</vt:lpstr>
      <vt:lpstr>Default Values and Initialization</vt:lpstr>
      <vt:lpstr>Initialization of Variables</vt:lpstr>
      <vt:lpstr>Scope and Local Variables</vt:lpstr>
      <vt:lpstr>Performing Calculations</vt:lpstr>
      <vt:lpstr>Common Arithmetic Operators</vt:lpstr>
      <vt:lpstr>Common Arithmetic Operators</vt:lpstr>
      <vt:lpstr>Special Integer Division Operator</vt:lpstr>
      <vt:lpstr>Modulus (MOD) Operator</vt:lpstr>
      <vt:lpstr>Retrieving the Current Date/Time</vt:lpstr>
      <vt:lpstr>Combined Assignment Operators</vt:lpstr>
      <vt:lpstr>Combined Assignment Operators</vt:lpstr>
      <vt:lpstr>Arithmetic Operator Precedence</vt:lpstr>
      <vt:lpstr>Operator Precedence Examples</vt:lpstr>
      <vt:lpstr>Grouping with Parentheses</vt:lpstr>
      <vt:lpstr>Converting Mathematical Expressions to Programming Statements</vt:lpstr>
      <vt:lpstr>Mixing Different Data Types</vt:lpstr>
      <vt:lpstr>Implicit Type Conversions</vt:lpstr>
      <vt:lpstr>Option Strict</vt:lpstr>
      <vt:lpstr>Type Conversion Runtime Errors</vt:lpstr>
      <vt:lpstr>Literals</vt:lpstr>
      <vt:lpstr>Named Constants</vt:lpstr>
      <vt:lpstr>Named Constants</vt:lpstr>
      <vt:lpstr>Explicit Type Conversions</vt:lpstr>
      <vt:lpstr>Explicit Type Conversions</vt:lpstr>
      <vt:lpstr>Explicit Type Conversion Examples</vt:lpstr>
      <vt:lpstr>Commonly Used Conversion Functions</vt:lpstr>
      <vt:lpstr>A Full List of Conversion Functions</vt:lpstr>
      <vt:lpstr>Invalid Conversions</vt:lpstr>
      <vt:lpstr>Formatting Numbers and Dates</vt:lpstr>
      <vt:lpstr>The ToString Method</vt:lpstr>
      <vt:lpstr>ToString Method with Format String</vt:lpstr>
      <vt:lpstr>Types of Format Strings</vt:lpstr>
      <vt:lpstr>Specifying Decimal Precision</vt:lpstr>
      <vt:lpstr>Specifying Integer Leading Zeros</vt:lpstr>
      <vt:lpstr>Formatting Dates and Times</vt:lpstr>
      <vt:lpstr>Class-Level Variables</vt:lpstr>
      <vt:lpstr>Class-Level Variables</vt:lpstr>
      <vt:lpstr>Class-Level Constants</vt:lpstr>
      <vt:lpstr>Class-Level Declarations</vt:lpstr>
      <vt:lpstr>Exception Handling</vt:lpstr>
      <vt:lpstr>Runtime Errors</vt:lpstr>
      <vt:lpstr>Handling Exceptions</vt:lpstr>
      <vt:lpstr>Exception Handling Example</vt:lpstr>
      <vt:lpstr>Group Boxes</vt:lpstr>
      <vt:lpstr>The GroupBox Control</vt:lpstr>
      <vt:lpstr>Placing Controls Within a Group Box</vt:lpstr>
      <vt:lpstr>GroupBox Tab Order</vt:lpstr>
      <vt:lpstr>Selecting Multiple Controls</vt:lpstr>
      <vt:lpstr>The Load Event</vt:lpstr>
      <vt:lpstr>Load Event Handler</vt:lpstr>
      <vt:lpstr>Focus on Program Design and Problem Solving: Building the Room Charge Calculator Application</vt:lpstr>
      <vt:lpstr>The Room Charge Calculator</vt:lpstr>
      <vt:lpstr>The btnCalculate Click Event</vt:lpstr>
      <vt:lpstr>The btnClear Click Event</vt:lpstr>
      <vt:lpstr>The btnExit Click Event &amp; The Form1 Load Event</vt:lpstr>
      <vt:lpstr>The Completed Form</vt:lpstr>
      <vt:lpstr>Changing Colors with Code (Optional Topic)</vt:lpstr>
      <vt:lpstr>More about Debugging: Locating Logic Errors</vt:lpstr>
      <vt:lpstr>Debugging Problem</vt:lpstr>
      <vt:lpstr>Visual Basic Debugging Aids</vt:lpstr>
      <vt:lpstr>Visual Basic Debugging Aids</vt:lpstr>
      <vt:lpstr>Debugging Commands in the Toolbar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Starting Out with Visual Basic 2010</dc:subject>
  <dc:creator>Chris</dc:creator>
  <cp:lastModifiedBy>Administrator</cp:lastModifiedBy>
  <cp:revision>249</cp:revision>
  <dcterms:created xsi:type="dcterms:W3CDTF">2006-08-16T00:00:00Z</dcterms:created>
  <dcterms:modified xsi:type="dcterms:W3CDTF">2012-02-16T20:54:08Z</dcterms:modified>
</cp:coreProperties>
</file>