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99"/>
  </p:notes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3" r:id="rId19"/>
    <p:sldId id="282" r:id="rId20"/>
    <p:sldId id="284" r:id="rId21"/>
    <p:sldId id="285" r:id="rId22"/>
    <p:sldId id="286" r:id="rId23"/>
    <p:sldId id="288" r:id="rId24"/>
    <p:sldId id="287" r:id="rId25"/>
    <p:sldId id="289" r:id="rId26"/>
    <p:sldId id="294" r:id="rId27"/>
    <p:sldId id="291" r:id="rId28"/>
    <p:sldId id="295" r:id="rId29"/>
    <p:sldId id="296" r:id="rId30"/>
    <p:sldId id="297" r:id="rId31"/>
    <p:sldId id="300" r:id="rId32"/>
    <p:sldId id="299" r:id="rId33"/>
    <p:sldId id="298" r:id="rId34"/>
    <p:sldId id="301" r:id="rId35"/>
    <p:sldId id="302" r:id="rId36"/>
    <p:sldId id="303" r:id="rId37"/>
    <p:sldId id="304" r:id="rId38"/>
    <p:sldId id="305" r:id="rId39"/>
    <p:sldId id="307" r:id="rId40"/>
    <p:sldId id="306" r:id="rId41"/>
    <p:sldId id="308" r:id="rId42"/>
    <p:sldId id="310" r:id="rId43"/>
    <p:sldId id="311" r:id="rId44"/>
    <p:sldId id="312" r:id="rId45"/>
    <p:sldId id="313" r:id="rId46"/>
    <p:sldId id="314" r:id="rId47"/>
    <p:sldId id="315" r:id="rId48"/>
    <p:sldId id="370" r:id="rId49"/>
    <p:sldId id="316" r:id="rId50"/>
    <p:sldId id="317"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6" r:id="rId66"/>
    <p:sldId id="337" r:id="rId67"/>
    <p:sldId id="338" r:id="rId68"/>
    <p:sldId id="339" r:id="rId69"/>
    <p:sldId id="340" r:id="rId70"/>
    <p:sldId id="341" r:id="rId71"/>
    <p:sldId id="342" r:id="rId72"/>
    <p:sldId id="343" r:id="rId73"/>
    <p:sldId id="353" r:id="rId74"/>
    <p:sldId id="344" r:id="rId75"/>
    <p:sldId id="345" r:id="rId76"/>
    <p:sldId id="346" r:id="rId77"/>
    <p:sldId id="347" r:id="rId78"/>
    <p:sldId id="348" r:id="rId79"/>
    <p:sldId id="349" r:id="rId80"/>
    <p:sldId id="351" r:id="rId81"/>
    <p:sldId id="352" r:id="rId82"/>
    <p:sldId id="354" r:id="rId83"/>
    <p:sldId id="355" r:id="rId84"/>
    <p:sldId id="356" r:id="rId85"/>
    <p:sldId id="357" r:id="rId86"/>
    <p:sldId id="358" r:id="rId87"/>
    <p:sldId id="359" r:id="rId88"/>
    <p:sldId id="360" r:id="rId89"/>
    <p:sldId id="361" r:id="rId90"/>
    <p:sldId id="362" r:id="rId91"/>
    <p:sldId id="363" r:id="rId92"/>
    <p:sldId id="364" r:id="rId93"/>
    <p:sldId id="365" r:id="rId94"/>
    <p:sldId id="366" r:id="rId95"/>
    <p:sldId id="367" r:id="rId96"/>
    <p:sldId id="368" r:id="rId97"/>
    <p:sldId id="369"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2DD9BF"/>
    <a:srgbClr val="00FF00"/>
    <a:srgbClr val="006600"/>
    <a:srgbClr val="008000"/>
    <a:srgbClr val="00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608" y="-3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D18CD9-E9E7-4839-B473-01AE92C902EF}" type="datetimeFigureOut">
              <a:rPr lang="en-US" smtClean="0"/>
              <a:pPr/>
              <a:t>3/1/2012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3D45C3-E55A-479A-BDED-E79B72A6E47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5" name="Picture 14" descr="22548_1278270529582_1614585667_669421_7933641_n.bmp"/>
          <p:cNvPicPr>
            <a:picLocks noChangeAspect="1"/>
          </p:cNvPicPr>
          <p:nvPr/>
        </p:nvPicPr>
        <p:blipFill>
          <a:blip r:embed="rId2"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16" descr="Pearson_CMYK"/>
          <p:cNvPicPr>
            <a:picLocks noChangeAspect="1" noChangeArrowheads="1"/>
          </p:cNvPicPr>
          <p:nvPr/>
        </p:nvPicPr>
        <p:blipFill>
          <a:blip r:embed="rId3" cstate="print"/>
          <a:srcRect/>
          <a:stretch>
            <a:fillRect/>
          </a:stretch>
        </p:blipFill>
        <p:spPr bwMode="auto">
          <a:xfrm>
            <a:off x="192" y="3888"/>
            <a:ext cx="728" cy="288"/>
          </a:xfrm>
          <a:prstGeom prst="rect">
            <a:avLst/>
          </a:prstGeom>
          <a:noFill/>
          <a:ln w="9525">
            <a:noFill/>
            <a:miter lim="800000"/>
            <a:headEnd/>
            <a:tailEnd/>
          </a:ln>
        </p:spPr>
      </p:pic>
      <p:grpSp>
        <p:nvGrpSpPr>
          <p:cNvPr id="4" name="Group 15"/>
          <p:cNvGrpSpPr>
            <a:grpSpLocks/>
          </p:cNvGrpSpPr>
          <p:nvPr/>
        </p:nvGrpSpPr>
        <p:grpSpPr bwMode="auto">
          <a:xfrm>
            <a:off x="685800" y="5791200"/>
            <a:ext cx="1371600" cy="914400"/>
            <a:chOff x="128" y="3600"/>
            <a:chExt cx="864" cy="576"/>
          </a:xfrm>
        </p:grpSpPr>
        <p:pic>
          <p:nvPicPr>
            <p:cNvPr id="17" name="Picture 16" descr="Pearson_CMYK"/>
            <p:cNvPicPr>
              <a:picLocks noChangeAspect="1" noChangeArrowheads="1"/>
            </p:cNvPicPr>
            <p:nvPr/>
          </p:nvPicPr>
          <p:blipFill>
            <a:blip r:embed="rId3" cstate="print"/>
            <a:srcRect/>
            <a:stretch>
              <a:fillRect/>
            </a:stretch>
          </p:blipFill>
          <p:spPr bwMode="auto">
            <a:xfrm>
              <a:off x="192" y="3888"/>
              <a:ext cx="728" cy="288"/>
            </a:xfrm>
            <a:prstGeom prst="rect">
              <a:avLst/>
            </a:prstGeom>
            <a:noFill/>
            <a:ln w="9525">
              <a:noFill/>
              <a:miter lim="800000"/>
              <a:headEnd/>
              <a:tailEnd/>
            </a:ln>
          </p:spPr>
        </p:pic>
        <p:sp>
          <p:nvSpPr>
            <p:cNvPr id="18"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sp>
        <p:nvSpPr>
          <p:cNvPr id="19"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r>
              <a:rPr lang="en-US" sz="1200" baseline="0" dirty="0" smtClean="0">
                <a:latin typeface="Arial" charset="0"/>
                <a:ea typeface="ヒラギノ角ゴ Pro W3" pitchFamily="-48" charset="-128"/>
              </a:rPr>
              <a:t>© </a:t>
            </a:r>
            <a:r>
              <a:rPr lang="en-US" sz="1200" baseline="0" dirty="0" smtClean="0">
                <a:latin typeface="Arial" charset="0"/>
              </a:rPr>
              <a:t>2011 Pearson Addison-Wesley. All rights reserved.</a:t>
            </a:r>
            <a:r>
              <a:rPr lang="en-US" sz="1200" baseline="0" dirty="0" smtClean="0">
                <a:solidFill>
                  <a:schemeClr val="bg1"/>
                </a:solidFill>
                <a:latin typeface="Arial" charset="0"/>
              </a:rPr>
              <a:t> </a:t>
            </a:r>
            <a:endParaRPr lang="en-US" sz="1200" baseline="0" dirty="0">
              <a:solidFill>
                <a:schemeClr val="bg1"/>
              </a:solidFill>
              <a:latin typeface="Arial" charset="0"/>
            </a:endParaRPr>
          </a:p>
        </p:txBody>
      </p:sp>
      <p:grpSp>
        <p:nvGrpSpPr>
          <p:cNvPr id="5" name="Group 15"/>
          <p:cNvGrpSpPr>
            <a:grpSpLocks/>
          </p:cNvGrpSpPr>
          <p:nvPr/>
        </p:nvGrpSpPr>
        <p:grpSpPr bwMode="auto">
          <a:xfrm>
            <a:off x="685800" y="5791200"/>
            <a:ext cx="1371600" cy="914400"/>
            <a:chOff x="128" y="3600"/>
            <a:chExt cx="864" cy="576"/>
          </a:xfrm>
        </p:grpSpPr>
        <p:pic>
          <p:nvPicPr>
            <p:cNvPr id="12" name="Picture 11" descr="Pearson_CMYK"/>
            <p:cNvPicPr>
              <a:picLocks noChangeAspect="1" noChangeArrowheads="1"/>
            </p:cNvPicPr>
            <p:nvPr/>
          </p:nvPicPr>
          <p:blipFill>
            <a:blip r:embed="rId3" cstate="print"/>
            <a:srcRect/>
            <a:stretch>
              <a:fillRect/>
            </a:stretch>
          </p:blipFill>
          <p:spPr bwMode="auto">
            <a:xfrm>
              <a:off x="192" y="3888"/>
              <a:ext cx="728" cy="288"/>
            </a:xfrm>
            <a:prstGeom prst="rect">
              <a:avLst/>
            </a:prstGeom>
            <a:noFill/>
            <a:ln w="9525">
              <a:noFill/>
              <a:miter lim="800000"/>
              <a:headEnd/>
              <a:tailEnd/>
            </a:ln>
          </p:spPr>
        </p:pic>
        <p:sp>
          <p:nvSpPr>
            <p:cNvPr id="13"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sp>
        <p:nvSpPr>
          <p:cNvPr id="14"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endParaRPr lang="en-US" sz="1200" baseline="0" dirty="0">
              <a:solidFill>
                <a:schemeClr val="bg1"/>
              </a:solidFill>
              <a:latin typeface="Arial" charset="0"/>
            </a:endParaRPr>
          </a:p>
        </p:txBody>
      </p:sp>
      <p:pic>
        <p:nvPicPr>
          <p:cNvPr id="20" name="Picture 19" descr="Pearson_CMYK"/>
          <p:cNvPicPr>
            <a:picLocks noChangeAspect="1" noChangeArrowheads="1"/>
          </p:cNvPicPr>
          <p:nvPr/>
        </p:nvPicPr>
        <p:blipFill>
          <a:blip r:embed="rId3" cstate="print"/>
          <a:srcRect/>
          <a:stretch>
            <a:fillRect/>
          </a:stretch>
        </p:blipFill>
        <p:spPr bwMode="auto">
          <a:xfrm>
            <a:off x="192" y="3888"/>
            <a:ext cx="728" cy="288"/>
          </a:xfrm>
          <a:prstGeom prst="rect">
            <a:avLst/>
          </a:prstGeom>
          <a:noFill/>
          <a:ln w="9525">
            <a:noFill/>
            <a:miter lim="800000"/>
            <a:headEnd/>
            <a:tailEnd/>
          </a:ln>
        </p:spPr>
      </p:pic>
      <p:sp>
        <p:nvSpPr>
          <p:cNvPr id="22" name="Rectangle 3"/>
          <p:cNvSpPr>
            <a:spLocks noChangeArrowheads="1"/>
          </p:cNvSpPr>
          <p:nvPr userDrawn="1"/>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endParaRPr lang="en-US" sz="1200" baseline="0" dirty="0">
              <a:solidFill>
                <a:schemeClr val="bg1"/>
              </a:solidFill>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914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4 – 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4 – Slide </a:t>
            </a:r>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marR="0" indent="0" algn="r" defTabSz="914400" rtl="0" eaLnBrk="1" fontAlgn="auto" latinLnBrk="0" hangingPunct="1">
              <a:lnSpc>
                <a:spcPct val="100000"/>
              </a:lnSpc>
              <a:spcBef>
                <a:spcPts val="0"/>
              </a:spcBef>
              <a:spcAft>
                <a:spcPts val="0"/>
              </a:spcAft>
              <a:buClrTx/>
              <a:buSzTx/>
              <a:buFontTx/>
              <a:buNone/>
              <a:tabLst/>
              <a:defRPr sz="1200" baseline="0">
                <a:latin typeface="+mn-lt"/>
              </a:defRPr>
            </a:lvl1pPr>
          </a:lstStyle>
          <a:p>
            <a:r>
              <a:rPr lang="en-US" smtClean="0"/>
              <a:t>Chapter 4 – 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7"/>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4 – 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914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9"/>
          <p:cNvSpPr>
            <a:spLocks noGrp="1" noChangeArrowheads="1"/>
          </p:cNvSpPr>
          <p:nvPr>
            <p:ph type="sldNum" sz="quarter" idx="10"/>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4 – 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914400"/>
          </a:xfrm>
          <a:prstGeom prst="rect">
            <a:avLst/>
          </a:prstGeom>
        </p:spPr>
        <p:txBody>
          <a:bodyPr/>
          <a:lstStyle/>
          <a:p>
            <a:r>
              <a:rPr lang="en-US" smtClean="0"/>
              <a:t>Click to edit Master title style</a:t>
            </a:r>
            <a:endParaRPr lang="en-US"/>
          </a:p>
        </p:txBody>
      </p:sp>
      <p:sp>
        <p:nvSpPr>
          <p:cNvPr id="6" name="Slide Number Placeholder 5"/>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4 – 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209800"/>
            <a:ext cx="7772400" cy="457200"/>
          </a:xfrm>
          <a:solidFill>
            <a:schemeClr val="bg1"/>
          </a:solidFill>
        </p:spPr>
        <p:txBody>
          <a:bodyPr anchor="b"/>
          <a:lstStyle>
            <a:lvl1pPr marL="0" indent="0">
              <a:buNone/>
              <a:defRPr sz="2000">
                <a:solidFill>
                  <a:srgbClr val="33CC3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Title 1"/>
          <p:cNvSpPr>
            <a:spLocks noGrp="1"/>
          </p:cNvSpPr>
          <p:nvPr>
            <p:ph type="title"/>
          </p:nvPr>
        </p:nvSpPr>
        <p:spPr>
          <a:xfrm>
            <a:off x="685800" y="2667000"/>
            <a:ext cx="7772400" cy="1362075"/>
          </a:xfrm>
        </p:spPr>
        <p:txBody>
          <a:bodyPr anchor="ctr"/>
          <a:lstStyle>
            <a:lvl1pPr algn="ctr">
              <a:defRPr sz="4000" b="1" cap="all"/>
            </a:lvl1pPr>
          </a:lstStyle>
          <a:p>
            <a:r>
              <a:rPr lang="en-US" smtClean="0"/>
              <a:t>Click to edit Master title style</a:t>
            </a:r>
            <a:endParaRPr lang="en-US" dirty="0"/>
          </a:p>
        </p:txBody>
      </p:sp>
      <p:sp>
        <p:nvSpPr>
          <p:cNvPr id="7" name="Text Placeholder 2"/>
          <p:cNvSpPr>
            <a:spLocks noGrp="1"/>
          </p:cNvSpPr>
          <p:nvPr>
            <p:ph type="body" idx="13"/>
          </p:nvPr>
        </p:nvSpPr>
        <p:spPr>
          <a:xfrm>
            <a:off x="685800" y="4038600"/>
            <a:ext cx="7772400" cy="1500187"/>
          </a:xfrm>
        </p:spPr>
        <p:txBody>
          <a:bodyPr anchor="ctr" anchorCtr="1"/>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4" name="Group 15"/>
          <p:cNvGrpSpPr>
            <a:grpSpLocks/>
          </p:cNvGrpSpPr>
          <p:nvPr/>
        </p:nvGrpSpPr>
        <p:grpSpPr bwMode="auto">
          <a:xfrm>
            <a:off x="685800" y="5791200"/>
            <a:ext cx="1371600" cy="914400"/>
            <a:chOff x="128" y="3600"/>
            <a:chExt cx="864" cy="576"/>
          </a:xfrm>
        </p:grpSpPr>
        <p:pic>
          <p:nvPicPr>
            <p:cNvPr id="10" name="Picture 16" descr="Pearson_CMYK"/>
            <p:cNvPicPr>
              <a:picLocks noChangeAspect="1" noChangeArrowheads="1"/>
            </p:cNvPicPr>
            <p:nvPr/>
          </p:nvPicPr>
          <p:blipFill>
            <a:blip r:embed="rId2" cstate="print"/>
            <a:srcRect/>
            <a:stretch>
              <a:fillRect/>
            </a:stretch>
          </p:blipFill>
          <p:spPr bwMode="auto">
            <a:xfrm>
              <a:off x="192" y="3888"/>
              <a:ext cx="728" cy="288"/>
            </a:xfrm>
            <a:prstGeom prst="rect">
              <a:avLst/>
            </a:prstGeom>
            <a:noFill/>
            <a:ln w="9525">
              <a:noFill/>
              <a:miter lim="800000"/>
              <a:headEnd/>
              <a:tailEnd/>
            </a:ln>
          </p:spPr>
        </p:pic>
        <p:sp>
          <p:nvSpPr>
            <p:cNvPr id="11"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pic>
        <p:nvPicPr>
          <p:cNvPr id="12" name="Picture 11" descr="22548_1278270529582_1614585667_669421_7933641_n.bmp"/>
          <p:cNvPicPr>
            <a:picLocks noChangeAspect="1"/>
          </p:cNvPicPr>
          <p:nvPr/>
        </p:nvPicPr>
        <p:blipFill>
          <a:blip r:embed="rId3"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r>
              <a:rPr lang="en-US" sz="1200" baseline="0" dirty="0">
                <a:latin typeface="Arial" charset="0"/>
                <a:ea typeface="ヒラギノ角ゴ Pro W3" pitchFamily="-48" charset="-128"/>
              </a:rPr>
              <a:t>© </a:t>
            </a:r>
            <a:r>
              <a:rPr lang="en-US" sz="1200" baseline="0" dirty="0" smtClean="0">
                <a:latin typeface="Arial" charset="0"/>
              </a:rPr>
              <a:t>2011 </a:t>
            </a:r>
            <a:r>
              <a:rPr lang="en-US" sz="1200" baseline="0" dirty="0">
                <a:latin typeface="Arial" charset="0"/>
              </a:rPr>
              <a:t>Pearson Addison-Wesley. All rights reserved.</a:t>
            </a:r>
            <a:r>
              <a:rPr lang="en-US" sz="1200" baseline="0" dirty="0">
                <a:solidFill>
                  <a:schemeClr val="bg1"/>
                </a:solidFill>
                <a:latin typeface="Arial" charset="0"/>
              </a:rPr>
              <a:t> </a:t>
            </a:r>
          </a:p>
        </p:txBody>
      </p:sp>
      <p:grpSp>
        <p:nvGrpSpPr>
          <p:cNvPr id="5" name="Group 15"/>
          <p:cNvGrpSpPr>
            <a:grpSpLocks/>
          </p:cNvGrpSpPr>
          <p:nvPr/>
        </p:nvGrpSpPr>
        <p:grpSpPr bwMode="auto">
          <a:xfrm>
            <a:off x="685800" y="5791200"/>
            <a:ext cx="1371600" cy="914400"/>
            <a:chOff x="128" y="3600"/>
            <a:chExt cx="864" cy="576"/>
          </a:xfrm>
        </p:grpSpPr>
        <p:pic>
          <p:nvPicPr>
            <p:cNvPr id="15" name="Picture 16" descr="Pearson_CMYK"/>
            <p:cNvPicPr>
              <a:picLocks noChangeAspect="1" noChangeArrowheads="1"/>
            </p:cNvPicPr>
            <p:nvPr/>
          </p:nvPicPr>
          <p:blipFill>
            <a:blip r:embed="rId2" cstate="print"/>
            <a:srcRect/>
            <a:stretch>
              <a:fillRect/>
            </a:stretch>
          </p:blipFill>
          <p:spPr bwMode="auto">
            <a:xfrm>
              <a:off x="192" y="3888"/>
              <a:ext cx="728" cy="288"/>
            </a:xfrm>
            <a:prstGeom prst="rect">
              <a:avLst/>
            </a:prstGeom>
            <a:noFill/>
            <a:ln w="9525">
              <a:noFill/>
              <a:miter lim="800000"/>
              <a:headEnd/>
              <a:tailEnd/>
            </a:ln>
          </p:spPr>
        </p:pic>
        <p:sp>
          <p:nvSpPr>
            <p:cNvPr id="16" name="Text Box 17"/>
            <p:cNvSpPr txBox="1">
              <a:spLocks noChangeArrowheads="1"/>
            </p:cNvSpPr>
            <p:nvPr/>
          </p:nvSpPr>
          <p:spPr bwMode="auto">
            <a:xfrm>
              <a:off x="128" y="3600"/>
              <a:ext cx="864" cy="270"/>
            </a:xfrm>
            <a:prstGeom prst="rect">
              <a:avLst/>
            </a:prstGeom>
            <a:noFill/>
            <a:ln w="9525">
              <a:noFill/>
              <a:miter lim="800000"/>
              <a:headEnd/>
              <a:tailEnd/>
            </a:ln>
            <a:effectLst/>
          </p:spPr>
          <p:txBody>
            <a:bodyPr>
              <a:spAutoFit/>
            </a:bodyPr>
            <a:lstStyle/>
            <a:p>
              <a:pPr algn="ctr">
                <a:spcBef>
                  <a:spcPct val="50000"/>
                </a:spcBef>
                <a:defRPr/>
              </a:pPr>
              <a:r>
                <a:rPr lang="en-US" sz="1100" b="1" baseline="0" dirty="0">
                  <a:latin typeface="Arial" charset="0"/>
                  <a:ea typeface="ヒラギノ角ゴ Pro W3" pitchFamily="-48" charset="-128"/>
                </a:rPr>
                <a:t>Addison Wesley </a:t>
              </a:r>
              <a:r>
                <a:rPr lang="en-US" sz="1100" baseline="0" dirty="0">
                  <a:latin typeface="Arial" charset="0"/>
                  <a:ea typeface="ヒラギノ角ゴ Pro W3" pitchFamily="-48" charset="-128"/>
                </a:rPr>
                <a:t>is an imprint of</a:t>
              </a:r>
              <a:endParaRPr lang="en-US" sz="1100" b="1" baseline="0" dirty="0">
                <a:latin typeface="Arial" charset="0"/>
                <a:ea typeface="ヒラギノ角ゴ Pro W3" pitchFamily="-48" charset="-128"/>
              </a:endParaRPr>
            </a:p>
          </p:txBody>
        </p:sp>
      </p:grpSp>
      <p:pic>
        <p:nvPicPr>
          <p:cNvPr id="17" name="Picture 16" descr="22548_1278270529582_1614585667_669421_7933641_n.bmp"/>
          <p:cNvPicPr>
            <a:picLocks noChangeAspect="1"/>
          </p:cNvPicPr>
          <p:nvPr/>
        </p:nvPicPr>
        <p:blipFill>
          <a:blip r:embed="rId3"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8" name="Rectangle 3"/>
          <p:cNvSpPr>
            <a:spLocks noChangeArrowheads="1"/>
          </p:cNvSpPr>
          <p:nvPr/>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endParaRPr lang="en-US" sz="1200" baseline="0" dirty="0">
              <a:solidFill>
                <a:schemeClr val="bg1"/>
              </a:solidFill>
              <a:latin typeface="Arial" charset="0"/>
            </a:endParaRPr>
          </a:p>
        </p:txBody>
      </p:sp>
      <p:pic>
        <p:nvPicPr>
          <p:cNvPr id="20" name="Picture 16" descr="Pearson_CMYK"/>
          <p:cNvPicPr>
            <a:picLocks noChangeAspect="1" noChangeArrowheads="1"/>
          </p:cNvPicPr>
          <p:nvPr/>
        </p:nvPicPr>
        <p:blipFill>
          <a:blip r:embed="rId2" cstate="print"/>
          <a:srcRect/>
          <a:stretch>
            <a:fillRect/>
          </a:stretch>
        </p:blipFill>
        <p:spPr bwMode="auto">
          <a:xfrm>
            <a:off x="192" y="3888"/>
            <a:ext cx="728" cy="288"/>
          </a:xfrm>
          <a:prstGeom prst="rect">
            <a:avLst/>
          </a:prstGeom>
          <a:noFill/>
          <a:ln w="9525">
            <a:noFill/>
            <a:miter lim="800000"/>
            <a:headEnd/>
            <a:tailEnd/>
          </a:ln>
        </p:spPr>
      </p:pic>
      <p:pic>
        <p:nvPicPr>
          <p:cNvPr id="22" name="Picture 21" descr="22548_1278270529582_1614585667_669421_7933641_n.bmp"/>
          <p:cNvPicPr>
            <a:picLocks noChangeAspect="1"/>
          </p:cNvPicPr>
          <p:nvPr userDrawn="1"/>
        </p:nvPicPr>
        <p:blipFill>
          <a:blip r:embed="rId3" cstate="print"/>
          <a:stretch>
            <a:fillRect/>
          </a:stretch>
        </p:blipFill>
        <p:spPr>
          <a:xfrm>
            <a:off x="3896916" y="228600"/>
            <a:ext cx="1350169" cy="17314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3" name="Rectangle 3"/>
          <p:cNvSpPr>
            <a:spLocks noChangeArrowheads="1"/>
          </p:cNvSpPr>
          <p:nvPr userDrawn="1"/>
        </p:nvSpPr>
        <p:spPr bwMode="auto">
          <a:xfrm>
            <a:off x="2057400" y="6324600"/>
            <a:ext cx="5562600" cy="381000"/>
          </a:xfrm>
          <a:prstGeom prst="rect">
            <a:avLst/>
          </a:prstGeom>
          <a:noFill/>
          <a:ln w="9525">
            <a:noFill/>
            <a:miter lim="800000"/>
            <a:headEnd/>
            <a:tailEnd/>
          </a:ln>
        </p:spPr>
        <p:txBody>
          <a:bodyPr anchor="b"/>
          <a:lstStyle/>
          <a:p>
            <a:pPr>
              <a:spcBef>
                <a:spcPct val="50000"/>
              </a:spcBef>
              <a:defRPr/>
            </a:pPr>
            <a:endParaRPr lang="en-US" sz="1200" baseline="0" dirty="0">
              <a:solidFill>
                <a:schemeClr val="bg1"/>
              </a:solidFill>
              <a:latin typeface="Arial"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7"/>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4 – 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Slide Number Placeholder 7"/>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atin typeface="+mn-lt"/>
              </a:defRPr>
            </a:lvl1pPr>
          </a:lstStyle>
          <a:p>
            <a:r>
              <a:rPr lang="en-US" smtClean="0"/>
              <a:t>Chapter 4 – 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5" name="Title Placeholder 424"/>
          <p:cNvSpPr>
            <a:spLocks noGrp="1"/>
          </p:cNvSpPr>
          <p:nvPr>
            <p:ph type="title"/>
          </p:nvPr>
        </p:nvSpPr>
        <p:spPr>
          <a:xfrm>
            <a:off x="457200" y="274638"/>
            <a:ext cx="8229600" cy="1143000"/>
          </a:xfrm>
          <a:prstGeom prst="rect">
            <a:avLst/>
          </a:prstGeom>
          <a:solidFill>
            <a:schemeClr val="accent6">
              <a:lumMod val="75000"/>
            </a:schemeClr>
          </a:solidFill>
        </p:spPr>
        <p:txBody>
          <a:bodyPr vert="horz" lIns="91440" tIns="45720" rIns="91440" bIns="45720" rtlCol="0" anchor="ctr">
            <a:normAutofit/>
          </a:bodyPr>
          <a:lstStyle/>
          <a:p>
            <a:r>
              <a:rPr lang="en-US" smtClean="0"/>
              <a:t>Click to edit Master title style</a:t>
            </a:r>
            <a:endParaRPr lang="en-US" dirty="0"/>
          </a:p>
        </p:txBody>
      </p:sp>
      <p:sp>
        <p:nvSpPr>
          <p:cNvPr id="426" name="Text Placeholder 425"/>
          <p:cNvSpPr>
            <a:spLocks noGrp="1"/>
          </p:cNvSpPr>
          <p:nvPr>
            <p:ph type="body" idx="1"/>
          </p:nvPr>
        </p:nvSpPr>
        <p:spPr>
          <a:xfrm>
            <a:off x="457200" y="1600200"/>
            <a:ext cx="8229600" cy="4525963"/>
          </a:xfrm>
          <a:prstGeom prst="rect">
            <a:avLst/>
          </a:prstGeom>
          <a:solidFill>
            <a:srgbClr val="2DD9BF"/>
          </a:solid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28" name="Rectangle 10"/>
          <p:cNvSpPr>
            <a:spLocks noChangeArrowheads="1"/>
          </p:cNvSpPr>
          <p:nvPr/>
        </p:nvSpPr>
        <p:spPr bwMode="auto">
          <a:xfrm>
            <a:off x="381000" y="6324600"/>
            <a:ext cx="5562600" cy="381000"/>
          </a:xfrm>
          <a:prstGeom prst="rect">
            <a:avLst/>
          </a:prstGeom>
          <a:noFill/>
          <a:ln w="9525">
            <a:noFill/>
            <a:miter lim="800000"/>
            <a:headEnd/>
            <a:tailEnd/>
          </a:ln>
        </p:spPr>
        <p:txBody>
          <a:bodyPr anchor="b"/>
          <a:lstStyle/>
          <a:p>
            <a:pPr>
              <a:spcBef>
                <a:spcPct val="50000"/>
              </a:spcBef>
              <a:defRPr/>
            </a:pPr>
            <a:r>
              <a:rPr lang="en-US" sz="1200" baseline="0" dirty="0">
                <a:latin typeface="Arial" charset="0"/>
              </a:rPr>
              <a:t>Copyright © </a:t>
            </a:r>
            <a:r>
              <a:rPr lang="en-US" sz="1200" baseline="0" dirty="0" smtClean="0">
                <a:latin typeface="Arial" charset="0"/>
              </a:rPr>
              <a:t>2011 </a:t>
            </a:r>
            <a:r>
              <a:rPr lang="en-US" sz="1200" baseline="0" dirty="0">
                <a:latin typeface="Arial" charset="0"/>
              </a:rPr>
              <a:t>Pearson Addison-Wesley</a:t>
            </a:r>
          </a:p>
        </p:txBody>
      </p:sp>
      <p:sp>
        <p:nvSpPr>
          <p:cNvPr id="433" name="Rectangle 6"/>
          <p:cNvSpPr>
            <a:spLocks noGrp="1" noChangeArrowheads="1"/>
          </p:cNvSpPr>
          <p:nvPr>
            <p:ph type="sldNum" sz="quarter" idx="4"/>
          </p:nvPr>
        </p:nvSpPr>
        <p:spPr bwMode="auto">
          <a:xfrm>
            <a:off x="7086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smtClean="0">
                <a:solidFill>
                  <a:srgbClr val="33CC33"/>
                </a:solidFill>
                <a:latin typeface="+mn-lt"/>
              </a:defRPr>
            </a:lvl1pPr>
          </a:lstStyle>
          <a:p>
            <a:r>
              <a:rPr lang="en-US" smtClean="0"/>
              <a:t>Chapter 4 – 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ftr="0" dt="0"/>
  <p:txStyles>
    <p:titleStyle>
      <a:lvl1pPr algn="ctr" defTabSz="914400" rtl="0" eaLnBrk="1" latinLnBrk="0" hangingPunct="1">
        <a:spcBef>
          <a:spcPct val="0"/>
        </a:spcBef>
        <a:buNone/>
        <a:defRPr sz="4400" b="0" kern="1200" cap="none" spc="0">
          <a:ln>
            <a:noFill/>
          </a:ln>
          <a:solidFill>
            <a:schemeClr val="bg1"/>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0" kern="1200" cap="none" spc="0">
          <a:ln>
            <a:noFill/>
          </a:ln>
          <a:solidFill>
            <a:schemeClr val="tx1"/>
          </a:solidFill>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548_1278270529582_1614585667_669421_7933641_n.bmp"/>
          <p:cNvPicPr>
            <a:picLocks noChangeAspect="1"/>
          </p:cNvPicPr>
          <p:nvPr/>
        </p:nvPicPr>
        <p:blipFill>
          <a:blip r:embed="rId2" cstate="print"/>
          <a:stretch>
            <a:fillRect/>
          </a:stretch>
        </p:blipFill>
        <p:spPr>
          <a:xfrm>
            <a:off x="228600" y="228600"/>
            <a:ext cx="8686800" cy="6400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Boolean Expressions</a:t>
            </a:r>
            <a:endParaRPr lang="en-US" dirty="0"/>
          </a:p>
        </p:txBody>
      </p:sp>
      <p:sp>
        <p:nvSpPr>
          <p:cNvPr id="3" name="Content Placeholder 2"/>
          <p:cNvSpPr>
            <a:spLocks noGrp="1"/>
          </p:cNvSpPr>
          <p:nvPr>
            <p:ph idx="1"/>
          </p:nvPr>
        </p:nvSpPr>
        <p:spPr/>
        <p:txBody>
          <a:bodyPr>
            <a:normAutofit/>
          </a:bodyPr>
          <a:lstStyle/>
          <a:p>
            <a:r>
              <a:rPr lang="en-US" dirty="0" smtClean="0"/>
              <a:t>Relational operators are binary – meaning they use two operands, for example:</a:t>
            </a:r>
          </a:p>
          <a:p>
            <a:endParaRPr lang="en-US" dirty="0" smtClean="0"/>
          </a:p>
          <a:p>
            <a:pPr>
              <a:buNone/>
            </a:pPr>
            <a:r>
              <a:rPr lang="en-US" sz="2600" b="1" dirty="0" smtClean="0"/>
              <a:t>		length &gt; width	Is length greater than width?</a:t>
            </a:r>
          </a:p>
          <a:p>
            <a:pPr>
              <a:buNone/>
            </a:pPr>
            <a:r>
              <a:rPr lang="en-US" sz="2600" b="1" dirty="0" smtClean="0"/>
              <a:t>		size &lt;= 10		Is size less than or equal 10?</a:t>
            </a:r>
          </a:p>
          <a:p>
            <a:pPr>
              <a:buNone/>
            </a:pPr>
            <a:endParaRPr lang="en-US" dirty="0" smtClean="0"/>
          </a:p>
          <a:p>
            <a:r>
              <a:rPr lang="en-US" dirty="0" smtClean="0"/>
              <a:t>Relational operators are used in </a:t>
            </a:r>
            <a:r>
              <a:rPr lang="en-US" dirty="0" smtClean="0">
                <a:solidFill>
                  <a:schemeClr val="bg1"/>
                </a:solidFill>
              </a:rPr>
              <a:t>Boolean expressions </a:t>
            </a:r>
            <a:r>
              <a:rPr lang="en-US" dirty="0" smtClean="0"/>
              <a:t>which yield a true or false result</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normAutofit/>
          </a:bodyPr>
          <a:lstStyle/>
          <a:p>
            <a:pPr>
              <a:buNone/>
            </a:pPr>
            <a:r>
              <a:rPr lang="en-US" sz="2400" dirty="0" smtClean="0"/>
              <a:t>	</a:t>
            </a:r>
            <a:r>
              <a:rPr lang="en-US" sz="2800" dirty="0" smtClean="0"/>
              <a:t>If…Then statement examples:</a:t>
            </a:r>
          </a:p>
          <a:p>
            <a:pPr>
              <a:buNone/>
            </a:pP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11</a:t>
            </a:fld>
            <a:endParaRPr lang="en-US" dirty="0"/>
          </a:p>
        </p:txBody>
      </p:sp>
      <p:sp>
        <p:nvSpPr>
          <p:cNvPr id="5" name="TextBox 4"/>
          <p:cNvSpPr txBox="1"/>
          <p:nvPr/>
        </p:nvSpPr>
        <p:spPr>
          <a:xfrm>
            <a:off x="1066800" y="3810000"/>
            <a:ext cx="7010400" cy="1938992"/>
          </a:xfrm>
          <a:prstGeom prst="rect">
            <a:avLst/>
          </a:prstGeom>
          <a:noFill/>
          <a:ln w="38100">
            <a:noFill/>
          </a:ln>
        </p:spPr>
        <p:txBody>
          <a:bodyPr wrap="square" rtlCol="0">
            <a:spAutoFit/>
          </a:bodyPr>
          <a:lstStyle/>
          <a:p>
            <a:r>
              <a:rPr lang="en-US" sz="2400" b="1" dirty="0" smtClean="0"/>
              <a:t>If </a:t>
            </a:r>
            <a:r>
              <a:rPr lang="en-US" sz="2400" b="1" dirty="0" err="1" smtClean="0"/>
              <a:t>decSales</a:t>
            </a:r>
            <a:r>
              <a:rPr lang="en-US" sz="2400" b="1" dirty="0" smtClean="0"/>
              <a:t> &gt; 50000 Then</a:t>
            </a:r>
          </a:p>
          <a:p>
            <a:r>
              <a:rPr lang="en-US" sz="2400" b="1" dirty="0" smtClean="0"/>
              <a:t>   </a:t>
            </a:r>
            <a:r>
              <a:rPr lang="en-US" sz="2400" b="1" dirty="0" err="1" smtClean="0"/>
              <a:t>MessageBox.Show</a:t>
            </a:r>
            <a:r>
              <a:rPr lang="en-US" sz="2400" b="1" dirty="0" smtClean="0"/>
              <a:t>("You've earned a bonus!")</a:t>
            </a:r>
          </a:p>
          <a:p>
            <a:r>
              <a:rPr lang="en-US" sz="2400" b="1" dirty="0" smtClean="0"/>
              <a:t>   </a:t>
            </a:r>
            <a:r>
              <a:rPr lang="en-US" sz="2400" b="1" dirty="0" err="1" smtClean="0"/>
              <a:t>decCommissionRate</a:t>
            </a:r>
            <a:r>
              <a:rPr lang="en-US" sz="2400" b="1" dirty="0" smtClean="0"/>
              <a:t> = 0.12</a:t>
            </a:r>
          </a:p>
          <a:p>
            <a:r>
              <a:rPr lang="en-US" sz="2400" b="1" dirty="0" smtClean="0"/>
              <a:t>   </a:t>
            </a:r>
            <a:r>
              <a:rPr lang="en-US" sz="2400" b="1" dirty="0" err="1" smtClean="0"/>
              <a:t>intDaysOff</a:t>
            </a:r>
            <a:r>
              <a:rPr lang="en-US" sz="2400" b="1" dirty="0" smtClean="0"/>
              <a:t> = </a:t>
            </a:r>
            <a:r>
              <a:rPr lang="en-US" sz="2400" b="1" dirty="0" err="1" smtClean="0"/>
              <a:t>intDaysOff</a:t>
            </a:r>
            <a:r>
              <a:rPr lang="en-US" sz="2400" b="1" dirty="0" smtClean="0"/>
              <a:t> + 1</a:t>
            </a:r>
          </a:p>
          <a:p>
            <a:r>
              <a:rPr lang="en-US" sz="2400" b="1" dirty="0" smtClean="0"/>
              <a:t>End If</a:t>
            </a:r>
            <a:endParaRPr lang="en-US" sz="2400" b="1" dirty="0"/>
          </a:p>
        </p:txBody>
      </p:sp>
      <p:sp>
        <p:nvSpPr>
          <p:cNvPr id="6" name="TextBox 5"/>
          <p:cNvSpPr txBox="1"/>
          <p:nvPr/>
        </p:nvSpPr>
        <p:spPr>
          <a:xfrm>
            <a:off x="1066800" y="2286000"/>
            <a:ext cx="7010400" cy="1200329"/>
          </a:xfrm>
          <a:prstGeom prst="rect">
            <a:avLst/>
          </a:prstGeom>
          <a:noFill/>
          <a:ln w="38100">
            <a:noFill/>
          </a:ln>
        </p:spPr>
        <p:txBody>
          <a:bodyPr wrap="square" rtlCol="0">
            <a:spAutoFit/>
          </a:bodyPr>
          <a:lstStyle/>
          <a:p>
            <a:r>
              <a:rPr lang="en-US" sz="2400" b="1" dirty="0" smtClean="0"/>
              <a:t>If </a:t>
            </a:r>
            <a:r>
              <a:rPr lang="en-US" sz="2400" b="1" dirty="0" err="1" smtClean="0"/>
              <a:t>decSales</a:t>
            </a:r>
            <a:r>
              <a:rPr lang="en-US" sz="2400" b="1" dirty="0" smtClean="0"/>
              <a:t> &gt; 50000 Then</a:t>
            </a:r>
          </a:p>
          <a:p>
            <a:r>
              <a:rPr lang="en-US" sz="2400" b="1" dirty="0" smtClean="0"/>
              <a:t>   </a:t>
            </a:r>
            <a:r>
              <a:rPr lang="en-US" sz="2400" b="1" dirty="0" err="1" smtClean="0"/>
              <a:t>MessageBox.Show</a:t>
            </a:r>
            <a:r>
              <a:rPr lang="en-US" sz="2400" b="1" dirty="0" smtClean="0"/>
              <a:t>("You've earned a bonus!")</a:t>
            </a:r>
          </a:p>
          <a:p>
            <a:r>
              <a:rPr lang="en-US" sz="2400" b="1" dirty="0" smtClean="0"/>
              <a:t>End If</a:t>
            </a:r>
            <a:endParaRPr lang="en-US" sz="2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to Remember</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If</a:t>
            </a:r>
            <a:r>
              <a:rPr lang="en-US" dirty="0" smtClean="0"/>
              <a:t> and the </a:t>
            </a:r>
            <a:r>
              <a:rPr lang="en-US" b="1" dirty="0" smtClean="0"/>
              <a:t>Then</a:t>
            </a:r>
            <a:r>
              <a:rPr lang="en-US" dirty="0" smtClean="0"/>
              <a:t> must be on the same line</a:t>
            </a:r>
          </a:p>
          <a:p>
            <a:r>
              <a:rPr lang="en-US" dirty="0" smtClean="0"/>
              <a:t>Only a remark may follow the </a:t>
            </a:r>
            <a:r>
              <a:rPr lang="en-US" b="1" dirty="0" smtClean="0"/>
              <a:t>Then</a:t>
            </a:r>
          </a:p>
          <a:p>
            <a:r>
              <a:rPr lang="en-US" dirty="0" smtClean="0"/>
              <a:t>The </a:t>
            </a:r>
            <a:r>
              <a:rPr lang="en-US" b="1" dirty="0" smtClean="0"/>
              <a:t>End If</a:t>
            </a:r>
            <a:r>
              <a:rPr lang="en-US" dirty="0" smtClean="0"/>
              <a:t> must be on a separate line</a:t>
            </a:r>
          </a:p>
          <a:p>
            <a:r>
              <a:rPr lang="en-US" dirty="0" smtClean="0"/>
              <a:t>Only a remark may follow the </a:t>
            </a:r>
            <a:r>
              <a:rPr lang="en-US" b="1" dirty="0" smtClean="0"/>
              <a:t>End If</a:t>
            </a:r>
          </a:p>
          <a:p>
            <a:endParaRPr lang="en-US" dirty="0" smtClean="0"/>
          </a:p>
          <a:p>
            <a:r>
              <a:rPr lang="en-US" dirty="0" smtClean="0"/>
              <a:t>Tutorial 4-1 presents an application that uses the </a:t>
            </a:r>
            <a:r>
              <a:rPr lang="en-US" b="1" dirty="0" smtClean="0"/>
              <a:t>If…Then</a:t>
            </a:r>
            <a:r>
              <a:rPr lang="en-US" dirty="0" smtClean="0"/>
              <a:t> statement</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a:t>
            </a:r>
            <a:endParaRPr lang="en-US" dirty="0"/>
          </a:p>
        </p:txBody>
      </p:sp>
      <p:sp>
        <p:nvSpPr>
          <p:cNvPr id="3" name="Content Placeholder 2"/>
          <p:cNvSpPr>
            <a:spLocks noGrp="1"/>
          </p:cNvSpPr>
          <p:nvPr>
            <p:ph idx="1"/>
          </p:nvPr>
        </p:nvSpPr>
        <p:spPr/>
        <p:txBody>
          <a:bodyPr/>
          <a:lstStyle/>
          <a:p>
            <a:r>
              <a:rPr lang="en-US" dirty="0" smtClean="0"/>
              <a:t>The code between the </a:t>
            </a:r>
            <a:r>
              <a:rPr lang="en-US" b="1" dirty="0" smtClean="0"/>
              <a:t>If…Then</a:t>
            </a:r>
            <a:r>
              <a:rPr lang="en-US" dirty="0" smtClean="0"/>
              <a:t> and the </a:t>
            </a:r>
            <a:r>
              <a:rPr lang="en-US" b="1" dirty="0" smtClean="0"/>
              <a:t>End If</a:t>
            </a:r>
            <a:r>
              <a:rPr lang="en-US" dirty="0" smtClean="0"/>
              <a:t> is indented</a:t>
            </a:r>
          </a:p>
          <a:p>
            <a:r>
              <a:rPr lang="en-US" dirty="0" smtClean="0"/>
              <a:t>Visual Basic does not require this</a:t>
            </a:r>
          </a:p>
          <a:p>
            <a:r>
              <a:rPr lang="en-US" dirty="0" smtClean="0"/>
              <a:t>It is a convention among programmers to aid in the readability of programs</a:t>
            </a:r>
          </a:p>
          <a:p>
            <a:r>
              <a:rPr lang="en-US" dirty="0" smtClean="0"/>
              <a:t>By default, the Visual Basic editor will automatically do this indentation as you enter your program</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Using Relational Operators with Math Operators</a:t>
            </a:r>
            <a:endParaRPr lang="en-US" sz="3600" dirty="0"/>
          </a:p>
        </p:txBody>
      </p:sp>
      <p:sp>
        <p:nvSpPr>
          <p:cNvPr id="3" name="Content Placeholder 2"/>
          <p:cNvSpPr>
            <a:spLocks noGrp="1"/>
          </p:cNvSpPr>
          <p:nvPr>
            <p:ph idx="1"/>
          </p:nvPr>
        </p:nvSpPr>
        <p:spPr/>
        <p:txBody>
          <a:bodyPr>
            <a:normAutofit/>
          </a:bodyPr>
          <a:lstStyle/>
          <a:p>
            <a:r>
              <a:rPr lang="en-US" sz="2400" dirty="0" smtClean="0"/>
              <a:t>Math operators are evaluated before relational operators</a:t>
            </a:r>
          </a:p>
          <a:p>
            <a:endParaRPr lang="en-US" sz="2400" dirty="0" smtClean="0"/>
          </a:p>
          <a:p>
            <a:endParaRPr lang="en-US" sz="2400" dirty="0" smtClean="0"/>
          </a:p>
          <a:p>
            <a:pPr>
              <a:buNone/>
            </a:pPr>
            <a:endParaRPr lang="en-US" sz="2400" dirty="0" smtClean="0"/>
          </a:p>
          <a:p>
            <a:r>
              <a:rPr lang="en-US" sz="2400" b="1" dirty="0" err="1" smtClean="0"/>
              <a:t>intX</a:t>
            </a:r>
            <a:r>
              <a:rPr lang="en-US" sz="2400" b="1" dirty="0" smtClean="0"/>
              <a:t> + </a:t>
            </a:r>
            <a:r>
              <a:rPr lang="en-US" sz="2400" b="1" dirty="0" err="1" smtClean="0"/>
              <a:t>intY</a:t>
            </a:r>
            <a:r>
              <a:rPr lang="en-US" sz="2400" dirty="0" smtClean="0"/>
              <a:t> and </a:t>
            </a:r>
            <a:r>
              <a:rPr lang="en-US" sz="2400" b="1" dirty="0" err="1" smtClean="0"/>
              <a:t>intA</a:t>
            </a:r>
            <a:r>
              <a:rPr lang="en-US" sz="2400" b="1" dirty="0" smtClean="0"/>
              <a:t> - </a:t>
            </a:r>
            <a:r>
              <a:rPr lang="en-US" sz="2400" b="1" dirty="0" err="1" smtClean="0"/>
              <a:t>intB</a:t>
            </a:r>
            <a:r>
              <a:rPr lang="en-US" sz="2400" dirty="0" smtClean="0"/>
              <a:t> are evaluated first</a:t>
            </a:r>
          </a:p>
          <a:p>
            <a:r>
              <a:rPr lang="en-US" sz="2400" dirty="0" smtClean="0"/>
              <a:t>Most programmers prefer to use parentheses to clarify the order of operations</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14</a:t>
            </a:fld>
            <a:endParaRPr lang="en-US" dirty="0"/>
          </a:p>
        </p:txBody>
      </p:sp>
      <p:sp>
        <p:nvSpPr>
          <p:cNvPr id="5" name="Text Box 4"/>
          <p:cNvSpPr txBox="1">
            <a:spLocks noChangeArrowheads="1"/>
          </p:cNvSpPr>
          <p:nvPr/>
        </p:nvSpPr>
        <p:spPr bwMode="auto">
          <a:xfrm>
            <a:off x="2006203" y="2057400"/>
            <a:ext cx="5131594" cy="1200329"/>
          </a:xfrm>
          <a:prstGeom prst="rect">
            <a:avLst/>
          </a:prstGeom>
          <a:noFill/>
          <a:ln w="38100">
            <a:noFill/>
            <a:miter lim="800000"/>
            <a:headEnd/>
            <a:tailEnd/>
          </a:ln>
        </p:spPr>
        <p:txBody>
          <a:bodyPr wrap="square">
            <a:spAutoFit/>
          </a:bodyPr>
          <a:lstStyle/>
          <a:p>
            <a:pPr eaLnBrk="0" hangingPunct="0"/>
            <a:r>
              <a:rPr lang="en-US" sz="2400" b="1" dirty="0"/>
              <a:t>If </a:t>
            </a:r>
            <a:r>
              <a:rPr lang="en-US" sz="2400" b="1" dirty="0" err="1" smtClean="0"/>
              <a:t>intX</a:t>
            </a:r>
            <a:r>
              <a:rPr lang="en-US" sz="2400" b="1" dirty="0" smtClean="0"/>
              <a:t> </a:t>
            </a:r>
            <a:r>
              <a:rPr lang="en-US" sz="2400" b="1" dirty="0"/>
              <a:t>+ </a:t>
            </a:r>
            <a:r>
              <a:rPr lang="en-US" sz="2400" b="1" dirty="0" err="1" smtClean="0"/>
              <a:t>intY</a:t>
            </a:r>
            <a:r>
              <a:rPr lang="en-US" sz="2400" b="1" dirty="0" smtClean="0"/>
              <a:t> </a:t>
            </a:r>
            <a:r>
              <a:rPr lang="en-US" sz="2400" b="1" dirty="0"/>
              <a:t>&gt; </a:t>
            </a:r>
            <a:r>
              <a:rPr lang="en-US" sz="2400" b="1" dirty="0" err="1" smtClean="0"/>
              <a:t>intA</a:t>
            </a:r>
            <a:r>
              <a:rPr lang="en-US" sz="2400" b="1" dirty="0" smtClean="0"/>
              <a:t> </a:t>
            </a:r>
            <a:r>
              <a:rPr lang="en-US" sz="2400" b="1" dirty="0"/>
              <a:t>- </a:t>
            </a:r>
            <a:r>
              <a:rPr lang="en-US" sz="2400" b="1" dirty="0" err="1" smtClean="0"/>
              <a:t>intB</a:t>
            </a:r>
            <a:r>
              <a:rPr lang="en-US" sz="2400" b="1" dirty="0" smtClean="0"/>
              <a:t> </a:t>
            </a:r>
            <a:r>
              <a:rPr lang="en-US" sz="2400" b="1" dirty="0"/>
              <a:t>Then</a:t>
            </a:r>
          </a:p>
          <a:p>
            <a:pPr eaLnBrk="0" hangingPunct="0"/>
            <a:r>
              <a:rPr lang="en-US" sz="2400" b="1" dirty="0"/>
              <a:t>	</a:t>
            </a:r>
            <a:r>
              <a:rPr lang="en-US" sz="2400" b="1" dirty="0" err="1"/>
              <a:t>lblMessage.Text</a:t>
            </a:r>
            <a:r>
              <a:rPr lang="en-US" sz="2400" b="1" dirty="0"/>
              <a:t> = "It is true!"</a:t>
            </a:r>
          </a:p>
          <a:p>
            <a:pPr eaLnBrk="0" hangingPunct="0"/>
            <a:r>
              <a:rPr lang="en-US" sz="2400" b="1" dirty="0"/>
              <a:t>End If</a:t>
            </a:r>
          </a:p>
        </p:txBody>
      </p:sp>
      <p:sp>
        <p:nvSpPr>
          <p:cNvPr id="6" name="Text Box 4"/>
          <p:cNvSpPr txBox="1">
            <a:spLocks noChangeArrowheads="1"/>
          </p:cNvSpPr>
          <p:nvPr/>
        </p:nvSpPr>
        <p:spPr bwMode="auto">
          <a:xfrm>
            <a:off x="1968103" y="4724400"/>
            <a:ext cx="5207794" cy="1200329"/>
          </a:xfrm>
          <a:prstGeom prst="rect">
            <a:avLst/>
          </a:prstGeom>
          <a:noFill/>
          <a:ln w="38100">
            <a:noFill/>
            <a:miter lim="800000"/>
            <a:headEnd/>
            <a:tailEnd/>
          </a:ln>
        </p:spPr>
        <p:txBody>
          <a:bodyPr wrap="square">
            <a:spAutoFit/>
          </a:bodyPr>
          <a:lstStyle/>
          <a:p>
            <a:pPr eaLnBrk="0" hangingPunct="0"/>
            <a:r>
              <a:rPr lang="en-US" sz="2400" b="1" dirty="0"/>
              <a:t>If </a:t>
            </a:r>
            <a:r>
              <a:rPr lang="en-US" sz="2400" b="1" dirty="0" smtClean="0"/>
              <a:t>(</a:t>
            </a:r>
            <a:r>
              <a:rPr lang="en-US" sz="2400" b="1" dirty="0" err="1" smtClean="0"/>
              <a:t>intX</a:t>
            </a:r>
            <a:r>
              <a:rPr lang="en-US" sz="2400" b="1" dirty="0" smtClean="0"/>
              <a:t> </a:t>
            </a:r>
            <a:r>
              <a:rPr lang="en-US" sz="2400" b="1" dirty="0"/>
              <a:t>+ </a:t>
            </a:r>
            <a:r>
              <a:rPr lang="en-US" sz="2400" b="1" dirty="0" err="1" smtClean="0"/>
              <a:t>intY</a:t>
            </a:r>
            <a:r>
              <a:rPr lang="en-US" sz="2400" b="1" dirty="0" smtClean="0"/>
              <a:t>) </a:t>
            </a:r>
            <a:r>
              <a:rPr lang="en-US" sz="2400" b="1" dirty="0"/>
              <a:t>&gt; </a:t>
            </a:r>
            <a:r>
              <a:rPr lang="en-US" sz="2400" b="1" dirty="0" smtClean="0"/>
              <a:t>(</a:t>
            </a:r>
            <a:r>
              <a:rPr lang="en-US" sz="2400" b="1" dirty="0" err="1" smtClean="0"/>
              <a:t>intA</a:t>
            </a:r>
            <a:r>
              <a:rPr lang="en-US" sz="2400" b="1" dirty="0" smtClean="0"/>
              <a:t> – </a:t>
            </a:r>
            <a:r>
              <a:rPr lang="en-US" sz="2400" b="1" dirty="0" err="1" smtClean="0"/>
              <a:t>intB</a:t>
            </a:r>
            <a:r>
              <a:rPr lang="en-US" sz="2400" b="1" dirty="0" smtClean="0"/>
              <a:t>) </a:t>
            </a:r>
            <a:r>
              <a:rPr lang="en-US" sz="2400" b="1" dirty="0"/>
              <a:t>Then</a:t>
            </a:r>
          </a:p>
          <a:p>
            <a:pPr eaLnBrk="0" hangingPunct="0"/>
            <a:r>
              <a:rPr lang="en-US" sz="2400" b="1" dirty="0"/>
              <a:t>	</a:t>
            </a:r>
            <a:r>
              <a:rPr lang="en-US" sz="2400" b="1" dirty="0" err="1"/>
              <a:t>lblMessage.Text</a:t>
            </a:r>
            <a:r>
              <a:rPr lang="en-US" sz="2400" b="1" dirty="0"/>
              <a:t> = "It is true!"</a:t>
            </a:r>
          </a:p>
          <a:p>
            <a:pPr eaLnBrk="0" hangingPunct="0"/>
            <a:r>
              <a:rPr lang="en-US" sz="2400" b="1" dirty="0"/>
              <a:t>End If</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Using Function Calls with Relational Operators</a:t>
            </a:r>
            <a:endParaRPr lang="en-US" sz="3200" dirty="0"/>
          </a:p>
        </p:txBody>
      </p:sp>
      <p:sp>
        <p:nvSpPr>
          <p:cNvPr id="3" name="Content Placeholder 2"/>
          <p:cNvSpPr>
            <a:spLocks noGrp="1"/>
          </p:cNvSpPr>
          <p:nvPr>
            <p:ph idx="1"/>
          </p:nvPr>
        </p:nvSpPr>
        <p:spPr/>
        <p:txBody>
          <a:bodyPr/>
          <a:lstStyle/>
          <a:p>
            <a:r>
              <a:rPr lang="en-US" dirty="0" smtClean="0"/>
              <a:t>Either or both relational operator operands may be function calls</a:t>
            </a:r>
          </a:p>
          <a:p>
            <a:endParaRPr lang="en-US" dirty="0" smtClean="0"/>
          </a:p>
          <a:p>
            <a:endParaRPr lang="en-US" dirty="0" smtClean="0"/>
          </a:p>
          <a:p>
            <a:endParaRPr lang="en-US" dirty="0" smtClean="0"/>
          </a:p>
          <a:p>
            <a:r>
              <a:rPr lang="en-US" dirty="0" smtClean="0"/>
              <a:t>The return value of the function call is compared to the value using the relational operator</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15</a:t>
            </a:fld>
            <a:endParaRPr lang="en-US" dirty="0"/>
          </a:p>
        </p:txBody>
      </p:sp>
      <p:sp>
        <p:nvSpPr>
          <p:cNvPr id="6" name="TextBox 5"/>
          <p:cNvSpPr txBox="1"/>
          <p:nvPr/>
        </p:nvSpPr>
        <p:spPr>
          <a:xfrm>
            <a:off x="2133600" y="2819400"/>
            <a:ext cx="4856138" cy="1477328"/>
          </a:xfrm>
          <a:prstGeom prst="rect">
            <a:avLst/>
          </a:prstGeom>
          <a:noFill/>
          <a:ln w="38100">
            <a:noFill/>
          </a:ln>
        </p:spPr>
        <p:txBody>
          <a:bodyPr wrap="none" rtlCol="0" anchor="ctr">
            <a:spAutoFit/>
          </a:bodyPr>
          <a:lstStyle/>
          <a:p>
            <a:pPr eaLnBrk="0" hangingPunct="0"/>
            <a:r>
              <a:rPr lang="en-US" sz="2400" b="1" dirty="0" smtClean="0"/>
              <a:t>If </a:t>
            </a:r>
            <a:r>
              <a:rPr lang="en-US" sz="2400" b="1" dirty="0" err="1" smtClean="0"/>
              <a:t>CInt</a:t>
            </a:r>
            <a:r>
              <a:rPr lang="en-US" sz="2400" b="1" dirty="0" smtClean="0"/>
              <a:t>(</a:t>
            </a:r>
            <a:r>
              <a:rPr lang="en-US" sz="2400" b="1" dirty="0" err="1" smtClean="0"/>
              <a:t>txtInput.Text</a:t>
            </a:r>
            <a:r>
              <a:rPr lang="en-US" sz="2400" b="1" dirty="0" smtClean="0"/>
              <a:t>) &lt; 100 Then</a:t>
            </a:r>
          </a:p>
          <a:p>
            <a:pPr eaLnBrk="0" hangingPunct="0"/>
            <a:r>
              <a:rPr lang="en-US" sz="2400" b="1" dirty="0" smtClean="0"/>
              <a:t>	</a:t>
            </a:r>
            <a:r>
              <a:rPr lang="en-US" sz="2400" b="1" dirty="0" err="1" smtClean="0"/>
              <a:t>lblMessage.Text</a:t>
            </a:r>
            <a:r>
              <a:rPr lang="en-US" sz="2400" b="1" dirty="0" smtClean="0"/>
              <a:t> = "It is true!"</a:t>
            </a:r>
          </a:p>
          <a:p>
            <a:pPr eaLnBrk="0" hangingPunct="0"/>
            <a:r>
              <a:rPr lang="en-US" sz="2400" b="1" dirty="0" smtClean="0"/>
              <a:t>End If</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Boolean Variables as Flags</a:t>
            </a:r>
            <a:endParaRPr lang="en-US" dirty="0"/>
          </a:p>
        </p:txBody>
      </p:sp>
      <p:sp>
        <p:nvSpPr>
          <p:cNvPr id="3" name="Content Placeholder 2"/>
          <p:cNvSpPr>
            <a:spLocks noGrp="1"/>
          </p:cNvSpPr>
          <p:nvPr>
            <p:ph idx="1"/>
          </p:nvPr>
        </p:nvSpPr>
        <p:spPr/>
        <p:txBody>
          <a:bodyPr/>
          <a:lstStyle/>
          <a:p>
            <a:r>
              <a:rPr lang="en-US" sz="2800" dirty="0" smtClean="0"/>
              <a:t>A </a:t>
            </a:r>
            <a:r>
              <a:rPr lang="en-US" sz="2800" dirty="0" smtClean="0">
                <a:solidFill>
                  <a:schemeClr val="bg1"/>
                </a:solidFill>
              </a:rPr>
              <a:t>flag</a:t>
            </a:r>
            <a:r>
              <a:rPr lang="en-US" sz="2800" dirty="0" smtClean="0"/>
              <a:t> is a Boolean variable that signals when some condition exists in the program</a:t>
            </a:r>
          </a:p>
          <a:p>
            <a:r>
              <a:rPr lang="en-US" sz="2800" dirty="0" smtClean="0"/>
              <a:t>Since a Boolean variable is either </a:t>
            </a:r>
            <a:r>
              <a:rPr lang="en-US" sz="2800" b="1" dirty="0" smtClean="0"/>
              <a:t>True</a:t>
            </a:r>
            <a:r>
              <a:rPr lang="en-US" sz="2800" dirty="0" smtClean="0"/>
              <a:t> or </a:t>
            </a:r>
            <a:r>
              <a:rPr lang="en-US" sz="2800" b="1" dirty="0" smtClean="0"/>
              <a:t>False</a:t>
            </a:r>
            <a:r>
              <a:rPr lang="en-US" sz="2800" dirty="0" smtClean="0"/>
              <a:t>, it can be used as the condition of an </a:t>
            </a:r>
            <a:r>
              <a:rPr lang="en-US" sz="2800" b="1" dirty="0" smtClean="0"/>
              <a:t>If…Then</a:t>
            </a:r>
            <a:r>
              <a:rPr lang="en-US" sz="2800" dirty="0" smtClean="0"/>
              <a:t> statement</a:t>
            </a:r>
          </a:p>
          <a:p>
            <a:pPr lvl="1"/>
            <a:r>
              <a:rPr lang="en-US" sz="2400" dirty="0" smtClean="0"/>
              <a:t>Since a Boolean variable already evaluates to </a:t>
            </a:r>
            <a:r>
              <a:rPr lang="en-US" sz="2400" b="1" dirty="0" smtClean="0"/>
              <a:t>True</a:t>
            </a:r>
            <a:r>
              <a:rPr lang="en-US" sz="2400" dirty="0" smtClean="0"/>
              <a:t> or </a:t>
            </a:r>
            <a:r>
              <a:rPr lang="en-US" sz="2400" b="1" dirty="0" smtClean="0"/>
              <a:t>False</a:t>
            </a:r>
            <a:r>
              <a:rPr lang="en-US" sz="2400" dirty="0" smtClean="0"/>
              <a:t>, an </a:t>
            </a:r>
            <a:r>
              <a:rPr lang="en-US" sz="2400" b="1" dirty="0" smtClean="0"/>
              <a:t>=</a:t>
            </a:r>
            <a:r>
              <a:rPr lang="en-US" sz="2400" dirty="0" smtClean="0"/>
              <a:t> operator is not required</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16</a:t>
            </a:fld>
            <a:endParaRPr lang="en-US" dirty="0"/>
          </a:p>
        </p:txBody>
      </p:sp>
      <p:sp>
        <p:nvSpPr>
          <p:cNvPr id="5" name="Text Box 4"/>
          <p:cNvSpPr txBox="1">
            <a:spLocks noChangeArrowheads="1"/>
          </p:cNvSpPr>
          <p:nvPr/>
        </p:nvSpPr>
        <p:spPr bwMode="auto">
          <a:xfrm>
            <a:off x="762000" y="4495800"/>
            <a:ext cx="7588809" cy="1477328"/>
          </a:xfrm>
          <a:prstGeom prst="rect">
            <a:avLst/>
          </a:prstGeom>
          <a:noFill/>
          <a:ln w="38100">
            <a:noFill/>
            <a:miter lim="800000"/>
            <a:headEnd/>
            <a:tailEnd/>
          </a:ln>
        </p:spPr>
        <p:txBody>
          <a:bodyPr wrap="none" anchor="ctr">
            <a:spAutoFit/>
          </a:bodyPr>
          <a:lstStyle/>
          <a:p>
            <a:pPr eaLnBrk="0" hangingPunct="0"/>
            <a:r>
              <a:rPr lang="en-US" sz="2400" b="1" dirty="0"/>
              <a:t>If </a:t>
            </a:r>
            <a:r>
              <a:rPr lang="en-US" sz="2400" b="1" dirty="0" err="1"/>
              <a:t>blnQuotaMet</a:t>
            </a:r>
            <a:r>
              <a:rPr lang="en-US" sz="2400" b="1" dirty="0"/>
              <a:t> Then</a:t>
            </a:r>
          </a:p>
          <a:p>
            <a:pPr eaLnBrk="0" hangingPunct="0"/>
            <a:r>
              <a:rPr lang="en-US" sz="2400" b="1" dirty="0"/>
              <a:t>	</a:t>
            </a:r>
            <a:r>
              <a:rPr lang="en-US" sz="2400" b="1" dirty="0" err="1"/>
              <a:t>lblMessage.Text</a:t>
            </a:r>
            <a:r>
              <a:rPr lang="en-US" sz="2400" b="1" dirty="0"/>
              <a:t> = "You have met your sales quota"</a:t>
            </a:r>
          </a:p>
          <a:p>
            <a:pPr eaLnBrk="0" hangingPunct="0"/>
            <a:r>
              <a:rPr lang="en-US" sz="2400" b="1" dirty="0"/>
              <a:t>End If</a:t>
            </a:r>
          </a:p>
          <a:p>
            <a:pPr eaLnBrk="0" hangingPunct="0"/>
            <a:endParaRPr lang="en-US" sz="1800" b="1" dirty="0">
              <a:latin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4.3</a:t>
            </a:r>
            <a:endParaRPr lang="en-US" dirty="0"/>
          </a:p>
        </p:txBody>
      </p:sp>
      <p:sp>
        <p:nvSpPr>
          <p:cNvPr id="3" name="Title 2"/>
          <p:cNvSpPr>
            <a:spLocks noGrp="1"/>
          </p:cNvSpPr>
          <p:nvPr>
            <p:ph type="title"/>
          </p:nvPr>
        </p:nvSpPr>
        <p:spPr/>
        <p:txBody>
          <a:bodyPr/>
          <a:lstStyle/>
          <a:p>
            <a:r>
              <a:rPr lang="en-US" dirty="0" smtClean="0"/>
              <a:t>The If...Then...Else Statement</a:t>
            </a:r>
            <a:endParaRPr lang="en-US" dirty="0"/>
          </a:p>
        </p:txBody>
      </p:sp>
      <p:sp>
        <p:nvSpPr>
          <p:cNvPr id="4" name="Text Placeholder 3"/>
          <p:cNvSpPr>
            <a:spLocks noGrp="1"/>
          </p:cNvSpPr>
          <p:nvPr>
            <p:ph type="body" idx="13"/>
          </p:nvPr>
        </p:nvSpPr>
        <p:spPr/>
        <p:txBody>
          <a:bodyPr/>
          <a:lstStyle/>
          <a:p>
            <a:r>
              <a:rPr lang="en-US" dirty="0" smtClean="0"/>
              <a:t>The If...Then...Else statement executes one group of statements</a:t>
            </a:r>
          </a:p>
          <a:p>
            <a:r>
              <a:rPr lang="en-US" dirty="0" smtClean="0"/>
              <a:t>if the Boolean expression is true and another group of statements if</a:t>
            </a:r>
          </a:p>
          <a:p>
            <a:r>
              <a:rPr lang="en-US" dirty="0" smtClean="0"/>
              <a:t>the Boolean expression is false.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Format</a:t>
            </a:r>
            <a:endParaRPr lang="en-US" dirty="0"/>
          </a:p>
        </p:txBody>
      </p:sp>
      <p:sp>
        <p:nvSpPr>
          <p:cNvPr id="6" name="Content Placeholder 5"/>
          <p:cNvSpPr>
            <a:spLocks noGrp="1"/>
          </p:cNvSpPr>
          <p:nvPr>
            <p:ph idx="1"/>
          </p:nvPr>
        </p:nvSpPr>
        <p:spPr/>
        <p:txBody>
          <a:bodyPr>
            <a:normAutofit fontScale="25000" lnSpcReduction="20000"/>
          </a:bodyPr>
          <a:lstStyle/>
          <a:p>
            <a:endParaRPr lang="en-US" sz="8000" dirty="0" smtClean="0"/>
          </a:p>
          <a:p>
            <a:endParaRPr lang="en-US" sz="8000" dirty="0" smtClean="0"/>
          </a:p>
          <a:p>
            <a:endParaRPr lang="en-US" sz="8000" dirty="0" smtClean="0"/>
          </a:p>
          <a:p>
            <a:endParaRPr lang="en-US" sz="8000" dirty="0" smtClean="0"/>
          </a:p>
          <a:p>
            <a:endParaRPr lang="en-US" sz="8000" dirty="0" smtClean="0"/>
          </a:p>
          <a:p>
            <a:endParaRPr lang="en-US" sz="8000" dirty="0" smtClean="0"/>
          </a:p>
          <a:p>
            <a:endParaRPr lang="en-US" sz="8000" dirty="0" smtClean="0"/>
          </a:p>
          <a:p>
            <a:endParaRPr lang="en-US" sz="8000" dirty="0" smtClean="0"/>
          </a:p>
          <a:p>
            <a:endParaRPr lang="en-US" sz="8000" dirty="0" smtClean="0"/>
          </a:p>
          <a:p>
            <a:endParaRPr lang="en-US" sz="8000" dirty="0" smtClean="0"/>
          </a:p>
          <a:p>
            <a:r>
              <a:rPr lang="en-US" sz="9600" dirty="0" smtClean="0"/>
              <a:t>If the </a:t>
            </a:r>
            <a:r>
              <a:rPr lang="en-US" sz="9600" b="1" dirty="0" smtClean="0"/>
              <a:t>expression</a:t>
            </a:r>
            <a:r>
              <a:rPr lang="en-US" sz="9600" dirty="0" smtClean="0"/>
              <a:t> is </a:t>
            </a:r>
            <a:r>
              <a:rPr lang="en-US" sz="9600" b="1" dirty="0" smtClean="0"/>
              <a:t>True</a:t>
            </a:r>
            <a:endParaRPr lang="en-US" sz="9600" dirty="0" smtClean="0"/>
          </a:p>
          <a:p>
            <a:pPr lvl="1"/>
            <a:r>
              <a:rPr lang="en-US" sz="9600" dirty="0" smtClean="0"/>
              <a:t> execute the statements between </a:t>
            </a:r>
            <a:r>
              <a:rPr lang="en-US" sz="9600" b="1" dirty="0" smtClean="0"/>
              <a:t>If…Then</a:t>
            </a:r>
            <a:r>
              <a:rPr lang="en-US" sz="9600" dirty="0" smtClean="0"/>
              <a:t> and </a:t>
            </a:r>
            <a:r>
              <a:rPr lang="en-US" sz="9600" b="1" dirty="0" smtClean="0"/>
              <a:t>Else</a:t>
            </a:r>
          </a:p>
          <a:p>
            <a:r>
              <a:rPr lang="en-US" sz="9600" dirty="0" smtClean="0"/>
              <a:t>If the </a:t>
            </a:r>
            <a:r>
              <a:rPr lang="en-US" sz="9600" b="1" dirty="0" smtClean="0"/>
              <a:t>expression</a:t>
            </a:r>
            <a:r>
              <a:rPr lang="en-US" sz="9600" dirty="0" smtClean="0"/>
              <a:t> is </a:t>
            </a:r>
            <a:r>
              <a:rPr lang="en-US" sz="9600" b="1" dirty="0" smtClean="0"/>
              <a:t>False</a:t>
            </a:r>
            <a:endParaRPr lang="en-US" sz="9600" dirty="0" smtClean="0"/>
          </a:p>
          <a:p>
            <a:pPr lvl="1"/>
            <a:r>
              <a:rPr lang="en-US" sz="9600" dirty="0" smtClean="0"/>
              <a:t> execute the statements between </a:t>
            </a:r>
            <a:r>
              <a:rPr lang="en-US" sz="9600" b="1" dirty="0" smtClean="0"/>
              <a:t>Else</a:t>
            </a:r>
            <a:r>
              <a:rPr lang="en-US" sz="9600" dirty="0" smtClean="0"/>
              <a:t> and </a:t>
            </a:r>
            <a:r>
              <a:rPr lang="en-US" sz="9600" b="1" dirty="0" smtClean="0"/>
              <a:t>End If</a:t>
            </a:r>
            <a:endParaRPr lang="en-US" sz="9600"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18</a:t>
            </a:fld>
            <a:endParaRPr lang="en-US" dirty="0"/>
          </a:p>
        </p:txBody>
      </p:sp>
      <p:sp>
        <p:nvSpPr>
          <p:cNvPr id="5" name="TextBox 4"/>
          <p:cNvSpPr txBox="1"/>
          <p:nvPr/>
        </p:nvSpPr>
        <p:spPr>
          <a:xfrm>
            <a:off x="2174549" y="1752600"/>
            <a:ext cx="4794902" cy="3108543"/>
          </a:xfrm>
          <a:prstGeom prst="rect">
            <a:avLst/>
          </a:prstGeom>
          <a:noFill/>
        </p:spPr>
        <p:txBody>
          <a:bodyPr wrap="none" rtlCol="0">
            <a:spAutoFit/>
          </a:bodyPr>
          <a:lstStyle/>
          <a:p>
            <a:r>
              <a:rPr lang="en-US" sz="2800" dirty="0" smtClean="0"/>
              <a:t>If </a:t>
            </a:r>
            <a:r>
              <a:rPr lang="en-US" sz="2800" b="1" i="1" dirty="0" smtClean="0"/>
              <a:t>expression</a:t>
            </a:r>
            <a:r>
              <a:rPr lang="en-US" sz="2800" i="1" dirty="0" smtClean="0"/>
              <a:t> Then</a:t>
            </a:r>
          </a:p>
          <a:p>
            <a:r>
              <a:rPr lang="en-US" sz="2800" i="1" dirty="0" smtClean="0"/>
              <a:t>   statement</a:t>
            </a:r>
          </a:p>
          <a:p>
            <a:r>
              <a:rPr lang="en-US" sz="2800" i="1" dirty="0" smtClean="0"/>
              <a:t>   (more statements may follow)</a:t>
            </a:r>
          </a:p>
          <a:p>
            <a:r>
              <a:rPr lang="en-US" sz="2800" dirty="0" smtClean="0"/>
              <a:t>Else</a:t>
            </a:r>
          </a:p>
          <a:p>
            <a:r>
              <a:rPr lang="en-US" sz="2800" i="1" dirty="0" smtClean="0"/>
              <a:t>   statement</a:t>
            </a:r>
          </a:p>
          <a:p>
            <a:r>
              <a:rPr lang="en-US" sz="2800" i="1" dirty="0" smtClean="0"/>
              <a:t>   (more statements may follow)</a:t>
            </a:r>
          </a:p>
          <a:p>
            <a:r>
              <a:rPr lang="en-US" sz="2800" dirty="0" smtClean="0"/>
              <a:t>End If</a:t>
            </a: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and </a:t>
            </a:r>
            <a:r>
              <a:rPr lang="en-US" dirty="0" err="1" smtClean="0"/>
              <a:t>Pseudocode</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19</a:t>
            </a:fld>
            <a:endParaRPr lang="en-US" dirty="0"/>
          </a:p>
        </p:txBody>
      </p:sp>
      <p:grpSp>
        <p:nvGrpSpPr>
          <p:cNvPr id="18" name="Group 17"/>
          <p:cNvGrpSpPr/>
          <p:nvPr/>
        </p:nvGrpSpPr>
        <p:grpSpPr>
          <a:xfrm>
            <a:off x="1409700" y="1676400"/>
            <a:ext cx="6324600" cy="2819400"/>
            <a:chOff x="1905000" y="1219200"/>
            <a:chExt cx="4876800" cy="3200400"/>
          </a:xfrm>
        </p:grpSpPr>
        <p:sp>
          <p:nvSpPr>
            <p:cNvPr id="5" name="AutoShape 3"/>
            <p:cNvSpPr>
              <a:spLocks noChangeArrowheads="1"/>
            </p:cNvSpPr>
            <p:nvPr/>
          </p:nvSpPr>
          <p:spPr bwMode="auto">
            <a:xfrm>
              <a:off x="3276600" y="1676400"/>
              <a:ext cx="2133600" cy="1219200"/>
            </a:xfrm>
            <a:prstGeom prst="flowChartDecision">
              <a:avLst/>
            </a:prstGeom>
            <a:solidFill>
              <a:schemeClr val="bg1"/>
            </a:solidFill>
            <a:ln w="38100">
              <a:solidFill>
                <a:schemeClr val="tx1"/>
              </a:solidFill>
              <a:miter lim="800000"/>
              <a:headEnd/>
              <a:tailEnd/>
            </a:ln>
          </p:spPr>
          <p:txBody>
            <a:bodyPr wrap="none" anchor="ctr"/>
            <a:lstStyle/>
            <a:p>
              <a:pPr algn="ctr" eaLnBrk="0" hangingPunct="0"/>
              <a:r>
                <a:rPr lang="en-US" b="1" dirty="0" err="1" smtClean="0"/>
                <a:t>dblTemperature</a:t>
              </a:r>
              <a:endParaRPr lang="en-US" b="1" dirty="0" smtClean="0"/>
            </a:p>
            <a:p>
              <a:pPr algn="ctr" eaLnBrk="0" hangingPunct="0"/>
              <a:r>
                <a:rPr lang="en-US" b="1" dirty="0" smtClean="0"/>
                <a:t>&lt; 40?</a:t>
              </a:r>
              <a:endParaRPr lang="en-US" b="1" dirty="0"/>
            </a:p>
          </p:txBody>
        </p:sp>
        <p:sp>
          <p:nvSpPr>
            <p:cNvPr id="6" name="AutoShape 4"/>
            <p:cNvSpPr>
              <a:spLocks noChangeArrowheads="1"/>
            </p:cNvSpPr>
            <p:nvPr/>
          </p:nvSpPr>
          <p:spPr bwMode="auto">
            <a:xfrm>
              <a:off x="5029200" y="2971800"/>
              <a:ext cx="1752600" cy="1219200"/>
            </a:xfrm>
            <a:prstGeom prst="flowChartProcess">
              <a:avLst/>
            </a:prstGeom>
            <a:solidFill>
              <a:schemeClr val="bg1"/>
            </a:solidFill>
            <a:ln w="38100">
              <a:solidFill>
                <a:schemeClr val="tx1"/>
              </a:solidFill>
              <a:miter lim="800000"/>
              <a:headEnd/>
              <a:tailEnd/>
            </a:ln>
          </p:spPr>
          <p:txBody>
            <a:bodyPr wrap="none" anchor="ctr"/>
            <a:lstStyle/>
            <a:p>
              <a:pPr algn="ctr"/>
              <a:r>
                <a:rPr lang="en-US" b="1" dirty="0" smtClean="0"/>
                <a:t>Display Message</a:t>
              </a:r>
            </a:p>
            <a:p>
              <a:pPr algn="ctr"/>
              <a:r>
                <a:rPr lang="en-US" i="1" dirty="0" smtClean="0"/>
                <a:t>A little cold, isn’t it?</a:t>
              </a:r>
            </a:p>
          </p:txBody>
        </p:sp>
        <p:sp>
          <p:nvSpPr>
            <p:cNvPr id="7" name="Line 5"/>
            <p:cNvSpPr>
              <a:spLocks noChangeShapeType="1"/>
            </p:cNvSpPr>
            <p:nvPr/>
          </p:nvSpPr>
          <p:spPr bwMode="auto">
            <a:xfrm>
              <a:off x="4343400" y="1219200"/>
              <a:ext cx="0" cy="457200"/>
            </a:xfrm>
            <a:prstGeom prst="line">
              <a:avLst/>
            </a:prstGeom>
            <a:noFill/>
            <a:ln w="38100">
              <a:solidFill>
                <a:schemeClr val="tx1"/>
              </a:solidFill>
              <a:round/>
              <a:headEnd/>
              <a:tailEnd type="triangle" w="med" len="med"/>
            </a:ln>
          </p:spPr>
          <p:txBody>
            <a:bodyPr/>
            <a:lstStyle/>
            <a:p>
              <a:endParaRPr lang="en-US"/>
            </a:p>
          </p:txBody>
        </p:sp>
        <p:sp>
          <p:nvSpPr>
            <p:cNvPr id="8" name="Line 6"/>
            <p:cNvSpPr>
              <a:spLocks noChangeShapeType="1"/>
            </p:cNvSpPr>
            <p:nvPr/>
          </p:nvSpPr>
          <p:spPr bwMode="auto">
            <a:xfrm>
              <a:off x="5943600" y="2286000"/>
              <a:ext cx="0" cy="685800"/>
            </a:xfrm>
            <a:prstGeom prst="line">
              <a:avLst/>
            </a:prstGeom>
            <a:noFill/>
            <a:ln w="38100">
              <a:solidFill>
                <a:schemeClr val="tx1"/>
              </a:solidFill>
              <a:round/>
              <a:headEnd/>
              <a:tailEnd type="triangle" w="med" len="med"/>
            </a:ln>
          </p:spPr>
          <p:txBody>
            <a:bodyPr/>
            <a:lstStyle/>
            <a:p>
              <a:endParaRPr lang="en-US"/>
            </a:p>
          </p:txBody>
        </p:sp>
        <p:sp>
          <p:nvSpPr>
            <p:cNvPr id="9" name="Line 7"/>
            <p:cNvSpPr>
              <a:spLocks noChangeShapeType="1"/>
            </p:cNvSpPr>
            <p:nvPr/>
          </p:nvSpPr>
          <p:spPr bwMode="auto">
            <a:xfrm>
              <a:off x="5410200" y="2286000"/>
              <a:ext cx="533400" cy="0"/>
            </a:xfrm>
            <a:prstGeom prst="line">
              <a:avLst/>
            </a:prstGeom>
            <a:noFill/>
            <a:ln w="38100">
              <a:solidFill>
                <a:schemeClr val="tx1"/>
              </a:solidFill>
              <a:round/>
              <a:headEnd/>
              <a:tailEnd/>
            </a:ln>
          </p:spPr>
          <p:txBody>
            <a:bodyPr/>
            <a:lstStyle/>
            <a:p>
              <a:endParaRPr lang="en-US"/>
            </a:p>
          </p:txBody>
        </p:sp>
        <p:sp>
          <p:nvSpPr>
            <p:cNvPr id="10" name="Line 8"/>
            <p:cNvSpPr>
              <a:spLocks noChangeShapeType="1"/>
            </p:cNvSpPr>
            <p:nvPr/>
          </p:nvSpPr>
          <p:spPr bwMode="auto">
            <a:xfrm>
              <a:off x="4343400" y="3657600"/>
              <a:ext cx="0" cy="762000"/>
            </a:xfrm>
            <a:prstGeom prst="line">
              <a:avLst/>
            </a:prstGeom>
            <a:noFill/>
            <a:ln w="38100">
              <a:solidFill>
                <a:schemeClr val="tx1"/>
              </a:solidFill>
              <a:round/>
              <a:headEnd/>
              <a:tailEnd type="triangle" w="med" len="med"/>
            </a:ln>
          </p:spPr>
          <p:txBody>
            <a:bodyPr/>
            <a:lstStyle/>
            <a:p>
              <a:endParaRPr lang="en-US"/>
            </a:p>
          </p:txBody>
        </p:sp>
        <p:sp>
          <p:nvSpPr>
            <p:cNvPr id="11" name="Line 9"/>
            <p:cNvSpPr>
              <a:spLocks noChangeShapeType="1"/>
            </p:cNvSpPr>
            <p:nvPr/>
          </p:nvSpPr>
          <p:spPr bwMode="auto">
            <a:xfrm rot="5400000">
              <a:off x="4686300" y="3314700"/>
              <a:ext cx="0" cy="685800"/>
            </a:xfrm>
            <a:prstGeom prst="line">
              <a:avLst/>
            </a:prstGeom>
            <a:noFill/>
            <a:ln w="38100">
              <a:solidFill>
                <a:schemeClr val="tx1"/>
              </a:solidFill>
              <a:round/>
              <a:headEnd/>
              <a:tailEnd/>
            </a:ln>
          </p:spPr>
          <p:txBody>
            <a:bodyPr/>
            <a:lstStyle/>
            <a:p>
              <a:endParaRPr lang="en-US"/>
            </a:p>
          </p:txBody>
        </p:sp>
        <p:sp>
          <p:nvSpPr>
            <p:cNvPr id="12" name="Text Box 10"/>
            <p:cNvSpPr txBox="1">
              <a:spLocks noChangeArrowheads="1"/>
            </p:cNvSpPr>
            <p:nvPr/>
          </p:nvSpPr>
          <p:spPr bwMode="auto">
            <a:xfrm>
              <a:off x="5470525" y="1870075"/>
              <a:ext cx="563217" cy="276999"/>
            </a:xfrm>
            <a:prstGeom prst="rect">
              <a:avLst/>
            </a:prstGeom>
            <a:noFill/>
            <a:ln w="9525">
              <a:noFill/>
              <a:miter lim="800000"/>
              <a:headEnd/>
              <a:tailEnd/>
            </a:ln>
          </p:spPr>
          <p:txBody>
            <a:bodyPr wrap="none">
              <a:spAutoFit/>
            </a:bodyPr>
            <a:lstStyle/>
            <a:p>
              <a:pPr eaLnBrk="0" hangingPunct="0"/>
              <a:r>
                <a:rPr lang="en-US" b="1" dirty="0"/>
                <a:t>True</a:t>
              </a:r>
            </a:p>
          </p:txBody>
        </p:sp>
        <p:sp>
          <p:nvSpPr>
            <p:cNvPr id="13" name="Text Box 11"/>
            <p:cNvSpPr txBox="1">
              <a:spLocks noChangeArrowheads="1"/>
            </p:cNvSpPr>
            <p:nvPr/>
          </p:nvSpPr>
          <p:spPr bwMode="auto">
            <a:xfrm>
              <a:off x="2514600" y="1905000"/>
              <a:ext cx="612997" cy="276999"/>
            </a:xfrm>
            <a:prstGeom prst="rect">
              <a:avLst/>
            </a:prstGeom>
            <a:noFill/>
            <a:ln w="9525">
              <a:noFill/>
              <a:miter lim="800000"/>
              <a:headEnd/>
              <a:tailEnd/>
            </a:ln>
          </p:spPr>
          <p:txBody>
            <a:bodyPr wrap="none">
              <a:spAutoFit/>
            </a:bodyPr>
            <a:lstStyle/>
            <a:p>
              <a:pPr eaLnBrk="0" hangingPunct="0"/>
              <a:r>
                <a:rPr lang="en-US" b="1" dirty="0"/>
                <a:t>False</a:t>
              </a:r>
            </a:p>
          </p:txBody>
        </p:sp>
        <p:sp>
          <p:nvSpPr>
            <p:cNvPr id="14" name="AutoShape 12"/>
            <p:cNvSpPr>
              <a:spLocks noChangeArrowheads="1"/>
            </p:cNvSpPr>
            <p:nvPr/>
          </p:nvSpPr>
          <p:spPr bwMode="auto">
            <a:xfrm>
              <a:off x="1905000" y="2971800"/>
              <a:ext cx="1752600" cy="1219200"/>
            </a:xfrm>
            <a:prstGeom prst="flowChartProcess">
              <a:avLst/>
            </a:prstGeom>
            <a:solidFill>
              <a:schemeClr val="bg1"/>
            </a:solidFill>
            <a:ln w="38100">
              <a:solidFill>
                <a:schemeClr val="tx1"/>
              </a:solidFill>
              <a:miter lim="800000"/>
              <a:headEnd/>
              <a:tailEnd/>
            </a:ln>
          </p:spPr>
          <p:txBody>
            <a:bodyPr wrap="none" anchor="ctr"/>
            <a:lstStyle/>
            <a:p>
              <a:pPr algn="ctr"/>
              <a:r>
                <a:rPr lang="en-US" b="1" dirty="0" smtClean="0"/>
                <a:t>Display Message</a:t>
              </a:r>
            </a:p>
            <a:p>
              <a:pPr algn="ctr"/>
              <a:r>
                <a:rPr lang="en-US" i="1" dirty="0" smtClean="0"/>
                <a:t>Nice weather we’re </a:t>
              </a:r>
            </a:p>
            <a:p>
              <a:pPr algn="ctr"/>
              <a:r>
                <a:rPr lang="en-US" i="1" dirty="0" smtClean="0"/>
                <a:t>having!</a:t>
              </a:r>
            </a:p>
          </p:txBody>
        </p:sp>
        <p:sp>
          <p:nvSpPr>
            <p:cNvPr id="15" name="Line 13"/>
            <p:cNvSpPr>
              <a:spLocks noChangeShapeType="1"/>
            </p:cNvSpPr>
            <p:nvPr/>
          </p:nvSpPr>
          <p:spPr bwMode="auto">
            <a:xfrm rot="5400000">
              <a:off x="4000500" y="3314700"/>
              <a:ext cx="0" cy="685800"/>
            </a:xfrm>
            <a:prstGeom prst="line">
              <a:avLst/>
            </a:prstGeom>
            <a:noFill/>
            <a:ln w="38100">
              <a:solidFill>
                <a:schemeClr val="tx1"/>
              </a:solidFill>
              <a:round/>
              <a:headEnd/>
              <a:tailEnd/>
            </a:ln>
          </p:spPr>
          <p:txBody>
            <a:bodyPr/>
            <a:lstStyle/>
            <a:p>
              <a:endParaRPr lang="en-US"/>
            </a:p>
          </p:txBody>
        </p:sp>
        <p:sp>
          <p:nvSpPr>
            <p:cNvPr id="16" name="Line 14"/>
            <p:cNvSpPr>
              <a:spLocks noChangeShapeType="1"/>
            </p:cNvSpPr>
            <p:nvPr/>
          </p:nvSpPr>
          <p:spPr bwMode="auto">
            <a:xfrm>
              <a:off x="2743200" y="2286000"/>
              <a:ext cx="0" cy="685800"/>
            </a:xfrm>
            <a:prstGeom prst="line">
              <a:avLst/>
            </a:prstGeom>
            <a:noFill/>
            <a:ln w="38100">
              <a:solidFill>
                <a:schemeClr val="tx1"/>
              </a:solidFill>
              <a:round/>
              <a:headEnd/>
              <a:tailEnd type="triangle" w="med" len="med"/>
            </a:ln>
          </p:spPr>
          <p:txBody>
            <a:bodyPr/>
            <a:lstStyle/>
            <a:p>
              <a:endParaRPr lang="en-US"/>
            </a:p>
          </p:txBody>
        </p:sp>
        <p:sp>
          <p:nvSpPr>
            <p:cNvPr id="17" name="Line 15"/>
            <p:cNvSpPr>
              <a:spLocks noChangeShapeType="1"/>
            </p:cNvSpPr>
            <p:nvPr/>
          </p:nvSpPr>
          <p:spPr bwMode="auto">
            <a:xfrm>
              <a:off x="2743200" y="2286000"/>
              <a:ext cx="533400" cy="0"/>
            </a:xfrm>
            <a:prstGeom prst="line">
              <a:avLst/>
            </a:prstGeom>
            <a:noFill/>
            <a:ln w="38100">
              <a:solidFill>
                <a:schemeClr val="tx1"/>
              </a:solidFill>
              <a:round/>
              <a:headEnd/>
              <a:tailEnd/>
            </a:ln>
          </p:spPr>
          <p:txBody>
            <a:bodyPr/>
            <a:lstStyle/>
            <a:p>
              <a:endParaRPr lang="en-US"/>
            </a:p>
          </p:txBody>
        </p:sp>
      </p:grpSp>
      <p:sp>
        <p:nvSpPr>
          <p:cNvPr id="19" name="TextBox 18"/>
          <p:cNvSpPr txBox="1"/>
          <p:nvPr/>
        </p:nvSpPr>
        <p:spPr>
          <a:xfrm>
            <a:off x="1972410" y="4572000"/>
            <a:ext cx="5199180" cy="1477328"/>
          </a:xfrm>
          <a:prstGeom prst="rect">
            <a:avLst/>
          </a:prstGeom>
          <a:solidFill>
            <a:srgbClr val="2DD9BF"/>
          </a:solidFill>
        </p:spPr>
        <p:txBody>
          <a:bodyPr wrap="none" rtlCol="0">
            <a:spAutoFit/>
          </a:bodyPr>
          <a:lstStyle/>
          <a:p>
            <a:r>
              <a:rPr lang="en-US" b="1" i="1" dirty="0" smtClean="0"/>
              <a:t>If temperature &lt; 40 Then</a:t>
            </a:r>
          </a:p>
          <a:p>
            <a:r>
              <a:rPr lang="en-US" b="1" i="1" dirty="0" smtClean="0"/>
              <a:t>   Display the message “A little cold, isn’t it?”</a:t>
            </a:r>
          </a:p>
          <a:p>
            <a:r>
              <a:rPr lang="en-US" b="1" i="1" dirty="0" smtClean="0"/>
              <a:t>Else</a:t>
            </a:r>
          </a:p>
          <a:p>
            <a:r>
              <a:rPr lang="en-US" b="1" i="1" dirty="0" smtClean="0"/>
              <a:t>   Display the message “Nice weather we’re having!”</a:t>
            </a:r>
          </a:p>
          <a:p>
            <a:r>
              <a:rPr lang="en-US" b="1" i="1" dirty="0" smtClean="0"/>
              <a:t>End If</a:t>
            </a:r>
            <a:endParaRPr lang="en-US"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a:t>
            </a:r>
            <a:endParaRPr lang="en-US" dirty="0"/>
          </a:p>
        </p:txBody>
      </p:sp>
      <p:sp>
        <p:nvSpPr>
          <p:cNvPr id="3" name="Subtitle 2"/>
          <p:cNvSpPr>
            <a:spLocks noGrp="1"/>
          </p:cNvSpPr>
          <p:nvPr>
            <p:ph type="subTitle" idx="1"/>
          </p:nvPr>
        </p:nvSpPr>
        <p:spPr/>
        <p:txBody>
          <a:bodyPr/>
          <a:lstStyle/>
          <a:p>
            <a:r>
              <a:rPr lang="en-US" dirty="0" smtClean="0"/>
              <a:t>Making Decisions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Mutually Exclusive Choices</a:t>
            </a:r>
            <a:endParaRPr lang="en-US" dirty="0"/>
          </a:p>
        </p:txBody>
      </p:sp>
      <p:sp>
        <p:nvSpPr>
          <p:cNvPr id="3" name="Content Placeholder 2"/>
          <p:cNvSpPr>
            <a:spLocks noGrp="1"/>
          </p:cNvSpPr>
          <p:nvPr>
            <p:ph idx="1"/>
          </p:nvPr>
        </p:nvSpPr>
        <p:spPr/>
        <p:txBody>
          <a:bodyPr/>
          <a:lstStyle/>
          <a:p>
            <a:pPr>
              <a:defRPr/>
            </a:pPr>
            <a:r>
              <a:rPr lang="en-US" dirty="0" smtClean="0"/>
              <a:t>The </a:t>
            </a:r>
            <a:r>
              <a:rPr lang="en-US" b="1" dirty="0" smtClean="0"/>
              <a:t>If…Then…Else</a:t>
            </a:r>
            <a:r>
              <a:rPr lang="en-US" dirty="0" smtClean="0"/>
              <a:t> has two choices</a:t>
            </a:r>
          </a:p>
          <a:p>
            <a:pPr lvl="1">
              <a:defRPr/>
            </a:pPr>
            <a:r>
              <a:rPr lang="en-US" dirty="0" smtClean="0"/>
              <a:t>The condition will either be True or False</a:t>
            </a:r>
          </a:p>
          <a:p>
            <a:pPr lvl="1">
              <a:defRPr/>
            </a:pPr>
            <a:r>
              <a:rPr lang="en-US" dirty="0" smtClean="0"/>
              <a:t>So either the </a:t>
            </a:r>
            <a:r>
              <a:rPr lang="en-US" b="1" dirty="0" smtClean="0"/>
              <a:t>Then</a:t>
            </a:r>
            <a:r>
              <a:rPr lang="en-US" dirty="0" smtClean="0"/>
              <a:t> clause or </a:t>
            </a:r>
            <a:r>
              <a:rPr lang="en-US" b="1" dirty="0" smtClean="0"/>
              <a:t>Else</a:t>
            </a:r>
            <a:r>
              <a:rPr lang="en-US" dirty="0" smtClean="0"/>
              <a:t> clause will be executed</a:t>
            </a:r>
          </a:p>
          <a:p>
            <a:pPr lvl="1">
              <a:defRPr/>
            </a:pPr>
            <a:r>
              <a:rPr lang="en-US" dirty="0" smtClean="0"/>
              <a:t>These are two mutually exclusive choices</a:t>
            </a:r>
          </a:p>
          <a:p>
            <a:pPr>
              <a:defRPr/>
            </a:pPr>
            <a:r>
              <a:rPr lang="en-US" dirty="0" smtClean="0"/>
              <a:t>Tutorial 4-2 contains an example of the </a:t>
            </a:r>
            <a:r>
              <a:rPr lang="en-US" b="1" dirty="0" smtClean="0"/>
              <a:t>If…Then…Else</a:t>
            </a:r>
            <a:r>
              <a:rPr lang="en-US" dirty="0" smtClean="0"/>
              <a:t> construct</a:t>
            </a:r>
          </a:p>
          <a:p>
            <a:pPr>
              <a:defRPr/>
            </a:pPr>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4.4</a:t>
            </a:r>
            <a:endParaRPr lang="en-US" dirty="0"/>
          </a:p>
        </p:txBody>
      </p:sp>
      <p:sp>
        <p:nvSpPr>
          <p:cNvPr id="3" name="Title 2"/>
          <p:cNvSpPr>
            <a:spLocks noGrp="1"/>
          </p:cNvSpPr>
          <p:nvPr>
            <p:ph type="title"/>
          </p:nvPr>
        </p:nvSpPr>
        <p:spPr/>
        <p:txBody>
          <a:bodyPr/>
          <a:lstStyle/>
          <a:p>
            <a:r>
              <a:rPr lang="en-US" dirty="0" smtClean="0"/>
              <a:t>The If...Then...</a:t>
            </a:r>
            <a:r>
              <a:rPr lang="en-US" dirty="0" err="1" smtClean="0"/>
              <a:t>ElseIf</a:t>
            </a:r>
            <a:r>
              <a:rPr lang="en-US" dirty="0" smtClean="0"/>
              <a:t> Statement</a:t>
            </a:r>
            <a:endParaRPr lang="en-US" dirty="0"/>
          </a:p>
        </p:txBody>
      </p:sp>
      <p:sp>
        <p:nvSpPr>
          <p:cNvPr id="4" name="Text Placeholder 3"/>
          <p:cNvSpPr>
            <a:spLocks noGrp="1"/>
          </p:cNvSpPr>
          <p:nvPr>
            <p:ph type="body" idx="13"/>
          </p:nvPr>
        </p:nvSpPr>
        <p:spPr/>
        <p:txBody>
          <a:bodyPr/>
          <a:lstStyle/>
          <a:p>
            <a:r>
              <a:rPr lang="en-US" dirty="0" smtClean="0"/>
              <a:t>The If...Then...</a:t>
            </a:r>
            <a:r>
              <a:rPr lang="en-US" dirty="0" err="1" smtClean="0"/>
              <a:t>ElseIf</a:t>
            </a:r>
            <a:r>
              <a:rPr lang="en-US" dirty="0" smtClean="0"/>
              <a:t> statement is like a chain of</a:t>
            </a:r>
          </a:p>
          <a:p>
            <a:r>
              <a:rPr lang="en-US" dirty="0" smtClean="0"/>
              <a:t>If...Then...Else statements. They perform their tests,</a:t>
            </a:r>
          </a:p>
          <a:p>
            <a:r>
              <a:rPr lang="en-US" dirty="0" smtClean="0"/>
              <a:t>one after the other, until one of them is found to be true.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Possible Choices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If…Then…</a:t>
            </a:r>
            <a:r>
              <a:rPr lang="en-US" b="1" dirty="0" err="1" smtClean="0"/>
              <a:t>ElseIf</a:t>
            </a:r>
            <a:r>
              <a:rPr lang="en-US" dirty="0" smtClean="0"/>
              <a:t> statement allows for an entire series of possible choices</a:t>
            </a:r>
          </a:p>
          <a:p>
            <a:r>
              <a:rPr lang="en-US" dirty="0" smtClean="0"/>
              <a:t>In </a:t>
            </a:r>
            <a:r>
              <a:rPr lang="en-US" dirty="0" err="1" smtClean="0"/>
              <a:t>pseudocode</a:t>
            </a:r>
            <a:r>
              <a:rPr lang="en-US" dirty="0" smtClean="0"/>
              <a:t>:</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22</a:t>
            </a:fld>
            <a:endParaRPr lang="en-US" dirty="0"/>
          </a:p>
        </p:txBody>
      </p:sp>
      <p:sp>
        <p:nvSpPr>
          <p:cNvPr id="5" name="Rectangle 4"/>
          <p:cNvSpPr/>
          <p:nvPr/>
        </p:nvSpPr>
        <p:spPr>
          <a:xfrm>
            <a:off x="2933700" y="3352800"/>
            <a:ext cx="3276600" cy="2554545"/>
          </a:xfrm>
          <a:prstGeom prst="rect">
            <a:avLst/>
          </a:prstGeom>
        </p:spPr>
        <p:txBody>
          <a:bodyPr wrap="square">
            <a:spAutoFit/>
          </a:bodyPr>
          <a:lstStyle/>
          <a:p>
            <a:pPr eaLnBrk="0" hangingPunct="0"/>
            <a:r>
              <a:rPr lang="en-US" sz="2000" b="1" i="1" dirty="0" smtClean="0"/>
              <a:t>If it is very cold Then</a:t>
            </a:r>
          </a:p>
          <a:p>
            <a:pPr eaLnBrk="0" hangingPunct="0"/>
            <a:r>
              <a:rPr lang="en-US" sz="2000" b="1" i="1" dirty="0" smtClean="0"/>
              <a:t>	Wear a coat</a:t>
            </a:r>
          </a:p>
          <a:p>
            <a:pPr eaLnBrk="0" hangingPunct="0"/>
            <a:r>
              <a:rPr lang="en-US" sz="2000" b="1" i="1" dirty="0" err="1" smtClean="0"/>
              <a:t>Elseif</a:t>
            </a:r>
            <a:r>
              <a:rPr lang="en-US" sz="2000" b="1" i="1" dirty="0" smtClean="0"/>
              <a:t> it is chilly</a:t>
            </a:r>
          </a:p>
          <a:p>
            <a:pPr eaLnBrk="0" hangingPunct="0"/>
            <a:r>
              <a:rPr lang="en-US" sz="2000" b="1" i="1" dirty="0" smtClean="0"/>
              <a:t>	Wear a light jacket</a:t>
            </a:r>
          </a:p>
          <a:p>
            <a:pPr eaLnBrk="0" hangingPunct="0"/>
            <a:r>
              <a:rPr lang="en-US" sz="2000" b="1" i="1" dirty="0" err="1" smtClean="0"/>
              <a:t>Elseif</a:t>
            </a:r>
            <a:r>
              <a:rPr lang="en-US" sz="2000" b="1" i="1" dirty="0" smtClean="0"/>
              <a:t> it is windy</a:t>
            </a:r>
          </a:p>
          <a:p>
            <a:pPr eaLnBrk="0" hangingPunct="0"/>
            <a:r>
              <a:rPr lang="en-US" sz="2000" b="1" i="1" dirty="0" smtClean="0"/>
              <a:t>	Wear a windbreaker</a:t>
            </a:r>
          </a:p>
          <a:p>
            <a:pPr eaLnBrk="0" hangingPunct="0"/>
            <a:r>
              <a:rPr lang="en-US" sz="2000" b="1" i="1" dirty="0" err="1" smtClean="0"/>
              <a:t>Elseif</a:t>
            </a:r>
            <a:r>
              <a:rPr lang="en-US" sz="2000" b="1" i="1" dirty="0" smtClean="0"/>
              <a:t> it is hot</a:t>
            </a:r>
          </a:p>
          <a:p>
            <a:pPr eaLnBrk="0" hangingPunct="0"/>
            <a:r>
              <a:rPr lang="en-US" sz="2000" b="1" i="1" dirty="0" smtClean="0"/>
              <a:t>	Wear no jacket</a:t>
            </a:r>
            <a:endParaRPr lang="en-US" sz="2000" b="1" i="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Possible Choices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of the series of conditions in an </a:t>
            </a:r>
            <a:r>
              <a:rPr lang="en-US" b="1" dirty="0" smtClean="0"/>
              <a:t>If…Then…</a:t>
            </a:r>
            <a:r>
              <a:rPr lang="en-US" b="1" dirty="0" err="1" smtClean="0"/>
              <a:t>ElseIf</a:t>
            </a:r>
            <a:r>
              <a:rPr lang="en-US" dirty="0" smtClean="0"/>
              <a:t> is tested in sequence</a:t>
            </a:r>
          </a:p>
          <a:p>
            <a:r>
              <a:rPr lang="en-US" dirty="0" smtClean="0"/>
              <a:t>When a condition is true, the remaining conditions are ignored</a:t>
            </a:r>
          </a:p>
          <a:p>
            <a:r>
              <a:rPr lang="en-US" dirty="0" smtClean="0"/>
              <a:t>The order of the conditions is vital</a:t>
            </a:r>
          </a:p>
          <a:p>
            <a:pPr lvl="1"/>
            <a:r>
              <a:rPr lang="en-US" dirty="0" smtClean="0"/>
              <a:t>Wrong order can result in wrong decision - called a </a:t>
            </a:r>
            <a:r>
              <a:rPr lang="en-US" dirty="0" smtClean="0">
                <a:solidFill>
                  <a:schemeClr val="bg1"/>
                </a:solidFill>
              </a:rPr>
              <a:t>logic error</a:t>
            </a:r>
          </a:p>
          <a:p>
            <a:pPr lvl="1"/>
            <a:r>
              <a:rPr lang="en-US" dirty="0" smtClean="0"/>
              <a:t>What if it’s chilly </a:t>
            </a:r>
            <a:r>
              <a:rPr lang="en-US" b="1" i="1" dirty="0" smtClean="0"/>
              <a:t>and</a:t>
            </a:r>
            <a:r>
              <a:rPr lang="en-US" dirty="0" smtClean="0"/>
              <a:t> windy?</a:t>
            </a:r>
          </a:p>
          <a:p>
            <a:pPr lvl="1"/>
            <a:r>
              <a:rPr lang="en-US" dirty="0" smtClean="0"/>
              <a:t>If windy is tested before chilly, you’d go out with a windbreaker when you need a jacket</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Format</a:t>
            </a:r>
            <a:endParaRPr lang="en-US" dirty="0"/>
          </a:p>
        </p:txBody>
      </p:sp>
      <p:sp>
        <p:nvSpPr>
          <p:cNvPr id="3" name="Content Placeholder 2"/>
          <p:cNvSpPr>
            <a:spLocks noGrp="1"/>
          </p:cNvSpPr>
          <p:nvPr>
            <p:ph idx="1"/>
          </p:nvPr>
        </p:nvSpPr>
        <p:spPr/>
        <p:txBody>
          <a:bodyPr>
            <a:normAutofit fontScale="92500"/>
          </a:bodyPr>
          <a:lstStyle/>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endParaRPr lang="en-US" sz="2000" dirty="0" smtClean="0"/>
          </a:p>
          <a:p>
            <a:r>
              <a:rPr lang="en-US" sz="2400" dirty="0" smtClean="0"/>
              <a:t>This construction is like a chain of </a:t>
            </a:r>
            <a:r>
              <a:rPr lang="en-US" sz="2400" b="1" dirty="0" smtClean="0"/>
              <a:t>If...Then...Else</a:t>
            </a:r>
            <a:r>
              <a:rPr lang="en-US" sz="2400" dirty="0" smtClean="0"/>
              <a:t> statements</a:t>
            </a:r>
          </a:p>
          <a:p>
            <a:r>
              <a:rPr lang="en-US" sz="2400" dirty="0" smtClean="0"/>
              <a:t>The </a:t>
            </a:r>
            <a:r>
              <a:rPr lang="en-US" sz="2400" b="1" dirty="0" smtClean="0"/>
              <a:t>Else</a:t>
            </a:r>
            <a:r>
              <a:rPr lang="en-US" sz="2400" dirty="0" smtClean="0"/>
              <a:t> part of one statement is linked to the </a:t>
            </a:r>
            <a:r>
              <a:rPr lang="en-US" sz="2400" b="1" dirty="0" smtClean="0"/>
              <a:t>If</a:t>
            </a:r>
            <a:r>
              <a:rPr lang="en-US" sz="2400" dirty="0" smtClean="0"/>
              <a:t> part of another</a:t>
            </a:r>
            <a:endParaRPr lang="en-US" sz="24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24</a:t>
            </a:fld>
            <a:endParaRPr lang="en-US" dirty="0"/>
          </a:p>
        </p:txBody>
      </p:sp>
      <p:sp>
        <p:nvSpPr>
          <p:cNvPr id="5" name="Rectangle 4"/>
          <p:cNvSpPr/>
          <p:nvPr/>
        </p:nvSpPr>
        <p:spPr>
          <a:xfrm>
            <a:off x="2171700" y="1828800"/>
            <a:ext cx="4800600" cy="3170099"/>
          </a:xfrm>
          <a:prstGeom prst="rect">
            <a:avLst/>
          </a:prstGeom>
        </p:spPr>
        <p:txBody>
          <a:bodyPr wrap="square">
            <a:spAutoFit/>
          </a:bodyPr>
          <a:lstStyle/>
          <a:p>
            <a:r>
              <a:rPr lang="en-US" sz="2000" dirty="0" smtClean="0"/>
              <a:t>If </a:t>
            </a:r>
            <a:r>
              <a:rPr lang="en-US" sz="2000" b="1" i="1" dirty="0" smtClean="0"/>
              <a:t>expression</a:t>
            </a:r>
            <a:r>
              <a:rPr lang="en-US" sz="2000" dirty="0" smtClean="0"/>
              <a:t> Then</a:t>
            </a:r>
          </a:p>
          <a:p>
            <a:r>
              <a:rPr lang="en-US" sz="2000" dirty="0" smtClean="0"/>
              <a:t>   </a:t>
            </a:r>
            <a:r>
              <a:rPr lang="en-US" sz="2000" i="1" dirty="0" smtClean="0"/>
              <a:t>statement</a:t>
            </a:r>
          </a:p>
          <a:p>
            <a:r>
              <a:rPr lang="en-US" sz="2000" i="1" dirty="0" smtClean="0"/>
              <a:t>   (more statements may follow)</a:t>
            </a:r>
          </a:p>
          <a:p>
            <a:r>
              <a:rPr lang="en-US" sz="2000" dirty="0" err="1" smtClean="0"/>
              <a:t>ElseIf</a:t>
            </a:r>
            <a:r>
              <a:rPr lang="en-US" sz="2000" dirty="0" smtClean="0"/>
              <a:t> </a:t>
            </a:r>
            <a:r>
              <a:rPr lang="en-US" sz="2000" b="1" i="1" dirty="0" smtClean="0"/>
              <a:t>expression</a:t>
            </a:r>
            <a:r>
              <a:rPr lang="en-US" sz="2000" dirty="0" smtClean="0"/>
              <a:t> Then</a:t>
            </a:r>
          </a:p>
          <a:p>
            <a:r>
              <a:rPr lang="en-US" sz="2000" dirty="0" smtClean="0"/>
              <a:t>   </a:t>
            </a:r>
            <a:r>
              <a:rPr lang="en-US" sz="2000" i="1" dirty="0" smtClean="0"/>
              <a:t>statement</a:t>
            </a:r>
          </a:p>
          <a:p>
            <a:r>
              <a:rPr lang="en-US" sz="2000" i="1" dirty="0" smtClean="0"/>
              <a:t>   (more statements may follow)</a:t>
            </a:r>
          </a:p>
          <a:p>
            <a:r>
              <a:rPr lang="en-US" sz="2000" dirty="0" smtClean="0"/>
              <a:t>(put as many </a:t>
            </a:r>
            <a:r>
              <a:rPr lang="en-US" sz="2000" dirty="0" err="1" smtClean="0"/>
              <a:t>ElseIf</a:t>
            </a:r>
            <a:r>
              <a:rPr lang="en-US" sz="2000" dirty="0" smtClean="0"/>
              <a:t> statements as necessary)</a:t>
            </a:r>
          </a:p>
          <a:p>
            <a:r>
              <a:rPr lang="en-US" sz="2000" dirty="0" smtClean="0"/>
              <a:t>Else</a:t>
            </a:r>
          </a:p>
          <a:p>
            <a:r>
              <a:rPr lang="en-US" sz="2000" dirty="0" smtClean="0"/>
              <a:t>   </a:t>
            </a:r>
            <a:r>
              <a:rPr lang="en-US" sz="2000" i="1" dirty="0" smtClean="0"/>
              <a:t>statement</a:t>
            </a:r>
          </a:p>
          <a:p>
            <a:r>
              <a:rPr lang="en-US" sz="2000" i="1" dirty="0" smtClean="0"/>
              <a:t>   (more statements may follow)</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25</a:t>
            </a:fld>
            <a:endParaRPr lang="en-US" dirty="0"/>
          </a:p>
        </p:txBody>
      </p:sp>
      <p:grpSp>
        <p:nvGrpSpPr>
          <p:cNvPr id="50" name="Group 49"/>
          <p:cNvGrpSpPr/>
          <p:nvPr/>
        </p:nvGrpSpPr>
        <p:grpSpPr>
          <a:xfrm>
            <a:off x="1219200" y="1752600"/>
            <a:ext cx="6705600" cy="4267200"/>
            <a:chOff x="2133600" y="1752600"/>
            <a:chExt cx="4419600" cy="4737589"/>
          </a:xfrm>
        </p:grpSpPr>
        <p:grpSp>
          <p:nvGrpSpPr>
            <p:cNvPr id="28" name="Group 27"/>
            <p:cNvGrpSpPr/>
            <p:nvPr/>
          </p:nvGrpSpPr>
          <p:grpSpPr>
            <a:xfrm>
              <a:off x="2133600" y="1752600"/>
              <a:ext cx="4419600" cy="4737589"/>
              <a:chOff x="2133600" y="1752600"/>
              <a:chExt cx="4419600" cy="4737589"/>
            </a:xfrm>
          </p:grpSpPr>
          <p:sp>
            <p:nvSpPr>
              <p:cNvPr id="5" name="AutoShape 3"/>
              <p:cNvSpPr>
                <a:spLocks noChangeArrowheads="1"/>
              </p:cNvSpPr>
              <p:nvPr/>
            </p:nvSpPr>
            <p:spPr bwMode="auto">
              <a:xfrm>
                <a:off x="2203450" y="2133600"/>
                <a:ext cx="1219200" cy="711200"/>
              </a:xfrm>
              <a:prstGeom prst="flowChartDecision">
                <a:avLst/>
              </a:prstGeom>
              <a:solidFill>
                <a:schemeClr val="bg1"/>
              </a:solidFill>
              <a:ln w="38100">
                <a:solidFill>
                  <a:schemeClr val="tx1"/>
                </a:solidFill>
                <a:miter lim="800000"/>
                <a:headEnd/>
                <a:tailEnd/>
              </a:ln>
            </p:spPr>
            <p:txBody>
              <a:bodyPr wrap="none" anchor="ctr"/>
              <a:lstStyle/>
              <a:p>
                <a:pPr algn="ctr" eaLnBrk="0" hangingPunct="0"/>
                <a:r>
                  <a:rPr lang="en-US" b="1" dirty="0" smtClean="0"/>
                  <a:t>Very cold?</a:t>
                </a:r>
                <a:endParaRPr lang="en-US" b="1" dirty="0"/>
              </a:p>
            </p:txBody>
          </p:sp>
          <p:sp>
            <p:nvSpPr>
              <p:cNvPr id="6" name="AutoShape 4"/>
              <p:cNvSpPr>
                <a:spLocks noChangeArrowheads="1"/>
              </p:cNvSpPr>
              <p:nvPr/>
            </p:nvSpPr>
            <p:spPr bwMode="auto">
              <a:xfrm>
                <a:off x="2203450" y="3175000"/>
                <a:ext cx="1219200" cy="711200"/>
              </a:xfrm>
              <a:prstGeom prst="flowChartDecision">
                <a:avLst/>
              </a:prstGeom>
              <a:solidFill>
                <a:schemeClr val="bg1"/>
              </a:solidFill>
              <a:ln w="38100">
                <a:solidFill>
                  <a:schemeClr val="tx1"/>
                </a:solidFill>
                <a:miter lim="800000"/>
                <a:headEnd/>
                <a:tailEnd/>
              </a:ln>
            </p:spPr>
            <p:txBody>
              <a:bodyPr wrap="none" anchor="ctr"/>
              <a:lstStyle/>
              <a:p>
                <a:pPr algn="ctr" eaLnBrk="0" hangingPunct="0"/>
                <a:r>
                  <a:rPr lang="en-US" b="1" dirty="0" smtClean="0"/>
                  <a:t>Chilly?</a:t>
                </a:r>
                <a:endParaRPr lang="en-US" b="1" dirty="0"/>
              </a:p>
            </p:txBody>
          </p:sp>
          <p:sp>
            <p:nvSpPr>
              <p:cNvPr id="7" name="AutoShape 5"/>
              <p:cNvSpPr>
                <a:spLocks noChangeArrowheads="1"/>
              </p:cNvSpPr>
              <p:nvPr/>
            </p:nvSpPr>
            <p:spPr bwMode="auto">
              <a:xfrm>
                <a:off x="2203450" y="4241800"/>
                <a:ext cx="1219200" cy="711200"/>
              </a:xfrm>
              <a:prstGeom prst="flowChartDecision">
                <a:avLst/>
              </a:prstGeom>
              <a:solidFill>
                <a:schemeClr val="bg1"/>
              </a:solidFill>
              <a:ln w="38100">
                <a:solidFill>
                  <a:schemeClr val="tx1"/>
                </a:solidFill>
                <a:miter lim="800000"/>
                <a:headEnd/>
                <a:tailEnd/>
              </a:ln>
            </p:spPr>
            <p:txBody>
              <a:bodyPr wrap="none" anchor="ctr"/>
              <a:lstStyle/>
              <a:p>
                <a:pPr algn="ctr" eaLnBrk="0" hangingPunct="0"/>
                <a:r>
                  <a:rPr lang="en-US" b="1" dirty="0" smtClean="0"/>
                  <a:t>Windy?</a:t>
                </a:r>
                <a:endParaRPr lang="en-US" b="1" dirty="0"/>
              </a:p>
            </p:txBody>
          </p:sp>
          <p:sp>
            <p:nvSpPr>
              <p:cNvPr id="8" name="Rectangle 6"/>
              <p:cNvSpPr>
                <a:spLocks noChangeArrowheads="1"/>
              </p:cNvSpPr>
              <p:nvPr/>
            </p:nvSpPr>
            <p:spPr bwMode="auto">
              <a:xfrm>
                <a:off x="3956050" y="2209800"/>
                <a:ext cx="2057400" cy="609600"/>
              </a:xfrm>
              <a:prstGeom prst="rect">
                <a:avLst/>
              </a:prstGeom>
              <a:solidFill>
                <a:schemeClr val="bg1"/>
              </a:solidFill>
              <a:ln w="38100">
                <a:solidFill>
                  <a:schemeClr val="tx1"/>
                </a:solidFill>
                <a:miter lim="800000"/>
                <a:headEnd/>
                <a:tailEnd/>
              </a:ln>
            </p:spPr>
            <p:txBody>
              <a:bodyPr wrap="none" anchor="ctr"/>
              <a:lstStyle/>
              <a:p>
                <a:pPr algn="ctr" eaLnBrk="0" hangingPunct="0"/>
                <a:r>
                  <a:rPr lang="en-US" i="1" dirty="0" smtClean="0"/>
                  <a:t>Wear a heavy jacket</a:t>
                </a:r>
                <a:endParaRPr lang="en-US" i="1" dirty="0"/>
              </a:p>
            </p:txBody>
          </p:sp>
          <p:sp>
            <p:nvSpPr>
              <p:cNvPr id="9" name="Line 7"/>
              <p:cNvSpPr>
                <a:spLocks noChangeShapeType="1"/>
              </p:cNvSpPr>
              <p:nvPr/>
            </p:nvSpPr>
            <p:spPr bwMode="auto">
              <a:xfrm>
                <a:off x="3422650" y="2514600"/>
                <a:ext cx="533400" cy="0"/>
              </a:xfrm>
              <a:prstGeom prst="line">
                <a:avLst/>
              </a:prstGeom>
              <a:noFill/>
              <a:ln w="38100">
                <a:solidFill>
                  <a:schemeClr val="tx1"/>
                </a:solidFill>
                <a:round/>
                <a:headEnd/>
                <a:tailEnd type="triangle" w="med" len="med"/>
              </a:ln>
            </p:spPr>
            <p:txBody>
              <a:bodyPr/>
              <a:lstStyle/>
              <a:p>
                <a:endParaRPr lang="en-US"/>
              </a:p>
            </p:txBody>
          </p:sp>
          <p:sp>
            <p:nvSpPr>
              <p:cNvPr id="10" name="Text Box 8"/>
              <p:cNvSpPr txBox="1">
                <a:spLocks noChangeArrowheads="1"/>
              </p:cNvSpPr>
              <p:nvPr/>
            </p:nvSpPr>
            <p:spPr bwMode="auto">
              <a:xfrm>
                <a:off x="3263900" y="2133600"/>
                <a:ext cx="550291" cy="395905"/>
              </a:xfrm>
              <a:prstGeom prst="rect">
                <a:avLst/>
              </a:prstGeom>
              <a:noFill/>
              <a:ln w="9525">
                <a:noFill/>
                <a:miter lim="800000"/>
                <a:headEnd/>
                <a:tailEnd/>
              </a:ln>
            </p:spPr>
            <p:txBody>
              <a:bodyPr wrap="none">
                <a:spAutoFit/>
              </a:bodyPr>
              <a:lstStyle/>
              <a:p>
                <a:pPr eaLnBrk="0" hangingPunct="0"/>
                <a:r>
                  <a:rPr lang="en-US" sz="1800" b="1" dirty="0"/>
                  <a:t>True</a:t>
                </a:r>
              </a:p>
            </p:txBody>
          </p:sp>
          <p:sp>
            <p:nvSpPr>
              <p:cNvPr id="11" name="Line 9"/>
              <p:cNvSpPr>
                <a:spLocks noChangeShapeType="1"/>
              </p:cNvSpPr>
              <p:nvPr/>
            </p:nvSpPr>
            <p:spPr bwMode="auto">
              <a:xfrm>
                <a:off x="6013450" y="2514600"/>
                <a:ext cx="533400" cy="0"/>
              </a:xfrm>
              <a:prstGeom prst="line">
                <a:avLst/>
              </a:prstGeom>
              <a:noFill/>
              <a:ln w="38100">
                <a:solidFill>
                  <a:schemeClr val="tx1"/>
                </a:solidFill>
                <a:round/>
                <a:headEnd/>
                <a:tailEnd type="triangle" w="med" len="med"/>
              </a:ln>
            </p:spPr>
            <p:txBody>
              <a:bodyPr/>
              <a:lstStyle/>
              <a:p>
                <a:endParaRPr lang="en-US"/>
              </a:p>
            </p:txBody>
          </p:sp>
          <p:sp>
            <p:nvSpPr>
              <p:cNvPr id="12" name="Rectangle 10"/>
              <p:cNvSpPr>
                <a:spLocks noChangeArrowheads="1"/>
              </p:cNvSpPr>
              <p:nvPr/>
            </p:nvSpPr>
            <p:spPr bwMode="auto">
              <a:xfrm>
                <a:off x="3962400" y="3200400"/>
                <a:ext cx="2057400" cy="609600"/>
              </a:xfrm>
              <a:prstGeom prst="rect">
                <a:avLst/>
              </a:prstGeom>
              <a:solidFill>
                <a:schemeClr val="bg1"/>
              </a:solidFill>
              <a:ln w="38100">
                <a:solidFill>
                  <a:schemeClr val="tx1"/>
                </a:solidFill>
                <a:miter lim="800000"/>
                <a:headEnd/>
                <a:tailEnd/>
              </a:ln>
            </p:spPr>
            <p:txBody>
              <a:bodyPr wrap="none" anchor="ctr"/>
              <a:lstStyle/>
              <a:p>
                <a:pPr algn="ctr" eaLnBrk="0" hangingPunct="0"/>
                <a:r>
                  <a:rPr lang="en-US" i="1" dirty="0" smtClean="0"/>
                  <a:t>Wear a light jacket</a:t>
                </a:r>
                <a:endParaRPr lang="en-US" i="1" dirty="0"/>
              </a:p>
            </p:txBody>
          </p:sp>
          <p:sp>
            <p:nvSpPr>
              <p:cNvPr id="13" name="Line 11"/>
              <p:cNvSpPr>
                <a:spLocks noChangeShapeType="1"/>
              </p:cNvSpPr>
              <p:nvPr/>
            </p:nvSpPr>
            <p:spPr bwMode="auto">
              <a:xfrm>
                <a:off x="3429000" y="3505200"/>
                <a:ext cx="533400" cy="0"/>
              </a:xfrm>
              <a:prstGeom prst="line">
                <a:avLst/>
              </a:prstGeom>
              <a:noFill/>
              <a:ln w="38100">
                <a:solidFill>
                  <a:schemeClr val="tx1"/>
                </a:solidFill>
                <a:round/>
                <a:headEnd/>
                <a:tailEnd type="triangle" w="med" len="med"/>
              </a:ln>
            </p:spPr>
            <p:txBody>
              <a:bodyPr/>
              <a:lstStyle/>
              <a:p>
                <a:endParaRPr lang="en-US"/>
              </a:p>
            </p:txBody>
          </p:sp>
          <p:sp>
            <p:nvSpPr>
              <p:cNvPr id="14" name="Text Box 12"/>
              <p:cNvSpPr txBox="1">
                <a:spLocks noChangeArrowheads="1"/>
              </p:cNvSpPr>
              <p:nvPr/>
            </p:nvSpPr>
            <p:spPr bwMode="auto">
              <a:xfrm>
                <a:off x="3270250" y="3124200"/>
                <a:ext cx="550291" cy="395905"/>
              </a:xfrm>
              <a:prstGeom prst="rect">
                <a:avLst/>
              </a:prstGeom>
              <a:noFill/>
              <a:ln w="9525">
                <a:noFill/>
                <a:miter lim="800000"/>
                <a:headEnd/>
                <a:tailEnd/>
              </a:ln>
            </p:spPr>
            <p:txBody>
              <a:bodyPr wrap="none">
                <a:spAutoFit/>
              </a:bodyPr>
              <a:lstStyle/>
              <a:p>
                <a:pPr eaLnBrk="0" hangingPunct="0"/>
                <a:r>
                  <a:rPr lang="en-US" sz="1800" b="1" dirty="0"/>
                  <a:t>True</a:t>
                </a:r>
              </a:p>
            </p:txBody>
          </p:sp>
          <p:sp>
            <p:nvSpPr>
              <p:cNvPr id="15" name="Line 13"/>
              <p:cNvSpPr>
                <a:spLocks noChangeShapeType="1"/>
              </p:cNvSpPr>
              <p:nvPr/>
            </p:nvSpPr>
            <p:spPr bwMode="auto">
              <a:xfrm>
                <a:off x="6019800" y="3505200"/>
                <a:ext cx="533400" cy="0"/>
              </a:xfrm>
              <a:prstGeom prst="line">
                <a:avLst/>
              </a:prstGeom>
              <a:noFill/>
              <a:ln w="38100">
                <a:solidFill>
                  <a:schemeClr val="tx1"/>
                </a:solidFill>
                <a:round/>
                <a:headEnd/>
                <a:tailEnd type="triangle" w="med" len="med"/>
              </a:ln>
            </p:spPr>
            <p:txBody>
              <a:bodyPr/>
              <a:lstStyle/>
              <a:p>
                <a:endParaRPr lang="en-US"/>
              </a:p>
            </p:txBody>
          </p:sp>
          <p:sp>
            <p:nvSpPr>
              <p:cNvPr id="16" name="Rectangle 14"/>
              <p:cNvSpPr>
                <a:spLocks noChangeArrowheads="1"/>
              </p:cNvSpPr>
              <p:nvPr/>
            </p:nvSpPr>
            <p:spPr bwMode="auto">
              <a:xfrm>
                <a:off x="3962400" y="4267200"/>
                <a:ext cx="2057400" cy="609600"/>
              </a:xfrm>
              <a:prstGeom prst="rect">
                <a:avLst/>
              </a:prstGeom>
              <a:solidFill>
                <a:schemeClr val="bg1"/>
              </a:solidFill>
              <a:ln w="38100">
                <a:solidFill>
                  <a:schemeClr val="tx1"/>
                </a:solidFill>
                <a:miter lim="800000"/>
                <a:headEnd/>
                <a:tailEnd/>
              </a:ln>
            </p:spPr>
            <p:txBody>
              <a:bodyPr wrap="none" anchor="ctr"/>
              <a:lstStyle/>
              <a:p>
                <a:pPr algn="ctr" eaLnBrk="0" hangingPunct="0"/>
                <a:r>
                  <a:rPr lang="en-US" i="1" dirty="0" smtClean="0"/>
                  <a:t>Wear a windbreaker</a:t>
                </a:r>
                <a:endParaRPr lang="en-US" i="1" dirty="0"/>
              </a:p>
            </p:txBody>
          </p:sp>
          <p:sp>
            <p:nvSpPr>
              <p:cNvPr id="17" name="Line 15"/>
              <p:cNvSpPr>
                <a:spLocks noChangeShapeType="1"/>
              </p:cNvSpPr>
              <p:nvPr/>
            </p:nvSpPr>
            <p:spPr bwMode="auto">
              <a:xfrm>
                <a:off x="3429000" y="4572000"/>
                <a:ext cx="533400" cy="0"/>
              </a:xfrm>
              <a:prstGeom prst="line">
                <a:avLst/>
              </a:prstGeom>
              <a:noFill/>
              <a:ln w="38100">
                <a:solidFill>
                  <a:schemeClr val="tx1"/>
                </a:solidFill>
                <a:round/>
                <a:headEnd/>
                <a:tailEnd type="triangle" w="med" len="med"/>
              </a:ln>
            </p:spPr>
            <p:txBody>
              <a:bodyPr/>
              <a:lstStyle/>
              <a:p>
                <a:endParaRPr lang="en-US"/>
              </a:p>
            </p:txBody>
          </p:sp>
          <p:sp>
            <p:nvSpPr>
              <p:cNvPr id="18" name="Text Box 16"/>
              <p:cNvSpPr txBox="1">
                <a:spLocks noChangeArrowheads="1"/>
              </p:cNvSpPr>
              <p:nvPr/>
            </p:nvSpPr>
            <p:spPr bwMode="auto">
              <a:xfrm>
                <a:off x="3270250" y="4191000"/>
                <a:ext cx="550291" cy="395905"/>
              </a:xfrm>
              <a:prstGeom prst="rect">
                <a:avLst/>
              </a:prstGeom>
              <a:noFill/>
              <a:ln w="9525">
                <a:noFill/>
                <a:miter lim="800000"/>
                <a:headEnd/>
                <a:tailEnd/>
              </a:ln>
            </p:spPr>
            <p:txBody>
              <a:bodyPr wrap="none">
                <a:spAutoFit/>
              </a:bodyPr>
              <a:lstStyle/>
              <a:p>
                <a:pPr eaLnBrk="0" hangingPunct="0"/>
                <a:r>
                  <a:rPr lang="en-US" sz="1800" b="1" dirty="0"/>
                  <a:t>True</a:t>
                </a:r>
              </a:p>
            </p:txBody>
          </p:sp>
          <p:sp>
            <p:nvSpPr>
              <p:cNvPr id="19" name="Line 17"/>
              <p:cNvSpPr>
                <a:spLocks noChangeShapeType="1"/>
              </p:cNvSpPr>
              <p:nvPr/>
            </p:nvSpPr>
            <p:spPr bwMode="auto">
              <a:xfrm>
                <a:off x="6019800" y="4572000"/>
                <a:ext cx="533400" cy="0"/>
              </a:xfrm>
              <a:prstGeom prst="line">
                <a:avLst/>
              </a:prstGeom>
              <a:noFill/>
              <a:ln w="38100">
                <a:solidFill>
                  <a:schemeClr val="tx1"/>
                </a:solidFill>
                <a:round/>
                <a:headEnd/>
                <a:tailEnd type="triangle" w="med" len="med"/>
              </a:ln>
            </p:spPr>
            <p:txBody>
              <a:bodyPr/>
              <a:lstStyle/>
              <a:p>
                <a:endParaRPr lang="en-US"/>
              </a:p>
            </p:txBody>
          </p:sp>
          <p:sp>
            <p:nvSpPr>
              <p:cNvPr id="20" name="Line 18"/>
              <p:cNvSpPr>
                <a:spLocks noChangeShapeType="1"/>
              </p:cNvSpPr>
              <p:nvPr/>
            </p:nvSpPr>
            <p:spPr bwMode="auto">
              <a:xfrm>
                <a:off x="2813050" y="2819400"/>
                <a:ext cx="0" cy="381000"/>
              </a:xfrm>
              <a:prstGeom prst="line">
                <a:avLst/>
              </a:prstGeom>
              <a:noFill/>
              <a:ln w="38100">
                <a:solidFill>
                  <a:schemeClr val="tx1"/>
                </a:solidFill>
                <a:round/>
                <a:headEnd/>
                <a:tailEnd type="triangle" w="med" len="med"/>
              </a:ln>
            </p:spPr>
            <p:txBody>
              <a:bodyPr/>
              <a:lstStyle/>
              <a:p>
                <a:endParaRPr lang="en-US"/>
              </a:p>
            </p:txBody>
          </p:sp>
          <p:sp>
            <p:nvSpPr>
              <p:cNvPr id="21" name="Line 19"/>
              <p:cNvSpPr>
                <a:spLocks noChangeShapeType="1"/>
              </p:cNvSpPr>
              <p:nvPr/>
            </p:nvSpPr>
            <p:spPr bwMode="auto">
              <a:xfrm>
                <a:off x="2813050" y="3886200"/>
                <a:ext cx="0" cy="381000"/>
              </a:xfrm>
              <a:prstGeom prst="line">
                <a:avLst/>
              </a:prstGeom>
              <a:noFill/>
              <a:ln w="38100">
                <a:solidFill>
                  <a:schemeClr val="tx1"/>
                </a:solidFill>
                <a:round/>
                <a:headEnd/>
                <a:tailEnd type="triangle" w="med" len="med"/>
              </a:ln>
            </p:spPr>
            <p:txBody>
              <a:bodyPr/>
              <a:lstStyle/>
              <a:p>
                <a:endParaRPr lang="en-US"/>
              </a:p>
            </p:txBody>
          </p:sp>
          <p:sp>
            <p:nvSpPr>
              <p:cNvPr id="22" name="Line 20"/>
              <p:cNvSpPr>
                <a:spLocks noChangeShapeType="1"/>
              </p:cNvSpPr>
              <p:nvPr/>
            </p:nvSpPr>
            <p:spPr bwMode="auto">
              <a:xfrm>
                <a:off x="2813050" y="4953000"/>
                <a:ext cx="0" cy="381000"/>
              </a:xfrm>
              <a:prstGeom prst="line">
                <a:avLst/>
              </a:prstGeom>
              <a:noFill/>
              <a:ln w="38100">
                <a:solidFill>
                  <a:schemeClr val="tx1"/>
                </a:solidFill>
                <a:round/>
                <a:headEnd/>
                <a:tailEnd type="triangle" w="med" len="med"/>
              </a:ln>
            </p:spPr>
            <p:txBody>
              <a:bodyPr/>
              <a:lstStyle/>
              <a:p>
                <a:endParaRPr lang="en-US"/>
              </a:p>
            </p:txBody>
          </p:sp>
          <p:sp>
            <p:nvSpPr>
              <p:cNvPr id="23" name="Line 21"/>
              <p:cNvSpPr>
                <a:spLocks noChangeShapeType="1"/>
              </p:cNvSpPr>
              <p:nvPr/>
            </p:nvSpPr>
            <p:spPr bwMode="auto">
              <a:xfrm>
                <a:off x="6546850" y="2514600"/>
                <a:ext cx="6350" cy="3975589"/>
              </a:xfrm>
              <a:prstGeom prst="line">
                <a:avLst/>
              </a:prstGeom>
              <a:noFill/>
              <a:ln w="38100">
                <a:solidFill>
                  <a:schemeClr val="tx1"/>
                </a:solidFill>
                <a:round/>
                <a:headEnd/>
                <a:tailEnd type="triangle" w="med" len="med"/>
              </a:ln>
            </p:spPr>
            <p:txBody>
              <a:bodyPr/>
              <a:lstStyle/>
              <a:p>
                <a:endParaRPr lang="en-US"/>
              </a:p>
            </p:txBody>
          </p:sp>
          <p:sp>
            <p:nvSpPr>
              <p:cNvPr id="24" name="Line 22"/>
              <p:cNvSpPr>
                <a:spLocks noChangeShapeType="1"/>
              </p:cNvSpPr>
              <p:nvPr/>
            </p:nvSpPr>
            <p:spPr bwMode="auto">
              <a:xfrm>
                <a:off x="2819400" y="1752600"/>
                <a:ext cx="0" cy="381000"/>
              </a:xfrm>
              <a:prstGeom prst="line">
                <a:avLst/>
              </a:prstGeom>
              <a:noFill/>
              <a:ln w="38100">
                <a:solidFill>
                  <a:schemeClr val="tx1"/>
                </a:solidFill>
                <a:round/>
                <a:headEnd/>
                <a:tailEnd type="triangle" w="med" len="med"/>
              </a:ln>
            </p:spPr>
            <p:txBody>
              <a:bodyPr/>
              <a:lstStyle/>
              <a:p>
                <a:endParaRPr lang="en-US"/>
              </a:p>
            </p:txBody>
          </p:sp>
          <p:sp>
            <p:nvSpPr>
              <p:cNvPr id="25" name="Text Box 23"/>
              <p:cNvSpPr txBox="1">
                <a:spLocks noChangeArrowheads="1"/>
              </p:cNvSpPr>
              <p:nvPr/>
            </p:nvSpPr>
            <p:spPr bwMode="auto">
              <a:xfrm>
                <a:off x="2133600" y="2667000"/>
                <a:ext cx="598929" cy="395905"/>
              </a:xfrm>
              <a:prstGeom prst="rect">
                <a:avLst/>
              </a:prstGeom>
              <a:noFill/>
              <a:ln w="9525">
                <a:noFill/>
                <a:miter lim="800000"/>
                <a:headEnd/>
                <a:tailEnd/>
              </a:ln>
            </p:spPr>
            <p:txBody>
              <a:bodyPr wrap="none">
                <a:spAutoFit/>
              </a:bodyPr>
              <a:lstStyle/>
              <a:p>
                <a:pPr eaLnBrk="0" hangingPunct="0"/>
                <a:r>
                  <a:rPr lang="en-US" sz="1800" b="1" dirty="0"/>
                  <a:t>False</a:t>
                </a:r>
              </a:p>
            </p:txBody>
          </p:sp>
          <p:sp>
            <p:nvSpPr>
              <p:cNvPr id="26" name="Text Box 24"/>
              <p:cNvSpPr txBox="1">
                <a:spLocks noChangeArrowheads="1"/>
              </p:cNvSpPr>
              <p:nvPr/>
            </p:nvSpPr>
            <p:spPr bwMode="auto">
              <a:xfrm>
                <a:off x="2133600" y="3748088"/>
                <a:ext cx="598929" cy="395905"/>
              </a:xfrm>
              <a:prstGeom prst="rect">
                <a:avLst/>
              </a:prstGeom>
              <a:noFill/>
              <a:ln w="9525">
                <a:noFill/>
                <a:miter lim="800000"/>
                <a:headEnd/>
                <a:tailEnd/>
              </a:ln>
            </p:spPr>
            <p:txBody>
              <a:bodyPr wrap="none">
                <a:spAutoFit/>
              </a:bodyPr>
              <a:lstStyle/>
              <a:p>
                <a:pPr eaLnBrk="0" hangingPunct="0"/>
                <a:r>
                  <a:rPr lang="en-US" sz="1800" b="1" dirty="0"/>
                  <a:t>False</a:t>
                </a:r>
              </a:p>
            </p:txBody>
          </p:sp>
          <p:sp>
            <p:nvSpPr>
              <p:cNvPr id="27" name="Text Box 25"/>
              <p:cNvSpPr txBox="1">
                <a:spLocks noChangeArrowheads="1"/>
              </p:cNvSpPr>
              <p:nvPr/>
            </p:nvSpPr>
            <p:spPr bwMode="auto">
              <a:xfrm>
                <a:off x="2133600" y="4814888"/>
                <a:ext cx="598929" cy="395905"/>
              </a:xfrm>
              <a:prstGeom prst="rect">
                <a:avLst/>
              </a:prstGeom>
              <a:noFill/>
              <a:ln w="9525">
                <a:noFill/>
                <a:miter lim="800000"/>
                <a:headEnd/>
                <a:tailEnd/>
              </a:ln>
            </p:spPr>
            <p:txBody>
              <a:bodyPr wrap="none">
                <a:spAutoFit/>
              </a:bodyPr>
              <a:lstStyle/>
              <a:p>
                <a:pPr eaLnBrk="0" hangingPunct="0"/>
                <a:r>
                  <a:rPr lang="en-US" sz="1800" b="1" dirty="0"/>
                  <a:t>False</a:t>
                </a:r>
              </a:p>
            </p:txBody>
          </p:sp>
        </p:grpSp>
        <p:sp>
          <p:nvSpPr>
            <p:cNvPr id="43" name="AutoShape 5"/>
            <p:cNvSpPr>
              <a:spLocks noChangeArrowheads="1"/>
            </p:cNvSpPr>
            <p:nvPr/>
          </p:nvSpPr>
          <p:spPr bwMode="auto">
            <a:xfrm>
              <a:off x="2203450" y="5308600"/>
              <a:ext cx="1219200" cy="711200"/>
            </a:xfrm>
            <a:prstGeom prst="flowChartDecision">
              <a:avLst/>
            </a:prstGeom>
            <a:solidFill>
              <a:schemeClr val="bg1"/>
            </a:solidFill>
            <a:ln w="38100">
              <a:solidFill>
                <a:schemeClr val="tx1"/>
              </a:solidFill>
              <a:miter lim="800000"/>
              <a:headEnd/>
              <a:tailEnd/>
            </a:ln>
          </p:spPr>
          <p:txBody>
            <a:bodyPr wrap="none" anchor="ctr"/>
            <a:lstStyle/>
            <a:p>
              <a:pPr algn="ctr" eaLnBrk="0" hangingPunct="0"/>
              <a:r>
                <a:rPr lang="en-US" b="1" dirty="0" smtClean="0"/>
                <a:t>Hot?</a:t>
              </a:r>
              <a:endParaRPr lang="en-US" b="1" dirty="0"/>
            </a:p>
          </p:txBody>
        </p:sp>
        <p:sp>
          <p:nvSpPr>
            <p:cNvPr id="44" name="Rectangle 14"/>
            <p:cNvSpPr>
              <a:spLocks noChangeArrowheads="1"/>
            </p:cNvSpPr>
            <p:nvPr/>
          </p:nvSpPr>
          <p:spPr bwMode="auto">
            <a:xfrm>
              <a:off x="3962400" y="5334000"/>
              <a:ext cx="2057400" cy="609600"/>
            </a:xfrm>
            <a:prstGeom prst="rect">
              <a:avLst/>
            </a:prstGeom>
            <a:solidFill>
              <a:schemeClr val="bg1"/>
            </a:solidFill>
            <a:ln w="38100">
              <a:solidFill>
                <a:schemeClr val="tx1"/>
              </a:solidFill>
              <a:miter lim="800000"/>
              <a:headEnd/>
              <a:tailEnd/>
            </a:ln>
          </p:spPr>
          <p:txBody>
            <a:bodyPr wrap="none" anchor="ctr"/>
            <a:lstStyle/>
            <a:p>
              <a:pPr algn="ctr" eaLnBrk="0" hangingPunct="0"/>
              <a:r>
                <a:rPr lang="en-US" i="1" dirty="0" smtClean="0"/>
                <a:t>Wear no jacket</a:t>
              </a:r>
              <a:endParaRPr lang="en-US" i="1" dirty="0"/>
            </a:p>
          </p:txBody>
        </p:sp>
        <p:sp>
          <p:nvSpPr>
            <p:cNvPr id="45" name="Line 15"/>
            <p:cNvSpPr>
              <a:spLocks noChangeShapeType="1"/>
            </p:cNvSpPr>
            <p:nvPr/>
          </p:nvSpPr>
          <p:spPr bwMode="auto">
            <a:xfrm>
              <a:off x="3429000" y="5638800"/>
              <a:ext cx="533400" cy="0"/>
            </a:xfrm>
            <a:prstGeom prst="line">
              <a:avLst/>
            </a:prstGeom>
            <a:noFill/>
            <a:ln w="38100">
              <a:solidFill>
                <a:schemeClr val="tx1"/>
              </a:solidFill>
              <a:round/>
              <a:headEnd/>
              <a:tailEnd type="triangle" w="med" len="med"/>
            </a:ln>
          </p:spPr>
          <p:txBody>
            <a:bodyPr/>
            <a:lstStyle/>
            <a:p>
              <a:endParaRPr lang="en-US"/>
            </a:p>
          </p:txBody>
        </p:sp>
        <p:sp>
          <p:nvSpPr>
            <p:cNvPr id="46" name="Text Box 16"/>
            <p:cNvSpPr txBox="1">
              <a:spLocks noChangeArrowheads="1"/>
            </p:cNvSpPr>
            <p:nvPr/>
          </p:nvSpPr>
          <p:spPr bwMode="auto">
            <a:xfrm>
              <a:off x="3270250" y="5257799"/>
              <a:ext cx="550291" cy="395905"/>
            </a:xfrm>
            <a:prstGeom prst="rect">
              <a:avLst/>
            </a:prstGeom>
            <a:noFill/>
            <a:ln w="9525">
              <a:noFill/>
              <a:miter lim="800000"/>
              <a:headEnd/>
              <a:tailEnd/>
            </a:ln>
          </p:spPr>
          <p:txBody>
            <a:bodyPr wrap="none">
              <a:spAutoFit/>
            </a:bodyPr>
            <a:lstStyle/>
            <a:p>
              <a:pPr eaLnBrk="0" hangingPunct="0"/>
              <a:r>
                <a:rPr lang="en-US" sz="1800" b="1" dirty="0"/>
                <a:t>True</a:t>
              </a:r>
            </a:p>
          </p:txBody>
        </p:sp>
        <p:sp>
          <p:nvSpPr>
            <p:cNvPr id="47" name="Line 17"/>
            <p:cNvSpPr>
              <a:spLocks noChangeShapeType="1"/>
            </p:cNvSpPr>
            <p:nvPr/>
          </p:nvSpPr>
          <p:spPr bwMode="auto">
            <a:xfrm>
              <a:off x="6019800" y="5638800"/>
              <a:ext cx="533400" cy="0"/>
            </a:xfrm>
            <a:prstGeom prst="line">
              <a:avLst/>
            </a:prstGeom>
            <a:noFill/>
            <a:ln w="38100">
              <a:solidFill>
                <a:schemeClr val="tx1"/>
              </a:solidFill>
              <a:round/>
              <a:headEnd/>
              <a:tailEnd type="triangle" w="med" len="med"/>
            </a:ln>
          </p:spPr>
          <p:txBody>
            <a:bodyPr/>
            <a:lstStyle/>
            <a:p>
              <a:endParaRPr lang="en-US"/>
            </a:p>
          </p:txBody>
        </p:sp>
        <p:sp>
          <p:nvSpPr>
            <p:cNvPr id="48" name="Line 20"/>
            <p:cNvSpPr>
              <a:spLocks noChangeShapeType="1"/>
            </p:cNvSpPr>
            <p:nvPr/>
          </p:nvSpPr>
          <p:spPr bwMode="auto">
            <a:xfrm>
              <a:off x="2813050" y="6019800"/>
              <a:ext cx="0" cy="381000"/>
            </a:xfrm>
            <a:prstGeom prst="line">
              <a:avLst/>
            </a:prstGeom>
            <a:noFill/>
            <a:ln w="38100">
              <a:solidFill>
                <a:schemeClr val="tx1"/>
              </a:solidFill>
              <a:round/>
              <a:headEnd/>
              <a:tailEnd type="triangle" w="med" len="med"/>
            </a:ln>
          </p:spPr>
          <p:txBody>
            <a:bodyPr/>
            <a:lstStyle/>
            <a:p>
              <a:endParaRPr lang="en-US"/>
            </a:p>
          </p:txBody>
        </p:sp>
        <p:sp>
          <p:nvSpPr>
            <p:cNvPr id="49" name="Text Box 25"/>
            <p:cNvSpPr txBox="1">
              <a:spLocks noChangeArrowheads="1"/>
            </p:cNvSpPr>
            <p:nvPr/>
          </p:nvSpPr>
          <p:spPr bwMode="auto">
            <a:xfrm>
              <a:off x="2133600" y="5881688"/>
              <a:ext cx="598929" cy="395905"/>
            </a:xfrm>
            <a:prstGeom prst="rect">
              <a:avLst/>
            </a:prstGeom>
            <a:noFill/>
            <a:ln w="9525">
              <a:noFill/>
              <a:miter lim="800000"/>
              <a:headEnd/>
              <a:tailEnd/>
            </a:ln>
          </p:spPr>
          <p:txBody>
            <a:bodyPr wrap="none">
              <a:spAutoFit/>
            </a:bodyPr>
            <a:lstStyle/>
            <a:p>
              <a:pPr eaLnBrk="0" hangingPunct="0"/>
              <a:r>
                <a:rPr lang="en-US" sz="1800" b="1" dirty="0"/>
                <a:t>False</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ElseIf</a:t>
            </a:r>
            <a:r>
              <a:rPr lang="en-US" dirty="0" smtClean="0"/>
              <a:t> Usage</a:t>
            </a:r>
            <a:endParaRPr lang="en-US" dirty="0"/>
          </a:p>
        </p:txBody>
      </p:sp>
      <p:sp>
        <p:nvSpPr>
          <p:cNvPr id="3" name="Content Placeholder 2"/>
          <p:cNvSpPr>
            <a:spLocks noGrp="1"/>
          </p:cNvSpPr>
          <p:nvPr>
            <p:ph sz="half" idx="1"/>
          </p:nvPr>
        </p:nvSpPr>
        <p:spPr/>
        <p:txBody>
          <a:bodyPr/>
          <a:lstStyle/>
          <a:p>
            <a:pPr>
              <a:buNone/>
            </a:pPr>
            <a:r>
              <a:rPr lang="en-US" dirty="0" smtClean="0"/>
              <a:t> </a:t>
            </a:r>
            <a:endParaRPr lang="en-US" dirty="0"/>
          </a:p>
        </p:txBody>
      </p:sp>
      <p:sp>
        <p:nvSpPr>
          <p:cNvPr id="4" name="Content Placeholder 3"/>
          <p:cNvSpPr>
            <a:spLocks noGrp="1"/>
          </p:cNvSpPr>
          <p:nvPr>
            <p:ph sz="half" idx="2"/>
          </p:nvPr>
        </p:nvSpPr>
        <p:spPr/>
        <p:txBody>
          <a:bodyPr/>
          <a:lstStyle/>
          <a:p>
            <a:r>
              <a:rPr lang="en-US" dirty="0" smtClean="0"/>
              <a:t>Does the order of these conditions matter?</a:t>
            </a:r>
          </a:p>
          <a:p>
            <a:r>
              <a:rPr lang="en-US" dirty="0" smtClean="0"/>
              <a:t>What happens if we reverse the order?</a:t>
            </a:r>
          </a:p>
          <a:p>
            <a:endParaRPr lang="en-US" dirty="0"/>
          </a:p>
        </p:txBody>
      </p:sp>
      <p:sp>
        <p:nvSpPr>
          <p:cNvPr id="5" name="Slide Number Placeholder 4"/>
          <p:cNvSpPr>
            <a:spLocks noGrp="1"/>
          </p:cNvSpPr>
          <p:nvPr>
            <p:ph type="sldNum" sz="quarter" idx="4"/>
          </p:nvPr>
        </p:nvSpPr>
        <p:spPr/>
        <p:txBody>
          <a:bodyPr/>
          <a:lstStyle/>
          <a:p>
            <a:r>
              <a:rPr lang="en-US" smtClean="0"/>
              <a:t>Chapter 4 – Slide </a:t>
            </a:r>
            <a:fld id="{B6F15528-21DE-4FAA-801E-634DDDAF4B2B}" type="slidenum">
              <a:rPr lang="en-US" smtClean="0"/>
              <a:pPr/>
              <a:t>26</a:t>
            </a:fld>
            <a:endParaRPr lang="en-US" dirty="0"/>
          </a:p>
        </p:txBody>
      </p:sp>
      <p:sp>
        <p:nvSpPr>
          <p:cNvPr id="6" name="Rectangle 5"/>
          <p:cNvSpPr/>
          <p:nvPr/>
        </p:nvSpPr>
        <p:spPr>
          <a:xfrm>
            <a:off x="914400" y="2209800"/>
            <a:ext cx="3124200" cy="3139321"/>
          </a:xfrm>
          <a:prstGeom prst="rect">
            <a:avLst/>
          </a:prstGeom>
        </p:spPr>
        <p:txBody>
          <a:bodyPr wrap="square">
            <a:spAutoFit/>
          </a:bodyPr>
          <a:lstStyle/>
          <a:p>
            <a:pPr eaLnBrk="0" hangingPunct="0"/>
            <a:r>
              <a:rPr lang="en-US" b="1" dirty="0" smtClean="0"/>
              <a:t>If </a:t>
            </a:r>
            <a:r>
              <a:rPr lang="en-US" b="1" dirty="0" err="1" smtClean="0"/>
              <a:t>dblAverage</a:t>
            </a:r>
            <a:r>
              <a:rPr lang="en-US" b="1" dirty="0" smtClean="0"/>
              <a:t> &lt; 60 Then</a:t>
            </a:r>
          </a:p>
          <a:p>
            <a:pPr eaLnBrk="0" hangingPunct="0"/>
            <a:r>
              <a:rPr lang="en-US" b="1" dirty="0" smtClean="0"/>
              <a:t>	</a:t>
            </a:r>
            <a:r>
              <a:rPr lang="en-US" b="1" dirty="0" err="1" smtClean="0"/>
              <a:t>lblGrade.Text</a:t>
            </a:r>
            <a:r>
              <a:rPr lang="en-US" b="1" dirty="0" smtClean="0"/>
              <a:t> = "F"</a:t>
            </a:r>
          </a:p>
          <a:p>
            <a:pPr eaLnBrk="0" hangingPunct="0"/>
            <a:r>
              <a:rPr lang="en-US" b="1" dirty="0" err="1" smtClean="0"/>
              <a:t>ElseIf</a:t>
            </a:r>
            <a:r>
              <a:rPr lang="en-US" b="1" dirty="0" smtClean="0"/>
              <a:t> </a:t>
            </a:r>
            <a:r>
              <a:rPr lang="en-US" b="1" dirty="0" err="1" smtClean="0"/>
              <a:t>dblAverage</a:t>
            </a:r>
            <a:r>
              <a:rPr lang="en-US" b="1" dirty="0" smtClean="0"/>
              <a:t> &lt; 70 Then</a:t>
            </a:r>
          </a:p>
          <a:p>
            <a:pPr eaLnBrk="0" hangingPunct="0"/>
            <a:r>
              <a:rPr lang="en-US" b="1" dirty="0" smtClean="0"/>
              <a:t>	</a:t>
            </a:r>
            <a:r>
              <a:rPr lang="en-US" b="1" dirty="0" err="1" smtClean="0"/>
              <a:t>lblGrade.Text</a:t>
            </a:r>
            <a:r>
              <a:rPr lang="en-US" b="1" dirty="0" smtClean="0"/>
              <a:t> = "D"</a:t>
            </a:r>
          </a:p>
          <a:p>
            <a:pPr eaLnBrk="0" hangingPunct="0"/>
            <a:r>
              <a:rPr lang="en-US" b="1" dirty="0" err="1" smtClean="0"/>
              <a:t>ElseIf</a:t>
            </a:r>
            <a:r>
              <a:rPr lang="en-US" b="1" dirty="0" smtClean="0"/>
              <a:t> </a:t>
            </a:r>
            <a:r>
              <a:rPr lang="en-US" b="1" dirty="0" err="1" smtClean="0"/>
              <a:t>dblAverage</a:t>
            </a:r>
            <a:r>
              <a:rPr lang="en-US" b="1" dirty="0" smtClean="0"/>
              <a:t> &lt; 80 Then</a:t>
            </a:r>
          </a:p>
          <a:p>
            <a:pPr eaLnBrk="0" hangingPunct="0"/>
            <a:r>
              <a:rPr lang="en-US" b="1" dirty="0" smtClean="0"/>
              <a:t>	</a:t>
            </a:r>
            <a:r>
              <a:rPr lang="en-US" b="1" dirty="0" err="1" smtClean="0"/>
              <a:t>lblGrade.Text</a:t>
            </a:r>
            <a:r>
              <a:rPr lang="en-US" b="1" dirty="0" smtClean="0"/>
              <a:t> = "C"</a:t>
            </a:r>
          </a:p>
          <a:p>
            <a:pPr eaLnBrk="0" hangingPunct="0"/>
            <a:r>
              <a:rPr lang="en-US" b="1" dirty="0" err="1" smtClean="0"/>
              <a:t>ElseIf</a:t>
            </a:r>
            <a:r>
              <a:rPr lang="en-US" b="1" dirty="0" smtClean="0"/>
              <a:t> </a:t>
            </a:r>
            <a:r>
              <a:rPr lang="en-US" b="1" dirty="0" err="1" smtClean="0"/>
              <a:t>dblAverage</a:t>
            </a:r>
            <a:r>
              <a:rPr lang="en-US" b="1" dirty="0" smtClean="0"/>
              <a:t> &lt; 90 Then</a:t>
            </a:r>
          </a:p>
          <a:p>
            <a:pPr eaLnBrk="0" hangingPunct="0"/>
            <a:r>
              <a:rPr lang="en-US" b="1" dirty="0" smtClean="0"/>
              <a:t>	</a:t>
            </a:r>
            <a:r>
              <a:rPr lang="en-US" b="1" dirty="0" err="1" smtClean="0"/>
              <a:t>lblGrade.Text</a:t>
            </a:r>
            <a:r>
              <a:rPr lang="en-US" b="1" dirty="0" smtClean="0"/>
              <a:t> = "B"</a:t>
            </a:r>
          </a:p>
          <a:p>
            <a:pPr eaLnBrk="0" hangingPunct="0"/>
            <a:r>
              <a:rPr lang="en-US" b="1" dirty="0" err="1" smtClean="0"/>
              <a:t>ElseIf</a:t>
            </a:r>
            <a:r>
              <a:rPr lang="en-US" b="1" dirty="0" smtClean="0"/>
              <a:t> </a:t>
            </a:r>
            <a:r>
              <a:rPr lang="en-US" b="1" dirty="0" err="1" smtClean="0"/>
              <a:t>sngAverage</a:t>
            </a:r>
            <a:r>
              <a:rPr lang="en-US" b="1" dirty="0" smtClean="0"/>
              <a:t> &lt;= 100 Then</a:t>
            </a:r>
          </a:p>
          <a:p>
            <a:pPr eaLnBrk="0" hangingPunct="0"/>
            <a:r>
              <a:rPr lang="en-US" b="1" dirty="0" smtClean="0"/>
              <a:t>	</a:t>
            </a:r>
            <a:r>
              <a:rPr lang="en-US" b="1" dirty="0" err="1" smtClean="0"/>
              <a:t>lblGrade.Text</a:t>
            </a:r>
            <a:r>
              <a:rPr lang="en-US" b="1" dirty="0" smtClean="0"/>
              <a:t> = "A"</a:t>
            </a:r>
          </a:p>
          <a:p>
            <a:pPr eaLnBrk="0" hangingPunct="0"/>
            <a:r>
              <a:rPr lang="en-US" b="1" dirty="0" smtClean="0"/>
              <a:t>End If</a:t>
            </a:r>
            <a:endParaRPr lang="en-US"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Using Only If…Then Statements</a:t>
            </a:r>
            <a:endParaRPr lang="en-US" dirty="0"/>
          </a:p>
        </p:txBody>
      </p:sp>
      <p:sp>
        <p:nvSpPr>
          <p:cNvPr id="6" name="Content Placeholder 5"/>
          <p:cNvSpPr>
            <a:spLocks noGrp="1"/>
          </p:cNvSpPr>
          <p:nvPr>
            <p:ph sz="half" idx="1"/>
          </p:nvPr>
        </p:nvSpPr>
        <p:spPr/>
        <p:txBody>
          <a:bodyPr/>
          <a:lstStyle/>
          <a:p>
            <a:pPr>
              <a:buNone/>
            </a:pPr>
            <a:r>
              <a:rPr lang="en-US" dirty="0" smtClean="0"/>
              <a:t> </a:t>
            </a:r>
            <a:endParaRPr lang="en-US" dirty="0"/>
          </a:p>
        </p:txBody>
      </p:sp>
      <p:sp>
        <p:nvSpPr>
          <p:cNvPr id="7" name="Content Placeholder 6"/>
          <p:cNvSpPr>
            <a:spLocks noGrp="1"/>
          </p:cNvSpPr>
          <p:nvPr>
            <p:ph sz="half" idx="2"/>
          </p:nvPr>
        </p:nvSpPr>
        <p:spPr/>
        <p:txBody>
          <a:bodyPr/>
          <a:lstStyle/>
          <a:p>
            <a:pPr>
              <a:lnSpc>
                <a:spcPct val="90000"/>
              </a:lnSpc>
            </a:pPr>
            <a:r>
              <a:rPr lang="en-US" dirty="0" smtClean="0"/>
              <a:t>Does this code function correctly?  </a:t>
            </a:r>
          </a:p>
          <a:p>
            <a:pPr>
              <a:lnSpc>
                <a:spcPct val="90000"/>
              </a:lnSpc>
            </a:pPr>
            <a:r>
              <a:rPr lang="en-US" dirty="0" smtClean="0"/>
              <a:t>What is assigned to </a:t>
            </a:r>
            <a:r>
              <a:rPr lang="en-US" dirty="0" err="1" smtClean="0"/>
              <a:t>lblGrade</a:t>
            </a:r>
            <a:r>
              <a:rPr lang="en-US" dirty="0" smtClean="0"/>
              <a:t> for a 65 average?  75?</a:t>
            </a:r>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27</a:t>
            </a:fld>
            <a:endParaRPr lang="en-US" dirty="0"/>
          </a:p>
        </p:txBody>
      </p:sp>
      <p:sp>
        <p:nvSpPr>
          <p:cNvPr id="9" name="Rectangle 8"/>
          <p:cNvSpPr/>
          <p:nvPr/>
        </p:nvSpPr>
        <p:spPr>
          <a:xfrm>
            <a:off x="914400" y="1676400"/>
            <a:ext cx="3276600" cy="4399717"/>
          </a:xfrm>
          <a:prstGeom prst="rect">
            <a:avLst/>
          </a:prstGeom>
        </p:spPr>
        <p:txBody>
          <a:bodyPr wrap="square">
            <a:spAutoFit/>
          </a:bodyPr>
          <a:lstStyle/>
          <a:p>
            <a:pPr eaLnBrk="0" hangingPunct="0"/>
            <a:r>
              <a:rPr lang="en-US" b="1" dirty="0" smtClean="0"/>
              <a:t>If </a:t>
            </a:r>
            <a:r>
              <a:rPr lang="en-US" b="1" dirty="0" err="1" smtClean="0"/>
              <a:t>dblAverage</a:t>
            </a:r>
            <a:r>
              <a:rPr lang="en-US" b="1" dirty="0" smtClean="0"/>
              <a:t> &lt; 60 Then</a:t>
            </a:r>
          </a:p>
          <a:p>
            <a:pPr eaLnBrk="0" hangingPunct="0"/>
            <a:r>
              <a:rPr lang="en-US" b="1" dirty="0" smtClean="0"/>
              <a:t>	</a:t>
            </a:r>
            <a:r>
              <a:rPr lang="en-US" b="1" dirty="0" err="1" smtClean="0"/>
              <a:t>lblGrade.Text</a:t>
            </a:r>
            <a:r>
              <a:rPr lang="en-US" b="1" dirty="0" smtClean="0"/>
              <a:t> = "F"</a:t>
            </a:r>
          </a:p>
          <a:p>
            <a:pPr eaLnBrk="0" hangingPunct="0"/>
            <a:r>
              <a:rPr lang="en-US" b="1" dirty="0" smtClean="0"/>
              <a:t>End If</a:t>
            </a:r>
          </a:p>
          <a:p>
            <a:pPr eaLnBrk="0" hangingPunct="0"/>
            <a:r>
              <a:rPr lang="en-US" b="1" dirty="0" smtClean="0"/>
              <a:t>If </a:t>
            </a:r>
            <a:r>
              <a:rPr lang="en-US" b="1" dirty="0" err="1" smtClean="0"/>
              <a:t>dblAverage</a:t>
            </a:r>
            <a:r>
              <a:rPr lang="en-US" b="1" dirty="0" smtClean="0"/>
              <a:t> &lt; 70 Then</a:t>
            </a:r>
          </a:p>
          <a:p>
            <a:pPr eaLnBrk="0" hangingPunct="0"/>
            <a:r>
              <a:rPr lang="en-US" b="1" dirty="0" smtClean="0"/>
              <a:t>	</a:t>
            </a:r>
            <a:r>
              <a:rPr lang="en-US" b="1" dirty="0" err="1" smtClean="0"/>
              <a:t>lblGrade.Text</a:t>
            </a:r>
            <a:r>
              <a:rPr lang="en-US" b="1" dirty="0" smtClean="0"/>
              <a:t> = "D"</a:t>
            </a:r>
          </a:p>
          <a:p>
            <a:pPr eaLnBrk="0" hangingPunct="0"/>
            <a:r>
              <a:rPr lang="en-US" b="1" dirty="0" smtClean="0"/>
              <a:t>End If</a:t>
            </a:r>
          </a:p>
          <a:p>
            <a:pPr eaLnBrk="0" hangingPunct="0"/>
            <a:r>
              <a:rPr lang="en-US" b="1" dirty="0" smtClean="0"/>
              <a:t>If </a:t>
            </a:r>
            <a:r>
              <a:rPr lang="en-US" b="1" dirty="0" err="1" smtClean="0"/>
              <a:t>dblAverage</a:t>
            </a:r>
            <a:r>
              <a:rPr lang="en-US" b="1" dirty="0" smtClean="0"/>
              <a:t> &lt; 80 Then</a:t>
            </a:r>
          </a:p>
          <a:p>
            <a:pPr eaLnBrk="0" hangingPunct="0"/>
            <a:r>
              <a:rPr lang="en-US" b="1" dirty="0" smtClean="0"/>
              <a:t>	</a:t>
            </a:r>
            <a:r>
              <a:rPr lang="en-US" b="1" dirty="0" err="1" smtClean="0"/>
              <a:t>lblGrade.Text</a:t>
            </a:r>
            <a:r>
              <a:rPr lang="en-US" b="1" dirty="0" smtClean="0"/>
              <a:t> = "C"</a:t>
            </a:r>
          </a:p>
          <a:p>
            <a:pPr eaLnBrk="0" hangingPunct="0"/>
            <a:r>
              <a:rPr lang="en-US" b="1" dirty="0" smtClean="0"/>
              <a:t>End If</a:t>
            </a:r>
          </a:p>
          <a:p>
            <a:pPr eaLnBrk="0" hangingPunct="0"/>
            <a:r>
              <a:rPr lang="en-US" b="1" dirty="0" smtClean="0"/>
              <a:t>If </a:t>
            </a:r>
            <a:r>
              <a:rPr lang="en-US" b="1" dirty="0" err="1" smtClean="0"/>
              <a:t>dblAverage</a:t>
            </a:r>
            <a:r>
              <a:rPr lang="en-US" b="1" dirty="0" smtClean="0"/>
              <a:t> &lt; 90 Then</a:t>
            </a:r>
          </a:p>
          <a:p>
            <a:pPr eaLnBrk="0" hangingPunct="0"/>
            <a:r>
              <a:rPr lang="en-US" b="1" dirty="0" smtClean="0"/>
              <a:t>	</a:t>
            </a:r>
            <a:r>
              <a:rPr lang="en-US" b="1" dirty="0" err="1" smtClean="0"/>
              <a:t>lblGrade.Text</a:t>
            </a:r>
            <a:r>
              <a:rPr lang="en-US" b="1" dirty="0" smtClean="0"/>
              <a:t> = "B"</a:t>
            </a:r>
          </a:p>
          <a:p>
            <a:pPr eaLnBrk="0" hangingPunct="0"/>
            <a:r>
              <a:rPr lang="en-US" b="1" dirty="0" smtClean="0"/>
              <a:t>End If</a:t>
            </a:r>
          </a:p>
          <a:p>
            <a:pPr eaLnBrk="0" hangingPunct="0"/>
            <a:r>
              <a:rPr lang="en-US" b="1" dirty="0" smtClean="0"/>
              <a:t>If </a:t>
            </a:r>
            <a:r>
              <a:rPr lang="en-US" b="1" dirty="0" err="1" smtClean="0"/>
              <a:t>dblAverage</a:t>
            </a:r>
            <a:r>
              <a:rPr lang="en-US" b="1" dirty="0" smtClean="0"/>
              <a:t> &lt;= 100 Then</a:t>
            </a:r>
          </a:p>
          <a:p>
            <a:pPr eaLnBrk="0" hangingPunct="0"/>
            <a:r>
              <a:rPr lang="en-US" b="1" dirty="0" smtClean="0"/>
              <a:t>	</a:t>
            </a:r>
            <a:r>
              <a:rPr lang="en-US" b="1" dirty="0" err="1" smtClean="0"/>
              <a:t>lblGrade.Text</a:t>
            </a:r>
            <a:r>
              <a:rPr lang="en-US" b="1" dirty="0" smtClean="0"/>
              <a:t> = "A"</a:t>
            </a:r>
          </a:p>
          <a:p>
            <a:pPr eaLnBrk="0" hangingPunct="0"/>
            <a:r>
              <a:rPr lang="en-US" b="1" dirty="0" smtClean="0"/>
              <a:t>End If</a:t>
            </a:r>
            <a:endParaRPr lang="en-US"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Trailing Else</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A sequence of </a:t>
            </a:r>
            <a:r>
              <a:rPr lang="en-US" b="1" dirty="0" err="1" smtClean="0"/>
              <a:t>ElseIf</a:t>
            </a:r>
            <a:r>
              <a:rPr lang="en-US" dirty="0" smtClean="0"/>
              <a:t> statements may end with a plain </a:t>
            </a:r>
            <a:r>
              <a:rPr lang="en-US" b="1" dirty="0" smtClean="0"/>
              <a:t>Else</a:t>
            </a:r>
            <a:r>
              <a:rPr lang="en-US" dirty="0" smtClean="0"/>
              <a:t>, called a </a:t>
            </a:r>
            <a:r>
              <a:rPr lang="en-US" dirty="0" smtClean="0">
                <a:solidFill>
                  <a:schemeClr val="bg1"/>
                </a:solidFill>
              </a:rPr>
              <a:t>trailing Else</a:t>
            </a:r>
          </a:p>
          <a:p>
            <a:r>
              <a:rPr lang="en-US" dirty="0" smtClean="0"/>
              <a:t>If none of the conditions are </a:t>
            </a:r>
            <a:r>
              <a:rPr lang="en-US" b="1" dirty="0" smtClean="0"/>
              <a:t>True</a:t>
            </a:r>
            <a:r>
              <a:rPr lang="en-US" dirty="0" smtClean="0"/>
              <a:t>, the trailing </a:t>
            </a:r>
            <a:r>
              <a:rPr lang="en-US" b="1" dirty="0" smtClean="0"/>
              <a:t>Else</a:t>
            </a:r>
            <a:r>
              <a:rPr lang="en-US" dirty="0" smtClean="0"/>
              <a:t> statement(s) will be executed</a:t>
            </a:r>
          </a:p>
          <a:p>
            <a:r>
              <a:rPr lang="en-US" dirty="0" smtClean="0"/>
              <a:t>The trailing </a:t>
            </a:r>
            <a:r>
              <a:rPr lang="en-US" b="1" dirty="0" smtClean="0"/>
              <a:t>Else</a:t>
            </a:r>
            <a:r>
              <a:rPr lang="en-US" dirty="0" smtClean="0"/>
              <a:t> catches any value that falls through the cracks</a:t>
            </a:r>
          </a:p>
          <a:p>
            <a:endParaRPr lang="en-US" dirty="0"/>
          </a:p>
        </p:txBody>
      </p:sp>
      <p:sp>
        <p:nvSpPr>
          <p:cNvPr id="4" name="Content Placeholder 3"/>
          <p:cNvSpPr>
            <a:spLocks noGrp="1"/>
          </p:cNvSpPr>
          <p:nvPr>
            <p:ph sz="half" idx="2"/>
          </p:nvPr>
        </p:nvSpPr>
        <p:spPr/>
        <p:txBody>
          <a:bodyPr>
            <a:normAutofit fontScale="92500" lnSpcReduction="10000"/>
          </a:bodyPr>
          <a:lstStyle/>
          <a:p>
            <a:pPr>
              <a:buNone/>
            </a:pPr>
            <a:r>
              <a:rPr lang="en-US" dirty="0" smtClean="0"/>
              <a:t> </a:t>
            </a:r>
            <a:endParaRPr lang="en-US" dirty="0"/>
          </a:p>
        </p:txBody>
      </p:sp>
      <p:sp>
        <p:nvSpPr>
          <p:cNvPr id="5" name="Slide Number Placeholder 4"/>
          <p:cNvSpPr>
            <a:spLocks noGrp="1"/>
          </p:cNvSpPr>
          <p:nvPr>
            <p:ph type="sldNum" sz="quarter" idx="4"/>
          </p:nvPr>
        </p:nvSpPr>
        <p:spPr/>
        <p:txBody>
          <a:bodyPr/>
          <a:lstStyle/>
          <a:p>
            <a:r>
              <a:rPr lang="en-US" smtClean="0"/>
              <a:t>Chapter 4 – Slide </a:t>
            </a:r>
            <a:fld id="{B6F15528-21DE-4FAA-801E-634DDDAF4B2B}" type="slidenum">
              <a:rPr lang="en-US" smtClean="0"/>
              <a:pPr/>
              <a:t>28</a:t>
            </a:fld>
            <a:endParaRPr lang="en-US" dirty="0"/>
          </a:p>
        </p:txBody>
      </p:sp>
      <p:sp>
        <p:nvSpPr>
          <p:cNvPr id="6" name="Rectangle 5"/>
          <p:cNvSpPr/>
          <p:nvPr/>
        </p:nvSpPr>
        <p:spPr>
          <a:xfrm>
            <a:off x="4953000" y="1676400"/>
            <a:ext cx="3429000" cy="4401205"/>
          </a:xfrm>
          <a:prstGeom prst="rect">
            <a:avLst/>
          </a:prstGeom>
        </p:spPr>
        <p:txBody>
          <a:bodyPr wrap="square">
            <a:spAutoFit/>
          </a:bodyPr>
          <a:lstStyle/>
          <a:p>
            <a:r>
              <a:rPr lang="en-US" sz="2000" b="1" dirty="0" smtClean="0"/>
              <a:t>' Display the letter grade.</a:t>
            </a:r>
          </a:p>
          <a:p>
            <a:r>
              <a:rPr lang="en-US" sz="2000" b="1" dirty="0" smtClean="0"/>
              <a:t>If </a:t>
            </a:r>
            <a:r>
              <a:rPr lang="en-US" sz="2000" b="1" dirty="0" err="1" smtClean="0"/>
              <a:t>dblAverage</a:t>
            </a:r>
            <a:r>
              <a:rPr lang="en-US" sz="2000" b="1" dirty="0" smtClean="0"/>
              <a:t> &lt; 60 Then</a:t>
            </a:r>
          </a:p>
          <a:p>
            <a:r>
              <a:rPr lang="en-US" sz="2000" b="1" dirty="0" err="1" smtClean="0"/>
              <a:t>lblGrade.Text</a:t>
            </a:r>
            <a:r>
              <a:rPr lang="en-US" sz="2000" b="1" dirty="0" smtClean="0"/>
              <a:t> = "F"</a:t>
            </a:r>
          </a:p>
          <a:p>
            <a:r>
              <a:rPr lang="en-US" sz="2000" b="1" dirty="0" err="1" smtClean="0"/>
              <a:t>ElseIf</a:t>
            </a:r>
            <a:r>
              <a:rPr lang="en-US" sz="2000" b="1" dirty="0" smtClean="0"/>
              <a:t> </a:t>
            </a:r>
            <a:r>
              <a:rPr lang="en-US" sz="2000" b="1" dirty="0" err="1" smtClean="0"/>
              <a:t>dblAverage</a:t>
            </a:r>
            <a:r>
              <a:rPr lang="en-US" sz="2000" b="1" dirty="0" smtClean="0"/>
              <a:t> &lt; 70 Then</a:t>
            </a:r>
          </a:p>
          <a:p>
            <a:r>
              <a:rPr lang="en-US" sz="2000" b="1" dirty="0" err="1" smtClean="0"/>
              <a:t>lblGrade.Text</a:t>
            </a:r>
            <a:r>
              <a:rPr lang="en-US" sz="2000" b="1" dirty="0" smtClean="0"/>
              <a:t> = "D"</a:t>
            </a:r>
          </a:p>
          <a:p>
            <a:r>
              <a:rPr lang="en-US" sz="2000" b="1" dirty="0" err="1" smtClean="0"/>
              <a:t>ElseIf</a:t>
            </a:r>
            <a:r>
              <a:rPr lang="en-US" sz="2000" b="1" dirty="0" smtClean="0"/>
              <a:t> </a:t>
            </a:r>
            <a:r>
              <a:rPr lang="en-US" sz="2000" b="1" dirty="0" err="1" smtClean="0"/>
              <a:t>dblAverage</a:t>
            </a:r>
            <a:r>
              <a:rPr lang="en-US" sz="2000" b="1" dirty="0" smtClean="0"/>
              <a:t> &lt; 80 Then</a:t>
            </a:r>
          </a:p>
          <a:p>
            <a:r>
              <a:rPr lang="en-US" sz="2000" b="1" dirty="0" err="1" smtClean="0"/>
              <a:t>lblGrade.Text</a:t>
            </a:r>
            <a:r>
              <a:rPr lang="en-US" sz="2000" b="1" dirty="0" smtClean="0"/>
              <a:t> = "C"</a:t>
            </a:r>
          </a:p>
          <a:p>
            <a:r>
              <a:rPr lang="en-US" sz="2000" b="1" dirty="0" err="1" smtClean="0"/>
              <a:t>ElseIf</a:t>
            </a:r>
            <a:r>
              <a:rPr lang="en-US" sz="2000" b="1" dirty="0" smtClean="0"/>
              <a:t> </a:t>
            </a:r>
            <a:r>
              <a:rPr lang="en-US" sz="2000" b="1" dirty="0" err="1" smtClean="0"/>
              <a:t>dblAverage</a:t>
            </a:r>
            <a:r>
              <a:rPr lang="en-US" sz="2000" b="1" dirty="0" smtClean="0"/>
              <a:t> &lt; 90 Then</a:t>
            </a:r>
          </a:p>
          <a:p>
            <a:r>
              <a:rPr lang="en-US" sz="2000" b="1" dirty="0" err="1" smtClean="0"/>
              <a:t>lblGrade.Text</a:t>
            </a:r>
            <a:r>
              <a:rPr lang="en-US" sz="2000" b="1" dirty="0" smtClean="0"/>
              <a:t> = "B"</a:t>
            </a:r>
          </a:p>
          <a:p>
            <a:r>
              <a:rPr lang="en-US" sz="2000" b="1" dirty="0" err="1" smtClean="0"/>
              <a:t>ElseIf</a:t>
            </a:r>
            <a:r>
              <a:rPr lang="en-US" sz="2000" b="1" dirty="0" smtClean="0"/>
              <a:t> </a:t>
            </a:r>
            <a:r>
              <a:rPr lang="en-US" sz="2000" b="1" dirty="0" err="1" smtClean="0"/>
              <a:t>dblAverage</a:t>
            </a:r>
            <a:r>
              <a:rPr lang="en-US" sz="2000" b="1" dirty="0" smtClean="0"/>
              <a:t> &lt;= 100 Then</a:t>
            </a:r>
          </a:p>
          <a:p>
            <a:r>
              <a:rPr lang="en-US" sz="2000" b="1" dirty="0" err="1" smtClean="0"/>
              <a:t>lblGrade.Text</a:t>
            </a:r>
            <a:r>
              <a:rPr lang="en-US" sz="2000" b="1" dirty="0" smtClean="0"/>
              <a:t> = "A"</a:t>
            </a:r>
          </a:p>
          <a:p>
            <a:r>
              <a:rPr lang="en-US" sz="2000" b="1" dirty="0" smtClean="0">
                <a:solidFill>
                  <a:schemeClr val="bg1"/>
                </a:solidFill>
              </a:rPr>
              <a:t>Else</a:t>
            </a:r>
          </a:p>
          <a:p>
            <a:r>
              <a:rPr lang="en-US" sz="2000" b="1" dirty="0" err="1" smtClean="0">
                <a:solidFill>
                  <a:schemeClr val="bg1"/>
                </a:solidFill>
              </a:rPr>
              <a:t>lblGrade.Text</a:t>
            </a:r>
            <a:r>
              <a:rPr lang="en-US" sz="2000" b="1" dirty="0" smtClean="0">
                <a:solidFill>
                  <a:schemeClr val="bg1"/>
                </a:solidFill>
              </a:rPr>
              <a:t> = "Invalid Score"</a:t>
            </a:r>
          </a:p>
          <a:p>
            <a:r>
              <a:rPr lang="en-US" sz="2000" b="1" dirty="0" smtClean="0"/>
              <a:t>End If</a:t>
            </a:r>
            <a:endParaRPr lang="en-US" sz="20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4.5</a:t>
            </a:r>
            <a:endParaRPr lang="en-US" dirty="0"/>
          </a:p>
        </p:txBody>
      </p:sp>
      <p:sp>
        <p:nvSpPr>
          <p:cNvPr id="3" name="Title 2"/>
          <p:cNvSpPr>
            <a:spLocks noGrp="1"/>
          </p:cNvSpPr>
          <p:nvPr>
            <p:ph type="title"/>
          </p:nvPr>
        </p:nvSpPr>
        <p:spPr/>
        <p:txBody>
          <a:bodyPr/>
          <a:lstStyle/>
          <a:p>
            <a:r>
              <a:rPr lang="en-US" dirty="0" smtClean="0"/>
              <a:t>Nested If Statements</a:t>
            </a:r>
            <a:endParaRPr lang="en-US" dirty="0"/>
          </a:p>
        </p:txBody>
      </p:sp>
      <p:sp>
        <p:nvSpPr>
          <p:cNvPr id="4" name="Text Placeholder 3"/>
          <p:cNvSpPr>
            <a:spLocks noGrp="1"/>
          </p:cNvSpPr>
          <p:nvPr>
            <p:ph type="body" idx="13"/>
          </p:nvPr>
        </p:nvSpPr>
        <p:spPr/>
        <p:txBody>
          <a:bodyPr/>
          <a:lstStyle/>
          <a:p>
            <a:r>
              <a:rPr lang="en-US" dirty="0" smtClean="0"/>
              <a:t>A nested If statement is an If statement in the conditionally</a:t>
            </a:r>
          </a:p>
          <a:p>
            <a:r>
              <a:rPr lang="en-US" dirty="0" smtClean="0"/>
              <a:t>executed code of another If statement. (In this section, we use the</a:t>
            </a:r>
          </a:p>
          <a:p>
            <a:r>
              <a:rPr lang="en-US" dirty="0" smtClean="0"/>
              <a:t>term If statement to refer to an If . . . Then, If...Then...Else,</a:t>
            </a:r>
          </a:p>
          <a:p>
            <a:r>
              <a:rPr lang="en-US" dirty="0" smtClean="0"/>
              <a:t>or If...Then...</a:t>
            </a:r>
            <a:r>
              <a:rPr lang="en-US" dirty="0" err="1" smtClean="0"/>
              <a:t>ElseIf</a:t>
            </a:r>
            <a:r>
              <a:rPr lang="en-US" dirty="0" smtClean="0"/>
              <a:t> statement.)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chapter covers the Visual Basic decision statements</a:t>
            </a:r>
          </a:p>
          <a:p>
            <a:pPr lvl="1"/>
            <a:r>
              <a:rPr lang="en-US" b="1" dirty="0" smtClean="0"/>
              <a:t>If…Then</a:t>
            </a:r>
          </a:p>
          <a:p>
            <a:pPr lvl="1"/>
            <a:r>
              <a:rPr lang="en-US" b="1" dirty="0" smtClean="0"/>
              <a:t>If…Then…Else</a:t>
            </a:r>
          </a:p>
          <a:p>
            <a:pPr lvl="1"/>
            <a:r>
              <a:rPr lang="en-US" b="1" dirty="0" smtClean="0"/>
              <a:t>If…Then…</a:t>
            </a:r>
            <a:r>
              <a:rPr lang="en-US" b="1" dirty="0" err="1" smtClean="0"/>
              <a:t>ElseIf</a:t>
            </a:r>
            <a:endParaRPr lang="en-US" b="1" dirty="0" smtClean="0"/>
          </a:p>
          <a:p>
            <a:pPr lvl="1"/>
            <a:r>
              <a:rPr lang="en-US" b="1" dirty="0" smtClean="0"/>
              <a:t>Select Case</a:t>
            </a:r>
          </a:p>
          <a:p>
            <a:r>
              <a:rPr lang="en-US" dirty="0" smtClean="0"/>
              <a:t>It also discusses the use of </a:t>
            </a:r>
          </a:p>
          <a:p>
            <a:pPr lvl="1"/>
            <a:r>
              <a:rPr lang="en-US" dirty="0" smtClean="0"/>
              <a:t>Radio Buttons</a:t>
            </a:r>
          </a:p>
          <a:p>
            <a:pPr lvl="1"/>
            <a:r>
              <a:rPr lang="en-US" dirty="0" smtClean="0"/>
              <a:t>Check Boxes</a:t>
            </a:r>
          </a:p>
          <a:p>
            <a:pPr lvl="1"/>
            <a:r>
              <a:rPr lang="en-US" dirty="0" smtClean="0"/>
              <a:t>Message Boxes</a:t>
            </a:r>
          </a:p>
          <a:p>
            <a:pPr lvl="1"/>
            <a:r>
              <a:rPr lang="en-US" dirty="0" smtClean="0"/>
              <a:t>Input Validation</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Statements Within If Statements</a:t>
            </a:r>
            <a:endParaRPr lang="en-US" dirty="0"/>
          </a:p>
        </p:txBody>
      </p:sp>
      <p:sp>
        <p:nvSpPr>
          <p:cNvPr id="3" name="Content Placeholder 2"/>
          <p:cNvSpPr>
            <a:spLocks noGrp="1"/>
          </p:cNvSpPr>
          <p:nvPr>
            <p:ph idx="1"/>
          </p:nvPr>
        </p:nvSpPr>
        <p:spPr/>
        <p:txBody>
          <a:bodyPr/>
          <a:lstStyle/>
          <a:p>
            <a:r>
              <a:rPr lang="en-US" dirty="0" smtClean="0"/>
              <a:t>Any type of statement may be used inside a set of </a:t>
            </a:r>
            <a:r>
              <a:rPr lang="en-US" b="1" dirty="0" smtClean="0"/>
              <a:t>Then</a:t>
            </a:r>
            <a:r>
              <a:rPr lang="en-US" dirty="0" smtClean="0"/>
              <a:t>, </a:t>
            </a:r>
            <a:r>
              <a:rPr lang="en-US" b="1" dirty="0" smtClean="0"/>
              <a:t>Else</a:t>
            </a:r>
            <a:r>
              <a:rPr lang="en-US" dirty="0" smtClean="0"/>
              <a:t>, or </a:t>
            </a:r>
            <a:r>
              <a:rPr lang="en-US" b="1" dirty="0" err="1" smtClean="0"/>
              <a:t>ElseIf</a:t>
            </a:r>
            <a:r>
              <a:rPr lang="en-US" dirty="0" smtClean="0"/>
              <a:t> statements of an </a:t>
            </a:r>
            <a:r>
              <a:rPr lang="en-US" b="1" dirty="0" smtClean="0"/>
              <a:t>If</a:t>
            </a:r>
          </a:p>
          <a:p>
            <a:r>
              <a:rPr lang="en-US" dirty="0" smtClean="0"/>
              <a:t>This includes other </a:t>
            </a:r>
            <a:r>
              <a:rPr lang="en-US" b="1" dirty="0" smtClean="0"/>
              <a:t>If</a:t>
            </a:r>
            <a:r>
              <a:rPr lang="en-US" dirty="0" smtClean="0"/>
              <a:t> statements</a:t>
            </a:r>
          </a:p>
          <a:p>
            <a:r>
              <a:rPr lang="en-US" b="1" dirty="0" smtClean="0"/>
              <a:t>If</a:t>
            </a:r>
            <a:r>
              <a:rPr lang="en-US" dirty="0" smtClean="0"/>
              <a:t> statements within </a:t>
            </a:r>
            <a:r>
              <a:rPr lang="en-US" b="1" dirty="0" smtClean="0"/>
              <a:t>If</a:t>
            </a:r>
            <a:r>
              <a:rPr lang="en-US" dirty="0" smtClean="0"/>
              <a:t> statements create a more complex decision structure called a    </a:t>
            </a:r>
            <a:r>
              <a:rPr lang="en-US" dirty="0" smtClean="0">
                <a:solidFill>
                  <a:schemeClr val="bg1"/>
                </a:solidFill>
              </a:rPr>
              <a:t>Nested If</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 Example</a:t>
            </a:r>
            <a:endParaRPr lang="en-US" dirty="0"/>
          </a:p>
        </p:txBody>
      </p:sp>
      <p:sp>
        <p:nvSpPr>
          <p:cNvPr id="3" name="Content Placeholder 2"/>
          <p:cNvSpPr>
            <a:spLocks noGrp="1"/>
          </p:cNvSpPr>
          <p:nvPr>
            <p:ph idx="1"/>
          </p:nvPr>
        </p:nvSpPr>
        <p:spPr/>
        <p:txBody>
          <a:bodyPr/>
          <a:lstStyle/>
          <a:p>
            <a:r>
              <a:rPr lang="en-US" dirty="0" smtClean="0"/>
              <a:t>Tutorial 4-4 examines an application that uses nested </a:t>
            </a:r>
            <a:r>
              <a:rPr lang="en-US" b="1" dirty="0" smtClean="0"/>
              <a:t>If</a:t>
            </a:r>
            <a:r>
              <a:rPr lang="en-US" dirty="0" smtClean="0"/>
              <a:t> Statements</a:t>
            </a:r>
          </a:p>
          <a:p>
            <a:r>
              <a:rPr lang="en-US" dirty="0" smtClean="0"/>
              <a:t>In the application, the customer must meet one of the following qualifications:</a:t>
            </a:r>
          </a:p>
          <a:p>
            <a:pPr lvl="1"/>
            <a:r>
              <a:rPr lang="en-US" dirty="0" smtClean="0"/>
              <a:t> Earn $30,000 per year or more and have worked in his or her current job for more than two years.</a:t>
            </a:r>
          </a:p>
          <a:p>
            <a:pPr lvl="1"/>
            <a:r>
              <a:rPr lang="en-US" dirty="0" smtClean="0"/>
              <a:t>Have worked at his or her current job for more than five years.</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the Nested If Statement</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32</a:t>
            </a:fld>
            <a:endParaRPr lang="en-US" dirty="0"/>
          </a:p>
        </p:txBody>
      </p:sp>
      <p:sp>
        <p:nvSpPr>
          <p:cNvPr id="5" name="Text Box 4"/>
          <p:cNvSpPr txBox="1">
            <a:spLocks noChangeArrowheads="1"/>
          </p:cNvSpPr>
          <p:nvPr/>
        </p:nvSpPr>
        <p:spPr bwMode="auto">
          <a:xfrm>
            <a:off x="1066800" y="1828800"/>
            <a:ext cx="7028912" cy="4093428"/>
          </a:xfrm>
          <a:prstGeom prst="rect">
            <a:avLst/>
          </a:prstGeom>
          <a:noFill/>
          <a:ln w="9525">
            <a:noFill/>
            <a:miter lim="800000"/>
            <a:headEnd/>
            <a:tailEnd/>
          </a:ln>
        </p:spPr>
        <p:txBody>
          <a:bodyPr wrap="none">
            <a:spAutoFit/>
          </a:bodyPr>
          <a:lstStyle/>
          <a:p>
            <a:pPr eaLnBrk="0" hangingPunct="0"/>
            <a:r>
              <a:rPr lang="en-US" sz="2000" b="1" dirty="0"/>
              <a:t>If </a:t>
            </a:r>
            <a:r>
              <a:rPr lang="en-US" sz="2000" b="1" dirty="0" err="1" smtClean="0"/>
              <a:t>dblSalary</a:t>
            </a:r>
            <a:r>
              <a:rPr lang="en-US" sz="2000" b="1" dirty="0" smtClean="0"/>
              <a:t> </a:t>
            </a:r>
            <a:r>
              <a:rPr lang="en-US" sz="2000" b="1" dirty="0"/>
              <a:t>&gt; 30000 Then</a:t>
            </a:r>
          </a:p>
          <a:p>
            <a:pPr eaLnBrk="0" hangingPunct="0"/>
            <a:r>
              <a:rPr lang="en-US" sz="2000" b="1" dirty="0"/>
              <a:t>	If </a:t>
            </a:r>
            <a:r>
              <a:rPr lang="en-US" sz="2000" b="1" dirty="0" err="1"/>
              <a:t>intYearsOnJob</a:t>
            </a:r>
            <a:r>
              <a:rPr lang="en-US" sz="2000" b="1" dirty="0"/>
              <a:t> &gt; 2 Then</a:t>
            </a:r>
          </a:p>
          <a:p>
            <a:pPr eaLnBrk="0" hangingPunct="0"/>
            <a:r>
              <a:rPr lang="en-US" sz="2000" b="1" dirty="0"/>
              <a:t>		</a:t>
            </a:r>
            <a:r>
              <a:rPr lang="en-US" sz="2000" b="1" dirty="0" err="1"/>
              <a:t>lblMessage.Text</a:t>
            </a:r>
            <a:r>
              <a:rPr lang="en-US" sz="2000" b="1" dirty="0"/>
              <a:t> = </a:t>
            </a:r>
            <a:r>
              <a:rPr lang="en-US" sz="2000" b="1" dirty="0" smtClean="0"/>
              <a:t>"Applicant </a:t>
            </a:r>
            <a:r>
              <a:rPr lang="en-US" sz="2000" b="1" dirty="0"/>
              <a:t>qualifies."</a:t>
            </a:r>
          </a:p>
          <a:p>
            <a:pPr eaLnBrk="0" hangingPunct="0"/>
            <a:r>
              <a:rPr lang="en-US" sz="2000" b="1" dirty="0"/>
              <a:t>	Else</a:t>
            </a:r>
          </a:p>
          <a:p>
            <a:pPr eaLnBrk="0" hangingPunct="0"/>
            <a:r>
              <a:rPr lang="en-US" sz="2000" b="1" dirty="0"/>
              <a:t>		</a:t>
            </a:r>
            <a:r>
              <a:rPr lang="en-US" sz="2000" b="1" dirty="0" err="1"/>
              <a:t>lblMessage.Text</a:t>
            </a:r>
            <a:r>
              <a:rPr lang="en-US" sz="2000" b="1" dirty="0"/>
              <a:t> = </a:t>
            </a:r>
            <a:r>
              <a:rPr lang="en-US" sz="2000" b="1" dirty="0" smtClean="0"/>
              <a:t>"Applicant </a:t>
            </a:r>
            <a:r>
              <a:rPr lang="en-US" sz="2000" b="1" dirty="0"/>
              <a:t>does not qualify."</a:t>
            </a:r>
          </a:p>
          <a:p>
            <a:pPr eaLnBrk="0" hangingPunct="0"/>
            <a:r>
              <a:rPr lang="en-US" sz="2000" b="1" dirty="0"/>
              <a:t>	End If</a:t>
            </a:r>
          </a:p>
          <a:p>
            <a:pPr eaLnBrk="0" hangingPunct="0"/>
            <a:r>
              <a:rPr lang="en-US" sz="2000" b="1" dirty="0"/>
              <a:t>Else</a:t>
            </a:r>
          </a:p>
          <a:p>
            <a:pPr eaLnBrk="0" hangingPunct="0"/>
            <a:r>
              <a:rPr lang="en-US" sz="2000" b="1" dirty="0"/>
              <a:t>	If </a:t>
            </a:r>
            <a:r>
              <a:rPr lang="en-US" sz="2000" b="1" dirty="0" err="1"/>
              <a:t>intYearsOnJob</a:t>
            </a:r>
            <a:r>
              <a:rPr lang="en-US" sz="2000" b="1" dirty="0"/>
              <a:t> &gt; 5 Then</a:t>
            </a:r>
          </a:p>
          <a:p>
            <a:pPr eaLnBrk="0" hangingPunct="0"/>
            <a:r>
              <a:rPr lang="en-US" sz="2000" b="1" dirty="0"/>
              <a:t>		</a:t>
            </a:r>
            <a:r>
              <a:rPr lang="en-US" sz="2000" b="1" dirty="0" err="1"/>
              <a:t>lblMessage.Text</a:t>
            </a:r>
            <a:r>
              <a:rPr lang="en-US" sz="2000" b="1" dirty="0"/>
              <a:t> = </a:t>
            </a:r>
            <a:r>
              <a:rPr lang="en-US" sz="2000" b="1" dirty="0" smtClean="0"/>
              <a:t>"Applicant </a:t>
            </a:r>
            <a:r>
              <a:rPr lang="en-US" sz="2000" b="1" dirty="0"/>
              <a:t>qualifies."</a:t>
            </a:r>
          </a:p>
          <a:p>
            <a:pPr eaLnBrk="0" hangingPunct="0"/>
            <a:r>
              <a:rPr lang="en-US" sz="2000" b="1" dirty="0"/>
              <a:t>	Else</a:t>
            </a:r>
          </a:p>
          <a:p>
            <a:pPr eaLnBrk="0" hangingPunct="0"/>
            <a:r>
              <a:rPr lang="en-US" sz="2000" b="1" dirty="0"/>
              <a:t>		</a:t>
            </a:r>
            <a:r>
              <a:rPr lang="en-US" sz="2000" b="1" dirty="0" err="1"/>
              <a:t>lblMessage.Text</a:t>
            </a:r>
            <a:r>
              <a:rPr lang="en-US" sz="2000" b="1" dirty="0"/>
              <a:t> = </a:t>
            </a:r>
            <a:r>
              <a:rPr lang="en-US" sz="2000" b="1" dirty="0" smtClean="0"/>
              <a:t>"Applicant </a:t>
            </a:r>
            <a:r>
              <a:rPr lang="en-US" sz="2000" b="1" dirty="0"/>
              <a:t>does not qualify."</a:t>
            </a:r>
          </a:p>
          <a:p>
            <a:pPr eaLnBrk="0" hangingPunct="0"/>
            <a:r>
              <a:rPr lang="en-US" sz="2000" b="1" dirty="0"/>
              <a:t>	End If</a:t>
            </a:r>
          </a:p>
          <a:p>
            <a:pPr eaLnBrk="0" hangingPunct="0"/>
            <a:r>
              <a:rPr lang="en-US" sz="2000" b="1" dirty="0"/>
              <a:t>End If</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of Nested If Statements</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33</a:t>
            </a:fld>
            <a:endParaRPr lang="en-US" dirty="0"/>
          </a:p>
        </p:txBody>
      </p:sp>
      <p:grpSp>
        <p:nvGrpSpPr>
          <p:cNvPr id="5" name="Group 34"/>
          <p:cNvGrpSpPr>
            <a:grpSpLocks/>
          </p:cNvGrpSpPr>
          <p:nvPr/>
        </p:nvGrpSpPr>
        <p:grpSpPr bwMode="auto">
          <a:xfrm>
            <a:off x="609600" y="1676400"/>
            <a:ext cx="7924800" cy="4343400"/>
            <a:chOff x="96" y="1104"/>
            <a:chExt cx="5520" cy="2784"/>
          </a:xfrm>
        </p:grpSpPr>
        <p:sp>
          <p:nvSpPr>
            <p:cNvPr id="6" name="AutoShape 3"/>
            <p:cNvSpPr>
              <a:spLocks noChangeArrowheads="1"/>
            </p:cNvSpPr>
            <p:nvPr/>
          </p:nvSpPr>
          <p:spPr bwMode="auto">
            <a:xfrm>
              <a:off x="3600" y="1920"/>
              <a:ext cx="1680" cy="768"/>
            </a:xfrm>
            <a:prstGeom prst="flowChartDecision">
              <a:avLst/>
            </a:prstGeom>
            <a:solidFill>
              <a:schemeClr val="bg1"/>
            </a:solidFill>
            <a:ln w="38100">
              <a:solidFill>
                <a:schemeClr val="tx1"/>
              </a:solidFill>
              <a:miter lim="800000"/>
              <a:headEnd/>
              <a:tailEnd/>
            </a:ln>
          </p:spPr>
          <p:txBody>
            <a:bodyPr wrap="none" anchor="ctr"/>
            <a:lstStyle/>
            <a:p>
              <a:pPr algn="ctr" eaLnBrk="0" hangingPunct="0"/>
              <a:endParaRPr lang="en-US" sz="1200" b="1" dirty="0">
                <a:latin typeface="Courier New" pitchFamily="49" charset="0"/>
              </a:endParaRPr>
            </a:p>
            <a:p>
              <a:pPr algn="ctr" eaLnBrk="0" hangingPunct="0"/>
              <a:endParaRPr lang="en-US" sz="1200" b="1" dirty="0">
                <a:latin typeface="Courier New" pitchFamily="49" charset="0"/>
              </a:endParaRPr>
            </a:p>
            <a:p>
              <a:pPr algn="ctr" eaLnBrk="0" hangingPunct="0"/>
              <a:r>
                <a:rPr lang="en-US" b="1" dirty="0" smtClean="0"/>
                <a:t>Years at </a:t>
              </a:r>
            </a:p>
            <a:p>
              <a:pPr algn="ctr" eaLnBrk="0" hangingPunct="0"/>
              <a:r>
                <a:rPr lang="en-US" b="1" dirty="0" smtClean="0"/>
                <a:t>current job</a:t>
              </a:r>
            </a:p>
            <a:p>
              <a:pPr algn="ctr" eaLnBrk="0" hangingPunct="0"/>
              <a:r>
                <a:rPr lang="en-US" b="1" dirty="0" smtClean="0"/>
                <a:t> &gt; 2?</a:t>
              </a:r>
            </a:p>
            <a:p>
              <a:pPr algn="ctr" eaLnBrk="0" hangingPunct="0"/>
              <a:endParaRPr lang="en-US" dirty="0">
                <a:latin typeface="Times New Roman" pitchFamily="18" charset="0"/>
              </a:endParaRPr>
            </a:p>
          </p:txBody>
        </p:sp>
        <p:sp>
          <p:nvSpPr>
            <p:cNvPr id="7" name="AutoShape 4"/>
            <p:cNvSpPr>
              <a:spLocks noChangeArrowheads="1"/>
            </p:cNvSpPr>
            <p:nvPr/>
          </p:nvSpPr>
          <p:spPr bwMode="auto">
            <a:xfrm>
              <a:off x="1968" y="1104"/>
              <a:ext cx="1680" cy="768"/>
            </a:xfrm>
            <a:prstGeom prst="flowChartDecision">
              <a:avLst/>
            </a:prstGeom>
            <a:solidFill>
              <a:schemeClr val="bg1"/>
            </a:solidFill>
            <a:ln w="38100">
              <a:solidFill>
                <a:schemeClr val="tx1"/>
              </a:solidFill>
              <a:miter lim="800000"/>
              <a:headEnd/>
              <a:tailEnd/>
            </a:ln>
          </p:spPr>
          <p:txBody>
            <a:bodyPr wrap="none" anchor="ctr"/>
            <a:lstStyle/>
            <a:p>
              <a:pPr algn="ctr" eaLnBrk="0" hangingPunct="0"/>
              <a:endParaRPr lang="en-US" sz="1200" b="1" dirty="0">
                <a:latin typeface="Courier New" pitchFamily="49" charset="0"/>
              </a:endParaRPr>
            </a:p>
            <a:p>
              <a:pPr algn="ctr" eaLnBrk="0" hangingPunct="0"/>
              <a:endParaRPr lang="en-US" sz="1200" b="1" dirty="0">
                <a:latin typeface="Courier New" pitchFamily="49" charset="0"/>
              </a:endParaRPr>
            </a:p>
            <a:p>
              <a:pPr algn="ctr" eaLnBrk="0" hangingPunct="0"/>
              <a:r>
                <a:rPr lang="en-US" b="1" dirty="0" smtClean="0"/>
                <a:t>Salary </a:t>
              </a:r>
              <a:r>
                <a:rPr lang="en-US" b="1" dirty="0"/>
                <a:t>&gt; </a:t>
              </a:r>
              <a:r>
                <a:rPr lang="en-US" b="1" dirty="0" smtClean="0"/>
                <a:t>$30,000?</a:t>
              </a:r>
              <a:endParaRPr lang="en-US" b="1" dirty="0"/>
            </a:p>
            <a:p>
              <a:pPr algn="ctr" eaLnBrk="0" hangingPunct="0"/>
              <a:endParaRPr lang="en-US" dirty="0">
                <a:latin typeface="Times New Roman" pitchFamily="18" charset="0"/>
              </a:endParaRPr>
            </a:p>
          </p:txBody>
        </p:sp>
        <p:sp>
          <p:nvSpPr>
            <p:cNvPr id="8" name="AutoShape 5"/>
            <p:cNvSpPr>
              <a:spLocks noChangeArrowheads="1"/>
            </p:cNvSpPr>
            <p:nvPr/>
          </p:nvSpPr>
          <p:spPr bwMode="auto">
            <a:xfrm>
              <a:off x="336" y="1920"/>
              <a:ext cx="1680" cy="768"/>
            </a:xfrm>
            <a:prstGeom prst="flowChartDecision">
              <a:avLst/>
            </a:prstGeom>
            <a:solidFill>
              <a:schemeClr val="bg1"/>
            </a:solidFill>
            <a:ln w="38100">
              <a:solidFill>
                <a:schemeClr val="tx1"/>
              </a:solidFill>
              <a:miter lim="800000"/>
              <a:headEnd/>
              <a:tailEnd/>
            </a:ln>
          </p:spPr>
          <p:txBody>
            <a:bodyPr wrap="none" anchor="ctr"/>
            <a:lstStyle/>
            <a:p>
              <a:pPr algn="ctr" eaLnBrk="0" hangingPunct="0"/>
              <a:endParaRPr lang="en-US" sz="1200" b="1" dirty="0">
                <a:latin typeface="Courier New" pitchFamily="49" charset="0"/>
              </a:endParaRPr>
            </a:p>
            <a:p>
              <a:pPr algn="ctr" eaLnBrk="0" hangingPunct="0"/>
              <a:endParaRPr lang="en-US" sz="1200" b="1" dirty="0">
                <a:latin typeface="Courier New" pitchFamily="49" charset="0"/>
              </a:endParaRPr>
            </a:p>
            <a:p>
              <a:pPr algn="ctr" eaLnBrk="0" hangingPunct="0"/>
              <a:r>
                <a:rPr lang="en-US" b="1" dirty="0" smtClean="0"/>
                <a:t>Years at </a:t>
              </a:r>
            </a:p>
            <a:p>
              <a:pPr algn="ctr" eaLnBrk="0" hangingPunct="0"/>
              <a:r>
                <a:rPr lang="en-US" b="1" dirty="0" smtClean="0"/>
                <a:t>current job</a:t>
              </a:r>
            </a:p>
            <a:p>
              <a:pPr algn="ctr" eaLnBrk="0" hangingPunct="0"/>
              <a:r>
                <a:rPr lang="en-US" b="1" dirty="0" smtClean="0"/>
                <a:t> </a:t>
              </a:r>
              <a:r>
                <a:rPr lang="en-US" b="1" dirty="0"/>
                <a:t>&gt; </a:t>
              </a:r>
              <a:r>
                <a:rPr lang="en-US" b="1" dirty="0" smtClean="0"/>
                <a:t>5?</a:t>
              </a:r>
              <a:endParaRPr lang="en-US" b="1" dirty="0"/>
            </a:p>
            <a:p>
              <a:pPr algn="ctr" eaLnBrk="0" hangingPunct="0"/>
              <a:endParaRPr lang="en-US" dirty="0">
                <a:latin typeface="Times New Roman" pitchFamily="18" charset="0"/>
              </a:endParaRPr>
            </a:p>
          </p:txBody>
        </p:sp>
        <p:sp>
          <p:nvSpPr>
            <p:cNvPr id="9" name="Line 6"/>
            <p:cNvSpPr>
              <a:spLocks noChangeShapeType="1"/>
            </p:cNvSpPr>
            <p:nvPr/>
          </p:nvSpPr>
          <p:spPr bwMode="auto">
            <a:xfrm>
              <a:off x="3648" y="1488"/>
              <a:ext cx="768" cy="0"/>
            </a:xfrm>
            <a:prstGeom prst="line">
              <a:avLst/>
            </a:prstGeom>
            <a:noFill/>
            <a:ln w="38100">
              <a:solidFill>
                <a:schemeClr val="tx1"/>
              </a:solidFill>
              <a:round/>
              <a:headEnd/>
              <a:tailEnd/>
            </a:ln>
          </p:spPr>
          <p:txBody>
            <a:bodyPr/>
            <a:lstStyle/>
            <a:p>
              <a:endParaRPr lang="en-US"/>
            </a:p>
          </p:txBody>
        </p:sp>
        <p:sp>
          <p:nvSpPr>
            <p:cNvPr id="10" name="Line 7"/>
            <p:cNvSpPr>
              <a:spLocks noChangeShapeType="1"/>
            </p:cNvSpPr>
            <p:nvPr/>
          </p:nvSpPr>
          <p:spPr bwMode="auto">
            <a:xfrm>
              <a:off x="4416" y="1488"/>
              <a:ext cx="0" cy="432"/>
            </a:xfrm>
            <a:prstGeom prst="line">
              <a:avLst/>
            </a:prstGeom>
            <a:noFill/>
            <a:ln w="38100">
              <a:solidFill>
                <a:schemeClr val="tx1"/>
              </a:solidFill>
              <a:round/>
              <a:headEnd/>
              <a:tailEnd type="triangle" w="med" len="med"/>
            </a:ln>
          </p:spPr>
          <p:txBody>
            <a:bodyPr/>
            <a:lstStyle/>
            <a:p>
              <a:endParaRPr lang="en-US"/>
            </a:p>
          </p:txBody>
        </p:sp>
        <p:sp>
          <p:nvSpPr>
            <p:cNvPr id="11" name="Line 8"/>
            <p:cNvSpPr>
              <a:spLocks noChangeShapeType="1"/>
            </p:cNvSpPr>
            <p:nvPr/>
          </p:nvSpPr>
          <p:spPr bwMode="auto">
            <a:xfrm>
              <a:off x="1200" y="1488"/>
              <a:ext cx="768" cy="0"/>
            </a:xfrm>
            <a:prstGeom prst="line">
              <a:avLst/>
            </a:prstGeom>
            <a:noFill/>
            <a:ln w="38100">
              <a:solidFill>
                <a:schemeClr val="tx1"/>
              </a:solidFill>
              <a:round/>
              <a:headEnd/>
              <a:tailEnd/>
            </a:ln>
          </p:spPr>
          <p:txBody>
            <a:bodyPr/>
            <a:lstStyle/>
            <a:p>
              <a:endParaRPr lang="en-US"/>
            </a:p>
          </p:txBody>
        </p:sp>
        <p:sp>
          <p:nvSpPr>
            <p:cNvPr id="12" name="Line 9"/>
            <p:cNvSpPr>
              <a:spLocks noChangeShapeType="1"/>
            </p:cNvSpPr>
            <p:nvPr/>
          </p:nvSpPr>
          <p:spPr bwMode="auto">
            <a:xfrm>
              <a:off x="1200" y="1488"/>
              <a:ext cx="0" cy="432"/>
            </a:xfrm>
            <a:prstGeom prst="line">
              <a:avLst/>
            </a:prstGeom>
            <a:noFill/>
            <a:ln w="38100">
              <a:solidFill>
                <a:schemeClr val="tx1"/>
              </a:solidFill>
              <a:round/>
              <a:headEnd/>
              <a:tailEnd type="triangle" w="med" len="med"/>
            </a:ln>
          </p:spPr>
          <p:txBody>
            <a:bodyPr/>
            <a:lstStyle/>
            <a:p>
              <a:endParaRPr lang="en-US"/>
            </a:p>
          </p:txBody>
        </p:sp>
        <p:sp>
          <p:nvSpPr>
            <p:cNvPr id="13" name="Line 10"/>
            <p:cNvSpPr>
              <a:spLocks noChangeShapeType="1"/>
            </p:cNvSpPr>
            <p:nvPr/>
          </p:nvSpPr>
          <p:spPr bwMode="auto">
            <a:xfrm>
              <a:off x="336" y="2304"/>
              <a:ext cx="0" cy="432"/>
            </a:xfrm>
            <a:prstGeom prst="line">
              <a:avLst/>
            </a:prstGeom>
            <a:noFill/>
            <a:ln w="38100">
              <a:solidFill>
                <a:schemeClr val="tx1"/>
              </a:solidFill>
              <a:round/>
              <a:headEnd/>
              <a:tailEnd type="triangle" w="med" len="med"/>
            </a:ln>
          </p:spPr>
          <p:txBody>
            <a:bodyPr/>
            <a:lstStyle/>
            <a:p>
              <a:endParaRPr lang="en-US"/>
            </a:p>
          </p:txBody>
        </p:sp>
        <p:sp>
          <p:nvSpPr>
            <p:cNvPr id="14" name="Line 11"/>
            <p:cNvSpPr>
              <a:spLocks noChangeShapeType="1"/>
            </p:cNvSpPr>
            <p:nvPr/>
          </p:nvSpPr>
          <p:spPr bwMode="auto">
            <a:xfrm>
              <a:off x="2016" y="2304"/>
              <a:ext cx="0" cy="432"/>
            </a:xfrm>
            <a:prstGeom prst="line">
              <a:avLst/>
            </a:prstGeom>
            <a:noFill/>
            <a:ln w="38100">
              <a:solidFill>
                <a:schemeClr val="tx1"/>
              </a:solidFill>
              <a:round/>
              <a:headEnd/>
              <a:tailEnd type="triangle" w="med" len="med"/>
            </a:ln>
          </p:spPr>
          <p:txBody>
            <a:bodyPr/>
            <a:lstStyle/>
            <a:p>
              <a:endParaRPr lang="en-US"/>
            </a:p>
          </p:txBody>
        </p:sp>
        <p:sp>
          <p:nvSpPr>
            <p:cNvPr id="15" name="Line 12"/>
            <p:cNvSpPr>
              <a:spLocks noChangeShapeType="1"/>
            </p:cNvSpPr>
            <p:nvPr/>
          </p:nvSpPr>
          <p:spPr bwMode="auto">
            <a:xfrm>
              <a:off x="3600" y="2304"/>
              <a:ext cx="0" cy="432"/>
            </a:xfrm>
            <a:prstGeom prst="line">
              <a:avLst/>
            </a:prstGeom>
            <a:noFill/>
            <a:ln w="38100">
              <a:solidFill>
                <a:schemeClr val="tx1"/>
              </a:solidFill>
              <a:round/>
              <a:headEnd/>
              <a:tailEnd type="triangle" w="med" len="med"/>
            </a:ln>
          </p:spPr>
          <p:txBody>
            <a:bodyPr/>
            <a:lstStyle/>
            <a:p>
              <a:endParaRPr lang="en-US"/>
            </a:p>
          </p:txBody>
        </p:sp>
        <p:sp>
          <p:nvSpPr>
            <p:cNvPr id="16" name="Line 13"/>
            <p:cNvSpPr>
              <a:spLocks noChangeShapeType="1"/>
            </p:cNvSpPr>
            <p:nvPr/>
          </p:nvSpPr>
          <p:spPr bwMode="auto">
            <a:xfrm>
              <a:off x="5280" y="2304"/>
              <a:ext cx="0" cy="432"/>
            </a:xfrm>
            <a:prstGeom prst="line">
              <a:avLst/>
            </a:prstGeom>
            <a:noFill/>
            <a:ln w="38100">
              <a:solidFill>
                <a:schemeClr val="tx1"/>
              </a:solidFill>
              <a:round/>
              <a:headEnd/>
              <a:tailEnd type="triangle" w="med" len="med"/>
            </a:ln>
          </p:spPr>
          <p:txBody>
            <a:bodyPr/>
            <a:lstStyle/>
            <a:p>
              <a:endParaRPr lang="en-US"/>
            </a:p>
          </p:txBody>
        </p:sp>
        <p:sp>
          <p:nvSpPr>
            <p:cNvPr id="17" name="AutoShape 14"/>
            <p:cNvSpPr>
              <a:spLocks noChangeArrowheads="1"/>
            </p:cNvSpPr>
            <p:nvPr/>
          </p:nvSpPr>
          <p:spPr bwMode="auto">
            <a:xfrm>
              <a:off x="4272" y="2736"/>
              <a:ext cx="1344" cy="720"/>
            </a:xfrm>
            <a:prstGeom prst="flowChartProcess">
              <a:avLst/>
            </a:prstGeom>
            <a:solidFill>
              <a:schemeClr val="bg1"/>
            </a:solidFill>
            <a:ln w="38100">
              <a:solidFill>
                <a:schemeClr val="tx1"/>
              </a:solidFill>
              <a:miter lim="800000"/>
              <a:headEnd/>
              <a:tailEnd/>
            </a:ln>
          </p:spPr>
          <p:txBody>
            <a:bodyPr wrap="none" anchor="ctr"/>
            <a:lstStyle/>
            <a:p>
              <a:pPr algn="ctr" eaLnBrk="0" hangingPunct="0"/>
              <a:r>
                <a:rPr lang="en-US" b="1" dirty="0" smtClean="0"/>
                <a:t>Display message</a:t>
              </a:r>
            </a:p>
            <a:p>
              <a:pPr algn="ctr" eaLnBrk="0" hangingPunct="0"/>
              <a:r>
                <a:rPr lang="en-US" i="1" dirty="0" smtClean="0"/>
                <a:t> The applicant </a:t>
              </a:r>
            </a:p>
            <a:p>
              <a:pPr algn="ctr" eaLnBrk="0" hangingPunct="0"/>
              <a:r>
                <a:rPr lang="en-US" i="1" dirty="0" smtClean="0"/>
                <a:t>qualifies.</a:t>
              </a:r>
            </a:p>
          </p:txBody>
        </p:sp>
        <p:sp>
          <p:nvSpPr>
            <p:cNvPr id="18" name="AutoShape 15"/>
            <p:cNvSpPr>
              <a:spLocks noChangeArrowheads="1"/>
            </p:cNvSpPr>
            <p:nvPr/>
          </p:nvSpPr>
          <p:spPr bwMode="auto">
            <a:xfrm>
              <a:off x="2880" y="2736"/>
              <a:ext cx="1344" cy="720"/>
            </a:xfrm>
            <a:prstGeom prst="flowChartProcess">
              <a:avLst/>
            </a:prstGeom>
            <a:solidFill>
              <a:schemeClr val="bg1"/>
            </a:solidFill>
            <a:ln w="38100">
              <a:solidFill>
                <a:schemeClr val="tx1"/>
              </a:solidFill>
              <a:miter lim="800000"/>
              <a:headEnd/>
              <a:tailEnd/>
            </a:ln>
          </p:spPr>
          <p:txBody>
            <a:bodyPr wrap="none" anchor="ctr"/>
            <a:lstStyle/>
            <a:p>
              <a:pPr algn="ctr" eaLnBrk="0" hangingPunct="0"/>
              <a:r>
                <a:rPr lang="en-US" b="1" dirty="0" smtClean="0"/>
                <a:t>Display message</a:t>
              </a:r>
            </a:p>
            <a:p>
              <a:pPr algn="ctr" eaLnBrk="0" hangingPunct="0"/>
              <a:r>
                <a:rPr lang="en-US" i="1" dirty="0" smtClean="0"/>
                <a:t> The applicant does </a:t>
              </a:r>
            </a:p>
            <a:p>
              <a:pPr algn="ctr" eaLnBrk="0" hangingPunct="0"/>
              <a:r>
                <a:rPr lang="en-US" i="1" dirty="0" smtClean="0"/>
                <a:t>not qualify.</a:t>
              </a:r>
              <a:endParaRPr lang="en-US" i="1" dirty="0"/>
            </a:p>
          </p:txBody>
        </p:sp>
        <p:sp>
          <p:nvSpPr>
            <p:cNvPr id="19" name="AutoShape 16"/>
            <p:cNvSpPr>
              <a:spLocks noChangeArrowheads="1"/>
            </p:cNvSpPr>
            <p:nvPr/>
          </p:nvSpPr>
          <p:spPr bwMode="auto">
            <a:xfrm>
              <a:off x="1488" y="2736"/>
              <a:ext cx="1344" cy="720"/>
            </a:xfrm>
            <a:prstGeom prst="flowChartProcess">
              <a:avLst/>
            </a:prstGeom>
            <a:solidFill>
              <a:schemeClr val="bg1"/>
            </a:solidFill>
            <a:ln w="38100">
              <a:solidFill>
                <a:schemeClr val="tx1"/>
              </a:solidFill>
              <a:miter lim="800000"/>
              <a:headEnd/>
              <a:tailEnd/>
            </a:ln>
          </p:spPr>
          <p:txBody>
            <a:bodyPr wrap="none" anchor="ctr"/>
            <a:lstStyle/>
            <a:p>
              <a:pPr algn="ctr" eaLnBrk="0" hangingPunct="0"/>
              <a:r>
                <a:rPr lang="en-US" b="1" dirty="0" smtClean="0"/>
                <a:t>Display message</a:t>
              </a:r>
            </a:p>
            <a:p>
              <a:pPr algn="ctr" eaLnBrk="0" hangingPunct="0"/>
              <a:r>
                <a:rPr lang="en-US" i="1" dirty="0" smtClean="0"/>
                <a:t> The applicant </a:t>
              </a:r>
            </a:p>
            <a:p>
              <a:pPr algn="ctr" eaLnBrk="0" hangingPunct="0"/>
              <a:r>
                <a:rPr lang="en-US" i="1" dirty="0" smtClean="0"/>
                <a:t>qualifies.</a:t>
              </a:r>
            </a:p>
          </p:txBody>
        </p:sp>
        <p:sp>
          <p:nvSpPr>
            <p:cNvPr id="20" name="AutoShape 17"/>
            <p:cNvSpPr>
              <a:spLocks noChangeArrowheads="1"/>
            </p:cNvSpPr>
            <p:nvPr/>
          </p:nvSpPr>
          <p:spPr bwMode="auto">
            <a:xfrm>
              <a:off x="96" y="2736"/>
              <a:ext cx="1344" cy="720"/>
            </a:xfrm>
            <a:prstGeom prst="flowChartProcess">
              <a:avLst/>
            </a:prstGeom>
            <a:solidFill>
              <a:schemeClr val="bg1"/>
            </a:solidFill>
            <a:ln w="38100">
              <a:solidFill>
                <a:schemeClr val="tx1"/>
              </a:solidFill>
              <a:miter lim="800000"/>
              <a:headEnd/>
              <a:tailEnd/>
            </a:ln>
          </p:spPr>
          <p:txBody>
            <a:bodyPr wrap="none" anchor="ctr"/>
            <a:lstStyle/>
            <a:p>
              <a:pPr algn="ctr" eaLnBrk="0" hangingPunct="0"/>
              <a:r>
                <a:rPr lang="en-US" b="1" dirty="0" smtClean="0"/>
                <a:t>Display message</a:t>
              </a:r>
              <a:endParaRPr lang="en-US" b="1" dirty="0"/>
            </a:p>
            <a:p>
              <a:pPr algn="ctr" eaLnBrk="0" hangingPunct="0"/>
              <a:r>
                <a:rPr lang="en-US" i="1" dirty="0"/>
                <a:t> </a:t>
              </a:r>
              <a:r>
                <a:rPr lang="en-US" i="1" dirty="0" smtClean="0"/>
                <a:t>The applicant </a:t>
              </a:r>
              <a:r>
                <a:rPr lang="en-US" i="1" dirty="0"/>
                <a:t>does </a:t>
              </a:r>
            </a:p>
            <a:p>
              <a:pPr algn="ctr" eaLnBrk="0" hangingPunct="0"/>
              <a:r>
                <a:rPr lang="en-US" i="1" dirty="0"/>
                <a:t>not </a:t>
              </a:r>
              <a:r>
                <a:rPr lang="en-US" i="1" dirty="0" smtClean="0"/>
                <a:t>qualify.</a:t>
              </a:r>
              <a:endParaRPr lang="en-US" i="1" dirty="0"/>
            </a:p>
          </p:txBody>
        </p:sp>
        <p:sp>
          <p:nvSpPr>
            <p:cNvPr id="21" name="Text Box 18"/>
            <p:cNvSpPr txBox="1">
              <a:spLocks noChangeArrowheads="1"/>
            </p:cNvSpPr>
            <p:nvPr/>
          </p:nvSpPr>
          <p:spPr bwMode="auto">
            <a:xfrm>
              <a:off x="1334" y="1272"/>
              <a:ext cx="460" cy="259"/>
            </a:xfrm>
            <a:prstGeom prst="rect">
              <a:avLst/>
            </a:prstGeom>
            <a:noFill/>
            <a:ln w="9525">
              <a:noFill/>
              <a:miter lim="800000"/>
              <a:headEnd/>
              <a:tailEnd/>
            </a:ln>
          </p:spPr>
          <p:txBody>
            <a:bodyPr wrap="none">
              <a:spAutoFit/>
            </a:bodyPr>
            <a:lstStyle/>
            <a:p>
              <a:pPr eaLnBrk="0" hangingPunct="0"/>
              <a:r>
                <a:rPr lang="en-US" sz="1800" b="1" dirty="0"/>
                <a:t>False</a:t>
              </a:r>
            </a:p>
          </p:txBody>
        </p:sp>
        <p:sp>
          <p:nvSpPr>
            <p:cNvPr id="22" name="Text Box 19"/>
            <p:cNvSpPr txBox="1">
              <a:spLocks noChangeArrowheads="1"/>
            </p:cNvSpPr>
            <p:nvPr/>
          </p:nvSpPr>
          <p:spPr bwMode="auto">
            <a:xfrm>
              <a:off x="96" y="2025"/>
              <a:ext cx="460" cy="259"/>
            </a:xfrm>
            <a:prstGeom prst="rect">
              <a:avLst/>
            </a:prstGeom>
            <a:noFill/>
            <a:ln w="9525">
              <a:noFill/>
              <a:miter lim="800000"/>
              <a:headEnd/>
              <a:tailEnd/>
            </a:ln>
          </p:spPr>
          <p:txBody>
            <a:bodyPr wrap="none">
              <a:spAutoFit/>
            </a:bodyPr>
            <a:lstStyle/>
            <a:p>
              <a:pPr eaLnBrk="0" hangingPunct="0"/>
              <a:r>
                <a:rPr lang="en-US" sz="1800" b="1" dirty="0"/>
                <a:t>False</a:t>
              </a:r>
            </a:p>
          </p:txBody>
        </p:sp>
        <p:sp>
          <p:nvSpPr>
            <p:cNvPr id="23" name="Text Box 20"/>
            <p:cNvSpPr txBox="1">
              <a:spLocks noChangeArrowheads="1"/>
            </p:cNvSpPr>
            <p:nvPr/>
          </p:nvSpPr>
          <p:spPr bwMode="auto">
            <a:xfrm>
              <a:off x="3324" y="2016"/>
              <a:ext cx="460" cy="259"/>
            </a:xfrm>
            <a:prstGeom prst="rect">
              <a:avLst/>
            </a:prstGeom>
            <a:noFill/>
            <a:ln w="9525">
              <a:noFill/>
              <a:miter lim="800000"/>
              <a:headEnd/>
              <a:tailEnd/>
            </a:ln>
          </p:spPr>
          <p:txBody>
            <a:bodyPr wrap="none">
              <a:spAutoFit/>
            </a:bodyPr>
            <a:lstStyle/>
            <a:p>
              <a:pPr eaLnBrk="0" hangingPunct="0"/>
              <a:r>
                <a:rPr lang="en-US" sz="1800" b="1" dirty="0"/>
                <a:t>False</a:t>
              </a:r>
            </a:p>
          </p:txBody>
        </p:sp>
        <p:sp>
          <p:nvSpPr>
            <p:cNvPr id="24" name="Text Box 21"/>
            <p:cNvSpPr txBox="1">
              <a:spLocks noChangeArrowheads="1"/>
            </p:cNvSpPr>
            <p:nvPr/>
          </p:nvSpPr>
          <p:spPr bwMode="auto">
            <a:xfrm>
              <a:off x="3744" y="1248"/>
              <a:ext cx="423" cy="259"/>
            </a:xfrm>
            <a:prstGeom prst="rect">
              <a:avLst/>
            </a:prstGeom>
            <a:noFill/>
            <a:ln w="9525">
              <a:noFill/>
              <a:miter lim="800000"/>
              <a:headEnd/>
              <a:tailEnd/>
            </a:ln>
          </p:spPr>
          <p:txBody>
            <a:bodyPr wrap="none">
              <a:spAutoFit/>
            </a:bodyPr>
            <a:lstStyle/>
            <a:p>
              <a:pPr eaLnBrk="0" hangingPunct="0"/>
              <a:r>
                <a:rPr lang="en-US" sz="1800" b="1" dirty="0"/>
                <a:t>True</a:t>
              </a:r>
            </a:p>
          </p:txBody>
        </p:sp>
        <p:sp>
          <p:nvSpPr>
            <p:cNvPr id="25" name="Text Box 22"/>
            <p:cNvSpPr txBox="1">
              <a:spLocks noChangeArrowheads="1"/>
            </p:cNvSpPr>
            <p:nvPr/>
          </p:nvSpPr>
          <p:spPr bwMode="auto">
            <a:xfrm>
              <a:off x="5184" y="2016"/>
              <a:ext cx="423" cy="259"/>
            </a:xfrm>
            <a:prstGeom prst="rect">
              <a:avLst/>
            </a:prstGeom>
            <a:noFill/>
            <a:ln w="9525">
              <a:noFill/>
              <a:miter lim="800000"/>
              <a:headEnd/>
              <a:tailEnd/>
            </a:ln>
          </p:spPr>
          <p:txBody>
            <a:bodyPr wrap="none">
              <a:spAutoFit/>
            </a:bodyPr>
            <a:lstStyle/>
            <a:p>
              <a:pPr eaLnBrk="0" hangingPunct="0"/>
              <a:r>
                <a:rPr lang="en-US" sz="1800" b="1" dirty="0"/>
                <a:t>True</a:t>
              </a:r>
            </a:p>
          </p:txBody>
        </p:sp>
        <p:sp>
          <p:nvSpPr>
            <p:cNvPr id="26" name="Text Box 23"/>
            <p:cNvSpPr txBox="1">
              <a:spLocks noChangeArrowheads="1"/>
            </p:cNvSpPr>
            <p:nvPr/>
          </p:nvSpPr>
          <p:spPr bwMode="auto">
            <a:xfrm>
              <a:off x="1824" y="2016"/>
              <a:ext cx="423" cy="259"/>
            </a:xfrm>
            <a:prstGeom prst="rect">
              <a:avLst/>
            </a:prstGeom>
            <a:noFill/>
            <a:ln w="9525">
              <a:noFill/>
              <a:miter lim="800000"/>
              <a:headEnd/>
              <a:tailEnd/>
            </a:ln>
          </p:spPr>
          <p:txBody>
            <a:bodyPr wrap="none">
              <a:spAutoFit/>
            </a:bodyPr>
            <a:lstStyle/>
            <a:p>
              <a:pPr eaLnBrk="0" hangingPunct="0"/>
              <a:r>
                <a:rPr lang="en-US" sz="1800" b="1" dirty="0"/>
                <a:t>True</a:t>
              </a:r>
            </a:p>
          </p:txBody>
        </p:sp>
        <p:sp>
          <p:nvSpPr>
            <p:cNvPr id="27" name="Line 24"/>
            <p:cNvSpPr>
              <a:spLocks noChangeShapeType="1"/>
            </p:cNvSpPr>
            <p:nvPr/>
          </p:nvSpPr>
          <p:spPr bwMode="auto">
            <a:xfrm>
              <a:off x="768" y="3456"/>
              <a:ext cx="0" cy="144"/>
            </a:xfrm>
            <a:prstGeom prst="line">
              <a:avLst/>
            </a:prstGeom>
            <a:noFill/>
            <a:ln w="38100">
              <a:solidFill>
                <a:schemeClr val="tx1"/>
              </a:solidFill>
              <a:round/>
              <a:headEnd/>
              <a:tailEnd type="triangle" w="med" len="med"/>
            </a:ln>
          </p:spPr>
          <p:txBody>
            <a:bodyPr/>
            <a:lstStyle/>
            <a:p>
              <a:endParaRPr lang="en-US"/>
            </a:p>
          </p:txBody>
        </p:sp>
        <p:sp>
          <p:nvSpPr>
            <p:cNvPr id="28" name="Line 25"/>
            <p:cNvSpPr>
              <a:spLocks noChangeShapeType="1"/>
            </p:cNvSpPr>
            <p:nvPr/>
          </p:nvSpPr>
          <p:spPr bwMode="auto">
            <a:xfrm>
              <a:off x="2112" y="3456"/>
              <a:ext cx="0" cy="144"/>
            </a:xfrm>
            <a:prstGeom prst="line">
              <a:avLst/>
            </a:prstGeom>
            <a:noFill/>
            <a:ln w="38100">
              <a:solidFill>
                <a:schemeClr val="tx1"/>
              </a:solidFill>
              <a:round/>
              <a:headEnd/>
              <a:tailEnd type="triangle" w="med" len="med"/>
            </a:ln>
          </p:spPr>
          <p:txBody>
            <a:bodyPr/>
            <a:lstStyle/>
            <a:p>
              <a:endParaRPr lang="en-US"/>
            </a:p>
          </p:txBody>
        </p:sp>
        <p:sp>
          <p:nvSpPr>
            <p:cNvPr id="29" name="Line 26"/>
            <p:cNvSpPr>
              <a:spLocks noChangeShapeType="1"/>
            </p:cNvSpPr>
            <p:nvPr/>
          </p:nvSpPr>
          <p:spPr bwMode="auto">
            <a:xfrm>
              <a:off x="3552" y="3456"/>
              <a:ext cx="0" cy="144"/>
            </a:xfrm>
            <a:prstGeom prst="line">
              <a:avLst/>
            </a:prstGeom>
            <a:noFill/>
            <a:ln w="38100">
              <a:solidFill>
                <a:schemeClr val="tx1"/>
              </a:solidFill>
              <a:round/>
              <a:headEnd/>
              <a:tailEnd type="triangle" w="med" len="med"/>
            </a:ln>
          </p:spPr>
          <p:txBody>
            <a:bodyPr/>
            <a:lstStyle/>
            <a:p>
              <a:endParaRPr lang="en-US"/>
            </a:p>
          </p:txBody>
        </p:sp>
        <p:sp>
          <p:nvSpPr>
            <p:cNvPr id="30" name="Line 27"/>
            <p:cNvSpPr>
              <a:spLocks noChangeShapeType="1"/>
            </p:cNvSpPr>
            <p:nvPr/>
          </p:nvSpPr>
          <p:spPr bwMode="auto">
            <a:xfrm>
              <a:off x="4944" y="3456"/>
              <a:ext cx="0" cy="144"/>
            </a:xfrm>
            <a:prstGeom prst="line">
              <a:avLst/>
            </a:prstGeom>
            <a:noFill/>
            <a:ln w="38100">
              <a:solidFill>
                <a:schemeClr val="tx1"/>
              </a:solidFill>
              <a:round/>
              <a:headEnd/>
              <a:tailEnd type="triangle" w="med" len="med"/>
            </a:ln>
          </p:spPr>
          <p:txBody>
            <a:bodyPr/>
            <a:lstStyle/>
            <a:p>
              <a:endParaRPr lang="en-US"/>
            </a:p>
          </p:txBody>
        </p:sp>
        <p:sp>
          <p:nvSpPr>
            <p:cNvPr id="31" name="Line 28"/>
            <p:cNvSpPr>
              <a:spLocks noChangeShapeType="1"/>
            </p:cNvSpPr>
            <p:nvPr/>
          </p:nvSpPr>
          <p:spPr bwMode="auto">
            <a:xfrm>
              <a:off x="768" y="3600"/>
              <a:ext cx="1344" cy="0"/>
            </a:xfrm>
            <a:prstGeom prst="line">
              <a:avLst/>
            </a:prstGeom>
            <a:noFill/>
            <a:ln w="38100">
              <a:solidFill>
                <a:schemeClr val="tx1"/>
              </a:solidFill>
              <a:round/>
              <a:headEnd/>
              <a:tailEnd/>
            </a:ln>
          </p:spPr>
          <p:txBody>
            <a:bodyPr/>
            <a:lstStyle/>
            <a:p>
              <a:endParaRPr lang="en-US"/>
            </a:p>
          </p:txBody>
        </p:sp>
        <p:sp>
          <p:nvSpPr>
            <p:cNvPr id="32" name="Line 29"/>
            <p:cNvSpPr>
              <a:spLocks noChangeShapeType="1"/>
            </p:cNvSpPr>
            <p:nvPr/>
          </p:nvSpPr>
          <p:spPr bwMode="auto">
            <a:xfrm>
              <a:off x="3552" y="3600"/>
              <a:ext cx="1392" cy="0"/>
            </a:xfrm>
            <a:prstGeom prst="line">
              <a:avLst/>
            </a:prstGeom>
            <a:noFill/>
            <a:ln w="38100">
              <a:solidFill>
                <a:schemeClr val="tx1"/>
              </a:solidFill>
              <a:round/>
              <a:headEnd/>
              <a:tailEnd/>
            </a:ln>
          </p:spPr>
          <p:txBody>
            <a:bodyPr/>
            <a:lstStyle/>
            <a:p>
              <a:endParaRPr lang="en-US"/>
            </a:p>
          </p:txBody>
        </p:sp>
        <p:sp>
          <p:nvSpPr>
            <p:cNvPr id="33" name="Line 30"/>
            <p:cNvSpPr>
              <a:spLocks noChangeShapeType="1"/>
            </p:cNvSpPr>
            <p:nvPr/>
          </p:nvSpPr>
          <p:spPr bwMode="auto">
            <a:xfrm>
              <a:off x="1440" y="3600"/>
              <a:ext cx="0" cy="144"/>
            </a:xfrm>
            <a:prstGeom prst="line">
              <a:avLst/>
            </a:prstGeom>
            <a:noFill/>
            <a:ln w="38100">
              <a:solidFill>
                <a:schemeClr val="tx1"/>
              </a:solidFill>
              <a:round/>
              <a:headEnd/>
              <a:tailEnd type="triangle" w="med" len="med"/>
            </a:ln>
          </p:spPr>
          <p:txBody>
            <a:bodyPr/>
            <a:lstStyle/>
            <a:p>
              <a:endParaRPr lang="en-US"/>
            </a:p>
          </p:txBody>
        </p:sp>
        <p:sp>
          <p:nvSpPr>
            <p:cNvPr id="34" name="Line 31"/>
            <p:cNvSpPr>
              <a:spLocks noChangeShapeType="1"/>
            </p:cNvSpPr>
            <p:nvPr/>
          </p:nvSpPr>
          <p:spPr bwMode="auto">
            <a:xfrm>
              <a:off x="4272" y="3600"/>
              <a:ext cx="0" cy="144"/>
            </a:xfrm>
            <a:prstGeom prst="line">
              <a:avLst/>
            </a:prstGeom>
            <a:noFill/>
            <a:ln w="38100">
              <a:solidFill>
                <a:schemeClr val="tx1"/>
              </a:solidFill>
              <a:round/>
              <a:headEnd/>
              <a:tailEnd type="triangle" w="med" len="med"/>
            </a:ln>
          </p:spPr>
          <p:txBody>
            <a:bodyPr/>
            <a:lstStyle/>
            <a:p>
              <a:endParaRPr lang="en-US"/>
            </a:p>
          </p:txBody>
        </p:sp>
        <p:sp>
          <p:nvSpPr>
            <p:cNvPr id="35" name="Line 32"/>
            <p:cNvSpPr>
              <a:spLocks noChangeShapeType="1"/>
            </p:cNvSpPr>
            <p:nvPr/>
          </p:nvSpPr>
          <p:spPr bwMode="auto">
            <a:xfrm>
              <a:off x="1440" y="3744"/>
              <a:ext cx="2832" cy="0"/>
            </a:xfrm>
            <a:prstGeom prst="line">
              <a:avLst/>
            </a:prstGeom>
            <a:noFill/>
            <a:ln w="38100">
              <a:solidFill>
                <a:schemeClr val="tx1"/>
              </a:solidFill>
              <a:round/>
              <a:headEnd/>
              <a:tailEnd/>
            </a:ln>
          </p:spPr>
          <p:txBody>
            <a:bodyPr/>
            <a:lstStyle/>
            <a:p>
              <a:endParaRPr lang="en-US"/>
            </a:p>
          </p:txBody>
        </p:sp>
        <p:sp>
          <p:nvSpPr>
            <p:cNvPr id="36" name="Line 33"/>
            <p:cNvSpPr>
              <a:spLocks noChangeShapeType="1"/>
            </p:cNvSpPr>
            <p:nvPr/>
          </p:nvSpPr>
          <p:spPr bwMode="auto">
            <a:xfrm>
              <a:off x="2880" y="3744"/>
              <a:ext cx="0" cy="144"/>
            </a:xfrm>
            <a:prstGeom prst="line">
              <a:avLst/>
            </a:prstGeom>
            <a:noFill/>
            <a:ln w="38100">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4.6</a:t>
            </a:r>
            <a:endParaRPr lang="en-US" dirty="0"/>
          </a:p>
        </p:txBody>
      </p:sp>
      <p:sp>
        <p:nvSpPr>
          <p:cNvPr id="3" name="Title 2"/>
          <p:cNvSpPr>
            <a:spLocks noGrp="1"/>
          </p:cNvSpPr>
          <p:nvPr>
            <p:ph type="title"/>
          </p:nvPr>
        </p:nvSpPr>
        <p:spPr/>
        <p:txBody>
          <a:bodyPr/>
          <a:lstStyle/>
          <a:p>
            <a:r>
              <a:rPr lang="en-US" dirty="0" smtClean="0"/>
              <a:t>Logical Operators</a:t>
            </a:r>
            <a:endParaRPr lang="en-US" dirty="0"/>
          </a:p>
        </p:txBody>
      </p:sp>
      <p:sp>
        <p:nvSpPr>
          <p:cNvPr id="4" name="Text Placeholder 3"/>
          <p:cNvSpPr>
            <a:spLocks noGrp="1"/>
          </p:cNvSpPr>
          <p:nvPr>
            <p:ph type="body" idx="13"/>
          </p:nvPr>
        </p:nvSpPr>
        <p:spPr/>
        <p:txBody>
          <a:bodyPr/>
          <a:lstStyle/>
          <a:p>
            <a:r>
              <a:rPr lang="en-US" dirty="0" smtClean="0"/>
              <a:t>Logical operators combine two or more Boolean expressions into a</a:t>
            </a:r>
          </a:p>
          <a:p>
            <a:r>
              <a:rPr lang="en-US" dirty="0" smtClean="0"/>
              <a:t>single expression.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Basic Logical Operators</a:t>
            </a:r>
            <a:endParaRPr lang="en-US" dirty="0"/>
          </a:p>
        </p:txBody>
      </p:sp>
      <p:sp>
        <p:nvSpPr>
          <p:cNvPr id="7" name="Content Placeholder 6"/>
          <p:cNvSpPr>
            <a:spLocks noGrp="1"/>
          </p:cNvSpPr>
          <p:nvPr>
            <p:ph idx="1"/>
          </p:nvPr>
        </p:nvSpPr>
        <p:spPr/>
        <p:txBody>
          <a:bodyPr>
            <a:normAutofit/>
          </a:bodyPr>
          <a:lstStyle/>
          <a:p>
            <a:r>
              <a:rPr lang="en-US" sz="2400" dirty="0" smtClean="0"/>
              <a:t>Visual Basic provides </a:t>
            </a:r>
            <a:r>
              <a:rPr lang="en-US" sz="2400" dirty="0" smtClean="0">
                <a:solidFill>
                  <a:schemeClr val="bg1"/>
                </a:solidFill>
              </a:rPr>
              <a:t>Logical operators</a:t>
            </a:r>
            <a:r>
              <a:rPr lang="en-US" sz="2400" dirty="0" smtClean="0"/>
              <a:t> that can combine multiple Boolean expressions into a compound expression</a:t>
            </a:r>
            <a:endParaRPr lang="en-US" sz="24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35</a:t>
            </a:fld>
            <a:endParaRPr lang="en-US" dirty="0"/>
          </a:p>
        </p:txBody>
      </p:sp>
      <p:graphicFrame>
        <p:nvGraphicFramePr>
          <p:cNvPr id="8" name="Content Placeholder 5"/>
          <p:cNvGraphicFramePr>
            <a:graphicFrameLocks/>
          </p:cNvGraphicFramePr>
          <p:nvPr/>
        </p:nvGraphicFramePr>
        <p:xfrm>
          <a:off x="628650" y="2514600"/>
          <a:ext cx="7886700" cy="3505200"/>
        </p:xfrm>
        <a:graphic>
          <a:graphicData uri="http://schemas.openxmlformats.org/drawingml/2006/table">
            <a:tbl>
              <a:tblPr firstRow="1" bandRow="1">
                <a:tableStyleId>{5C22544A-7EE6-4342-B048-85BDC9FD1C3A}</a:tableStyleId>
              </a:tblPr>
              <a:tblGrid>
                <a:gridCol w="1275418"/>
                <a:gridCol w="6611282"/>
              </a:tblGrid>
              <a:tr h="370840">
                <a:tc>
                  <a:txBody>
                    <a:bodyPr/>
                    <a:lstStyle/>
                    <a:p>
                      <a:r>
                        <a:rPr lang="en-US" sz="2000" dirty="0" smtClean="0"/>
                        <a:t>Operator</a:t>
                      </a:r>
                      <a:endParaRPr lang="en-US" sz="2000" dirty="0"/>
                    </a:p>
                  </a:txBody>
                  <a:tcPr/>
                </a:tc>
                <a:tc>
                  <a:txBody>
                    <a:bodyPr/>
                    <a:lstStyle/>
                    <a:p>
                      <a:r>
                        <a:rPr lang="en-US" sz="2000" dirty="0" smtClean="0"/>
                        <a:t>Effect</a:t>
                      </a:r>
                      <a:endParaRPr lang="en-US" sz="2000" dirty="0"/>
                    </a:p>
                  </a:txBody>
                  <a:tcPr/>
                </a:tc>
              </a:tr>
              <a:tr h="370840">
                <a:tc>
                  <a:txBody>
                    <a:bodyPr/>
                    <a:lstStyle/>
                    <a:p>
                      <a:r>
                        <a:rPr lang="en-US" b="1" dirty="0" smtClean="0"/>
                        <a:t>And</a:t>
                      </a:r>
                      <a:endParaRPr lang="en-US" b="1" dirty="0"/>
                    </a:p>
                  </a:txBody>
                  <a:tcPr/>
                </a:tc>
                <a:tc>
                  <a:txBody>
                    <a:bodyPr/>
                    <a:lstStyle/>
                    <a:p>
                      <a:r>
                        <a:rPr lang="en-US" sz="1800" kern="1200" baseline="0" dirty="0" smtClean="0">
                          <a:solidFill>
                            <a:schemeClr val="dk1"/>
                          </a:solidFill>
                          <a:latin typeface="+mn-lt"/>
                          <a:ea typeface="+mn-ea"/>
                          <a:cs typeface="+mn-cs"/>
                        </a:rPr>
                        <a:t>Combines two expressions into one. Both expressions must be true for the overall expression to be true.</a:t>
                      </a:r>
                      <a:endParaRPr lang="en-US" dirty="0"/>
                    </a:p>
                  </a:txBody>
                  <a:tcPr/>
                </a:tc>
              </a:tr>
              <a:tr h="370840">
                <a:tc>
                  <a:txBody>
                    <a:bodyPr/>
                    <a:lstStyle/>
                    <a:p>
                      <a:r>
                        <a:rPr lang="en-US" b="1" dirty="0" smtClean="0"/>
                        <a:t>Or</a:t>
                      </a:r>
                      <a:endParaRPr lang="en-US" b="1" dirty="0"/>
                    </a:p>
                  </a:txBody>
                  <a:tcPr/>
                </a:tc>
                <a:tc>
                  <a:txBody>
                    <a:bodyPr/>
                    <a:lstStyle/>
                    <a:p>
                      <a:r>
                        <a:rPr lang="en-US" sz="1800" kern="1200" baseline="0" dirty="0" smtClean="0">
                          <a:solidFill>
                            <a:schemeClr val="dk1"/>
                          </a:solidFill>
                          <a:latin typeface="+mn-lt"/>
                          <a:ea typeface="+mn-ea"/>
                          <a:cs typeface="+mn-cs"/>
                        </a:rPr>
                        <a:t>Combines two expressions into one. One or both expressions must be true for the overall expression to be true. It is only necessary for one to be true, and it does not matter which.</a:t>
                      </a:r>
                      <a:endParaRPr lang="en-US" dirty="0"/>
                    </a:p>
                  </a:txBody>
                  <a:tcPr/>
                </a:tc>
              </a:tr>
              <a:tr h="370840">
                <a:tc>
                  <a:txBody>
                    <a:bodyPr/>
                    <a:lstStyle/>
                    <a:p>
                      <a:r>
                        <a:rPr lang="en-US" b="1" dirty="0" err="1" smtClean="0"/>
                        <a:t>Xor</a:t>
                      </a:r>
                      <a:endParaRPr lang="en-US" b="1" dirty="0"/>
                    </a:p>
                  </a:txBody>
                  <a:tcPr/>
                </a:tc>
                <a:tc>
                  <a:txBody>
                    <a:bodyPr/>
                    <a:lstStyle/>
                    <a:p>
                      <a:r>
                        <a:rPr lang="en-US" sz="1800" kern="1200" baseline="0" dirty="0" smtClean="0">
                          <a:solidFill>
                            <a:schemeClr val="dk1"/>
                          </a:solidFill>
                          <a:latin typeface="+mn-lt"/>
                          <a:ea typeface="+mn-ea"/>
                          <a:cs typeface="+mn-cs"/>
                        </a:rPr>
                        <a:t>Combines two expressions into one. One expression (not both) must be true for the overall expression to be true. If both expressions are true, or both expressions are false, the overall expression is false.</a:t>
                      </a:r>
                      <a:endParaRPr lang="en-US" dirty="0"/>
                    </a:p>
                  </a:txBody>
                  <a:tcPr/>
                </a:tc>
              </a:tr>
              <a:tr h="370840">
                <a:tc>
                  <a:txBody>
                    <a:bodyPr/>
                    <a:lstStyle/>
                    <a:p>
                      <a:r>
                        <a:rPr lang="en-US" b="1" dirty="0" smtClean="0"/>
                        <a:t>Not</a:t>
                      </a:r>
                      <a:endParaRPr lang="en-US" b="1" dirty="0"/>
                    </a:p>
                  </a:txBody>
                  <a:tcPr/>
                </a:tc>
                <a:tc>
                  <a:txBody>
                    <a:bodyPr/>
                    <a:lstStyle/>
                    <a:p>
                      <a:r>
                        <a:rPr lang="en-US" sz="1800" kern="1200" baseline="0" dirty="0" smtClean="0">
                          <a:solidFill>
                            <a:schemeClr val="dk1"/>
                          </a:solidFill>
                          <a:latin typeface="+mn-lt"/>
                          <a:ea typeface="+mn-ea"/>
                          <a:cs typeface="+mn-cs"/>
                        </a:rPr>
                        <a:t>Reverses the logical value of an expression: makes a true expression false and a false expression true.</a:t>
                      </a:r>
                      <a:endParaRPr lang="en-US" dirty="0"/>
                    </a:p>
                  </a:txBody>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And Operator</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b="1" dirty="0" smtClean="0">
                <a:solidFill>
                  <a:schemeClr val="bg1"/>
                </a:solidFill>
              </a:rPr>
              <a:t>And</a:t>
            </a:r>
            <a:r>
              <a:rPr lang="en-US" sz="2400" dirty="0" smtClean="0">
                <a:solidFill>
                  <a:schemeClr val="bg1"/>
                </a:solidFill>
              </a:rPr>
              <a:t> operator</a:t>
            </a:r>
            <a:r>
              <a:rPr lang="en-US" sz="2400" dirty="0" smtClean="0"/>
              <a:t> combines two expressions into one</a:t>
            </a:r>
          </a:p>
          <a:p>
            <a:r>
              <a:rPr lang="en-US" sz="2400" dirty="0" smtClean="0"/>
              <a:t>The following </a:t>
            </a:r>
            <a:r>
              <a:rPr lang="en-US" sz="2400" b="1" dirty="0" smtClean="0"/>
              <a:t>If</a:t>
            </a:r>
            <a:r>
              <a:rPr lang="en-US" sz="2400" dirty="0" smtClean="0"/>
              <a:t> statement uses the </a:t>
            </a:r>
            <a:r>
              <a:rPr lang="en-US" sz="2400" b="1" dirty="0" smtClean="0"/>
              <a:t>And</a:t>
            </a:r>
            <a:r>
              <a:rPr lang="en-US" sz="2400" dirty="0" smtClean="0"/>
              <a:t> operator:</a:t>
            </a:r>
          </a:p>
          <a:p>
            <a:endParaRPr lang="en-US" sz="2400" dirty="0" smtClean="0"/>
          </a:p>
          <a:p>
            <a:endParaRPr lang="en-US" sz="2400" dirty="0" smtClean="0"/>
          </a:p>
          <a:p>
            <a:r>
              <a:rPr lang="en-US" sz="2400" dirty="0" smtClean="0"/>
              <a:t>Both expressions must be true for the overall expression to be true, as shown in the following truth table:</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36</a:t>
            </a:fld>
            <a:endParaRPr lang="en-US" dirty="0"/>
          </a:p>
        </p:txBody>
      </p:sp>
      <p:graphicFrame>
        <p:nvGraphicFramePr>
          <p:cNvPr id="5" name="Table 4"/>
          <p:cNvGraphicFramePr>
            <a:graphicFrameLocks noGrp="1"/>
          </p:cNvGraphicFramePr>
          <p:nvPr/>
        </p:nvGraphicFramePr>
        <p:xfrm>
          <a:off x="1305401" y="4191000"/>
          <a:ext cx="6533199" cy="1879600"/>
        </p:xfrm>
        <a:graphic>
          <a:graphicData uri="http://schemas.openxmlformats.org/drawingml/2006/table">
            <a:tbl>
              <a:tblPr firstRow="1" bandRow="1">
                <a:tableStyleId>{5C22544A-7EE6-4342-B048-85BDC9FD1C3A}</a:tableStyleId>
              </a:tblPr>
              <a:tblGrid>
                <a:gridCol w="1557973"/>
                <a:gridCol w="1557973"/>
                <a:gridCol w="3417253"/>
              </a:tblGrid>
              <a:tr h="370840">
                <a:tc>
                  <a:txBody>
                    <a:bodyPr/>
                    <a:lstStyle/>
                    <a:p>
                      <a:r>
                        <a:rPr lang="en-US" sz="2000" dirty="0" smtClean="0"/>
                        <a:t>Expression 1</a:t>
                      </a:r>
                      <a:endParaRPr lang="en-US" sz="2000" dirty="0"/>
                    </a:p>
                  </a:txBody>
                  <a:tcPr/>
                </a:tc>
                <a:tc>
                  <a:txBody>
                    <a:bodyPr/>
                    <a:lstStyle/>
                    <a:p>
                      <a:r>
                        <a:rPr lang="en-US" sz="2000" dirty="0" smtClean="0"/>
                        <a:t>Expression 2</a:t>
                      </a:r>
                      <a:endParaRPr lang="en-US" sz="2000" dirty="0"/>
                    </a:p>
                  </a:txBody>
                  <a:tcPr/>
                </a:tc>
                <a:tc>
                  <a:txBody>
                    <a:bodyPr/>
                    <a:lstStyle/>
                    <a:p>
                      <a:r>
                        <a:rPr lang="en-US" sz="2000" dirty="0" smtClean="0"/>
                        <a:t>Expression 1 And</a:t>
                      </a:r>
                      <a:r>
                        <a:rPr lang="en-US" sz="2000" baseline="0" dirty="0" smtClean="0"/>
                        <a:t> Expression 2</a:t>
                      </a:r>
                      <a:endParaRPr lang="en-US" sz="2000" dirty="0"/>
                    </a:p>
                  </a:txBody>
                  <a:tcPr/>
                </a:tc>
              </a:tr>
              <a:tr h="370840">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r>
              <a:tr h="370840">
                <a:tc>
                  <a:txBody>
                    <a:bodyPr/>
                    <a:lstStyle/>
                    <a:p>
                      <a:r>
                        <a:rPr lang="en-US" dirty="0" smtClean="0"/>
                        <a:t>False</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r>
              <a:tr h="370840">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r>
              <a:tr h="370840">
                <a:tc>
                  <a:txBody>
                    <a:bodyPr/>
                    <a:lstStyle/>
                    <a:p>
                      <a:r>
                        <a:rPr lang="en-US" dirty="0" smtClean="0"/>
                        <a:t>True</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r>
            </a:tbl>
          </a:graphicData>
        </a:graphic>
      </p:graphicFrame>
      <p:sp>
        <p:nvSpPr>
          <p:cNvPr id="6" name="TextBox 5"/>
          <p:cNvSpPr txBox="1"/>
          <p:nvPr/>
        </p:nvSpPr>
        <p:spPr>
          <a:xfrm>
            <a:off x="1283439" y="2438400"/>
            <a:ext cx="6577122" cy="1015663"/>
          </a:xfrm>
          <a:prstGeom prst="rect">
            <a:avLst/>
          </a:prstGeom>
          <a:noFill/>
        </p:spPr>
        <p:txBody>
          <a:bodyPr wrap="none" rtlCol="0">
            <a:spAutoFit/>
          </a:bodyPr>
          <a:lstStyle/>
          <a:p>
            <a:r>
              <a:rPr lang="en-US" sz="2000" b="1" dirty="0" smtClean="0"/>
              <a:t>If </a:t>
            </a:r>
            <a:r>
              <a:rPr lang="en-US" sz="2000" b="1" dirty="0" err="1" smtClean="0"/>
              <a:t>intTemperature</a:t>
            </a:r>
            <a:r>
              <a:rPr lang="en-US" sz="2000" b="1" dirty="0" smtClean="0"/>
              <a:t> &lt; 20 And </a:t>
            </a:r>
            <a:r>
              <a:rPr lang="en-US" sz="2000" b="1" dirty="0" err="1" smtClean="0"/>
              <a:t>intMinutes</a:t>
            </a:r>
            <a:r>
              <a:rPr lang="en-US" sz="2000" b="1" dirty="0" smtClean="0"/>
              <a:t> &gt; 12 Then</a:t>
            </a:r>
          </a:p>
          <a:p>
            <a:r>
              <a:rPr lang="en-US" sz="2000" b="1" dirty="0" smtClean="0"/>
              <a:t>   </a:t>
            </a:r>
            <a:r>
              <a:rPr lang="en-US" sz="2000" b="1" dirty="0" err="1" smtClean="0"/>
              <a:t>lblMessage.Text</a:t>
            </a:r>
            <a:r>
              <a:rPr lang="en-US" sz="2000" b="1" dirty="0" smtClean="0"/>
              <a:t> = "The temperature is in the danger zone."</a:t>
            </a:r>
          </a:p>
          <a:p>
            <a:r>
              <a:rPr lang="en-US" sz="2000" b="1" dirty="0" smtClean="0"/>
              <a:t>End If</a:t>
            </a:r>
            <a:endParaRPr lang="en-US" sz="2000"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Short-Circuit Evaluation with </a:t>
            </a:r>
            <a:r>
              <a:rPr lang="en-US" dirty="0" err="1" smtClean="0"/>
              <a:t>AndAlso</a:t>
            </a:r>
            <a:endParaRPr lang="en-US" dirty="0"/>
          </a:p>
        </p:txBody>
      </p:sp>
      <p:sp>
        <p:nvSpPr>
          <p:cNvPr id="3" name="Content Placeholder 2"/>
          <p:cNvSpPr>
            <a:spLocks noGrp="1"/>
          </p:cNvSpPr>
          <p:nvPr>
            <p:ph idx="1"/>
          </p:nvPr>
        </p:nvSpPr>
        <p:spPr/>
        <p:txBody>
          <a:bodyPr/>
          <a:lstStyle/>
          <a:p>
            <a:r>
              <a:rPr lang="en-US" dirty="0" smtClean="0"/>
              <a:t>When using the </a:t>
            </a:r>
            <a:r>
              <a:rPr lang="en-US" b="1" dirty="0" smtClean="0"/>
              <a:t>And</a:t>
            </a:r>
            <a:r>
              <a:rPr lang="en-US" dirty="0" smtClean="0"/>
              <a:t> operator, if the first expression is false, then the entire expression will be false</a:t>
            </a:r>
          </a:p>
          <a:p>
            <a:r>
              <a:rPr lang="en-US" dirty="0" smtClean="0"/>
              <a:t>If there is no need to evaluate the second expression, it can be skipped using a method called </a:t>
            </a:r>
            <a:r>
              <a:rPr lang="en-US" dirty="0" smtClean="0">
                <a:solidFill>
                  <a:schemeClr val="bg1"/>
                </a:solidFill>
              </a:rPr>
              <a:t>short-circuit evaluation</a:t>
            </a:r>
          </a:p>
          <a:p>
            <a:r>
              <a:rPr lang="en-US" dirty="0" smtClean="0"/>
              <a:t>In Visual Basic you use the </a:t>
            </a:r>
            <a:r>
              <a:rPr lang="en-US" b="1" dirty="0" err="1" smtClean="0">
                <a:solidFill>
                  <a:schemeClr val="bg1"/>
                </a:solidFill>
              </a:rPr>
              <a:t>AndAlso</a:t>
            </a:r>
            <a:r>
              <a:rPr lang="en-US" dirty="0" smtClean="0">
                <a:solidFill>
                  <a:schemeClr val="bg1"/>
                </a:solidFill>
              </a:rPr>
              <a:t> operator</a:t>
            </a:r>
            <a:r>
              <a:rPr lang="en-US" dirty="0" smtClean="0"/>
              <a:t> to achieve short-circuit evaluation</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Short-Circuit Evaluation with </a:t>
            </a:r>
            <a:r>
              <a:rPr lang="en-US" dirty="0" err="1" smtClean="0"/>
              <a:t>AndAlso</a:t>
            </a:r>
            <a:endParaRPr lang="en-US" dirty="0"/>
          </a:p>
        </p:txBody>
      </p:sp>
      <p:sp>
        <p:nvSpPr>
          <p:cNvPr id="3" name="Content Placeholder 2"/>
          <p:cNvSpPr>
            <a:spLocks noGrp="1"/>
          </p:cNvSpPr>
          <p:nvPr>
            <p:ph idx="1"/>
          </p:nvPr>
        </p:nvSpPr>
        <p:spPr/>
        <p:txBody>
          <a:bodyPr/>
          <a:lstStyle/>
          <a:p>
            <a:r>
              <a:rPr lang="en-US" dirty="0" smtClean="0"/>
              <a:t>In the following example, assuming that </a:t>
            </a:r>
            <a:r>
              <a:rPr lang="en-US" b="1" dirty="0" err="1" smtClean="0"/>
              <a:t>dblX</a:t>
            </a:r>
            <a:r>
              <a:rPr lang="en-US" dirty="0" smtClean="0"/>
              <a:t> is less than or equal to zero, </a:t>
            </a:r>
            <a:r>
              <a:rPr lang="en-US" b="1" dirty="0" err="1" smtClean="0"/>
              <a:t>CheckValue</a:t>
            </a:r>
            <a:r>
              <a:rPr lang="en-US" dirty="0" smtClean="0"/>
              <a:t> is not called and </a:t>
            </a:r>
            <a:r>
              <a:rPr lang="en-US" i="1" dirty="0" smtClean="0"/>
              <a:t>Expression is False is displayed:</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38</a:t>
            </a:fld>
            <a:endParaRPr lang="en-US" dirty="0"/>
          </a:p>
        </p:txBody>
      </p:sp>
      <p:sp>
        <p:nvSpPr>
          <p:cNvPr id="5" name="TextBox 4"/>
          <p:cNvSpPr txBox="1"/>
          <p:nvPr/>
        </p:nvSpPr>
        <p:spPr>
          <a:xfrm>
            <a:off x="1312422" y="3429000"/>
            <a:ext cx="6519157" cy="2246769"/>
          </a:xfrm>
          <a:prstGeom prst="rect">
            <a:avLst/>
          </a:prstGeom>
          <a:noFill/>
        </p:spPr>
        <p:txBody>
          <a:bodyPr wrap="none" rtlCol="0">
            <a:spAutoFit/>
          </a:bodyPr>
          <a:lstStyle/>
          <a:p>
            <a:r>
              <a:rPr lang="en-US" sz="2800" b="1" dirty="0" smtClean="0"/>
              <a:t>If </a:t>
            </a:r>
            <a:r>
              <a:rPr lang="en-US" sz="2800" b="1" dirty="0" err="1" smtClean="0"/>
              <a:t>dblX</a:t>
            </a:r>
            <a:r>
              <a:rPr lang="en-US" sz="2800" b="1" dirty="0" smtClean="0"/>
              <a:t> &gt; 0 </a:t>
            </a:r>
            <a:r>
              <a:rPr lang="en-US" sz="2800" b="1" dirty="0" err="1" smtClean="0"/>
              <a:t>AndAlso</a:t>
            </a:r>
            <a:r>
              <a:rPr lang="en-US" sz="2800" b="1" dirty="0" smtClean="0"/>
              <a:t> </a:t>
            </a:r>
            <a:r>
              <a:rPr lang="en-US" sz="2800" b="1" dirty="0" err="1" smtClean="0"/>
              <a:t>CheckValue</a:t>
            </a:r>
            <a:r>
              <a:rPr lang="en-US" sz="2800" b="1" dirty="0" smtClean="0"/>
              <a:t>(</a:t>
            </a:r>
            <a:r>
              <a:rPr lang="en-US" sz="2800" b="1" dirty="0" err="1" smtClean="0"/>
              <a:t>dblX</a:t>
            </a:r>
            <a:r>
              <a:rPr lang="en-US" sz="2800" b="1" dirty="0" smtClean="0"/>
              <a:t>) Then</a:t>
            </a:r>
          </a:p>
          <a:p>
            <a:r>
              <a:rPr lang="en-US" sz="2800" b="1" dirty="0" err="1" smtClean="0"/>
              <a:t>lblResult.Text</a:t>
            </a:r>
            <a:r>
              <a:rPr lang="en-US" sz="2800" b="1" dirty="0" smtClean="0"/>
              <a:t> = "Expression is True"</a:t>
            </a:r>
          </a:p>
          <a:p>
            <a:r>
              <a:rPr lang="en-US" sz="2800" b="1" dirty="0" smtClean="0"/>
              <a:t>Else</a:t>
            </a:r>
          </a:p>
          <a:p>
            <a:r>
              <a:rPr lang="en-US" sz="2800" b="1" dirty="0" err="1" smtClean="0"/>
              <a:t>lblResult.Text</a:t>
            </a:r>
            <a:r>
              <a:rPr lang="en-US" sz="2800" b="1" dirty="0" smtClean="0"/>
              <a:t> = "Expression is False"</a:t>
            </a:r>
          </a:p>
          <a:p>
            <a:r>
              <a:rPr lang="en-US" sz="2800" b="1" dirty="0" smtClean="0"/>
              <a:t>End If</a:t>
            </a:r>
            <a:endParaRPr lang="en-US" sz="28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 Operator</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b="1" dirty="0" smtClean="0">
                <a:solidFill>
                  <a:schemeClr val="bg1"/>
                </a:solidFill>
              </a:rPr>
              <a:t>Or</a:t>
            </a:r>
            <a:r>
              <a:rPr lang="en-US" sz="2400" dirty="0" smtClean="0">
                <a:solidFill>
                  <a:schemeClr val="bg1"/>
                </a:solidFill>
              </a:rPr>
              <a:t> operator</a:t>
            </a:r>
            <a:r>
              <a:rPr lang="en-US" sz="2400" dirty="0" smtClean="0"/>
              <a:t> combines two expressions into one</a:t>
            </a:r>
          </a:p>
          <a:p>
            <a:r>
              <a:rPr lang="en-US" sz="2400" dirty="0" smtClean="0"/>
              <a:t>The following </a:t>
            </a:r>
            <a:r>
              <a:rPr lang="en-US" sz="2400" b="1" dirty="0" smtClean="0"/>
              <a:t>If</a:t>
            </a:r>
            <a:r>
              <a:rPr lang="en-US" sz="2400" dirty="0" smtClean="0"/>
              <a:t> statement uses the </a:t>
            </a:r>
            <a:r>
              <a:rPr lang="en-US" sz="2400" b="1" dirty="0" smtClean="0"/>
              <a:t>Or</a:t>
            </a:r>
            <a:r>
              <a:rPr lang="en-US" sz="2400" dirty="0" smtClean="0"/>
              <a:t> operator:</a:t>
            </a:r>
          </a:p>
          <a:p>
            <a:endParaRPr lang="en-US" sz="2400" dirty="0" smtClean="0"/>
          </a:p>
          <a:p>
            <a:endParaRPr lang="en-US" sz="2400" dirty="0" smtClean="0"/>
          </a:p>
          <a:p>
            <a:r>
              <a:rPr lang="en-US" sz="2400" dirty="0" smtClean="0"/>
              <a:t>One or both expressions must be true for the overall expression to be true, as shown in the following truth table:</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39</a:t>
            </a:fld>
            <a:endParaRPr lang="en-US" dirty="0"/>
          </a:p>
        </p:txBody>
      </p:sp>
      <p:graphicFrame>
        <p:nvGraphicFramePr>
          <p:cNvPr id="5" name="Table 4"/>
          <p:cNvGraphicFramePr>
            <a:graphicFrameLocks noGrp="1"/>
          </p:cNvGraphicFramePr>
          <p:nvPr/>
        </p:nvGraphicFramePr>
        <p:xfrm>
          <a:off x="1305401" y="4191000"/>
          <a:ext cx="6533199" cy="1879600"/>
        </p:xfrm>
        <a:graphic>
          <a:graphicData uri="http://schemas.openxmlformats.org/drawingml/2006/table">
            <a:tbl>
              <a:tblPr firstRow="1" bandRow="1">
                <a:tableStyleId>{5C22544A-7EE6-4342-B048-85BDC9FD1C3A}</a:tableStyleId>
              </a:tblPr>
              <a:tblGrid>
                <a:gridCol w="1557973"/>
                <a:gridCol w="1557973"/>
                <a:gridCol w="3417253"/>
              </a:tblGrid>
              <a:tr h="370840">
                <a:tc>
                  <a:txBody>
                    <a:bodyPr/>
                    <a:lstStyle/>
                    <a:p>
                      <a:r>
                        <a:rPr lang="en-US" sz="2000" dirty="0" smtClean="0"/>
                        <a:t>Expression 1</a:t>
                      </a:r>
                      <a:endParaRPr lang="en-US" sz="2000" dirty="0"/>
                    </a:p>
                  </a:txBody>
                  <a:tcPr/>
                </a:tc>
                <a:tc>
                  <a:txBody>
                    <a:bodyPr/>
                    <a:lstStyle/>
                    <a:p>
                      <a:r>
                        <a:rPr lang="en-US" sz="2000" dirty="0" smtClean="0"/>
                        <a:t>Expression 2</a:t>
                      </a:r>
                      <a:endParaRPr lang="en-US" sz="2000" dirty="0"/>
                    </a:p>
                  </a:txBody>
                  <a:tcPr/>
                </a:tc>
                <a:tc>
                  <a:txBody>
                    <a:bodyPr/>
                    <a:lstStyle/>
                    <a:p>
                      <a:r>
                        <a:rPr lang="en-US" sz="2000" dirty="0" smtClean="0"/>
                        <a:t>Expression 1 Or</a:t>
                      </a:r>
                      <a:r>
                        <a:rPr lang="en-US" sz="2000" baseline="0" dirty="0" smtClean="0"/>
                        <a:t> Expression 2</a:t>
                      </a:r>
                      <a:endParaRPr lang="en-US" sz="2000" dirty="0"/>
                    </a:p>
                  </a:txBody>
                  <a:tcPr/>
                </a:tc>
              </a:tr>
              <a:tr h="370840">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r h="370840">
                <a:tc>
                  <a:txBody>
                    <a:bodyPr/>
                    <a:lstStyle/>
                    <a:p>
                      <a:r>
                        <a:rPr lang="en-US" dirty="0" smtClean="0"/>
                        <a:t>False</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r>
              <a:tr h="370840">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r>
              <a:tr h="370840">
                <a:tc>
                  <a:txBody>
                    <a:bodyPr/>
                    <a:lstStyle/>
                    <a:p>
                      <a:r>
                        <a:rPr lang="en-US" dirty="0" smtClean="0"/>
                        <a:t>True</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r>
            </a:tbl>
          </a:graphicData>
        </a:graphic>
      </p:graphicFrame>
      <p:sp>
        <p:nvSpPr>
          <p:cNvPr id="6" name="TextBox 5"/>
          <p:cNvSpPr txBox="1"/>
          <p:nvPr/>
        </p:nvSpPr>
        <p:spPr>
          <a:xfrm>
            <a:off x="1283439" y="2438400"/>
            <a:ext cx="6634830" cy="1015663"/>
          </a:xfrm>
          <a:prstGeom prst="rect">
            <a:avLst/>
          </a:prstGeom>
          <a:noFill/>
        </p:spPr>
        <p:txBody>
          <a:bodyPr wrap="none" rtlCol="0">
            <a:spAutoFit/>
          </a:bodyPr>
          <a:lstStyle/>
          <a:p>
            <a:r>
              <a:rPr lang="en-US" sz="2000" b="1" dirty="0" smtClean="0"/>
              <a:t>If </a:t>
            </a:r>
            <a:r>
              <a:rPr lang="en-US" sz="2000" b="1" dirty="0" err="1" smtClean="0"/>
              <a:t>intTemperature</a:t>
            </a:r>
            <a:r>
              <a:rPr lang="en-US" sz="2000" b="1" dirty="0" smtClean="0"/>
              <a:t> &lt; 20 Or </a:t>
            </a:r>
            <a:r>
              <a:rPr lang="en-US" sz="2000" b="1" dirty="0" err="1" smtClean="0"/>
              <a:t>intTemperature</a:t>
            </a:r>
            <a:r>
              <a:rPr lang="en-US" sz="2000" b="1" dirty="0" smtClean="0"/>
              <a:t> &gt; 100 Then</a:t>
            </a:r>
          </a:p>
          <a:p>
            <a:r>
              <a:rPr lang="en-US" sz="2000" b="1" dirty="0" smtClean="0"/>
              <a:t>   </a:t>
            </a:r>
            <a:r>
              <a:rPr lang="en-US" sz="2000" b="1" dirty="0" err="1" smtClean="0"/>
              <a:t>lblMessage.Text</a:t>
            </a:r>
            <a:r>
              <a:rPr lang="en-US" sz="2000" b="1" dirty="0" smtClean="0"/>
              <a:t> = "The temperature is in the danger zone."</a:t>
            </a:r>
          </a:p>
          <a:p>
            <a:r>
              <a:rPr lang="en-US" sz="2000" b="1" dirty="0" smtClean="0"/>
              <a:t>End If</a:t>
            </a:r>
            <a:endParaRPr lang="en-US"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4.1</a:t>
            </a:r>
            <a:endParaRPr lang="en-US" dirty="0"/>
          </a:p>
        </p:txBody>
      </p:sp>
      <p:sp>
        <p:nvSpPr>
          <p:cNvPr id="3" name="Title 2"/>
          <p:cNvSpPr>
            <a:spLocks noGrp="1"/>
          </p:cNvSpPr>
          <p:nvPr>
            <p:ph type="title"/>
          </p:nvPr>
        </p:nvSpPr>
        <p:spPr/>
        <p:txBody>
          <a:bodyPr anchor="ctr"/>
          <a:lstStyle/>
          <a:p>
            <a:pPr algn="ctr"/>
            <a:r>
              <a:rPr lang="en-US" dirty="0" smtClean="0"/>
              <a:t>The Decision Structure</a:t>
            </a:r>
            <a:endParaRPr lang="en-US" dirty="0"/>
          </a:p>
        </p:txBody>
      </p:sp>
      <p:sp>
        <p:nvSpPr>
          <p:cNvPr id="4" name="Text Placeholder 3"/>
          <p:cNvSpPr>
            <a:spLocks noGrp="1"/>
          </p:cNvSpPr>
          <p:nvPr>
            <p:ph type="body" idx="13"/>
          </p:nvPr>
        </p:nvSpPr>
        <p:spPr/>
        <p:txBody>
          <a:bodyPr/>
          <a:lstStyle/>
          <a:p>
            <a:r>
              <a:rPr lang="en-US" dirty="0" smtClean="0"/>
              <a:t>The decision structure allows a program’s logic to have more than</a:t>
            </a:r>
          </a:p>
          <a:p>
            <a:r>
              <a:rPr lang="en-US" dirty="0" smtClean="0"/>
              <a:t>one path of execution.</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Short Circuit-Evaluation with </a:t>
            </a:r>
            <a:r>
              <a:rPr lang="en-US" dirty="0" err="1" smtClean="0"/>
              <a:t>OrElse</a:t>
            </a:r>
            <a:endParaRPr lang="en-US" dirty="0"/>
          </a:p>
        </p:txBody>
      </p:sp>
      <p:sp>
        <p:nvSpPr>
          <p:cNvPr id="3" name="Content Placeholder 2"/>
          <p:cNvSpPr>
            <a:spLocks noGrp="1"/>
          </p:cNvSpPr>
          <p:nvPr>
            <p:ph idx="1"/>
          </p:nvPr>
        </p:nvSpPr>
        <p:spPr/>
        <p:txBody>
          <a:bodyPr/>
          <a:lstStyle/>
          <a:p>
            <a:r>
              <a:rPr lang="en-US" dirty="0" smtClean="0"/>
              <a:t>When using the </a:t>
            </a:r>
            <a:r>
              <a:rPr lang="en-US" b="1" dirty="0" smtClean="0"/>
              <a:t>Or</a:t>
            </a:r>
            <a:r>
              <a:rPr lang="en-US" dirty="0" smtClean="0"/>
              <a:t> operator, if the first expression is true, then the entire expression will be true</a:t>
            </a:r>
          </a:p>
          <a:p>
            <a:r>
              <a:rPr lang="en-US" dirty="0" smtClean="0"/>
              <a:t>If there is no need to evaluate the second expression, it can be skipped using short-circuit evaluation with the </a:t>
            </a:r>
            <a:r>
              <a:rPr lang="en-US" b="1" dirty="0" err="1" smtClean="0">
                <a:solidFill>
                  <a:schemeClr val="bg1"/>
                </a:solidFill>
              </a:rPr>
              <a:t>OrElse</a:t>
            </a:r>
            <a:r>
              <a:rPr lang="en-US" dirty="0" smtClean="0">
                <a:solidFill>
                  <a:schemeClr val="bg1"/>
                </a:solidFill>
              </a:rPr>
              <a:t> operator</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 Circuit-Evaluation with </a:t>
            </a:r>
            <a:r>
              <a:rPr lang="en-US" dirty="0" err="1" smtClean="0"/>
              <a:t>OrElse</a:t>
            </a:r>
            <a:endParaRPr lang="en-US" dirty="0"/>
          </a:p>
        </p:txBody>
      </p:sp>
      <p:sp>
        <p:nvSpPr>
          <p:cNvPr id="3" name="Content Placeholder 2"/>
          <p:cNvSpPr>
            <a:spLocks noGrp="1"/>
          </p:cNvSpPr>
          <p:nvPr>
            <p:ph idx="1"/>
          </p:nvPr>
        </p:nvSpPr>
        <p:spPr/>
        <p:txBody>
          <a:bodyPr/>
          <a:lstStyle/>
          <a:p>
            <a:r>
              <a:rPr lang="en-US" dirty="0" smtClean="0"/>
              <a:t>In the following example, if </a:t>
            </a:r>
            <a:r>
              <a:rPr lang="en-US" b="1" dirty="0" err="1" smtClean="0"/>
              <a:t>dblX</a:t>
            </a:r>
            <a:r>
              <a:rPr lang="en-US" dirty="0" smtClean="0"/>
              <a:t> is equal to zero, </a:t>
            </a:r>
            <a:r>
              <a:rPr lang="en-US" b="1" dirty="0" err="1" smtClean="0"/>
              <a:t>CheckValue</a:t>
            </a:r>
            <a:r>
              <a:rPr lang="en-US" dirty="0" smtClean="0"/>
              <a:t> is not called and </a:t>
            </a:r>
            <a:r>
              <a:rPr lang="en-US" i="1" dirty="0" smtClean="0"/>
              <a:t>Expression is True is displayed:</a:t>
            </a:r>
            <a:endParaRPr lang="en-US" dirty="0" smtClean="0"/>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41</a:t>
            </a:fld>
            <a:endParaRPr lang="en-US" dirty="0"/>
          </a:p>
        </p:txBody>
      </p:sp>
      <p:sp>
        <p:nvSpPr>
          <p:cNvPr id="5" name="TextBox 4"/>
          <p:cNvSpPr txBox="1"/>
          <p:nvPr/>
        </p:nvSpPr>
        <p:spPr>
          <a:xfrm>
            <a:off x="1312422" y="3429000"/>
            <a:ext cx="6196953" cy="1384995"/>
          </a:xfrm>
          <a:prstGeom prst="rect">
            <a:avLst/>
          </a:prstGeom>
          <a:noFill/>
        </p:spPr>
        <p:txBody>
          <a:bodyPr wrap="none" rtlCol="0">
            <a:spAutoFit/>
          </a:bodyPr>
          <a:lstStyle/>
          <a:p>
            <a:r>
              <a:rPr lang="en-US" sz="2800" b="1" dirty="0" smtClean="0"/>
              <a:t>If </a:t>
            </a:r>
            <a:r>
              <a:rPr lang="en-US" sz="2800" b="1" dirty="0" err="1" smtClean="0"/>
              <a:t>dblX</a:t>
            </a:r>
            <a:r>
              <a:rPr lang="en-US" sz="2800" b="1" dirty="0" smtClean="0"/>
              <a:t> = 0 </a:t>
            </a:r>
            <a:r>
              <a:rPr lang="en-US" sz="2800" b="1" dirty="0" err="1" smtClean="0"/>
              <a:t>OrElse</a:t>
            </a:r>
            <a:r>
              <a:rPr lang="en-US" sz="2800" b="1" dirty="0" smtClean="0"/>
              <a:t> </a:t>
            </a:r>
            <a:r>
              <a:rPr lang="en-US" sz="2800" b="1" dirty="0" err="1" smtClean="0"/>
              <a:t>CheckValue</a:t>
            </a:r>
            <a:r>
              <a:rPr lang="en-US" sz="2800" b="1" dirty="0" smtClean="0"/>
              <a:t>(</a:t>
            </a:r>
            <a:r>
              <a:rPr lang="en-US" sz="2800" b="1" dirty="0" err="1" smtClean="0"/>
              <a:t>dblX</a:t>
            </a:r>
            <a:r>
              <a:rPr lang="en-US" sz="2800" b="1" dirty="0" smtClean="0"/>
              <a:t>) Then</a:t>
            </a:r>
          </a:p>
          <a:p>
            <a:r>
              <a:rPr lang="en-US" sz="2800" b="1" dirty="0" err="1" smtClean="0"/>
              <a:t>lblResult.Text</a:t>
            </a:r>
            <a:r>
              <a:rPr lang="en-US" sz="2800" b="1" dirty="0" smtClean="0"/>
              <a:t> = "Expression is True"</a:t>
            </a:r>
          </a:p>
          <a:p>
            <a:r>
              <a:rPr lang="en-US" sz="2800" b="1" dirty="0" smtClean="0"/>
              <a:t>End If</a:t>
            </a:r>
            <a:endParaRPr lang="en-US" sz="2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Xor</a:t>
            </a:r>
            <a:r>
              <a:rPr lang="en-US" dirty="0" smtClean="0"/>
              <a:t> Operator</a:t>
            </a:r>
            <a:endParaRPr lang="en-US" dirty="0"/>
          </a:p>
        </p:txBody>
      </p:sp>
      <p:sp>
        <p:nvSpPr>
          <p:cNvPr id="3" name="Content Placeholder 2"/>
          <p:cNvSpPr>
            <a:spLocks noGrp="1"/>
          </p:cNvSpPr>
          <p:nvPr>
            <p:ph idx="1"/>
          </p:nvPr>
        </p:nvSpPr>
        <p:spPr/>
        <p:txBody>
          <a:bodyPr>
            <a:normAutofit/>
          </a:bodyPr>
          <a:lstStyle/>
          <a:p>
            <a:r>
              <a:rPr lang="en-US" sz="2000" dirty="0" smtClean="0"/>
              <a:t>The </a:t>
            </a:r>
            <a:r>
              <a:rPr lang="en-US" sz="2000" b="1" dirty="0" err="1" smtClean="0">
                <a:solidFill>
                  <a:schemeClr val="bg1"/>
                </a:solidFill>
              </a:rPr>
              <a:t>Xor</a:t>
            </a:r>
            <a:r>
              <a:rPr lang="en-US" sz="2000" dirty="0" smtClean="0">
                <a:solidFill>
                  <a:schemeClr val="bg1"/>
                </a:solidFill>
              </a:rPr>
              <a:t> operator</a:t>
            </a:r>
            <a:r>
              <a:rPr lang="en-US" sz="2000" dirty="0" smtClean="0"/>
              <a:t> combines two expressions into one</a:t>
            </a:r>
          </a:p>
          <a:p>
            <a:r>
              <a:rPr lang="en-US" sz="2000" b="1" dirty="0" err="1" smtClean="0"/>
              <a:t>Xor</a:t>
            </a:r>
            <a:r>
              <a:rPr lang="en-US" sz="2000" dirty="0" smtClean="0"/>
              <a:t> stands for </a:t>
            </a:r>
            <a:r>
              <a:rPr lang="en-US" sz="2000" i="1" dirty="0" smtClean="0">
                <a:solidFill>
                  <a:schemeClr val="bg1"/>
                </a:solidFill>
              </a:rPr>
              <a:t>exclusive or</a:t>
            </a:r>
          </a:p>
          <a:p>
            <a:r>
              <a:rPr lang="en-US" sz="2000" dirty="0" smtClean="0"/>
              <a:t>The following </a:t>
            </a:r>
            <a:r>
              <a:rPr lang="en-US" sz="2000" b="1" dirty="0" smtClean="0"/>
              <a:t>If</a:t>
            </a:r>
            <a:r>
              <a:rPr lang="en-US" sz="2000" dirty="0" smtClean="0"/>
              <a:t> statement uses the </a:t>
            </a:r>
            <a:r>
              <a:rPr lang="en-US" sz="2000" b="1" dirty="0" err="1" smtClean="0"/>
              <a:t>Xor</a:t>
            </a:r>
            <a:r>
              <a:rPr lang="en-US" sz="2000" dirty="0" smtClean="0"/>
              <a:t> operator:</a:t>
            </a:r>
          </a:p>
          <a:p>
            <a:endParaRPr lang="en-US" sz="2000" dirty="0" smtClean="0"/>
          </a:p>
          <a:p>
            <a:pPr>
              <a:buNone/>
            </a:pPr>
            <a:endParaRPr lang="en-US" sz="2400" dirty="0" smtClean="0"/>
          </a:p>
          <a:p>
            <a:r>
              <a:rPr lang="en-US" sz="2000" dirty="0" smtClean="0"/>
              <a:t>One but not both expressions must be true for the overall expression to be true, as shown in the following truth table:</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42</a:t>
            </a:fld>
            <a:endParaRPr lang="en-US" dirty="0"/>
          </a:p>
        </p:txBody>
      </p:sp>
      <p:graphicFrame>
        <p:nvGraphicFramePr>
          <p:cNvPr id="5" name="Table 4"/>
          <p:cNvGraphicFramePr>
            <a:graphicFrameLocks noGrp="1"/>
          </p:cNvGraphicFramePr>
          <p:nvPr/>
        </p:nvGraphicFramePr>
        <p:xfrm>
          <a:off x="1305401" y="4191000"/>
          <a:ext cx="6533199" cy="1879600"/>
        </p:xfrm>
        <a:graphic>
          <a:graphicData uri="http://schemas.openxmlformats.org/drawingml/2006/table">
            <a:tbl>
              <a:tblPr firstRow="1" bandRow="1">
                <a:tableStyleId>{5C22544A-7EE6-4342-B048-85BDC9FD1C3A}</a:tableStyleId>
              </a:tblPr>
              <a:tblGrid>
                <a:gridCol w="1557973"/>
                <a:gridCol w="1557973"/>
                <a:gridCol w="3417253"/>
              </a:tblGrid>
              <a:tr h="370840">
                <a:tc>
                  <a:txBody>
                    <a:bodyPr/>
                    <a:lstStyle/>
                    <a:p>
                      <a:r>
                        <a:rPr lang="en-US" sz="2000" dirty="0" smtClean="0"/>
                        <a:t>Expression 1</a:t>
                      </a:r>
                      <a:endParaRPr lang="en-US" sz="2000" dirty="0"/>
                    </a:p>
                  </a:txBody>
                  <a:tcPr/>
                </a:tc>
                <a:tc>
                  <a:txBody>
                    <a:bodyPr/>
                    <a:lstStyle/>
                    <a:p>
                      <a:r>
                        <a:rPr lang="en-US" sz="2000" dirty="0" smtClean="0"/>
                        <a:t>Expression 2</a:t>
                      </a:r>
                      <a:endParaRPr lang="en-US" sz="2000" dirty="0"/>
                    </a:p>
                  </a:txBody>
                  <a:tcPr/>
                </a:tc>
                <a:tc>
                  <a:txBody>
                    <a:bodyPr/>
                    <a:lstStyle/>
                    <a:p>
                      <a:r>
                        <a:rPr lang="en-US" sz="2000" dirty="0" smtClean="0"/>
                        <a:t>Expression 1 </a:t>
                      </a:r>
                      <a:r>
                        <a:rPr lang="en-US" sz="2000" dirty="0" err="1" smtClean="0"/>
                        <a:t>Xor</a:t>
                      </a:r>
                      <a:r>
                        <a:rPr lang="en-US" sz="2000" baseline="0" dirty="0" smtClean="0"/>
                        <a:t> Expression 2</a:t>
                      </a:r>
                      <a:endParaRPr lang="en-US" sz="2000" dirty="0"/>
                    </a:p>
                  </a:txBody>
                  <a:tcPr/>
                </a:tc>
              </a:tr>
              <a:tr h="370840">
                <a:tc>
                  <a:txBody>
                    <a:bodyPr/>
                    <a:lstStyle/>
                    <a:p>
                      <a:r>
                        <a:rPr lang="en-US" dirty="0" smtClean="0"/>
                        <a:t>True</a:t>
                      </a:r>
                      <a:endParaRPr lang="en-US" dirty="0"/>
                    </a:p>
                  </a:txBody>
                  <a:tcPr/>
                </a:tc>
                <a:tc>
                  <a:txBody>
                    <a:bodyPr/>
                    <a:lstStyle/>
                    <a:p>
                      <a:r>
                        <a:rPr lang="en-US" dirty="0" smtClean="0"/>
                        <a:t>False</a:t>
                      </a:r>
                      <a:endParaRPr lang="en-US" dirty="0"/>
                    </a:p>
                  </a:txBody>
                  <a:tcPr/>
                </a:tc>
                <a:tc>
                  <a:txBody>
                    <a:bodyPr/>
                    <a:lstStyle/>
                    <a:p>
                      <a:r>
                        <a:rPr lang="en-US" dirty="0" smtClean="0"/>
                        <a:t>True</a:t>
                      </a:r>
                      <a:endParaRPr lang="en-US" dirty="0"/>
                    </a:p>
                  </a:txBody>
                  <a:tcPr/>
                </a:tc>
              </a:tr>
              <a:tr h="370840">
                <a:tc>
                  <a:txBody>
                    <a:bodyPr/>
                    <a:lstStyle/>
                    <a:p>
                      <a:r>
                        <a:rPr lang="en-US" dirty="0" smtClean="0"/>
                        <a:t>False</a:t>
                      </a:r>
                      <a:endParaRPr lang="en-US" dirty="0"/>
                    </a:p>
                  </a:txBody>
                  <a:tcPr/>
                </a:tc>
                <a:tc>
                  <a:txBody>
                    <a:bodyPr/>
                    <a:lstStyle/>
                    <a:p>
                      <a:r>
                        <a:rPr lang="en-US" dirty="0" smtClean="0"/>
                        <a:t>True</a:t>
                      </a:r>
                      <a:endParaRPr lang="en-US" dirty="0"/>
                    </a:p>
                  </a:txBody>
                  <a:tcPr/>
                </a:tc>
                <a:tc>
                  <a:txBody>
                    <a:bodyPr/>
                    <a:lstStyle/>
                    <a:p>
                      <a:r>
                        <a:rPr lang="en-US" dirty="0" smtClean="0"/>
                        <a:t>True</a:t>
                      </a:r>
                      <a:endParaRPr lang="en-US" dirty="0"/>
                    </a:p>
                  </a:txBody>
                  <a:tcPr/>
                </a:tc>
              </a:tr>
              <a:tr h="370840">
                <a:tc>
                  <a:txBody>
                    <a:bodyPr/>
                    <a:lstStyle/>
                    <a:p>
                      <a:r>
                        <a:rPr lang="en-US" dirty="0" smtClean="0"/>
                        <a:t>False</a:t>
                      </a:r>
                      <a:endParaRPr lang="en-US" dirty="0"/>
                    </a:p>
                  </a:txBody>
                  <a:tcPr/>
                </a:tc>
                <a:tc>
                  <a:txBody>
                    <a:bodyPr/>
                    <a:lstStyle/>
                    <a:p>
                      <a:r>
                        <a:rPr lang="en-US" dirty="0" smtClean="0"/>
                        <a:t>False</a:t>
                      </a:r>
                      <a:endParaRPr lang="en-US" dirty="0"/>
                    </a:p>
                  </a:txBody>
                  <a:tcPr/>
                </a:tc>
                <a:tc>
                  <a:txBody>
                    <a:bodyPr/>
                    <a:lstStyle/>
                    <a:p>
                      <a:r>
                        <a:rPr lang="en-US" dirty="0" smtClean="0"/>
                        <a:t>False</a:t>
                      </a:r>
                      <a:endParaRPr lang="en-US" dirty="0"/>
                    </a:p>
                  </a:txBody>
                  <a:tcPr/>
                </a:tc>
              </a:tr>
              <a:tr h="370840">
                <a:tc>
                  <a:txBody>
                    <a:bodyPr/>
                    <a:lstStyle/>
                    <a:p>
                      <a:r>
                        <a:rPr lang="en-US" dirty="0" smtClean="0"/>
                        <a:t>True</a:t>
                      </a:r>
                      <a:endParaRPr lang="en-US" dirty="0"/>
                    </a:p>
                  </a:txBody>
                  <a:tcPr/>
                </a:tc>
                <a:tc>
                  <a:txBody>
                    <a:bodyPr/>
                    <a:lstStyle/>
                    <a:p>
                      <a:r>
                        <a:rPr lang="en-US" dirty="0" smtClean="0"/>
                        <a:t>True</a:t>
                      </a:r>
                      <a:endParaRPr lang="en-US" dirty="0"/>
                    </a:p>
                  </a:txBody>
                  <a:tcPr/>
                </a:tc>
                <a:tc>
                  <a:txBody>
                    <a:bodyPr/>
                    <a:lstStyle/>
                    <a:p>
                      <a:r>
                        <a:rPr lang="en-US" dirty="0" smtClean="0"/>
                        <a:t>False</a:t>
                      </a:r>
                      <a:endParaRPr lang="en-US" dirty="0"/>
                    </a:p>
                  </a:txBody>
                  <a:tcPr/>
                </a:tc>
              </a:tr>
            </a:tbl>
          </a:graphicData>
        </a:graphic>
      </p:graphicFrame>
      <p:sp>
        <p:nvSpPr>
          <p:cNvPr id="6" name="TextBox 5"/>
          <p:cNvSpPr txBox="1"/>
          <p:nvPr/>
        </p:nvSpPr>
        <p:spPr>
          <a:xfrm>
            <a:off x="2322154" y="2667000"/>
            <a:ext cx="4499693" cy="923330"/>
          </a:xfrm>
          <a:prstGeom prst="rect">
            <a:avLst/>
          </a:prstGeom>
          <a:noFill/>
        </p:spPr>
        <p:txBody>
          <a:bodyPr wrap="none" rtlCol="0">
            <a:spAutoFit/>
          </a:bodyPr>
          <a:lstStyle/>
          <a:p>
            <a:r>
              <a:rPr lang="en-US" b="1" dirty="0" smtClean="0"/>
              <a:t>If </a:t>
            </a:r>
            <a:r>
              <a:rPr lang="en-US" b="1" dirty="0" err="1" smtClean="0"/>
              <a:t>decTotal</a:t>
            </a:r>
            <a:r>
              <a:rPr lang="en-US" b="1" dirty="0" smtClean="0"/>
              <a:t> &gt; 1000 </a:t>
            </a:r>
            <a:r>
              <a:rPr lang="en-US" b="1" dirty="0" err="1" smtClean="0"/>
              <a:t>Xor</a:t>
            </a:r>
            <a:r>
              <a:rPr lang="en-US" b="1" dirty="0" smtClean="0"/>
              <a:t> </a:t>
            </a:r>
            <a:r>
              <a:rPr lang="en-US" b="1" dirty="0" err="1" smtClean="0"/>
              <a:t>decAverage</a:t>
            </a:r>
            <a:r>
              <a:rPr lang="en-US" b="1" dirty="0" smtClean="0"/>
              <a:t> &gt; 120 Then</a:t>
            </a:r>
          </a:p>
          <a:p>
            <a:r>
              <a:rPr lang="en-US" b="1" dirty="0" err="1" smtClean="0"/>
              <a:t>lblMessage.Text</a:t>
            </a:r>
            <a:r>
              <a:rPr lang="en-US" b="1" dirty="0" smtClean="0"/>
              <a:t> = "You may try again."</a:t>
            </a:r>
          </a:p>
          <a:p>
            <a:r>
              <a:rPr lang="en-US" b="1" dirty="0" smtClean="0"/>
              <a:t>End If</a:t>
            </a:r>
            <a:endParaRPr lang="en-US"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Not Operator</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b="1" dirty="0" smtClean="0">
                <a:solidFill>
                  <a:schemeClr val="bg1"/>
                </a:solidFill>
              </a:rPr>
              <a:t>Not</a:t>
            </a:r>
            <a:r>
              <a:rPr lang="en-US" sz="2400" dirty="0" smtClean="0">
                <a:solidFill>
                  <a:schemeClr val="bg1"/>
                </a:solidFill>
              </a:rPr>
              <a:t> operator</a:t>
            </a:r>
            <a:r>
              <a:rPr lang="en-US" sz="2400" dirty="0" smtClean="0"/>
              <a:t> takes a Boolean expression and reverses its logical value</a:t>
            </a:r>
          </a:p>
          <a:p>
            <a:r>
              <a:rPr lang="en-US" sz="2400" dirty="0" smtClean="0"/>
              <a:t>The following </a:t>
            </a:r>
            <a:r>
              <a:rPr lang="en-US" sz="2400" b="1" dirty="0" smtClean="0"/>
              <a:t>If</a:t>
            </a:r>
            <a:r>
              <a:rPr lang="en-US" sz="2400" dirty="0" smtClean="0"/>
              <a:t> statement uses the </a:t>
            </a:r>
            <a:r>
              <a:rPr lang="en-US" sz="2400" b="1" dirty="0" smtClean="0"/>
              <a:t>Not</a:t>
            </a:r>
            <a:r>
              <a:rPr lang="en-US" sz="2400" dirty="0" smtClean="0"/>
              <a:t> operator:</a:t>
            </a:r>
          </a:p>
          <a:p>
            <a:endParaRPr lang="en-US" dirty="0" smtClean="0"/>
          </a:p>
          <a:p>
            <a:endParaRPr lang="en-US" sz="2000" dirty="0" smtClean="0"/>
          </a:p>
          <a:p>
            <a:r>
              <a:rPr lang="en-US" sz="2400" dirty="0" smtClean="0"/>
              <a:t>If the expression is true, the </a:t>
            </a:r>
            <a:r>
              <a:rPr lang="en-US" sz="2400" b="1" dirty="0" smtClean="0"/>
              <a:t>Not</a:t>
            </a:r>
            <a:r>
              <a:rPr lang="en-US" sz="2400" dirty="0" smtClean="0"/>
              <a:t> operator returns </a:t>
            </a:r>
            <a:r>
              <a:rPr lang="en-US" sz="2400" b="1" dirty="0" smtClean="0"/>
              <a:t>False</a:t>
            </a:r>
            <a:r>
              <a:rPr lang="en-US" sz="2400" dirty="0" smtClean="0"/>
              <a:t>, and if the expression is false, it returns </a:t>
            </a:r>
            <a:r>
              <a:rPr lang="en-US" sz="2400" b="1" dirty="0" smtClean="0"/>
              <a:t>True</a:t>
            </a:r>
            <a:r>
              <a:rPr lang="en-US" sz="2400" dirty="0" smtClean="0"/>
              <a:t>, as shown in the following truth table:</a:t>
            </a:r>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43</a:t>
            </a:fld>
            <a:endParaRPr lang="en-US" dirty="0"/>
          </a:p>
        </p:txBody>
      </p:sp>
      <p:sp>
        <p:nvSpPr>
          <p:cNvPr id="5" name="TextBox 4"/>
          <p:cNvSpPr txBox="1"/>
          <p:nvPr/>
        </p:nvSpPr>
        <p:spPr>
          <a:xfrm>
            <a:off x="1143209" y="2819400"/>
            <a:ext cx="6857583" cy="1015663"/>
          </a:xfrm>
          <a:prstGeom prst="rect">
            <a:avLst/>
          </a:prstGeom>
          <a:noFill/>
        </p:spPr>
        <p:txBody>
          <a:bodyPr wrap="none" rtlCol="0">
            <a:spAutoFit/>
          </a:bodyPr>
          <a:lstStyle/>
          <a:p>
            <a:r>
              <a:rPr lang="en-US" sz="2000" b="1" dirty="0" smtClean="0"/>
              <a:t>If Not </a:t>
            </a:r>
            <a:r>
              <a:rPr lang="en-US" sz="2000" b="1" dirty="0" err="1" smtClean="0"/>
              <a:t>intTemperature</a:t>
            </a:r>
            <a:r>
              <a:rPr lang="en-US" sz="2000" b="1" dirty="0" smtClean="0"/>
              <a:t> &gt; 100 Then</a:t>
            </a:r>
          </a:p>
          <a:p>
            <a:r>
              <a:rPr lang="en-US" sz="2000" b="1" dirty="0" err="1" smtClean="0"/>
              <a:t>lblMessage.Text</a:t>
            </a:r>
            <a:r>
              <a:rPr lang="en-US" sz="2000" b="1" dirty="0" smtClean="0"/>
              <a:t> = "You are below the maximum temperature."</a:t>
            </a:r>
          </a:p>
          <a:p>
            <a:r>
              <a:rPr lang="en-US" sz="2000" b="1" dirty="0" smtClean="0"/>
              <a:t>End If</a:t>
            </a:r>
            <a:endParaRPr lang="en-US" sz="2000" b="1" dirty="0"/>
          </a:p>
        </p:txBody>
      </p:sp>
      <p:graphicFrame>
        <p:nvGraphicFramePr>
          <p:cNvPr id="6" name="Table 5"/>
          <p:cNvGraphicFramePr>
            <a:graphicFrameLocks noGrp="1"/>
          </p:cNvGraphicFramePr>
          <p:nvPr/>
        </p:nvGraphicFramePr>
        <p:xfrm>
          <a:off x="2975928" y="4953000"/>
          <a:ext cx="3192145" cy="1137920"/>
        </p:xfrm>
        <a:graphic>
          <a:graphicData uri="http://schemas.openxmlformats.org/drawingml/2006/table">
            <a:tbl>
              <a:tblPr firstRow="1" bandRow="1">
                <a:tableStyleId>{5C22544A-7EE6-4342-B048-85BDC9FD1C3A}</a:tableStyleId>
              </a:tblPr>
              <a:tblGrid>
                <a:gridCol w="1372235"/>
                <a:gridCol w="1819910"/>
              </a:tblGrid>
              <a:tr h="370840">
                <a:tc>
                  <a:txBody>
                    <a:bodyPr/>
                    <a:lstStyle/>
                    <a:p>
                      <a:r>
                        <a:rPr lang="en-US" sz="2000" dirty="0" smtClean="0"/>
                        <a:t>Expression</a:t>
                      </a:r>
                      <a:endParaRPr lang="en-US" sz="2000" dirty="0"/>
                    </a:p>
                  </a:txBody>
                  <a:tcPr/>
                </a:tc>
                <a:tc>
                  <a:txBody>
                    <a:bodyPr/>
                    <a:lstStyle/>
                    <a:p>
                      <a:r>
                        <a:rPr lang="en-US" sz="2000" dirty="0" smtClean="0"/>
                        <a:t>Not Expression</a:t>
                      </a:r>
                      <a:endParaRPr lang="en-US" sz="2000" dirty="0"/>
                    </a:p>
                  </a:txBody>
                  <a:tcPr/>
                </a:tc>
              </a:tr>
              <a:tr h="370840">
                <a:tc>
                  <a:txBody>
                    <a:bodyPr/>
                    <a:lstStyle/>
                    <a:p>
                      <a:r>
                        <a:rPr lang="en-US" dirty="0" smtClean="0"/>
                        <a:t>True</a:t>
                      </a:r>
                      <a:endParaRPr lang="en-US" dirty="0"/>
                    </a:p>
                  </a:txBody>
                  <a:tcPr/>
                </a:tc>
                <a:tc>
                  <a:txBody>
                    <a:bodyPr/>
                    <a:lstStyle/>
                    <a:p>
                      <a:r>
                        <a:rPr lang="en-US" dirty="0" smtClean="0"/>
                        <a:t>False</a:t>
                      </a:r>
                      <a:endParaRPr lang="en-US" dirty="0"/>
                    </a:p>
                  </a:txBody>
                  <a:tcPr/>
                </a:tc>
              </a:tr>
              <a:tr h="370840">
                <a:tc>
                  <a:txBody>
                    <a:bodyPr/>
                    <a:lstStyle/>
                    <a:p>
                      <a:r>
                        <a:rPr lang="en-US" dirty="0" smtClean="0"/>
                        <a:t>False</a:t>
                      </a:r>
                      <a:endParaRPr lang="en-US" dirty="0"/>
                    </a:p>
                  </a:txBody>
                  <a:tcPr/>
                </a:tc>
                <a:tc>
                  <a:txBody>
                    <a:bodyPr/>
                    <a:lstStyle/>
                    <a:p>
                      <a:r>
                        <a:rPr lang="en-US" dirty="0" smtClean="0"/>
                        <a:t>True</a:t>
                      </a:r>
                      <a:endParaRPr lang="en-US" dirty="0"/>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Numerical Ranges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And </a:t>
            </a:r>
            <a:r>
              <a:rPr lang="en-US" dirty="0" smtClean="0"/>
              <a:t>operator is best for checking if a value is </a:t>
            </a:r>
            <a:r>
              <a:rPr lang="en-US" b="1" i="1" dirty="0" smtClean="0"/>
              <a:t>inside</a:t>
            </a:r>
            <a:r>
              <a:rPr lang="en-US" dirty="0" smtClean="0"/>
              <a:t> a range of numbers</a:t>
            </a:r>
            <a:endParaRPr lang="en-US" b="1" dirty="0" smtClean="0"/>
          </a:p>
          <a:p>
            <a:endParaRPr lang="en-US" b="1" dirty="0" smtClean="0"/>
          </a:p>
          <a:p>
            <a:endParaRPr lang="en-US" b="1" dirty="0" smtClean="0"/>
          </a:p>
          <a:p>
            <a:r>
              <a:rPr lang="en-US" dirty="0" smtClean="0"/>
              <a:t>The </a:t>
            </a:r>
            <a:r>
              <a:rPr lang="en-US" b="1" dirty="0" smtClean="0"/>
              <a:t>Or</a:t>
            </a:r>
            <a:r>
              <a:rPr lang="en-US" dirty="0" smtClean="0"/>
              <a:t> operator is best for checking if a value is </a:t>
            </a:r>
            <a:r>
              <a:rPr lang="en-US" b="1" i="1" dirty="0" smtClean="0"/>
              <a:t>outside</a:t>
            </a:r>
            <a:r>
              <a:rPr lang="en-US" dirty="0" smtClean="0"/>
              <a:t> a range of numbers</a:t>
            </a:r>
          </a:p>
          <a:p>
            <a:endParaRPr lang="en-US" b="1"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44</a:t>
            </a:fld>
            <a:endParaRPr lang="en-US" dirty="0"/>
          </a:p>
        </p:txBody>
      </p:sp>
      <p:sp>
        <p:nvSpPr>
          <p:cNvPr id="5" name="TextBox 4"/>
          <p:cNvSpPr txBox="1"/>
          <p:nvPr/>
        </p:nvSpPr>
        <p:spPr>
          <a:xfrm>
            <a:off x="1149720" y="2743200"/>
            <a:ext cx="6844561" cy="1015663"/>
          </a:xfrm>
          <a:prstGeom prst="rect">
            <a:avLst/>
          </a:prstGeom>
          <a:noFill/>
        </p:spPr>
        <p:txBody>
          <a:bodyPr wrap="square" rtlCol="0">
            <a:spAutoFit/>
          </a:bodyPr>
          <a:lstStyle/>
          <a:p>
            <a:r>
              <a:rPr lang="en-US" sz="2000" b="1" dirty="0" smtClean="0"/>
              <a:t>If </a:t>
            </a:r>
            <a:r>
              <a:rPr lang="en-US" sz="2000" b="1" dirty="0" err="1" smtClean="0"/>
              <a:t>intX</a:t>
            </a:r>
            <a:r>
              <a:rPr lang="en-US" sz="2000" b="1" dirty="0" smtClean="0"/>
              <a:t> &gt;= 20 And </a:t>
            </a:r>
            <a:r>
              <a:rPr lang="en-US" sz="2000" b="1" dirty="0" err="1" smtClean="0"/>
              <a:t>intX</a:t>
            </a:r>
            <a:r>
              <a:rPr lang="en-US" sz="2000" b="1" dirty="0" smtClean="0"/>
              <a:t> &lt;= 40 Then</a:t>
            </a:r>
          </a:p>
          <a:p>
            <a:r>
              <a:rPr lang="en-US" sz="2000" b="1" dirty="0" err="1" smtClean="0"/>
              <a:t>lblMessage.Text</a:t>
            </a:r>
            <a:r>
              <a:rPr lang="en-US" sz="2000" b="1" dirty="0" smtClean="0"/>
              <a:t> = "The value is in the acceptable range."</a:t>
            </a:r>
          </a:p>
          <a:p>
            <a:r>
              <a:rPr lang="en-US" sz="2000" b="1" dirty="0" smtClean="0"/>
              <a:t>End If</a:t>
            </a:r>
            <a:endParaRPr lang="en-US" sz="2000" b="1" dirty="0"/>
          </a:p>
        </p:txBody>
      </p:sp>
      <p:sp>
        <p:nvSpPr>
          <p:cNvPr id="6" name="TextBox 5"/>
          <p:cNvSpPr txBox="1"/>
          <p:nvPr/>
        </p:nvSpPr>
        <p:spPr>
          <a:xfrm>
            <a:off x="1176519" y="4953000"/>
            <a:ext cx="6790962" cy="1015663"/>
          </a:xfrm>
          <a:prstGeom prst="rect">
            <a:avLst/>
          </a:prstGeom>
          <a:noFill/>
        </p:spPr>
        <p:txBody>
          <a:bodyPr wrap="none" rtlCol="0">
            <a:spAutoFit/>
          </a:bodyPr>
          <a:lstStyle/>
          <a:p>
            <a:r>
              <a:rPr lang="en-US" sz="2000" b="1" dirty="0" smtClean="0"/>
              <a:t>If </a:t>
            </a:r>
            <a:r>
              <a:rPr lang="en-US" sz="2000" b="1" dirty="0" err="1" smtClean="0"/>
              <a:t>intX</a:t>
            </a:r>
            <a:r>
              <a:rPr lang="en-US" sz="2000" b="1" dirty="0" smtClean="0"/>
              <a:t> &lt; 20 Or </a:t>
            </a:r>
            <a:r>
              <a:rPr lang="en-US" sz="2000" b="1" dirty="0" err="1" smtClean="0"/>
              <a:t>intX</a:t>
            </a:r>
            <a:r>
              <a:rPr lang="en-US" sz="2000" b="1" dirty="0" smtClean="0"/>
              <a:t> &gt; 40 Then</a:t>
            </a:r>
          </a:p>
          <a:p>
            <a:r>
              <a:rPr lang="en-US" sz="2000" b="1" dirty="0" err="1" smtClean="0"/>
              <a:t>lblMessage.Text</a:t>
            </a:r>
            <a:r>
              <a:rPr lang="en-US" sz="2000" b="1" dirty="0" smtClean="0"/>
              <a:t> = "The value is outside the acceptable range."</a:t>
            </a:r>
          </a:p>
          <a:p>
            <a:r>
              <a:rPr lang="en-US" sz="2000" b="1" dirty="0" smtClean="0"/>
              <a:t>End If</a:t>
            </a:r>
            <a:endParaRPr lang="en-US" sz="2000"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Logical Operators</a:t>
            </a:r>
            <a:endParaRPr lang="en-US" dirty="0"/>
          </a:p>
        </p:txBody>
      </p:sp>
      <p:sp>
        <p:nvSpPr>
          <p:cNvPr id="3" name="Content Placeholder 2"/>
          <p:cNvSpPr>
            <a:spLocks noGrp="1"/>
          </p:cNvSpPr>
          <p:nvPr>
            <p:ph idx="1"/>
          </p:nvPr>
        </p:nvSpPr>
        <p:spPr/>
        <p:txBody>
          <a:bodyPr>
            <a:normAutofit lnSpcReduction="10000"/>
          </a:bodyPr>
          <a:lstStyle/>
          <a:p>
            <a:r>
              <a:rPr lang="en-US" dirty="0" smtClean="0"/>
              <a:t>Logical operators have an order of precedence just as arithmetic operators do</a:t>
            </a:r>
          </a:p>
          <a:p>
            <a:r>
              <a:rPr lang="en-US" dirty="0" smtClean="0"/>
              <a:t>From highest to lowest precedence</a:t>
            </a:r>
          </a:p>
          <a:p>
            <a:pPr lvl="1"/>
            <a:r>
              <a:rPr lang="en-US" b="1" dirty="0" smtClean="0"/>
              <a:t>Not</a:t>
            </a:r>
            <a:r>
              <a:rPr lang="en-US" dirty="0" smtClean="0"/>
              <a:t> </a:t>
            </a:r>
          </a:p>
          <a:p>
            <a:pPr lvl="1"/>
            <a:r>
              <a:rPr lang="en-US" b="1" dirty="0" smtClean="0"/>
              <a:t>And</a:t>
            </a:r>
          </a:p>
          <a:p>
            <a:pPr lvl="1"/>
            <a:r>
              <a:rPr lang="en-US" b="1" dirty="0" smtClean="0"/>
              <a:t>Or</a:t>
            </a:r>
          </a:p>
          <a:p>
            <a:pPr lvl="1"/>
            <a:r>
              <a:rPr lang="en-US" b="1" dirty="0" err="1" smtClean="0"/>
              <a:t>Xor</a:t>
            </a:r>
            <a:endParaRPr lang="en-US" b="1" dirty="0" smtClean="0"/>
          </a:p>
          <a:p>
            <a:r>
              <a:rPr lang="en-US" dirty="0" smtClean="0"/>
              <a:t>As with arithmetic operations, parentheses are often used to clarify order of operations</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Logical Operators</a:t>
            </a:r>
            <a:endParaRPr lang="en-US" dirty="0"/>
          </a:p>
        </p:txBody>
      </p:sp>
      <p:sp>
        <p:nvSpPr>
          <p:cNvPr id="3" name="Content Placeholder 2"/>
          <p:cNvSpPr>
            <a:spLocks noGrp="1"/>
          </p:cNvSpPr>
          <p:nvPr>
            <p:ph idx="1"/>
          </p:nvPr>
        </p:nvSpPr>
        <p:spPr/>
        <p:txBody>
          <a:bodyPr>
            <a:normAutofit fontScale="85000" lnSpcReduction="20000"/>
          </a:bodyPr>
          <a:lstStyle/>
          <a:p>
            <a:pPr>
              <a:lnSpc>
                <a:spcPct val="90000"/>
              </a:lnSpc>
            </a:pPr>
            <a:r>
              <a:rPr lang="en-US" dirty="0" smtClean="0"/>
              <a:t>For example, in the statement</a:t>
            </a:r>
          </a:p>
          <a:p>
            <a:pPr>
              <a:lnSpc>
                <a:spcPct val="90000"/>
              </a:lnSpc>
            </a:pPr>
            <a:endParaRPr lang="en-US" dirty="0" smtClean="0"/>
          </a:p>
          <a:p>
            <a:pPr lvl="1">
              <a:lnSpc>
                <a:spcPct val="90000"/>
              </a:lnSpc>
              <a:buNone/>
            </a:pPr>
            <a:r>
              <a:rPr lang="en-US" b="1" dirty="0" smtClean="0"/>
              <a:t>			If x &lt; 0 And y &gt; 100 Or z = 50</a:t>
            </a:r>
          </a:p>
          <a:p>
            <a:pPr lvl="1">
              <a:lnSpc>
                <a:spcPct val="90000"/>
              </a:lnSpc>
              <a:buNone/>
            </a:pPr>
            <a:endParaRPr lang="en-US" b="1" dirty="0" smtClean="0"/>
          </a:p>
          <a:p>
            <a:pPr lvl="1">
              <a:lnSpc>
                <a:spcPct val="90000"/>
              </a:lnSpc>
            </a:pPr>
            <a:r>
              <a:rPr lang="en-US" b="1" dirty="0" smtClean="0"/>
              <a:t>x &lt; 0 And y &gt; 100 </a:t>
            </a:r>
            <a:r>
              <a:rPr lang="en-US" dirty="0" smtClean="0"/>
              <a:t>is evaluated first</a:t>
            </a:r>
          </a:p>
          <a:p>
            <a:pPr lvl="1">
              <a:lnSpc>
                <a:spcPct val="90000"/>
              </a:lnSpc>
            </a:pPr>
            <a:r>
              <a:rPr lang="en-US" dirty="0" smtClean="0"/>
              <a:t>If the </a:t>
            </a:r>
            <a:r>
              <a:rPr lang="en-US" b="1" dirty="0" smtClean="0"/>
              <a:t>And</a:t>
            </a:r>
            <a:r>
              <a:rPr lang="en-US" dirty="0" smtClean="0"/>
              <a:t> condition is true, we then evaluate</a:t>
            </a:r>
          </a:p>
          <a:p>
            <a:pPr lvl="1">
              <a:lnSpc>
                <a:spcPct val="90000"/>
              </a:lnSpc>
            </a:pPr>
            <a:r>
              <a:rPr lang="en-US" b="1" dirty="0" smtClean="0"/>
              <a:t>True Or z = 50</a:t>
            </a:r>
          </a:p>
          <a:p>
            <a:pPr lvl="1">
              <a:lnSpc>
                <a:spcPct val="90000"/>
              </a:lnSpc>
            </a:pPr>
            <a:r>
              <a:rPr lang="en-US" dirty="0" smtClean="0"/>
              <a:t>If the </a:t>
            </a:r>
            <a:r>
              <a:rPr lang="en-US" b="1" dirty="0" smtClean="0"/>
              <a:t>And</a:t>
            </a:r>
            <a:r>
              <a:rPr lang="en-US" dirty="0" smtClean="0"/>
              <a:t> condition is false, we then evaluate</a:t>
            </a:r>
          </a:p>
          <a:p>
            <a:pPr lvl="1">
              <a:lnSpc>
                <a:spcPct val="90000"/>
              </a:lnSpc>
            </a:pPr>
            <a:r>
              <a:rPr lang="en-US" b="1" dirty="0" smtClean="0"/>
              <a:t>False Or z = 50</a:t>
            </a:r>
          </a:p>
          <a:p>
            <a:pPr lvl="1">
              <a:lnSpc>
                <a:spcPct val="90000"/>
              </a:lnSpc>
            </a:pPr>
            <a:endParaRPr lang="en-US" b="1" dirty="0" smtClean="0"/>
          </a:p>
          <a:p>
            <a:pPr>
              <a:lnSpc>
                <a:spcPct val="90000"/>
              </a:lnSpc>
            </a:pPr>
            <a:r>
              <a:rPr lang="en-US" dirty="0" smtClean="0"/>
              <a:t>If the </a:t>
            </a:r>
            <a:r>
              <a:rPr lang="en-US" b="1" dirty="0" smtClean="0"/>
              <a:t>Or</a:t>
            </a:r>
            <a:r>
              <a:rPr lang="en-US" dirty="0" smtClean="0"/>
              <a:t> condition is to be evaluated first, parentheses must be used</a:t>
            </a:r>
          </a:p>
          <a:p>
            <a:pPr lvl="1">
              <a:lnSpc>
                <a:spcPct val="90000"/>
              </a:lnSpc>
              <a:buNone/>
            </a:pPr>
            <a:r>
              <a:rPr lang="en-US" b="1" dirty="0" smtClean="0"/>
              <a:t>			If x &lt; 0 And (y &gt; 100 Or z = 50)</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Math, Relational, &amp;  Logical Operators</a:t>
            </a:r>
            <a:endParaRPr lang="en-US" dirty="0"/>
          </a:p>
        </p:txBody>
      </p:sp>
      <p:sp>
        <p:nvSpPr>
          <p:cNvPr id="3" name="Content Placeholder 2"/>
          <p:cNvSpPr>
            <a:spLocks noGrp="1"/>
          </p:cNvSpPr>
          <p:nvPr>
            <p:ph idx="1"/>
          </p:nvPr>
        </p:nvSpPr>
        <p:spPr/>
        <p:txBody>
          <a:bodyPr>
            <a:normAutofit fontScale="92500" lnSpcReduction="20000"/>
          </a:bodyPr>
          <a:lstStyle/>
          <a:p>
            <a:r>
              <a:rPr lang="en-US" sz="3000" dirty="0" smtClean="0"/>
              <a:t>Evaluate the following if: </a:t>
            </a:r>
            <a:r>
              <a:rPr lang="en-US" sz="3000" b="1" dirty="0" smtClean="0"/>
              <a:t>a=5, b=7, x=100, y=30</a:t>
            </a:r>
          </a:p>
          <a:p>
            <a:pPr lvl="1">
              <a:buNone/>
            </a:pPr>
            <a:r>
              <a:rPr lang="en-US" sz="3000" b="1" dirty="0" smtClean="0"/>
              <a:t>		If x &gt; a * 10 And y &lt; b + 20</a:t>
            </a:r>
          </a:p>
          <a:p>
            <a:pPr lvl="1">
              <a:buNone/>
            </a:pPr>
            <a:r>
              <a:rPr lang="en-US" sz="3000" dirty="0" smtClean="0"/>
              <a:t>Evaluating the math operators leaves us with</a:t>
            </a:r>
          </a:p>
          <a:p>
            <a:pPr lvl="1">
              <a:buNone/>
            </a:pPr>
            <a:r>
              <a:rPr lang="en-US" sz="3000" b="1" dirty="0" smtClean="0"/>
              <a:t>		If x &gt; 50 And y &lt; 27</a:t>
            </a:r>
          </a:p>
          <a:p>
            <a:pPr lvl="1">
              <a:buNone/>
            </a:pPr>
            <a:r>
              <a:rPr lang="en-US" sz="3000" dirty="0" smtClean="0"/>
              <a:t>Evaluating the relational operators leaves</a:t>
            </a:r>
          </a:p>
          <a:p>
            <a:pPr lvl="1">
              <a:buNone/>
            </a:pPr>
            <a:r>
              <a:rPr lang="en-US" sz="3000" b="1" dirty="0" smtClean="0"/>
              <a:t>		If True And False</a:t>
            </a:r>
          </a:p>
          <a:p>
            <a:pPr lvl="1">
              <a:buNone/>
            </a:pPr>
            <a:r>
              <a:rPr lang="en-US" sz="3000" dirty="0" smtClean="0"/>
              <a:t>Evaluating the logical operators leaves</a:t>
            </a:r>
          </a:p>
          <a:p>
            <a:pPr lvl="1">
              <a:buNone/>
            </a:pPr>
            <a:r>
              <a:rPr lang="en-US" sz="3000" b="1" dirty="0" smtClean="0"/>
              <a:t>		False</a:t>
            </a:r>
            <a:endParaRPr lang="en-US" sz="3000" dirty="0" smtClean="0"/>
          </a:p>
          <a:p>
            <a:r>
              <a:rPr lang="en-US" sz="3000" dirty="0" smtClean="0"/>
              <a:t>Parentheses make order of operations clear</a:t>
            </a:r>
          </a:p>
          <a:p>
            <a:pPr lvl="1">
              <a:buNone/>
            </a:pPr>
            <a:r>
              <a:rPr lang="en-US" sz="3000" b="1" dirty="0" smtClean="0"/>
              <a:t>		If (x &gt; (a * 10)) And (y &lt; (b + 20))</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a:t>
            </a:r>
            <a:r>
              <a:rPr lang="en-US" dirty="0" smtClean="0"/>
              <a:t>HERE TONIGHT</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4.7</a:t>
            </a:r>
            <a:endParaRPr lang="en-US" dirty="0"/>
          </a:p>
        </p:txBody>
      </p:sp>
      <p:sp>
        <p:nvSpPr>
          <p:cNvPr id="3" name="Title 2"/>
          <p:cNvSpPr>
            <a:spLocks noGrp="1"/>
          </p:cNvSpPr>
          <p:nvPr>
            <p:ph type="title"/>
          </p:nvPr>
        </p:nvSpPr>
        <p:spPr/>
        <p:txBody>
          <a:bodyPr/>
          <a:lstStyle/>
          <a:p>
            <a:r>
              <a:rPr lang="en-US" dirty="0" smtClean="0"/>
              <a:t>Comparing, Testing, and Working with Strings</a:t>
            </a:r>
            <a:endParaRPr lang="en-US" dirty="0"/>
          </a:p>
        </p:txBody>
      </p:sp>
      <p:sp>
        <p:nvSpPr>
          <p:cNvPr id="4" name="Text Placeholder 3"/>
          <p:cNvSpPr>
            <a:spLocks noGrp="1"/>
          </p:cNvSpPr>
          <p:nvPr>
            <p:ph type="body" idx="13"/>
          </p:nvPr>
        </p:nvSpPr>
        <p:spPr/>
        <p:txBody>
          <a:bodyPr>
            <a:normAutofit fontScale="92500" lnSpcReduction="20000"/>
          </a:bodyPr>
          <a:lstStyle/>
          <a:p>
            <a:r>
              <a:rPr lang="en-US" dirty="0" smtClean="0"/>
              <a:t>Visual Basic provides various methods in the String class that</a:t>
            </a:r>
          </a:p>
          <a:p>
            <a:r>
              <a:rPr lang="en-US" dirty="0" smtClean="0"/>
              <a:t>make it easy to work with strings. This section shows you how to</a:t>
            </a:r>
          </a:p>
          <a:p>
            <a:r>
              <a:rPr lang="en-US" dirty="0" smtClean="0"/>
              <a:t>use relational operators to compare strings, and discusses several</a:t>
            </a:r>
          </a:p>
          <a:p>
            <a:r>
              <a:rPr lang="en-US" dirty="0" smtClean="0"/>
              <a:t>functions and string methods that perform tests and manipulations</a:t>
            </a:r>
          </a:p>
          <a:p>
            <a:r>
              <a:rPr lang="en-US" dirty="0" smtClean="0"/>
              <a:t>on strings.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Statement Execution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Thus far, our code has been executed sequentially in a </a:t>
            </a:r>
            <a:r>
              <a:rPr lang="en-US" dirty="0" smtClean="0">
                <a:solidFill>
                  <a:schemeClr val="bg1"/>
                </a:solidFill>
              </a:rPr>
              <a:t>sequence structure</a:t>
            </a:r>
          </a:p>
          <a:p>
            <a:r>
              <a:rPr lang="en-US" dirty="0" smtClean="0"/>
              <a:t>To write meaningful programs we need multiple paths of execution</a:t>
            </a:r>
          </a:p>
          <a:p>
            <a:pPr lvl="1"/>
            <a:r>
              <a:rPr lang="en-US" dirty="0" smtClean="0"/>
              <a:t>Some statements should be executed under certain circumstances in a </a:t>
            </a:r>
            <a:r>
              <a:rPr lang="en-US" dirty="0" smtClean="0">
                <a:solidFill>
                  <a:schemeClr val="bg1"/>
                </a:solidFill>
              </a:rPr>
              <a:t>decision structure</a:t>
            </a:r>
          </a:p>
          <a:p>
            <a:pPr lvl="1"/>
            <a:r>
              <a:rPr lang="en-US" dirty="0" smtClean="0"/>
              <a:t>This chapter presents the means to execute statements conditionally</a:t>
            </a:r>
          </a:p>
          <a:p>
            <a:pPr lvl="1"/>
            <a:r>
              <a:rPr lang="en-US" dirty="0" smtClean="0"/>
              <a:t>Next chapter presents the means to execute the same statements repeatedly</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Can Be Compared</a:t>
            </a:r>
            <a:endParaRPr lang="en-US" dirty="0"/>
          </a:p>
        </p:txBody>
      </p:sp>
      <p:sp>
        <p:nvSpPr>
          <p:cNvPr id="3" name="Content Placeholder 2"/>
          <p:cNvSpPr>
            <a:spLocks noGrp="1"/>
          </p:cNvSpPr>
          <p:nvPr>
            <p:ph idx="1"/>
          </p:nvPr>
        </p:nvSpPr>
        <p:spPr/>
        <p:txBody>
          <a:bodyPr/>
          <a:lstStyle/>
          <a:p>
            <a:r>
              <a:rPr lang="en-US" dirty="0" smtClean="0"/>
              <a:t>Relational operators can be used to compare strings and string literals</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50</a:t>
            </a:fld>
            <a:endParaRPr lang="en-US" dirty="0"/>
          </a:p>
        </p:txBody>
      </p:sp>
      <p:grpSp>
        <p:nvGrpSpPr>
          <p:cNvPr id="7" name="Group 6"/>
          <p:cNvGrpSpPr/>
          <p:nvPr/>
        </p:nvGrpSpPr>
        <p:grpSpPr>
          <a:xfrm>
            <a:off x="1563260" y="2743200"/>
            <a:ext cx="6017481" cy="3301663"/>
            <a:chOff x="1563260" y="2743200"/>
            <a:chExt cx="6017481" cy="3301663"/>
          </a:xfrm>
        </p:grpSpPr>
        <p:sp>
          <p:nvSpPr>
            <p:cNvPr id="5" name="TextBox 4"/>
            <p:cNvSpPr txBox="1"/>
            <p:nvPr/>
          </p:nvSpPr>
          <p:spPr>
            <a:xfrm>
              <a:off x="1563260" y="2743200"/>
              <a:ext cx="6017481" cy="2246769"/>
            </a:xfrm>
            <a:prstGeom prst="rect">
              <a:avLst/>
            </a:prstGeom>
            <a:noFill/>
          </p:spPr>
          <p:txBody>
            <a:bodyPr wrap="none" rtlCol="0">
              <a:spAutoFit/>
            </a:bodyPr>
            <a:lstStyle/>
            <a:p>
              <a:pPr eaLnBrk="0" hangingPunct="0"/>
              <a:r>
                <a:rPr lang="en-US" sz="2000" b="1" dirty="0" smtClean="0"/>
                <a:t>strName1 = "Mary"</a:t>
              </a:r>
            </a:p>
            <a:p>
              <a:pPr eaLnBrk="0" hangingPunct="0"/>
              <a:r>
                <a:rPr lang="en-US" sz="2000" b="1" dirty="0" smtClean="0"/>
                <a:t>strName2 = "Mark"</a:t>
              </a:r>
            </a:p>
            <a:p>
              <a:pPr eaLnBrk="0" hangingPunct="0"/>
              <a:r>
                <a:rPr lang="en-US" sz="2000" b="1" dirty="0" smtClean="0"/>
                <a:t>If strName1 = strName2 Then</a:t>
              </a:r>
            </a:p>
            <a:p>
              <a:pPr eaLnBrk="0" hangingPunct="0"/>
              <a:r>
                <a:rPr lang="en-US" sz="2000" b="1" dirty="0" smtClean="0"/>
                <a:t>	</a:t>
              </a:r>
              <a:r>
                <a:rPr lang="en-US" sz="2000" b="1" dirty="0" err="1" smtClean="0"/>
                <a:t>lblMessage.Text</a:t>
              </a:r>
              <a:r>
                <a:rPr lang="en-US" sz="2000" b="1" dirty="0" smtClean="0"/>
                <a:t> = " Names are the same"</a:t>
              </a:r>
            </a:p>
            <a:p>
              <a:pPr eaLnBrk="0" hangingPunct="0"/>
              <a:r>
                <a:rPr lang="en-US" sz="2000" b="1" dirty="0" smtClean="0"/>
                <a:t>Else</a:t>
              </a:r>
            </a:p>
            <a:p>
              <a:pPr eaLnBrk="0" hangingPunct="0"/>
              <a:r>
                <a:rPr lang="en-US" sz="2000" b="1" dirty="0" smtClean="0"/>
                <a:t>	</a:t>
              </a:r>
              <a:r>
                <a:rPr lang="en-US" sz="2000" b="1" dirty="0" err="1" smtClean="0"/>
                <a:t>lblMessage.Text</a:t>
              </a:r>
              <a:r>
                <a:rPr lang="en-US" sz="2000" b="1" dirty="0" smtClean="0"/>
                <a:t> = " Names are NOT the same"</a:t>
              </a:r>
            </a:p>
            <a:p>
              <a:pPr eaLnBrk="0" hangingPunct="0"/>
              <a:r>
                <a:rPr lang="en-US" sz="2000" b="1" dirty="0" smtClean="0"/>
                <a:t>End If</a:t>
              </a:r>
            </a:p>
          </p:txBody>
        </p:sp>
        <p:sp>
          <p:nvSpPr>
            <p:cNvPr id="6" name="TextBox 5"/>
            <p:cNvSpPr txBox="1"/>
            <p:nvPr/>
          </p:nvSpPr>
          <p:spPr>
            <a:xfrm>
              <a:off x="1563260" y="5029200"/>
              <a:ext cx="3445430" cy="1015663"/>
            </a:xfrm>
            <a:prstGeom prst="rect">
              <a:avLst/>
            </a:prstGeom>
            <a:noFill/>
          </p:spPr>
          <p:txBody>
            <a:bodyPr wrap="none" rtlCol="0">
              <a:spAutoFit/>
            </a:bodyPr>
            <a:lstStyle/>
            <a:p>
              <a:pPr eaLnBrk="0" hangingPunct="0"/>
              <a:r>
                <a:rPr lang="en-US" sz="2000" b="1" dirty="0" smtClean="0"/>
                <a:t>If </a:t>
              </a:r>
              <a:r>
                <a:rPr lang="en-US" sz="2000" b="1" dirty="0" err="1" smtClean="0"/>
                <a:t>strMonth</a:t>
              </a:r>
              <a:r>
                <a:rPr lang="en-US" sz="2000" b="1" dirty="0" smtClean="0"/>
                <a:t> &lt;&gt; "October" Then</a:t>
              </a:r>
            </a:p>
            <a:p>
              <a:pPr eaLnBrk="0" hangingPunct="0"/>
              <a:r>
                <a:rPr lang="en-US" sz="2000" b="1" dirty="0" smtClean="0"/>
                <a:t>	' </a:t>
              </a:r>
              <a:r>
                <a:rPr lang="en-US" sz="2000" b="1" i="1" dirty="0" smtClean="0"/>
                <a:t>statement</a:t>
              </a:r>
            </a:p>
            <a:p>
              <a:pPr eaLnBrk="0" hangingPunct="0"/>
              <a:r>
                <a:rPr lang="en-US" sz="2000" b="1" dirty="0" smtClean="0"/>
                <a:t>End If</a:t>
              </a:r>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Strings Compared?</a:t>
            </a:r>
            <a:endParaRPr lang="en-US" dirty="0"/>
          </a:p>
        </p:txBody>
      </p:sp>
      <p:sp>
        <p:nvSpPr>
          <p:cNvPr id="3" name="Content Placeholder 2"/>
          <p:cNvSpPr>
            <a:spLocks noGrp="1"/>
          </p:cNvSpPr>
          <p:nvPr>
            <p:ph sz="half" idx="1"/>
          </p:nvPr>
        </p:nvSpPr>
        <p:spPr/>
        <p:txBody>
          <a:bodyPr>
            <a:normAutofit lnSpcReduction="10000"/>
          </a:bodyPr>
          <a:lstStyle/>
          <a:p>
            <a:r>
              <a:rPr lang="en-US" sz="2400" dirty="0" smtClean="0"/>
              <a:t>Characters are stored as numeric values</a:t>
            </a:r>
          </a:p>
          <a:p>
            <a:r>
              <a:rPr lang="en-US" sz="2400" dirty="0" smtClean="0"/>
              <a:t>Visual Basic uses </a:t>
            </a:r>
            <a:r>
              <a:rPr lang="en-US" sz="2400" dirty="0" smtClean="0">
                <a:solidFill>
                  <a:schemeClr val="bg1"/>
                </a:solidFill>
              </a:rPr>
              <a:t>Unicode</a:t>
            </a:r>
            <a:endParaRPr lang="en-US" sz="2400" dirty="0" smtClean="0"/>
          </a:p>
          <a:p>
            <a:r>
              <a:rPr lang="en-US" sz="2400" dirty="0" smtClean="0"/>
              <a:t>The Unicode numbering system represents: </a:t>
            </a:r>
          </a:p>
          <a:p>
            <a:pPr lvl="1"/>
            <a:r>
              <a:rPr lang="en-US" sz="2000" dirty="0" smtClean="0"/>
              <a:t>All letters of the alphabet</a:t>
            </a:r>
          </a:p>
          <a:p>
            <a:pPr lvl="1"/>
            <a:r>
              <a:rPr lang="en-US" sz="2000" dirty="0" smtClean="0"/>
              <a:t>Printable digits 0 through 9</a:t>
            </a:r>
          </a:p>
          <a:p>
            <a:pPr lvl="1"/>
            <a:r>
              <a:rPr lang="en-US" sz="2000" dirty="0" smtClean="0"/>
              <a:t>Punctuation symbols and special characters</a:t>
            </a:r>
          </a:p>
          <a:p>
            <a:r>
              <a:rPr lang="en-US" sz="2400" dirty="0" smtClean="0"/>
              <a:t>Letters (A,B,C) are arranged alphabetically</a:t>
            </a:r>
          </a:p>
          <a:p>
            <a:pPr lvl="1"/>
            <a:r>
              <a:rPr lang="en-US" sz="2000" dirty="0" smtClean="0"/>
              <a:t>The numeric value of </a:t>
            </a:r>
            <a:r>
              <a:rPr lang="en-US" sz="2000" b="1" dirty="0" smtClean="0"/>
              <a:t>A</a:t>
            </a:r>
            <a:r>
              <a:rPr lang="en-US" sz="2000" dirty="0" smtClean="0"/>
              <a:t> is less than the numeric value of </a:t>
            </a:r>
            <a:r>
              <a:rPr lang="en-US" sz="2000" b="1" dirty="0" smtClean="0"/>
              <a:t>B</a:t>
            </a:r>
          </a:p>
          <a:p>
            <a:endParaRPr lang="en-US" dirty="0"/>
          </a:p>
        </p:txBody>
      </p:sp>
      <p:sp>
        <p:nvSpPr>
          <p:cNvPr id="4" name="Content Placeholder 3"/>
          <p:cNvSpPr>
            <a:spLocks noGrp="1"/>
          </p:cNvSpPr>
          <p:nvPr>
            <p:ph sz="half" idx="2"/>
          </p:nvPr>
        </p:nvSpPr>
        <p:spPr/>
        <p:txBody>
          <a:bodyPr>
            <a:normAutofit lnSpcReduction="10000"/>
          </a:bodyPr>
          <a:lstStyle/>
          <a:p>
            <a:r>
              <a:rPr lang="en-US" sz="2400" dirty="0" smtClean="0"/>
              <a:t>Characters of each string are compared one by one until a difference is found</a:t>
            </a:r>
          </a:p>
          <a:p>
            <a:endParaRPr lang="en-US" dirty="0"/>
          </a:p>
        </p:txBody>
      </p:sp>
      <p:sp>
        <p:nvSpPr>
          <p:cNvPr id="5" name="Slide Number Placeholder 4"/>
          <p:cNvSpPr>
            <a:spLocks noGrp="1"/>
          </p:cNvSpPr>
          <p:nvPr>
            <p:ph type="sldNum" sz="quarter" idx="4"/>
          </p:nvPr>
        </p:nvSpPr>
        <p:spPr/>
        <p:txBody>
          <a:bodyPr/>
          <a:lstStyle/>
          <a:p>
            <a:r>
              <a:rPr lang="en-US" smtClean="0"/>
              <a:t>Chapter 4 – Slide </a:t>
            </a:r>
            <a:fld id="{B6F15528-21DE-4FAA-801E-634DDDAF4B2B}" type="slidenum">
              <a:rPr lang="en-US" smtClean="0"/>
              <a:pPr/>
              <a:t>51</a:t>
            </a:fld>
            <a:endParaRPr lang="en-US" dirty="0"/>
          </a:p>
        </p:txBody>
      </p:sp>
      <p:pic>
        <p:nvPicPr>
          <p:cNvPr id="6" name="Picture 5" descr="Capture.PNG"/>
          <p:cNvPicPr>
            <a:picLocks noChangeAspect="1"/>
          </p:cNvPicPr>
          <p:nvPr/>
        </p:nvPicPr>
        <p:blipFill>
          <a:blip r:embed="rId2" cstate="print"/>
          <a:stretch>
            <a:fillRect/>
          </a:stretch>
        </p:blipFill>
        <p:spPr>
          <a:xfrm>
            <a:off x="5638800" y="2895600"/>
            <a:ext cx="1971675" cy="1819275"/>
          </a:xfrm>
          <a:prstGeom prst="rect">
            <a:avLst/>
          </a:prstGeom>
          <a:ln>
            <a:noFill/>
          </a:ln>
          <a:effectLst>
            <a:outerShdw blurRad="190500" algn="tl" rotWithShape="0">
              <a:srgbClr val="000000">
                <a:alpha val="70000"/>
              </a:srgbClr>
            </a:outerShdw>
          </a:effectLst>
        </p:spPr>
      </p:pic>
      <p:sp>
        <p:nvSpPr>
          <p:cNvPr id="7" name="TextBox 6"/>
          <p:cNvSpPr txBox="1"/>
          <p:nvPr/>
        </p:nvSpPr>
        <p:spPr>
          <a:xfrm>
            <a:off x="5257800" y="4800600"/>
            <a:ext cx="2964851" cy="1015663"/>
          </a:xfrm>
          <a:prstGeom prst="rect">
            <a:avLst/>
          </a:prstGeom>
          <a:noFill/>
        </p:spPr>
        <p:txBody>
          <a:bodyPr wrap="none" rtlCol="0">
            <a:spAutoFit/>
          </a:bodyPr>
          <a:lstStyle/>
          <a:p>
            <a:r>
              <a:rPr lang="en-US" sz="2000" dirty="0" smtClean="0"/>
              <a:t>Mary is greater than Mark</a:t>
            </a:r>
            <a:br>
              <a:rPr lang="en-US" sz="2000" dirty="0" smtClean="0"/>
            </a:br>
            <a:r>
              <a:rPr lang="en-US" sz="2000" dirty="0" smtClean="0"/>
              <a:t>because </a:t>
            </a:r>
            <a:r>
              <a:rPr lang="en-US" sz="2000" b="1" dirty="0" smtClean="0"/>
              <a:t>"y"</a:t>
            </a:r>
            <a:r>
              <a:rPr lang="en-US" sz="2000" dirty="0" smtClean="0"/>
              <a:t> has a Unicode</a:t>
            </a:r>
            <a:br>
              <a:rPr lang="en-US" sz="2000" dirty="0" smtClean="0"/>
            </a:br>
            <a:r>
              <a:rPr lang="en-US" sz="2000" dirty="0" smtClean="0"/>
              <a:t>value greater than </a:t>
            </a:r>
            <a:r>
              <a:rPr lang="en-US" sz="2000" b="1" dirty="0" smtClean="0"/>
              <a:t>"k"</a:t>
            </a:r>
            <a:endParaRPr lang="en-US" sz="20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No Input</a:t>
            </a:r>
            <a:endParaRPr lang="en-US" dirty="0"/>
          </a:p>
        </p:txBody>
      </p:sp>
      <p:sp>
        <p:nvSpPr>
          <p:cNvPr id="3" name="Content Placeholder 2"/>
          <p:cNvSpPr>
            <a:spLocks noGrp="1"/>
          </p:cNvSpPr>
          <p:nvPr>
            <p:ph idx="1"/>
          </p:nvPr>
        </p:nvSpPr>
        <p:spPr/>
        <p:txBody>
          <a:bodyPr>
            <a:normAutofit lnSpcReduction="10000"/>
          </a:bodyPr>
          <a:lstStyle/>
          <a:p>
            <a:r>
              <a:rPr lang="en-US" sz="2600" dirty="0" smtClean="0"/>
              <a:t>The predefined constant </a:t>
            </a:r>
            <a:r>
              <a:rPr lang="en-US" sz="2600" b="1" dirty="0" err="1" smtClean="0"/>
              <a:t>String.Empty</a:t>
            </a:r>
            <a:r>
              <a:rPr lang="en-US" sz="2600" dirty="0" smtClean="0"/>
              <a:t> represents an empty string, which is a string that contains no characters</a:t>
            </a:r>
          </a:p>
          <a:p>
            <a:endParaRPr lang="en-US" sz="2600" dirty="0" smtClean="0"/>
          </a:p>
          <a:p>
            <a:endParaRPr lang="en-US" sz="2600" dirty="0" smtClean="0"/>
          </a:p>
          <a:p>
            <a:endParaRPr lang="en-US" sz="2600" dirty="0" smtClean="0"/>
          </a:p>
          <a:p>
            <a:endParaRPr lang="en-US" sz="2600" dirty="0" smtClean="0"/>
          </a:p>
          <a:p>
            <a:endParaRPr lang="en-US" sz="2600" dirty="0" smtClean="0"/>
          </a:p>
          <a:p>
            <a:r>
              <a:rPr lang="en-US" sz="2600" dirty="0" smtClean="0"/>
              <a:t>Useful for determining whether the user has provided input for a required field before performing operations on that field</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52</a:t>
            </a:fld>
            <a:endParaRPr lang="en-US" dirty="0"/>
          </a:p>
        </p:txBody>
      </p:sp>
      <p:sp>
        <p:nvSpPr>
          <p:cNvPr id="5" name="TextBox 4"/>
          <p:cNvSpPr txBox="1"/>
          <p:nvPr/>
        </p:nvSpPr>
        <p:spPr>
          <a:xfrm>
            <a:off x="1828800" y="2667000"/>
            <a:ext cx="5535874" cy="2308324"/>
          </a:xfrm>
          <a:prstGeom prst="rect">
            <a:avLst/>
          </a:prstGeom>
          <a:noFill/>
        </p:spPr>
        <p:txBody>
          <a:bodyPr wrap="none" rtlCol="0">
            <a:spAutoFit/>
          </a:bodyPr>
          <a:lstStyle/>
          <a:p>
            <a:r>
              <a:rPr lang="en-US" sz="2400" b="1" dirty="0" smtClean="0"/>
              <a:t>If </a:t>
            </a:r>
            <a:r>
              <a:rPr lang="en-US" sz="2400" b="1" dirty="0" err="1" smtClean="0"/>
              <a:t>txtInput.Text</a:t>
            </a:r>
            <a:r>
              <a:rPr lang="en-US" sz="2400" b="1" dirty="0" smtClean="0"/>
              <a:t> = </a:t>
            </a:r>
            <a:r>
              <a:rPr lang="en-US" sz="2400" b="1" dirty="0" err="1" smtClean="0"/>
              <a:t>String.Empty</a:t>
            </a:r>
            <a:r>
              <a:rPr lang="en-US" sz="2400" b="1" dirty="0" smtClean="0"/>
              <a:t> Then</a:t>
            </a:r>
          </a:p>
          <a:p>
            <a:r>
              <a:rPr lang="en-US" sz="2400" b="1" dirty="0" smtClean="0"/>
              <a:t>   </a:t>
            </a:r>
            <a:r>
              <a:rPr lang="en-US" sz="2400" b="1" dirty="0" err="1" smtClean="0"/>
              <a:t>lblMessage.Text</a:t>
            </a:r>
            <a:r>
              <a:rPr lang="en-US" sz="2400" b="1" dirty="0" smtClean="0"/>
              <a:t> = "Please enter a value"</a:t>
            </a:r>
          </a:p>
          <a:p>
            <a:r>
              <a:rPr lang="en-US" sz="2400" b="1" dirty="0" smtClean="0"/>
              <a:t>Else</a:t>
            </a:r>
          </a:p>
          <a:p>
            <a:r>
              <a:rPr lang="en-US" sz="2400" b="1" dirty="0" smtClean="0"/>
              <a:t>   ' The </a:t>
            </a:r>
            <a:r>
              <a:rPr lang="en-US" sz="2400" b="1" dirty="0" err="1" smtClean="0"/>
              <a:t>txtInput</a:t>
            </a:r>
            <a:r>
              <a:rPr lang="en-US" sz="2400" b="1" dirty="0" smtClean="0"/>
              <a:t> control contains input, so</a:t>
            </a:r>
          </a:p>
          <a:p>
            <a:r>
              <a:rPr lang="en-US" sz="2400" b="1" dirty="0" smtClean="0"/>
              <a:t>   ' perform an operation with it here.</a:t>
            </a:r>
          </a:p>
          <a:p>
            <a:r>
              <a:rPr lang="en-US" sz="2400" b="1" dirty="0" smtClean="0"/>
              <a:t>End If</a:t>
            </a:r>
            <a:endParaRPr lang="en-US" sz="24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ToUpper</a:t>
            </a:r>
            <a:r>
              <a:rPr lang="en-US" dirty="0" smtClean="0"/>
              <a:t> and </a:t>
            </a:r>
            <a:r>
              <a:rPr lang="en-US" dirty="0" err="1" smtClean="0"/>
              <a:t>ToLower</a:t>
            </a:r>
            <a:r>
              <a:rPr lang="en-US" dirty="0" smtClean="0"/>
              <a:t> Methods</a:t>
            </a:r>
            <a:endParaRPr lang="en-US" dirty="0"/>
          </a:p>
        </p:txBody>
      </p:sp>
      <p:sp>
        <p:nvSpPr>
          <p:cNvPr id="3" name="Content Placeholder 2"/>
          <p:cNvSpPr>
            <a:spLocks noGrp="1"/>
          </p:cNvSpPr>
          <p:nvPr>
            <p:ph sz="half" idx="1"/>
          </p:nvPr>
        </p:nvSpPr>
        <p:spPr/>
        <p:txBody>
          <a:bodyPr>
            <a:normAutofit/>
          </a:bodyPr>
          <a:lstStyle/>
          <a:p>
            <a:r>
              <a:rPr lang="en-US" sz="1800" dirty="0" smtClean="0"/>
              <a:t>The </a:t>
            </a:r>
            <a:r>
              <a:rPr lang="en-US" sz="1800" b="1" dirty="0" err="1" smtClean="0">
                <a:solidFill>
                  <a:schemeClr val="bg1"/>
                </a:solidFill>
              </a:rPr>
              <a:t>ToUpper</a:t>
            </a:r>
            <a:r>
              <a:rPr lang="en-US" sz="1800" dirty="0" smtClean="0"/>
              <a:t> method can be applied to a string </a:t>
            </a:r>
          </a:p>
          <a:p>
            <a:r>
              <a:rPr lang="en-US" sz="1800" dirty="0" smtClean="0"/>
              <a:t>Results in a string with lowercase letters converted to uppercase</a:t>
            </a:r>
          </a:p>
          <a:p>
            <a:r>
              <a:rPr lang="en-US" sz="1800" dirty="0" smtClean="0"/>
              <a:t>The original string is not changed</a:t>
            </a:r>
          </a:p>
          <a:p>
            <a:r>
              <a:rPr lang="en-US" sz="1800" dirty="0" smtClean="0"/>
              <a:t>General Format:</a:t>
            </a:r>
          </a:p>
          <a:p>
            <a:pPr>
              <a:buNone/>
            </a:pPr>
            <a:endParaRPr lang="en-US" sz="2000" dirty="0" smtClean="0"/>
          </a:p>
          <a:p>
            <a:pPr>
              <a:buNone/>
            </a:pPr>
            <a:endParaRPr lang="en-US" sz="2000" dirty="0" smtClean="0"/>
          </a:p>
          <a:p>
            <a:r>
              <a:rPr lang="en-US" sz="1800" dirty="0" smtClean="0"/>
              <a:t>In the following example, </a:t>
            </a:r>
            <a:r>
              <a:rPr lang="en-US" sz="1800" b="1" dirty="0" err="1" smtClean="0"/>
              <a:t>strBigWord</a:t>
            </a:r>
            <a:r>
              <a:rPr lang="en-US" sz="1800" dirty="0" smtClean="0"/>
              <a:t> is assigned the string </a:t>
            </a:r>
            <a:r>
              <a:rPr lang="en-US" sz="1800" b="1" dirty="0" smtClean="0"/>
              <a:t>"HELLO" </a:t>
            </a:r>
            <a:r>
              <a:rPr lang="en-US" sz="1800" dirty="0" smtClean="0"/>
              <a:t>using the </a:t>
            </a:r>
            <a:r>
              <a:rPr lang="en-US" sz="1800" b="1" dirty="0" err="1" smtClean="0"/>
              <a:t>ToUpper</a:t>
            </a:r>
            <a:r>
              <a:rPr lang="en-US" sz="1800" dirty="0" smtClean="0"/>
              <a:t> method:</a:t>
            </a:r>
          </a:p>
          <a:p>
            <a:endParaRPr lang="en-US" sz="2000" dirty="0" smtClean="0"/>
          </a:p>
          <a:p>
            <a:endParaRPr lang="en-US" sz="2000" dirty="0" smtClean="0"/>
          </a:p>
          <a:p>
            <a:pPr lvl="1">
              <a:buNone/>
            </a:pPr>
            <a:endParaRPr lang="en-US" sz="1600" dirty="0" smtClean="0"/>
          </a:p>
          <a:p>
            <a:endParaRPr lang="en-US" sz="2000" dirty="0"/>
          </a:p>
        </p:txBody>
      </p:sp>
      <p:sp>
        <p:nvSpPr>
          <p:cNvPr id="4" name="Content Placeholder 3"/>
          <p:cNvSpPr>
            <a:spLocks noGrp="1"/>
          </p:cNvSpPr>
          <p:nvPr>
            <p:ph sz="half" idx="2"/>
          </p:nvPr>
        </p:nvSpPr>
        <p:spPr/>
        <p:txBody>
          <a:bodyPr>
            <a:normAutofit/>
          </a:bodyPr>
          <a:lstStyle/>
          <a:p>
            <a:r>
              <a:rPr lang="en-US" sz="1800" dirty="0" smtClean="0"/>
              <a:t>The </a:t>
            </a:r>
            <a:r>
              <a:rPr lang="en-US" sz="1800" b="1" dirty="0" err="1" smtClean="0">
                <a:solidFill>
                  <a:schemeClr val="bg1"/>
                </a:solidFill>
              </a:rPr>
              <a:t>ToLower</a:t>
            </a:r>
            <a:r>
              <a:rPr lang="en-US" sz="1800" dirty="0" smtClean="0"/>
              <a:t> method can be applied to a string </a:t>
            </a:r>
          </a:p>
          <a:p>
            <a:r>
              <a:rPr lang="en-US" sz="1800" dirty="0" smtClean="0"/>
              <a:t>Results in a string with uppercase letters converted to lowercase</a:t>
            </a:r>
          </a:p>
          <a:p>
            <a:r>
              <a:rPr lang="en-US" sz="1800" dirty="0" smtClean="0"/>
              <a:t>The original string is not changed</a:t>
            </a:r>
          </a:p>
          <a:p>
            <a:r>
              <a:rPr lang="en-US" sz="1800" dirty="0" smtClean="0"/>
              <a:t>General Format:</a:t>
            </a:r>
          </a:p>
          <a:p>
            <a:endParaRPr lang="en-US" sz="1800" dirty="0" smtClean="0"/>
          </a:p>
          <a:p>
            <a:endParaRPr lang="en-US" sz="1800" dirty="0" smtClean="0"/>
          </a:p>
          <a:p>
            <a:r>
              <a:rPr lang="en-US" sz="1800" dirty="0" smtClean="0"/>
              <a:t>In the following example, </a:t>
            </a:r>
            <a:r>
              <a:rPr lang="en-US" sz="1800" b="1" dirty="0" err="1" smtClean="0"/>
              <a:t>strLittleTown</a:t>
            </a:r>
            <a:r>
              <a:rPr lang="en-US" sz="1800" dirty="0" smtClean="0"/>
              <a:t>  is assigned the string </a:t>
            </a:r>
            <a:r>
              <a:rPr lang="en-US" sz="1800" b="1" dirty="0" smtClean="0"/>
              <a:t>"new </a:t>
            </a:r>
            <a:r>
              <a:rPr lang="en-US" sz="1800" b="1" dirty="0" err="1" smtClean="0"/>
              <a:t>york</a:t>
            </a:r>
            <a:r>
              <a:rPr lang="en-US" sz="1800" b="1" dirty="0" smtClean="0"/>
              <a:t>"</a:t>
            </a:r>
            <a:r>
              <a:rPr lang="en-US" sz="1800" dirty="0" smtClean="0"/>
              <a:t> using the </a:t>
            </a:r>
            <a:r>
              <a:rPr lang="en-US" sz="1800" b="1" dirty="0" err="1" smtClean="0"/>
              <a:t>ToLower</a:t>
            </a:r>
            <a:r>
              <a:rPr lang="en-US" sz="1800" dirty="0" smtClean="0"/>
              <a:t> method:</a:t>
            </a:r>
          </a:p>
          <a:p>
            <a:endParaRPr lang="en-US" sz="1800" dirty="0"/>
          </a:p>
        </p:txBody>
      </p:sp>
      <p:sp>
        <p:nvSpPr>
          <p:cNvPr id="5" name="Slide Number Placeholder 4"/>
          <p:cNvSpPr>
            <a:spLocks noGrp="1"/>
          </p:cNvSpPr>
          <p:nvPr>
            <p:ph type="sldNum" sz="quarter" idx="4"/>
          </p:nvPr>
        </p:nvSpPr>
        <p:spPr/>
        <p:txBody>
          <a:bodyPr/>
          <a:lstStyle/>
          <a:p>
            <a:r>
              <a:rPr lang="en-US" smtClean="0"/>
              <a:t>Chapter 4 – Slide </a:t>
            </a:r>
            <a:fld id="{B6F15528-21DE-4FAA-801E-634DDDAF4B2B}" type="slidenum">
              <a:rPr lang="en-US" smtClean="0"/>
              <a:pPr/>
              <a:t>53</a:t>
            </a:fld>
            <a:endParaRPr lang="en-US" dirty="0"/>
          </a:p>
        </p:txBody>
      </p:sp>
      <p:sp>
        <p:nvSpPr>
          <p:cNvPr id="7" name="Rectangle 6"/>
          <p:cNvSpPr/>
          <p:nvPr/>
        </p:nvSpPr>
        <p:spPr>
          <a:xfrm>
            <a:off x="609600" y="5334000"/>
            <a:ext cx="3733800" cy="646331"/>
          </a:xfrm>
          <a:prstGeom prst="rect">
            <a:avLst/>
          </a:prstGeom>
        </p:spPr>
        <p:txBody>
          <a:bodyPr wrap="square">
            <a:spAutoFit/>
          </a:bodyPr>
          <a:lstStyle/>
          <a:p>
            <a:r>
              <a:rPr lang="en-US" b="1" dirty="0" err="1" smtClean="0"/>
              <a:t>strLittleWord</a:t>
            </a:r>
            <a:r>
              <a:rPr lang="en-US" b="1" dirty="0" smtClean="0"/>
              <a:t> = "Hello"</a:t>
            </a:r>
          </a:p>
          <a:p>
            <a:r>
              <a:rPr lang="en-US" b="1" dirty="0" err="1" smtClean="0"/>
              <a:t>strBigWord</a:t>
            </a:r>
            <a:r>
              <a:rPr lang="en-US" b="1" dirty="0" smtClean="0"/>
              <a:t> = </a:t>
            </a:r>
            <a:r>
              <a:rPr lang="en-US" b="1" dirty="0" err="1" smtClean="0"/>
              <a:t>strLittleWord.ToUpper</a:t>
            </a:r>
            <a:r>
              <a:rPr lang="en-US" b="1" dirty="0" smtClean="0"/>
              <a:t>()</a:t>
            </a:r>
            <a:endParaRPr lang="en-US" b="1" dirty="0"/>
          </a:p>
        </p:txBody>
      </p:sp>
      <p:sp>
        <p:nvSpPr>
          <p:cNvPr id="8" name="Rectangle 7"/>
          <p:cNvSpPr/>
          <p:nvPr/>
        </p:nvSpPr>
        <p:spPr>
          <a:xfrm>
            <a:off x="951660" y="3581400"/>
            <a:ext cx="3049681" cy="400110"/>
          </a:xfrm>
          <a:prstGeom prst="rect">
            <a:avLst/>
          </a:prstGeom>
        </p:spPr>
        <p:txBody>
          <a:bodyPr wrap="none">
            <a:spAutoFit/>
          </a:bodyPr>
          <a:lstStyle/>
          <a:p>
            <a:r>
              <a:rPr lang="en-US" sz="2000" b="1" i="1" dirty="0" err="1" smtClean="0"/>
              <a:t>StringExpression.ToUpper</a:t>
            </a:r>
            <a:r>
              <a:rPr lang="en-US" sz="2000" b="1" i="1" dirty="0" smtClean="0"/>
              <a:t>()</a:t>
            </a:r>
            <a:endParaRPr lang="en-US" sz="2000" b="1" dirty="0"/>
          </a:p>
        </p:txBody>
      </p:sp>
      <p:sp>
        <p:nvSpPr>
          <p:cNvPr id="9" name="Rectangle 8"/>
          <p:cNvSpPr/>
          <p:nvPr/>
        </p:nvSpPr>
        <p:spPr>
          <a:xfrm>
            <a:off x="5144038" y="3581400"/>
            <a:ext cx="3046924" cy="400110"/>
          </a:xfrm>
          <a:prstGeom prst="rect">
            <a:avLst/>
          </a:prstGeom>
        </p:spPr>
        <p:txBody>
          <a:bodyPr wrap="none">
            <a:spAutoFit/>
          </a:bodyPr>
          <a:lstStyle/>
          <a:p>
            <a:r>
              <a:rPr lang="en-US" sz="2000" b="1" i="1" dirty="0" err="1" smtClean="0"/>
              <a:t>StringExpression.ToLower</a:t>
            </a:r>
            <a:r>
              <a:rPr lang="en-US" sz="2000" b="1" i="1" dirty="0" smtClean="0"/>
              <a:t>()</a:t>
            </a:r>
            <a:endParaRPr lang="en-US" sz="2000" b="1" dirty="0"/>
          </a:p>
        </p:txBody>
      </p:sp>
      <p:sp>
        <p:nvSpPr>
          <p:cNvPr id="10" name="Rectangle 9"/>
          <p:cNvSpPr/>
          <p:nvPr/>
        </p:nvSpPr>
        <p:spPr>
          <a:xfrm>
            <a:off x="4800600" y="5334000"/>
            <a:ext cx="3733800" cy="646331"/>
          </a:xfrm>
          <a:prstGeom prst="rect">
            <a:avLst/>
          </a:prstGeom>
        </p:spPr>
        <p:txBody>
          <a:bodyPr wrap="square">
            <a:spAutoFit/>
          </a:bodyPr>
          <a:lstStyle/>
          <a:p>
            <a:r>
              <a:rPr lang="en-US" b="1" dirty="0" err="1" smtClean="0"/>
              <a:t>strBigTown</a:t>
            </a:r>
            <a:r>
              <a:rPr lang="en-US" b="1" dirty="0" smtClean="0"/>
              <a:t> = "NEW YORK"</a:t>
            </a:r>
          </a:p>
          <a:p>
            <a:r>
              <a:rPr lang="en-US" b="1" dirty="0" err="1" smtClean="0"/>
              <a:t>strLittleTown</a:t>
            </a:r>
            <a:r>
              <a:rPr lang="en-US" b="1" dirty="0" smtClean="0"/>
              <a:t> = </a:t>
            </a:r>
            <a:r>
              <a:rPr lang="en-US" b="1" dirty="0" err="1" smtClean="0"/>
              <a:t>strBigTown.ToLower</a:t>
            </a:r>
            <a:r>
              <a:rPr lang="en-US" b="1" dirty="0" smtClean="0"/>
              <a:t>()</a:t>
            </a:r>
            <a:endParaRPr lang="en-US"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Handy Use for </a:t>
            </a:r>
            <a:r>
              <a:rPr lang="en-US" dirty="0" err="1" smtClean="0"/>
              <a:t>ToUpper</a:t>
            </a:r>
            <a:r>
              <a:rPr lang="en-US" dirty="0" smtClean="0"/>
              <a:t> or </a:t>
            </a:r>
            <a:r>
              <a:rPr lang="en-US" dirty="0" err="1" smtClean="0"/>
              <a:t>ToLower</a:t>
            </a: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smtClean="0"/>
              <a:t>ToUpper</a:t>
            </a:r>
            <a:r>
              <a:rPr lang="en-US" dirty="0" smtClean="0"/>
              <a:t> or </a:t>
            </a:r>
            <a:r>
              <a:rPr lang="en-US" b="1" dirty="0" err="1" smtClean="0"/>
              <a:t>ToLower</a:t>
            </a:r>
            <a:r>
              <a:rPr lang="en-US" dirty="0" smtClean="0"/>
              <a:t> can be used to perform case insensitive comparisons of strings</a:t>
            </a:r>
          </a:p>
          <a:p>
            <a:r>
              <a:rPr lang="en-US" dirty="0" smtClean="0"/>
              <a:t>1st comparison below is false </a:t>
            </a:r>
            <a:r>
              <a:rPr lang="en-US" b="1" dirty="0" smtClean="0"/>
              <a:t>"HELLO" &lt;&gt; "hello"</a:t>
            </a:r>
          </a:p>
          <a:p>
            <a:r>
              <a:rPr lang="en-US" dirty="0" smtClean="0"/>
              <a:t>2nd comparison is true </a:t>
            </a:r>
          </a:p>
          <a:p>
            <a:r>
              <a:rPr lang="en-US" b="1" dirty="0" err="1" smtClean="0"/>
              <a:t>ToLower</a:t>
            </a:r>
            <a:r>
              <a:rPr lang="en-US" dirty="0" smtClean="0"/>
              <a:t> converts both strings to lower case</a:t>
            </a:r>
          </a:p>
          <a:p>
            <a:r>
              <a:rPr lang="en-US" dirty="0" smtClean="0"/>
              <a:t>Causes </a:t>
            </a:r>
            <a:r>
              <a:rPr lang="en-US" b="1" dirty="0" smtClean="0"/>
              <a:t>"hello" </a:t>
            </a:r>
            <a:r>
              <a:rPr lang="en-US" dirty="0" smtClean="0"/>
              <a:t>to be compared to </a:t>
            </a:r>
            <a:r>
              <a:rPr lang="en-US" b="1" dirty="0" smtClean="0"/>
              <a:t>"hello"</a:t>
            </a:r>
            <a:endParaRPr lang="en-US" dirty="0" smtClean="0"/>
          </a:p>
          <a:p>
            <a:endParaRPr lang="en-US" dirty="0" smtClean="0"/>
          </a:p>
          <a:p>
            <a:endParaRPr lang="en-US" dirty="0" smtClean="0"/>
          </a:p>
          <a:p>
            <a:endParaRPr lang="en-US" dirty="0" smtClean="0"/>
          </a:p>
          <a:p>
            <a:r>
              <a:rPr lang="en-US" dirty="0" smtClean="0"/>
              <a:t>Tutorial 4-5 demonstrates how this is used</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54</a:t>
            </a:fld>
            <a:endParaRPr lang="en-US" dirty="0"/>
          </a:p>
        </p:txBody>
      </p:sp>
      <p:sp>
        <p:nvSpPr>
          <p:cNvPr id="5" name="Text Box 4"/>
          <p:cNvSpPr txBox="1">
            <a:spLocks noChangeArrowheads="1"/>
          </p:cNvSpPr>
          <p:nvPr/>
        </p:nvSpPr>
        <p:spPr bwMode="auto">
          <a:xfrm>
            <a:off x="952500" y="4267200"/>
            <a:ext cx="7239000" cy="1323439"/>
          </a:xfrm>
          <a:prstGeom prst="rect">
            <a:avLst/>
          </a:prstGeom>
          <a:noFill/>
          <a:ln w="9525">
            <a:noFill/>
            <a:miter lim="800000"/>
            <a:headEnd/>
            <a:tailEnd/>
          </a:ln>
        </p:spPr>
        <p:txBody>
          <a:bodyPr wrap="square">
            <a:spAutoFit/>
          </a:bodyPr>
          <a:lstStyle/>
          <a:p>
            <a:pPr eaLnBrk="0" hangingPunct="0">
              <a:tabLst>
                <a:tab pos="1371600" algn="l"/>
                <a:tab pos="5029200" algn="l"/>
              </a:tabLst>
            </a:pPr>
            <a:r>
              <a:rPr lang="en-US" sz="2000" b="1" dirty="0" smtClean="0"/>
              <a:t>strWord1 </a:t>
            </a:r>
            <a:r>
              <a:rPr lang="en-US" sz="2000" b="1" dirty="0"/>
              <a:t>= "</a:t>
            </a:r>
            <a:r>
              <a:rPr lang="en-US" sz="2000" b="1" dirty="0" smtClean="0"/>
              <a:t>HELLO"</a:t>
            </a:r>
            <a:endParaRPr lang="en-US" sz="2000" b="1" dirty="0"/>
          </a:p>
          <a:p>
            <a:pPr eaLnBrk="0" hangingPunct="0">
              <a:tabLst>
                <a:tab pos="1371600" algn="l"/>
                <a:tab pos="5029200" algn="l"/>
              </a:tabLst>
            </a:pPr>
            <a:r>
              <a:rPr lang="en-US" sz="2000" b="1" dirty="0" smtClean="0"/>
              <a:t>strWord2 </a:t>
            </a:r>
            <a:r>
              <a:rPr lang="en-US" sz="2000" b="1" dirty="0"/>
              <a:t>= </a:t>
            </a:r>
            <a:r>
              <a:rPr lang="en-US" sz="2000" b="1" dirty="0" smtClean="0"/>
              <a:t>"hello"</a:t>
            </a:r>
            <a:endParaRPr lang="en-US" sz="2000" b="1" dirty="0"/>
          </a:p>
          <a:p>
            <a:pPr eaLnBrk="0" hangingPunct="0">
              <a:tabLst>
                <a:tab pos="1371600" algn="l"/>
                <a:tab pos="5029200" algn="l"/>
              </a:tabLst>
            </a:pPr>
            <a:r>
              <a:rPr lang="en-US" sz="2000" b="1" dirty="0"/>
              <a:t>If </a:t>
            </a:r>
            <a:r>
              <a:rPr lang="en-US" sz="2000" b="1" dirty="0" smtClean="0"/>
              <a:t>strWord1 </a:t>
            </a:r>
            <a:r>
              <a:rPr lang="en-US" sz="2000" b="1" dirty="0"/>
              <a:t>= </a:t>
            </a:r>
            <a:r>
              <a:rPr lang="en-US" sz="2000" b="1" dirty="0" smtClean="0"/>
              <a:t>strWord2 </a:t>
            </a:r>
            <a:r>
              <a:rPr lang="en-US" sz="2000" b="1" dirty="0"/>
              <a:t>	</a:t>
            </a:r>
            <a:r>
              <a:rPr lang="en-US" sz="2000" b="1" dirty="0" smtClean="0"/>
              <a:t> ' False</a:t>
            </a:r>
            <a:r>
              <a:rPr lang="en-US" sz="2000" b="1" dirty="0"/>
              <a:t>, not equal</a:t>
            </a:r>
          </a:p>
          <a:p>
            <a:pPr eaLnBrk="0" hangingPunct="0">
              <a:tabLst>
                <a:tab pos="1371600" algn="l"/>
                <a:tab pos="5029200" algn="l"/>
              </a:tabLst>
            </a:pPr>
            <a:r>
              <a:rPr lang="en-US" sz="2000" b="1" dirty="0"/>
              <a:t>If </a:t>
            </a:r>
            <a:r>
              <a:rPr lang="en-US" sz="2000" b="1" dirty="0" smtClean="0"/>
              <a:t>strWord1.ToLower</a:t>
            </a:r>
            <a:r>
              <a:rPr lang="en-US" sz="2000" b="1" dirty="0"/>
              <a:t>() = </a:t>
            </a:r>
            <a:r>
              <a:rPr lang="en-US" sz="2000" b="1" dirty="0" smtClean="0"/>
              <a:t>strWord2.ToLower</a:t>
            </a:r>
            <a:r>
              <a:rPr lang="en-US" sz="2000" b="1" dirty="0"/>
              <a:t>() </a:t>
            </a:r>
            <a:r>
              <a:rPr lang="en-US" sz="2000" b="1" dirty="0" smtClean="0"/>
              <a:t>	 ' True</a:t>
            </a:r>
            <a:r>
              <a:rPr lang="en-US" sz="2000" b="1" dirty="0"/>
              <a:t>, equal</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IsNumeric</a:t>
            </a:r>
            <a:r>
              <a:rPr lang="en-US" dirty="0" smtClean="0"/>
              <a:t> Function</a:t>
            </a:r>
            <a:endParaRPr lang="en-US" dirty="0"/>
          </a:p>
        </p:txBody>
      </p:sp>
      <p:sp>
        <p:nvSpPr>
          <p:cNvPr id="3" name="Content Placeholder 2"/>
          <p:cNvSpPr>
            <a:spLocks noGrp="1"/>
          </p:cNvSpPr>
          <p:nvPr>
            <p:ph idx="1"/>
          </p:nvPr>
        </p:nvSpPr>
        <p:spPr/>
        <p:txBody>
          <a:bodyPr>
            <a:normAutofit/>
          </a:bodyPr>
          <a:lstStyle/>
          <a:p>
            <a:r>
              <a:rPr lang="en-US" dirty="0" smtClean="0"/>
              <a:t>This function accepts a string as an argument and returns </a:t>
            </a:r>
            <a:r>
              <a:rPr lang="en-US" b="1" dirty="0" smtClean="0"/>
              <a:t>True</a:t>
            </a:r>
            <a:r>
              <a:rPr lang="en-US" dirty="0" smtClean="0"/>
              <a:t> if the string contains a number</a:t>
            </a:r>
          </a:p>
          <a:p>
            <a:endParaRPr lang="en-US" dirty="0" smtClean="0"/>
          </a:p>
          <a:p>
            <a:endParaRPr lang="en-US" dirty="0" smtClean="0"/>
          </a:p>
          <a:p>
            <a:endParaRPr lang="en-US" dirty="0" smtClean="0"/>
          </a:p>
          <a:p>
            <a:r>
              <a:rPr lang="en-US" dirty="0" smtClean="0"/>
              <a:t>Use </a:t>
            </a:r>
            <a:r>
              <a:rPr lang="en-US" b="1" dirty="0" err="1" smtClean="0"/>
              <a:t>IsNumeric</a:t>
            </a:r>
            <a:r>
              <a:rPr lang="en-US" dirty="0" smtClean="0"/>
              <a:t> function to determine if a given string contains numeric data</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55</a:t>
            </a:fld>
            <a:endParaRPr lang="en-US" dirty="0"/>
          </a:p>
        </p:txBody>
      </p:sp>
      <p:sp>
        <p:nvSpPr>
          <p:cNvPr id="5" name="TextBox 4"/>
          <p:cNvSpPr txBox="1"/>
          <p:nvPr/>
        </p:nvSpPr>
        <p:spPr>
          <a:xfrm>
            <a:off x="1066800" y="3048000"/>
            <a:ext cx="6934200" cy="1938992"/>
          </a:xfrm>
          <a:prstGeom prst="rect">
            <a:avLst/>
          </a:prstGeom>
          <a:noFill/>
        </p:spPr>
        <p:txBody>
          <a:bodyPr wrap="square" rtlCol="0">
            <a:spAutoFit/>
          </a:bodyPr>
          <a:lstStyle/>
          <a:p>
            <a:pPr lvl="1"/>
            <a:r>
              <a:rPr lang="en-US" sz="2400" b="1" dirty="0" smtClean="0"/>
              <a:t>Dim </a:t>
            </a:r>
            <a:r>
              <a:rPr lang="en-US" sz="2400" b="1" dirty="0" err="1" smtClean="0"/>
              <a:t>strNumber</a:t>
            </a:r>
            <a:r>
              <a:rPr lang="en-US" sz="2400" b="1" dirty="0" smtClean="0"/>
              <a:t> As String</a:t>
            </a:r>
          </a:p>
          <a:p>
            <a:pPr lvl="1"/>
            <a:r>
              <a:rPr lang="en-US" sz="2400" b="1" dirty="0" err="1" smtClean="0"/>
              <a:t>strNumber</a:t>
            </a:r>
            <a:r>
              <a:rPr lang="en-US" sz="2400" b="1" dirty="0" smtClean="0"/>
              <a:t> = "576"</a:t>
            </a:r>
          </a:p>
          <a:p>
            <a:pPr lvl="1"/>
            <a:r>
              <a:rPr lang="en-US" sz="2400" b="1" dirty="0" smtClean="0"/>
              <a:t>If </a:t>
            </a:r>
            <a:r>
              <a:rPr lang="en-US" sz="2400" b="1" dirty="0" err="1" smtClean="0"/>
              <a:t>IsNumeric</a:t>
            </a:r>
            <a:r>
              <a:rPr lang="en-US" sz="2400" b="1" dirty="0" smtClean="0"/>
              <a:t>(</a:t>
            </a:r>
            <a:r>
              <a:rPr lang="en-US" sz="2400" b="1" dirty="0" err="1" smtClean="0"/>
              <a:t>strNumber</a:t>
            </a:r>
            <a:r>
              <a:rPr lang="en-US" sz="2400" b="1" dirty="0" smtClean="0"/>
              <a:t>)		 ' Returns true</a:t>
            </a:r>
          </a:p>
          <a:p>
            <a:pPr lvl="1"/>
            <a:r>
              <a:rPr lang="en-US" sz="2400" b="1" dirty="0" err="1" smtClean="0"/>
              <a:t>strNumber</a:t>
            </a:r>
            <a:r>
              <a:rPr lang="en-US" sz="2400" b="1" dirty="0" smtClean="0"/>
              <a:t> = "123abc"</a:t>
            </a:r>
          </a:p>
          <a:p>
            <a:pPr lvl="1"/>
            <a:r>
              <a:rPr lang="en-US" sz="2400" b="1" dirty="0" smtClean="0"/>
              <a:t>If </a:t>
            </a:r>
            <a:r>
              <a:rPr lang="en-US" sz="2400" b="1" dirty="0" err="1" smtClean="0"/>
              <a:t>IsNumeric</a:t>
            </a:r>
            <a:r>
              <a:rPr lang="en-US" sz="2400" b="1" dirty="0" smtClean="0"/>
              <a:t>(</a:t>
            </a:r>
            <a:r>
              <a:rPr lang="en-US" sz="2400" b="1" dirty="0" err="1" smtClean="0"/>
              <a:t>strNumber</a:t>
            </a:r>
            <a:r>
              <a:rPr lang="en-US" sz="2400" b="1" dirty="0" smtClean="0"/>
              <a:t>)		 ' Returns false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Length of a String</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dirty="0" smtClean="0">
                <a:solidFill>
                  <a:schemeClr val="bg1"/>
                </a:solidFill>
              </a:rPr>
              <a:t>Length</a:t>
            </a:r>
            <a:r>
              <a:rPr lang="en-US" sz="2400" dirty="0" smtClean="0"/>
              <a:t> property, a member of the </a:t>
            </a:r>
            <a:r>
              <a:rPr lang="en-US" sz="2400" b="1" dirty="0" smtClean="0"/>
              <a:t>String</a:t>
            </a:r>
            <a:r>
              <a:rPr lang="en-US" sz="2400" dirty="0" smtClean="0"/>
              <a:t> class, returns the number of characters in a string</a:t>
            </a:r>
          </a:p>
          <a:p>
            <a:r>
              <a:rPr lang="en-US" sz="2400" dirty="0" smtClean="0"/>
              <a:t>In the following example, the </a:t>
            </a:r>
            <a:r>
              <a:rPr lang="en-US" sz="2400" b="1" dirty="0" err="1" smtClean="0"/>
              <a:t>intNumChars</a:t>
            </a:r>
            <a:r>
              <a:rPr lang="en-US" sz="2400" dirty="0" smtClean="0"/>
              <a:t> variable contains the value </a:t>
            </a:r>
            <a:r>
              <a:rPr lang="en-US" sz="2400" b="1" dirty="0" smtClean="0"/>
              <a:t>6</a:t>
            </a:r>
            <a:r>
              <a:rPr lang="en-US" sz="2400" dirty="0" smtClean="0"/>
              <a:t>:</a:t>
            </a:r>
          </a:p>
          <a:p>
            <a:endParaRPr lang="en-US" sz="2400" dirty="0" smtClean="0"/>
          </a:p>
          <a:p>
            <a:pPr>
              <a:buNone/>
            </a:pPr>
            <a:endParaRPr lang="en-US" sz="2400" dirty="0" smtClean="0"/>
          </a:p>
          <a:p>
            <a:r>
              <a:rPr lang="en-US" sz="2400" dirty="0" smtClean="0"/>
              <a:t>You can also determine the length of a control’s </a:t>
            </a:r>
            <a:r>
              <a:rPr lang="en-US" sz="2400" b="1" dirty="0" smtClean="0"/>
              <a:t>Text</a:t>
            </a:r>
            <a:r>
              <a:rPr lang="en-US" sz="2400" dirty="0" smtClean="0"/>
              <a:t> property, as shown in the following code:</a:t>
            </a:r>
            <a:endParaRPr lang="en-US" sz="24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56</a:t>
            </a:fld>
            <a:endParaRPr lang="en-US" dirty="0"/>
          </a:p>
        </p:txBody>
      </p:sp>
      <p:sp>
        <p:nvSpPr>
          <p:cNvPr id="5" name="TextBox 4"/>
          <p:cNvSpPr txBox="1"/>
          <p:nvPr/>
        </p:nvSpPr>
        <p:spPr>
          <a:xfrm>
            <a:off x="2617619" y="3048000"/>
            <a:ext cx="3908762" cy="1015663"/>
          </a:xfrm>
          <a:prstGeom prst="rect">
            <a:avLst/>
          </a:prstGeom>
          <a:noFill/>
        </p:spPr>
        <p:txBody>
          <a:bodyPr wrap="none" rtlCol="0">
            <a:spAutoFit/>
          </a:bodyPr>
          <a:lstStyle/>
          <a:p>
            <a:r>
              <a:rPr lang="en-US" sz="2000" b="1" dirty="0" smtClean="0"/>
              <a:t>Dim </a:t>
            </a:r>
            <a:r>
              <a:rPr lang="en-US" sz="2000" b="1" dirty="0" err="1" smtClean="0"/>
              <a:t>strName</a:t>
            </a:r>
            <a:r>
              <a:rPr lang="en-US" sz="2000" b="1" dirty="0" smtClean="0"/>
              <a:t> As String = "Herman"</a:t>
            </a:r>
          </a:p>
          <a:p>
            <a:r>
              <a:rPr lang="en-US" sz="2000" b="1" dirty="0" smtClean="0"/>
              <a:t>Dim </a:t>
            </a:r>
            <a:r>
              <a:rPr lang="en-US" sz="2000" b="1" dirty="0" err="1" smtClean="0"/>
              <a:t>intNumChars</a:t>
            </a:r>
            <a:r>
              <a:rPr lang="en-US" sz="2000" b="1" dirty="0" smtClean="0"/>
              <a:t> As Integer</a:t>
            </a:r>
          </a:p>
          <a:p>
            <a:r>
              <a:rPr lang="en-US" sz="2000" b="1" dirty="0" err="1" smtClean="0"/>
              <a:t>intNumChars</a:t>
            </a:r>
            <a:r>
              <a:rPr lang="en-US" sz="2000" b="1" dirty="0" smtClean="0"/>
              <a:t> = </a:t>
            </a:r>
            <a:r>
              <a:rPr lang="en-US" sz="2000" b="1" dirty="0" err="1" smtClean="0"/>
              <a:t>strName.Length</a:t>
            </a:r>
            <a:endParaRPr lang="en-US" sz="2000" b="1" dirty="0"/>
          </a:p>
        </p:txBody>
      </p:sp>
      <p:sp>
        <p:nvSpPr>
          <p:cNvPr id="6" name="TextBox 5"/>
          <p:cNvSpPr txBox="1"/>
          <p:nvPr/>
        </p:nvSpPr>
        <p:spPr>
          <a:xfrm>
            <a:off x="1221307" y="4953000"/>
            <a:ext cx="6701386" cy="1015663"/>
          </a:xfrm>
          <a:prstGeom prst="rect">
            <a:avLst/>
          </a:prstGeom>
          <a:noFill/>
        </p:spPr>
        <p:txBody>
          <a:bodyPr wrap="none" rtlCol="0">
            <a:spAutoFit/>
          </a:bodyPr>
          <a:lstStyle/>
          <a:p>
            <a:r>
              <a:rPr lang="en-US" sz="2000" b="1" dirty="0" smtClean="0"/>
              <a:t>If </a:t>
            </a:r>
            <a:r>
              <a:rPr lang="en-US" sz="2000" b="1" dirty="0" err="1" smtClean="0"/>
              <a:t>txtInput.Text.Length</a:t>
            </a:r>
            <a:r>
              <a:rPr lang="en-US" sz="2000" b="1" dirty="0" smtClean="0"/>
              <a:t> &gt; 20 Then</a:t>
            </a:r>
          </a:p>
          <a:p>
            <a:r>
              <a:rPr lang="en-US" sz="2000" b="1" dirty="0" err="1" smtClean="0"/>
              <a:t>lblMessage.Text</a:t>
            </a:r>
            <a:r>
              <a:rPr lang="en-US" sz="2000" b="1" dirty="0" smtClean="0"/>
              <a:t> = "Please enter no more than 20 characters."</a:t>
            </a:r>
          </a:p>
          <a:p>
            <a:r>
              <a:rPr lang="en-US" sz="2000" b="1" dirty="0" smtClean="0"/>
              <a:t>End If</a:t>
            </a:r>
            <a:endParaRPr lang="en-US" sz="20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Trimming Spaces from Strings</a:t>
            </a:r>
            <a:endParaRPr lang="en-US" dirty="0"/>
          </a:p>
        </p:txBody>
      </p:sp>
      <p:sp>
        <p:nvSpPr>
          <p:cNvPr id="3" name="Content Placeholder 2"/>
          <p:cNvSpPr>
            <a:spLocks noGrp="1"/>
          </p:cNvSpPr>
          <p:nvPr>
            <p:ph idx="1"/>
          </p:nvPr>
        </p:nvSpPr>
        <p:spPr/>
        <p:txBody>
          <a:bodyPr>
            <a:normAutofit/>
          </a:bodyPr>
          <a:lstStyle/>
          <a:p>
            <a:r>
              <a:rPr lang="en-US" sz="2000" dirty="0" smtClean="0"/>
              <a:t>There are three methods that remove spaces from strings:</a:t>
            </a:r>
          </a:p>
          <a:p>
            <a:pPr lvl="1"/>
            <a:r>
              <a:rPr lang="en-US" sz="2000" dirty="0" smtClean="0"/>
              <a:t> </a:t>
            </a:r>
            <a:r>
              <a:rPr lang="en-US" sz="2000" b="1" dirty="0" err="1" smtClean="0">
                <a:solidFill>
                  <a:schemeClr val="bg1"/>
                </a:solidFill>
              </a:rPr>
              <a:t>TrimStart</a:t>
            </a:r>
            <a:r>
              <a:rPr lang="en-US" sz="2000" dirty="0" smtClean="0"/>
              <a:t> : removes leading spaces</a:t>
            </a:r>
          </a:p>
          <a:p>
            <a:pPr lvl="1"/>
            <a:r>
              <a:rPr lang="en-US" sz="2000" dirty="0" smtClean="0"/>
              <a:t> </a:t>
            </a:r>
            <a:r>
              <a:rPr lang="en-US" sz="2000" b="1" dirty="0" err="1" smtClean="0">
                <a:solidFill>
                  <a:schemeClr val="bg1"/>
                </a:solidFill>
              </a:rPr>
              <a:t>TrimEnd</a:t>
            </a:r>
            <a:r>
              <a:rPr lang="en-US" sz="2000" dirty="0" smtClean="0"/>
              <a:t>   : removes trailing spaces</a:t>
            </a:r>
          </a:p>
          <a:p>
            <a:pPr lvl="1"/>
            <a:r>
              <a:rPr lang="en-US" sz="2000" dirty="0" smtClean="0"/>
              <a:t> </a:t>
            </a:r>
            <a:r>
              <a:rPr lang="en-US" sz="2000" b="1" dirty="0" smtClean="0">
                <a:solidFill>
                  <a:schemeClr val="bg1"/>
                </a:solidFill>
              </a:rPr>
              <a:t>Trim</a:t>
            </a:r>
            <a:r>
              <a:rPr lang="en-US" sz="2000" dirty="0" smtClean="0"/>
              <a:t>          : removes leading and trailing spaces</a:t>
            </a:r>
          </a:p>
          <a:p>
            <a:r>
              <a:rPr lang="en-US" sz="2000" dirty="0" smtClean="0"/>
              <a:t>Here is the general format for each method:</a:t>
            </a:r>
          </a:p>
          <a:p>
            <a:endParaRPr lang="en-US" sz="2000" dirty="0" smtClean="0"/>
          </a:p>
          <a:p>
            <a:endParaRPr lang="en-US" sz="2000" dirty="0" smtClean="0"/>
          </a:p>
          <a:p>
            <a:pPr>
              <a:buNone/>
            </a:pPr>
            <a:endParaRPr lang="en-US" sz="2000" dirty="0" smtClean="0"/>
          </a:p>
          <a:p>
            <a:r>
              <a:rPr lang="en-US" sz="2000" dirty="0" smtClean="0"/>
              <a:t>An example with three leading and trailing spaces, using each method:</a:t>
            </a:r>
            <a:endParaRPr lang="en-US" sz="20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57</a:t>
            </a:fld>
            <a:endParaRPr lang="en-US" dirty="0"/>
          </a:p>
        </p:txBody>
      </p:sp>
      <p:sp>
        <p:nvSpPr>
          <p:cNvPr id="5" name="TextBox 4"/>
          <p:cNvSpPr txBox="1"/>
          <p:nvPr/>
        </p:nvSpPr>
        <p:spPr>
          <a:xfrm>
            <a:off x="2997915" y="3429000"/>
            <a:ext cx="3148170" cy="1015663"/>
          </a:xfrm>
          <a:prstGeom prst="rect">
            <a:avLst/>
          </a:prstGeom>
          <a:noFill/>
        </p:spPr>
        <p:txBody>
          <a:bodyPr wrap="none" rtlCol="0">
            <a:spAutoFit/>
          </a:bodyPr>
          <a:lstStyle/>
          <a:p>
            <a:r>
              <a:rPr lang="en-US" sz="2000" b="1" i="1" dirty="0" err="1" smtClean="0"/>
              <a:t>StringExpression.TrimStart</a:t>
            </a:r>
            <a:r>
              <a:rPr lang="en-US" sz="2000" b="1" i="1" dirty="0" smtClean="0"/>
              <a:t>()</a:t>
            </a:r>
          </a:p>
          <a:p>
            <a:r>
              <a:rPr lang="en-US" sz="2000" b="1" i="1" dirty="0" err="1" smtClean="0"/>
              <a:t>StringExpression.TrimEnd</a:t>
            </a:r>
            <a:r>
              <a:rPr lang="en-US" sz="2000" b="1" i="1" dirty="0" smtClean="0"/>
              <a:t>()</a:t>
            </a:r>
          </a:p>
          <a:p>
            <a:r>
              <a:rPr lang="en-US" sz="2000" b="1" i="1" dirty="0" err="1" smtClean="0"/>
              <a:t>StringExpression.Trim</a:t>
            </a:r>
            <a:r>
              <a:rPr lang="en-US" sz="2000" b="1" i="1" dirty="0" smtClean="0"/>
              <a:t>()</a:t>
            </a:r>
            <a:endParaRPr lang="en-US" sz="2000" b="1" dirty="0"/>
          </a:p>
        </p:txBody>
      </p:sp>
      <p:sp>
        <p:nvSpPr>
          <p:cNvPr id="6" name="TextBox 5"/>
          <p:cNvSpPr txBox="1"/>
          <p:nvPr/>
        </p:nvSpPr>
        <p:spPr>
          <a:xfrm>
            <a:off x="838200" y="4876800"/>
            <a:ext cx="7467600" cy="1200329"/>
          </a:xfrm>
          <a:prstGeom prst="rect">
            <a:avLst/>
          </a:prstGeom>
          <a:noFill/>
        </p:spPr>
        <p:txBody>
          <a:bodyPr wrap="square" rtlCol="0">
            <a:spAutoFit/>
          </a:bodyPr>
          <a:lstStyle/>
          <a:p>
            <a:r>
              <a:rPr lang="en-US" b="1" dirty="0" err="1" smtClean="0"/>
              <a:t>strGreeting</a:t>
            </a:r>
            <a:r>
              <a:rPr lang="en-US" b="1" dirty="0" smtClean="0"/>
              <a:t> = "    Hello    "</a:t>
            </a:r>
          </a:p>
          <a:p>
            <a:r>
              <a:rPr lang="en-US" b="1" dirty="0" smtClean="0"/>
              <a:t>lblMessage1.Text = </a:t>
            </a:r>
            <a:r>
              <a:rPr lang="en-US" b="1" dirty="0" err="1" smtClean="0"/>
              <a:t>strGreeting.TrimStart</a:t>
            </a:r>
            <a:r>
              <a:rPr lang="en-US" b="1" dirty="0" smtClean="0"/>
              <a:t>()  '  lblMessage1.Text = "Hello    "</a:t>
            </a:r>
          </a:p>
          <a:p>
            <a:r>
              <a:rPr lang="en-US" b="1" dirty="0" smtClean="0"/>
              <a:t>lblMessage2.Text = </a:t>
            </a:r>
            <a:r>
              <a:rPr lang="en-US" b="1" dirty="0" err="1" smtClean="0"/>
              <a:t>strGreeting.TrimEnd</a:t>
            </a:r>
            <a:r>
              <a:rPr lang="en-US" b="1" dirty="0" smtClean="0"/>
              <a:t>()    '  lblMessage2.Text = "    Hello"</a:t>
            </a:r>
          </a:p>
          <a:p>
            <a:r>
              <a:rPr lang="en-US" b="1" dirty="0" smtClean="0"/>
              <a:t>lblMessage3.Text = </a:t>
            </a:r>
            <a:r>
              <a:rPr lang="en-US" b="1" dirty="0" err="1" smtClean="0"/>
              <a:t>strGreeting.Trim</a:t>
            </a:r>
            <a:r>
              <a:rPr lang="en-US" b="1" dirty="0" smtClean="0"/>
              <a:t>() 	        '  lblMessage3.Text = "Hello"</a:t>
            </a:r>
            <a:endParaRPr lang="en-US"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Substring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b="1" dirty="0" smtClean="0">
                <a:solidFill>
                  <a:schemeClr val="bg1"/>
                </a:solidFill>
              </a:rPr>
              <a:t>Substring</a:t>
            </a:r>
            <a:r>
              <a:rPr lang="en-US" dirty="0" smtClean="0"/>
              <a:t> method returns a portion of a string or a </a:t>
            </a:r>
            <a:r>
              <a:rPr lang="en-US" i="1" dirty="0" smtClean="0"/>
              <a:t>“string within a string” </a:t>
            </a:r>
            <a:r>
              <a:rPr lang="en-US" dirty="0" smtClean="0"/>
              <a:t>(a substring)</a:t>
            </a:r>
          </a:p>
          <a:p>
            <a:r>
              <a:rPr lang="en-US" dirty="0" smtClean="0"/>
              <a:t>Each character position is numbered sequentially with the 1st character referred to as position zero</a:t>
            </a:r>
          </a:p>
          <a:p>
            <a:r>
              <a:rPr lang="en-US" b="1" i="1" dirty="0" err="1" smtClean="0"/>
              <a:t>StringExpression.Substring</a:t>
            </a:r>
            <a:r>
              <a:rPr lang="en-US" b="1" i="1" dirty="0" smtClean="0"/>
              <a:t>(Start)</a:t>
            </a:r>
          </a:p>
          <a:p>
            <a:pPr lvl="1"/>
            <a:r>
              <a:rPr lang="en-US" dirty="0" smtClean="0"/>
              <a:t>Returns the characters from the </a:t>
            </a:r>
            <a:r>
              <a:rPr lang="en-US" b="1" i="1" dirty="0" smtClean="0"/>
              <a:t>Start</a:t>
            </a:r>
            <a:r>
              <a:rPr lang="en-US" dirty="0" smtClean="0"/>
              <a:t> position to the end of the string</a:t>
            </a:r>
          </a:p>
          <a:p>
            <a:r>
              <a:rPr lang="en-US" b="1" i="1" dirty="0" err="1" smtClean="0"/>
              <a:t>StringExpression.Substring</a:t>
            </a:r>
            <a:r>
              <a:rPr lang="en-US" b="1" i="1" dirty="0" smtClean="0"/>
              <a:t>(Start, Length)</a:t>
            </a:r>
          </a:p>
          <a:p>
            <a:pPr lvl="1"/>
            <a:r>
              <a:rPr lang="en-US" dirty="0" smtClean="0"/>
              <a:t>Returns the number of characters specified by </a:t>
            </a:r>
            <a:r>
              <a:rPr lang="en-US" b="1" i="1" dirty="0" smtClean="0"/>
              <a:t>Length</a:t>
            </a:r>
            <a:r>
              <a:rPr lang="en-US" dirty="0" smtClean="0"/>
              <a:t> beginning with the </a:t>
            </a:r>
            <a:r>
              <a:rPr lang="en-US" b="1" i="1" dirty="0" smtClean="0"/>
              <a:t>Start</a:t>
            </a:r>
            <a:r>
              <a:rPr lang="en-US" dirty="0" smtClean="0"/>
              <a:t> position</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58</a:t>
            </a:fld>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Substring Method Examples</a:t>
            </a:r>
            <a:endParaRPr lang="en-US" dirty="0"/>
          </a:p>
        </p:txBody>
      </p:sp>
      <p:sp>
        <p:nvSpPr>
          <p:cNvPr id="3" name="Content Placeholder 2"/>
          <p:cNvSpPr>
            <a:spLocks noGrp="1"/>
          </p:cNvSpPr>
          <p:nvPr>
            <p:ph idx="1"/>
          </p:nvPr>
        </p:nvSpPr>
        <p:spPr/>
        <p:txBody>
          <a:bodyPr>
            <a:normAutofit/>
          </a:bodyPr>
          <a:lstStyle/>
          <a:p>
            <a:r>
              <a:rPr lang="en-US" sz="2800" dirty="0" smtClean="0"/>
              <a:t>The first example starts at the 8</a:t>
            </a:r>
            <a:r>
              <a:rPr lang="en-US" sz="2800" baseline="30000" dirty="0" smtClean="0"/>
              <a:t>th</a:t>
            </a:r>
            <a:r>
              <a:rPr lang="en-US" sz="2800" dirty="0" smtClean="0"/>
              <a:t> (</a:t>
            </a:r>
            <a:r>
              <a:rPr lang="en-US" sz="2800" b="1" dirty="0" smtClean="0"/>
              <a:t>W</a:t>
            </a:r>
            <a:r>
              <a:rPr lang="en-US" sz="2800" dirty="0" smtClean="0"/>
              <a:t>) character in the string and continues to the end of the string:</a:t>
            </a:r>
          </a:p>
          <a:p>
            <a:endParaRPr lang="en-US" sz="2800" dirty="0" smtClean="0"/>
          </a:p>
          <a:p>
            <a:pPr>
              <a:buNone/>
            </a:pPr>
            <a:endParaRPr lang="en-US" sz="2800" dirty="0" smtClean="0"/>
          </a:p>
          <a:p>
            <a:r>
              <a:rPr lang="en-US" sz="2800" dirty="0" smtClean="0"/>
              <a:t>The second example starts at the beginning (</a:t>
            </a:r>
            <a:r>
              <a:rPr lang="en-US" sz="2800" b="1" dirty="0" smtClean="0"/>
              <a:t>G</a:t>
            </a:r>
            <a:r>
              <a:rPr lang="en-US" sz="2800" dirty="0" smtClean="0"/>
              <a:t>) of the string and continues until it reaches the 7</a:t>
            </a:r>
            <a:r>
              <a:rPr lang="en-US" sz="2800" baseline="30000" dirty="0" smtClean="0"/>
              <a:t>th</a:t>
            </a:r>
            <a:r>
              <a:rPr lang="en-US" sz="2800" dirty="0" smtClean="0"/>
              <a:t> (empty space) character of the string:</a:t>
            </a:r>
            <a:endParaRPr lang="en-US" sz="28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59</a:t>
            </a:fld>
            <a:endParaRPr lang="en-US" dirty="0"/>
          </a:p>
        </p:txBody>
      </p:sp>
      <p:sp>
        <p:nvSpPr>
          <p:cNvPr id="5" name="TextBox 4"/>
          <p:cNvSpPr txBox="1"/>
          <p:nvPr/>
        </p:nvSpPr>
        <p:spPr>
          <a:xfrm>
            <a:off x="1473652" y="2514600"/>
            <a:ext cx="6196696" cy="1015663"/>
          </a:xfrm>
          <a:prstGeom prst="rect">
            <a:avLst/>
          </a:prstGeom>
          <a:noFill/>
        </p:spPr>
        <p:txBody>
          <a:bodyPr wrap="none" rtlCol="0">
            <a:spAutoFit/>
          </a:bodyPr>
          <a:lstStyle/>
          <a:p>
            <a:r>
              <a:rPr lang="en-US" sz="2000" b="1" dirty="0" smtClean="0"/>
              <a:t>Dim </a:t>
            </a:r>
            <a:r>
              <a:rPr lang="en-US" sz="2000" b="1" dirty="0" err="1" smtClean="0"/>
              <a:t>strLastName</a:t>
            </a:r>
            <a:r>
              <a:rPr lang="en-US" sz="2000" b="1" dirty="0" smtClean="0"/>
              <a:t> As String</a:t>
            </a:r>
          </a:p>
          <a:p>
            <a:r>
              <a:rPr lang="en-US" sz="2000" b="1" dirty="0" smtClean="0"/>
              <a:t>Dim </a:t>
            </a:r>
            <a:r>
              <a:rPr lang="en-US" sz="2000" b="1" dirty="0" err="1" smtClean="0"/>
              <a:t>strFullName</a:t>
            </a:r>
            <a:r>
              <a:rPr lang="en-US" sz="2000" b="1" dirty="0" smtClean="0"/>
              <a:t> As String = "George Washington"</a:t>
            </a:r>
          </a:p>
          <a:p>
            <a:r>
              <a:rPr lang="en-US" sz="2000" b="1" dirty="0" err="1" smtClean="0"/>
              <a:t>strLastName</a:t>
            </a:r>
            <a:r>
              <a:rPr lang="en-US" sz="2000" b="1" dirty="0" smtClean="0"/>
              <a:t> = </a:t>
            </a:r>
            <a:r>
              <a:rPr lang="en-US" sz="2000" b="1" dirty="0" err="1" smtClean="0"/>
              <a:t>strFullName.Substring</a:t>
            </a:r>
            <a:r>
              <a:rPr lang="en-US" sz="2000" b="1" dirty="0" smtClean="0"/>
              <a:t>(7) 	 ' Washington</a:t>
            </a:r>
            <a:endParaRPr lang="en-US" sz="2000" b="1" dirty="0"/>
          </a:p>
        </p:txBody>
      </p:sp>
      <p:sp>
        <p:nvSpPr>
          <p:cNvPr id="6" name="TextBox 5"/>
          <p:cNvSpPr txBox="1"/>
          <p:nvPr/>
        </p:nvSpPr>
        <p:spPr>
          <a:xfrm>
            <a:off x="1664441" y="4953000"/>
            <a:ext cx="5815118" cy="1015663"/>
          </a:xfrm>
          <a:prstGeom prst="rect">
            <a:avLst/>
          </a:prstGeom>
          <a:noFill/>
        </p:spPr>
        <p:txBody>
          <a:bodyPr wrap="none" rtlCol="0">
            <a:spAutoFit/>
          </a:bodyPr>
          <a:lstStyle/>
          <a:p>
            <a:r>
              <a:rPr lang="en-US" sz="2000" b="1" dirty="0" smtClean="0"/>
              <a:t>Dim </a:t>
            </a:r>
            <a:r>
              <a:rPr lang="en-US" sz="2000" b="1" dirty="0" err="1" smtClean="0"/>
              <a:t>strFirstName</a:t>
            </a:r>
            <a:r>
              <a:rPr lang="en-US" sz="2000" b="1" dirty="0" smtClean="0"/>
              <a:t> As String</a:t>
            </a:r>
          </a:p>
          <a:p>
            <a:r>
              <a:rPr lang="en-US" sz="2000" b="1" dirty="0" smtClean="0"/>
              <a:t>Dim </a:t>
            </a:r>
            <a:r>
              <a:rPr lang="en-US" sz="2000" b="1" dirty="0" err="1" smtClean="0"/>
              <a:t>strFullName</a:t>
            </a:r>
            <a:r>
              <a:rPr lang="en-US" sz="2000" b="1" dirty="0" smtClean="0"/>
              <a:t> As String = "George Washington"</a:t>
            </a:r>
          </a:p>
          <a:p>
            <a:r>
              <a:rPr lang="en-US" sz="2000" b="1" dirty="0" err="1" smtClean="0"/>
              <a:t>strFirstName</a:t>
            </a:r>
            <a:r>
              <a:rPr lang="en-US" sz="2000" b="1" dirty="0" smtClean="0"/>
              <a:t> = </a:t>
            </a:r>
            <a:r>
              <a:rPr lang="en-US" sz="2000" b="1" dirty="0" err="1" smtClean="0"/>
              <a:t>strFullName.Substring</a:t>
            </a:r>
            <a:r>
              <a:rPr lang="en-US" sz="2000" b="1" dirty="0" smtClean="0"/>
              <a:t>(0, 6)    ' George</a:t>
            </a:r>
            <a:endParaRPr lang="en-US"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Decision Structure</a:t>
            </a:r>
            <a:endParaRPr lang="en-US" dirty="0"/>
          </a:p>
        </p:txBody>
      </p:sp>
      <p:sp>
        <p:nvSpPr>
          <p:cNvPr id="3" name="Content Placeholder 2"/>
          <p:cNvSpPr>
            <a:spLocks noGrp="1"/>
          </p:cNvSpPr>
          <p:nvPr>
            <p:ph idx="1"/>
          </p:nvPr>
        </p:nvSpPr>
        <p:spPr/>
        <p:txBody>
          <a:bodyPr>
            <a:normAutofit lnSpcReduction="10000"/>
          </a:bodyPr>
          <a:lstStyle/>
          <a:p>
            <a:r>
              <a:rPr lang="en-US" dirty="0" smtClean="0"/>
              <a:t>Flowchart of a</a:t>
            </a:r>
            <a:br>
              <a:rPr lang="en-US" dirty="0" smtClean="0"/>
            </a:br>
            <a:r>
              <a:rPr lang="en-US" dirty="0" smtClean="0"/>
              <a:t>typical decision</a:t>
            </a:r>
            <a:br>
              <a:rPr lang="en-US" dirty="0" smtClean="0"/>
            </a:br>
            <a:r>
              <a:rPr lang="en-US" dirty="0" smtClean="0"/>
              <a:t>structure</a:t>
            </a:r>
          </a:p>
          <a:p>
            <a:r>
              <a:rPr lang="en-US" dirty="0" smtClean="0"/>
              <a:t>Evaluate the</a:t>
            </a:r>
            <a:br>
              <a:rPr lang="en-US" dirty="0" smtClean="0"/>
            </a:br>
            <a:r>
              <a:rPr lang="en-US" dirty="0" smtClean="0"/>
              <a:t>condition</a:t>
            </a:r>
          </a:p>
          <a:p>
            <a:pPr lvl="1"/>
            <a:r>
              <a:rPr lang="en-US" dirty="0" smtClean="0"/>
              <a:t>Is it cold outside?</a:t>
            </a:r>
          </a:p>
          <a:p>
            <a:r>
              <a:rPr lang="en-US" dirty="0" smtClean="0"/>
              <a:t>Execute or skip</a:t>
            </a:r>
            <a:br>
              <a:rPr lang="en-US" dirty="0" smtClean="0"/>
            </a:br>
            <a:r>
              <a:rPr lang="en-US" dirty="0" smtClean="0"/>
              <a:t>over some code</a:t>
            </a:r>
          </a:p>
          <a:p>
            <a:pPr lvl="1"/>
            <a:r>
              <a:rPr lang="en-US" dirty="0" smtClean="0"/>
              <a:t>If yes, wear a coat</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6</a:t>
            </a:fld>
            <a:endParaRPr lang="en-US" dirty="0"/>
          </a:p>
        </p:txBody>
      </p:sp>
      <p:grpSp>
        <p:nvGrpSpPr>
          <p:cNvPr id="14" name="Group 13"/>
          <p:cNvGrpSpPr/>
          <p:nvPr/>
        </p:nvGrpSpPr>
        <p:grpSpPr>
          <a:xfrm>
            <a:off x="4495800" y="1981200"/>
            <a:ext cx="3810000" cy="3733800"/>
            <a:chOff x="4648200" y="1981200"/>
            <a:chExt cx="3505200" cy="3733800"/>
          </a:xfrm>
        </p:grpSpPr>
        <p:sp>
          <p:nvSpPr>
            <p:cNvPr id="5" name="AutoShape 4"/>
            <p:cNvSpPr>
              <a:spLocks noChangeArrowheads="1"/>
            </p:cNvSpPr>
            <p:nvPr/>
          </p:nvSpPr>
          <p:spPr bwMode="auto">
            <a:xfrm>
              <a:off x="4648200" y="2743200"/>
              <a:ext cx="2133600" cy="1219200"/>
            </a:xfrm>
            <a:prstGeom prst="flowChartDecision">
              <a:avLst/>
            </a:prstGeom>
            <a:solidFill>
              <a:schemeClr val="bg1"/>
            </a:solidFill>
            <a:ln w="38100">
              <a:solidFill>
                <a:schemeClr val="tx1"/>
              </a:solidFill>
              <a:miter lim="800000"/>
              <a:headEnd/>
              <a:tailEnd/>
            </a:ln>
          </p:spPr>
          <p:txBody>
            <a:bodyPr wrap="none" anchor="ctr"/>
            <a:lstStyle/>
            <a:p>
              <a:pPr algn="ctr" eaLnBrk="0" hangingPunct="0"/>
              <a:r>
                <a:rPr lang="en-US" b="1" dirty="0" smtClean="0"/>
                <a:t>Is it cold outside?</a:t>
              </a:r>
              <a:endParaRPr lang="en-US" b="1" dirty="0"/>
            </a:p>
          </p:txBody>
        </p:sp>
        <p:sp>
          <p:nvSpPr>
            <p:cNvPr id="6" name="AutoShape 5"/>
            <p:cNvSpPr>
              <a:spLocks noChangeArrowheads="1"/>
            </p:cNvSpPr>
            <p:nvPr/>
          </p:nvSpPr>
          <p:spPr bwMode="auto">
            <a:xfrm>
              <a:off x="6400800" y="4267200"/>
              <a:ext cx="1752600" cy="1219200"/>
            </a:xfrm>
            <a:prstGeom prst="flowChartProcess">
              <a:avLst/>
            </a:prstGeom>
            <a:solidFill>
              <a:schemeClr val="bg1"/>
            </a:solidFill>
            <a:ln w="38100">
              <a:solidFill>
                <a:schemeClr val="tx1"/>
              </a:solidFill>
              <a:miter lim="800000"/>
              <a:headEnd/>
              <a:tailEnd/>
            </a:ln>
          </p:spPr>
          <p:txBody>
            <a:bodyPr wrap="none" anchor="ctr"/>
            <a:lstStyle/>
            <a:p>
              <a:pPr algn="ctr" eaLnBrk="0" hangingPunct="0"/>
              <a:r>
                <a:rPr lang="en-US" b="1" dirty="0" smtClean="0"/>
                <a:t>Wear a coat.</a:t>
              </a:r>
              <a:endParaRPr lang="en-US" b="1" dirty="0"/>
            </a:p>
          </p:txBody>
        </p:sp>
        <p:sp>
          <p:nvSpPr>
            <p:cNvPr id="7" name="Line 6"/>
            <p:cNvSpPr>
              <a:spLocks noChangeShapeType="1"/>
            </p:cNvSpPr>
            <p:nvPr/>
          </p:nvSpPr>
          <p:spPr bwMode="auto">
            <a:xfrm>
              <a:off x="5715000" y="1981200"/>
              <a:ext cx="0" cy="762000"/>
            </a:xfrm>
            <a:prstGeom prst="line">
              <a:avLst/>
            </a:prstGeom>
            <a:noFill/>
            <a:ln w="38100">
              <a:solidFill>
                <a:schemeClr val="tx1"/>
              </a:solidFill>
              <a:round/>
              <a:headEnd/>
              <a:tailEnd type="triangle" w="med" len="med"/>
            </a:ln>
          </p:spPr>
          <p:txBody>
            <a:bodyPr/>
            <a:lstStyle/>
            <a:p>
              <a:endParaRPr lang="en-US"/>
            </a:p>
          </p:txBody>
        </p:sp>
        <p:sp>
          <p:nvSpPr>
            <p:cNvPr id="8" name="Line 7"/>
            <p:cNvSpPr>
              <a:spLocks noChangeShapeType="1"/>
            </p:cNvSpPr>
            <p:nvPr/>
          </p:nvSpPr>
          <p:spPr bwMode="auto">
            <a:xfrm>
              <a:off x="7315200" y="3352800"/>
              <a:ext cx="0" cy="914400"/>
            </a:xfrm>
            <a:prstGeom prst="line">
              <a:avLst/>
            </a:prstGeom>
            <a:noFill/>
            <a:ln w="38100">
              <a:solidFill>
                <a:schemeClr val="tx1"/>
              </a:solidFill>
              <a:round/>
              <a:headEnd/>
              <a:tailEnd type="triangle" w="med" len="med"/>
            </a:ln>
          </p:spPr>
          <p:txBody>
            <a:bodyPr/>
            <a:lstStyle/>
            <a:p>
              <a:endParaRPr lang="en-US"/>
            </a:p>
          </p:txBody>
        </p:sp>
        <p:sp>
          <p:nvSpPr>
            <p:cNvPr id="9" name="Line 8"/>
            <p:cNvSpPr>
              <a:spLocks noChangeShapeType="1"/>
            </p:cNvSpPr>
            <p:nvPr/>
          </p:nvSpPr>
          <p:spPr bwMode="auto">
            <a:xfrm>
              <a:off x="6781800" y="3352800"/>
              <a:ext cx="533400" cy="0"/>
            </a:xfrm>
            <a:prstGeom prst="line">
              <a:avLst/>
            </a:prstGeom>
            <a:noFill/>
            <a:ln w="38100">
              <a:solidFill>
                <a:schemeClr val="tx1"/>
              </a:solidFill>
              <a:round/>
              <a:headEnd/>
              <a:tailEnd/>
            </a:ln>
          </p:spPr>
          <p:txBody>
            <a:bodyPr/>
            <a:lstStyle/>
            <a:p>
              <a:endParaRPr lang="en-US"/>
            </a:p>
          </p:txBody>
        </p:sp>
        <p:sp>
          <p:nvSpPr>
            <p:cNvPr id="10" name="Line 9"/>
            <p:cNvSpPr>
              <a:spLocks noChangeShapeType="1"/>
            </p:cNvSpPr>
            <p:nvPr/>
          </p:nvSpPr>
          <p:spPr bwMode="auto">
            <a:xfrm>
              <a:off x="5715000" y="3962400"/>
              <a:ext cx="0" cy="1752600"/>
            </a:xfrm>
            <a:prstGeom prst="line">
              <a:avLst/>
            </a:prstGeom>
            <a:noFill/>
            <a:ln w="38100">
              <a:solidFill>
                <a:schemeClr val="tx1"/>
              </a:solidFill>
              <a:round/>
              <a:headEnd/>
              <a:tailEnd type="triangle" w="med" len="med"/>
            </a:ln>
          </p:spPr>
          <p:txBody>
            <a:bodyPr/>
            <a:lstStyle/>
            <a:p>
              <a:endParaRPr lang="en-US"/>
            </a:p>
          </p:txBody>
        </p:sp>
        <p:sp>
          <p:nvSpPr>
            <p:cNvPr id="11" name="Line 10"/>
            <p:cNvSpPr>
              <a:spLocks noChangeShapeType="1"/>
            </p:cNvSpPr>
            <p:nvPr/>
          </p:nvSpPr>
          <p:spPr bwMode="auto">
            <a:xfrm rot="5400000">
              <a:off x="6057900" y="4610100"/>
              <a:ext cx="0" cy="685800"/>
            </a:xfrm>
            <a:prstGeom prst="line">
              <a:avLst/>
            </a:prstGeom>
            <a:noFill/>
            <a:ln w="38100">
              <a:solidFill>
                <a:schemeClr val="tx1"/>
              </a:solidFill>
              <a:round/>
              <a:headEnd/>
              <a:tailEnd type="triangle" w="med" len="med"/>
            </a:ln>
          </p:spPr>
          <p:txBody>
            <a:bodyPr/>
            <a:lstStyle/>
            <a:p>
              <a:endParaRPr lang="en-US"/>
            </a:p>
          </p:txBody>
        </p:sp>
        <p:sp>
          <p:nvSpPr>
            <p:cNvPr id="12" name="Text Box 11"/>
            <p:cNvSpPr txBox="1">
              <a:spLocks noChangeArrowheads="1"/>
            </p:cNvSpPr>
            <p:nvPr/>
          </p:nvSpPr>
          <p:spPr bwMode="auto">
            <a:xfrm>
              <a:off x="6842125" y="2936875"/>
              <a:ext cx="607218" cy="369332"/>
            </a:xfrm>
            <a:prstGeom prst="rect">
              <a:avLst/>
            </a:prstGeom>
            <a:noFill/>
            <a:ln w="9525">
              <a:noFill/>
              <a:miter lim="800000"/>
              <a:headEnd/>
              <a:tailEnd/>
            </a:ln>
          </p:spPr>
          <p:txBody>
            <a:bodyPr wrap="none">
              <a:spAutoFit/>
            </a:bodyPr>
            <a:lstStyle/>
            <a:p>
              <a:pPr eaLnBrk="0" hangingPunct="0"/>
              <a:r>
                <a:rPr lang="en-US" b="1" dirty="0"/>
                <a:t>True</a:t>
              </a:r>
            </a:p>
          </p:txBody>
        </p:sp>
        <p:sp>
          <p:nvSpPr>
            <p:cNvPr id="13" name="Text Box 12"/>
            <p:cNvSpPr txBox="1">
              <a:spLocks noChangeArrowheads="1"/>
            </p:cNvSpPr>
            <p:nvPr/>
          </p:nvSpPr>
          <p:spPr bwMode="auto">
            <a:xfrm>
              <a:off x="4876800" y="3886200"/>
              <a:ext cx="660887" cy="369332"/>
            </a:xfrm>
            <a:prstGeom prst="rect">
              <a:avLst/>
            </a:prstGeom>
            <a:noFill/>
            <a:ln w="9525">
              <a:noFill/>
              <a:miter lim="800000"/>
              <a:headEnd/>
              <a:tailEnd/>
            </a:ln>
          </p:spPr>
          <p:txBody>
            <a:bodyPr wrap="none">
              <a:spAutoFit/>
            </a:bodyPr>
            <a:lstStyle/>
            <a:p>
              <a:pPr eaLnBrk="0" hangingPunct="0"/>
              <a:r>
                <a:rPr lang="en-US" b="1" dirty="0"/>
                <a:t>False</a:t>
              </a: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IndexOf</a:t>
            </a:r>
            <a:r>
              <a:rPr lang="en-US" dirty="0" smtClean="0"/>
              <a:t> Method</a:t>
            </a:r>
            <a:endParaRPr lang="en-US" dirty="0"/>
          </a:p>
        </p:txBody>
      </p:sp>
      <p:sp>
        <p:nvSpPr>
          <p:cNvPr id="3" name="Content Placeholder 2"/>
          <p:cNvSpPr>
            <a:spLocks noGrp="1"/>
          </p:cNvSpPr>
          <p:nvPr>
            <p:ph idx="1"/>
          </p:nvPr>
        </p:nvSpPr>
        <p:spPr/>
        <p:txBody>
          <a:bodyPr>
            <a:normAutofit fontScale="92500" lnSpcReduction="10000"/>
          </a:bodyPr>
          <a:lstStyle/>
          <a:p>
            <a:r>
              <a:rPr lang="en-US" sz="3000" dirty="0" smtClean="0"/>
              <a:t>The </a:t>
            </a:r>
            <a:r>
              <a:rPr lang="en-US" sz="3000" b="1" dirty="0" err="1" smtClean="0">
                <a:solidFill>
                  <a:schemeClr val="bg1"/>
                </a:solidFill>
              </a:rPr>
              <a:t>IndexOf</a:t>
            </a:r>
            <a:r>
              <a:rPr lang="en-US" sz="3000" dirty="0" smtClean="0"/>
              <a:t> method searches for a character or string within a string, it has three general formats:</a:t>
            </a:r>
          </a:p>
          <a:p>
            <a:r>
              <a:rPr lang="en-US" sz="3000" b="1" i="1" dirty="0" err="1" smtClean="0"/>
              <a:t>StringExpression.IndexOf</a:t>
            </a:r>
            <a:r>
              <a:rPr lang="en-US" sz="3000" b="1" i="1" dirty="0" smtClean="0"/>
              <a:t>(</a:t>
            </a:r>
            <a:r>
              <a:rPr lang="en-US" sz="3000" b="1" i="1" dirty="0" err="1" smtClean="0"/>
              <a:t>Searchstring</a:t>
            </a:r>
            <a:r>
              <a:rPr lang="en-US" sz="3000" b="1" i="1" dirty="0" smtClean="0"/>
              <a:t>)</a:t>
            </a:r>
          </a:p>
          <a:p>
            <a:pPr lvl="1"/>
            <a:r>
              <a:rPr lang="en-US" sz="3000" dirty="0" smtClean="0"/>
              <a:t>Searches the entire string for </a:t>
            </a:r>
            <a:r>
              <a:rPr lang="en-US" sz="3000" b="1" i="1" dirty="0" err="1" smtClean="0"/>
              <a:t>SearchString</a:t>
            </a:r>
            <a:endParaRPr lang="en-US" sz="3000" b="1" i="1" dirty="0" smtClean="0"/>
          </a:p>
          <a:p>
            <a:r>
              <a:rPr lang="en-US" sz="3000" b="1" i="1" dirty="0" err="1" smtClean="0"/>
              <a:t>StringExpression.IndexOf</a:t>
            </a:r>
            <a:r>
              <a:rPr lang="en-US" sz="3000" b="1" i="1" dirty="0" smtClean="0"/>
              <a:t>(</a:t>
            </a:r>
            <a:r>
              <a:rPr lang="en-US" sz="3000" b="1" i="1" dirty="0" err="1" smtClean="0"/>
              <a:t>SearchString</a:t>
            </a:r>
            <a:r>
              <a:rPr lang="en-US" sz="3000" b="1" i="1" dirty="0" smtClean="0"/>
              <a:t>, Start)</a:t>
            </a:r>
          </a:p>
          <a:p>
            <a:pPr lvl="1"/>
            <a:r>
              <a:rPr lang="en-US" sz="3000" dirty="0" smtClean="0"/>
              <a:t>Starts at the character position </a:t>
            </a:r>
            <a:r>
              <a:rPr lang="en-US" sz="3000" b="1" i="1" dirty="0" smtClean="0"/>
              <a:t>Start</a:t>
            </a:r>
            <a:r>
              <a:rPr lang="en-US" sz="3000" dirty="0" smtClean="0"/>
              <a:t> and searches for </a:t>
            </a:r>
            <a:r>
              <a:rPr lang="en-US" sz="3000" b="1" i="1" dirty="0" err="1" smtClean="0"/>
              <a:t>SearchString</a:t>
            </a:r>
            <a:r>
              <a:rPr lang="en-US" sz="3000" dirty="0" smtClean="0"/>
              <a:t> from that point</a:t>
            </a:r>
          </a:p>
          <a:p>
            <a:r>
              <a:rPr lang="en-US" sz="3000" b="1" i="1" dirty="0" err="1" smtClean="0"/>
              <a:t>StringExpr.IndexOf</a:t>
            </a:r>
            <a:r>
              <a:rPr lang="en-US" sz="3000" b="1" i="1" dirty="0" smtClean="0"/>
              <a:t>(</a:t>
            </a:r>
            <a:r>
              <a:rPr lang="en-US" sz="3000" b="1" i="1" dirty="0" err="1" smtClean="0"/>
              <a:t>SearchString</a:t>
            </a:r>
            <a:r>
              <a:rPr lang="en-US" sz="3000" b="1" i="1" dirty="0" smtClean="0"/>
              <a:t>, Start, Count)</a:t>
            </a:r>
          </a:p>
          <a:p>
            <a:pPr lvl="1"/>
            <a:r>
              <a:rPr lang="en-US" sz="3000" dirty="0" smtClean="0"/>
              <a:t>Starts at the character position </a:t>
            </a:r>
            <a:r>
              <a:rPr lang="en-US" sz="3000" b="1" i="1" dirty="0" smtClean="0"/>
              <a:t>Start</a:t>
            </a:r>
            <a:r>
              <a:rPr lang="en-US" sz="3000" dirty="0" smtClean="0"/>
              <a:t> and searches </a:t>
            </a:r>
            <a:r>
              <a:rPr lang="en-US" sz="3000" b="1" i="1" dirty="0" smtClean="0"/>
              <a:t>Count</a:t>
            </a:r>
            <a:r>
              <a:rPr lang="en-US" sz="3000" dirty="0" smtClean="0"/>
              <a:t> characters for </a:t>
            </a:r>
            <a:r>
              <a:rPr lang="en-US" sz="3000" b="1" i="1" dirty="0" err="1" smtClean="0"/>
              <a:t>SearchString</a:t>
            </a:r>
            <a:endParaRPr lang="en-US" sz="3000" b="1" i="1" dirty="0" smtClean="0"/>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60</a:t>
            </a:fld>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IndexOf</a:t>
            </a:r>
            <a:r>
              <a:rPr lang="en-US" dirty="0" smtClean="0"/>
              <a:t> Method Examples</a:t>
            </a:r>
            <a:endParaRPr lang="en-US" dirty="0"/>
          </a:p>
        </p:txBody>
      </p:sp>
      <p:sp>
        <p:nvSpPr>
          <p:cNvPr id="3" name="Content Placeholder 2"/>
          <p:cNvSpPr>
            <a:spLocks noGrp="1"/>
          </p:cNvSpPr>
          <p:nvPr>
            <p:ph idx="1"/>
          </p:nvPr>
        </p:nvSpPr>
        <p:spPr/>
        <p:txBody>
          <a:bodyPr>
            <a:normAutofit fontScale="85000" lnSpcReduction="10000"/>
          </a:bodyPr>
          <a:lstStyle/>
          <a:p>
            <a:pPr>
              <a:lnSpc>
                <a:spcPct val="90000"/>
              </a:lnSpc>
            </a:pPr>
            <a:r>
              <a:rPr lang="en-US" dirty="0" smtClean="0"/>
              <a:t>The </a:t>
            </a:r>
            <a:r>
              <a:rPr lang="en-US" b="1" dirty="0" err="1" smtClean="0"/>
              <a:t>IndexOf</a:t>
            </a:r>
            <a:r>
              <a:rPr lang="en-US" dirty="0" smtClean="0"/>
              <a:t> method will return the starting position of the </a:t>
            </a:r>
            <a:r>
              <a:rPr lang="en-US" b="1" dirty="0" err="1" smtClean="0"/>
              <a:t>SearchString</a:t>
            </a:r>
            <a:r>
              <a:rPr lang="en-US" dirty="0" smtClean="0"/>
              <a:t> in the string being searched</a:t>
            </a:r>
          </a:p>
          <a:p>
            <a:pPr>
              <a:lnSpc>
                <a:spcPct val="90000"/>
              </a:lnSpc>
            </a:pPr>
            <a:r>
              <a:rPr lang="en-US" dirty="0" smtClean="0"/>
              <a:t>Positions are numbered from </a:t>
            </a:r>
            <a:r>
              <a:rPr lang="en-US" b="1" dirty="0" smtClean="0"/>
              <a:t>0</a:t>
            </a:r>
            <a:r>
              <a:rPr lang="en-US" dirty="0" smtClean="0"/>
              <a:t> (for the first)</a:t>
            </a:r>
          </a:p>
          <a:p>
            <a:pPr>
              <a:lnSpc>
                <a:spcPct val="90000"/>
              </a:lnSpc>
            </a:pPr>
            <a:r>
              <a:rPr lang="en-US" dirty="0" smtClean="0"/>
              <a:t>If </a:t>
            </a:r>
            <a:r>
              <a:rPr lang="en-US" b="1" dirty="0" err="1" smtClean="0"/>
              <a:t>SearchString</a:t>
            </a:r>
            <a:r>
              <a:rPr lang="en-US" dirty="0" smtClean="0"/>
              <a:t> is not found, a value of </a:t>
            </a:r>
            <a:r>
              <a:rPr lang="en-US" b="1" dirty="0" smtClean="0"/>
              <a:t>-1</a:t>
            </a:r>
            <a:r>
              <a:rPr lang="en-US" dirty="0" smtClean="0"/>
              <a:t> is returned</a:t>
            </a:r>
          </a:p>
          <a:p>
            <a:pPr>
              <a:lnSpc>
                <a:spcPct val="90000"/>
              </a:lnSpc>
            </a:pPr>
            <a:endParaRPr lang="en-US" dirty="0" smtClean="0"/>
          </a:p>
          <a:p>
            <a:pPr>
              <a:lnSpc>
                <a:spcPct val="90000"/>
              </a:lnSpc>
            </a:pPr>
            <a:endParaRPr lang="en-US" dirty="0" smtClean="0"/>
          </a:p>
          <a:p>
            <a:pPr>
              <a:lnSpc>
                <a:spcPct val="90000"/>
              </a:lnSpc>
            </a:pPr>
            <a:endParaRPr lang="en-US" dirty="0" smtClean="0"/>
          </a:p>
          <a:p>
            <a:pPr>
              <a:lnSpc>
                <a:spcPct val="90000"/>
              </a:lnSpc>
            </a:pPr>
            <a:endParaRPr lang="en-US" sz="1200" dirty="0" smtClean="0"/>
          </a:p>
          <a:p>
            <a:pPr>
              <a:lnSpc>
                <a:spcPct val="90000"/>
              </a:lnSpc>
            </a:pPr>
            <a:endParaRPr lang="en-US" dirty="0" smtClean="0"/>
          </a:p>
          <a:p>
            <a:pPr>
              <a:lnSpc>
                <a:spcPct val="90000"/>
              </a:lnSpc>
            </a:pPr>
            <a:endParaRPr lang="en-US" dirty="0" smtClean="0"/>
          </a:p>
          <a:p>
            <a:pPr>
              <a:lnSpc>
                <a:spcPct val="90000"/>
              </a:lnSpc>
            </a:pPr>
            <a:r>
              <a:rPr lang="en-US" dirty="0" smtClean="0"/>
              <a:t>Tutorial 4-6 provides an opportunity to work with several of the string methods</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61</a:t>
            </a:fld>
            <a:endParaRPr lang="en-US" dirty="0"/>
          </a:p>
        </p:txBody>
      </p:sp>
      <p:grpSp>
        <p:nvGrpSpPr>
          <p:cNvPr id="5" name="Group 9"/>
          <p:cNvGrpSpPr>
            <a:grpSpLocks/>
          </p:cNvGrpSpPr>
          <p:nvPr/>
        </p:nvGrpSpPr>
        <p:grpSpPr bwMode="auto">
          <a:xfrm>
            <a:off x="2362200" y="3352800"/>
            <a:ext cx="4481513" cy="1819275"/>
            <a:chOff x="912" y="2064"/>
            <a:chExt cx="2823" cy="1146"/>
          </a:xfrm>
        </p:grpSpPr>
        <p:sp>
          <p:nvSpPr>
            <p:cNvPr id="6" name="Text Box 4"/>
            <p:cNvSpPr txBox="1">
              <a:spLocks noChangeArrowheads="1"/>
            </p:cNvSpPr>
            <p:nvPr/>
          </p:nvSpPr>
          <p:spPr bwMode="auto">
            <a:xfrm>
              <a:off x="912" y="2376"/>
              <a:ext cx="2812" cy="834"/>
            </a:xfrm>
            <a:prstGeom prst="rect">
              <a:avLst/>
            </a:prstGeom>
            <a:noFill/>
            <a:ln w="9525">
              <a:noFill/>
              <a:miter lim="800000"/>
              <a:headEnd/>
              <a:tailEnd/>
            </a:ln>
          </p:spPr>
          <p:txBody>
            <a:bodyPr wrap="none">
              <a:spAutoFit/>
            </a:bodyPr>
            <a:lstStyle/>
            <a:p>
              <a:pPr eaLnBrk="0" hangingPunct="0"/>
              <a:r>
                <a:rPr lang="en-US" sz="2000" b="1" dirty="0"/>
                <a:t>Dim name As String = "Angelina Adams"</a:t>
              </a:r>
            </a:p>
            <a:p>
              <a:pPr eaLnBrk="0" hangingPunct="0"/>
              <a:r>
                <a:rPr lang="en-US" sz="2000" b="1" dirty="0"/>
                <a:t>Dim position As Integer</a:t>
              </a:r>
            </a:p>
            <a:p>
              <a:pPr eaLnBrk="0" hangingPunct="0"/>
              <a:r>
                <a:rPr lang="en-US" sz="2000" b="1" dirty="0"/>
                <a:t>position = </a:t>
              </a:r>
              <a:r>
                <a:rPr lang="en-US" sz="2000" b="1" dirty="0" err="1"/>
                <a:t>name.IndexOf</a:t>
              </a:r>
              <a:r>
                <a:rPr lang="en-US" sz="2000" b="1" dirty="0"/>
                <a:t>("A", 1)</a:t>
              </a:r>
            </a:p>
            <a:p>
              <a:pPr eaLnBrk="0" hangingPunct="0"/>
              <a:r>
                <a:rPr lang="en-US" sz="2000" b="1" dirty="0"/>
                <a:t>	' position has the value 9</a:t>
              </a:r>
            </a:p>
          </p:txBody>
        </p:sp>
        <p:sp>
          <p:nvSpPr>
            <p:cNvPr id="7" name="Text Box 5"/>
            <p:cNvSpPr txBox="1">
              <a:spLocks noChangeArrowheads="1"/>
            </p:cNvSpPr>
            <p:nvPr/>
          </p:nvSpPr>
          <p:spPr bwMode="auto">
            <a:xfrm>
              <a:off x="2112" y="2064"/>
              <a:ext cx="711" cy="233"/>
            </a:xfrm>
            <a:prstGeom prst="rect">
              <a:avLst/>
            </a:prstGeom>
            <a:solidFill>
              <a:schemeClr val="bg1"/>
            </a:solidFill>
            <a:ln w="38100">
              <a:solidFill>
                <a:schemeClr val="tx1"/>
              </a:solidFill>
              <a:miter lim="800000"/>
              <a:headEnd/>
              <a:tailEnd/>
            </a:ln>
          </p:spPr>
          <p:txBody>
            <a:bodyPr wrap="none">
              <a:spAutoFit/>
            </a:bodyPr>
            <a:lstStyle/>
            <a:p>
              <a:pPr eaLnBrk="0" hangingPunct="0"/>
              <a:r>
                <a:rPr lang="en-US" b="1" dirty="0"/>
                <a:t>Position 0</a:t>
              </a:r>
            </a:p>
          </p:txBody>
        </p:sp>
        <p:sp>
          <p:nvSpPr>
            <p:cNvPr id="8" name="Text Box 6"/>
            <p:cNvSpPr txBox="1">
              <a:spLocks noChangeArrowheads="1"/>
            </p:cNvSpPr>
            <p:nvPr/>
          </p:nvSpPr>
          <p:spPr bwMode="auto">
            <a:xfrm>
              <a:off x="3024" y="2064"/>
              <a:ext cx="711" cy="233"/>
            </a:xfrm>
            <a:prstGeom prst="rect">
              <a:avLst/>
            </a:prstGeom>
            <a:solidFill>
              <a:schemeClr val="bg1"/>
            </a:solidFill>
            <a:ln w="38100">
              <a:solidFill>
                <a:schemeClr val="tx1"/>
              </a:solidFill>
              <a:miter lim="800000"/>
              <a:headEnd/>
              <a:tailEnd/>
            </a:ln>
          </p:spPr>
          <p:txBody>
            <a:bodyPr wrap="none">
              <a:spAutoFit/>
            </a:bodyPr>
            <a:lstStyle/>
            <a:p>
              <a:pPr eaLnBrk="0" hangingPunct="0"/>
              <a:r>
                <a:rPr lang="en-US" b="1" dirty="0"/>
                <a:t>Position 9</a:t>
              </a:r>
            </a:p>
          </p:txBody>
        </p:sp>
        <p:sp>
          <p:nvSpPr>
            <p:cNvPr id="9" name="Line 7"/>
            <p:cNvSpPr>
              <a:spLocks noChangeShapeType="1"/>
            </p:cNvSpPr>
            <p:nvPr/>
          </p:nvSpPr>
          <p:spPr bwMode="auto">
            <a:xfrm>
              <a:off x="2544" y="2304"/>
              <a:ext cx="0" cy="144"/>
            </a:xfrm>
            <a:prstGeom prst="line">
              <a:avLst/>
            </a:prstGeom>
            <a:noFill/>
            <a:ln w="38100">
              <a:solidFill>
                <a:schemeClr val="tx1"/>
              </a:solidFill>
              <a:round/>
              <a:headEnd/>
              <a:tailEnd type="triangle" w="med" len="med"/>
            </a:ln>
          </p:spPr>
          <p:txBody>
            <a:bodyPr/>
            <a:lstStyle/>
            <a:p>
              <a:endParaRPr lang="en-US"/>
            </a:p>
          </p:txBody>
        </p:sp>
        <p:sp>
          <p:nvSpPr>
            <p:cNvPr id="10" name="Line 8"/>
            <p:cNvSpPr>
              <a:spLocks noChangeShapeType="1"/>
            </p:cNvSpPr>
            <p:nvPr/>
          </p:nvSpPr>
          <p:spPr bwMode="auto">
            <a:xfrm>
              <a:off x="3168" y="2304"/>
              <a:ext cx="0" cy="144"/>
            </a:xfrm>
            <a:prstGeom prst="line">
              <a:avLst/>
            </a:prstGeom>
            <a:noFill/>
            <a:ln w="38100">
              <a:solidFill>
                <a:schemeClr val="tx1"/>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4.8</a:t>
            </a:r>
            <a:endParaRPr lang="en-US" dirty="0"/>
          </a:p>
        </p:txBody>
      </p:sp>
      <p:sp>
        <p:nvSpPr>
          <p:cNvPr id="3" name="Title 2"/>
          <p:cNvSpPr>
            <a:spLocks noGrp="1"/>
          </p:cNvSpPr>
          <p:nvPr>
            <p:ph type="title"/>
          </p:nvPr>
        </p:nvSpPr>
        <p:spPr/>
        <p:txBody>
          <a:bodyPr/>
          <a:lstStyle/>
          <a:p>
            <a:r>
              <a:rPr lang="en-US" dirty="0" smtClean="0"/>
              <a:t>More about Message Boxes</a:t>
            </a:r>
            <a:endParaRPr lang="en-US" dirty="0"/>
          </a:p>
        </p:txBody>
      </p:sp>
      <p:sp>
        <p:nvSpPr>
          <p:cNvPr id="4" name="Text Placeholder 3"/>
          <p:cNvSpPr>
            <a:spLocks noGrp="1"/>
          </p:cNvSpPr>
          <p:nvPr>
            <p:ph type="body" idx="13"/>
          </p:nvPr>
        </p:nvSpPr>
        <p:spPr/>
        <p:txBody>
          <a:bodyPr/>
          <a:lstStyle/>
          <a:p>
            <a:r>
              <a:rPr lang="en-US" dirty="0" smtClean="0"/>
              <a:t>Sometimes you need a convenient way to display a message to the</a:t>
            </a:r>
          </a:p>
          <a:p>
            <a:r>
              <a:rPr lang="en-US" dirty="0" smtClean="0"/>
              <a:t>user. This section discusses the </a:t>
            </a:r>
            <a:r>
              <a:rPr lang="en-US" b="1" dirty="0" err="1" smtClean="0"/>
              <a:t>MessageBox.Show</a:t>
            </a:r>
            <a:r>
              <a:rPr lang="en-US" dirty="0" smtClean="0"/>
              <a:t> method, which</a:t>
            </a:r>
          </a:p>
          <a:p>
            <a:r>
              <a:rPr lang="en-US" dirty="0" smtClean="0"/>
              <a:t>allows you to display a message in a dialog box.</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Box Arguments</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A message box is a dialog box with a user message in a pop-up window</a:t>
            </a:r>
          </a:p>
          <a:p>
            <a:endParaRPr lang="en-US" sz="2400" dirty="0" smtClean="0"/>
          </a:p>
          <a:p>
            <a:endParaRPr lang="en-US" sz="2400" dirty="0" smtClean="0"/>
          </a:p>
          <a:p>
            <a:r>
              <a:rPr lang="en-US" sz="2400" dirty="0" smtClean="0"/>
              <a:t>The following can be specified</a:t>
            </a:r>
          </a:p>
          <a:p>
            <a:pPr lvl="1"/>
            <a:r>
              <a:rPr lang="en-US" sz="2400" b="1" i="1" dirty="0" smtClean="0"/>
              <a:t>Message</a:t>
            </a:r>
            <a:r>
              <a:rPr lang="en-US" sz="2400" dirty="0" smtClean="0"/>
              <a:t> - text to display within the box</a:t>
            </a:r>
          </a:p>
          <a:p>
            <a:pPr lvl="1"/>
            <a:r>
              <a:rPr lang="en-US" sz="2400" b="1" i="1" dirty="0" smtClean="0"/>
              <a:t>Caption</a:t>
            </a:r>
            <a:r>
              <a:rPr lang="en-US" sz="2400" dirty="0" smtClean="0"/>
              <a:t> - title for the top bar of the box</a:t>
            </a:r>
          </a:p>
          <a:p>
            <a:pPr lvl="1"/>
            <a:r>
              <a:rPr lang="en-US" sz="2400" b="1" i="1" dirty="0" smtClean="0"/>
              <a:t>Buttons</a:t>
            </a:r>
            <a:r>
              <a:rPr lang="en-US" sz="2400" dirty="0" smtClean="0"/>
              <a:t> - indicates which buttons to display</a:t>
            </a:r>
          </a:p>
          <a:p>
            <a:pPr lvl="1"/>
            <a:r>
              <a:rPr lang="en-US" sz="2400" b="1" i="1" dirty="0" smtClean="0"/>
              <a:t>Icon</a:t>
            </a:r>
            <a:r>
              <a:rPr lang="en-US" sz="2400" dirty="0" smtClean="0"/>
              <a:t> - indicates icon to display</a:t>
            </a:r>
          </a:p>
          <a:p>
            <a:pPr lvl="1"/>
            <a:r>
              <a:rPr lang="en-US" sz="2400" b="1" i="1" dirty="0" err="1" smtClean="0"/>
              <a:t>DefaultButton</a:t>
            </a:r>
            <a:r>
              <a:rPr lang="en-US" sz="2400" dirty="0" smtClean="0"/>
              <a:t> - indicates which button corresponds to the Return Key</a:t>
            </a:r>
          </a:p>
          <a:p>
            <a:r>
              <a:rPr lang="en-US" sz="2400" b="1" i="1" dirty="0" smtClean="0"/>
              <a:t>Message</a:t>
            </a:r>
            <a:r>
              <a:rPr lang="en-US" sz="2400" dirty="0" smtClean="0"/>
              <a:t> is required, the remaining arguments are optional</a:t>
            </a:r>
          </a:p>
          <a:p>
            <a:r>
              <a:rPr lang="en-US" sz="2400" dirty="0" smtClean="0"/>
              <a:t>Use of an argument requires those before it</a:t>
            </a:r>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63</a:t>
            </a:fld>
            <a:endParaRPr lang="en-US" dirty="0"/>
          </a:p>
        </p:txBody>
      </p:sp>
      <p:sp>
        <p:nvSpPr>
          <p:cNvPr id="5" name="Rectangle 4"/>
          <p:cNvSpPr/>
          <p:nvPr/>
        </p:nvSpPr>
        <p:spPr>
          <a:xfrm>
            <a:off x="838200" y="2286000"/>
            <a:ext cx="7467600" cy="400110"/>
          </a:xfrm>
          <a:prstGeom prst="rect">
            <a:avLst/>
          </a:prstGeom>
        </p:spPr>
        <p:txBody>
          <a:bodyPr wrap="square">
            <a:spAutoFit/>
          </a:bodyPr>
          <a:lstStyle/>
          <a:p>
            <a:r>
              <a:rPr lang="en-US" sz="2000" b="1" i="1" dirty="0" err="1" smtClean="0"/>
              <a:t>MessageBox.Show</a:t>
            </a:r>
            <a:r>
              <a:rPr lang="en-US" sz="2000" b="1" i="1" dirty="0" smtClean="0"/>
              <a:t>(Message, Caption, Buttons, Icon, </a:t>
            </a:r>
            <a:r>
              <a:rPr lang="en-US" sz="2000" b="1" i="1" dirty="0" err="1" smtClean="0"/>
              <a:t>DefaultButton</a:t>
            </a:r>
            <a:r>
              <a:rPr lang="en-US" sz="2000" b="1" i="1" dirty="0" smtClean="0"/>
              <a:t>)</a:t>
            </a:r>
            <a:endParaRPr lang="en-US" sz="2000" b="1" i="1"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Optional Buttons Argument</a:t>
            </a:r>
            <a:endParaRPr lang="en-US" dirty="0"/>
          </a:p>
        </p:txBody>
      </p:sp>
      <p:sp>
        <p:nvSpPr>
          <p:cNvPr id="3" name="Content Placeholder 2"/>
          <p:cNvSpPr>
            <a:spLocks noGrp="1"/>
          </p:cNvSpPr>
          <p:nvPr>
            <p:ph idx="1"/>
          </p:nvPr>
        </p:nvSpPr>
        <p:spPr/>
        <p:txBody>
          <a:bodyPr>
            <a:normAutofit/>
          </a:bodyPr>
          <a:lstStyle/>
          <a:p>
            <a:r>
              <a:rPr lang="en-US" sz="2400" dirty="0" smtClean="0"/>
              <a:t>Unless specified, the message box has only an </a:t>
            </a:r>
            <a:r>
              <a:rPr lang="en-US" sz="2400" i="1" dirty="0" smtClean="0"/>
              <a:t>OK button </a:t>
            </a:r>
          </a:p>
          <a:p>
            <a:r>
              <a:rPr lang="en-US" sz="2400" b="1" i="1" dirty="0" smtClean="0"/>
              <a:t>Buttons</a:t>
            </a:r>
            <a:r>
              <a:rPr lang="en-US" sz="2400" i="1" dirty="0" smtClean="0"/>
              <a:t> is </a:t>
            </a:r>
            <a:r>
              <a:rPr lang="en-US" sz="2400" dirty="0" smtClean="0"/>
              <a:t>a value that specifies which buttons to display in the message box</a:t>
            </a:r>
            <a:endParaRPr lang="en-US" sz="24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64</a:t>
            </a:fld>
            <a:endParaRPr lang="en-US" dirty="0"/>
          </a:p>
        </p:txBody>
      </p:sp>
      <p:graphicFrame>
        <p:nvGraphicFramePr>
          <p:cNvPr id="5" name="Table 4"/>
          <p:cNvGraphicFramePr>
            <a:graphicFrameLocks noGrp="1"/>
          </p:cNvGraphicFramePr>
          <p:nvPr/>
        </p:nvGraphicFramePr>
        <p:xfrm>
          <a:off x="631031" y="3352800"/>
          <a:ext cx="7881938" cy="2621280"/>
        </p:xfrm>
        <a:graphic>
          <a:graphicData uri="http://schemas.openxmlformats.org/drawingml/2006/table">
            <a:tbl>
              <a:tblPr firstRow="1" bandRow="1">
                <a:tableStyleId>{5C22544A-7EE6-4342-B048-85BDC9FD1C3A}</a:tableStyleId>
              </a:tblPr>
              <a:tblGrid>
                <a:gridCol w="3871341"/>
                <a:gridCol w="4010597"/>
              </a:tblGrid>
              <a:tr h="370840">
                <a:tc>
                  <a:txBody>
                    <a:bodyPr/>
                    <a:lstStyle/>
                    <a:p>
                      <a:r>
                        <a:rPr lang="en-US" sz="2000" dirty="0" smtClean="0"/>
                        <a:t>Value</a:t>
                      </a:r>
                      <a:endParaRPr lang="en-US" sz="2000" dirty="0"/>
                    </a:p>
                  </a:txBody>
                  <a:tcPr/>
                </a:tc>
                <a:tc>
                  <a:txBody>
                    <a:bodyPr/>
                    <a:lstStyle/>
                    <a:p>
                      <a:r>
                        <a:rPr lang="en-US" sz="2000" dirty="0" smtClean="0"/>
                        <a:t>Description</a:t>
                      </a:r>
                      <a:endParaRPr lang="en-US" sz="2000" dirty="0"/>
                    </a:p>
                  </a:txBody>
                  <a:tcPr/>
                </a:tc>
              </a:tr>
              <a:tr h="370840">
                <a:tc>
                  <a:txBody>
                    <a:bodyPr/>
                    <a:lstStyle/>
                    <a:p>
                      <a:r>
                        <a:rPr lang="en-US" b="1" dirty="0" err="1" smtClean="0"/>
                        <a:t>MessageBoxButtons.AbortRetryIgnore</a:t>
                      </a:r>
                      <a:endParaRPr lang="en-US" b="1" dirty="0"/>
                    </a:p>
                  </a:txBody>
                  <a:tcPr/>
                </a:tc>
                <a:tc>
                  <a:txBody>
                    <a:bodyPr/>
                    <a:lstStyle/>
                    <a:p>
                      <a:r>
                        <a:rPr lang="en-US" sz="1800" kern="1200" baseline="0" dirty="0" smtClean="0">
                          <a:solidFill>
                            <a:schemeClr val="dk1"/>
                          </a:solidFill>
                          <a:latin typeface="+mn-lt"/>
                          <a:ea typeface="+mn-ea"/>
                          <a:cs typeface="+mn-cs"/>
                        </a:rPr>
                        <a:t>Displays </a:t>
                      </a:r>
                      <a:r>
                        <a:rPr lang="en-US" sz="1800" i="1" kern="1200" baseline="0" dirty="0" smtClean="0">
                          <a:solidFill>
                            <a:schemeClr val="dk1"/>
                          </a:solidFill>
                          <a:latin typeface="+mn-lt"/>
                          <a:ea typeface="+mn-ea"/>
                          <a:cs typeface="+mn-cs"/>
                        </a:rPr>
                        <a:t>Abort, Retry, and Ignore buttons</a:t>
                      </a:r>
                      <a:endParaRPr lang="en-US" dirty="0"/>
                    </a:p>
                  </a:txBody>
                  <a:tcPr/>
                </a:tc>
              </a:tr>
              <a:tr h="370840">
                <a:tc>
                  <a:txBody>
                    <a:bodyPr/>
                    <a:lstStyle/>
                    <a:p>
                      <a:r>
                        <a:rPr lang="en-US" b="1" dirty="0" err="1" smtClean="0"/>
                        <a:t>MessageBoxButtons.OK</a:t>
                      </a:r>
                      <a:endParaRPr lang="en-US" b="1" dirty="0"/>
                    </a:p>
                  </a:txBody>
                  <a:tcPr/>
                </a:tc>
                <a:tc>
                  <a:txBody>
                    <a:bodyPr/>
                    <a:lstStyle/>
                    <a:p>
                      <a:r>
                        <a:rPr lang="en-US" sz="1800" kern="1200" baseline="0" dirty="0" smtClean="0">
                          <a:solidFill>
                            <a:schemeClr val="dk1"/>
                          </a:solidFill>
                          <a:latin typeface="+mn-lt"/>
                          <a:ea typeface="+mn-ea"/>
                          <a:cs typeface="+mn-cs"/>
                        </a:rPr>
                        <a:t>Displays only an </a:t>
                      </a:r>
                      <a:r>
                        <a:rPr lang="en-US" sz="1800" i="1" kern="1200" baseline="0" dirty="0" smtClean="0">
                          <a:solidFill>
                            <a:schemeClr val="dk1"/>
                          </a:solidFill>
                          <a:latin typeface="+mn-lt"/>
                          <a:ea typeface="+mn-ea"/>
                          <a:cs typeface="+mn-cs"/>
                        </a:rPr>
                        <a:t>OK button</a:t>
                      </a:r>
                      <a:endParaRPr lang="en-US" dirty="0"/>
                    </a:p>
                  </a:txBody>
                  <a:tcPr/>
                </a:tc>
              </a:tr>
              <a:tr h="370840">
                <a:tc>
                  <a:txBody>
                    <a:bodyPr/>
                    <a:lstStyle/>
                    <a:p>
                      <a:r>
                        <a:rPr lang="en-US" b="1" dirty="0" err="1" smtClean="0"/>
                        <a:t>MessageBoxButtons.OKCancel</a:t>
                      </a:r>
                      <a:endParaRPr lang="en-US" b="1" dirty="0"/>
                    </a:p>
                  </a:txBody>
                  <a:tcPr/>
                </a:tc>
                <a:tc>
                  <a:txBody>
                    <a:bodyPr/>
                    <a:lstStyle/>
                    <a:p>
                      <a:r>
                        <a:rPr lang="en-US" sz="1800" kern="1200" baseline="0" dirty="0" smtClean="0">
                          <a:solidFill>
                            <a:schemeClr val="dk1"/>
                          </a:solidFill>
                          <a:latin typeface="+mn-lt"/>
                          <a:ea typeface="+mn-ea"/>
                          <a:cs typeface="+mn-cs"/>
                        </a:rPr>
                        <a:t>Displays </a:t>
                      </a:r>
                      <a:r>
                        <a:rPr lang="en-US" sz="1800" i="1" kern="1200" baseline="0" dirty="0" smtClean="0">
                          <a:solidFill>
                            <a:schemeClr val="dk1"/>
                          </a:solidFill>
                          <a:latin typeface="+mn-lt"/>
                          <a:ea typeface="+mn-ea"/>
                          <a:cs typeface="+mn-cs"/>
                        </a:rPr>
                        <a:t>OK and Cancel buttons</a:t>
                      </a:r>
                      <a:endParaRPr lang="en-US" dirty="0"/>
                    </a:p>
                  </a:txBody>
                  <a:tcPr/>
                </a:tc>
              </a:tr>
              <a:tr h="370840">
                <a:tc>
                  <a:txBody>
                    <a:bodyPr/>
                    <a:lstStyle/>
                    <a:p>
                      <a:r>
                        <a:rPr lang="en-US" b="1" dirty="0" err="1" smtClean="0"/>
                        <a:t>MessageBoxButtons.RetryCancel</a:t>
                      </a:r>
                      <a:endParaRPr lang="en-US" b="1" dirty="0"/>
                    </a:p>
                  </a:txBody>
                  <a:tcPr/>
                </a:tc>
                <a:tc>
                  <a:txBody>
                    <a:bodyPr/>
                    <a:lstStyle/>
                    <a:p>
                      <a:r>
                        <a:rPr lang="en-US" sz="1800" kern="1200" baseline="0" dirty="0" smtClean="0">
                          <a:solidFill>
                            <a:schemeClr val="dk1"/>
                          </a:solidFill>
                          <a:latin typeface="+mn-lt"/>
                          <a:ea typeface="+mn-ea"/>
                          <a:cs typeface="+mn-cs"/>
                        </a:rPr>
                        <a:t>Displays </a:t>
                      </a:r>
                      <a:r>
                        <a:rPr lang="en-US" sz="1800" i="1" kern="1200" baseline="0" dirty="0" smtClean="0">
                          <a:solidFill>
                            <a:schemeClr val="dk1"/>
                          </a:solidFill>
                          <a:latin typeface="+mn-lt"/>
                          <a:ea typeface="+mn-ea"/>
                          <a:cs typeface="+mn-cs"/>
                        </a:rPr>
                        <a:t>Retry and Cancel buttons</a:t>
                      </a:r>
                      <a:endParaRPr lang="en-US" dirty="0"/>
                    </a:p>
                  </a:txBody>
                  <a:tcPr/>
                </a:tc>
              </a:tr>
              <a:tr h="370840">
                <a:tc>
                  <a:txBody>
                    <a:bodyPr/>
                    <a:lstStyle/>
                    <a:p>
                      <a:r>
                        <a:rPr lang="en-US" b="1" dirty="0" err="1" smtClean="0"/>
                        <a:t>MessageBoxButtons.YesNo</a:t>
                      </a:r>
                      <a:endParaRPr lang="en-US" b="1" dirty="0"/>
                    </a:p>
                  </a:txBody>
                  <a:tcPr/>
                </a:tc>
                <a:tc>
                  <a:txBody>
                    <a:bodyPr/>
                    <a:lstStyle/>
                    <a:p>
                      <a:r>
                        <a:rPr lang="en-US" sz="1800" kern="1200" baseline="0" dirty="0" smtClean="0">
                          <a:solidFill>
                            <a:schemeClr val="dk1"/>
                          </a:solidFill>
                          <a:latin typeface="+mn-lt"/>
                          <a:ea typeface="+mn-ea"/>
                          <a:cs typeface="+mn-cs"/>
                        </a:rPr>
                        <a:t>Displays </a:t>
                      </a:r>
                      <a:r>
                        <a:rPr lang="en-US" sz="1800" i="1" kern="1200" baseline="0" dirty="0" smtClean="0">
                          <a:solidFill>
                            <a:schemeClr val="dk1"/>
                          </a:solidFill>
                          <a:latin typeface="+mn-lt"/>
                          <a:ea typeface="+mn-ea"/>
                          <a:cs typeface="+mn-cs"/>
                        </a:rPr>
                        <a:t>Yes and No buttons</a:t>
                      </a:r>
                      <a:endParaRPr lang="en-US" dirty="0"/>
                    </a:p>
                  </a:txBody>
                  <a:tcPr/>
                </a:tc>
              </a:tr>
              <a:tr h="370840">
                <a:tc>
                  <a:txBody>
                    <a:bodyPr/>
                    <a:lstStyle/>
                    <a:p>
                      <a:r>
                        <a:rPr lang="en-US" b="1" dirty="0" err="1" smtClean="0"/>
                        <a:t>MessageBoxButtons.YesNoCancel</a:t>
                      </a:r>
                      <a:endParaRPr lang="en-US" b="1" dirty="0"/>
                    </a:p>
                  </a:txBody>
                  <a:tcPr/>
                </a:tc>
                <a:tc>
                  <a:txBody>
                    <a:bodyPr/>
                    <a:lstStyle/>
                    <a:p>
                      <a:r>
                        <a:rPr lang="en-US" sz="1800" kern="1200" baseline="0" dirty="0" smtClean="0">
                          <a:solidFill>
                            <a:schemeClr val="dk1"/>
                          </a:solidFill>
                          <a:latin typeface="+mn-lt"/>
                          <a:ea typeface="+mn-ea"/>
                          <a:cs typeface="+mn-cs"/>
                        </a:rPr>
                        <a:t>Displays </a:t>
                      </a:r>
                      <a:r>
                        <a:rPr lang="en-US" sz="1800" i="1" kern="1200" baseline="0" dirty="0" smtClean="0">
                          <a:solidFill>
                            <a:schemeClr val="dk1"/>
                          </a:solidFill>
                          <a:latin typeface="+mn-lt"/>
                          <a:ea typeface="+mn-ea"/>
                          <a:cs typeface="+mn-cs"/>
                        </a:rPr>
                        <a:t>Yes, No, and Cancel buttons</a:t>
                      </a:r>
                      <a:endParaRPr lang="en-US" dirty="0"/>
                    </a:p>
                  </a:txBody>
                  <a:tcPr/>
                </a:tc>
              </a:tr>
            </a:tbl>
          </a:graphicData>
        </a:graphic>
      </p:graphicFrame>
      <p:sp>
        <p:nvSpPr>
          <p:cNvPr id="6" name="Rectangle 5"/>
          <p:cNvSpPr/>
          <p:nvPr/>
        </p:nvSpPr>
        <p:spPr>
          <a:xfrm>
            <a:off x="838200" y="2895600"/>
            <a:ext cx="7467600" cy="400110"/>
          </a:xfrm>
          <a:prstGeom prst="rect">
            <a:avLst/>
          </a:prstGeom>
        </p:spPr>
        <p:txBody>
          <a:bodyPr wrap="square">
            <a:spAutoFit/>
          </a:bodyPr>
          <a:lstStyle/>
          <a:p>
            <a:r>
              <a:rPr lang="en-US" sz="2000" b="1" i="1" dirty="0" err="1" smtClean="0"/>
              <a:t>MessageBox.Show</a:t>
            </a:r>
            <a:r>
              <a:rPr lang="en-US" sz="2000" b="1" i="1" dirty="0" smtClean="0"/>
              <a:t>(Message, Caption, </a:t>
            </a:r>
            <a:r>
              <a:rPr lang="en-US" sz="2000" b="1" i="1" dirty="0" smtClean="0">
                <a:solidFill>
                  <a:schemeClr val="bg1"/>
                </a:solidFill>
              </a:rPr>
              <a:t>Buttons</a:t>
            </a:r>
            <a:r>
              <a:rPr lang="en-US" sz="2000" b="1" i="1" dirty="0" smtClean="0"/>
              <a:t>, Icon, </a:t>
            </a:r>
            <a:r>
              <a:rPr lang="en-US" sz="2000" b="1" i="1" dirty="0" err="1" smtClean="0"/>
              <a:t>DefaultButton</a:t>
            </a:r>
            <a:r>
              <a:rPr lang="en-US" sz="2000" b="1" i="1" dirty="0" smtClean="0"/>
              <a:t>)</a:t>
            </a:r>
            <a:endParaRPr lang="en-US" sz="2000" b="1" i="1"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Optional Icon Argument</a:t>
            </a:r>
            <a:endParaRPr lang="en-US" dirty="0"/>
          </a:p>
        </p:txBody>
      </p:sp>
      <p:sp>
        <p:nvSpPr>
          <p:cNvPr id="3" name="Content Placeholder 2"/>
          <p:cNvSpPr>
            <a:spLocks noGrp="1"/>
          </p:cNvSpPr>
          <p:nvPr>
            <p:ph idx="1"/>
          </p:nvPr>
        </p:nvSpPr>
        <p:spPr/>
        <p:txBody>
          <a:bodyPr>
            <a:normAutofit/>
          </a:bodyPr>
          <a:lstStyle/>
          <a:p>
            <a:r>
              <a:rPr lang="en-US" sz="2000" b="1" i="1" dirty="0" smtClean="0"/>
              <a:t>Icon</a:t>
            </a:r>
            <a:r>
              <a:rPr lang="en-US" sz="2000" i="1" dirty="0" smtClean="0"/>
              <a:t> is a value that specifies an icon to display </a:t>
            </a:r>
            <a:r>
              <a:rPr lang="en-US" sz="2000" dirty="0" smtClean="0"/>
              <a:t>in the message box</a:t>
            </a:r>
          </a:p>
          <a:p>
            <a:pPr>
              <a:buNone/>
            </a:pPr>
            <a:endParaRPr lang="en-US" sz="2000" dirty="0" smtClean="0"/>
          </a:p>
          <a:p>
            <a:r>
              <a:rPr lang="en-US" sz="2000" dirty="0" smtClean="0"/>
              <a:t>For example:</a:t>
            </a:r>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65</a:t>
            </a:fld>
            <a:endParaRPr lang="en-US" dirty="0"/>
          </a:p>
        </p:txBody>
      </p:sp>
      <p:sp>
        <p:nvSpPr>
          <p:cNvPr id="5" name="Rectangle 4"/>
          <p:cNvSpPr/>
          <p:nvPr/>
        </p:nvSpPr>
        <p:spPr>
          <a:xfrm>
            <a:off x="838200" y="1981200"/>
            <a:ext cx="7467600" cy="400110"/>
          </a:xfrm>
          <a:prstGeom prst="rect">
            <a:avLst/>
          </a:prstGeom>
        </p:spPr>
        <p:txBody>
          <a:bodyPr wrap="square">
            <a:spAutoFit/>
          </a:bodyPr>
          <a:lstStyle/>
          <a:p>
            <a:r>
              <a:rPr lang="en-US" sz="2000" b="1" i="1" dirty="0" err="1" smtClean="0"/>
              <a:t>MessageBox.Show</a:t>
            </a:r>
            <a:r>
              <a:rPr lang="en-US" sz="2000" b="1" i="1" dirty="0" smtClean="0"/>
              <a:t>(Message, Caption, Buttons, </a:t>
            </a:r>
            <a:r>
              <a:rPr lang="en-US" sz="2000" b="1" i="1" dirty="0" smtClean="0">
                <a:solidFill>
                  <a:schemeClr val="bg1"/>
                </a:solidFill>
              </a:rPr>
              <a:t>Icon</a:t>
            </a:r>
            <a:r>
              <a:rPr lang="en-US" sz="2000" b="1" i="1" dirty="0" smtClean="0"/>
              <a:t>, </a:t>
            </a:r>
            <a:r>
              <a:rPr lang="en-US" sz="2000" b="1" i="1" dirty="0" err="1" smtClean="0"/>
              <a:t>DefaultButton</a:t>
            </a:r>
            <a:r>
              <a:rPr lang="en-US" sz="2000" b="1" i="1" dirty="0" smtClean="0"/>
              <a:t>)</a:t>
            </a:r>
            <a:endParaRPr lang="en-US" sz="2000" b="1" i="1" dirty="0"/>
          </a:p>
        </p:txBody>
      </p:sp>
      <p:graphicFrame>
        <p:nvGraphicFramePr>
          <p:cNvPr id="6" name="Table 5"/>
          <p:cNvGraphicFramePr>
            <a:graphicFrameLocks noGrp="1"/>
          </p:cNvGraphicFramePr>
          <p:nvPr/>
        </p:nvGraphicFramePr>
        <p:xfrm>
          <a:off x="4648200" y="2438400"/>
          <a:ext cx="3909822" cy="3632200"/>
        </p:xfrm>
        <a:graphic>
          <a:graphicData uri="http://schemas.openxmlformats.org/drawingml/2006/table">
            <a:tbl>
              <a:tblPr firstRow="1" bandRow="1">
                <a:tableStyleId>{5C22544A-7EE6-4342-B048-85BDC9FD1C3A}</a:tableStyleId>
              </a:tblPr>
              <a:tblGrid>
                <a:gridCol w="3023235"/>
                <a:gridCol w="886587"/>
              </a:tblGrid>
              <a:tr h="370840">
                <a:tc>
                  <a:txBody>
                    <a:bodyPr/>
                    <a:lstStyle/>
                    <a:p>
                      <a:r>
                        <a:rPr lang="en-US" sz="2000" dirty="0" smtClean="0"/>
                        <a:t>Value</a:t>
                      </a:r>
                      <a:endParaRPr lang="en-US" sz="2000" dirty="0"/>
                    </a:p>
                  </a:txBody>
                  <a:tcPr/>
                </a:tc>
                <a:tc>
                  <a:txBody>
                    <a:bodyPr/>
                    <a:lstStyle/>
                    <a:p>
                      <a:r>
                        <a:rPr lang="en-US" sz="2000" dirty="0" smtClean="0"/>
                        <a:t>Image</a:t>
                      </a:r>
                      <a:endParaRPr lang="en-US" sz="2000" dirty="0"/>
                    </a:p>
                  </a:txBody>
                  <a:tcPr/>
                </a:tc>
              </a:tr>
              <a:tr h="741680">
                <a:tc>
                  <a:txBody>
                    <a:bodyPr/>
                    <a:lstStyle/>
                    <a:p>
                      <a:r>
                        <a:rPr lang="en-US" b="1" dirty="0" err="1" smtClean="0"/>
                        <a:t>MessageBoxIcon.Asterisk</a:t>
                      </a:r>
                      <a:endParaRPr lang="en-US" b="1" dirty="0"/>
                    </a:p>
                    <a:p>
                      <a:r>
                        <a:rPr lang="en-US" b="1" dirty="0" err="1" smtClean="0"/>
                        <a:t>MessageBoxIcon.Information</a:t>
                      </a:r>
                      <a:endParaRPr lang="en-US" b="1" dirty="0"/>
                    </a:p>
                  </a:txBody>
                  <a:tcPr anchor="ctr"/>
                </a:tc>
                <a:tc>
                  <a:txBody>
                    <a:bodyPr/>
                    <a:lstStyle/>
                    <a:p>
                      <a:endParaRPr lang="en-US" dirty="0"/>
                    </a:p>
                  </a:txBody>
                  <a:tcPr/>
                </a:tc>
              </a:tr>
              <a:tr h="1112520">
                <a:tc>
                  <a:txBody>
                    <a:bodyPr/>
                    <a:lstStyle/>
                    <a:p>
                      <a:r>
                        <a:rPr lang="en-US" b="1" dirty="0" err="1" smtClean="0"/>
                        <a:t>MessageBoxIcon.Error</a:t>
                      </a:r>
                      <a:endParaRPr lang="en-US" b="1" dirty="0"/>
                    </a:p>
                    <a:p>
                      <a:r>
                        <a:rPr lang="en-US" b="1" dirty="0" err="1" smtClean="0"/>
                        <a:t>MessageBoxIcon.Hand</a:t>
                      </a:r>
                      <a:endParaRPr lang="en-US" b="1" dirty="0"/>
                    </a:p>
                    <a:p>
                      <a:r>
                        <a:rPr lang="en-US" b="1" dirty="0" err="1" smtClean="0"/>
                        <a:t>MessageBoxIcon.Stop</a:t>
                      </a:r>
                      <a:endParaRPr lang="en-US" b="1" dirty="0"/>
                    </a:p>
                  </a:txBody>
                  <a:tcPr anchor="ctr"/>
                </a:tc>
                <a:tc>
                  <a:txBody>
                    <a:bodyPr/>
                    <a:lstStyle/>
                    <a:p>
                      <a:endParaRPr lang="en-US" dirty="0"/>
                    </a:p>
                  </a:txBody>
                  <a:tcPr/>
                </a:tc>
              </a:tr>
              <a:tr h="741680">
                <a:tc>
                  <a:txBody>
                    <a:bodyPr/>
                    <a:lstStyle/>
                    <a:p>
                      <a:r>
                        <a:rPr lang="en-US" b="1" dirty="0" err="1" smtClean="0"/>
                        <a:t>MessageBoxIcon.Exclamation</a:t>
                      </a:r>
                      <a:endParaRPr lang="en-US" b="1" dirty="0"/>
                    </a:p>
                    <a:p>
                      <a:r>
                        <a:rPr lang="en-US" b="1" dirty="0" err="1" smtClean="0"/>
                        <a:t>MessageBoxIcon.Warning</a:t>
                      </a:r>
                      <a:endParaRPr lang="en-US" b="1" dirty="0"/>
                    </a:p>
                  </a:txBody>
                  <a:tcPr anchor="ctr"/>
                </a:tc>
                <a:tc>
                  <a:txBody>
                    <a:bodyPr/>
                    <a:lstStyle/>
                    <a:p>
                      <a:endParaRPr lang="en-US" dirty="0"/>
                    </a:p>
                  </a:txBody>
                  <a:tcPr/>
                </a:tc>
              </a:tr>
              <a:tr h="370840">
                <a:tc>
                  <a:txBody>
                    <a:bodyPr/>
                    <a:lstStyle/>
                    <a:p>
                      <a:r>
                        <a:rPr lang="en-US" b="1" dirty="0" err="1" smtClean="0"/>
                        <a:t>MessageBoxIcon.Question</a:t>
                      </a:r>
                      <a:endParaRPr lang="en-US" b="1" dirty="0"/>
                    </a:p>
                  </a:txBody>
                  <a:tcPr anchor="ctr"/>
                </a:tc>
                <a:tc>
                  <a:txBody>
                    <a:bodyPr/>
                    <a:lstStyle/>
                    <a:p>
                      <a:endParaRPr lang="en-US" dirty="0" smtClean="0"/>
                    </a:p>
                    <a:p>
                      <a:endParaRPr lang="en-US" dirty="0"/>
                    </a:p>
                  </a:txBody>
                  <a:tcPr/>
                </a:tc>
              </a:tr>
            </a:tbl>
          </a:graphicData>
        </a:graphic>
      </p:graphicFrame>
      <p:pic>
        <p:nvPicPr>
          <p:cNvPr id="7" name="Picture 3"/>
          <p:cNvPicPr>
            <a:picLocks noChangeAspect="1" noChangeArrowheads="1"/>
          </p:cNvPicPr>
          <p:nvPr/>
        </p:nvPicPr>
        <p:blipFill>
          <a:blip r:embed="rId2" cstate="print"/>
          <a:srcRect/>
          <a:stretch>
            <a:fillRect/>
          </a:stretch>
        </p:blipFill>
        <p:spPr bwMode="auto">
          <a:xfrm>
            <a:off x="7909560" y="2971800"/>
            <a:ext cx="457200" cy="457200"/>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a:stretch>
            <a:fillRect/>
          </a:stretch>
        </p:blipFill>
        <p:spPr bwMode="auto">
          <a:xfrm>
            <a:off x="7909560" y="3810000"/>
            <a:ext cx="471950" cy="457200"/>
          </a:xfrm>
          <a:prstGeom prst="rect">
            <a:avLst/>
          </a:prstGeom>
          <a:noFill/>
          <a:ln w="9525">
            <a:noFill/>
            <a:miter lim="800000"/>
            <a:headEnd/>
            <a:tailEnd/>
          </a:ln>
        </p:spPr>
      </p:pic>
      <p:pic>
        <p:nvPicPr>
          <p:cNvPr id="9" name="Picture 5"/>
          <p:cNvPicPr>
            <a:picLocks noChangeAspect="1" noChangeArrowheads="1"/>
          </p:cNvPicPr>
          <p:nvPr/>
        </p:nvPicPr>
        <p:blipFill>
          <a:blip r:embed="rId4" cstate="print"/>
          <a:srcRect/>
          <a:stretch>
            <a:fillRect/>
          </a:stretch>
        </p:blipFill>
        <p:spPr bwMode="auto">
          <a:xfrm>
            <a:off x="7909560" y="4724400"/>
            <a:ext cx="506185" cy="45720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7909560" y="5486400"/>
            <a:ext cx="457200" cy="457200"/>
          </a:xfrm>
          <a:prstGeom prst="rect">
            <a:avLst/>
          </a:prstGeom>
          <a:noFill/>
          <a:ln w="9525">
            <a:noFill/>
            <a:miter lim="800000"/>
            <a:headEnd/>
            <a:tailEnd/>
          </a:ln>
        </p:spPr>
      </p:pic>
      <p:sp>
        <p:nvSpPr>
          <p:cNvPr id="11" name="Rectangle 10"/>
          <p:cNvSpPr/>
          <p:nvPr/>
        </p:nvSpPr>
        <p:spPr>
          <a:xfrm>
            <a:off x="838200" y="2743200"/>
            <a:ext cx="3276600" cy="1200329"/>
          </a:xfrm>
          <a:prstGeom prst="rect">
            <a:avLst/>
          </a:prstGeom>
        </p:spPr>
        <p:txBody>
          <a:bodyPr wrap="square">
            <a:spAutoFit/>
          </a:bodyPr>
          <a:lstStyle/>
          <a:p>
            <a:r>
              <a:rPr lang="en-US" b="1" dirty="0" err="1" smtClean="0"/>
              <a:t>MessageBox.Show</a:t>
            </a:r>
            <a:r>
              <a:rPr lang="en-US" b="1" dirty="0" smtClean="0"/>
              <a:t>("Do you wish to continue?", "Please Confirm",</a:t>
            </a:r>
          </a:p>
          <a:p>
            <a:r>
              <a:rPr lang="en-US" b="1" dirty="0" err="1" smtClean="0"/>
              <a:t>MessageBoxButtons.YesNo</a:t>
            </a:r>
            <a:r>
              <a:rPr lang="en-US" b="1" dirty="0" smtClean="0"/>
              <a:t>, </a:t>
            </a:r>
            <a:r>
              <a:rPr lang="en-US" b="1" dirty="0" err="1" smtClean="0"/>
              <a:t>MessageBoxIcon.Question</a:t>
            </a:r>
            <a:r>
              <a:rPr lang="en-US" b="1" dirty="0" smtClean="0"/>
              <a:t>)</a:t>
            </a:r>
            <a:endParaRPr lang="en-US" b="1" dirty="0"/>
          </a:p>
        </p:txBody>
      </p:sp>
      <p:pic>
        <p:nvPicPr>
          <p:cNvPr id="2050" name="Picture 2"/>
          <p:cNvPicPr>
            <a:picLocks noChangeAspect="1" noChangeArrowheads="1"/>
          </p:cNvPicPr>
          <p:nvPr/>
        </p:nvPicPr>
        <p:blipFill>
          <a:blip r:embed="rId6" cstate="print"/>
          <a:srcRect/>
          <a:stretch>
            <a:fillRect/>
          </a:stretch>
        </p:blipFill>
        <p:spPr bwMode="auto">
          <a:xfrm>
            <a:off x="914400" y="4191000"/>
            <a:ext cx="2784637"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Optional </a:t>
            </a:r>
            <a:r>
              <a:rPr lang="en-US" dirty="0" err="1" smtClean="0"/>
              <a:t>DefaultButton</a:t>
            </a:r>
            <a:r>
              <a:rPr lang="en-US" dirty="0" smtClean="0"/>
              <a:t> Argument</a:t>
            </a:r>
            <a:endParaRPr lang="en-US" dirty="0"/>
          </a:p>
        </p:txBody>
      </p:sp>
      <p:sp>
        <p:nvSpPr>
          <p:cNvPr id="3" name="Content Placeholder 2"/>
          <p:cNvSpPr>
            <a:spLocks noGrp="1"/>
          </p:cNvSpPr>
          <p:nvPr>
            <p:ph idx="1"/>
          </p:nvPr>
        </p:nvSpPr>
        <p:spPr/>
        <p:txBody>
          <a:bodyPr>
            <a:normAutofit/>
          </a:bodyPr>
          <a:lstStyle/>
          <a:p>
            <a:r>
              <a:rPr lang="en-US" sz="2400" dirty="0" smtClean="0"/>
              <a:t>The </a:t>
            </a:r>
            <a:r>
              <a:rPr lang="en-US" sz="2400" b="1" i="1" dirty="0" err="1" smtClean="0"/>
              <a:t>DefaultButton</a:t>
            </a:r>
            <a:r>
              <a:rPr lang="en-US" sz="2400" i="1" dirty="0" smtClean="0"/>
              <a:t> argument specifies which button </a:t>
            </a:r>
            <a:r>
              <a:rPr lang="en-US" sz="2400" dirty="0" smtClean="0"/>
              <a:t>to select as the default button</a:t>
            </a:r>
          </a:p>
          <a:p>
            <a:r>
              <a:rPr lang="en-US" sz="2400" dirty="0" smtClean="0"/>
              <a:t>The default button is the button clicked when the user presses the Enter key</a:t>
            </a:r>
            <a:endParaRPr lang="en-US" sz="24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66</a:t>
            </a:fld>
            <a:endParaRPr lang="en-US" dirty="0"/>
          </a:p>
        </p:txBody>
      </p:sp>
      <p:graphicFrame>
        <p:nvGraphicFramePr>
          <p:cNvPr id="5" name="Table 4"/>
          <p:cNvGraphicFramePr>
            <a:graphicFrameLocks noGrp="1"/>
          </p:cNvGraphicFramePr>
          <p:nvPr/>
        </p:nvGraphicFramePr>
        <p:xfrm>
          <a:off x="533400" y="3657600"/>
          <a:ext cx="8066163" cy="2291080"/>
        </p:xfrm>
        <a:graphic>
          <a:graphicData uri="http://schemas.openxmlformats.org/drawingml/2006/table">
            <a:tbl>
              <a:tblPr firstRow="1" bandRow="1">
                <a:tableStyleId>{5C22544A-7EE6-4342-B048-85BDC9FD1C3A}</a:tableStyleId>
              </a:tblPr>
              <a:tblGrid>
                <a:gridCol w="3584956"/>
                <a:gridCol w="4481207"/>
              </a:tblGrid>
              <a:tr h="370840">
                <a:tc>
                  <a:txBody>
                    <a:bodyPr/>
                    <a:lstStyle/>
                    <a:p>
                      <a:r>
                        <a:rPr lang="en-US" dirty="0" smtClean="0"/>
                        <a:t>Value</a:t>
                      </a:r>
                      <a:endParaRPr lang="en-US" dirty="0"/>
                    </a:p>
                  </a:txBody>
                  <a:tcPr/>
                </a:tc>
                <a:tc>
                  <a:txBody>
                    <a:bodyPr/>
                    <a:lstStyle/>
                    <a:p>
                      <a:r>
                        <a:rPr lang="en-US" dirty="0" smtClean="0"/>
                        <a:t>Description</a:t>
                      </a:r>
                      <a:endParaRPr lang="en-US" dirty="0"/>
                    </a:p>
                  </a:txBody>
                  <a:tcPr/>
                </a:tc>
              </a:tr>
              <a:tr h="370840">
                <a:tc>
                  <a:txBody>
                    <a:bodyPr/>
                    <a:lstStyle/>
                    <a:p>
                      <a:r>
                        <a:rPr lang="en-US" sz="1800" b="1" kern="1200" baseline="0" dirty="0" smtClean="0">
                          <a:solidFill>
                            <a:schemeClr val="dk1"/>
                          </a:solidFill>
                          <a:latin typeface="+mn-lt"/>
                          <a:ea typeface="+mn-ea"/>
                          <a:cs typeface="+mn-cs"/>
                        </a:rPr>
                        <a:t>MessageBoxDefaultButton.Button1</a:t>
                      </a:r>
                      <a:endParaRPr lang="en-US" b="1" dirty="0"/>
                    </a:p>
                  </a:txBody>
                  <a:tcPr anchor="ctr"/>
                </a:tc>
                <a:tc>
                  <a:txBody>
                    <a:bodyPr/>
                    <a:lstStyle/>
                    <a:p>
                      <a:r>
                        <a:rPr lang="en-US" sz="1800" kern="1200" baseline="0" dirty="0" smtClean="0">
                          <a:solidFill>
                            <a:schemeClr val="dk1"/>
                          </a:solidFill>
                          <a:latin typeface="+mn-lt"/>
                          <a:ea typeface="+mn-ea"/>
                          <a:cs typeface="+mn-cs"/>
                        </a:rPr>
                        <a:t>Selects the leftmost button on the message box as the default button</a:t>
                      </a:r>
                      <a:endParaRPr lang="en-US" dirty="0"/>
                    </a:p>
                  </a:txBody>
                  <a:tcPr/>
                </a:tc>
              </a:tr>
              <a:tr h="370840">
                <a:tc>
                  <a:txBody>
                    <a:bodyPr/>
                    <a:lstStyle/>
                    <a:p>
                      <a:r>
                        <a:rPr lang="en-US" sz="1800" b="1" kern="1200" baseline="0" dirty="0" smtClean="0">
                          <a:solidFill>
                            <a:schemeClr val="dk1"/>
                          </a:solidFill>
                          <a:latin typeface="+mn-lt"/>
                          <a:ea typeface="+mn-ea"/>
                          <a:cs typeface="+mn-cs"/>
                        </a:rPr>
                        <a:t>MessageBoxDefaultButton.Button2</a:t>
                      </a:r>
                      <a:endParaRPr lang="en-US" b="1" dirty="0"/>
                    </a:p>
                  </a:txBody>
                  <a:tcPr anchor="ctr"/>
                </a:tc>
                <a:tc>
                  <a:txBody>
                    <a:bodyPr/>
                    <a:lstStyle/>
                    <a:p>
                      <a:r>
                        <a:rPr lang="en-US" sz="1800" kern="1200" baseline="0" dirty="0" smtClean="0">
                          <a:solidFill>
                            <a:schemeClr val="dk1"/>
                          </a:solidFill>
                          <a:latin typeface="+mn-lt"/>
                          <a:ea typeface="+mn-ea"/>
                          <a:cs typeface="+mn-cs"/>
                        </a:rPr>
                        <a:t>Selects the second button from the left edge of the message box as the default button</a:t>
                      </a:r>
                      <a:endParaRPr lang="en-US" dirty="0"/>
                    </a:p>
                  </a:txBody>
                  <a:tcPr/>
                </a:tc>
              </a:tr>
              <a:tr h="370840">
                <a:tc>
                  <a:txBody>
                    <a:bodyPr/>
                    <a:lstStyle/>
                    <a:p>
                      <a:r>
                        <a:rPr lang="en-US" sz="1800" b="1" kern="1200" baseline="0" dirty="0" smtClean="0">
                          <a:solidFill>
                            <a:schemeClr val="dk1"/>
                          </a:solidFill>
                          <a:latin typeface="+mn-lt"/>
                          <a:ea typeface="+mn-ea"/>
                          <a:cs typeface="+mn-cs"/>
                        </a:rPr>
                        <a:t>MessageBoxDefaultButton.Button3</a:t>
                      </a:r>
                      <a:endParaRPr lang="en-US" b="1" dirty="0"/>
                    </a:p>
                  </a:txBody>
                  <a:tcPr anchor="ctr"/>
                </a:tc>
                <a:tc>
                  <a:txBody>
                    <a:bodyPr/>
                    <a:lstStyle/>
                    <a:p>
                      <a:r>
                        <a:rPr lang="en-US" sz="1800" kern="1200" baseline="0" dirty="0" smtClean="0">
                          <a:solidFill>
                            <a:schemeClr val="dk1"/>
                          </a:solidFill>
                          <a:latin typeface="+mn-lt"/>
                          <a:ea typeface="+mn-ea"/>
                          <a:cs typeface="+mn-cs"/>
                        </a:rPr>
                        <a:t>Selects the third button from the left edge of the message box as the default button</a:t>
                      </a:r>
                      <a:endParaRPr lang="en-US" dirty="0"/>
                    </a:p>
                  </a:txBody>
                  <a:tcPr/>
                </a:tc>
              </a:tr>
            </a:tbl>
          </a:graphicData>
        </a:graphic>
      </p:graphicFrame>
      <p:sp>
        <p:nvSpPr>
          <p:cNvPr id="6" name="Rectangle 5"/>
          <p:cNvSpPr/>
          <p:nvPr/>
        </p:nvSpPr>
        <p:spPr>
          <a:xfrm>
            <a:off x="838200" y="3200400"/>
            <a:ext cx="7467600" cy="400110"/>
          </a:xfrm>
          <a:prstGeom prst="rect">
            <a:avLst/>
          </a:prstGeom>
        </p:spPr>
        <p:txBody>
          <a:bodyPr wrap="square">
            <a:spAutoFit/>
          </a:bodyPr>
          <a:lstStyle/>
          <a:p>
            <a:r>
              <a:rPr lang="en-US" sz="2000" b="1" i="1" dirty="0" err="1" smtClean="0"/>
              <a:t>MessageBox.Show</a:t>
            </a:r>
            <a:r>
              <a:rPr lang="en-US" sz="2000" b="1" i="1" dirty="0" smtClean="0"/>
              <a:t>(Message, Caption, Buttons, Icon, </a:t>
            </a:r>
            <a:r>
              <a:rPr lang="en-US" sz="2000" b="1" i="1" dirty="0" err="1" smtClean="0">
                <a:solidFill>
                  <a:schemeClr val="bg1"/>
                </a:solidFill>
              </a:rPr>
              <a:t>DefaultButton</a:t>
            </a:r>
            <a:r>
              <a:rPr lang="en-US" sz="2000" b="1" i="1" dirty="0" smtClean="0"/>
              <a:t>)</a:t>
            </a:r>
            <a:endParaRPr lang="en-US" sz="2000" b="1" i="1"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MessageBox</a:t>
            </a:r>
            <a:r>
              <a:rPr lang="en-US" dirty="0" smtClean="0"/>
              <a:t> Example</a:t>
            </a:r>
            <a:endParaRPr lang="en-US" dirty="0"/>
          </a:p>
        </p:txBody>
      </p:sp>
      <p:sp>
        <p:nvSpPr>
          <p:cNvPr id="3" name="Content Placeholder 2"/>
          <p:cNvSpPr>
            <a:spLocks noGrp="1"/>
          </p:cNvSpPr>
          <p:nvPr>
            <p:ph idx="1"/>
          </p:nvPr>
        </p:nvSpPr>
        <p:spPr/>
        <p:txBody>
          <a:bodyPr>
            <a:normAutofit/>
          </a:bodyPr>
          <a:lstStyle/>
          <a:p>
            <a:r>
              <a:rPr lang="en-US" sz="2400" dirty="0" smtClean="0"/>
              <a:t>The following statement displays a message box and selects Button2 (the </a:t>
            </a:r>
            <a:r>
              <a:rPr lang="en-US" sz="2400" i="1" dirty="0" smtClean="0"/>
              <a:t>No </a:t>
            </a:r>
            <a:r>
              <a:rPr lang="en-US" sz="2400" dirty="0" smtClean="0"/>
              <a:t>button) as the default button:</a:t>
            </a:r>
            <a:endParaRPr lang="en-US" sz="24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67</a:t>
            </a:fld>
            <a:endParaRPr lang="en-US" dirty="0"/>
          </a:p>
        </p:txBody>
      </p:sp>
      <p:sp>
        <p:nvSpPr>
          <p:cNvPr id="5" name="TextBox 4"/>
          <p:cNvSpPr txBox="1"/>
          <p:nvPr/>
        </p:nvSpPr>
        <p:spPr>
          <a:xfrm>
            <a:off x="1458423" y="2438400"/>
            <a:ext cx="6227154" cy="1631216"/>
          </a:xfrm>
          <a:prstGeom prst="rect">
            <a:avLst/>
          </a:prstGeom>
          <a:noFill/>
        </p:spPr>
        <p:txBody>
          <a:bodyPr wrap="none" rtlCol="0">
            <a:spAutoFit/>
          </a:bodyPr>
          <a:lstStyle/>
          <a:p>
            <a:r>
              <a:rPr lang="en-US" sz="2000" b="1" dirty="0" err="1" smtClean="0"/>
              <a:t>MessageBox.Show</a:t>
            </a:r>
            <a:r>
              <a:rPr lang="en-US" sz="2000" b="1" dirty="0" smtClean="0"/>
              <a:t>( "Do you wish to continue?", </a:t>
            </a:r>
          </a:p>
          <a:p>
            <a:r>
              <a:rPr lang="en-US" sz="2000" b="1" dirty="0" smtClean="0"/>
              <a:t>                                     "Please Confirm",</a:t>
            </a:r>
          </a:p>
          <a:p>
            <a:r>
              <a:rPr lang="en-US" sz="2000" b="1" dirty="0" smtClean="0"/>
              <a:t>		     </a:t>
            </a:r>
            <a:r>
              <a:rPr lang="en-US" sz="2000" b="1" dirty="0" err="1" smtClean="0"/>
              <a:t>MessageBoxButtons.YesNo</a:t>
            </a:r>
            <a:r>
              <a:rPr lang="en-US" sz="2000" b="1" dirty="0" smtClean="0"/>
              <a:t>, </a:t>
            </a:r>
          </a:p>
          <a:p>
            <a:r>
              <a:rPr lang="en-US" sz="2000" b="1" dirty="0" smtClean="0"/>
              <a:t>                                     </a:t>
            </a:r>
            <a:r>
              <a:rPr lang="en-US" sz="2000" b="1" dirty="0" err="1" smtClean="0"/>
              <a:t>MessageBoxIcon.Question</a:t>
            </a:r>
            <a:r>
              <a:rPr lang="en-US" sz="2000" b="1" dirty="0" smtClean="0"/>
              <a:t>,</a:t>
            </a:r>
          </a:p>
          <a:p>
            <a:r>
              <a:rPr lang="en-US" sz="2000" b="1" dirty="0" smtClean="0"/>
              <a:t>		     MessageBoxDefaultButton.Button2 )</a:t>
            </a:r>
            <a:endParaRPr lang="en-US" sz="2000" b="1" dirty="0"/>
          </a:p>
        </p:txBody>
      </p:sp>
      <p:pic>
        <p:nvPicPr>
          <p:cNvPr id="6" name="Picture 5" descr="New Bitmap Image (2).bmp"/>
          <p:cNvPicPr>
            <a:picLocks noChangeAspect="1"/>
          </p:cNvPicPr>
          <p:nvPr/>
        </p:nvPicPr>
        <p:blipFill>
          <a:blip r:embed="rId2" cstate="print"/>
          <a:stretch>
            <a:fillRect/>
          </a:stretch>
        </p:blipFill>
        <p:spPr>
          <a:xfrm>
            <a:off x="3180272" y="4191000"/>
            <a:ext cx="2783457" cy="182880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Determining Which Button the User Clicked</a:t>
            </a:r>
            <a:endParaRPr lang="en-US" sz="4000" dirty="0"/>
          </a:p>
        </p:txBody>
      </p:sp>
      <p:sp>
        <p:nvSpPr>
          <p:cNvPr id="3" name="Content Placeholder 2"/>
          <p:cNvSpPr>
            <a:spLocks noGrp="1"/>
          </p:cNvSpPr>
          <p:nvPr>
            <p:ph idx="1"/>
          </p:nvPr>
        </p:nvSpPr>
        <p:spPr/>
        <p:txBody>
          <a:bodyPr>
            <a:normAutofit/>
          </a:bodyPr>
          <a:lstStyle/>
          <a:p>
            <a:r>
              <a:rPr lang="en-US" sz="2800" dirty="0" smtClean="0"/>
              <a:t>The </a:t>
            </a:r>
            <a:r>
              <a:rPr lang="en-US" sz="2800" b="1" dirty="0" err="1" smtClean="0"/>
              <a:t>MessageBox.Show</a:t>
            </a:r>
            <a:r>
              <a:rPr lang="en-US" sz="2800" dirty="0" smtClean="0"/>
              <a:t> method returns an integer that indicates which button the user clicked</a:t>
            </a:r>
            <a:endParaRPr lang="en-US" sz="28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68</a:t>
            </a:fld>
            <a:endParaRPr lang="en-US" dirty="0"/>
          </a:p>
        </p:txBody>
      </p:sp>
      <p:graphicFrame>
        <p:nvGraphicFramePr>
          <p:cNvPr id="5" name="Table 4"/>
          <p:cNvGraphicFramePr>
            <a:graphicFrameLocks noGrp="1"/>
          </p:cNvGraphicFramePr>
          <p:nvPr/>
        </p:nvGraphicFramePr>
        <p:xfrm>
          <a:off x="1020508" y="2819400"/>
          <a:ext cx="7102984" cy="2992120"/>
        </p:xfrm>
        <a:graphic>
          <a:graphicData uri="http://schemas.openxmlformats.org/drawingml/2006/table">
            <a:tbl>
              <a:tblPr firstRow="1" bandRow="1">
                <a:tableStyleId>{5C22544A-7EE6-4342-B048-85BDC9FD1C3A}</a:tableStyleId>
              </a:tblPr>
              <a:tblGrid>
                <a:gridCol w="3688779"/>
                <a:gridCol w="3414205"/>
              </a:tblGrid>
              <a:tr h="370840">
                <a:tc>
                  <a:txBody>
                    <a:bodyPr/>
                    <a:lstStyle/>
                    <a:p>
                      <a:r>
                        <a:rPr lang="en-US" sz="2000" dirty="0" smtClean="0"/>
                        <a:t>Value</a:t>
                      </a:r>
                      <a:endParaRPr lang="en-US" sz="2000" dirty="0"/>
                    </a:p>
                  </a:txBody>
                  <a:tcPr/>
                </a:tc>
                <a:tc>
                  <a:txBody>
                    <a:bodyPr/>
                    <a:lstStyle/>
                    <a:p>
                      <a:r>
                        <a:rPr lang="en-US" sz="2000" dirty="0" smtClean="0"/>
                        <a:t>Meaning</a:t>
                      </a:r>
                      <a:endParaRPr lang="en-US" sz="2000" dirty="0"/>
                    </a:p>
                  </a:txBody>
                  <a:tcPr/>
                </a:tc>
              </a:tr>
              <a:tr h="370840">
                <a:tc>
                  <a:txBody>
                    <a:bodyPr/>
                    <a:lstStyle/>
                    <a:p>
                      <a:r>
                        <a:rPr lang="en-US" sz="1800" b="1" kern="1200" baseline="0" dirty="0" err="1" smtClean="0">
                          <a:solidFill>
                            <a:schemeClr val="dk1"/>
                          </a:solidFill>
                          <a:latin typeface="+mn-lt"/>
                          <a:ea typeface="+mn-ea"/>
                          <a:cs typeface="+mn-cs"/>
                        </a:rPr>
                        <a:t>Windows.Forms.DialogResult.Abort</a:t>
                      </a:r>
                      <a:endParaRPr lang="en-US" b="1" dirty="0"/>
                    </a:p>
                  </a:txBody>
                  <a:tcPr/>
                </a:tc>
                <a:tc>
                  <a:txBody>
                    <a:bodyPr/>
                    <a:lstStyle/>
                    <a:p>
                      <a:r>
                        <a:rPr lang="en-US" sz="1800" kern="1200" baseline="0" dirty="0" smtClean="0">
                          <a:solidFill>
                            <a:schemeClr val="dk1"/>
                          </a:solidFill>
                          <a:latin typeface="+mn-lt"/>
                          <a:ea typeface="+mn-ea"/>
                          <a:cs typeface="+mn-cs"/>
                        </a:rPr>
                        <a:t>The user clicked the </a:t>
                      </a:r>
                      <a:r>
                        <a:rPr lang="en-US" sz="1800" i="1" kern="1200" baseline="0" dirty="0" smtClean="0">
                          <a:solidFill>
                            <a:schemeClr val="dk1"/>
                          </a:solidFill>
                          <a:latin typeface="+mn-lt"/>
                          <a:ea typeface="+mn-ea"/>
                          <a:cs typeface="+mn-cs"/>
                        </a:rPr>
                        <a:t>Abort button</a:t>
                      </a:r>
                      <a:endParaRPr lang="en-US" dirty="0"/>
                    </a:p>
                  </a:txBody>
                  <a:tcPr/>
                </a:tc>
              </a:tr>
              <a:tr h="370840">
                <a:tc>
                  <a:txBody>
                    <a:bodyPr/>
                    <a:lstStyle/>
                    <a:p>
                      <a:r>
                        <a:rPr lang="en-US" sz="1800" b="1" kern="1200" baseline="0" dirty="0" err="1" smtClean="0">
                          <a:solidFill>
                            <a:schemeClr val="dk1"/>
                          </a:solidFill>
                          <a:latin typeface="+mn-lt"/>
                          <a:ea typeface="+mn-ea"/>
                          <a:cs typeface="+mn-cs"/>
                        </a:rPr>
                        <a:t>Windows.Forms.DialogResult.Cancel</a:t>
                      </a:r>
                      <a:endParaRPr lang="en-US" b="1" dirty="0"/>
                    </a:p>
                  </a:txBody>
                  <a:tcPr/>
                </a:tc>
                <a:tc>
                  <a:txBody>
                    <a:bodyPr/>
                    <a:lstStyle/>
                    <a:p>
                      <a:r>
                        <a:rPr lang="en-US" sz="1800" kern="1200" baseline="0" dirty="0" smtClean="0">
                          <a:solidFill>
                            <a:schemeClr val="dk1"/>
                          </a:solidFill>
                          <a:latin typeface="+mn-lt"/>
                          <a:ea typeface="+mn-ea"/>
                          <a:cs typeface="+mn-cs"/>
                        </a:rPr>
                        <a:t>The user clicked the </a:t>
                      </a:r>
                      <a:r>
                        <a:rPr lang="en-US" sz="1800" i="1" kern="1200" baseline="0" dirty="0" smtClean="0">
                          <a:solidFill>
                            <a:schemeClr val="dk1"/>
                          </a:solidFill>
                          <a:latin typeface="+mn-lt"/>
                          <a:ea typeface="+mn-ea"/>
                          <a:cs typeface="+mn-cs"/>
                        </a:rPr>
                        <a:t>Cancel button</a:t>
                      </a:r>
                      <a:endParaRPr lang="en-US" dirty="0"/>
                    </a:p>
                  </a:txBody>
                  <a:tcPr/>
                </a:tc>
              </a:tr>
              <a:tr h="370840">
                <a:tc>
                  <a:txBody>
                    <a:bodyPr/>
                    <a:lstStyle/>
                    <a:p>
                      <a:r>
                        <a:rPr lang="en-US" sz="1800" b="1" kern="1200" baseline="0" dirty="0" err="1" smtClean="0">
                          <a:solidFill>
                            <a:schemeClr val="dk1"/>
                          </a:solidFill>
                          <a:latin typeface="+mn-lt"/>
                          <a:ea typeface="+mn-ea"/>
                          <a:cs typeface="+mn-cs"/>
                        </a:rPr>
                        <a:t>Windows.Forms.DialogResult.Ignore</a:t>
                      </a:r>
                      <a:endParaRPr lang="en-US" b="1" dirty="0"/>
                    </a:p>
                  </a:txBody>
                  <a:tcPr/>
                </a:tc>
                <a:tc>
                  <a:txBody>
                    <a:bodyPr/>
                    <a:lstStyle/>
                    <a:p>
                      <a:r>
                        <a:rPr lang="en-US" sz="1800" kern="1200" baseline="0" dirty="0" smtClean="0">
                          <a:solidFill>
                            <a:schemeClr val="dk1"/>
                          </a:solidFill>
                          <a:latin typeface="+mn-lt"/>
                          <a:ea typeface="+mn-ea"/>
                          <a:cs typeface="+mn-cs"/>
                        </a:rPr>
                        <a:t>The user clicked the </a:t>
                      </a:r>
                      <a:r>
                        <a:rPr lang="en-US" sz="1800" i="1" kern="1200" baseline="0" dirty="0" smtClean="0">
                          <a:solidFill>
                            <a:schemeClr val="dk1"/>
                          </a:solidFill>
                          <a:latin typeface="+mn-lt"/>
                          <a:ea typeface="+mn-ea"/>
                          <a:cs typeface="+mn-cs"/>
                        </a:rPr>
                        <a:t>Ignore button</a:t>
                      </a:r>
                      <a:endParaRPr lang="en-US" dirty="0"/>
                    </a:p>
                  </a:txBody>
                  <a:tcPr/>
                </a:tc>
              </a:tr>
              <a:tr h="370840">
                <a:tc>
                  <a:txBody>
                    <a:bodyPr/>
                    <a:lstStyle/>
                    <a:p>
                      <a:r>
                        <a:rPr lang="en-US" sz="1800" b="1" kern="1200" baseline="0" dirty="0" err="1" smtClean="0">
                          <a:solidFill>
                            <a:schemeClr val="dk1"/>
                          </a:solidFill>
                          <a:latin typeface="+mn-lt"/>
                          <a:ea typeface="+mn-ea"/>
                          <a:cs typeface="+mn-cs"/>
                        </a:rPr>
                        <a:t>Windows.Forms.DialogResult.No</a:t>
                      </a:r>
                      <a:endParaRPr lang="en-US" b="1" dirty="0"/>
                    </a:p>
                  </a:txBody>
                  <a:tcPr/>
                </a:tc>
                <a:tc>
                  <a:txBody>
                    <a:bodyPr/>
                    <a:lstStyle/>
                    <a:p>
                      <a:r>
                        <a:rPr lang="en-US" sz="1800" kern="1200" baseline="0" dirty="0" smtClean="0">
                          <a:solidFill>
                            <a:schemeClr val="dk1"/>
                          </a:solidFill>
                          <a:latin typeface="+mn-lt"/>
                          <a:ea typeface="+mn-ea"/>
                          <a:cs typeface="+mn-cs"/>
                        </a:rPr>
                        <a:t>The user clicked the </a:t>
                      </a:r>
                      <a:r>
                        <a:rPr lang="en-US" sz="1800" i="1" kern="1200" baseline="0" dirty="0" smtClean="0">
                          <a:solidFill>
                            <a:schemeClr val="dk1"/>
                          </a:solidFill>
                          <a:latin typeface="+mn-lt"/>
                          <a:ea typeface="+mn-ea"/>
                          <a:cs typeface="+mn-cs"/>
                        </a:rPr>
                        <a:t>No button</a:t>
                      </a:r>
                      <a:endParaRPr lang="en-US" dirty="0"/>
                    </a:p>
                  </a:txBody>
                  <a:tcPr/>
                </a:tc>
              </a:tr>
              <a:tr h="370840">
                <a:tc>
                  <a:txBody>
                    <a:bodyPr/>
                    <a:lstStyle/>
                    <a:p>
                      <a:r>
                        <a:rPr lang="en-US" sz="1800" b="1" kern="1200" baseline="0" dirty="0" err="1" smtClean="0">
                          <a:solidFill>
                            <a:schemeClr val="dk1"/>
                          </a:solidFill>
                          <a:latin typeface="+mn-lt"/>
                          <a:ea typeface="+mn-ea"/>
                          <a:cs typeface="+mn-cs"/>
                        </a:rPr>
                        <a:t>Windows.Forms.DialogResult.OK</a:t>
                      </a:r>
                      <a:endParaRPr lang="en-US" b="1" dirty="0"/>
                    </a:p>
                  </a:txBody>
                  <a:tcPr/>
                </a:tc>
                <a:tc>
                  <a:txBody>
                    <a:bodyPr/>
                    <a:lstStyle/>
                    <a:p>
                      <a:r>
                        <a:rPr lang="en-US" sz="1800" kern="1200" baseline="0" dirty="0" smtClean="0">
                          <a:solidFill>
                            <a:schemeClr val="dk1"/>
                          </a:solidFill>
                          <a:latin typeface="+mn-lt"/>
                          <a:ea typeface="+mn-ea"/>
                          <a:cs typeface="+mn-cs"/>
                        </a:rPr>
                        <a:t>The user clicked the </a:t>
                      </a:r>
                      <a:r>
                        <a:rPr lang="en-US" sz="1800" i="1" kern="1200" baseline="0" dirty="0" smtClean="0">
                          <a:solidFill>
                            <a:schemeClr val="dk1"/>
                          </a:solidFill>
                          <a:latin typeface="+mn-lt"/>
                          <a:ea typeface="+mn-ea"/>
                          <a:cs typeface="+mn-cs"/>
                        </a:rPr>
                        <a:t>OK button</a:t>
                      </a:r>
                      <a:endParaRPr lang="en-US" dirty="0"/>
                    </a:p>
                  </a:txBody>
                  <a:tcPr/>
                </a:tc>
              </a:tr>
              <a:tr h="370840">
                <a:tc>
                  <a:txBody>
                    <a:bodyPr/>
                    <a:lstStyle/>
                    <a:p>
                      <a:r>
                        <a:rPr lang="en-US" sz="1800" b="1" kern="1200" baseline="0" dirty="0" err="1" smtClean="0">
                          <a:solidFill>
                            <a:schemeClr val="dk1"/>
                          </a:solidFill>
                          <a:latin typeface="+mn-lt"/>
                          <a:ea typeface="+mn-ea"/>
                          <a:cs typeface="+mn-cs"/>
                        </a:rPr>
                        <a:t>Windows.Forms.DialogResult.Retry</a:t>
                      </a:r>
                      <a:endParaRPr lang="en-US" b="1" dirty="0"/>
                    </a:p>
                  </a:txBody>
                  <a:tcPr/>
                </a:tc>
                <a:tc>
                  <a:txBody>
                    <a:bodyPr/>
                    <a:lstStyle/>
                    <a:p>
                      <a:r>
                        <a:rPr lang="en-US" sz="1800" kern="1200" baseline="0" dirty="0" smtClean="0">
                          <a:solidFill>
                            <a:schemeClr val="dk1"/>
                          </a:solidFill>
                          <a:latin typeface="+mn-lt"/>
                          <a:ea typeface="+mn-ea"/>
                          <a:cs typeface="+mn-cs"/>
                        </a:rPr>
                        <a:t>The user clicked the </a:t>
                      </a:r>
                      <a:r>
                        <a:rPr lang="en-US" sz="1800" i="1" kern="1200" baseline="0" dirty="0" smtClean="0">
                          <a:solidFill>
                            <a:schemeClr val="dk1"/>
                          </a:solidFill>
                          <a:latin typeface="+mn-lt"/>
                          <a:ea typeface="+mn-ea"/>
                          <a:cs typeface="+mn-cs"/>
                        </a:rPr>
                        <a:t>Retry button</a:t>
                      </a:r>
                      <a:endParaRPr lang="en-US" dirty="0"/>
                    </a:p>
                  </a:txBody>
                  <a:tcPr/>
                </a:tc>
              </a:tr>
              <a:tr h="370840">
                <a:tc>
                  <a:txBody>
                    <a:bodyPr/>
                    <a:lstStyle/>
                    <a:p>
                      <a:r>
                        <a:rPr lang="en-US" sz="1800" b="1" kern="1200" baseline="0" dirty="0" err="1" smtClean="0">
                          <a:solidFill>
                            <a:schemeClr val="dk1"/>
                          </a:solidFill>
                          <a:latin typeface="+mn-lt"/>
                          <a:ea typeface="+mn-ea"/>
                          <a:cs typeface="+mn-cs"/>
                        </a:rPr>
                        <a:t>Windows.Forms.DialogResult.Yes</a:t>
                      </a:r>
                      <a:endParaRPr lang="en-US" b="1" dirty="0"/>
                    </a:p>
                  </a:txBody>
                  <a:tcPr/>
                </a:tc>
                <a:tc>
                  <a:txBody>
                    <a:bodyPr/>
                    <a:lstStyle/>
                    <a:p>
                      <a:r>
                        <a:rPr lang="en-US" sz="1800" kern="1200" baseline="0" dirty="0" smtClean="0">
                          <a:solidFill>
                            <a:schemeClr val="dk1"/>
                          </a:solidFill>
                          <a:latin typeface="+mn-lt"/>
                          <a:ea typeface="+mn-ea"/>
                          <a:cs typeface="+mn-cs"/>
                        </a:rPr>
                        <a:t>The user clicked the </a:t>
                      </a:r>
                      <a:r>
                        <a:rPr lang="en-US" sz="1800" i="1" kern="1200" baseline="0" dirty="0" smtClean="0">
                          <a:solidFill>
                            <a:schemeClr val="dk1"/>
                          </a:solidFill>
                          <a:latin typeface="+mn-lt"/>
                          <a:ea typeface="+mn-ea"/>
                          <a:cs typeface="+mn-cs"/>
                        </a:rPr>
                        <a:t>Yes button</a:t>
                      </a:r>
                      <a:endParaRPr lang="en-US" dirty="0"/>
                    </a:p>
                  </a:txBody>
                  <a:tcPr/>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Determining Which Button the User Clicked Example Code</a:t>
            </a:r>
            <a:endParaRPr lang="en-US" sz="3200" dirty="0"/>
          </a:p>
        </p:txBody>
      </p:sp>
      <p:sp>
        <p:nvSpPr>
          <p:cNvPr id="3" name="Content Placeholder 2"/>
          <p:cNvSpPr>
            <a:spLocks noGrp="1"/>
          </p:cNvSpPr>
          <p:nvPr>
            <p:ph idx="1"/>
          </p:nvPr>
        </p:nvSpPr>
        <p:spPr/>
        <p:txBody>
          <a:bodyPr>
            <a:normAutofit/>
          </a:bodyPr>
          <a:lstStyle/>
          <a:p>
            <a:r>
              <a:rPr lang="en-US" sz="2400" dirty="0" smtClean="0"/>
              <a:t>The following code shows how an </a:t>
            </a:r>
            <a:r>
              <a:rPr lang="en-US" sz="2400" b="1" dirty="0" smtClean="0"/>
              <a:t>If</a:t>
            </a:r>
            <a:r>
              <a:rPr lang="en-US" sz="2400" dirty="0" smtClean="0"/>
              <a:t> statement can take actions based on which message box button the user clicked:</a:t>
            </a:r>
            <a:endParaRPr lang="en-US" sz="24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69</a:t>
            </a:fld>
            <a:endParaRPr lang="en-US" dirty="0"/>
          </a:p>
        </p:txBody>
      </p:sp>
      <p:sp>
        <p:nvSpPr>
          <p:cNvPr id="5" name="TextBox 4"/>
          <p:cNvSpPr txBox="1"/>
          <p:nvPr/>
        </p:nvSpPr>
        <p:spPr>
          <a:xfrm>
            <a:off x="732295" y="2590800"/>
            <a:ext cx="7679410" cy="3416320"/>
          </a:xfrm>
          <a:prstGeom prst="rect">
            <a:avLst/>
          </a:prstGeom>
          <a:noFill/>
        </p:spPr>
        <p:txBody>
          <a:bodyPr wrap="none" rtlCol="0">
            <a:spAutoFit/>
          </a:bodyPr>
          <a:lstStyle/>
          <a:p>
            <a:r>
              <a:rPr lang="en-US" sz="2400" b="1" dirty="0" smtClean="0"/>
              <a:t>Dim </a:t>
            </a:r>
            <a:r>
              <a:rPr lang="en-US" sz="2400" b="1" dirty="0" err="1" smtClean="0"/>
              <a:t>intResult</a:t>
            </a:r>
            <a:r>
              <a:rPr lang="en-US" sz="2400" b="1" dirty="0" smtClean="0"/>
              <a:t> As Integer</a:t>
            </a:r>
          </a:p>
          <a:p>
            <a:r>
              <a:rPr lang="en-US" sz="2400" b="1" dirty="0" err="1" smtClean="0"/>
              <a:t>intResult</a:t>
            </a:r>
            <a:r>
              <a:rPr lang="en-US" sz="2400" b="1" dirty="0" smtClean="0"/>
              <a:t> = </a:t>
            </a:r>
            <a:r>
              <a:rPr lang="en-US" sz="2400" b="1" dirty="0" err="1" smtClean="0"/>
              <a:t>MessageBox.Show</a:t>
            </a:r>
            <a:r>
              <a:rPr lang="en-US" sz="2400" b="1" dirty="0" smtClean="0"/>
              <a:t>("Do you wish to continue?",</a:t>
            </a:r>
          </a:p>
          <a:p>
            <a:r>
              <a:rPr lang="en-US" sz="2400" b="1" dirty="0" smtClean="0"/>
              <a:t>                                                         "Please Confirm", </a:t>
            </a:r>
          </a:p>
          <a:p>
            <a:r>
              <a:rPr lang="en-US" sz="2400" b="1" dirty="0" smtClean="0"/>
              <a:t>                                                         </a:t>
            </a:r>
            <a:r>
              <a:rPr lang="en-US" sz="2400" b="1" dirty="0" err="1" smtClean="0"/>
              <a:t>MessageBoxButtons.YesNo</a:t>
            </a:r>
            <a:r>
              <a:rPr lang="en-US" sz="2400" b="1" dirty="0" smtClean="0"/>
              <a:t>)</a:t>
            </a:r>
          </a:p>
          <a:p>
            <a:r>
              <a:rPr lang="en-US" sz="2400" b="1" dirty="0" smtClean="0"/>
              <a:t>If </a:t>
            </a:r>
            <a:r>
              <a:rPr lang="en-US" sz="2400" b="1" dirty="0" err="1" smtClean="0"/>
              <a:t>intResult</a:t>
            </a:r>
            <a:r>
              <a:rPr lang="en-US" sz="2400" b="1" dirty="0" smtClean="0"/>
              <a:t> = </a:t>
            </a:r>
            <a:r>
              <a:rPr lang="en-US" sz="2400" b="1" dirty="0" err="1" smtClean="0"/>
              <a:t>Windows.Forms.DialogResult.Yes</a:t>
            </a:r>
            <a:r>
              <a:rPr lang="en-US" sz="2400" b="1" dirty="0" smtClean="0"/>
              <a:t> Then</a:t>
            </a:r>
          </a:p>
          <a:p>
            <a:r>
              <a:rPr lang="en-US" sz="2400" b="1" dirty="0" smtClean="0"/>
              <a:t>   ' Perform an action here</a:t>
            </a:r>
          </a:p>
          <a:p>
            <a:r>
              <a:rPr lang="en-US" sz="2400" b="1" dirty="0" err="1" smtClean="0"/>
              <a:t>ElseIf</a:t>
            </a:r>
            <a:r>
              <a:rPr lang="en-US" sz="2400" b="1" dirty="0" smtClean="0"/>
              <a:t> </a:t>
            </a:r>
            <a:r>
              <a:rPr lang="en-US" sz="2400" b="1" dirty="0" err="1" smtClean="0"/>
              <a:t>intResult</a:t>
            </a:r>
            <a:r>
              <a:rPr lang="en-US" sz="2400" b="1" dirty="0" smtClean="0"/>
              <a:t> = </a:t>
            </a:r>
            <a:r>
              <a:rPr lang="en-US" sz="2400" b="1" dirty="0" err="1" smtClean="0"/>
              <a:t>Windows.Forms.DialogResult.No</a:t>
            </a:r>
            <a:r>
              <a:rPr lang="en-US" sz="2400" b="1" dirty="0" smtClean="0"/>
              <a:t> Then</a:t>
            </a:r>
          </a:p>
          <a:p>
            <a:r>
              <a:rPr lang="en-US" sz="2400" b="1" dirty="0" smtClean="0"/>
              <a:t>   ' Perform another action here</a:t>
            </a:r>
          </a:p>
          <a:p>
            <a:r>
              <a:rPr lang="en-US" sz="2400" b="1" dirty="0" smtClean="0"/>
              <a:t>End If</a:t>
            </a:r>
            <a:endParaRPr lang="en-US" sz="24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4.2</a:t>
            </a:r>
            <a:endParaRPr lang="en-US" dirty="0"/>
          </a:p>
        </p:txBody>
      </p:sp>
      <p:sp>
        <p:nvSpPr>
          <p:cNvPr id="3" name="Title 2"/>
          <p:cNvSpPr>
            <a:spLocks noGrp="1"/>
          </p:cNvSpPr>
          <p:nvPr>
            <p:ph type="title"/>
          </p:nvPr>
        </p:nvSpPr>
        <p:spPr/>
        <p:txBody>
          <a:bodyPr/>
          <a:lstStyle/>
          <a:p>
            <a:r>
              <a:rPr lang="en-US" dirty="0" smtClean="0"/>
              <a:t>The If...Then Statement</a:t>
            </a:r>
            <a:endParaRPr lang="en-US" dirty="0"/>
          </a:p>
        </p:txBody>
      </p:sp>
      <p:sp>
        <p:nvSpPr>
          <p:cNvPr id="4" name="Text Placeholder 3"/>
          <p:cNvSpPr>
            <a:spLocks noGrp="1"/>
          </p:cNvSpPr>
          <p:nvPr>
            <p:ph type="body" idx="13"/>
          </p:nvPr>
        </p:nvSpPr>
        <p:spPr/>
        <p:txBody>
          <a:bodyPr/>
          <a:lstStyle/>
          <a:p>
            <a:r>
              <a:rPr lang="en-US" dirty="0" smtClean="0"/>
              <a:t>The If...Then statement causes other statements to execute only</a:t>
            </a:r>
          </a:p>
          <a:p>
            <a:r>
              <a:rPr lang="en-US" dirty="0" smtClean="0"/>
              <a:t>when an expression is true.</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Using </a:t>
            </a:r>
            <a:r>
              <a:rPr lang="en-US" sz="3600" b="1" dirty="0" err="1" smtClean="0"/>
              <a:t>ControlChars.CrLf</a:t>
            </a:r>
            <a:r>
              <a:rPr lang="en-US" sz="3600" dirty="0" smtClean="0"/>
              <a:t> to Display Multiple Lines</a:t>
            </a:r>
            <a:endParaRPr lang="en-US" sz="3600" dirty="0"/>
          </a:p>
        </p:txBody>
      </p:sp>
      <p:sp>
        <p:nvSpPr>
          <p:cNvPr id="3" name="Content Placeholder 2"/>
          <p:cNvSpPr>
            <a:spLocks noGrp="1"/>
          </p:cNvSpPr>
          <p:nvPr>
            <p:ph idx="1"/>
          </p:nvPr>
        </p:nvSpPr>
        <p:spPr/>
        <p:txBody>
          <a:bodyPr/>
          <a:lstStyle/>
          <a:p>
            <a:r>
              <a:rPr lang="en-US" sz="2800" dirty="0" smtClean="0"/>
              <a:t>If you want to display multiple lines of information in a message box, use the constant </a:t>
            </a:r>
            <a:r>
              <a:rPr lang="en-US" sz="2800" b="1" dirty="0" err="1" smtClean="0">
                <a:solidFill>
                  <a:schemeClr val="bg1"/>
                </a:solidFill>
              </a:rPr>
              <a:t>ControlChars.CrLf</a:t>
            </a:r>
            <a:endParaRPr lang="en-US" sz="2800" b="1" dirty="0" smtClean="0">
              <a:solidFill>
                <a:schemeClr val="bg1"/>
              </a:solidFill>
            </a:endParaRPr>
          </a:p>
          <a:p>
            <a:pPr lvl="1"/>
            <a:r>
              <a:rPr lang="en-US" b="1" dirty="0" err="1" smtClean="0"/>
              <a:t>CrLf</a:t>
            </a:r>
            <a:r>
              <a:rPr lang="en-US" dirty="0" smtClean="0"/>
              <a:t> stands for </a:t>
            </a:r>
            <a:r>
              <a:rPr lang="en-US" b="1" i="1" dirty="0" smtClean="0"/>
              <a:t>C</a:t>
            </a:r>
            <a:r>
              <a:rPr lang="en-US" i="1" dirty="0" smtClean="0"/>
              <a:t>arriage </a:t>
            </a:r>
            <a:r>
              <a:rPr lang="en-US" b="1" i="1" dirty="0" smtClean="0"/>
              <a:t>r</a:t>
            </a:r>
            <a:r>
              <a:rPr lang="en-US" i="1" dirty="0" smtClean="0"/>
              <a:t>eturn </a:t>
            </a:r>
            <a:r>
              <a:rPr lang="en-US" b="1" i="1" dirty="0" smtClean="0"/>
              <a:t>L</a:t>
            </a:r>
            <a:r>
              <a:rPr lang="en-US" i="1" dirty="0" smtClean="0"/>
              <a:t>ine </a:t>
            </a:r>
            <a:r>
              <a:rPr lang="en-US" b="1" i="1" dirty="0" smtClean="0"/>
              <a:t>f</a:t>
            </a:r>
            <a:r>
              <a:rPr lang="en-US" i="1" dirty="0" smtClean="0"/>
              <a:t>eed</a:t>
            </a:r>
          </a:p>
          <a:p>
            <a:pPr lvl="1"/>
            <a:r>
              <a:rPr lang="en-US" dirty="0" smtClean="0"/>
              <a:t>Concatenate(</a:t>
            </a:r>
            <a:r>
              <a:rPr lang="en-US" b="1" dirty="0" smtClean="0"/>
              <a:t>&amp;</a:t>
            </a:r>
            <a:r>
              <a:rPr lang="en-US" dirty="0" smtClean="0"/>
              <a:t>) it with the string you wish to display, where you wish to begin a new line</a:t>
            </a:r>
            <a:endParaRPr lang="en-US" i="1"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70</a:t>
            </a:fld>
            <a:endParaRPr lang="en-US" dirty="0"/>
          </a:p>
        </p:txBody>
      </p:sp>
      <p:sp>
        <p:nvSpPr>
          <p:cNvPr id="5" name="TextBox 4"/>
          <p:cNvSpPr txBox="1"/>
          <p:nvPr/>
        </p:nvSpPr>
        <p:spPr>
          <a:xfrm>
            <a:off x="1219200" y="4191000"/>
            <a:ext cx="5462649" cy="1200329"/>
          </a:xfrm>
          <a:prstGeom prst="rect">
            <a:avLst/>
          </a:prstGeom>
          <a:noFill/>
        </p:spPr>
        <p:txBody>
          <a:bodyPr wrap="none" rtlCol="0">
            <a:spAutoFit/>
          </a:bodyPr>
          <a:lstStyle/>
          <a:p>
            <a:r>
              <a:rPr lang="en-US" sz="2400" b="1" dirty="0" err="1" smtClean="0"/>
              <a:t>MessageBox.Show</a:t>
            </a:r>
            <a:r>
              <a:rPr lang="en-US" sz="2400" b="1" dirty="0" smtClean="0"/>
              <a:t>("This is line 1" </a:t>
            </a:r>
          </a:p>
          <a:p>
            <a:r>
              <a:rPr lang="en-US" sz="2400" b="1" dirty="0" smtClean="0"/>
              <a:t>                                    </a:t>
            </a:r>
            <a:r>
              <a:rPr lang="en-US" sz="2400" b="1" dirty="0" smtClean="0">
                <a:solidFill>
                  <a:schemeClr val="bg1"/>
                </a:solidFill>
              </a:rPr>
              <a:t>&amp; </a:t>
            </a:r>
            <a:r>
              <a:rPr lang="en-US" sz="2400" b="1" dirty="0" err="1" smtClean="0">
                <a:solidFill>
                  <a:schemeClr val="bg1"/>
                </a:solidFill>
              </a:rPr>
              <a:t>ControlChars.CrLf</a:t>
            </a:r>
            <a:r>
              <a:rPr lang="en-US" sz="2400" b="1" dirty="0" smtClean="0">
                <a:solidFill>
                  <a:schemeClr val="bg1"/>
                </a:solidFill>
              </a:rPr>
              <a:t> &amp;</a:t>
            </a:r>
          </a:p>
          <a:p>
            <a:r>
              <a:rPr lang="en-US" sz="2400" b="1" dirty="0" smtClean="0"/>
              <a:t>                                    "This is line 2")</a:t>
            </a:r>
            <a:endParaRPr lang="en-US" sz="2400" b="1" dirty="0"/>
          </a:p>
        </p:txBody>
      </p:sp>
      <p:pic>
        <p:nvPicPr>
          <p:cNvPr id="3074" name="Picture 2"/>
          <p:cNvPicPr>
            <a:picLocks noChangeAspect="1" noChangeArrowheads="1"/>
          </p:cNvPicPr>
          <p:nvPr/>
        </p:nvPicPr>
        <p:blipFill>
          <a:blip r:embed="rId2" cstate="print"/>
          <a:srcRect/>
          <a:stretch>
            <a:fillRect/>
          </a:stretch>
        </p:blipFill>
        <p:spPr bwMode="auto">
          <a:xfrm>
            <a:off x="6858000" y="4114800"/>
            <a:ext cx="1677797"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4.9</a:t>
            </a:r>
            <a:endParaRPr lang="en-US" dirty="0"/>
          </a:p>
        </p:txBody>
      </p:sp>
      <p:sp>
        <p:nvSpPr>
          <p:cNvPr id="3" name="Title 2"/>
          <p:cNvSpPr>
            <a:spLocks noGrp="1"/>
          </p:cNvSpPr>
          <p:nvPr>
            <p:ph type="title"/>
          </p:nvPr>
        </p:nvSpPr>
        <p:spPr/>
        <p:txBody>
          <a:bodyPr/>
          <a:lstStyle/>
          <a:p>
            <a:r>
              <a:rPr lang="en-US" dirty="0" smtClean="0"/>
              <a:t>The Select Case Statement</a:t>
            </a:r>
            <a:endParaRPr lang="en-US" dirty="0"/>
          </a:p>
        </p:txBody>
      </p:sp>
      <p:sp>
        <p:nvSpPr>
          <p:cNvPr id="4" name="Text Placeholder 3"/>
          <p:cNvSpPr>
            <a:spLocks noGrp="1"/>
          </p:cNvSpPr>
          <p:nvPr>
            <p:ph type="body" idx="13"/>
          </p:nvPr>
        </p:nvSpPr>
        <p:spPr/>
        <p:txBody>
          <a:bodyPr/>
          <a:lstStyle/>
          <a:p>
            <a:r>
              <a:rPr lang="en-US" dirty="0" smtClean="0"/>
              <a:t>In a </a:t>
            </a:r>
            <a:r>
              <a:rPr lang="en-US" b="1" dirty="0" smtClean="0"/>
              <a:t>Select Case</a:t>
            </a:r>
            <a:r>
              <a:rPr lang="en-US" dirty="0" smtClean="0"/>
              <a:t> statement, one of several possible actions is</a:t>
            </a:r>
          </a:p>
          <a:p>
            <a:r>
              <a:rPr lang="en-US" dirty="0" smtClean="0"/>
              <a:t>taken, depending on the value of an expression.</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b="1" dirty="0" smtClean="0"/>
              <a:t>Select Case</a:t>
            </a:r>
            <a:r>
              <a:rPr lang="en-US" dirty="0" smtClean="0"/>
              <a:t>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Similar to </a:t>
            </a:r>
            <a:r>
              <a:rPr lang="en-US" b="1" dirty="0" smtClean="0"/>
              <a:t>If…Then…</a:t>
            </a:r>
            <a:r>
              <a:rPr lang="en-US" b="1" dirty="0" err="1" smtClean="0"/>
              <a:t>ElseIf</a:t>
            </a:r>
            <a:endParaRPr lang="en-US" b="1" dirty="0" smtClean="0"/>
          </a:p>
          <a:p>
            <a:pPr lvl="1"/>
            <a:r>
              <a:rPr lang="en-US" dirty="0" smtClean="0"/>
              <a:t>Performs a series of tests</a:t>
            </a:r>
          </a:p>
          <a:p>
            <a:pPr lvl="1"/>
            <a:r>
              <a:rPr lang="en-US" dirty="0" smtClean="0"/>
              <a:t>Conditionally executes the first true condition</a:t>
            </a:r>
          </a:p>
          <a:p>
            <a:r>
              <a:rPr lang="en-US" b="1" dirty="0" smtClean="0"/>
              <a:t> </a:t>
            </a:r>
            <a:r>
              <a:rPr lang="en-US" b="1" dirty="0" smtClean="0">
                <a:solidFill>
                  <a:schemeClr val="bg1"/>
                </a:solidFill>
              </a:rPr>
              <a:t>Select Case</a:t>
            </a:r>
            <a:r>
              <a:rPr lang="en-US" dirty="0" smtClean="0"/>
              <a:t> is different in that:</a:t>
            </a:r>
          </a:p>
          <a:p>
            <a:pPr lvl="1"/>
            <a:r>
              <a:rPr lang="en-US" dirty="0" smtClean="0"/>
              <a:t>A single test expression may be evaluated</a:t>
            </a:r>
          </a:p>
          <a:p>
            <a:pPr lvl="1"/>
            <a:r>
              <a:rPr lang="en-US" dirty="0" smtClean="0"/>
              <a:t>The test expression is listed once</a:t>
            </a:r>
          </a:p>
          <a:p>
            <a:pPr lvl="1"/>
            <a:r>
              <a:rPr lang="en-US" dirty="0" smtClean="0"/>
              <a:t>The possible values of the expression are then listed with their conditional statements</a:t>
            </a:r>
          </a:p>
          <a:p>
            <a:r>
              <a:rPr lang="en-US" b="1" dirty="0" smtClean="0"/>
              <a:t>Case Else</a:t>
            </a:r>
            <a:r>
              <a:rPr lang="en-US" dirty="0" smtClean="0"/>
              <a:t> may be included and executed if none of the values match the expression</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72</a:t>
            </a:fld>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Case</a:t>
            </a:r>
            <a:r>
              <a:rPr lang="en-US" dirty="0" smtClean="0"/>
              <a:t> General Format</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73</a:t>
            </a:fld>
            <a:endParaRPr lang="en-US" dirty="0"/>
          </a:p>
        </p:txBody>
      </p:sp>
      <p:sp>
        <p:nvSpPr>
          <p:cNvPr id="5" name="TextBox 4"/>
          <p:cNvSpPr txBox="1"/>
          <p:nvPr/>
        </p:nvSpPr>
        <p:spPr>
          <a:xfrm>
            <a:off x="1754530" y="1676400"/>
            <a:ext cx="5634941" cy="4401205"/>
          </a:xfrm>
          <a:prstGeom prst="rect">
            <a:avLst/>
          </a:prstGeom>
          <a:noFill/>
        </p:spPr>
        <p:txBody>
          <a:bodyPr wrap="none" rtlCol="0">
            <a:spAutoFit/>
          </a:bodyPr>
          <a:lstStyle/>
          <a:p>
            <a:r>
              <a:rPr lang="en-US" sz="2800" b="1" dirty="0" smtClean="0"/>
              <a:t>Select Case </a:t>
            </a:r>
            <a:r>
              <a:rPr lang="en-US" sz="2800" b="1" i="1" dirty="0" err="1" smtClean="0"/>
              <a:t>TestExpression</a:t>
            </a:r>
            <a:endParaRPr lang="en-US" sz="2800" b="1" i="1" dirty="0" smtClean="0"/>
          </a:p>
          <a:p>
            <a:r>
              <a:rPr lang="en-US" sz="2800" b="1" dirty="0" smtClean="0"/>
              <a:t>   [Case </a:t>
            </a:r>
            <a:r>
              <a:rPr lang="en-US" sz="2800" b="1" i="1" dirty="0" err="1" smtClean="0"/>
              <a:t>ExpressionList</a:t>
            </a:r>
            <a:endParaRPr lang="en-US" sz="2800" b="1" i="1" dirty="0" smtClean="0"/>
          </a:p>
          <a:p>
            <a:r>
              <a:rPr lang="en-US" sz="2800" b="1" dirty="0" smtClean="0"/>
              <a:t>      [</a:t>
            </a:r>
            <a:r>
              <a:rPr lang="en-US" sz="2800" b="1" i="1" dirty="0" smtClean="0"/>
              <a:t>one or more statements]]</a:t>
            </a:r>
          </a:p>
          <a:p>
            <a:r>
              <a:rPr lang="en-US" sz="2800" b="1" dirty="0" smtClean="0"/>
              <a:t>   [Case </a:t>
            </a:r>
            <a:r>
              <a:rPr lang="en-US" sz="2800" b="1" i="1" dirty="0" err="1" smtClean="0"/>
              <a:t>ExpressionList</a:t>
            </a:r>
            <a:endParaRPr lang="en-US" sz="2800" b="1" i="1" dirty="0" smtClean="0"/>
          </a:p>
          <a:p>
            <a:r>
              <a:rPr lang="en-US" sz="2800" b="1" dirty="0" smtClean="0"/>
              <a:t>      [</a:t>
            </a:r>
            <a:r>
              <a:rPr lang="en-US" sz="2800" b="1" i="1" dirty="0" smtClean="0"/>
              <a:t>one or more statements]]</a:t>
            </a:r>
          </a:p>
          <a:p>
            <a:r>
              <a:rPr lang="en-US" sz="2800" b="1" dirty="0" smtClean="0"/>
              <a:t>   ' Case statements may be repeated</a:t>
            </a:r>
          </a:p>
          <a:p>
            <a:r>
              <a:rPr lang="en-US" sz="2800" b="1" dirty="0" smtClean="0"/>
              <a:t>   ' as many times as necessary.</a:t>
            </a:r>
          </a:p>
          <a:p>
            <a:r>
              <a:rPr lang="en-US" sz="2800" b="1" dirty="0" smtClean="0"/>
              <a:t>   [Case Else</a:t>
            </a:r>
          </a:p>
          <a:p>
            <a:r>
              <a:rPr lang="en-US" sz="2800" b="1" dirty="0" smtClean="0"/>
              <a:t>      [</a:t>
            </a:r>
            <a:r>
              <a:rPr lang="en-US" sz="2800" b="1" i="1" dirty="0" smtClean="0"/>
              <a:t>one or more statements]]</a:t>
            </a:r>
          </a:p>
          <a:p>
            <a:r>
              <a:rPr lang="en-US" sz="2800" b="1" dirty="0" smtClean="0"/>
              <a:t>End Select</a:t>
            </a:r>
            <a:endParaRPr lang="en-US" sz="28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Case</a:t>
            </a:r>
            <a:r>
              <a:rPr lang="en-US" dirty="0" smtClean="0"/>
              <a:t> Statement Example</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74</a:t>
            </a:fld>
            <a:endParaRPr lang="en-US" dirty="0"/>
          </a:p>
        </p:txBody>
      </p:sp>
      <p:sp>
        <p:nvSpPr>
          <p:cNvPr id="5" name="TextBox 4"/>
          <p:cNvSpPr txBox="1"/>
          <p:nvPr/>
        </p:nvSpPr>
        <p:spPr>
          <a:xfrm>
            <a:off x="1741867" y="1600200"/>
            <a:ext cx="5660267" cy="4524315"/>
          </a:xfrm>
          <a:prstGeom prst="rect">
            <a:avLst/>
          </a:prstGeom>
          <a:noFill/>
        </p:spPr>
        <p:txBody>
          <a:bodyPr wrap="none" rtlCol="0">
            <a:spAutoFit/>
          </a:bodyPr>
          <a:lstStyle/>
          <a:p>
            <a:r>
              <a:rPr lang="en-US" sz="1600" b="1" dirty="0" smtClean="0"/>
              <a:t>Select Case </a:t>
            </a:r>
            <a:r>
              <a:rPr lang="en-US" sz="1600" b="1" dirty="0" err="1" smtClean="0"/>
              <a:t>CInt</a:t>
            </a:r>
            <a:r>
              <a:rPr lang="en-US" sz="1600" b="1" dirty="0" smtClean="0"/>
              <a:t>(</a:t>
            </a:r>
            <a:r>
              <a:rPr lang="en-US" sz="1600" b="1" dirty="0" err="1" smtClean="0"/>
              <a:t>txtInput.Text</a:t>
            </a:r>
            <a:r>
              <a:rPr lang="en-US" sz="1600" b="1" dirty="0" smtClean="0"/>
              <a:t>)</a:t>
            </a:r>
          </a:p>
          <a:p>
            <a:r>
              <a:rPr lang="en-US" sz="1600" b="1" dirty="0" smtClean="0"/>
              <a:t>	Case 1</a:t>
            </a:r>
          </a:p>
          <a:p>
            <a:r>
              <a:rPr lang="en-US" sz="1600" b="1" dirty="0" smtClean="0"/>
              <a:t>		</a:t>
            </a:r>
            <a:r>
              <a:rPr lang="en-US" sz="1600" b="1" dirty="0" err="1" smtClean="0"/>
              <a:t>MessageBox.Show</a:t>
            </a:r>
            <a:r>
              <a:rPr lang="en-US" sz="1600" b="1" dirty="0" smtClean="0"/>
              <a:t>("Day 1 is Monday.")</a:t>
            </a:r>
          </a:p>
          <a:p>
            <a:r>
              <a:rPr lang="en-US" sz="1600" b="1" dirty="0" smtClean="0"/>
              <a:t>	Case 2</a:t>
            </a:r>
          </a:p>
          <a:p>
            <a:r>
              <a:rPr lang="en-US" sz="1600" b="1" dirty="0" smtClean="0"/>
              <a:t>		</a:t>
            </a:r>
            <a:r>
              <a:rPr lang="en-US" sz="1600" b="1" dirty="0" err="1" smtClean="0"/>
              <a:t>MessageBox.Show</a:t>
            </a:r>
            <a:r>
              <a:rPr lang="en-US" sz="1600" b="1" dirty="0" smtClean="0"/>
              <a:t>("Day 2 is Tuesday.")</a:t>
            </a:r>
          </a:p>
          <a:p>
            <a:r>
              <a:rPr lang="en-US" sz="1600" b="1" dirty="0" smtClean="0"/>
              <a:t>	Case 3</a:t>
            </a:r>
          </a:p>
          <a:p>
            <a:r>
              <a:rPr lang="en-US" sz="1600" b="1" dirty="0" smtClean="0"/>
              <a:t>		</a:t>
            </a:r>
            <a:r>
              <a:rPr lang="en-US" sz="1600" b="1" dirty="0" err="1" smtClean="0"/>
              <a:t>MessageBox.Show</a:t>
            </a:r>
            <a:r>
              <a:rPr lang="en-US" sz="1600" b="1" dirty="0" smtClean="0"/>
              <a:t>("Day 3 is Wednesday.")</a:t>
            </a:r>
          </a:p>
          <a:p>
            <a:r>
              <a:rPr lang="en-US" sz="1600" b="1" dirty="0" smtClean="0"/>
              <a:t>	Case 4</a:t>
            </a:r>
          </a:p>
          <a:p>
            <a:r>
              <a:rPr lang="en-US" sz="1600" b="1" dirty="0" smtClean="0"/>
              <a:t>		</a:t>
            </a:r>
            <a:r>
              <a:rPr lang="en-US" sz="1600" b="1" dirty="0" err="1" smtClean="0"/>
              <a:t>MessageBox.Show</a:t>
            </a:r>
            <a:r>
              <a:rPr lang="en-US" sz="1600" b="1" dirty="0" smtClean="0"/>
              <a:t>("Day 4 is Thursday.")</a:t>
            </a:r>
          </a:p>
          <a:p>
            <a:r>
              <a:rPr lang="en-US" sz="1600" b="1" dirty="0" smtClean="0"/>
              <a:t>	Case 5</a:t>
            </a:r>
          </a:p>
          <a:p>
            <a:r>
              <a:rPr lang="en-US" sz="1600" b="1" dirty="0" smtClean="0"/>
              <a:t>		</a:t>
            </a:r>
            <a:r>
              <a:rPr lang="en-US" sz="1600" b="1" dirty="0" err="1" smtClean="0"/>
              <a:t>MessageBox.Show</a:t>
            </a:r>
            <a:r>
              <a:rPr lang="en-US" sz="1600" b="1" dirty="0" smtClean="0"/>
              <a:t>("Day 5 is Friday.")</a:t>
            </a:r>
          </a:p>
          <a:p>
            <a:r>
              <a:rPr lang="en-US" sz="1600" b="1" dirty="0" smtClean="0"/>
              <a:t>	Case 6</a:t>
            </a:r>
          </a:p>
          <a:p>
            <a:r>
              <a:rPr lang="en-US" sz="1600" b="1" dirty="0" smtClean="0"/>
              <a:t>		</a:t>
            </a:r>
            <a:r>
              <a:rPr lang="en-US" sz="1600" b="1" dirty="0" err="1" smtClean="0"/>
              <a:t>MessageBox.Show</a:t>
            </a:r>
            <a:r>
              <a:rPr lang="en-US" sz="1600" b="1" dirty="0" smtClean="0"/>
              <a:t>("Day 6 is Saturday.")</a:t>
            </a:r>
          </a:p>
          <a:p>
            <a:r>
              <a:rPr lang="en-US" sz="1600" b="1" dirty="0" smtClean="0"/>
              <a:t>	Case 7</a:t>
            </a:r>
          </a:p>
          <a:p>
            <a:r>
              <a:rPr lang="en-US" sz="1600" b="1" dirty="0" smtClean="0"/>
              <a:t>		</a:t>
            </a:r>
            <a:r>
              <a:rPr lang="en-US" sz="1600" b="1" dirty="0" err="1" smtClean="0"/>
              <a:t>MessageBox.Show</a:t>
            </a:r>
            <a:r>
              <a:rPr lang="en-US" sz="1600" b="1" dirty="0" smtClean="0"/>
              <a:t>("Day 7 is Sunday.")</a:t>
            </a:r>
          </a:p>
          <a:p>
            <a:r>
              <a:rPr lang="en-US" sz="1600" b="1" dirty="0" smtClean="0"/>
              <a:t>	Case Else</a:t>
            </a:r>
          </a:p>
          <a:p>
            <a:r>
              <a:rPr lang="en-US" sz="1600" b="1" dirty="0" smtClean="0"/>
              <a:t>		</a:t>
            </a:r>
            <a:r>
              <a:rPr lang="en-US" sz="1600" b="1" dirty="0" err="1" smtClean="0"/>
              <a:t>MessageBox.Show</a:t>
            </a:r>
            <a:r>
              <a:rPr lang="en-US" sz="1600" b="1" dirty="0" smtClean="0"/>
              <a:t>("That value is invalid.")</a:t>
            </a:r>
          </a:p>
          <a:p>
            <a:r>
              <a:rPr lang="en-US" sz="1600" b="1" dirty="0" smtClean="0"/>
              <a:t>End Select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Case</a:t>
            </a:r>
            <a:r>
              <a:rPr lang="en-US" dirty="0" smtClean="0"/>
              <a:t> Flowchart Example</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75</a:t>
            </a:fld>
            <a:endParaRPr lang="en-US" dirty="0"/>
          </a:p>
        </p:txBody>
      </p:sp>
      <p:grpSp>
        <p:nvGrpSpPr>
          <p:cNvPr id="46" name="Group 45"/>
          <p:cNvGrpSpPr/>
          <p:nvPr/>
        </p:nvGrpSpPr>
        <p:grpSpPr>
          <a:xfrm>
            <a:off x="685800" y="1676400"/>
            <a:ext cx="7696200" cy="4419600"/>
            <a:chOff x="609600" y="1182894"/>
            <a:chExt cx="7924800" cy="4840765"/>
          </a:xfrm>
        </p:grpSpPr>
        <p:sp>
          <p:nvSpPr>
            <p:cNvPr id="41" name="Line 6"/>
            <p:cNvSpPr>
              <a:spLocks noChangeShapeType="1"/>
            </p:cNvSpPr>
            <p:nvPr/>
          </p:nvSpPr>
          <p:spPr bwMode="auto">
            <a:xfrm>
              <a:off x="7620000" y="5105400"/>
              <a:ext cx="0" cy="457200"/>
            </a:xfrm>
            <a:prstGeom prst="line">
              <a:avLst/>
            </a:prstGeom>
            <a:noFill/>
            <a:ln w="38100">
              <a:solidFill>
                <a:schemeClr val="tx1"/>
              </a:solidFill>
              <a:round/>
              <a:headEnd/>
              <a:tailEnd/>
            </a:ln>
          </p:spPr>
          <p:txBody>
            <a:bodyPr/>
            <a:lstStyle/>
            <a:p>
              <a:endParaRPr lang="en-US"/>
            </a:p>
          </p:txBody>
        </p:sp>
        <p:grpSp>
          <p:nvGrpSpPr>
            <p:cNvPr id="45" name="Group 44"/>
            <p:cNvGrpSpPr/>
            <p:nvPr/>
          </p:nvGrpSpPr>
          <p:grpSpPr>
            <a:xfrm>
              <a:off x="609600" y="1182894"/>
              <a:ext cx="7924800" cy="4840765"/>
              <a:chOff x="609600" y="1411494"/>
              <a:chExt cx="7924800" cy="4840765"/>
            </a:xfrm>
          </p:grpSpPr>
          <p:sp>
            <p:nvSpPr>
              <p:cNvPr id="7" name="AutoShape 4"/>
              <p:cNvSpPr>
                <a:spLocks noChangeArrowheads="1"/>
              </p:cNvSpPr>
              <p:nvPr/>
            </p:nvSpPr>
            <p:spPr bwMode="auto">
              <a:xfrm>
                <a:off x="3591208" y="1828800"/>
                <a:ext cx="2040048" cy="1585769"/>
              </a:xfrm>
              <a:prstGeom prst="flowChartDecision">
                <a:avLst/>
              </a:prstGeom>
              <a:solidFill>
                <a:schemeClr val="bg1"/>
              </a:solidFill>
              <a:ln w="38100">
                <a:solidFill>
                  <a:schemeClr val="tx1"/>
                </a:solidFill>
                <a:miter lim="800000"/>
                <a:headEnd/>
                <a:tailEnd/>
              </a:ln>
            </p:spPr>
            <p:txBody>
              <a:bodyPr wrap="none" anchor="ctr"/>
              <a:lstStyle/>
              <a:p>
                <a:pPr algn="ctr" eaLnBrk="0" hangingPunct="0"/>
                <a:endParaRPr lang="en-US" sz="1200" b="1" dirty="0">
                  <a:latin typeface="Courier New" pitchFamily="49" charset="0"/>
                </a:endParaRPr>
              </a:p>
              <a:p>
                <a:pPr algn="ctr" eaLnBrk="0" hangingPunct="0"/>
                <a:endParaRPr lang="en-US" sz="1200" b="1" dirty="0">
                  <a:latin typeface="Courier New" pitchFamily="49" charset="0"/>
                </a:endParaRPr>
              </a:p>
              <a:p>
                <a:pPr algn="ctr" eaLnBrk="0" hangingPunct="0"/>
                <a:r>
                  <a:rPr lang="en-US" b="1" dirty="0" smtClean="0"/>
                  <a:t>Test Expression</a:t>
                </a:r>
                <a:endParaRPr lang="en-US" b="1" dirty="0"/>
              </a:p>
              <a:p>
                <a:pPr algn="ctr" eaLnBrk="0" hangingPunct="0"/>
                <a:endParaRPr lang="en-US" dirty="0">
                  <a:latin typeface="Times New Roman" pitchFamily="18" charset="0"/>
                </a:endParaRPr>
              </a:p>
            </p:txBody>
          </p:sp>
          <p:sp>
            <p:nvSpPr>
              <p:cNvPr id="11" name="Line 8"/>
              <p:cNvSpPr>
                <a:spLocks noChangeShapeType="1"/>
              </p:cNvSpPr>
              <p:nvPr/>
            </p:nvSpPr>
            <p:spPr bwMode="auto">
              <a:xfrm>
                <a:off x="1524110" y="3810657"/>
                <a:ext cx="6019690" cy="0"/>
              </a:xfrm>
              <a:prstGeom prst="line">
                <a:avLst/>
              </a:prstGeom>
              <a:noFill/>
              <a:ln w="38100">
                <a:solidFill>
                  <a:schemeClr val="tx1"/>
                </a:solidFill>
                <a:round/>
                <a:headEnd/>
                <a:tailEnd/>
              </a:ln>
            </p:spPr>
            <p:txBody>
              <a:bodyPr/>
              <a:lstStyle/>
              <a:p>
                <a:endParaRPr lang="en-US"/>
              </a:p>
            </p:txBody>
          </p:sp>
          <p:sp>
            <p:nvSpPr>
              <p:cNvPr id="13" name="Line 10"/>
              <p:cNvSpPr>
                <a:spLocks noChangeShapeType="1"/>
              </p:cNvSpPr>
              <p:nvPr/>
            </p:nvSpPr>
            <p:spPr bwMode="auto">
              <a:xfrm>
                <a:off x="1524110" y="3810657"/>
                <a:ext cx="0" cy="365071"/>
              </a:xfrm>
              <a:prstGeom prst="line">
                <a:avLst/>
              </a:prstGeom>
              <a:noFill/>
              <a:ln w="38100">
                <a:solidFill>
                  <a:schemeClr val="tx1"/>
                </a:solidFill>
                <a:round/>
                <a:headEnd/>
                <a:tailEnd type="triangle" w="med" len="med"/>
              </a:ln>
            </p:spPr>
            <p:txBody>
              <a:bodyPr/>
              <a:lstStyle/>
              <a:p>
                <a:endParaRPr lang="en-US"/>
              </a:p>
            </p:txBody>
          </p:sp>
          <p:sp>
            <p:nvSpPr>
              <p:cNvPr id="14" name="Line 11"/>
              <p:cNvSpPr>
                <a:spLocks noChangeShapeType="1"/>
              </p:cNvSpPr>
              <p:nvPr/>
            </p:nvSpPr>
            <p:spPr bwMode="auto">
              <a:xfrm>
                <a:off x="3581400" y="3810657"/>
                <a:ext cx="0" cy="365070"/>
              </a:xfrm>
              <a:prstGeom prst="line">
                <a:avLst/>
              </a:prstGeom>
              <a:noFill/>
              <a:ln w="38100">
                <a:solidFill>
                  <a:schemeClr val="tx1"/>
                </a:solidFill>
                <a:round/>
                <a:headEnd/>
                <a:tailEnd type="triangle" w="med" len="med"/>
              </a:ln>
            </p:spPr>
            <p:txBody>
              <a:bodyPr/>
              <a:lstStyle/>
              <a:p>
                <a:endParaRPr lang="en-US"/>
              </a:p>
            </p:txBody>
          </p:sp>
          <p:sp>
            <p:nvSpPr>
              <p:cNvPr id="15" name="Line 12"/>
              <p:cNvSpPr>
                <a:spLocks noChangeShapeType="1"/>
              </p:cNvSpPr>
              <p:nvPr/>
            </p:nvSpPr>
            <p:spPr bwMode="auto">
              <a:xfrm>
                <a:off x="5562600" y="3810657"/>
                <a:ext cx="0" cy="365070"/>
              </a:xfrm>
              <a:prstGeom prst="line">
                <a:avLst/>
              </a:prstGeom>
              <a:noFill/>
              <a:ln w="38100">
                <a:solidFill>
                  <a:schemeClr val="tx1"/>
                </a:solidFill>
                <a:round/>
                <a:headEnd/>
                <a:tailEnd type="triangle" w="med" len="med"/>
              </a:ln>
            </p:spPr>
            <p:txBody>
              <a:bodyPr/>
              <a:lstStyle/>
              <a:p>
                <a:endParaRPr lang="en-US"/>
              </a:p>
            </p:txBody>
          </p:sp>
          <p:sp>
            <p:nvSpPr>
              <p:cNvPr id="16" name="Line 13"/>
              <p:cNvSpPr>
                <a:spLocks noChangeShapeType="1"/>
              </p:cNvSpPr>
              <p:nvPr/>
            </p:nvSpPr>
            <p:spPr bwMode="auto">
              <a:xfrm>
                <a:off x="7543800" y="3810657"/>
                <a:ext cx="0" cy="365070"/>
              </a:xfrm>
              <a:prstGeom prst="line">
                <a:avLst/>
              </a:prstGeom>
              <a:noFill/>
              <a:ln w="38100">
                <a:solidFill>
                  <a:schemeClr val="tx1"/>
                </a:solidFill>
                <a:round/>
                <a:headEnd/>
                <a:tailEnd type="triangle" w="med" len="med"/>
              </a:ln>
            </p:spPr>
            <p:txBody>
              <a:bodyPr/>
              <a:lstStyle/>
              <a:p>
                <a:endParaRPr lang="en-US"/>
              </a:p>
            </p:txBody>
          </p:sp>
          <p:sp>
            <p:nvSpPr>
              <p:cNvPr id="17" name="AutoShape 14"/>
              <p:cNvSpPr>
                <a:spLocks noChangeArrowheads="1"/>
              </p:cNvSpPr>
              <p:nvPr/>
            </p:nvSpPr>
            <p:spPr bwMode="auto">
              <a:xfrm>
                <a:off x="6604883" y="4222531"/>
                <a:ext cx="1929517" cy="1123293"/>
              </a:xfrm>
              <a:prstGeom prst="flowChartProcess">
                <a:avLst/>
              </a:prstGeom>
              <a:solidFill>
                <a:schemeClr val="bg1"/>
              </a:solidFill>
              <a:ln w="38100">
                <a:solidFill>
                  <a:schemeClr val="tx1"/>
                </a:solidFill>
                <a:miter lim="800000"/>
                <a:headEnd/>
                <a:tailEnd/>
              </a:ln>
            </p:spPr>
            <p:txBody>
              <a:bodyPr wrap="none" anchor="ctr"/>
              <a:lstStyle/>
              <a:p>
                <a:pPr algn="ctr" eaLnBrk="0" hangingPunct="0"/>
                <a:r>
                  <a:rPr lang="en-US" b="1" dirty="0" smtClean="0"/>
                  <a:t>Operation 4</a:t>
                </a:r>
                <a:endParaRPr lang="en-US" i="1" dirty="0" smtClean="0"/>
              </a:p>
            </p:txBody>
          </p:sp>
          <p:sp>
            <p:nvSpPr>
              <p:cNvPr id="18" name="AutoShape 15"/>
              <p:cNvSpPr>
                <a:spLocks noChangeArrowheads="1"/>
              </p:cNvSpPr>
              <p:nvPr/>
            </p:nvSpPr>
            <p:spPr bwMode="auto">
              <a:xfrm>
                <a:off x="4606456" y="4222531"/>
                <a:ext cx="1929517" cy="1123293"/>
              </a:xfrm>
              <a:prstGeom prst="flowChartProcess">
                <a:avLst/>
              </a:prstGeom>
              <a:solidFill>
                <a:schemeClr val="bg1"/>
              </a:solidFill>
              <a:ln w="38100">
                <a:solidFill>
                  <a:schemeClr val="tx1"/>
                </a:solidFill>
                <a:miter lim="800000"/>
                <a:headEnd/>
                <a:tailEnd/>
              </a:ln>
            </p:spPr>
            <p:txBody>
              <a:bodyPr wrap="none" anchor="ctr"/>
              <a:lstStyle/>
              <a:p>
                <a:pPr algn="ctr" eaLnBrk="0" hangingPunct="0"/>
                <a:r>
                  <a:rPr lang="en-US" b="1" dirty="0" smtClean="0"/>
                  <a:t>Operation 3</a:t>
                </a:r>
                <a:endParaRPr lang="en-US" i="1" dirty="0"/>
              </a:p>
            </p:txBody>
          </p:sp>
          <p:sp>
            <p:nvSpPr>
              <p:cNvPr id="19" name="AutoShape 16"/>
              <p:cNvSpPr>
                <a:spLocks noChangeArrowheads="1"/>
              </p:cNvSpPr>
              <p:nvPr/>
            </p:nvSpPr>
            <p:spPr bwMode="auto">
              <a:xfrm>
                <a:off x="2608028" y="4222531"/>
                <a:ext cx="1929517" cy="1123293"/>
              </a:xfrm>
              <a:prstGeom prst="flowChartProcess">
                <a:avLst/>
              </a:prstGeom>
              <a:solidFill>
                <a:schemeClr val="bg1"/>
              </a:solidFill>
              <a:ln w="38100">
                <a:solidFill>
                  <a:schemeClr val="tx1"/>
                </a:solidFill>
                <a:miter lim="800000"/>
                <a:headEnd/>
                <a:tailEnd/>
              </a:ln>
            </p:spPr>
            <p:txBody>
              <a:bodyPr wrap="none" anchor="ctr"/>
              <a:lstStyle/>
              <a:p>
                <a:pPr algn="ctr" eaLnBrk="0" hangingPunct="0"/>
                <a:r>
                  <a:rPr lang="en-US" b="1" dirty="0" smtClean="0"/>
                  <a:t>Operation 2</a:t>
                </a:r>
                <a:endParaRPr lang="en-US" i="1" dirty="0" smtClean="0"/>
              </a:p>
            </p:txBody>
          </p:sp>
          <p:sp>
            <p:nvSpPr>
              <p:cNvPr id="20" name="AutoShape 17"/>
              <p:cNvSpPr>
                <a:spLocks noChangeArrowheads="1"/>
              </p:cNvSpPr>
              <p:nvPr/>
            </p:nvSpPr>
            <p:spPr bwMode="auto">
              <a:xfrm>
                <a:off x="609600" y="4222531"/>
                <a:ext cx="1929517" cy="1123293"/>
              </a:xfrm>
              <a:prstGeom prst="flowChartProcess">
                <a:avLst/>
              </a:prstGeom>
              <a:solidFill>
                <a:schemeClr val="bg1"/>
              </a:solidFill>
              <a:ln w="38100">
                <a:solidFill>
                  <a:schemeClr val="tx1"/>
                </a:solidFill>
                <a:miter lim="800000"/>
                <a:headEnd/>
                <a:tailEnd/>
              </a:ln>
            </p:spPr>
            <p:txBody>
              <a:bodyPr wrap="none" anchor="ctr"/>
              <a:lstStyle/>
              <a:p>
                <a:pPr algn="ctr" eaLnBrk="0" hangingPunct="0"/>
                <a:r>
                  <a:rPr lang="en-US" b="1" dirty="0" smtClean="0"/>
                  <a:t>Operation 1</a:t>
                </a:r>
                <a:endParaRPr lang="en-US" i="1" dirty="0"/>
              </a:p>
            </p:txBody>
          </p:sp>
          <p:sp>
            <p:nvSpPr>
              <p:cNvPr id="22" name="Text Box 19"/>
              <p:cNvSpPr txBox="1">
                <a:spLocks noChangeArrowheads="1"/>
              </p:cNvSpPr>
              <p:nvPr/>
            </p:nvSpPr>
            <p:spPr bwMode="auto">
              <a:xfrm>
                <a:off x="1080380" y="3353539"/>
                <a:ext cx="887233" cy="369751"/>
              </a:xfrm>
              <a:prstGeom prst="rect">
                <a:avLst/>
              </a:prstGeom>
              <a:noFill/>
              <a:ln w="9525">
                <a:noFill/>
                <a:miter lim="800000"/>
                <a:headEnd/>
                <a:tailEnd/>
              </a:ln>
            </p:spPr>
            <p:txBody>
              <a:bodyPr wrap="none">
                <a:spAutoFit/>
              </a:bodyPr>
              <a:lstStyle/>
              <a:p>
                <a:pPr eaLnBrk="0" hangingPunct="0"/>
                <a:r>
                  <a:rPr lang="en-US" sz="1800" b="1" dirty="0" smtClean="0"/>
                  <a:t>Value 1</a:t>
                </a:r>
                <a:endParaRPr lang="en-US" sz="1800" b="1" dirty="0"/>
              </a:p>
            </p:txBody>
          </p:sp>
          <p:sp>
            <p:nvSpPr>
              <p:cNvPr id="23" name="Text Box 20"/>
              <p:cNvSpPr txBox="1">
                <a:spLocks noChangeArrowheads="1"/>
              </p:cNvSpPr>
              <p:nvPr/>
            </p:nvSpPr>
            <p:spPr bwMode="auto">
              <a:xfrm>
                <a:off x="5082012" y="3353539"/>
                <a:ext cx="887233" cy="369751"/>
              </a:xfrm>
              <a:prstGeom prst="rect">
                <a:avLst/>
              </a:prstGeom>
              <a:noFill/>
              <a:ln w="9525">
                <a:noFill/>
                <a:miter lim="800000"/>
                <a:headEnd/>
                <a:tailEnd/>
              </a:ln>
            </p:spPr>
            <p:txBody>
              <a:bodyPr wrap="none">
                <a:spAutoFit/>
              </a:bodyPr>
              <a:lstStyle/>
              <a:p>
                <a:pPr eaLnBrk="0" hangingPunct="0"/>
                <a:r>
                  <a:rPr lang="en-US" sz="1800" b="1" dirty="0" smtClean="0"/>
                  <a:t>Value 3</a:t>
                </a:r>
                <a:endParaRPr lang="en-US" sz="1800" b="1" dirty="0"/>
              </a:p>
            </p:txBody>
          </p:sp>
          <p:sp>
            <p:nvSpPr>
              <p:cNvPr id="25" name="Text Box 22"/>
              <p:cNvSpPr txBox="1">
                <a:spLocks noChangeArrowheads="1"/>
              </p:cNvSpPr>
              <p:nvPr/>
            </p:nvSpPr>
            <p:spPr bwMode="auto">
              <a:xfrm>
                <a:off x="6965133" y="3353539"/>
                <a:ext cx="887233" cy="369751"/>
              </a:xfrm>
              <a:prstGeom prst="rect">
                <a:avLst/>
              </a:prstGeom>
              <a:noFill/>
              <a:ln w="9525">
                <a:noFill/>
                <a:miter lim="800000"/>
                <a:headEnd/>
                <a:tailEnd/>
              </a:ln>
            </p:spPr>
            <p:txBody>
              <a:bodyPr wrap="none">
                <a:spAutoFit/>
              </a:bodyPr>
              <a:lstStyle/>
              <a:p>
                <a:pPr eaLnBrk="0" hangingPunct="0"/>
                <a:r>
                  <a:rPr lang="en-US" sz="1800" b="1" dirty="0" smtClean="0"/>
                  <a:t>Default</a:t>
                </a:r>
                <a:endParaRPr lang="en-US" sz="1800" b="1" dirty="0"/>
              </a:p>
            </p:txBody>
          </p:sp>
          <p:sp>
            <p:nvSpPr>
              <p:cNvPr id="26" name="Text Box 23"/>
              <p:cNvSpPr txBox="1">
                <a:spLocks noChangeArrowheads="1"/>
              </p:cNvSpPr>
              <p:nvPr/>
            </p:nvSpPr>
            <p:spPr bwMode="auto">
              <a:xfrm>
                <a:off x="3124863" y="3353539"/>
                <a:ext cx="887233" cy="369751"/>
              </a:xfrm>
              <a:prstGeom prst="rect">
                <a:avLst/>
              </a:prstGeom>
              <a:noFill/>
              <a:ln w="9525">
                <a:noFill/>
                <a:miter lim="800000"/>
                <a:headEnd/>
                <a:tailEnd/>
              </a:ln>
            </p:spPr>
            <p:txBody>
              <a:bodyPr wrap="none">
                <a:spAutoFit/>
              </a:bodyPr>
              <a:lstStyle/>
              <a:p>
                <a:pPr eaLnBrk="0" hangingPunct="0"/>
                <a:r>
                  <a:rPr lang="en-US" sz="1800" b="1" dirty="0" smtClean="0"/>
                  <a:t>Value 2</a:t>
                </a:r>
                <a:endParaRPr lang="en-US" sz="1800" b="1" dirty="0"/>
              </a:p>
            </p:txBody>
          </p:sp>
          <p:sp>
            <p:nvSpPr>
              <p:cNvPr id="35" name="Line 32"/>
              <p:cNvSpPr>
                <a:spLocks noChangeShapeType="1"/>
              </p:cNvSpPr>
              <p:nvPr/>
            </p:nvSpPr>
            <p:spPr bwMode="auto">
              <a:xfrm flipV="1">
                <a:off x="1600200" y="5790461"/>
                <a:ext cx="6019690" cy="0"/>
              </a:xfrm>
              <a:prstGeom prst="line">
                <a:avLst/>
              </a:prstGeom>
              <a:noFill/>
              <a:ln w="38100">
                <a:solidFill>
                  <a:schemeClr val="tx1"/>
                </a:solidFill>
                <a:round/>
                <a:headEnd/>
                <a:tailEnd/>
              </a:ln>
            </p:spPr>
            <p:txBody>
              <a:bodyPr/>
              <a:lstStyle/>
              <a:p>
                <a:endParaRPr lang="en-US"/>
              </a:p>
            </p:txBody>
          </p:sp>
          <p:sp>
            <p:nvSpPr>
              <p:cNvPr id="36" name="Line 33"/>
              <p:cNvSpPr>
                <a:spLocks noChangeShapeType="1"/>
              </p:cNvSpPr>
              <p:nvPr/>
            </p:nvSpPr>
            <p:spPr bwMode="auto">
              <a:xfrm>
                <a:off x="4606456" y="5795141"/>
                <a:ext cx="0" cy="457118"/>
              </a:xfrm>
              <a:prstGeom prst="line">
                <a:avLst/>
              </a:prstGeom>
              <a:noFill/>
              <a:ln w="38100">
                <a:solidFill>
                  <a:schemeClr val="tx1"/>
                </a:solidFill>
                <a:round/>
                <a:headEnd/>
                <a:tailEnd type="triangle" w="med" len="med"/>
              </a:ln>
            </p:spPr>
            <p:txBody>
              <a:bodyPr/>
              <a:lstStyle/>
              <a:p>
                <a:endParaRPr lang="en-US"/>
              </a:p>
            </p:txBody>
          </p:sp>
          <p:sp>
            <p:nvSpPr>
              <p:cNvPr id="37" name="Line 6"/>
              <p:cNvSpPr>
                <a:spLocks noChangeShapeType="1"/>
              </p:cNvSpPr>
              <p:nvPr/>
            </p:nvSpPr>
            <p:spPr bwMode="auto">
              <a:xfrm>
                <a:off x="1600200" y="5334000"/>
                <a:ext cx="0" cy="457200"/>
              </a:xfrm>
              <a:prstGeom prst="line">
                <a:avLst/>
              </a:prstGeom>
              <a:noFill/>
              <a:ln w="38100">
                <a:solidFill>
                  <a:schemeClr val="tx1"/>
                </a:solidFill>
                <a:round/>
                <a:headEnd/>
                <a:tailEnd/>
              </a:ln>
            </p:spPr>
            <p:txBody>
              <a:bodyPr/>
              <a:lstStyle/>
              <a:p>
                <a:endParaRPr lang="en-US"/>
              </a:p>
            </p:txBody>
          </p:sp>
          <p:sp>
            <p:nvSpPr>
              <p:cNvPr id="38" name="Line 6"/>
              <p:cNvSpPr>
                <a:spLocks noChangeShapeType="1"/>
              </p:cNvSpPr>
              <p:nvPr/>
            </p:nvSpPr>
            <p:spPr bwMode="auto">
              <a:xfrm>
                <a:off x="3581400" y="5334000"/>
                <a:ext cx="0" cy="457200"/>
              </a:xfrm>
              <a:prstGeom prst="line">
                <a:avLst/>
              </a:prstGeom>
              <a:noFill/>
              <a:ln w="38100">
                <a:solidFill>
                  <a:schemeClr val="tx1"/>
                </a:solidFill>
                <a:round/>
                <a:headEnd/>
                <a:tailEnd/>
              </a:ln>
            </p:spPr>
            <p:txBody>
              <a:bodyPr/>
              <a:lstStyle/>
              <a:p>
                <a:endParaRPr lang="en-US"/>
              </a:p>
            </p:txBody>
          </p:sp>
          <p:sp>
            <p:nvSpPr>
              <p:cNvPr id="39" name="Line 6"/>
              <p:cNvSpPr>
                <a:spLocks noChangeShapeType="1"/>
              </p:cNvSpPr>
              <p:nvPr/>
            </p:nvSpPr>
            <p:spPr bwMode="auto">
              <a:xfrm>
                <a:off x="5562600" y="5334000"/>
                <a:ext cx="0" cy="457200"/>
              </a:xfrm>
              <a:prstGeom prst="line">
                <a:avLst/>
              </a:prstGeom>
              <a:noFill/>
              <a:ln w="38100">
                <a:solidFill>
                  <a:schemeClr val="tx1"/>
                </a:solidFill>
                <a:round/>
                <a:headEnd/>
                <a:tailEnd/>
              </a:ln>
            </p:spPr>
            <p:txBody>
              <a:bodyPr/>
              <a:lstStyle/>
              <a:p>
                <a:endParaRPr lang="en-US"/>
              </a:p>
            </p:txBody>
          </p:sp>
          <p:sp>
            <p:nvSpPr>
              <p:cNvPr id="42" name="Line 33"/>
              <p:cNvSpPr>
                <a:spLocks noChangeShapeType="1"/>
              </p:cNvSpPr>
              <p:nvPr/>
            </p:nvSpPr>
            <p:spPr bwMode="auto">
              <a:xfrm>
                <a:off x="4611232" y="3414569"/>
                <a:ext cx="0" cy="400615"/>
              </a:xfrm>
              <a:prstGeom prst="line">
                <a:avLst/>
              </a:prstGeom>
              <a:noFill/>
              <a:ln w="38100">
                <a:solidFill>
                  <a:schemeClr val="tx1"/>
                </a:solidFill>
                <a:round/>
                <a:headEnd/>
                <a:tailEnd type="triangle" w="med" len="med"/>
              </a:ln>
            </p:spPr>
            <p:txBody>
              <a:bodyPr/>
              <a:lstStyle/>
              <a:p>
                <a:endParaRPr lang="en-US"/>
              </a:p>
            </p:txBody>
          </p:sp>
          <p:sp>
            <p:nvSpPr>
              <p:cNvPr id="43" name="Line 33"/>
              <p:cNvSpPr>
                <a:spLocks noChangeShapeType="1"/>
              </p:cNvSpPr>
              <p:nvPr/>
            </p:nvSpPr>
            <p:spPr bwMode="auto">
              <a:xfrm>
                <a:off x="4611232" y="1411494"/>
                <a:ext cx="0" cy="400615"/>
              </a:xfrm>
              <a:prstGeom prst="line">
                <a:avLst/>
              </a:prstGeom>
              <a:noFill/>
              <a:ln w="38100">
                <a:solidFill>
                  <a:schemeClr val="tx1"/>
                </a:solidFill>
                <a:round/>
                <a:headEnd/>
                <a:tailEnd type="triangle" w="med" len="med"/>
              </a:ln>
            </p:spPr>
            <p:txBody>
              <a:bodyPr/>
              <a:lstStyle/>
              <a:p>
                <a:endParaRPr lang="en-US"/>
              </a:p>
            </p:txBody>
          </p:sp>
        </p:gr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Case</a:t>
            </a:r>
            <a:r>
              <a:rPr lang="en-US" dirty="0" smtClean="0"/>
              <a:t> </a:t>
            </a:r>
            <a:r>
              <a:rPr lang="en-US" dirty="0" err="1" smtClean="0"/>
              <a:t>Pseudocode</a:t>
            </a:r>
            <a:r>
              <a:rPr lang="en-US" dirty="0" smtClean="0"/>
              <a:t> Example</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76</a:t>
            </a:fld>
            <a:endParaRPr lang="en-US" dirty="0"/>
          </a:p>
        </p:txBody>
      </p:sp>
      <p:sp>
        <p:nvSpPr>
          <p:cNvPr id="5" name="TextBox 4"/>
          <p:cNvSpPr txBox="1"/>
          <p:nvPr/>
        </p:nvSpPr>
        <p:spPr>
          <a:xfrm>
            <a:off x="2781927" y="1600200"/>
            <a:ext cx="3849965" cy="4524315"/>
          </a:xfrm>
          <a:prstGeom prst="rect">
            <a:avLst/>
          </a:prstGeom>
          <a:noFill/>
        </p:spPr>
        <p:txBody>
          <a:bodyPr wrap="none" rtlCol="0">
            <a:spAutoFit/>
          </a:bodyPr>
          <a:lstStyle/>
          <a:p>
            <a:r>
              <a:rPr lang="en-US" sz="1600" b="1" i="1" dirty="0" smtClean="0"/>
              <a:t>Select Case Input</a:t>
            </a:r>
          </a:p>
          <a:p>
            <a:r>
              <a:rPr lang="en-US" sz="1600" b="1" i="1" dirty="0" smtClean="0"/>
              <a:t>   Case 1</a:t>
            </a:r>
          </a:p>
          <a:p>
            <a:r>
              <a:rPr lang="en-US" sz="1600" b="1" i="1" dirty="0" smtClean="0"/>
              <a:t>      Display Message “Day 1 is Monday.”</a:t>
            </a:r>
          </a:p>
          <a:p>
            <a:r>
              <a:rPr lang="en-US" sz="1600" b="1" i="1" dirty="0" smtClean="0"/>
              <a:t>   Case 2</a:t>
            </a:r>
          </a:p>
          <a:p>
            <a:r>
              <a:rPr lang="en-US" sz="1600" b="1" i="1" dirty="0" smtClean="0"/>
              <a:t>      Display Message “Day 2 is Tuesday.”</a:t>
            </a:r>
          </a:p>
          <a:p>
            <a:r>
              <a:rPr lang="en-US" sz="1600" b="1" i="1" dirty="0" smtClean="0"/>
              <a:t>   Case 3</a:t>
            </a:r>
          </a:p>
          <a:p>
            <a:r>
              <a:rPr lang="en-US" sz="1600" b="1" i="1" dirty="0" smtClean="0"/>
              <a:t>      Display Message “Day 3 is Wednesday.”</a:t>
            </a:r>
          </a:p>
          <a:p>
            <a:r>
              <a:rPr lang="en-US" sz="1600" b="1" i="1" dirty="0" smtClean="0"/>
              <a:t>   Case 4</a:t>
            </a:r>
          </a:p>
          <a:p>
            <a:r>
              <a:rPr lang="en-US" sz="1600" b="1" i="1" dirty="0" smtClean="0"/>
              <a:t>      Display Message “Day 4 is Thursday.”</a:t>
            </a:r>
          </a:p>
          <a:p>
            <a:r>
              <a:rPr lang="en-US" sz="1600" b="1" i="1" dirty="0" smtClean="0"/>
              <a:t>   Case 5</a:t>
            </a:r>
          </a:p>
          <a:p>
            <a:r>
              <a:rPr lang="en-US" sz="1600" b="1" i="1" dirty="0" smtClean="0"/>
              <a:t>      Display Message “Day 5 is Friday.”</a:t>
            </a:r>
          </a:p>
          <a:p>
            <a:r>
              <a:rPr lang="en-US" sz="1600" b="1" i="1" dirty="0" smtClean="0"/>
              <a:t>   Case 6</a:t>
            </a:r>
          </a:p>
          <a:p>
            <a:r>
              <a:rPr lang="en-US" sz="1600" b="1" i="1" dirty="0" smtClean="0"/>
              <a:t>      Display Message “Day 6 is Saturday.”</a:t>
            </a:r>
          </a:p>
          <a:p>
            <a:r>
              <a:rPr lang="en-US" sz="1600" b="1" i="1" dirty="0" smtClean="0"/>
              <a:t>   Case 7</a:t>
            </a:r>
          </a:p>
          <a:p>
            <a:r>
              <a:rPr lang="en-US" sz="1600" b="1" i="1" dirty="0" smtClean="0"/>
              <a:t>      Display Message “Day 7 is Sunday.”</a:t>
            </a:r>
          </a:p>
          <a:p>
            <a:r>
              <a:rPr lang="en-US" sz="1600" b="1" i="1" dirty="0" smtClean="0"/>
              <a:t>   Case Else</a:t>
            </a:r>
          </a:p>
          <a:p>
            <a:r>
              <a:rPr lang="en-US" sz="1600" b="1" i="1" dirty="0" smtClean="0"/>
              <a:t>      Display Message “That value is invalid.”</a:t>
            </a:r>
          </a:p>
          <a:p>
            <a:r>
              <a:rPr lang="en-US" sz="1600" b="1" i="1" dirty="0" smtClean="0"/>
              <a:t>End Select</a:t>
            </a:r>
            <a:endParaRPr lang="en-US" sz="1600"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More about the Expression List: </a:t>
            </a:r>
            <a:br>
              <a:rPr lang="en-US" sz="3200" dirty="0" smtClean="0"/>
            </a:br>
            <a:r>
              <a:rPr lang="en-US" sz="3200" dirty="0" smtClean="0"/>
              <a:t> Multiple Expressions</a:t>
            </a:r>
            <a:endParaRPr lang="en-US" sz="3200" dirty="0"/>
          </a:p>
        </p:txBody>
      </p:sp>
      <p:sp>
        <p:nvSpPr>
          <p:cNvPr id="3" name="Content Placeholder 2"/>
          <p:cNvSpPr>
            <a:spLocks noGrp="1"/>
          </p:cNvSpPr>
          <p:nvPr>
            <p:ph idx="1"/>
          </p:nvPr>
        </p:nvSpPr>
        <p:spPr/>
        <p:txBody>
          <a:bodyPr/>
          <a:lstStyle/>
          <a:p>
            <a:r>
              <a:rPr lang="en-US" dirty="0" smtClean="0"/>
              <a:t>The </a:t>
            </a:r>
            <a:r>
              <a:rPr lang="en-US" b="1" dirty="0" smtClean="0"/>
              <a:t>Case</a:t>
            </a:r>
            <a:r>
              <a:rPr lang="en-US" dirty="0" smtClean="0"/>
              <a:t> statement’s expression list can contain multiple expressions, separated by commas</a:t>
            </a:r>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77</a:t>
            </a:fld>
            <a:endParaRPr lang="en-US" dirty="0"/>
          </a:p>
        </p:txBody>
      </p:sp>
      <p:sp>
        <p:nvSpPr>
          <p:cNvPr id="5" name="TextBox 4"/>
          <p:cNvSpPr txBox="1"/>
          <p:nvPr/>
        </p:nvSpPr>
        <p:spPr>
          <a:xfrm>
            <a:off x="2591266" y="3048000"/>
            <a:ext cx="3961469" cy="3046988"/>
          </a:xfrm>
          <a:prstGeom prst="rect">
            <a:avLst/>
          </a:prstGeom>
          <a:noFill/>
        </p:spPr>
        <p:txBody>
          <a:bodyPr wrap="none" rtlCol="0">
            <a:spAutoFit/>
          </a:bodyPr>
          <a:lstStyle/>
          <a:p>
            <a:r>
              <a:rPr lang="en-US" sz="2400" b="1" dirty="0" smtClean="0"/>
              <a:t>Select Case </a:t>
            </a:r>
            <a:r>
              <a:rPr lang="en-US" sz="2400" b="1" dirty="0" err="1" smtClean="0"/>
              <a:t>intNumber</a:t>
            </a:r>
            <a:endParaRPr lang="en-US" sz="2400" b="1" dirty="0" smtClean="0"/>
          </a:p>
          <a:p>
            <a:r>
              <a:rPr lang="en-US" sz="2400" b="1" dirty="0" smtClean="0"/>
              <a:t>   Case 1, 3, 5, 7, 9</a:t>
            </a:r>
          </a:p>
          <a:p>
            <a:r>
              <a:rPr lang="en-US" sz="2400" b="1" dirty="0" smtClean="0"/>
              <a:t>      </a:t>
            </a:r>
            <a:r>
              <a:rPr lang="en-US" sz="2400" b="1" dirty="0" err="1" smtClean="0"/>
              <a:t>strStatus</a:t>
            </a:r>
            <a:r>
              <a:rPr lang="en-US" sz="2400" b="1" dirty="0" smtClean="0"/>
              <a:t> = "Odd"</a:t>
            </a:r>
          </a:p>
          <a:p>
            <a:r>
              <a:rPr lang="en-US" sz="2400" b="1" dirty="0" smtClean="0"/>
              <a:t>   Case 2, 4, 6, 8, 10</a:t>
            </a:r>
          </a:p>
          <a:p>
            <a:r>
              <a:rPr lang="en-US" sz="2400" b="1" dirty="0" smtClean="0"/>
              <a:t>      </a:t>
            </a:r>
            <a:r>
              <a:rPr lang="en-US" sz="2400" b="1" dirty="0" err="1" smtClean="0"/>
              <a:t>strStatus</a:t>
            </a:r>
            <a:r>
              <a:rPr lang="en-US" sz="2400" b="1" dirty="0" smtClean="0"/>
              <a:t> = "Even"</a:t>
            </a:r>
          </a:p>
          <a:p>
            <a:r>
              <a:rPr lang="en-US" sz="2400" b="1" dirty="0" smtClean="0"/>
              <a:t>   Case Else</a:t>
            </a:r>
          </a:p>
          <a:p>
            <a:r>
              <a:rPr lang="en-US" sz="2400" b="1" dirty="0" smtClean="0"/>
              <a:t>      </a:t>
            </a:r>
            <a:r>
              <a:rPr lang="en-US" sz="2400" b="1" dirty="0" err="1" smtClean="0"/>
              <a:t>strStatus</a:t>
            </a:r>
            <a:r>
              <a:rPr lang="en-US" sz="2400" b="1" dirty="0" smtClean="0"/>
              <a:t> = "Out of Range"</a:t>
            </a:r>
          </a:p>
          <a:p>
            <a:r>
              <a:rPr lang="en-US" sz="2400" b="1" dirty="0" smtClean="0"/>
              <a:t>End Select</a:t>
            </a:r>
            <a:endParaRPr lang="en-US" sz="2400" b="1"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More about the Expression List: </a:t>
            </a:r>
            <a:br>
              <a:rPr lang="en-US" sz="3200" dirty="0" smtClean="0"/>
            </a:br>
            <a:r>
              <a:rPr lang="en-US" sz="3200" dirty="0" smtClean="0"/>
              <a:t> String Values</a:t>
            </a:r>
            <a:endParaRPr lang="en-US" sz="3200" dirty="0"/>
          </a:p>
        </p:txBody>
      </p:sp>
      <p:sp>
        <p:nvSpPr>
          <p:cNvPr id="3" name="Content Placeholder 2"/>
          <p:cNvSpPr>
            <a:spLocks noGrp="1"/>
          </p:cNvSpPr>
          <p:nvPr>
            <p:ph idx="1"/>
          </p:nvPr>
        </p:nvSpPr>
        <p:spPr/>
        <p:txBody>
          <a:bodyPr/>
          <a:lstStyle/>
          <a:p>
            <a:r>
              <a:rPr lang="en-US" dirty="0" smtClean="0"/>
              <a:t>The </a:t>
            </a:r>
            <a:r>
              <a:rPr lang="en-US" b="1" dirty="0" smtClean="0"/>
              <a:t>Case</a:t>
            </a:r>
            <a:r>
              <a:rPr lang="en-US" dirty="0" smtClean="0"/>
              <a:t> statement can test string values</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78</a:t>
            </a:fld>
            <a:endParaRPr lang="en-US" dirty="0"/>
          </a:p>
        </p:txBody>
      </p:sp>
      <p:sp>
        <p:nvSpPr>
          <p:cNvPr id="5" name="TextBox 4"/>
          <p:cNvSpPr txBox="1"/>
          <p:nvPr/>
        </p:nvSpPr>
        <p:spPr>
          <a:xfrm>
            <a:off x="1981002" y="2514600"/>
            <a:ext cx="5181996" cy="3046988"/>
          </a:xfrm>
          <a:prstGeom prst="rect">
            <a:avLst/>
          </a:prstGeom>
          <a:noFill/>
        </p:spPr>
        <p:txBody>
          <a:bodyPr wrap="none" rtlCol="0">
            <a:spAutoFit/>
          </a:bodyPr>
          <a:lstStyle/>
          <a:p>
            <a:r>
              <a:rPr lang="en-US" sz="2400" b="1" dirty="0" smtClean="0"/>
              <a:t>Select Case </a:t>
            </a:r>
            <a:r>
              <a:rPr lang="en-US" sz="2400" b="1" dirty="0" err="1" smtClean="0"/>
              <a:t>strAnimal</a:t>
            </a:r>
            <a:endParaRPr lang="en-US" sz="2400" b="1" dirty="0" smtClean="0"/>
          </a:p>
          <a:p>
            <a:r>
              <a:rPr lang="en-US" sz="2400" b="1" dirty="0" smtClean="0"/>
              <a:t>   Case "Dogs", "Cats"</a:t>
            </a:r>
          </a:p>
          <a:p>
            <a:r>
              <a:rPr lang="en-US" sz="2400" b="1" dirty="0" smtClean="0"/>
              <a:t>      </a:t>
            </a:r>
            <a:r>
              <a:rPr lang="en-US" sz="2400" b="1" dirty="0" err="1" smtClean="0"/>
              <a:t>MessageBox.Show</a:t>
            </a:r>
            <a:r>
              <a:rPr lang="en-US" sz="2400" b="1" dirty="0" smtClean="0"/>
              <a:t>("House Pets")</a:t>
            </a:r>
          </a:p>
          <a:p>
            <a:r>
              <a:rPr lang="en-US" sz="2400" b="1" dirty="0" smtClean="0"/>
              <a:t>   Case "Cows", "Pigs", "Goats"</a:t>
            </a:r>
          </a:p>
          <a:p>
            <a:r>
              <a:rPr lang="en-US" sz="2400" b="1" dirty="0" smtClean="0"/>
              <a:t>      </a:t>
            </a:r>
            <a:r>
              <a:rPr lang="en-US" sz="2400" b="1" dirty="0" err="1" smtClean="0"/>
              <a:t>MessageBox.Show</a:t>
            </a:r>
            <a:r>
              <a:rPr lang="en-US" sz="2400" b="1" dirty="0" smtClean="0"/>
              <a:t>("Farm Animals")</a:t>
            </a:r>
          </a:p>
          <a:p>
            <a:r>
              <a:rPr lang="en-US" sz="2400" b="1" dirty="0" smtClean="0"/>
              <a:t>   Case "Lions", "Tigers", "Bears"</a:t>
            </a:r>
          </a:p>
          <a:p>
            <a:r>
              <a:rPr lang="en-US" sz="2400" b="1" dirty="0" smtClean="0"/>
              <a:t>      </a:t>
            </a:r>
            <a:r>
              <a:rPr lang="en-US" sz="2400" b="1" dirty="0" err="1" smtClean="0"/>
              <a:t>MessageBox.Show</a:t>
            </a:r>
            <a:r>
              <a:rPr lang="en-US" sz="2400" b="1" dirty="0" smtClean="0"/>
              <a:t>("Oh My!")</a:t>
            </a:r>
          </a:p>
          <a:p>
            <a:r>
              <a:rPr lang="en-US" sz="2400" b="1" dirty="0" smtClean="0"/>
              <a:t>End Select</a:t>
            </a:r>
            <a:endParaRPr lang="en-US" sz="24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More about the Expression List:</a:t>
            </a:r>
            <a:br>
              <a:rPr lang="en-US" sz="3200" dirty="0" smtClean="0"/>
            </a:br>
            <a:r>
              <a:rPr lang="en-US" sz="3200" dirty="0" smtClean="0"/>
              <a:t>Relational Operators</a:t>
            </a:r>
            <a:endParaRPr lang="en-US" sz="3200" dirty="0"/>
          </a:p>
        </p:txBody>
      </p:sp>
      <p:sp>
        <p:nvSpPr>
          <p:cNvPr id="3" name="Content Placeholder 2"/>
          <p:cNvSpPr>
            <a:spLocks noGrp="1"/>
          </p:cNvSpPr>
          <p:nvPr>
            <p:ph idx="1"/>
          </p:nvPr>
        </p:nvSpPr>
        <p:spPr/>
        <p:txBody>
          <a:bodyPr>
            <a:normAutofit/>
          </a:bodyPr>
          <a:lstStyle/>
          <a:p>
            <a:r>
              <a:rPr lang="en-US" sz="2400" dirty="0" smtClean="0"/>
              <a:t>You can use relational operators in the </a:t>
            </a:r>
            <a:r>
              <a:rPr lang="en-US" sz="2400" b="1" dirty="0" smtClean="0"/>
              <a:t>Case</a:t>
            </a:r>
            <a:r>
              <a:rPr lang="en-US" sz="2400" dirty="0" smtClean="0"/>
              <a:t> statement</a:t>
            </a:r>
          </a:p>
          <a:p>
            <a:r>
              <a:rPr lang="en-US" sz="2400" dirty="0" smtClean="0"/>
              <a:t>The </a:t>
            </a:r>
            <a:r>
              <a:rPr lang="en-US" sz="2400" b="1" dirty="0" smtClean="0">
                <a:solidFill>
                  <a:schemeClr val="bg1"/>
                </a:solidFill>
              </a:rPr>
              <a:t>Is</a:t>
            </a:r>
            <a:r>
              <a:rPr lang="en-US" sz="2400" dirty="0" smtClean="0"/>
              <a:t> keyword represents the test expression in the relational comparison</a:t>
            </a:r>
            <a:endParaRPr lang="en-US" sz="2400"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79</a:t>
            </a:fld>
            <a:endParaRPr lang="en-US" dirty="0"/>
          </a:p>
        </p:txBody>
      </p:sp>
      <p:sp>
        <p:nvSpPr>
          <p:cNvPr id="5" name="TextBox 4"/>
          <p:cNvSpPr txBox="1"/>
          <p:nvPr/>
        </p:nvSpPr>
        <p:spPr>
          <a:xfrm>
            <a:off x="2708157" y="2895600"/>
            <a:ext cx="3727687" cy="3046988"/>
          </a:xfrm>
          <a:prstGeom prst="rect">
            <a:avLst/>
          </a:prstGeom>
          <a:noFill/>
        </p:spPr>
        <p:txBody>
          <a:bodyPr wrap="none" rtlCol="0">
            <a:spAutoFit/>
          </a:bodyPr>
          <a:lstStyle/>
          <a:p>
            <a:r>
              <a:rPr lang="en-US" sz="2400" b="1" dirty="0" smtClean="0"/>
              <a:t>Select Case </a:t>
            </a:r>
            <a:r>
              <a:rPr lang="en-US" sz="2400" b="1" dirty="0" err="1" smtClean="0"/>
              <a:t>dblTemperature</a:t>
            </a:r>
            <a:endParaRPr lang="en-US" sz="2400" b="1" dirty="0" smtClean="0"/>
          </a:p>
          <a:p>
            <a:r>
              <a:rPr lang="en-US" sz="2400" b="1" dirty="0" smtClean="0"/>
              <a:t>   Case Is &lt;= 75</a:t>
            </a:r>
          </a:p>
          <a:p>
            <a:r>
              <a:rPr lang="en-US" sz="2400" b="1" dirty="0" smtClean="0"/>
              <a:t>      </a:t>
            </a:r>
            <a:r>
              <a:rPr lang="en-US" sz="2400" b="1" dirty="0" err="1" smtClean="0"/>
              <a:t>blnTooCold</a:t>
            </a:r>
            <a:r>
              <a:rPr lang="en-US" sz="2400" b="1" dirty="0" smtClean="0"/>
              <a:t> = True</a:t>
            </a:r>
          </a:p>
          <a:p>
            <a:r>
              <a:rPr lang="en-US" sz="2400" b="1" dirty="0" smtClean="0"/>
              <a:t>   Case Is &gt;= 100</a:t>
            </a:r>
          </a:p>
          <a:p>
            <a:r>
              <a:rPr lang="en-US" sz="2400" b="1" dirty="0" smtClean="0"/>
              <a:t>      </a:t>
            </a:r>
            <a:r>
              <a:rPr lang="en-US" sz="2400" b="1" dirty="0" err="1" smtClean="0"/>
              <a:t>blnTooHot</a:t>
            </a:r>
            <a:r>
              <a:rPr lang="en-US" sz="2400" b="1" dirty="0" smtClean="0"/>
              <a:t> = True</a:t>
            </a:r>
          </a:p>
          <a:p>
            <a:r>
              <a:rPr lang="en-US" sz="2400" b="1" dirty="0" smtClean="0"/>
              <a:t>   Case Else</a:t>
            </a:r>
          </a:p>
          <a:p>
            <a:r>
              <a:rPr lang="en-US" sz="2400" b="1" dirty="0" smtClean="0"/>
              <a:t>      </a:t>
            </a:r>
            <a:r>
              <a:rPr lang="en-US" sz="2400" b="1" dirty="0" err="1" smtClean="0"/>
              <a:t>blnJustRight</a:t>
            </a:r>
            <a:r>
              <a:rPr lang="en-US" sz="2400" b="1" dirty="0" smtClean="0"/>
              <a:t> = True</a:t>
            </a:r>
          </a:p>
          <a:p>
            <a:r>
              <a:rPr lang="en-US" sz="2400" b="1" dirty="0" smtClean="0"/>
              <a:t>End Select</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Format</a:t>
            </a:r>
            <a:endParaRPr lang="en-US" dirty="0"/>
          </a:p>
        </p:txBody>
      </p:sp>
      <p:sp>
        <p:nvSpPr>
          <p:cNvPr id="7" name="Content Placeholder 6"/>
          <p:cNvSpPr>
            <a:spLocks noGrp="1"/>
          </p:cNvSpPr>
          <p:nvPr>
            <p:ph idx="1"/>
          </p:nvPr>
        </p:nvSpPr>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r>
              <a:rPr lang="en-US" dirty="0" smtClean="0"/>
              <a:t>If the </a:t>
            </a:r>
            <a:r>
              <a:rPr lang="en-US" b="1" dirty="0" smtClean="0"/>
              <a:t>expression</a:t>
            </a:r>
            <a:r>
              <a:rPr lang="en-US" dirty="0" smtClean="0"/>
              <a:t> is </a:t>
            </a:r>
            <a:r>
              <a:rPr lang="en-US" b="1" dirty="0" smtClean="0"/>
              <a:t>True</a:t>
            </a:r>
            <a:r>
              <a:rPr lang="en-US" dirty="0" smtClean="0"/>
              <a:t>, execute the statements between </a:t>
            </a:r>
            <a:r>
              <a:rPr lang="en-US" b="1" dirty="0" smtClean="0"/>
              <a:t>If…Then</a:t>
            </a:r>
            <a:r>
              <a:rPr lang="en-US" dirty="0" smtClean="0"/>
              <a:t> and </a:t>
            </a:r>
            <a:r>
              <a:rPr lang="en-US" b="1" dirty="0" smtClean="0"/>
              <a:t>End If</a:t>
            </a:r>
          </a:p>
          <a:p>
            <a:r>
              <a:rPr lang="en-US" dirty="0" smtClean="0"/>
              <a:t>Otherwise, the statements are skipped</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8</a:t>
            </a:fld>
            <a:endParaRPr lang="en-US" dirty="0"/>
          </a:p>
        </p:txBody>
      </p:sp>
      <p:sp>
        <p:nvSpPr>
          <p:cNvPr id="8" name="Text Box 4"/>
          <p:cNvSpPr txBox="1">
            <a:spLocks noChangeArrowheads="1"/>
          </p:cNvSpPr>
          <p:nvPr/>
        </p:nvSpPr>
        <p:spPr bwMode="auto">
          <a:xfrm>
            <a:off x="1219200" y="1828800"/>
            <a:ext cx="6723379" cy="2308324"/>
          </a:xfrm>
          <a:prstGeom prst="rect">
            <a:avLst/>
          </a:prstGeom>
          <a:noFill/>
          <a:ln w="38100">
            <a:noFill/>
            <a:miter lim="800000"/>
            <a:headEnd/>
            <a:tailEnd/>
          </a:ln>
        </p:spPr>
        <p:txBody>
          <a:bodyPr wrap="none">
            <a:spAutoFit/>
          </a:bodyPr>
          <a:lstStyle/>
          <a:p>
            <a:pPr eaLnBrk="0" hangingPunct="0"/>
            <a:r>
              <a:rPr lang="en-US" sz="3600" dirty="0"/>
              <a:t>If </a:t>
            </a:r>
            <a:r>
              <a:rPr lang="en-US" sz="3600" b="1" i="1" dirty="0" smtClean="0"/>
              <a:t>expression</a:t>
            </a:r>
            <a:r>
              <a:rPr lang="en-US" sz="3600" dirty="0" smtClean="0"/>
              <a:t> </a:t>
            </a:r>
            <a:r>
              <a:rPr lang="en-US" sz="3600" dirty="0"/>
              <a:t>Then</a:t>
            </a:r>
          </a:p>
          <a:p>
            <a:pPr eaLnBrk="0" hangingPunct="0"/>
            <a:r>
              <a:rPr lang="en-US" sz="3600" dirty="0"/>
              <a:t>	</a:t>
            </a:r>
            <a:r>
              <a:rPr lang="en-US" sz="3600" i="1" dirty="0"/>
              <a:t>statement</a:t>
            </a:r>
          </a:p>
          <a:p>
            <a:pPr eaLnBrk="0" hangingPunct="0"/>
            <a:r>
              <a:rPr lang="en-US" sz="3600" i="1" dirty="0"/>
              <a:t>	(more statements </a:t>
            </a:r>
            <a:r>
              <a:rPr lang="en-US" sz="3600" i="1" dirty="0" smtClean="0"/>
              <a:t>may follow)</a:t>
            </a:r>
            <a:endParaRPr lang="en-US" sz="3600" i="1" dirty="0"/>
          </a:p>
          <a:p>
            <a:pPr eaLnBrk="0" hangingPunct="0"/>
            <a:r>
              <a:rPr lang="en-US" sz="3600" dirty="0"/>
              <a:t>End If</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More about the Expression List:</a:t>
            </a:r>
            <a:br>
              <a:rPr lang="en-US" sz="3200" dirty="0" smtClean="0"/>
            </a:br>
            <a:r>
              <a:rPr lang="en-US" sz="3200" dirty="0" smtClean="0"/>
              <a:t>Ranges of Values</a:t>
            </a:r>
            <a:endParaRPr lang="en-US" sz="3200" dirty="0"/>
          </a:p>
        </p:txBody>
      </p:sp>
      <p:sp>
        <p:nvSpPr>
          <p:cNvPr id="3" name="Content Placeholder 2"/>
          <p:cNvSpPr>
            <a:spLocks noGrp="1"/>
          </p:cNvSpPr>
          <p:nvPr>
            <p:ph sz="half" idx="1"/>
          </p:nvPr>
        </p:nvSpPr>
        <p:spPr/>
        <p:txBody>
          <a:bodyPr>
            <a:normAutofit fontScale="92500"/>
          </a:bodyPr>
          <a:lstStyle/>
          <a:p>
            <a:r>
              <a:rPr lang="en-US" dirty="0" smtClean="0"/>
              <a:t>You can determine whether the test expression falls within a range of values</a:t>
            </a:r>
          </a:p>
          <a:p>
            <a:r>
              <a:rPr lang="en-US" dirty="0" smtClean="0"/>
              <a:t>Requires the </a:t>
            </a:r>
            <a:r>
              <a:rPr lang="en-US" b="1" dirty="0" smtClean="0">
                <a:solidFill>
                  <a:schemeClr val="bg1"/>
                </a:solidFill>
              </a:rPr>
              <a:t>To</a:t>
            </a:r>
            <a:r>
              <a:rPr lang="en-US" dirty="0" smtClean="0"/>
              <a:t> keyword</a:t>
            </a:r>
          </a:p>
          <a:p>
            <a:pPr lvl="1"/>
            <a:r>
              <a:rPr lang="en-US" dirty="0" smtClean="0"/>
              <a:t>Smaller number on the left</a:t>
            </a:r>
          </a:p>
          <a:p>
            <a:pPr lvl="1"/>
            <a:r>
              <a:rPr lang="en-US" dirty="0" smtClean="0"/>
              <a:t>Larger number on the right</a:t>
            </a:r>
          </a:p>
          <a:p>
            <a:pPr lvl="1"/>
            <a:r>
              <a:rPr lang="en-US" dirty="0" smtClean="0"/>
              <a:t>Numbers on each side are included in the range</a:t>
            </a:r>
          </a:p>
          <a:p>
            <a:endParaRPr lang="en-US" dirty="0"/>
          </a:p>
        </p:txBody>
      </p:sp>
      <p:sp>
        <p:nvSpPr>
          <p:cNvPr id="4" name="Content Placeholder 3"/>
          <p:cNvSpPr>
            <a:spLocks noGrp="1"/>
          </p:cNvSpPr>
          <p:nvPr>
            <p:ph sz="half" idx="2"/>
          </p:nvPr>
        </p:nvSpPr>
        <p:spPr/>
        <p:txBody>
          <a:bodyPr>
            <a:normAutofit fontScale="92500"/>
          </a:bodyPr>
          <a:lstStyle/>
          <a:p>
            <a:pPr>
              <a:buNone/>
            </a:pPr>
            <a:r>
              <a:rPr lang="en-US" dirty="0" smtClean="0"/>
              <a:t> </a:t>
            </a:r>
            <a:endParaRPr lang="en-US" dirty="0"/>
          </a:p>
        </p:txBody>
      </p:sp>
      <p:sp>
        <p:nvSpPr>
          <p:cNvPr id="5" name="Slide Number Placeholder 4"/>
          <p:cNvSpPr>
            <a:spLocks noGrp="1"/>
          </p:cNvSpPr>
          <p:nvPr>
            <p:ph type="sldNum" sz="quarter" idx="4"/>
          </p:nvPr>
        </p:nvSpPr>
        <p:spPr/>
        <p:txBody>
          <a:bodyPr/>
          <a:lstStyle/>
          <a:p>
            <a:r>
              <a:rPr lang="en-US" smtClean="0"/>
              <a:t>Chapter 4 – Slide </a:t>
            </a:r>
            <a:fld id="{B6F15528-21DE-4FAA-801E-634DDDAF4B2B}" type="slidenum">
              <a:rPr lang="en-US" smtClean="0"/>
              <a:pPr/>
              <a:t>80</a:t>
            </a:fld>
            <a:endParaRPr lang="en-US" dirty="0"/>
          </a:p>
        </p:txBody>
      </p:sp>
      <p:sp>
        <p:nvSpPr>
          <p:cNvPr id="6" name="TextBox 5"/>
          <p:cNvSpPr txBox="1"/>
          <p:nvPr/>
        </p:nvSpPr>
        <p:spPr>
          <a:xfrm>
            <a:off x="4572000" y="1676400"/>
            <a:ext cx="4255524" cy="4401205"/>
          </a:xfrm>
          <a:prstGeom prst="rect">
            <a:avLst/>
          </a:prstGeom>
          <a:noFill/>
        </p:spPr>
        <p:txBody>
          <a:bodyPr wrap="none" rtlCol="0">
            <a:spAutoFit/>
          </a:bodyPr>
          <a:lstStyle/>
          <a:p>
            <a:r>
              <a:rPr lang="en-US" sz="2000" b="1" dirty="0" smtClean="0"/>
              <a:t>Select Case </a:t>
            </a:r>
            <a:r>
              <a:rPr lang="en-US" sz="2000" b="1" dirty="0" err="1" smtClean="0"/>
              <a:t>intScore</a:t>
            </a:r>
            <a:endParaRPr lang="en-US" sz="2000" b="1" dirty="0" smtClean="0"/>
          </a:p>
          <a:p>
            <a:r>
              <a:rPr lang="en-US" sz="2000" b="1" dirty="0" smtClean="0"/>
              <a:t>   Case Is &gt;= 90</a:t>
            </a:r>
          </a:p>
          <a:p>
            <a:r>
              <a:rPr lang="en-US" sz="2000" b="1" dirty="0" smtClean="0"/>
              <a:t>      </a:t>
            </a:r>
            <a:r>
              <a:rPr lang="en-US" sz="2000" b="1" dirty="0" err="1" smtClean="0"/>
              <a:t>strGrade</a:t>
            </a:r>
            <a:r>
              <a:rPr lang="en-US" sz="2000" b="1" dirty="0" smtClean="0"/>
              <a:t> = "A"</a:t>
            </a:r>
          </a:p>
          <a:p>
            <a:r>
              <a:rPr lang="en-US" sz="2000" b="1" dirty="0" smtClean="0"/>
              <a:t>   Case 80 To 89</a:t>
            </a:r>
          </a:p>
          <a:p>
            <a:r>
              <a:rPr lang="en-US" sz="2000" b="1" dirty="0" smtClean="0"/>
              <a:t>      </a:t>
            </a:r>
            <a:r>
              <a:rPr lang="en-US" sz="2000" b="1" dirty="0" err="1" smtClean="0"/>
              <a:t>strGrade</a:t>
            </a:r>
            <a:r>
              <a:rPr lang="en-US" sz="2000" b="1" dirty="0" smtClean="0"/>
              <a:t> = "B"</a:t>
            </a:r>
          </a:p>
          <a:p>
            <a:r>
              <a:rPr lang="en-US" sz="2000" b="1" dirty="0" smtClean="0"/>
              <a:t>   Case 70 To 79</a:t>
            </a:r>
          </a:p>
          <a:p>
            <a:r>
              <a:rPr lang="en-US" sz="2000" b="1" dirty="0" smtClean="0"/>
              <a:t>      </a:t>
            </a:r>
            <a:r>
              <a:rPr lang="en-US" sz="2000" b="1" dirty="0" err="1" smtClean="0"/>
              <a:t>strGrade</a:t>
            </a:r>
            <a:r>
              <a:rPr lang="en-US" sz="2000" b="1" dirty="0" smtClean="0"/>
              <a:t> = "C"</a:t>
            </a:r>
          </a:p>
          <a:p>
            <a:r>
              <a:rPr lang="en-US" sz="2000" b="1" dirty="0" smtClean="0"/>
              <a:t>   Case 60 To 69</a:t>
            </a:r>
          </a:p>
          <a:p>
            <a:r>
              <a:rPr lang="en-US" sz="2000" b="1" dirty="0" smtClean="0"/>
              <a:t>      </a:t>
            </a:r>
            <a:r>
              <a:rPr lang="en-US" sz="2000" b="1" dirty="0" err="1" smtClean="0"/>
              <a:t>strGrade</a:t>
            </a:r>
            <a:r>
              <a:rPr lang="en-US" sz="2000" b="1" dirty="0" smtClean="0"/>
              <a:t> = "D"</a:t>
            </a:r>
          </a:p>
          <a:p>
            <a:r>
              <a:rPr lang="en-US" sz="2000" b="1" dirty="0" smtClean="0"/>
              <a:t>   Case 0 To 59</a:t>
            </a:r>
          </a:p>
          <a:p>
            <a:r>
              <a:rPr lang="en-US" sz="2000" b="1" dirty="0" smtClean="0"/>
              <a:t>      </a:t>
            </a:r>
            <a:r>
              <a:rPr lang="en-US" sz="2000" b="1" dirty="0" err="1" smtClean="0"/>
              <a:t>strGrade</a:t>
            </a:r>
            <a:r>
              <a:rPr lang="en-US" sz="2000" b="1" dirty="0" smtClean="0"/>
              <a:t> = "F"</a:t>
            </a:r>
          </a:p>
          <a:p>
            <a:r>
              <a:rPr lang="en-US" sz="2000" b="1" dirty="0" smtClean="0"/>
              <a:t>   Case Else</a:t>
            </a:r>
          </a:p>
          <a:p>
            <a:r>
              <a:rPr lang="en-US" sz="2000" b="1" dirty="0" smtClean="0"/>
              <a:t>      </a:t>
            </a:r>
            <a:r>
              <a:rPr lang="en-US" sz="2000" b="1" dirty="0" err="1" smtClean="0"/>
              <a:t>MessageBox.Show</a:t>
            </a:r>
            <a:r>
              <a:rPr lang="en-US" sz="2000" b="1" dirty="0" smtClean="0"/>
              <a:t>("Invalid Score")</a:t>
            </a:r>
          </a:p>
          <a:p>
            <a:r>
              <a:rPr lang="en-US" sz="2000" b="1" dirty="0" smtClean="0"/>
              <a:t>End Select </a:t>
            </a:r>
            <a:endParaRPr lang="en-US" sz="2000" b="1"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4.10</a:t>
            </a:r>
            <a:endParaRPr lang="en-US" dirty="0"/>
          </a:p>
        </p:txBody>
      </p:sp>
      <p:sp>
        <p:nvSpPr>
          <p:cNvPr id="3" name="Title 2"/>
          <p:cNvSpPr>
            <a:spLocks noGrp="1"/>
          </p:cNvSpPr>
          <p:nvPr>
            <p:ph type="title"/>
          </p:nvPr>
        </p:nvSpPr>
        <p:spPr/>
        <p:txBody>
          <a:bodyPr/>
          <a:lstStyle/>
          <a:p>
            <a:r>
              <a:rPr lang="en-US" dirty="0" smtClean="0"/>
              <a:t>Introduction to Input Validation</a:t>
            </a:r>
            <a:endParaRPr lang="en-US" dirty="0"/>
          </a:p>
        </p:txBody>
      </p:sp>
      <p:sp>
        <p:nvSpPr>
          <p:cNvPr id="4" name="Text Placeholder 3"/>
          <p:cNvSpPr>
            <a:spLocks noGrp="1"/>
          </p:cNvSpPr>
          <p:nvPr>
            <p:ph type="body" idx="13"/>
          </p:nvPr>
        </p:nvSpPr>
        <p:spPr/>
        <p:txBody>
          <a:bodyPr/>
          <a:lstStyle/>
          <a:p>
            <a:r>
              <a:rPr lang="en-US" dirty="0" smtClean="0"/>
              <a:t>Input validation is the process of inspecting input values and</a:t>
            </a:r>
          </a:p>
          <a:p>
            <a:r>
              <a:rPr lang="en-US" dirty="0" smtClean="0"/>
              <a:t>determining whether they are valid.</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Example</a:t>
            </a:r>
            <a:endParaRPr lang="en-US" dirty="0"/>
          </a:p>
        </p:txBody>
      </p:sp>
      <p:sp>
        <p:nvSpPr>
          <p:cNvPr id="3" name="Content Placeholder 2"/>
          <p:cNvSpPr>
            <a:spLocks noGrp="1"/>
          </p:cNvSpPr>
          <p:nvPr>
            <p:ph idx="1"/>
          </p:nvPr>
        </p:nvSpPr>
        <p:spPr/>
        <p:txBody>
          <a:bodyPr/>
          <a:lstStyle/>
          <a:p>
            <a:r>
              <a:rPr lang="en-US" dirty="0" smtClean="0"/>
              <a:t>Output is only as good as the input</a:t>
            </a:r>
          </a:p>
          <a:p>
            <a:pPr lvl="1"/>
            <a:r>
              <a:rPr lang="en-US" dirty="0" smtClean="0"/>
              <a:t>“Garbage in, garbage out”</a:t>
            </a:r>
          </a:p>
          <a:p>
            <a:r>
              <a:rPr lang="en-US" dirty="0" smtClean="0"/>
              <a:t> </a:t>
            </a:r>
            <a:r>
              <a:rPr lang="en-US" dirty="0" smtClean="0">
                <a:solidFill>
                  <a:schemeClr val="bg1"/>
                </a:solidFill>
              </a:rPr>
              <a:t>Input validation</a:t>
            </a:r>
            <a:r>
              <a:rPr lang="en-US" dirty="0" smtClean="0"/>
              <a:t> is the process of inspecting user input to see that it meets certain rules</a:t>
            </a:r>
          </a:p>
          <a:p>
            <a:r>
              <a:rPr lang="en-US" dirty="0" smtClean="0"/>
              <a:t>The </a:t>
            </a:r>
            <a:r>
              <a:rPr lang="en-US" b="1" dirty="0" err="1" smtClean="0">
                <a:solidFill>
                  <a:schemeClr val="bg1"/>
                </a:solidFill>
              </a:rPr>
              <a:t>TryParse</a:t>
            </a:r>
            <a:r>
              <a:rPr lang="en-US" dirty="0" smtClean="0"/>
              <a:t> method verifies that an input value is in a valid numeric or date format</a:t>
            </a:r>
          </a:p>
          <a:p>
            <a:r>
              <a:rPr lang="en-US" dirty="0" smtClean="0"/>
              <a:t>Decision structures are often used to validate input</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82</a:t>
            </a:fld>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b="1" dirty="0" err="1" smtClean="0"/>
              <a:t>TryParse</a:t>
            </a:r>
            <a:r>
              <a:rPr lang="en-US" dirty="0" smtClean="0"/>
              <a:t>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Converts an input value to another format</a:t>
            </a:r>
          </a:p>
          <a:p>
            <a:pPr lvl="1"/>
            <a:r>
              <a:rPr lang="en-US" dirty="0" smtClean="0"/>
              <a:t>Verifies that input of integers, decimals, dates, etc., are entered in an acceptable format</a:t>
            </a:r>
          </a:p>
          <a:p>
            <a:pPr lvl="1"/>
            <a:r>
              <a:rPr lang="en-US" dirty="0" smtClean="0"/>
              <a:t>Returns Boolean value indicating </a:t>
            </a:r>
            <a:r>
              <a:rPr lang="en-US" b="1" dirty="0" smtClean="0"/>
              <a:t>True</a:t>
            </a:r>
            <a:r>
              <a:rPr lang="en-US" dirty="0" smtClean="0"/>
              <a:t> if conversion successful</a:t>
            </a:r>
          </a:p>
          <a:p>
            <a:pPr lvl="1"/>
            <a:r>
              <a:rPr lang="en-US" dirty="0" smtClean="0"/>
              <a:t>Returns </a:t>
            </a:r>
            <a:r>
              <a:rPr lang="en-US" b="1" dirty="0" smtClean="0"/>
              <a:t>False</a:t>
            </a:r>
            <a:r>
              <a:rPr lang="en-US" dirty="0" smtClean="0"/>
              <a:t> if unsuccessful</a:t>
            </a:r>
          </a:p>
          <a:p>
            <a:r>
              <a:rPr lang="en-US" dirty="0" smtClean="0"/>
              <a:t>Each numeric variable type has a </a:t>
            </a:r>
            <a:r>
              <a:rPr lang="en-US" b="1" dirty="0" err="1" smtClean="0"/>
              <a:t>TryParse</a:t>
            </a:r>
            <a:r>
              <a:rPr lang="en-US" dirty="0" smtClean="0"/>
              <a:t> method</a:t>
            </a:r>
          </a:p>
          <a:p>
            <a:r>
              <a:rPr lang="en-US" dirty="0" smtClean="0"/>
              <a:t>Date &amp; Boolean types include the </a:t>
            </a:r>
            <a:r>
              <a:rPr lang="en-US" b="1" dirty="0" err="1" smtClean="0"/>
              <a:t>TryParse</a:t>
            </a:r>
            <a:r>
              <a:rPr lang="en-US" dirty="0" smtClean="0"/>
              <a:t> method as well</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83</a:t>
            </a:fld>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Verify Integer Entry With </a:t>
            </a:r>
            <a:r>
              <a:rPr lang="en-US" b="1" dirty="0" err="1" smtClean="0"/>
              <a:t>TryParse</a:t>
            </a:r>
            <a:endParaRPr lang="en-US" b="1" dirty="0"/>
          </a:p>
        </p:txBody>
      </p:sp>
      <p:sp>
        <p:nvSpPr>
          <p:cNvPr id="3" name="Content Placeholder 2"/>
          <p:cNvSpPr>
            <a:spLocks noGrp="1"/>
          </p:cNvSpPr>
          <p:nvPr>
            <p:ph idx="1"/>
          </p:nvPr>
        </p:nvSpPr>
        <p:spPr/>
        <p:txBody>
          <a:bodyPr/>
          <a:lstStyle/>
          <a:p>
            <a:r>
              <a:rPr lang="en-US" sz="2400" dirty="0" smtClean="0"/>
              <a:t>Use </a:t>
            </a:r>
            <a:r>
              <a:rPr lang="en-US" sz="2400" b="1" dirty="0" err="1" smtClean="0"/>
              <a:t>Integer.TryParse</a:t>
            </a:r>
            <a:r>
              <a:rPr lang="en-US" sz="2400" dirty="0" smtClean="0"/>
              <a:t> method to convert value</a:t>
            </a:r>
          </a:p>
          <a:p>
            <a:pPr lvl="1"/>
            <a:r>
              <a:rPr lang="en-US" sz="2000" b="1" dirty="0" err="1" smtClean="0"/>
              <a:t>txtInput.Text</a:t>
            </a:r>
            <a:r>
              <a:rPr lang="en-US" sz="2000" dirty="0" smtClean="0"/>
              <a:t> contains numeric string to convert</a:t>
            </a:r>
          </a:p>
          <a:p>
            <a:pPr lvl="1"/>
            <a:r>
              <a:rPr lang="en-US" sz="2000" b="1" dirty="0" err="1" smtClean="0"/>
              <a:t>intResult</a:t>
            </a:r>
            <a:r>
              <a:rPr lang="en-US" sz="2000" dirty="0" smtClean="0"/>
              <a:t> receives converted value</a:t>
            </a:r>
          </a:p>
          <a:p>
            <a:pPr lvl="1"/>
            <a:r>
              <a:rPr lang="en-US" sz="2000" b="1" dirty="0" err="1" smtClean="0"/>
              <a:t>TryParse</a:t>
            </a:r>
            <a:r>
              <a:rPr lang="en-US" sz="2000" dirty="0" smtClean="0"/>
              <a:t> returns </a:t>
            </a:r>
            <a:r>
              <a:rPr lang="en-US" sz="2000" b="1" dirty="0" smtClean="0"/>
              <a:t>True</a:t>
            </a:r>
            <a:r>
              <a:rPr lang="en-US" sz="2000" dirty="0" smtClean="0"/>
              <a:t> if input is an integer</a:t>
            </a:r>
          </a:p>
          <a:p>
            <a:pPr lvl="1"/>
            <a:r>
              <a:rPr lang="en-US" sz="2000" b="1" dirty="0" err="1" smtClean="0"/>
              <a:t>TryParse</a:t>
            </a:r>
            <a:r>
              <a:rPr lang="en-US" sz="2000" dirty="0" smtClean="0"/>
              <a:t> returns </a:t>
            </a:r>
            <a:r>
              <a:rPr lang="en-US" sz="2000" b="1" dirty="0" smtClean="0"/>
              <a:t>False</a:t>
            </a:r>
            <a:r>
              <a:rPr lang="en-US" sz="2000" dirty="0" smtClean="0"/>
              <a:t> if input is not an integer</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84</a:t>
            </a:fld>
            <a:endParaRPr lang="en-US" dirty="0"/>
          </a:p>
        </p:txBody>
      </p:sp>
      <p:sp>
        <p:nvSpPr>
          <p:cNvPr id="5" name="TextBox 4"/>
          <p:cNvSpPr txBox="1"/>
          <p:nvPr/>
        </p:nvSpPr>
        <p:spPr>
          <a:xfrm>
            <a:off x="1295400" y="3810000"/>
            <a:ext cx="6583405" cy="1938992"/>
          </a:xfrm>
          <a:prstGeom prst="rect">
            <a:avLst/>
          </a:prstGeom>
          <a:noFill/>
        </p:spPr>
        <p:txBody>
          <a:bodyPr wrap="none" rtlCol="0">
            <a:spAutoFit/>
          </a:bodyPr>
          <a:lstStyle/>
          <a:p>
            <a:r>
              <a:rPr lang="en-US" sz="2000" b="1" dirty="0" smtClean="0"/>
              <a:t>Dim </a:t>
            </a:r>
            <a:r>
              <a:rPr lang="en-US" sz="2000" b="1" dirty="0" err="1" smtClean="0"/>
              <a:t>intResult</a:t>
            </a:r>
            <a:r>
              <a:rPr lang="en-US" sz="2000" b="1" dirty="0" smtClean="0"/>
              <a:t> As Integer</a:t>
            </a:r>
          </a:p>
          <a:p>
            <a:r>
              <a:rPr lang="en-US" sz="2000" b="1" dirty="0" smtClean="0"/>
              <a:t>If </a:t>
            </a:r>
            <a:r>
              <a:rPr lang="en-US" sz="2000" b="1" dirty="0" err="1" smtClean="0"/>
              <a:t>Integer.TryParse</a:t>
            </a:r>
            <a:r>
              <a:rPr lang="en-US" sz="2000" b="1" dirty="0" smtClean="0"/>
              <a:t>(</a:t>
            </a:r>
            <a:r>
              <a:rPr lang="en-US" sz="2000" b="1" dirty="0" err="1" smtClean="0"/>
              <a:t>txtInput.Text</a:t>
            </a:r>
            <a:r>
              <a:rPr lang="en-US" sz="2000" b="1" dirty="0" smtClean="0"/>
              <a:t>, </a:t>
            </a:r>
            <a:r>
              <a:rPr lang="en-US" sz="2000" b="1" dirty="0" err="1" smtClean="0"/>
              <a:t>intResult</a:t>
            </a:r>
            <a:r>
              <a:rPr lang="en-US" sz="2000" b="1" dirty="0" smtClean="0"/>
              <a:t>) Then</a:t>
            </a:r>
          </a:p>
          <a:p>
            <a:r>
              <a:rPr lang="en-US" sz="2000" b="1" dirty="0" smtClean="0"/>
              <a:t>	</a:t>
            </a:r>
            <a:r>
              <a:rPr lang="en-US" sz="2000" b="1" dirty="0" err="1" smtClean="0"/>
              <a:t>lblMessage.Text</a:t>
            </a:r>
            <a:r>
              <a:rPr lang="en-US" sz="2000" b="1" dirty="0" smtClean="0"/>
              <a:t> = "Success!"</a:t>
            </a:r>
          </a:p>
          <a:p>
            <a:r>
              <a:rPr lang="en-US" sz="2000" b="1" dirty="0" smtClean="0"/>
              <a:t>Else</a:t>
            </a:r>
          </a:p>
          <a:p>
            <a:r>
              <a:rPr lang="en-US" sz="2000" b="1" dirty="0" smtClean="0"/>
              <a:t>	</a:t>
            </a:r>
            <a:r>
              <a:rPr lang="en-US" sz="2000" b="1" dirty="0" err="1" smtClean="0"/>
              <a:t>lblMessage.Text</a:t>
            </a:r>
            <a:r>
              <a:rPr lang="en-US" sz="2000" b="1" dirty="0" smtClean="0"/>
              <a:t> = "Error: an integer was not found"</a:t>
            </a:r>
          </a:p>
          <a:p>
            <a:r>
              <a:rPr lang="en-US" sz="2000" b="1" dirty="0" smtClean="0"/>
              <a:t>End If</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Numeric Ranges</a:t>
            </a:r>
            <a:endParaRPr lang="en-US" dirty="0"/>
          </a:p>
        </p:txBody>
      </p:sp>
      <p:sp>
        <p:nvSpPr>
          <p:cNvPr id="3" name="Content Placeholder 2"/>
          <p:cNvSpPr>
            <a:spLocks noGrp="1"/>
          </p:cNvSpPr>
          <p:nvPr>
            <p:ph idx="1"/>
          </p:nvPr>
        </p:nvSpPr>
        <p:spPr/>
        <p:txBody>
          <a:bodyPr/>
          <a:lstStyle/>
          <a:p>
            <a:r>
              <a:rPr lang="en-US" dirty="0" smtClean="0"/>
              <a:t>Sometimes you need to check numeric input values to make sure they fall within a range</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85</a:t>
            </a:fld>
            <a:endParaRPr lang="en-US" dirty="0"/>
          </a:p>
        </p:txBody>
      </p:sp>
      <p:sp>
        <p:nvSpPr>
          <p:cNvPr id="5" name="TextBox 4"/>
          <p:cNvSpPr txBox="1"/>
          <p:nvPr/>
        </p:nvSpPr>
        <p:spPr>
          <a:xfrm>
            <a:off x="1981200" y="2895600"/>
            <a:ext cx="5349798" cy="1631216"/>
          </a:xfrm>
          <a:prstGeom prst="rect">
            <a:avLst/>
          </a:prstGeom>
          <a:noFill/>
        </p:spPr>
        <p:txBody>
          <a:bodyPr wrap="none" rtlCol="0">
            <a:spAutoFit/>
          </a:bodyPr>
          <a:lstStyle/>
          <a:p>
            <a:r>
              <a:rPr lang="en-US" sz="2000" b="1" dirty="0" smtClean="0"/>
              <a:t>If </a:t>
            </a:r>
            <a:r>
              <a:rPr lang="en-US" sz="2000" b="1" dirty="0" err="1" smtClean="0"/>
              <a:t>intHours</a:t>
            </a:r>
            <a:r>
              <a:rPr lang="en-US" sz="2000" b="1" dirty="0" smtClean="0"/>
              <a:t> &gt;= 0 And </a:t>
            </a:r>
            <a:r>
              <a:rPr lang="en-US" sz="2000" b="1" dirty="0" err="1" smtClean="0"/>
              <a:t>intHours</a:t>
            </a:r>
            <a:r>
              <a:rPr lang="en-US" sz="2000" b="1" dirty="0" smtClean="0"/>
              <a:t> &lt;= 168 Then</a:t>
            </a:r>
          </a:p>
          <a:p>
            <a:r>
              <a:rPr lang="en-US" sz="2000" b="1" dirty="0" smtClean="0"/>
              <a:t>   </a:t>
            </a:r>
            <a:r>
              <a:rPr lang="en-US" sz="2000" b="1" dirty="0" err="1" smtClean="0"/>
              <a:t>decGrosspay</a:t>
            </a:r>
            <a:r>
              <a:rPr lang="en-US" sz="2000" b="1" dirty="0" smtClean="0"/>
              <a:t> = </a:t>
            </a:r>
            <a:r>
              <a:rPr lang="en-US" sz="2000" b="1" dirty="0" err="1" smtClean="0"/>
              <a:t>intHours</a:t>
            </a:r>
            <a:r>
              <a:rPr lang="en-US" sz="2000" b="1" dirty="0" smtClean="0"/>
              <a:t> * </a:t>
            </a:r>
            <a:r>
              <a:rPr lang="en-US" sz="2000" b="1" dirty="0" err="1" smtClean="0"/>
              <a:t>decPayRate</a:t>
            </a:r>
            <a:endParaRPr lang="en-US" sz="2000" b="1" dirty="0" smtClean="0"/>
          </a:p>
          <a:p>
            <a:r>
              <a:rPr lang="en-US" sz="2000" b="1" dirty="0" smtClean="0"/>
              <a:t>Else</a:t>
            </a:r>
          </a:p>
          <a:p>
            <a:r>
              <a:rPr lang="en-US" sz="2000" b="1" dirty="0" smtClean="0"/>
              <a:t>   </a:t>
            </a:r>
            <a:r>
              <a:rPr lang="en-US" sz="2000" b="1" dirty="0" err="1" smtClean="0"/>
              <a:t>MessageBox.Show</a:t>
            </a:r>
            <a:r>
              <a:rPr lang="en-US" sz="2000" b="1" dirty="0" smtClean="0"/>
              <a:t>("Invalid number of hours.")</a:t>
            </a:r>
          </a:p>
          <a:p>
            <a:r>
              <a:rPr lang="en-US" sz="2000" b="1" dirty="0" smtClean="0"/>
              <a:t>End If</a:t>
            </a:r>
          </a:p>
        </p:txBody>
      </p:sp>
      <p:sp>
        <p:nvSpPr>
          <p:cNvPr id="6" name="TextBox 5"/>
          <p:cNvSpPr txBox="1"/>
          <p:nvPr/>
        </p:nvSpPr>
        <p:spPr>
          <a:xfrm>
            <a:off x="2057400" y="4876800"/>
            <a:ext cx="4463530" cy="1015663"/>
          </a:xfrm>
          <a:prstGeom prst="rect">
            <a:avLst/>
          </a:prstGeom>
          <a:noFill/>
        </p:spPr>
        <p:txBody>
          <a:bodyPr wrap="none" rtlCol="0">
            <a:spAutoFit/>
          </a:bodyPr>
          <a:lstStyle/>
          <a:p>
            <a:r>
              <a:rPr lang="en-US" sz="2000" b="1" dirty="0" smtClean="0"/>
              <a:t>If </a:t>
            </a:r>
            <a:r>
              <a:rPr lang="en-US" sz="2000" b="1" dirty="0" err="1" smtClean="0"/>
              <a:t>intSpeed</a:t>
            </a:r>
            <a:r>
              <a:rPr lang="en-US" sz="2000" b="1" dirty="0" smtClean="0"/>
              <a:t> &lt; 35 Or </a:t>
            </a:r>
            <a:r>
              <a:rPr lang="en-US" sz="2000" b="1" dirty="0" err="1" smtClean="0"/>
              <a:t>intSpeed</a:t>
            </a:r>
            <a:r>
              <a:rPr lang="en-US" sz="2000" b="1" dirty="0" smtClean="0"/>
              <a:t> &gt; 60 Then</a:t>
            </a:r>
          </a:p>
          <a:p>
            <a:r>
              <a:rPr lang="en-US" sz="2000" b="1" dirty="0" smtClean="0"/>
              <a:t>   </a:t>
            </a:r>
            <a:r>
              <a:rPr lang="en-US" sz="2000" b="1" dirty="0" err="1" smtClean="0"/>
              <a:t>MessageBox.Show</a:t>
            </a:r>
            <a:r>
              <a:rPr lang="en-US" sz="2000" b="1" dirty="0" smtClean="0"/>
              <a:t>("Speed violation!")</a:t>
            </a:r>
          </a:p>
          <a:p>
            <a:r>
              <a:rPr lang="en-US" sz="2000" b="1" dirty="0" smtClean="0"/>
              <a:t>End If</a:t>
            </a:r>
            <a:endParaRPr lang="en-US" sz="2000" b="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4.11</a:t>
            </a:r>
            <a:endParaRPr lang="en-US" dirty="0"/>
          </a:p>
        </p:txBody>
      </p:sp>
      <p:sp>
        <p:nvSpPr>
          <p:cNvPr id="3" name="Title 2"/>
          <p:cNvSpPr>
            <a:spLocks noGrp="1"/>
          </p:cNvSpPr>
          <p:nvPr>
            <p:ph type="title"/>
          </p:nvPr>
        </p:nvSpPr>
        <p:spPr/>
        <p:txBody>
          <a:bodyPr>
            <a:normAutofit/>
          </a:bodyPr>
          <a:lstStyle/>
          <a:p>
            <a:r>
              <a:rPr lang="en-US" sz="3200" dirty="0" smtClean="0"/>
              <a:t>Focus on GUI Design: Radio Buttons</a:t>
            </a:r>
            <a:br>
              <a:rPr lang="en-US" sz="3200" dirty="0" smtClean="0"/>
            </a:br>
            <a:r>
              <a:rPr lang="en-US" sz="3200" dirty="0" smtClean="0"/>
              <a:t>and Check Boxes</a:t>
            </a:r>
            <a:endParaRPr lang="en-US" sz="3200" dirty="0"/>
          </a:p>
        </p:txBody>
      </p:sp>
      <p:sp>
        <p:nvSpPr>
          <p:cNvPr id="4" name="Text Placeholder 3"/>
          <p:cNvSpPr>
            <a:spLocks noGrp="1"/>
          </p:cNvSpPr>
          <p:nvPr>
            <p:ph type="body" idx="13"/>
          </p:nvPr>
        </p:nvSpPr>
        <p:spPr/>
        <p:txBody>
          <a:bodyPr/>
          <a:lstStyle/>
          <a:p>
            <a:r>
              <a:rPr lang="en-US" dirty="0" smtClean="0"/>
              <a:t>Radio buttons appear in groups of two or more, allowing the</a:t>
            </a:r>
          </a:p>
          <a:p>
            <a:r>
              <a:rPr lang="en-US" dirty="0" smtClean="0"/>
              <a:t>user to select one of several options. A check box allows the user</a:t>
            </a:r>
          </a:p>
          <a:p>
            <a:r>
              <a:rPr lang="en-US" dirty="0" smtClean="0"/>
              <a:t>to select an item by checking a box, or deselect the item by</a:t>
            </a:r>
          </a:p>
          <a:p>
            <a:r>
              <a:rPr lang="en-US" dirty="0" err="1" smtClean="0"/>
              <a:t>unchecking</a:t>
            </a:r>
            <a:r>
              <a:rPr lang="en-US" dirty="0" smtClean="0"/>
              <a:t> the box.</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Buttons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Used when only one of several possible options may be selected at one time</a:t>
            </a:r>
          </a:p>
          <a:p>
            <a:pPr lvl="1"/>
            <a:r>
              <a:rPr lang="en-US" dirty="0" smtClean="0"/>
              <a:t>Car radio buttons select one station at a time</a:t>
            </a:r>
          </a:p>
          <a:p>
            <a:r>
              <a:rPr lang="en-US" dirty="0" smtClean="0"/>
              <a:t>May be placed in a group box</a:t>
            </a:r>
          </a:p>
          <a:p>
            <a:pPr lvl="1"/>
            <a:r>
              <a:rPr lang="en-US" dirty="0" smtClean="0"/>
              <a:t>Group box defines a set of radio buttons</a:t>
            </a:r>
          </a:p>
          <a:p>
            <a:pPr lvl="1"/>
            <a:r>
              <a:rPr lang="en-US" dirty="0" smtClean="0"/>
              <a:t>Can select only one button within a group box</a:t>
            </a:r>
          </a:p>
          <a:p>
            <a:pPr lvl="1"/>
            <a:r>
              <a:rPr lang="en-US" dirty="0" smtClean="0"/>
              <a:t>Those on a form but not inside a group box are considered members of the same group</a:t>
            </a:r>
          </a:p>
          <a:p>
            <a:r>
              <a:rPr lang="en-US" dirty="0" smtClean="0"/>
              <a:t>Radio buttons have a Boolean </a:t>
            </a:r>
            <a:r>
              <a:rPr lang="en-US" b="1" dirty="0" smtClean="0"/>
              <a:t>Checked</a:t>
            </a:r>
            <a:r>
              <a:rPr lang="en-US" dirty="0" smtClean="0"/>
              <a:t> property and a </a:t>
            </a:r>
            <a:r>
              <a:rPr lang="en-US" b="1" dirty="0" err="1" smtClean="0"/>
              <a:t>CheckChanged</a:t>
            </a:r>
            <a:r>
              <a:rPr lang="en-US" dirty="0" smtClean="0"/>
              <a:t> event</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87</a:t>
            </a:fld>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Radio Buttons in Code</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88</a:t>
            </a:fld>
            <a:endParaRPr lang="en-US" dirty="0"/>
          </a:p>
        </p:txBody>
      </p:sp>
      <p:sp>
        <p:nvSpPr>
          <p:cNvPr id="5" name="TextBox 4"/>
          <p:cNvSpPr txBox="1"/>
          <p:nvPr/>
        </p:nvSpPr>
        <p:spPr>
          <a:xfrm>
            <a:off x="533400" y="2667000"/>
            <a:ext cx="6117252" cy="2246769"/>
          </a:xfrm>
          <a:prstGeom prst="rect">
            <a:avLst/>
          </a:prstGeom>
          <a:noFill/>
        </p:spPr>
        <p:txBody>
          <a:bodyPr wrap="none" rtlCol="0">
            <a:spAutoFit/>
          </a:bodyPr>
          <a:lstStyle/>
          <a:p>
            <a:pPr eaLnBrk="0" hangingPunct="0"/>
            <a:r>
              <a:rPr lang="en-US" sz="2000" b="1" dirty="0" smtClean="0"/>
              <a:t>If </a:t>
            </a:r>
            <a:r>
              <a:rPr lang="en-US" sz="2000" b="1" dirty="0" err="1" smtClean="0"/>
              <a:t>radCoffee.Checked</a:t>
            </a:r>
            <a:r>
              <a:rPr lang="en-US" sz="2000" b="1" dirty="0" smtClean="0"/>
              <a:t> = True Then</a:t>
            </a:r>
          </a:p>
          <a:p>
            <a:pPr eaLnBrk="0" hangingPunct="0"/>
            <a:r>
              <a:rPr lang="en-US" sz="2000" b="1" dirty="0" smtClean="0"/>
              <a:t>	</a:t>
            </a:r>
            <a:r>
              <a:rPr lang="en-US" sz="2000" b="1" dirty="0" err="1" smtClean="0"/>
              <a:t>MessageBox.Show</a:t>
            </a:r>
            <a:r>
              <a:rPr lang="en-US" sz="2000" b="1" dirty="0" smtClean="0"/>
              <a:t>("You selected Coffee")</a:t>
            </a:r>
          </a:p>
          <a:p>
            <a:pPr eaLnBrk="0" hangingPunct="0"/>
            <a:r>
              <a:rPr lang="en-US" sz="2000" b="1" dirty="0" err="1" smtClean="0"/>
              <a:t>ElseIf</a:t>
            </a:r>
            <a:r>
              <a:rPr lang="en-US" sz="2000" b="1" dirty="0" smtClean="0"/>
              <a:t> </a:t>
            </a:r>
            <a:r>
              <a:rPr lang="en-US" sz="2000" b="1" dirty="0" err="1" smtClean="0"/>
              <a:t>radTea.Checked</a:t>
            </a:r>
            <a:r>
              <a:rPr lang="en-US" sz="2000" b="1" dirty="0" smtClean="0"/>
              <a:t> = True Then</a:t>
            </a:r>
          </a:p>
          <a:p>
            <a:pPr eaLnBrk="0" hangingPunct="0"/>
            <a:r>
              <a:rPr lang="en-US" sz="2000" b="1" dirty="0" smtClean="0"/>
              <a:t>	</a:t>
            </a:r>
            <a:r>
              <a:rPr lang="en-US" sz="2000" b="1" dirty="0" err="1" smtClean="0"/>
              <a:t>MessageBox.Show</a:t>
            </a:r>
            <a:r>
              <a:rPr lang="en-US" sz="2000" b="1" dirty="0" smtClean="0"/>
              <a:t>("You selected Tea")</a:t>
            </a:r>
          </a:p>
          <a:p>
            <a:pPr eaLnBrk="0" hangingPunct="0"/>
            <a:r>
              <a:rPr lang="en-US" sz="2000" b="1" dirty="0" err="1" smtClean="0"/>
              <a:t>ElseIf</a:t>
            </a:r>
            <a:r>
              <a:rPr lang="en-US" sz="2000" b="1" dirty="0" smtClean="0"/>
              <a:t> </a:t>
            </a:r>
            <a:r>
              <a:rPr lang="en-US" sz="2000" b="1" dirty="0" err="1" smtClean="0"/>
              <a:t>radSoftDrink.Checked</a:t>
            </a:r>
            <a:r>
              <a:rPr lang="en-US" sz="2000" b="1" dirty="0" smtClean="0"/>
              <a:t> = True Then</a:t>
            </a:r>
          </a:p>
          <a:p>
            <a:pPr eaLnBrk="0" hangingPunct="0"/>
            <a:r>
              <a:rPr lang="en-US" sz="2000" b="1" dirty="0" smtClean="0"/>
              <a:t>	</a:t>
            </a:r>
            <a:r>
              <a:rPr lang="en-US" sz="2000" b="1" dirty="0" err="1" smtClean="0"/>
              <a:t>MessageBox.Show</a:t>
            </a:r>
            <a:r>
              <a:rPr lang="en-US" sz="2000" b="1" dirty="0" smtClean="0"/>
              <a:t>("You selected a Soft Drink")</a:t>
            </a:r>
          </a:p>
          <a:p>
            <a:pPr eaLnBrk="0" hangingPunct="0"/>
            <a:r>
              <a:rPr lang="en-US" sz="2000" b="1" dirty="0" smtClean="0"/>
              <a:t>End If</a:t>
            </a:r>
          </a:p>
        </p:txBody>
      </p:sp>
      <p:pic>
        <p:nvPicPr>
          <p:cNvPr id="1028" name="Picture 4"/>
          <p:cNvPicPr>
            <a:picLocks noChangeAspect="1" noChangeArrowheads="1"/>
          </p:cNvPicPr>
          <p:nvPr/>
        </p:nvPicPr>
        <p:blipFill>
          <a:blip r:embed="rId2" cstate="print"/>
          <a:srcRect/>
          <a:stretch>
            <a:fillRect/>
          </a:stretch>
        </p:blipFill>
        <p:spPr bwMode="auto">
          <a:xfrm>
            <a:off x="6781800" y="2743200"/>
            <a:ext cx="1776604" cy="20116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Boxes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Unlike radio buttons, can select many check boxes at one time</a:t>
            </a:r>
          </a:p>
          <a:p>
            <a:r>
              <a:rPr lang="en-US" dirty="0" smtClean="0"/>
              <a:t>May also be placed in a group box</a:t>
            </a:r>
          </a:p>
          <a:p>
            <a:pPr lvl="1"/>
            <a:r>
              <a:rPr lang="en-US" dirty="0" smtClean="0"/>
              <a:t>Not limited to one selection within a group box</a:t>
            </a:r>
          </a:p>
          <a:p>
            <a:pPr lvl="1"/>
            <a:r>
              <a:rPr lang="en-US" dirty="0" smtClean="0"/>
              <a:t>Can select as many check boxes as you like within the same group box</a:t>
            </a:r>
          </a:p>
          <a:p>
            <a:r>
              <a:rPr lang="en-US" dirty="0" smtClean="0"/>
              <a:t>Check boxes also have a Boolean </a:t>
            </a:r>
            <a:r>
              <a:rPr lang="en-US" b="1" dirty="0" smtClean="0"/>
              <a:t>Checked</a:t>
            </a:r>
            <a:r>
              <a:rPr lang="en-US" dirty="0" smtClean="0"/>
              <a:t> property and a </a:t>
            </a:r>
            <a:r>
              <a:rPr lang="en-US" b="1" dirty="0" err="1" smtClean="0"/>
              <a:t>CheckChanged</a:t>
            </a:r>
            <a:r>
              <a:rPr lang="en-US" dirty="0" smtClean="0"/>
              <a:t> event</a:t>
            </a:r>
          </a:p>
          <a:p>
            <a:r>
              <a:rPr lang="en-US" dirty="0" smtClean="0"/>
              <a:t>Tutorial 4-9 provides radio button and check box examples</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89</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Relational Operators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Usually a condition is formed using a </a:t>
            </a:r>
            <a:r>
              <a:rPr lang="en-US" dirty="0" smtClean="0">
                <a:solidFill>
                  <a:schemeClr val="bg1"/>
                </a:solidFill>
              </a:rPr>
              <a:t>relational operator</a:t>
            </a:r>
          </a:p>
          <a:p>
            <a:r>
              <a:rPr lang="en-US" dirty="0" smtClean="0"/>
              <a:t>A relational operator determines if a specific relationship exists between two values</a:t>
            </a:r>
          </a:p>
          <a:p>
            <a:pPr lvl="1">
              <a:buNone/>
            </a:pPr>
            <a:r>
              <a:rPr lang="en-US" dirty="0" smtClean="0"/>
              <a:t>	</a:t>
            </a:r>
            <a:r>
              <a:rPr lang="en-US" b="1" dirty="0" smtClean="0"/>
              <a:t>&gt;</a:t>
            </a:r>
            <a:r>
              <a:rPr lang="en-US" dirty="0" smtClean="0"/>
              <a:t>		Greater than</a:t>
            </a:r>
          </a:p>
          <a:p>
            <a:pPr lvl="1">
              <a:buNone/>
            </a:pPr>
            <a:r>
              <a:rPr lang="en-US" dirty="0" smtClean="0"/>
              <a:t> 	</a:t>
            </a:r>
            <a:r>
              <a:rPr lang="en-US" b="1" dirty="0" smtClean="0"/>
              <a:t>&lt;	</a:t>
            </a:r>
            <a:r>
              <a:rPr lang="en-US" dirty="0" smtClean="0"/>
              <a:t>	Less than</a:t>
            </a:r>
          </a:p>
          <a:p>
            <a:pPr lvl="1">
              <a:buNone/>
            </a:pPr>
            <a:r>
              <a:rPr lang="en-US" dirty="0" smtClean="0"/>
              <a:t> 	</a:t>
            </a:r>
            <a:r>
              <a:rPr lang="en-US" b="1" dirty="0" smtClean="0"/>
              <a:t>=</a:t>
            </a:r>
            <a:r>
              <a:rPr lang="en-US" dirty="0" smtClean="0"/>
              <a:t>		Equal to</a:t>
            </a:r>
          </a:p>
          <a:p>
            <a:pPr lvl="1">
              <a:buNone/>
            </a:pPr>
            <a:r>
              <a:rPr lang="en-US" dirty="0" smtClean="0"/>
              <a:t> 	</a:t>
            </a:r>
            <a:r>
              <a:rPr lang="en-US" b="1" dirty="0" smtClean="0"/>
              <a:t>&lt;&gt;</a:t>
            </a:r>
            <a:r>
              <a:rPr lang="en-US" dirty="0" smtClean="0"/>
              <a:t>	Not equal to</a:t>
            </a:r>
          </a:p>
          <a:p>
            <a:pPr lvl="1">
              <a:buNone/>
            </a:pPr>
            <a:r>
              <a:rPr lang="en-US" dirty="0" smtClean="0"/>
              <a:t> 	</a:t>
            </a:r>
            <a:r>
              <a:rPr lang="en-US" b="1" dirty="0" smtClean="0"/>
              <a:t>&gt;=</a:t>
            </a:r>
            <a:r>
              <a:rPr lang="en-US" dirty="0" smtClean="0"/>
              <a:t>	Greater than or equal to</a:t>
            </a:r>
          </a:p>
          <a:p>
            <a:pPr lvl="1">
              <a:buNone/>
            </a:pPr>
            <a:r>
              <a:rPr lang="en-US" dirty="0" smtClean="0"/>
              <a:t> 	</a:t>
            </a:r>
            <a:r>
              <a:rPr lang="en-US" b="1" dirty="0" smtClean="0"/>
              <a:t>&lt;=</a:t>
            </a:r>
            <a:r>
              <a:rPr lang="en-US" dirty="0" smtClean="0"/>
              <a:t>	Less than or equal to</a:t>
            </a:r>
          </a:p>
          <a:p>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9</a:t>
            </a:fld>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Check Boxes in Code</a:t>
            </a:r>
            <a:endParaRPr lang="en-US"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90</a:t>
            </a:fld>
            <a:endParaRPr lang="en-US" dirty="0"/>
          </a:p>
        </p:txBody>
      </p:sp>
      <p:sp>
        <p:nvSpPr>
          <p:cNvPr id="5" name="TextBox 4"/>
          <p:cNvSpPr txBox="1"/>
          <p:nvPr/>
        </p:nvSpPr>
        <p:spPr>
          <a:xfrm>
            <a:off x="838200" y="2667000"/>
            <a:ext cx="4579972" cy="2585323"/>
          </a:xfrm>
          <a:prstGeom prst="rect">
            <a:avLst/>
          </a:prstGeom>
          <a:noFill/>
        </p:spPr>
        <p:txBody>
          <a:bodyPr wrap="none" rtlCol="0">
            <a:spAutoFit/>
          </a:bodyPr>
          <a:lstStyle/>
          <a:p>
            <a:r>
              <a:rPr lang="en-US" b="1" dirty="0" smtClean="0"/>
              <a:t>' Determine which check boxes are checked.</a:t>
            </a:r>
          </a:p>
          <a:p>
            <a:r>
              <a:rPr lang="en-US" b="1" dirty="0" smtClean="0"/>
              <a:t>If chkChoice4.Checked = True Then</a:t>
            </a:r>
          </a:p>
          <a:p>
            <a:r>
              <a:rPr lang="en-US" b="1" dirty="0" smtClean="0"/>
              <a:t>   </a:t>
            </a:r>
            <a:r>
              <a:rPr lang="en-US" b="1" dirty="0" err="1" smtClean="0"/>
              <a:t>MessageBox.Show</a:t>
            </a:r>
            <a:r>
              <a:rPr lang="en-US" b="1" dirty="0" smtClean="0"/>
              <a:t>("You selected Choice 4.")</a:t>
            </a:r>
          </a:p>
          <a:p>
            <a:r>
              <a:rPr lang="en-US" b="1" dirty="0" smtClean="0"/>
              <a:t>End If</a:t>
            </a:r>
          </a:p>
          <a:p>
            <a:r>
              <a:rPr lang="en-US" b="1" dirty="0" smtClean="0"/>
              <a:t>If chkChoice5.Checked = True Then</a:t>
            </a:r>
          </a:p>
          <a:p>
            <a:r>
              <a:rPr lang="en-US" b="1" dirty="0" smtClean="0"/>
              <a:t>   </a:t>
            </a:r>
            <a:r>
              <a:rPr lang="en-US" b="1" dirty="0" err="1" smtClean="0"/>
              <a:t>MessageBox.Show</a:t>
            </a:r>
            <a:r>
              <a:rPr lang="en-US" b="1" dirty="0" smtClean="0"/>
              <a:t>("You selected Choice 5.")</a:t>
            </a:r>
          </a:p>
          <a:p>
            <a:r>
              <a:rPr lang="en-US" b="1" dirty="0" smtClean="0"/>
              <a:t>End If</a:t>
            </a:r>
          </a:p>
          <a:p>
            <a:r>
              <a:rPr lang="en-US" b="1" dirty="0" smtClean="0"/>
              <a:t>If chkChoice6.Checked = True Then</a:t>
            </a:r>
          </a:p>
          <a:p>
            <a:r>
              <a:rPr lang="en-US" b="1" dirty="0" smtClean="0"/>
              <a:t>   </a:t>
            </a:r>
            <a:r>
              <a:rPr lang="en-US" b="1" dirty="0" err="1" smtClean="0"/>
              <a:t>MessageBox.Show</a:t>
            </a:r>
            <a:r>
              <a:rPr lang="en-US" b="1" dirty="0" smtClean="0"/>
              <a:t>("You selected Choice 6.")</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5715000" y="2895600"/>
            <a:ext cx="2819400" cy="2209800"/>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Section 4.12</a:t>
            </a:r>
            <a:endParaRPr lang="en-US" dirty="0"/>
          </a:p>
        </p:txBody>
      </p:sp>
      <p:sp>
        <p:nvSpPr>
          <p:cNvPr id="3" name="Title 2"/>
          <p:cNvSpPr>
            <a:spLocks noGrp="1"/>
          </p:cNvSpPr>
          <p:nvPr>
            <p:ph type="title"/>
          </p:nvPr>
        </p:nvSpPr>
        <p:spPr/>
        <p:txBody>
          <a:bodyPr>
            <a:normAutofit/>
          </a:bodyPr>
          <a:lstStyle/>
          <a:p>
            <a:r>
              <a:rPr lang="en-US" sz="2400" dirty="0" smtClean="0"/>
              <a:t>Focus on Program Design and Problem Solving:</a:t>
            </a:r>
            <a:br>
              <a:rPr lang="en-US" sz="2400" dirty="0" smtClean="0"/>
            </a:br>
            <a:r>
              <a:rPr lang="en-US" sz="2400" dirty="0" smtClean="0"/>
              <a:t>Building the </a:t>
            </a:r>
            <a:r>
              <a:rPr lang="en-US" sz="2400" i="1" dirty="0" smtClean="0"/>
              <a:t>Health Club Membership Fee</a:t>
            </a:r>
            <a:br>
              <a:rPr lang="en-US" sz="2400" i="1" dirty="0" smtClean="0"/>
            </a:br>
            <a:r>
              <a:rPr lang="en-US" sz="2400" i="1" dirty="0" smtClean="0"/>
              <a:t>Calculator Application</a:t>
            </a:r>
            <a:endParaRPr lang="en-US" sz="2400" dirty="0"/>
          </a:p>
        </p:txBody>
      </p:sp>
      <p:sp>
        <p:nvSpPr>
          <p:cNvPr id="4" name="Text Placeholder 3"/>
          <p:cNvSpPr>
            <a:spLocks noGrp="1"/>
          </p:cNvSpPr>
          <p:nvPr>
            <p:ph type="body" idx="13"/>
          </p:nvPr>
        </p:nvSpPr>
        <p:spPr/>
        <p:txBody>
          <a:bodyPr/>
          <a:lstStyle/>
          <a:p>
            <a:r>
              <a:rPr lang="en-US" dirty="0" smtClean="0"/>
              <a:t>In this section you build the Health Club Membership Fee</a:t>
            </a:r>
          </a:p>
          <a:p>
            <a:r>
              <a:rPr lang="en-US" dirty="0" smtClean="0"/>
              <a:t>Calculator application. It will use features discussed in this chapter,</a:t>
            </a:r>
          </a:p>
          <a:p>
            <a:r>
              <a:rPr lang="en-US" dirty="0" smtClean="0"/>
              <a:t>including decision structures, radio buttons, and check boxes.</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 Club Fee Calculator Form</a:t>
            </a:r>
            <a:endParaRPr lang="en-US" dirty="0"/>
          </a:p>
        </p:txBody>
      </p:sp>
      <p:pic>
        <p:nvPicPr>
          <p:cNvPr id="5" name="Picture 6" descr="0435"/>
          <p:cNvPicPr>
            <a:picLocks noGrp="1" noChangeAspect="1" noChangeArrowheads="1"/>
          </p:cNvPicPr>
          <p:nvPr>
            <p:ph idx="1"/>
          </p:nvPr>
        </p:nvPicPr>
        <p:blipFill>
          <a:blip r:embed="rId2" cstate="print"/>
          <a:srcRect/>
          <a:stretch>
            <a:fillRect/>
          </a:stretch>
        </p:blipFill>
        <p:spPr>
          <a:xfrm>
            <a:off x="388115" y="1676400"/>
            <a:ext cx="8367771" cy="4206240"/>
          </a:xfrm>
          <a:noFill/>
        </p:spPr>
      </p:pic>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92</a:t>
            </a:fld>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Calculate Button Click Event Flowchart</a:t>
            </a:r>
            <a:endParaRPr lang="en-US" sz="3600" dirty="0"/>
          </a:p>
        </p:txBody>
      </p:sp>
      <p:pic>
        <p:nvPicPr>
          <p:cNvPr id="5" name="Picture 5" descr="0436"/>
          <p:cNvPicPr>
            <a:picLocks noGrp="1" noChangeAspect="1" noChangeArrowheads="1"/>
          </p:cNvPicPr>
          <p:nvPr>
            <p:ph idx="1"/>
          </p:nvPr>
        </p:nvPicPr>
        <p:blipFill>
          <a:blip r:embed="rId2" cstate="print"/>
          <a:srcRect/>
          <a:stretch>
            <a:fillRect/>
          </a:stretch>
        </p:blipFill>
        <p:spPr>
          <a:xfrm>
            <a:off x="1981200" y="1295400"/>
            <a:ext cx="5200652" cy="5120640"/>
          </a:xfrm>
          <a:noFill/>
        </p:spPr>
      </p:pic>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93</a:t>
            </a:fld>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Base Monthly Fee Calculation</a:t>
            </a:r>
            <a:br>
              <a:rPr lang="en-US" sz="3600" dirty="0" smtClean="0"/>
            </a:br>
            <a:r>
              <a:rPr lang="en-US" sz="3600" dirty="0" smtClean="0"/>
              <a:t> Flowchart &amp; </a:t>
            </a:r>
            <a:r>
              <a:rPr lang="en-US" sz="3600" dirty="0" err="1" smtClean="0"/>
              <a:t>Pseudocode</a:t>
            </a:r>
            <a:endParaRPr lang="en-US" sz="3600" dirty="0"/>
          </a:p>
        </p:txBody>
      </p:sp>
      <p:sp>
        <p:nvSpPr>
          <p:cNvPr id="3" name="Slide Number Placeholder 2"/>
          <p:cNvSpPr>
            <a:spLocks noGrp="1"/>
          </p:cNvSpPr>
          <p:nvPr>
            <p:ph type="sldNum" sz="quarter" idx="4"/>
          </p:nvPr>
        </p:nvSpPr>
        <p:spPr/>
        <p:txBody>
          <a:bodyPr/>
          <a:lstStyle/>
          <a:p>
            <a:r>
              <a:rPr lang="en-US" smtClean="0"/>
              <a:t>Chapter 4 – Slide </a:t>
            </a:r>
            <a:fld id="{B6F15528-21DE-4FAA-801E-634DDDAF4B2B}" type="slidenum">
              <a:rPr lang="en-US" smtClean="0"/>
              <a:pPr/>
              <a:t>94</a:t>
            </a:fld>
            <a:endParaRPr lang="en-US" dirty="0"/>
          </a:p>
        </p:txBody>
      </p:sp>
      <p:pic>
        <p:nvPicPr>
          <p:cNvPr id="4" name="Picture 5" descr="0437"/>
          <p:cNvPicPr>
            <a:picLocks noChangeAspect="1" noChangeArrowheads="1"/>
          </p:cNvPicPr>
          <p:nvPr/>
        </p:nvPicPr>
        <p:blipFill>
          <a:blip r:embed="rId2" cstate="print"/>
          <a:srcRect/>
          <a:stretch>
            <a:fillRect/>
          </a:stretch>
        </p:blipFill>
        <p:spPr>
          <a:xfrm>
            <a:off x="2286000" y="1219200"/>
            <a:ext cx="5895631" cy="5212080"/>
          </a:xfrm>
          <a:prstGeom prst="rect">
            <a:avLst/>
          </a:prstGeom>
          <a:noFill/>
        </p:spPr>
      </p:pic>
      <p:sp>
        <p:nvSpPr>
          <p:cNvPr id="5" name="TextBox 4"/>
          <p:cNvSpPr txBox="1"/>
          <p:nvPr/>
        </p:nvSpPr>
        <p:spPr>
          <a:xfrm>
            <a:off x="457200" y="1447800"/>
            <a:ext cx="3809761" cy="2585323"/>
          </a:xfrm>
          <a:prstGeom prst="rect">
            <a:avLst/>
          </a:prstGeom>
          <a:noFill/>
        </p:spPr>
        <p:txBody>
          <a:bodyPr wrap="none" rtlCol="0">
            <a:spAutoFit/>
          </a:bodyPr>
          <a:lstStyle/>
          <a:p>
            <a:r>
              <a:rPr lang="en-US" b="1" i="1" dirty="0" smtClean="0"/>
              <a:t>If Member is an Adult Then</a:t>
            </a:r>
          </a:p>
          <a:p>
            <a:r>
              <a:rPr lang="en-US" b="1" i="1" dirty="0" smtClean="0"/>
              <a:t>   Monthly Base Fee = 40</a:t>
            </a:r>
          </a:p>
          <a:p>
            <a:r>
              <a:rPr lang="en-US" b="1" i="1" dirty="0" err="1" smtClean="0"/>
              <a:t>ElseIf</a:t>
            </a:r>
            <a:r>
              <a:rPr lang="en-US" b="1" i="1" dirty="0" smtClean="0"/>
              <a:t> Member is a Child Then</a:t>
            </a:r>
          </a:p>
          <a:p>
            <a:r>
              <a:rPr lang="en-US" b="1" i="1" dirty="0" smtClean="0"/>
              <a:t>   </a:t>
            </a:r>
            <a:r>
              <a:rPr lang="en-US" b="1" i="1" dirty="0" err="1" smtClean="0"/>
              <a:t>Montlhy</a:t>
            </a:r>
            <a:r>
              <a:rPr lang="en-US" b="1" i="1" dirty="0" smtClean="0"/>
              <a:t> Base Fee = 20</a:t>
            </a:r>
          </a:p>
          <a:p>
            <a:r>
              <a:rPr lang="en-US" b="1" i="1" dirty="0" err="1" smtClean="0"/>
              <a:t>ElseIf</a:t>
            </a:r>
            <a:r>
              <a:rPr lang="en-US" b="1" i="1" dirty="0" smtClean="0"/>
              <a:t> Member is a Student Then</a:t>
            </a:r>
          </a:p>
          <a:p>
            <a:r>
              <a:rPr lang="en-US" b="1" i="1" dirty="0" smtClean="0"/>
              <a:t>   Monthly Base Fee = 25</a:t>
            </a:r>
          </a:p>
          <a:p>
            <a:r>
              <a:rPr lang="en-US" b="1" i="1" dirty="0" err="1" smtClean="0"/>
              <a:t>ElseIf</a:t>
            </a:r>
            <a:r>
              <a:rPr lang="en-US" b="1" i="1" dirty="0" smtClean="0"/>
              <a:t> Member is a Senior Citizen Then</a:t>
            </a:r>
          </a:p>
          <a:p>
            <a:r>
              <a:rPr lang="en-US" b="1" i="1" dirty="0" smtClean="0"/>
              <a:t>   Monthly Base Fee = 30</a:t>
            </a:r>
          </a:p>
          <a:p>
            <a:r>
              <a:rPr lang="en-US" b="1" i="1" dirty="0" smtClean="0"/>
              <a:t>End If</a:t>
            </a:r>
            <a:endParaRPr lang="en-US" b="1"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Calculate Optional Services </a:t>
            </a:r>
            <a:br>
              <a:rPr lang="en-US" sz="3600" dirty="0" smtClean="0"/>
            </a:br>
            <a:r>
              <a:rPr lang="en-US" sz="3600" dirty="0" smtClean="0"/>
              <a:t>Flowchart &amp; </a:t>
            </a:r>
            <a:r>
              <a:rPr lang="en-US" sz="3600" dirty="0" err="1" smtClean="0"/>
              <a:t>Pseudocode</a:t>
            </a:r>
            <a:endParaRPr lang="en-US" sz="3600" dirty="0"/>
          </a:p>
        </p:txBody>
      </p:sp>
      <p:sp>
        <p:nvSpPr>
          <p:cNvPr id="3" name="Slide Number Placeholder 2"/>
          <p:cNvSpPr>
            <a:spLocks noGrp="1"/>
          </p:cNvSpPr>
          <p:nvPr>
            <p:ph type="sldNum" sz="quarter" idx="4"/>
          </p:nvPr>
        </p:nvSpPr>
        <p:spPr/>
        <p:txBody>
          <a:bodyPr/>
          <a:lstStyle/>
          <a:p>
            <a:r>
              <a:rPr lang="en-US" smtClean="0"/>
              <a:t>Chapter 4 – Slide </a:t>
            </a:r>
            <a:fld id="{B6F15528-21DE-4FAA-801E-634DDDAF4B2B}" type="slidenum">
              <a:rPr lang="en-US" smtClean="0"/>
              <a:pPr/>
              <a:t>95</a:t>
            </a:fld>
            <a:endParaRPr lang="en-US" dirty="0"/>
          </a:p>
        </p:txBody>
      </p:sp>
      <p:pic>
        <p:nvPicPr>
          <p:cNvPr id="4" name="Picture 6" descr="0438"/>
          <p:cNvPicPr>
            <a:picLocks noChangeAspect="1" noChangeArrowheads="1"/>
          </p:cNvPicPr>
          <p:nvPr/>
        </p:nvPicPr>
        <p:blipFill>
          <a:blip r:embed="rId2" cstate="print"/>
          <a:srcRect/>
          <a:stretch>
            <a:fillRect/>
          </a:stretch>
        </p:blipFill>
        <p:spPr>
          <a:xfrm>
            <a:off x="4876800" y="1219200"/>
            <a:ext cx="2237196" cy="5212080"/>
          </a:xfrm>
          <a:prstGeom prst="rect">
            <a:avLst/>
          </a:prstGeom>
          <a:noFill/>
        </p:spPr>
      </p:pic>
      <p:sp>
        <p:nvSpPr>
          <p:cNvPr id="5" name="TextBox 4"/>
          <p:cNvSpPr txBox="1"/>
          <p:nvPr/>
        </p:nvSpPr>
        <p:spPr>
          <a:xfrm>
            <a:off x="609600" y="2362200"/>
            <a:ext cx="3497111" cy="2585323"/>
          </a:xfrm>
          <a:prstGeom prst="rect">
            <a:avLst/>
          </a:prstGeom>
          <a:noFill/>
        </p:spPr>
        <p:txBody>
          <a:bodyPr wrap="none" rtlCol="0">
            <a:spAutoFit/>
          </a:bodyPr>
          <a:lstStyle/>
          <a:p>
            <a:r>
              <a:rPr lang="en-US" b="1" i="1" dirty="0" smtClean="0"/>
              <a:t>If Yoga is selected Then</a:t>
            </a:r>
          </a:p>
          <a:p>
            <a:r>
              <a:rPr lang="en-US" b="1" i="1" dirty="0" smtClean="0"/>
              <a:t>   Add 10 to the monthly base fee</a:t>
            </a:r>
          </a:p>
          <a:p>
            <a:r>
              <a:rPr lang="en-US" b="1" i="1" dirty="0" smtClean="0"/>
              <a:t>End If</a:t>
            </a:r>
          </a:p>
          <a:p>
            <a:r>
              <a:rPr lang="en-US" b="1" i="1" dirty="0" smtClean="0"/>
              <a:t>If Karate is selected Then</a:t>
            </a:r>
          </a:p>
          <a:p>
            <a:r>
              <a:rPr lang="en-US" b="1" i="1" dirty="0" smtClean="0"/>
              <a:t>   Add 30 to the monthly base fee</a:t>
            </a:r>
          </a:p>
          <a:p>
            <a:r>
              <a:rPr lang="en-US" b="1" i="1" dirty="0" smtClean="0"/>
              <a:t>End If</a:t>
            </a:r>
          </a:p>
          <a:p>
            <a:r>
              <a:rPr lang="en-US" b="1" i="1" dirty="0" smtClean="0"/>
              <a:t>If Personal Trainer is selected Then</a:t>
            </a:r>
          </a:p>
          <a:p>
            <a:r>
              <a:rPr lang="en-US" b="1" i="1" dirty="0" smtClean="0"/>
              <a:t>   Add 50 to the monthly base fee</a:t>
            </a:r>
          </a:p>
          <a:p>
            <a:r>
              <a:rPr lang="en-US" b="1" i="1" dirty="0" smtClean="0"/>
              <a:t>End If</a:t>
            </a:r>
            <a:endParaRPr lang="en-US" b="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The Completed Membership Fee Calculator Form </a:t>
            </a:r>
            <a:endParaRPr lang="en-US" sz="3600"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96</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047089" y="1828800"/>
            <a:ext cx="5049823" cy="393192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Test Data for the Membership Fee Calculator</a:t>
            </a:r>
            <a:endParaRPr lang="en-US" sz="3600"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4" name="Slide Number Placeholder 3"/>
          <p:cNvSpPr>
            <a:spLocks noGrp="1"/>
          </p:cNvSpPr>
          <p:nvPr>
            <p:ph type="sldNum" sz="quarter" idx="4"/>
          </p:nvPr>
        </p:nvSpPr>
        <p:spPr/>
        <p:txBody>
          <a:bodyPr/>
          <a:lstStyle/>
          <a:p>
            <a:r>
              <a:rPr lang="en-US" smtClean="0"/>
              <a:t>Chapter 4 – Slide </a:t>
            </a:r>
            <a:fld id="{B6F15528-21DE-4FAA-801E-634DDDAF4B2B}" type="slidenum">
              <a:rPr lang="en-US" smtClean="0"/>
              <a:pPr/>
              <a:t>97</a:t>
            </a:fld>
            <a:endParaRPr lang="en-US" dirty="0"/>
          </a:p>
        </p:txBody>
      </p:sp>
      <p:graphicFrame>
        <p:nvGraphicFramePr>
          <p:cNvPr id="5" name="Table 4"/>
          <p:cNvGraphicFramePr>
            <a:graphicFrameLocks noGrp="1"/>
          </p:cNvGraphicFramePr>
          <p:nvPr/>
        </p:nvGraphicFramePr>
        <p:xfrm>
          <a:off x="723900" y="1905000"/>
          <a:ext cx="7696200" cy="4038600"/>
        </p:xfrm>
        <a:graphic>
          <a:graphicData uri="http://schemas.openxmlformats.org/drawingml/2006/table">
            <a:tbl>
              <a:tblPr firstRow="1" bandRow="1">
                <a:tableStyleId>{5C22544A-7EE6-4342-B048-85BDC9FD1C3A}</a:tableStyleId>
              </a:tblPr>
              <a:tblGrid>
                <a:gridCol w="4851348"/>
                <a:gridCol w="1680303"/>
                <a:gridCol w="1164549"/>
              </a:tblGrid>
              <a:tr h="625940">
                <a:tc>
                  <a:txBody>
                    <a:bodyPr/>
                    <a:lstStyle/>
                    <a:p>
                      <a:r>
                        <a:rPr lang="en-US" sz="2000" dirty="0" smtClean="0"/>
                        <a:t>Type of Membership</a:t>
                      </a:r>
                      <a:endParaRPr lang="en-US" sz="2000" dirty="0"/>
                    </a:p>
                  </a:txBody>
                  <a:tcPr/>
                </a:tc>
                <a:tc>
                  <a:txBody>
                    <a:bodyPr/>
                    <a:lstStyle/>
                    <a:p>
                      <a:r>
                        <a:rPr lang="en-US" sz="2000" dirty="0" smtClean="0"/>
                        <a:t>Monthly Fee</a:t>
                      </a:r>
                      <a:endParaRPr lang="en-US" sz="2000" dirty="0"/>
                    </a:p>
                  </a:txBody>
                  <a:tcPr/>
                </a:tc>
                <a:tc>
                  <a:txBody>
                    <a:bodyPr/>
                    <a:lstStyle/>
                    <a:p>
                      <a:r>
                        <a:rPr lang="en-US" sz="2000" dirty="0" smtClean="0"/>
                        <a:t>Total</a:t>
                      </a:r>
                      <a:endParaRPr lang="en-US" sz="2000" dirty="0"/>
                    </a:p>
                  </a:txBody>
                  <a:tcPr/>
                </a:tc>
              </a:tr>
              <a:tr h="1080390">
                <a:tc>
                  <a:txBody>
                    <a:bodyPr/>
                    <a:lstStyle/>
                    <a:p>
                      <a:r>
                        <a:rPr lang="en-US" sz="1800" kern="1200" baseline="0" dirty="0" smtClean="0">
                          <a:solidFill>
                            <a:schemeClr val="dk1"/>
                          </a:solidFill>
                          <a:latin typeface="+mn-lt"/>
                          <a:ea typeface="+mn-ea"/>
                          <a:cs typeface="+mn-cs"/>
                        </a:rPr>
                        <a:t>Standard adult with yoga, karate, and personal trainer for 6 months</a:t>
                      </a:r>
                      <a:endParaRPr lang="en-US" dirty="0"/>
                    </a:p>
                  </a:txBody>
                  <a:tcPr/>
                </a:tc>
                <a:tc>
                  <a:txBody>
                    <a:bodyPr/>
                    <a:lstStyle/>
                    <a:p>
                      <a:r>
                        <a:rPr lang="en-US" dirty="0" smtClean="0"/>
                        <a:t>$130.00</a:t>
                      </a:r>
                      <a:endParaRPr lang="en-US" dirty="0"/>
                    </a:p>
                  </a:txBody>
                  <a:tcPr/>
                </a:tc>
                <a:tc>
                  <a:txBody>
                    <a:bodyPr/>
                    <a:lstStyle/>
                    <a:p>
                      <a:r>
                        <a:rPr lang="en-US" dirty="0" smtClean="0"/>
                        <a:t>$780.00</a:t>
                      </a:r>
                      <a:endParaRPr lang="en-US" dirty="0"/>
                    </a:p>
                  </a:txBody>
                  <a:tcPr/>
                </a:tc>
              </a:tr>
              <a:tr h="625940">
                <a:tc>
                  <a:txBody>
                    <a:bodyPr/>
                    <a:lstStyle/>
                    <a:p>
                      <a:r>
                        <a:rPr lang="en-US" sz="1800" kern="1200" baseline="0" dirty="0" smtClean="0">
                          <a:solidFill>
                            <a:schemeClr val="dk1"/>
                          </a:solidFill>
                          <a:latin typeface="+mn-lt"/>
                          <a:ea typeface="+mn-ea"/>
                          <a:cs typeface="+mn-cs"/>
                        </a:rPr>
                        <a:t>Child with karate for 3 months</a:t>
                      </a:r>
                      <a:endParaRPr lang="en-US" dirty="0"/>
                    </a:p>
                  </a:txBody>
                  <a:tcPr/>
                </a:tc>
                <a:tc>
                  <a:txBody>
                    <a:bodyPr/>
                    <a:lstStyle/>
                    <a:p>
                      <a:r>
                        <a:rPr lang="en-US" dirty="0" smtClean="0"/>
                        <a:t>$50.00</a:t>
                      </a:r>
                      <a:endParaRPr lang="en-US" dirty="0"/>
                    </a:p>
                  </a:txBody>
                  <a:tcPr/>
                </a:tc>
                <a:tc>
                  <a:txBody>
                    <a:bodyPr/>
                    <a:lstStyle/>
                    <a:p>
                      <a:r>
                        <a:rPr lang="en-US" dirty="0" smtClean="0"/>
                        <a:t>$150.00</a:t>
                      </a:r>
                      <a:endParaRPr lang="en-US" dirty="0"/>
                    </a:p>
                  </a:txBody>
                  <a:tcPr/>
                </a:tc>
              </a:tr>
              <a:tr h="625940">
                <a:tc>
                  <a:txBody>
                    <a:bodyPr/>
                    <a:lstStyle/>
                    <a:p>
                      <a:r>
                        <a:rPr lang="en-US" sz="1800" kern="1200" baseline="0" dirty="0" smtClean="0">
                          <a:solidFill>
                            <a:schemeClr val="dk1"/>
                          </a:solidFill>
                          <a:latin typeface="+mn-lt"/>
                          <a:ea typeface="+mn-ea"/>
                          <a:cs typeface="+mn-cs"/>
                        </a:rPr>
                        <a:t>Student with yoga for 12 months</a:t>
                      </a:r>
                      <a:endParaRPr lang="en-US" dirty="0"/>
                    </a:p>
                  </a:txBody>
                  <a:tcPr/>
                </a:tc>
                <a:tc>
                  <a:txBody>
                    <a:bodyPr/>
                    <a:lstStyle/>
                    <a:p>
                      <a:r>
                        <a:rPr lang="en-US" dirty="0" smtClean="0"/>
                        <a:t>$35.00</a:t>
                      </a:r>
                      <a:endParaRPr lang="en-US" dirty="0"/>
                    </a:p>
                  </a:txBody>
                  <a:tcPr/>
                </a:tc>
                <a:tc>
                  <a:txBody>
                    <a:bodyPr/>
                    <a:lstStyle/>
                    <a:p>
                      <a:r>
                        <a:rPr lang="en-US" dirty="0" smtClean="0"/>
                        <a:t>$420.00</a:t>
                      </a:r>
                      <a:endParaRPr lang="en-US" dirty="0"/>
                    </a:p>
                  </a:txBody>
                  <a:tcPr/>
                </a:tc>
              </a:tr>
              <a:tr h="1080390">
                <a:tc>
                  <a:txBody>
                    <a:bodyPr/>
                    <a:lstStyle/>
                    <a:p>
                      <a:r>
                        <a:rPr lang="en-US" sz="1800" kern="1200" baseline="0" dirty="0" smtClean="0">
                          <a:solidFill>
                            <a:schemeClr val="dk1"/>
                          </a:solidFill>
                          <a:latin typeface="+mn-lt"/>
                          <a:ea typeface="+mn-ea"/>
                          <a:cs typeface="+mn-cs"/>
                        </a:rPr>
                        <a:t>Senior citizen with karate and personal trainer for 8 months</a:t>
                      </a:r>
                      <a:endParaRPr lang="en-US" dirty="0"/>
                    </a:p>
                  </a:txBody>
                  <a:tcPr/>
                </a:tc>
                <a:tc>
                  <a:txBody>
                    <a:bodyPr/>
                    <a:lstStyle/>
                    <a:p>
                      <a:r>
                        <a:rPr lang="en-US" sz="1800" kern="1200" baseline="0" dirty="0" smtClean="0">
                          <a:solidFill>
                            <a:schemeClr val="dk1"/>
                          </a:solidFill>
                          <a:latin typeface="+mn-lt"/>
                          <a:ea typeface="+mn-ea"/>
                          <a:cs typeface="+mn-cs"/>
                        </a:rPr>
                        <a:t>$110.00 </a:t>
                      </a:r>
                      <a:endParaRPr lang="en-US" dirty="0"/>
                    </a:p>
                  </a:txBody>
                  <a:tcPr/>
                </a:tc>
                <a:tc>
                  <a:txBody>
                    <a:bodyPr/>
                    <a:lstStyle/>
                    <a:p>
                      <a:r>
                        <a:rPr lang="en-US" sz="1800" kern="1200" baseline="0" dirty="0" smtClean="0">
                          <a:solidFill>
                            <a:schemeClr val="dk1"/>
                          </a:solidFill>
                          <a:latin typeface="+mn-lt"/>
                          <a:ea typeface="+mn-ea"/>
                          <a:cs typeface="+mn-cs"/>
                        </a:rPr>
                        <a:t>$880.00</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VB2010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VB2010Theme</Template>
  <TotalTime>1942</TotalTime>
  <Words>5545</Words>
  <Application>Microsoft Office PowerPoint</Application>
  <PresentationFormat>On-screen Show (4:3)</PresentationFormat>
  <Paragraphs>1144</Paragraphs>
  <Slides>97</Slides>
  <Notes>0</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VB2010Theme</vt:lpstr>
      <vt:lpstr>Slide 1</vt:lpstr>
      <vt:lpstr>Chapter 4</vt:lpstr>
      <vt:lpstr>Introduction</vt:lpstr>
      <vt:lpstr>The Decision Structure</vt:lpstr>
      <vt:lpstr>Order of Statement Execution</vt:lpstr>
      <vt:lpstr>The Decision Structure</vt:lpstr>
      <vt:lpstr>The If...Then Statement</vt:lpstr>
      <vt:lpstr>General Format</vt:lpstr>
      <vt:lpstr>Relational Operators</vt:lpstr>
      <vt:lpstr>Boolean Expressions</vt:lpstr>
      <vt:lpstr>Putting It All Together</vt:lpstr>
      <vt:lpstr>Rules to Remember</vt:lpstr>
      <vt:lpstr>Programming Style</vt:lpstr>
      <vt:lpstr>Using Relational Operators with Math Operators</vt:lpstr>
      <vt:lpstr>Using Function Calls with Relational Operators</vt:lpstr>
      <vt:lpstr>Using Boolean Variables as Flags</vt:lpstr>
      <vt:lpstr>The If...Then...Else Statement</vt:lpstr>
      <vt:lpstr>General Format</vt:lpstr>
      <vt:lpstr>Flowchart and Pseudocode</vt:lpstr>
      <vt:lpstr>Two Mutually Exclusive Choices</vt:lpstr>
      <vt:lpstr>The If...Then...ElseIf Statement</vt:lpstr>
      <vt:lpstr>Multiple Possible Choices</vt:lpstr>
      <vt:lpstr>Multiple Possible Choices</vt:lpstr>
      <vt:lpstr>General Format</vt:lpstr>
      <vt:lpstr>Flowchart</vt:lpstr>
      <vt:lpstr>Example of ElseIf Usage</vt:lpstr>
      <vt:lpstr>Using Only If…Then Statements</vt:lpstr>
      <vt:lpstr>Using a Trailing Else</vt:lpstr>
      <vt:lpstr>Nested If Statements</vt:lpstr>
      <vt:lpstr>If Statements Within If Statements</vt:lpstr>
      <vt:lpstr>Nested If Example</vt:lpstr>
      <vt:lpstr>Examining the Nested If Statement</vt:lpstr>
      <vt:lpstr>Flowchart of Nested If Statements</vt:lpstr>
      <vt:lpstr>Logical Operators</vt:lpstr>
      <vt:lpstr>Visual Basic Logical Operators</vt:lpstr>
      <vt:lpstr>The And Operator</vt:lpstr>
      <vt:lpstr>Short-Circuit Evaluation with AndAlso</vt:lpstr>
      <vt:lpstr>Short-Circuit Evaluation with AndAlso</vt:lpstr>
      <vt:lpstr>The Or Operator</vt:lpstr>
      <vt:lpstr>Short Circuit-Evaluation with OrElse</vt:lpstr>
      <vt:lpstr>Short Circuit-Evaluation with OrElse</vt:lpstr>
      <vt:lpstr>The Xor Operator</vt:lpstr>
      <vt:lpstr>The Not Operator</vt:lpstr>
      <vt:lpstr>Checking Numerical Ranges</vt:lpstr>
      <vt:lpstr>Precedence of Logical Operators</vt:lpstr>
      <vt:lpstr>Precedence of Logical Operators</vt:lpstr>
      <vt:lpstr>Math, Relational, &amp;  Logical Operators</vt:lpstr>
      <vt:lpstr>START HERE TONIGHT</vt:lpstr>
      <vt:lpstr>Comparing, Testing, and Working with Strings</vt:lpstr>
      <vt:lpstr>Strings Can Be Compared</vt:lpstr>
      <vt:lpstr>How Are Strings Compared?</vt:lpstr>
      <vt:lpstr>Testing for No Input</vt:lpstr>
      <vt:lpstr>The ToUpper and ToLower Methods</vt:lpstr>
      <vt:lpstr>A Handy Use for ToUpper or ToLower</vt:lpstr>
      <vt:lpstr>The IsNumeric Function</vt:lpstr>
      <vt:lpstr>Determining the Length of a String</vt:lpstr>
      <vt:lpstr>Trimming Spaces from Strings</vt:lpstr>
      <vt:lpstr>The Substring Method</vt:lpstr>
      <vt:lpstr>Substring Method Examples</vt:lpstr>
      <vt:lpstr>The IndexOf Method</vt:lpstr>
      <vt:lpstr>IndexOf Method Examples</vt:lpstr>
      <vt:lpstr>More about Message Boxes</vt:lpstr>
      <vt:lpstr>Message Box Arguments</vt:lpstr>
      <vt:lpstr>The Optional Buttons Argument</vt:lpstr>
      <vt:lpstr>The Optional Icon Argument</vt:lpstr>
      <vt:lpstr>The Optional DefaultButton Argument</vt:lpstr>
      <vt:lpstr>MessageBox Example</vt:lpstr>
      <vt:lpstr>Determining Which Button the User Clicked</vt:lpstr>
      <vt:lpstr>Determining Which Button the User Clicked Example Code</vt:lpstr>
      <vt:lpstr>Using ControlChars.CrLf to Display Multiple Lines</vt:lpstr>
      <vt:lpstr>The Select Case Statement</vt:lpstr>
      <vt:lpstr>The Select Case Statement</vt:lpstr>
      <vt:lpstr>Select Case General Format</vt:lpstr>
      <vt:lpstr>Select Case Statement Example</vt:lpstr>
      <vt:lpstr>Select Case Flowchart Example</vt:lpstr>
      <vt:lpstr>Select Case Pseudocode Example</vt:lpstr>
      <vt:lpstr>More about the Expression List:   Multiple Expressions</vt:lpstr>
      <vt:lpstr>More about the Expression List:   String Values</vt:lpstr>
      <vt:lpstr>More about the Expression List: Relational Operators</vt:lpstr>
      <vt:lpstr>More about the Expression List: Ranges of Values</vt:lpstr>
      <vt:lpstr>Introduction to Input Validation</vt:lpstr>
      <vt:lpstr>Validation Example</vt:lpstr>
      <vt:lpstr>The TryParse Method</vt:lpstr>
      <vt:lpstr>Verify Integer Entry With TryParse</vt:lpstr>
      <vt:lpstr>Checking Numeric Ranges</vt:lpstr>
      <vt:lpstr>Focus on GUI Design: Radio Buttons and Check Boxes</vt:lpstr>
      <vt:lpstr>Radio Buttons</vt:lpstr>
      <vt:lpstr>Checking Radio Buttons in Code</vt:lpstr>
      <vt:lpstr>Check Boxes</vt:lpstr>
      <vt:lpstr>Checking Check Boxes in Code</vt:lpstr>
      <vt:lpstr>Focus on Program Design and Problem Solving: Building the Health Club Membership Fee Calculator Application</vt:lpstr>
      <vt:lpstr>Health Club Fee Calculator Form</vt:lpstr>
      <vt:lpstr>Calculate Button Click Event Flowchart</vt:lpstr>
      <vt:lpstr>Base Monthly Fee Calculation  Flowchart &amp; Pseudocode</vt:lpstr>
      <vt:lpstr>Calculate Optional Services  Flowchart &amp; Pseudocode</vt:lpstr>
      <vt:lpstr>The Completed Membership Fee Calculator Form </vt:lpstr>
      <vt:lpstr>Test Data for the Membership Fee Calculator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Starting Out with Visual Basic 2010</dc:subject>
  <dc:creator>Chris</dc:creator>
  <cp:lastModifiedBy>Administrator</cp:lastModifiedBy>
  <cp:revision>236</cp:revision>
  <dcterms:created xsi:type="dcterms:W3CDTF">2006-08-16T00:00:00Z</dcterms:created>
  <dcterms:modified xsi:type="dcterms:W3CDTF">2012-03-01T20:02:06Z</dcterms:modified>
</cp:coreProperties>
</file>