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82"/>
  </p:notesMasterIdLst>
  <p:sldIdLst>
    <p:sldId id="265" r:id="rId2"/>
    <p:sldId id="266" r:id="rId3"/>
    <p:sldId id="269" r:id="rId4"/>
    <p:sldId id="267" r:id="rId5"/>
    <p:sldId id="271" r:id="rId6"/>
    <p:sldId id="268" r:id="rId7"/>
    <p:sldId id="270" r:id="rId8"/>
    <p:sldId id="272" r:id="rId9"/>
    <p:sldId id="274" r:id="rId10"/>
    <p:sldId id="275" r:id="rId11"/>
    <p:sldId id="276" r:id="rId12"/>
    <p:sldId id="277" r:id="rId13"/>
    <p:sldId id="278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79" r:id="rId23"/>
    <p:sldId id="288" r:id="rId24"/>
    <p:sldId id="289" r:id="rId25"/>
    <p:sldId id="291" r:id="rId26"/>
    <p:sldId id="293" r:id="rId27"/>
    <p:sldId id="294" r:id="rId28"/>
    <p:sldId id="295" r:id="rId29"/>
    <p:sldId id="296" r:id="rId30"/>
    <p:sldId id="297" r:id="rId31"/>
    <p:sldId id="298" r:id="rId32"/>
    <p:sldId id="300" r:id="rId33"/>
    <p:sldId id="299" r:id="rId34"/>
    <p:sldId id="301" r:id="rId35"/>
    <p:sldId id="302" r:id="rId36"/>
    <p:sldId id="303" r:id="rId37"/>
    <p:sldId id="304" r:id="rId38"/>
    <p:sldId id="306" r:id="rId39"/>
    <p:sldId id="305" r:id="rId40"/>
    <p:sldId id="307" r:id="rId41"/>
    <p:sldId id="308" r:id="rId42"/>
    <p:sldId id="309" r:id="rId43"/>
    <p:sldId id="310" r:id="rId44"/>
    <p:sldId id="311" r:id="rId45"/>
    <p:sldId id="312" r:id="rId46"/>
    <p:sldId id="313" r:id="rId47"/>
    <p:sldId id="314" r:id="rId48"/>
    <p:sldId id="315" r:id="rId49"/>
    <p:sldId id="316" r:id="rId50"/>
    <p:sldId id="325" r:id="rId51"/>
    <p:sldId id="326" r:id="rId52"/>
    <p:sldId id="327" r:id="rId53"/>
    <p:sldId id="328" r:id="rId54"/>
    <p:sldId id="329" r:id="rId55"/>
    <p:sldId id="330" r:id="rId56"/>
    <p:sldId id="331" r:id="rId57"/>
    <p:sldId id="332" r:id="rId58"/>
    <p:sldId id="317" r:id="rId59"/>
    <p:sldId id="318" r:id="rId60"/>
    <p:sldId id="333" r:id="rId61"/>
    <p:sldId id="334" r:id="rId62"/>
    <p:sldId id="335" r:id="rId63"/>
    <p:sldId id="319" r:id="rId64"/>
    <p:sldId id="320" r:id="rId65"/>
    <p:sldId id="321" r:id="rId66"/>
    <p:sldId id="322" r:id="rId67"/>
    <p:sldId id="336" r:id="rId68"/>
    <p:sldId id="337" r:id="rId69"/>
    <p:sldId id="323" r:id="rId70"/>
    <p:sldId id="338" r:id="rId71"/>
    <p:sldId id="339" r:id="rId72"/>
    <p:sldId id="340" r:id="rId73"/>
    <p:sldId id="341" r:id="rId74"/>
    <p:sldId id="342" r:id="rId75"/>
    <p:sldId id="324" r:id="rId76"/>
    <p:sldId id="343" r:id="rId77"/>
    <p:sldId id="344" r:id="rId78"/>
    <p:sldId id="345" r:id="rId79"/>
    <p:sldId id="346" r:id="rId80"/>
    <p:sldId id="347" r:id="rId8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3CC33"/>
    <a:srgbClr val="2DD9BF"/>
    <a:srgbClr val="00FF00"/>
    <a:srgbClr val="006600"/>
    <a:srgbClr val="008000"/>
    <a:srgbClr val="00FF9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9" d="100"/>
          <a:sy n="89" d="100"/>
        </p:scale>
        <p:origin x="-1638" y="-4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D18CD9-E9E7-4839-B473-01AE92C902EF}" type="datetimeFigureOut">
              <a:rPr lang="en-US" smtClean="0"/>
              <a:pPr/>
              <a:t>3/22/2012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D45C3-E55A-479A-BDED-E79B72A6E4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92442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15" name="Picture 14" descr="22548_1278270529582_1614585667_669421_7933641_n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96916" y="228600"/>
            <a:ext cx="1350169" cy="17314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16" descr="Pearson_CMYK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2" y="3888"/>
            <a:ext cx="728" cy="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685800" y="5791200"/>
            <a:ext cx="1371600" cy="914400"/>
            <a:chOff x="128" y="3600"/>
            <a:chExt cx="864" cy="576"/>
          </a:xfrm>
        </p:grpSpPr>
        <p:pic>
          <p:nvPicPr>
            <p:cNvPr id="17" name="Picture 16" descr="Pearson_CMYK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92" y="3888"/>
              <a:ext cx="7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" name="Text Box 17"/>
            <p:cNvSpPr txBox="1">
              <a:spLocks noChangeArrowheads="1"/>
            </p:cNvSpPr>
            <p:nvPr/>
          </p:nvSpPr>
          <p:spPr bwMode="auto">
            <a:xfrm>
              <a:off x="128" y="3600"/>
              <a:ext cx="864" cy="2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1100" b="1" baseline="0" dirty="0">
                  <a:latin typeface="Arial" charset="0"/>
                  <a:ea typeface="ヒラギノ角ゴ Pro W3" pitchFamily="-48" charset="-128"/>
                </a:rPr>
                <a:t>Addison Wesley </a:t>
              </a:r>
              <a:r>
                <a:rPr lang="en-US" sz="1100" baseline="0" dirty="0">
                  <a:latin typeface="Arial" charset="0"/>
                  <a:ea typeface="ヒラギノ角ゴ Pro W3" pitchFamily="-48" charset="-128"/>
                </a:rPr>
                <a:t>is an imprint of</a:t>
              </a:r>
              <a:endParaRPr lang="en-US" sz="1100" b="1" baseline="0" dirty="0">
                <a:latin typeface="Arial" charset="0"/>
                <a:ea typeface="ヒラギノ角ゴ Pro W3" pitchFamily="-48" charset="-128"/>
              </a:endParaRPr>
            </a:p>
          </p:txBody>
        </p:sp>
      </p:grpSp>
      <p:sp>
        <p:nvSpPr>
          <p:cNvPr id="19" name="Rectangle 3"/>
          <p:cNvSpPr>
            <a:spLocks noChangeArrowheads="1"/>
          </p:cNvSpPr>
          <p:nvPr/>
        </p:nvSpPr>
        <p:spPr bwMode="auto">
          <a:xfrm>
            <a:off x="2057400" y="6324600"/>
            <a:ext cx="5562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50000"/>
              </a:spcBef>
              <a:defRPr/>
            </a:pPr>
            <a:r>
              <a:rPr lang="en-US" sz="1200" baseline="0" dirty="0" smtClean="0">
                <a:latin typeface="Arial" charset="0"/>
                <a:ea typeface="ヒラギノ角ゴ Pro W3" pitchFamily="-48" charset="-128"/>
              </a:rPr>
              <a:t>© </a:t>
            </a:r>
            <a:r>
              <a:rPr lang="en-US" sz="1200" baseline="0" dirty="0" smtClean="0">
                <a:latin typeface="Arial" charset="0"/>
              </a:rPr>
              <a:t>2011 Pearson Addison-Wesley. All rights reserved.</a:t>
            </a:r>
            <a:r>
              <a:rPr lang="en-US" sz="1200" baseline="0" dirty="0" smtClean="0">
                <a:solidFill>
                  <a:schemeClr val="bg1"/>
                </a:solidFill>
                <a:latin typeface="Arial" charset="0"/>
              </a:rPr>
              <a:t> </a:t>
            </a:r>
            <a:endParaRPr lang="en-US" sz="1200" baseline="0" dirty="0">
              <a:solidFill>
                <a:schemeClr val="bg1"/>
              </a:solidFill>
              <a:latin typeface="Arial" charset="0"/>
            </a:endParaRPr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685800" y="5791200"/>
            <a:ext cx="1371600" cy="914400"/>
            <a:chOff x="128" y="3600"/>
            <a:chExt cx="864" cy="576"/>
          </a:xfrm>
        </p:grpSpPr>
        <p:pic>
          <p:nvPicPr>
            <p:cNvPr id="12" name="Picture 11" descr="Pearson_CMYK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92" y="3888"/>
              <a:ext cx="7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Text Box 17"/>
            <p:cNvSpPr txBox="1">
              <a:spLocks noChangeArrowheads="1"/>
            </p:cNvSpPr>
            <p:nvPr/>
          </p:nvSpPr>
          <p:spPr bwMode="auto">
            <a:xfrm>
              <a:off x="128" y="3600"/>
              <a:ext cx="864" cy="2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1100" b="1" baseline="0" dirty="0">
                  <a:latin typeface="Arial" charset="0"/>
                  <a:ea typeface="ヒラギノ角ゴ Pro W3" pitchFamily="-48" charset="-128"/>
                </a:rPr>
                <a:t>Addison Wesley </a:t>
              </a:r>
              <a:r>
                <a:rPr lang="en-US" sz="1100" baseline="0" dirty="0">
                  <a:latin typeface="Arial" charset="0"/>
                  <a:ea typeface="ヒラギノ角ゴ Pro W3" pitchFamily="-48" charset="-128"/>
                </a:rPr>
                <a:t>is an imprint of</a:t>
              </a:r>
              <a:endParaRPr lang="en-US" sz="1100" b="1" baseline="0" dirty="0">
                <a:latin typeface="Arial" charset="0"/>
                <a:ea typeface="ヒラギノ角ゴ Pro W3" pitchFamily="-48" charset="-128"/>
              </a:endParaRPr>
            </a:p>
          </p:txBody>
        </p:sp>
      </p:grp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2057400" y="6324600"/>
            <a:ext cx="5562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50000"/>
              </a:spcBef>
              <a:defRPr/>
            </a:pPr>
            <a:endParaRPr lang="en-US" sz="1200" baseline="0" dirty="0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20" name="Picture 19" descr="Pearson_CMYK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2" y="3888"/>
            <a:ext cx="728" cy="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Rectangle 3"/>
          <p:cNvSpPr>
            <a:spLocks noChangeArrowheads="1"/>
          </p:cNvSpPr>
          <p:nvPr userDrawn="1"/>
        </p:nvSpPr>
        <p:spPr bwMode="auto">
          <a:xfrm>
            <a:off x="2057400" y="6324600"/>
            <a:ext cx="5562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50000"/>
              </a:spcBef>
              <a:defRPr/>
            </a:pPr>
            <a:endParaRPr lang="en-US" sz="1200" baseline="0" dirty="0">
              <a:solidFill>
                <a:schemeClr val="bg1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96200" cy="9144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aseline="0">
                <a:latin typeface="+mn-lt"/>
              </a:defRPr>
            </a:lvl1pPr>
          </a:lstStyle>
          <a:p>
            <a:r>
              <a:rPr lang="en-US" smtClean="0"/>
              <a:t>Chapter 5 – Slide </a:t>
            </a:r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aseline="0">
                <a:latin typeface="+mn-lt"/>
              </a:defRPr>
            </a:lvl1pPr>
          </a:lstStyle>
          <a:p>
            <a:r>
              <a:rPr lang="en-US" smtClean="0"/>
              <a:t>Chapter 5 – Slide </a:t>
            </a:r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9144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aseline="0">
                <a:latin typeface="+mn-lt"/>
              </a:defRPr>
            </a:lvl1pPr>
          </a:lstStyle>
          <a:p>
            <a:r>
              <a:rPr lang="en-US" smtClean="0"/>
              <a:t>Chapter 5 – Slide </a:t>
            </a:r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144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Slide Number Placeholder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aseline="0">
                <a:latin typeface="+mn-lt"/>
              </a:defRPr>
            </a:lvl1pPr>
          </a:lstStyle>
          <a:p>
            <a:r>
              <a:rPr lang="en-US" smtClean="0"/>
              <a:t>Chapter 5 – Slide </a:t>
            </a:r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96200" cy="914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Slide Number Placeholder 9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7086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aseline="0">
                <a:latin typeface="+mn-lt"/>
              </a:defRPr>
            </a:lvl1pPr>
          </a:lstStyle>
          <a:p>
            <a:r>
              <a:rPr lang="en-US" smtClean="0"/>
              <a:t>Chapter 5 – Slide </a:t>
            </a:r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96200" cy="9144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aseline="0">
                <a:latin typeface="+mn-lt"/>
              </a:defRPr>
            </a:lvl1pPr>
          </a:lstStyle>
          <a:p>
            <a:r>
              <a:rPr lang="en-US" smtClean="0"/>
              <a:t>Chapter 5 – Slide </a:t>
            </a:r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9800"/>
            <a:ext cx="7772400" cy="457200"/>
          </a:xfrm>
          <a:solidFill>
            <a:schemeClr val="bg1"/>
          </a:solidFill>
        </p:spPr>
        <p:txBody>
          <a:bodyPr anchor="b"/>
          <a:lstStyle>
            <a:lvl1pPr marL="0" indent="0">
              <a:buNone/>
              <a:defRPr sz="2000">
                <a:solidFill>
                  <a:srgbClr val="33CC33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667000"/>
            <a:ext cx="7772400" cy="1362075"/>
          </a:xfrm>
        </p:spPr>
        <p:txBody>
          <a:bodyPr anchor="ctr"/>
          <a:lstStyle>
            <a:lvl1pPr algn="ct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85800" y="4038600"/>
            <a:ext cx="7772400" cy="1500187"/>
          </a:xfrm>
        </p:spPr>
        <p:txBody>
          <a:bodyPr anchor="ctr" anchorCtr="1"/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685800" y="5791200"/>
            <a:ext cx="1371600" cy="914400"/>
            <a:chOff x="128" y="3600"/>
            <a:chExt cx="864" cy="576"/>
          </a:xfrm>
        </p:grpSpPr>
        <p:pic>
          <p:nvPicPr>
            <p:cNvPr id="10" name="Picture 16" descr="Pearson_CMYK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92" y="3888"/>
              <a:ext cx="7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" name="Text Box 17"/>
            <p:cNvSpPr txBox="1">
              <a:spLocks noChangeArrowheads="1"/>
            </p:cNvSpPr>
            <p:nvPr/>
          </p:nvSpPr>
          <p:spPr bwMode="auto">
            <a:xfrm>
              <a:off x="128" y="3600"/>
              <a:ext cx="864" cy="2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1100" b="1" baseline="0" dirty="0">
                  <a:latin typeface="Arial" charset="0"/>
                  <a:ea typeface="ヒラギノ角ゴ Pro W3" pitchFamily="-48" charset="-128"/>
                </a:rPr>
                <a:t>Addison Wesley </a:t>
              </a:r>
              <a:r>
                <a:rPr lang="en-US" sz="1100" baseline="0" dirty="0">
                  <a:latin typeface="Arial" charset="0"/>
                  <a:ea typeface="ヒラギノ角ゴ Pro W3" pitchFamily="-48" charset="-128"/>
                </a:rPr>
                <a:t>is an imprint of</a:t>
              </a:r>
              <a:endParaRPr lang="en-US" sz="1100" b="1" baseline="0" dirty="0">
                <a:latin typeface="Arial" charset="0"/>
                <a:ea typeface="ヒラギノ角ゴ Pro W3" pitchFamily="-48" charset="-128"/>
              </a:endParaRPr>
            </a:p>
          </p:txBody>
        </p:sp>
      </p:grpSp>
      <p:pic>
        <p:nvPicPr>
          <p:cNvPr id="12" name="Picture 11" descr="22548_1278270529582_1614585667_669421_7933641_n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96916" y="228600"/>
            <a:ext cx="1350169" cy="17314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2057400" y="6324600"/>
            <a:ext cx="5562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50000"/>
              </a:spcBef>
              <a:defRPr/>
            </a:pPr>
            <a:r>
              <a:rPr lang="en-US" sz="1200" baseline="0" dirty="0">
                <a:latin typeface="Arial" charset="0"/>
                <a:ea typeface="ヒラギノ角ゴ Pro W3" pitchFamily="-48" charset="-128"/>
              </a:rPr>
              <a:t>© </a:t>
            </a:r>
            <a:r>
              <a:rPr lang="en-US" sz="1200" baseline="0" dirty="0" smtClean="0">
                <a:latin typeface="Arial" charset="0"/>
              </a:rPr>
              <a:t>2011 </a:t>
            </a:r>
            <a:r>
              <a:rPr lang="en-US" sz="1200" baseline="0" dirty="0">
                <a:latin typeface="Arial" charset="0"/>
              </a:rPr>
              <a:t>Pearson Addison-Wesley. All rights reserved.</a:t>
            </a:r>
            <a:r>
              <a:rPr lang="en-US" sz="1200" baseline="0" dirty="0">
                <a:solidFill>
                  <a:schemeClr val="bg1"/>
                </a:solidFill>
                <a:latin typeface="Arial" charset="0"/>
              </a:rPr>
              <a:t> </a:t>
            </a:r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685800" y="5791200"/>
            <a:ext cx="1371600" cy="914400"/>
            <a:chOff x="128" y="3600"/>
            <a:chExt cx="864" cy="576"/>
          </a:xfrm>
        </p:grpSpPr>
        <p:pic>
          <p:nvPicPr>
            <p:cNvPr id="15" name="Picture 16" descr="Pearson_CMYK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92" y="3888"/>
              <a:ext cx="7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" name="Text Box 17"/>
            <p:cNvSpPr txBox="1">
              <a:spLocks noChangeArrowheads="1"/>
            </p:cNvSpPr>
            <p:nvPr/>
          </p:nvSpPr>
          <p:spPr bwMode="auto">
            <a:xfrm>
              <a:off x="128" y="3600"/>
              <a:ext cx="864" cy="2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1100" b="1" baseline="0" dirty="0">
                  <a:latin typeface="Arial" charset="0"/>
                  <a:ea typeface="ヒラギノ角ゴ Pro W3" pitchFamily="-48" charset="-128"/>
                </a:rPr>
                <a:t>Addison Wesley </a:t>
              </a:r>
              <a:r>
                <a:rPr lang="en-US" sz="1100" baseline="0" dirty="0">
                  <a:latin typeface="Arial" charset="0"/>
                  <a:ea typeface="ヒラギノ角ゴ Pro W3" pitchFamily="-48" charset="-128"/>
                </a:rPr>
                <a:t>is an imprint of</a:t>
              </a:r>
              <a:endParaRPr lang="en-US" sz="1100" b="1" baseline="0" dirty="0">
                <a:latin typeface="Arial" charset="0"/>
                <a:ea typeface="ヒラギノ角ゴ Pro W3" pitchFamily="-48" charset="-128"/>
              </a:endParaRPr>
            </a:p>
          </p:txBody>
        </p:sp>
      </p:grpSp>
      <p:pic>
        <p:nvPicPr>
          <p:cNvPr id="17" name="Picture 16" descr="22548_1278270529582_1614585667_669421_7933641_n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96916" y="228600"/>
            <a:ext cx="1350169" cy="17314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8" name="Rectangle 3"/>
          <p:cNvSpPr>
            <a:spLocks noChangeArrowheads="1"/>
          </p:cNvSpPr>
          <p:nvPr/>
        </p:nvSpPr>
        <p:spPr bwMode="auto">
          <a:xfrm>
            <a:off x="2057400" y="6324600"/>
            <a:ext cx="5562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50000"/>
              </a:spcBef>
              <a:defRPr/>
            </a:pPr>
            <a:endParaRPr lang="en-US" sz="1200" baseline="0" dirty="0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20" name="Picture 16" descr="Pearson_CMY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2" y="3888"/>
            <a:ext cx="728" cy="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21" descr="22548_1278270529582_1614585667_669421_7933641_n.bmp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896916" y="228600"/>
            <a:ext cx="1350169" cy="17314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3" name="Rectangle 3"/>
          <p:cNvSpPr>
            <a:spLocks noChangeArrowheads="1"/>
          </p:cNvSpPr>
          <p:nvPr userDrawn="1"/>
        </p:nvSpPr>
        <p:spPr bwMode="auto">
          <a:xfrm>
            <a:off x="2057400" y="6324600"/>
            <a:ext cx="5562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50000"/>
              </a:spcBef>
              <a:defRPr/>
            </a:pPr>
            <a:endParaRPr lang="en-US" sz="1200" baseline="0" dirty="0">
              <a:solidFill>
                <a:schemeClr val="bg1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aseline="0">
                <a:latin typeface="+mn-lt"/>
              </a:defRPr>
            </a:lvl1pPr>
          </a:lstStyle>
          <a:p>
            <a:r>
              <a:rPr lang="en-US" smtClean="0"/>
              <a:t>Chapter 5 – Slide </a:t>
            </a:r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aseline="0">
                <a:latin typeface="+mn-lt"/>
              </a:defRPr>
            </a:lvl1pPr>
          </a:lstStyle>
          <a:p>
            <a:r>
              <a:rPr lang="en-US" smtClean="0"/>
              <a:t>Chapter 5 – Slide </a:t>
            </a:r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Title Placeholder 42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26" name="Text Placeholder 425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solidFill>
            <a:srgbClr val="2DD9BF"/>
          </a:solidFill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28" name="Rectangle 10"/>
          <p:cNvSpPr>
            <a:spLocks noChangeArrowheads="1"/>
          </p:cNvSpPr>
          <p:nvPr/>
        </p:nvSpPr>
        <p:spPr bwMode="auto">
          <a:xfrm>
            <a:off x="381000" y="6324600"/>
            <a:ext cx="5562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50000"/>
              </a:spcBef>
              <a:defRPr/>
            </a:pPr>
            <a:r>
              <a:rPr lang="en-US" sz="1200" baseline="0" dirty="0">
                <a:latin typeface="Arial" charset="0"/>
              </a:rPr>
              <a:t>Copyright © </a:t>
            </a:r>
            <a:r>
              <a:rPr lang="en-US" sz="1200" baseline="0" dirty="0" smtClean="0">
                <a:latin typeface="Arial" charset="0"/>
              </a:rPr>
              <a:t>2011 </a:t>
            </a:r>
            <a:r>
              <a:rPr lang="en-US" sz="1200" baseline="0" dirty="0">
                <a:latin typeface="Arial" charset="0"/>
              </a:rPr>
              <a:t>Pearson Addison-Wesley</a:t>
            </a:r>
          </a:p>
        </p:txBody>
      </p:sp>
      <p:sp>
        <p:nvSpPr>
          <p:cNvPr id="43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aseline="0" smtClean="0">
                <a:solidFill>
                  <a:srgbClr val="33CC33"/>
                </a:solidFill>
                <a:latin typeface="+mn-lt"/>
              </a:defRPr>
            </a:lvl1pPr>
          </a:lstStyle>
          <a:p>
            <a:r>
              <a:rPr lang="en-US" smtClean="0"/>
              <a:t>Chapter 5 – Slide </a:t>
            </a:r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0" kern="1200" cap="none" spc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b="0" kern="1200" cap="none" spc="0">
          <a:ln>
            <a:noFill/>
          </a:ln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jpe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5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2548_1278270529582_1614585667_669421_7933641_n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8686800" cy="6400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/>
              <a:t>Items</a:t>
            </a:r>
            <a:r>
              <a:rPr lang="en-US" dirty="0" smtClean="0"/>
              <a:t>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entries in a list box are stored in a property named </a:t>
            </a:r>
            <a:r>
              <a:rPr lang="en-US" b="1" dirty="0" smtClean="0">
                <a:solidFill>
                  <a:schemeClr val="bg1"/>
                </a:solidFill>
              </a:rPr>
              <a:t>Items</a:t>
            </a:r>
          </a:p>
          <a:p>
            <a:pPr lvl="1"/>
            <a:r>
              <a:rPr lang="en-US" dirty="0" smtClean="0"/>
              <a:t>The </a:t>
            </a:r>
            <a:r>
              <a:rPr lang="en-US" b="1" dirty="0" smtClean="0"/>
              <a:t>Items property</a:t>
            </a:r>
            <a:r>
              <a:rPr lang="en-US" dirty="0" smtClean="0"/>
              <a:t> holds an entire list of values from which the user may choose</a:t>
            </a:r>
          </a:p>
          <a:p>
            <a:pPr lvl="1"/>
            <a:r>
              <a:rPr lang="en-US" dirty="0" smtClean="0"/>
              <a:t>The list of values may be established at design time or runtime</a:t>
            </a:r>
          </a:p>
          <a:p>
            <a:pPr lvl="1"/>
            <a:r>
              <a:rPr lang="en-US" dirty="0" smtClean="0"/>
              <a:t> Items are stored in a </a:t>
            </a:r>
            <a:r>
              <a:rPr lang="en-US" b="1" i="1" dirty="0" smtClean="0"/>
              <a:t>Collection</a:t>
            </a:r>
            <a:r>
              <a:rPr lang="en-US" dirty="0" smtClean="0"/>
              <a:t> called the </a:t>
            </a:r>
            <a:r>
              <a:rPr lang="en-US" b="1" dirty="0" smtClean="0">
                <a:solidFill>
                  <a:schemeClr val="bg1"/>
                </a:solidFill>
              </a:rPr>
              <a:t>Items Collection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5 – Slide </a:t>
            </a:r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Adding Items to the Items Collection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To store values in the </a:t>
            </a:r>
            <a:r>
              <a:rPr lang="en-US" b="1" dirty="0" smtClean="0"/>
              <a:t>Items</a:t>
            </a:r>
            <a:r>
              <a:rPr lang="en-US" dirty="0" smtClean="0"/>
              <a:t> property at design time:</a:t>
            </a:r>
          </a:p>
          <a:p>
            <a:pPr lvl="1"/>
            <a:r>
              <a:rPr lang="en-US" dirty="0" smtClean="0"/>
              <a:t>Select the </a:t>
            </a:r>
            <a:r>
              <a:rPr lang="en-US" b="1" dirty="0" err="1" smtClean="0"/>
              <a:t>ListBox</a:t>
            </a:r>
            <a:r>
              <a:rPr lang="en-US" b="1" dirty="0" smtClean="0"/>
              <a:t> control</a:t>
            </a:r>
            <a:r>
              <a:rPr lang="en-US" dirty="0" smtClean="0"/>
              <a:t> in the </a:t>
            </a:r>
            <a:r>
              <a:rPr lang="en-US" b="1" i="1" dirty="0" smtClean="0"/>
              <a:t>Designer</a:t>
            </a:r>
            <a:r>
              <a:rPr lang="en-US" dirty="0" smtClean="0"/>
              <a:t> window</a:t>
            </a:r>
          </a:p>
          <a:p>
            <a:pPr lvl="1"/>
            <a:r>
              <a:rPr lang="en-US" dirty="0" smtClean="0"/>
              <a:t>In the </a:t>
            </a:r>
            <a:r>
              <a:rPr lang="en-US" b="1" i="1" dirty="0" smtClean="0"/>
              <a:t>Properties</a:t>
            </a:r>
            <a:r>
              <a:rPr lang="en-US" dirty="0" smtClean="0"/>
              <a:t> window, click the Items </a:t>
            </a:r>
            <a:r>
              <a:rPr lang="en-US" b="1" dirty="0" smtClean="0"/>
              <a:t>(Collection) </a:t>
            </a:r>
            <a:r>
              <a:rPr lang="en-US" dirty="0" smtClean="0"/>
              <a:t>ellipsis button (...)</a:t>
            </a:r>
          </a:p>
          <a:p>
            <a:pPr lvl="1"/>
            <a:r>
              <a:rPr lang="en-US" dirty="0" smtClean="0"/>
              <a:t>Type each value on a separate line in the </a:t>
            </a:r>
            <a:r>
              <a:rPr lang="en-US" b="1" i="1" dirty="0" smtClean="0"/>
              <a:t>String Collection Editor</a:t>
            </a:r>
            <a:r>
              <a:rPr lang="en-US" dirty="0" smtClean="0"/>
              <a:t> dialog box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5 – Slide </a:t>
            </a:r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1" name="Content Placeholder 6" descr="Item Collection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48200" y="1828800"/>
            <a:ext cx="4039892" cy="609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3124200"/>
            <a:ext cx="3896884" cy="2743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err="1" smtClean="0"/>
              <a:t>Items.Count</a:t>
            </a:r>
            <a:r>
              <a:rPr lang="en-US" dirty="0" smtClean="0"/>
              <a:t>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err="1" smtClean="0">
                <a:solidFill>
                  <a:schemeClr val="bg1"/>
                </a:solidFill>
              </a:rPr>
              <a:t>Items.Count</a:t>
            </a:r>
            <a:r>
              <a:rPr lang="en-US" dirty="0" smtClean="0"/>
              <a:t> property returns the number of list box items or zero if the list is empty</a:t>
            </a:r>
          </a:p>
          <a:p>
            <a:r>
              <a:rPr lang="en-US" dirty="0" smtClean="0"/>
              <a:t>For example, the </a:t>
            </a:r>
            <a:r>
              <a:rPr lang="en-US" b="1" dirty="0" err="1" smtClean="0"/>
              <a:t>Items.Count</a:t>
            </a:r>
            <a:r>
              <a:rPr lang="en-US" dirty="0" smtClean="0"/>
              <a:t> return value:</a:t>
            </a:r>
          </a:p>
          <a:p>
            <a:pPr lvl="1"/>
            <a:r>
              <a:rPr lang="en-US" dirty="0" smtClean="0"/>
              <a:t>Can be used in an </a:t>
            </a:r>
            <a:r>
              <a:rPr lang="en-US" b="1" dirty="0" smtClean="0"/>
              <a:t>If</a:t>
            </a:r>
            <a:r>
              <a:rPr lang="en-US" dirty="0" smtClean="0"/>
              <a:t> statement:</a:t>
            </a:r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smtClean="0"/>
              <a:t>Or assigned to a variable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5 – Slide </a:t>
            </a:r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01315" y="3733800"/>
            <a:ext cx="59413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/>
            <a:r>
              <a:rPr lang="en-US" sz="2400" b="1" dirty="0" smtClean="0"/>
              <a:t>If </a:t>
            </a:r>
            <a:r>
              <a:rPr lang="en-US" sz="2400" b="1" dirty="0" err="1" smtClean="0"/>
              <a:t>lstEmployees.Items.Count</a:t>
            </a:r>
            <a:r>
              <a:rPr lang="en-US" sz="2400" b="1" dirty="0" smtClean="0"/>
              <a:t> = 0 Then</a:t>
            </a:r>
          </a:p>
          <a:p>
            <a:pPr eaLnBrk="0" hangingPunct="0"/>
            <a:r>
              <a:rPr lang="en-US" sz="2400" b="1" dirty="0" smtClean="0"/>
              <a:t>   </a:t>
            </a:r>
            <a:r>
              <a:rPr lang="en-US" sz="2400" b="1" dirty="0" err="1" smtClean="0"/>
              <a:t>MessageBox.Show</a:t>
            </a:r>
            <a:r>
              <a:rPr lang="en-US" sz="2400" b="1" dirty="0" smtClean="0"/>
              <a:t>("The list has no items!")</a:t>
            </a:r>
          </a:p>
          <a:p>
            <a:pPr eaLnBrk="0" hangingPunct="0"/>
            <a:r>
              <a:rPr lang="en-US" sz="2400" b="1" dirty="0" smtClean="0"/>
              <a:t>End If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98851" y="5334000"/>
            <a:ext cx="6146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/>
              <a:t>IntNumEmployees</a:t>
            </a:r>
            <a:r>
              <a:rPr lang="en-US" sz="2400" b="1" dirty="0" smtClean="0"/>
              <a:t> = </a:t>
            </a:r>
            <a:r>
              <a:rPr lang="en-US" sz="2400" b="1" dirty="0" err="1" smtClean="0"/>
              <a:t>lstEmployees.Items.Count</a:t>
            </a:r>
            <a:endParaRPr lang="en-US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Item Indexing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The </a:t>
            </a:r>
            <a:r>
              <a:rPr lang="en-US" sz="2400" b="1" dirty="0" smtClean="0"/>
              <a:t>Items</a:t>
            </a:r>
            <a:r>
              <a:rPr lang="en-US" sz="2400" dirty="0" smtClean="0"/>
              <a:t> property values can be accessed from your VB code</a:t>
            </a:r>
          </a:p>
          <a:p>
            <a:r>
              <a:rPr lang="en-US" sz="2400" dirty="0" smtClean="0"/>
              <a:t>Each item value is given a sequential index</a:t>
            </a:r>
          </a:p>
          <a:p>
            <a:pPr lvl="1"/>
            <a:r>
              <a:rPr lang="en-US" sz="2400" dirty="0" smtClean="0"/>
              <a:t>The first item has an index of 0</a:t>
            </a:r>
          </a:p>
          <a:p>
            <a:pPr lvl="1"/>
            <a:r>
              <a:rPr lang="en-US" sz="2400" dirty="0" smtClean="0"/>
              <a:t>The second item has an index of 1, etc.</a:t>
            </a:r>
          </a:p>
          <a:p>
            <a:r>
              <a:rPr lang="en-US" sz="2400" dirty="0" smtClean="0"/>
              <a:t>When assigning an item to a variable, you must explicitly convert  the item to the same data type as the variable</a:t>
            </a:r>
            <a:endParaRPr lang="en-US" sz="2400" b="1" dirty="0" smtClean="0"/>
          </a:p>
          <a:p>
            <a:pPr lvl="1"/>
            <a:r>
              <a:rPr lang="en-US" sz="2400" dirty="0" smtClean="0"/>
              <a:t>Examples: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5 – Slide </a:t>
            </a:r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95400" y="4724400"/>
            <a:ext cx="66845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/>
            <a:r>
              <a:rPr lang="en-US" sz="2400" b="1" dirty="0" err="1" smtClean="0"/>
              <a:t>strName</a:t>
            </a:r>
            <a:r>
              <a:rPr lang="en-US" sz="2400" b="1" dirty="0" smtClean="0"/>
              <a:t>  = </a:t>
            </a:r>
            <a:r>
              <a:rPr lang="en-US" sz="2400" b="1" dirty="0" err="1" smtClean="0"/>
              <a:t>lstCustomers.Items</a:t>
            </a:r>
            <a:r>
              <a:rPr lang="en-US" sz="2400" b="1" dirty="0" smtClean="0"/>
              <a:t>(2).</a:t>
            </a:r>
            <a:r>
              <a:rPr lang="en-US" sz="2400" b="1" dirty="0" err="1" smtClean="0"/>
              <a:t>ToString</a:t>
            </a:r>
            <a:r>
              <a:rPr lang="en-US" sz="2400" b="1" dirty="0" smtClean="0"/>
              <a:t>()</a:t>
            </a:r>
          </a:p>
          <a:p>
            <a:pPr eaLnBrk="0" hangingPunct="0"/>
            <a:endParaRPr lang="en-US" sz="2400" b="1" dirty="0" smtClean="0"/>
          </a:p>
          <a:p>
            <a:r>
              <a:rPr lang="en-US" sz="2400" b="1" dirty="0" err="1" smtClean="0"/>
              <a:t>intRoomNumber</a:t>
            </a:r>
            <a:r>
              <a:rPr lang="en-US" sz="2400" b="1" dirty="0" smtClean="0"/>
              <a:t> = </a:t>
            </a:r>
            <a:r>
              <a:rPr lang="en-US" sz="2400" b="1" dirty="0" err="1" smtClean="0"/>
              <a:t>CInt</a:t>
            </a:r>
            <a:r>
              <a:rPr lang="en-US" sz="2400" b="1" dirty="0" smtClean="0"/>
              <a:t>(</a:t>
            </a:r>
            <a:r>
              <a:rPr lang="en-US" sz="2400" b="1" dirty="0" err="1" smtClean="0"/>
              <a:t>lstRoomNumbers.Items</a:t>
            </a:r>
            <a:r>
              <a:rPr lang="en-US" sz="2400" b="1" dirty="0" smtClean="0"/>
              <a:t>(0))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Handling Exceptions Caused by Indexes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An exception is thrown if an index is out of range</a:t>
            </a:r>
          </a:p>
          <a:p>
            <a:pPr lvl="1"/>
            <a:r>
              <a:rPr lang="en-US" sz="2400" dirty="0" smtClean="0"/>
              <a:t>An exception handler can be used to trap indexing errors </a:t>
            </a:r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r>
              <a:rPr lang="en-US" sz="2400" dirty="0" smtClean="0"/>
              <a:t>Some programmers prefer to use an </a:t>
            </a:r>
            <a:r>
              <a:rPr lang="en-US" sz="2400" b="1" dirty="0" smtClean="0"/>
              <a:t>If </a:t>
            </a:r>
            <a:r>
              <a:rPr lang="en-US" sz="2400" dirty="0" smtClean="0"/>
              <a:t>statement to handle indexing errors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5 – Slide </a:t>
            </a:r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33600" y="2438400"/>
            <a:ext cx="478028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Try</a:t>
            </a:r>
          </a:p>
          <a:p>
            <a:r>
              <a:rPr lang="en-US" b="1" dirty="0" smtClean="0"/>
              <a:t>   </a:t>
            </a:r>
            <a:r>
              <a:rPr lang="en-US" b="1" dirty="0" err="1" smtClean="0"/>
              <a:t>strInput</a:t>
            </a:r>
            <a:r>
              <a:rPr lang="en-US" b="1" dirty="0" smtClean="0"/>
              <a:t> = </a:t>
            </a:r>
            <a:r>
              <a:rPr lang="en-US" b="1" dirty="0" err="1" smtClean="0"/>
              <a:t>lstMonths.Items</a:t>
            </a:r>
            <a:r>
              <a:rPr lang="en-US" b="1" dirty="0" smtClean="0"/>
              <a:t>(</a:t>
            </a:r>
            <a:r>
              <a:rPr lang="en-US" b="1" dirty="0" err="1" smtClean="0"/>
              <a:t>intIndex</a:t>
            </a:r>
            <a:r>
              <a:rPr lang="en-US" b="1" dirty="0" smtClean="0"/>
              <a:t>).</a:t>
            </a:r>
            <a:r>
              <a:rPr lang="en-US" b="1" dirty="0" err="1" smtClean="0"/>
              <a:t>ToString</a:t>
            </a:r>
            <a:r>
              <a:rPr lang="en-US" b="1" dirty="0" smtClean="0"/>
              <a:t>()</a:t>
            </a:r>
          </a:p>
          <a:p>
            <a:r>
              <a:rPr lang="en-US" b="1" dirty="0" smtClean="0"/>
              <a:t>Catch ex As Exception</a:t>
            </a:r>
          </a:p>
          <a:p>
            <a:r>
              <a:rPr lang="en-US" b="1" dirty="0" smtClean="0"/>
              <a:t>   </a:t>
            </a:r>
            <a:r>
              <a:rPr lang="en-US" b="1" dirty="0" err="1" smtClean="0"/>
              <a:t>MessageBox.Show</a:t>
            </a:r>
            <a:r>
              <a:rPr lang="en-US" b="1" dirty="0" smtClean="0"/>
              <a:t>(</a:t>
            </a:r>
            <a:r>
              <a:rPr lang="en-US" b="1" dirty="0" err="1" smtClean="0"/>
              <a:t>ex.Message</a:t>
            </a:r>
            <a:r>
              <a:rPr lang="en-US" b="1" dirty="0" smtClean="0"/>
              <a:t>)</a:t>
            </a:r>
          </a:p>
          <a:p>
            <a:r>
              <a:rPr lang="en-US" b="1" dirty="0" smtClean="0"/>
              <a:t>End Try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676400" y="4648200"/>
            <a:ext cx="582146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If </a:t>
            </a:r>
            <a:r>
              <a:rPr lang="en-US" b="1" dirty="0" err="1" smtClean="0"/>
              <a:t>intIndex</a:t>
            </a:r>
            <a:r>
              <a:rPr lang="en-US" b="1" dirty="0" smtClean="0"/>
              <a:t> &gt;= 0 And </a:t>
            </a:r>
            <a:r>
              <a:rPr lang="en-US" b="1" dirty="0" err="1" smtClean="0"/>
              <a:t>intIndex</a:t>
            </a:r>
            <a:r>
              <a:rPr lang="en-US" b="1" dirty="0" smtClean="0"/>
              <a:t> &lt; </a:t>
            </a:r>
            <a:r>
              <a:rPr lang="en-US" b="1" dirty="0" err="1" smtClean="0"/>
              <a:t>lstMonths.Items.Count</a:t>
            </a:r>
            <a:r>
              <a:rPr lang="en-US" b="1" dirty="0" smtClean="0"/>
              <a:t> Then</a:t>
            </a:r>
          </a:p>
          <a:p>
            <a:r>
              <a:rPr lang="en-US" b="1" dirty="0" smtClean="0"/>
              <a:t>   </a:t>
            </a:r>
            <a:r>
              <a:rPr lang="en-US" b="1" dirty="0" err="1" smtClean="0"/>
              <a:t>strInput</a:t>
            </a:r>
            <a:r>
              <a:rPr lang="en-US" b="1" dirty="0" smtClean="0"/>
              <a:t> = </a:t>
            </a:r>
            <a:r>
              <a:rPr lang="en-US" b="1" dirty="0" err="1" smtClean="0"/>
              <a:t>lstMonths.Items</a:t>
            </a:r>
            <a:r>
              <a:rPr lang="en-US" b="1" dirty="0" smtClean="0"/>
              <a:t>(</a:t>
            </a:r>
            <a:r>
              <a:rPr lang="en-US" b="1" dirty="0" err="1" smtClean="0"/>
              <a:t>intIndex</a:t>
            </a:r>
            <a:r>
              <a:rPr lang="en-US" b="1" dirty="0" smtClean="0"/>
              <a:t>).</a:t>
            </a:r>
            <a:r>
              <a:rPr lang="en-US" b="1" dirty="0" err="1" smtClean="0"/>
              <a:t>ToString</a:t>
            </a:r>
            <a:r>
              <a:rPr lang="en-US" b="1" dirty="0" smtClean="0"/>
              <a:t>()</a:t>
            </a:r>
          </a:p>
          <a:p>
            <a:r>
              <a:rPr lang="en-US" b="1" dirty="0" smtClean="0"/>
              <a:t>Else</a:t>
            </a:r>
          </a:p>
          <a:p>
            <a:r>
              <a:rPr lang="en-US" b="1" dirty="0" smtClean="0"/>
              <a:t>   </a:t>
            </a:r>
            <a:r>
              <a:rPr lang="en-US" b="1" dirty="0" err="1" smtClean="0"/>
              <a:t>MessageBox.Show</a:t>
            </a:r>
            <a:r>
              <a:rPr lang="en-US" b="1" dirty="0" smtClean="0"/>
              <a:t>("Index is out of range: " &amp; </a:t>
            </a:r>
            <a:r>
              <a:rPr lang="en-US" b="1" dirty="0" err="1" smtClean="0"/>
              <a:t>intIndex</a:t>
            </a:r>
            <a:r>
              <a:rPr lang="en-US" b="1" dirty="0" smtClean="0"/>
              <a:t>)</a:t>
            </a:r>
          </a:p>
          <a:p>
            <a:r>
              <a:rPr lang="en-US" b="1" dirty="0" smtClean="0"/>
              <a:t>End If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err="1" smtClean="0"/>
              <a:t>SelectedIndex</a:t>
            </a:r>
            <a:r>
              <a:rPr lang="en-US" dirty="0" smtClean="0"/>
              <a:t>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The </a:t>
            </a:r>
            <a:r>
              <a:rPr lang="en-US" sz="2800" b="1" dirty="0" err="1" smtClean="0">
                <a:solidFill>
                  <a:schemeClr val="bg1"/>
                </a:solidFill>
              </a:rPr>
              <a:t>SelectedIndex</a:t>
            </a:r>
            <a:r>
              <a:rPr lang="en-US" sz="2800" dirty="0" smtClean="0"/>
              <a:t> property returns an integer with the index of the item selected by the user</a:t>
            </a:r>
          </a:p>
          <a:p>
            <a:r>
              <a:rPr lang="en-US" sz="2800" dirty="0" smtClean="0"/>
              <a:t>If no item is selected, the value is set to -1 (an invalid index value)</a:t>
            </a:r>
          </a:p>
          <a:p>
            <a:r>
              <a:rPr lang="en-US" sz="2800" dirty="0" smtClean="0"/>
              <a:t>Can use </a:t>
            </a:r>
            <a:r>
              <a:rPr lang="en-US" sz="2800" b="1" dirty="0" err="1" smtClean="0"/>
              <a:t>SelectedIndex</a:t>
            </a:r>
            <a:r>
              <a:rPr lang="en-US" sz="2800" dirty="0" smtClean="0"/>
              <a:t> to determine if an item has been selected by comparing to -1 </a:t>
            </a:r>
          </a:p>
          <a:p>
            <a:r>
              <a:rPr lang="en-US" sz="2800" dirty="0" smtClean="0"/>
              <a:t>Example: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5 – Slide </a:t>
            </a:r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04900" y="4953000"/>
            <a:ext cx="6934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If </a:t>
            </a:r>
            <a:r>
              <a:rPr lang="en-US" b="1" dirty="0" err="1" smtClean="0"/>
              <a:t>lstLocations.SelectedIndex</a:t>
            </a:r>
            <a:r>
              <a:rPr lang="en-US" b="1" dirty="0" smtClean="0"/>
              <a:t> &lt;&gt; -1 Then</a:t>
            </a:r>
          </a:p>
          <a:p>
            <a:r>
              <a:rPr lang="en-US" b="1" dirty="0" smtClean="0"/>
              <a:t>   </a:t>
            </a:r>
            <a:r>
              <a:rPr lang="en-US" b="1" dirty="0" err="1" smtClean="0"/>
              <a:t>strLocation</a:t>
            </a:r>
            <a:r>
              <a:rPr lang="en-US" b="1" dirty="0" smtClean="0"/>
              <a:t> = </a:t>
            </a:r>
            <a:r>
              <a:rPr lang="en-US" b="1" dirty="0" err="1" smtClean="0"/>
              <a:t>lstLocations.Items</a:t>
            </a:r>
            <a:r>
              <a:rPr lang="en-US" b="1" dirty="0" smtClean="0"/>
              <a:t>(</a:t>
            </a:r>
            <a:r>
              <a:rPr lang="en-US" b="1" dirty="0" err="1" smtClean="0"/>
              <a:t>lstLocations.SelectedIndex</a:t>
            </a:r>
            <a:r>
              <a:rPr lang="en-US" b="1" dirty="0" smtClean="0"/>
              <a:t>).</a:t>
            </a:r>
            <a:r>
              <a:rPr lang="en-US" b="1" dirty="0" err="1" smtClean="0"/>
              <a:t>ToString</a:t>
            </a:r>
            <a:r>
              <a:rPr lang="en-US" b="1" dirty="0" smtClean="0"/>
              <a:t>()</a:t>
            </a:r>
          </a:p>
          <a:p>
            <a:r>
              <a:rPr lang="en-US" b="1" dirty="0" smtClean="0"/>
              <a:t>End If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err="1" smtClean="0"/>
              <a:t>SelectedItem</a:t>
            </a:r>
            <a:r>
              <a:rPr lang="en-US" dirty="0" smtClean="0"/>
              <a:t>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err="1" smtClean="0">
                <a:solidFill>
                  <a:schemeClr val="bg1"/>
                </a:solidFill>
              </a:rPr>
              <a:t>SelectedItem</a:t>
            </a:r>
            <a:r>
              <a:rPr lang="en-US" dirty="0" smtClean="0"/>
              <a:t> property contains the currently selected item from the list box</a:t>
            </a:r>
          </a:p>
          <a:p>
            <a:r>
              <a:rPr lang="en-US" dirty="0" smtClean="0"/>
              <a:t>For example:</a:t>
            </a:r>
            <a:endParaRPr lang="en-US" b="1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5 – Slide </a:t>
            </a:r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28507" y="3429000"/>
            <a:ext cx="748698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If </a:t>
            </a:r>
            <a:r>
              <a:rPr lang="en-US" sz="2800" b="1" dirty="0" err="1" smtClean="0"/>
              <a:t>lstItems.SelectedIndex</a:t>
            </a:r>
            <a:r>
              <a:rPr lang="en-US" sz="2800" b="1" dirty="0" smtClean="0"/>
              <a:t> &lt;&gt; -1</a:t>
            </a:r>
          </a:p>
          <a:p>
            <a:r>
              <a:rPr lang="en-US" sz="2800" b="1" dirty="0" smtClean="0"/>
              <a:t>   </a:t>
            </a:r>
            <a:r>
              <a:rPr lang="en-US" sz="2800" b="1" dirty="0" err="1" smtClean="0"/>
              <a:t>strItemName</a:t>
            </a:r>
            <a:r>
              <a:rPr lang="en-US" sz="2800" b="1" dirty="0" smtClean="0"/>
              <a:t> = </a:t>
            </a:r>
            <a:r>
              <a:rPr lang="en-US" sz="2800" b="1" dirty="0" err="1" smtClean="0"/>
              <a:t>lstItems.SelectedItem.ToString</a:t>
            </a:r>
            <a:r>
              <a:rPr lang="en-US" sz="2800" b="1" dirty="0" smtClean="0"/>
              <a:t>()</a:t>
            </a:r>
          </a:p>
          <a:p>
            <a:r>
              <a:rPr lang="en-US" sz="2800" b="1" dirty="0" smtClean="0"/>
              <a:t>End If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/>
              <a:t>Sorted</a:t>
            </a:r>
            <a:r>
              <a:rPr lang="en-US" dirty="0" smtClean="0"/>
              <a:t>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 </a:t>
            </a:r>
            <a:r>
              <a:rPr lang="en-US" b="1" dirty="0" smtClean="0">
                <a:solidFill>
                  <a:schemeClr val="bg1"/>
                </a:solidFill>
              </a:rPr>
              <a:t>Sorted</a:t>
            </a:r>
            <a:r>
              <a:rPr lang="en-US" dirty="0" smtClean="0"/>
              <a:t> is a Boolean property</a:t>
            </a:r>
          </a:p>
          <a:p>
            <a:r>
              <a:rPr lang="en-US" dirty="0" smtClean="0"/>
              <a:t>When set to </a:t>
            </a:r>
            <a:r>
              <a:rPr lang="en-US" b="1" dirty="0" smtClean="0"/>
              <a:t>True</a:t>
            </a:r>
            <a:r>
              <a:rPr lang="en-US" dirty="0" smtClean="0"/>
              <a:t>, values in the </a:t>
            </a:r>
            <a:r>
              <a:rPr lang="en-US" b="1" dirty="0" smtClean="0"/>
              <a:t>Items</a:t>
            </a:r>
            <a:r>
              <a:rPr lang="en-US" dirty="0" smtClean="0"/>
              <a:t> property are displayed in alphabetical order</a:t>
            </a:r>
          </a:p>
          <a:p>
            <a:r>
              <a:rPr lang="en-US" dirty="0" smtClean="0"/>
              <a:t>When set to </a:t>
            </a:r>
            <a:r>
              <a:rPr lang="en-US" b="1" dirty="0" smtClean="0"/>
              <a:t>False</a:t>
            </a:r>
            <a:r>
              <a:rPr lang="en-US" dirty="0" smtClean="0"/>
              <a:t>, values in the </a:t>
            </a:r>
            <a:r>
              <a:rPr lang="en-US" b="1" dirty="0" smtClean="0"/>
              <a:t>Items</a:t>
            </a:r>
            <a:r>
              <a:rPr lang="en-US" dirty="0" smtClean="0"/>
              <a:t> property are displayed in the order they were added</a:t>
            </a:r>
          </a:p>
          <a:p>
            <a:r>
              <a:rPr lang="en-US" dirty="0" smtClean="0"/>
              <a:t>Set to </a:t>
            </a:r>
            <a:r>
              <a:rPr lang="en-US" b="1" dirty="0" smtClean="0"/>
              <a:t>False</a:t>
            </a:r>
            <a:r>
              <a:rPr lang="en-US" dirty="0" smtClean="0"/>
              <a:t> by default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5 – Slide </a:t>
            </a:r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err="1" smtClean="0"/>
              <a:t>Items.Add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To store values in the Items property with code at runtime, use the </a:t>
            </a:r>
            <a:r>
              <a:rPr lang="en-US" sz="2800" b="1" dirty="0" err="1" smtClean="0">
                <a:solidFill>
                  <a:schemeClr val="bg1"/>
                </a:solidFill>
              </a:rPr>
              <a:t>Items.Add</a:t>
            </a:r>
            <a:r>
              <a:rPr lang="en-US" sz="2800" b="1" dirty="0" smtClean="0">
                <a:solidFill>
                  <a:schemeClr val="bg1"/>
                </a:solidFill>
              </a:rPr>
              <a:t> </a:t>
            </a:r>
            <a:r>
              <a:rPr lang="en-US" sz="2800" dirty="0" smtClean="0"/>
              <a:t>method</a:t>
            </a:r>
          </a:p>
          <a:p>
            <a:r>
              <a:rPr lang="en-US" sz="2800" dirty="0" smtClean="0"/>
              <a:t>Here is the general format:</a:t>
            </a:r>
          </a:p>
          <a:p>
            <a:endParaRPr lang="en-US" sz="2800" dirty="0" smtClean="0"/>
          </a:p>
          <a:p>
            <a:r>
              <a:rPr lang="en-US" sz="2800" b="1" i="1" dirty="0" err="1" smtClean="0"/>
              <a:t>ListBox</a:t>
            </a:r>
            <a:r>
              <a:rPr lang="en-US" sz="2800" dirty="0" smtClean="0"/>
              <a:t> is the name of the </a:t>
            </a:r>
            <a:r>
              <a:rPr lang="en-US" sz="2800" b="1" dirty="0" err="1" smtClean="0"/>
              <a:t>ListBox</a:t>
            </a:r>
            <a:r>
              <a:rPr lang="en-US" sz="2800" dirty="0" smtClean="0"/>
              <a:t> control</a:t>
            </a:r>
          </a:p>
          <a:p>
            <a:r>
              <a:rPr lang="en-US" sz="2800" b="1" i="1" dirty="0" smtClean="0"/>
              <a:t>Item</a:t>
            </a:r>
            <a:r>
              <a:rPr lang="en-US" sz="2800" dirty="0" smtClean="0"/>
              <a:t> is the value to be added to the Items property</a:t>
            </a:r>
          </a:p>
          <a:p>
            <a:r>
              <a:rPr lang="en-US" sz="2800" dirty="0" smtClean="0"/>
              <a:t>Example: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5 – Slide </a:t>
            </a:r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50595" y="3048000"/>
            <a:ext cx="3242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err="1" smtClean="0"/>
              <a:t>ListBox.Items.Add</a:t>
            </a:r>
            <a:r>
              <a:rPr lang="en-US" sz="2400" b="1" i="1" dirty="0" smtClean="0"/>
              <a:t>(Item)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83965" y="5257800"/>
            <a:ext cx="43760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/>
              <a:t>lstStudents.Items.Add</a:t>
            </a:r>
            <a:r>
              <a:rPr lang="en-US" sz="2400" b="1" dirty="0" smtClean="0"/>
              <a:t>("Sharon")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err="1" smtClean="0"/>
              <a:t>Items.Insert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To insert an item at a specific position, use the </a:t>
            </a:r>
            <a:r>
              <a:rPr lang="en-US" sz="2400" b="1" dirty="0" err="1" smtClean="0">
                <a:solidFill>
                  <a:schemeClr val="bg1"/>
                </a:solidFill>
              </a:rPr>
              <a:t>Items.Insert</a:t>
            </a:r>
            <a:r>
              <a:rPr lang="en-US" sz="2400" dirty="0" smtClean="0"/>
              <a:t> method</a:t>
            </a:r>
          </a:p>
          <a:p>
            <a:r>
              <a:rPr lang="en-US" sz="2400" dirty="0" smtClean="0"/>
              <a:t>General Format:</a:t>
            </a:r>
          </a:p>
          <a:p>
            <a:endParaRPr lang="en-US" sz="2400" dirty="0" smtClean="0"/>
          </a:p>
          <a:p>
            <a:r>
              <a:rPr lang="en-US" sz="2400" b="1" i="1" dirty="0" err="1" smtClean="0"/>
              <a:t>ListBox</a:t>
            </a:r>
            <a:r>
              <a:rPr lang="en-US" sz="2400" dirty="0" smtClean="0"/>
              <a:t> is the name of the </a:t>
            </a:r>
            <a:r>
              <a:rPr lang="en-US" sz="2400" b="1" dirty="0" err="1" smtClean="0"/>
              <a:t>ListBox</a:t>
            </a:r>
            <a:r>
              <a:rPr lang="en-US" sz="2400" dirty="0" smtClean="0"/>
              <a:t> control</a:t>
            </a:r>
          </a:p>
          <a:p>
            <a:r>
              <a:rPr lang="en-US" sz="2400" b="1" i="1" dirty="0" smtClean="0"/>
              <a:t>Index</a:t>
            </a:r>
            <a:r>
              <a:rPr lang="en-US" sz="2400" dirty="0" smtClean="0"/>
              <a:t> is an integer value for the position where </a:t>
            </a:r>
            <a:r>
              <a:rPr lang="en-US" sz="2400" b="1" i="1" dirty="0" smtClean="0"/>
              <a:t>Item</a:t>
            </a:r>
            <a:r>
              <a:rPr lang="en-US" sz="2400" dirty="0" smtClean="0"/>
              <a:t> is to be placed in the </a:t>
            </a:r>
            <a:r>
              <a:rPr lang="en-US" sz="2400" b="1" dirty="0" smtClean="0"/>
              <a:t>Items collection</a:t>
            </a:r>
          </a:p>
          <a:p>
            <a:r>
              <a:rPr lang="en-US" sz="2400" b="1" i="1" dirty="0" smtClean="0"/>
              <a:t>Item</a:t>
            </a:r>
            <a:r>
              <a:rPr lang="en-US" sz="2400" dirty="0" smtClean="0"/>
              <a:t> is the item you wish to insert</a:t>
            </a:r>
          </a:p>
          <a:p>
            <a:r>
              <a:rPr lang="en-US" sz="2400" dirty="0" smtClean="0"/>
              <a:t>Items that follow are moved down</a:t>
            </a:r>
          </a:p>
          <a:p>
            <a:r>
              <a:rPr lang="en-US" sz="2400" dirty="0" smtClean="0"/>
              <a:t>For example: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5 – Slide </a:t>
            </a:r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19400" y="2819400"/>
            <a:ext cx="36203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err="1" smtClean="0"/>
              <a:t>ListBox.Items.Insert</a:t>
            </a:r>
            <a:r>
              <a:rPr lang="en-US" sz="2000" b="1" i="1" dirty="0" smtClean="0"/>
              <a:t>(Index, Item)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649230" y="5715000"/>
            <a:ext cx="3845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/>
              <a:t>lstStudents.Items.Insert</a:t>
            </a:r>
            <a:r>
              <a:rPr lang="en-US" sz="2000" b="1" dirty="0" smtClean="0"/>
              <a:t>(2, "Jean")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Lists and Loops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to Remove 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i="1" dirty="0" err="1" smtClean="0"/>
              <a:t>ListBox.</a:t>
            </a:r>
            <a:r>
              <a:rPr lang="en-US" sz="2400" b="1" i="1" dirty="0" err="1" smtClean="0">
                <a:solidFill>
                  <a:schemeClr val="bg1"/>
                </a:solidFill>
              </a:rPr>
              <a:t>Items.RemoveAt</a:t>
            </a:r>
            <a:r>
              <a:rPr lang="en-US" sz="2400" b="1" i="1" dirty="0" smtClean="0"/>
              <a:t>(Index)</a:t>
            </a:r>
          </a:p>
          <a:p>
            <a:pPr lvl="1"/>
            <a:r>
              <a:rPr lang="en-US" sz="2400" dirty="0" smtClean="0"/>
              <a:t>Removes item at the specified </a:t>
            </a:r>
            <a:r>
              <a:rPr lang="en-US" sz="2400" b="1" i="1" dirty="0" smtClean="0"/>
              <a:t>Index</a:t>
            </a:r>
          </a:p>
          <a:p>
            <a:r>
              <a:rPr lang="en-US" sz="2400" b="1" i="1" dirty="0" err="1" smtClean="0"/>
              <a:t>ListBox.</a:t>
            </a:r>
            <a:r>
              <a:rPr lang="en-US" sz="2400" b="1" i="1" dirty="0" err="1" smtClean="0">
                <a:solidFill>
                  <a:schemeClr val="bg1"/>
                </a:solidFill>
              </a:rPr>
              <a:t>Items.Remove</a:t>
            </a:r>
            <a:r>
              <a:rPr lang="en-US" sz="2400" b="1" i="1" dirty="0" smtClean="0"/>
              <a:t>(Item)</a:t>
            </a:r>
          </a:p>
          <a:p>
            <a:pPr lvl="1"/>
            <a:r>
              <a:rPr lang="en-US" sz="2400" dirty="0" smtClean="0"/>
              <a:t>Removes item with value specified by </a:t>
            </a:r>
            <a:r>
              <a:rPr lang="en-US" sz="2400" b="1" i="1" dirty="0" smtClean="0"/>
              <a:t>Item</a:t>
            </a:r>
          </a:p>
          <a:p>
            <a:r>
              <a:rPr lang="en-US" sz="2400" b="1" i="1" dirty="0" err="1" smtClean="0"/>
              <a:t>ListBox.</a:t>
            </a:r>
            <a:r>
              <a:rPr lang="en-US" sz="2400" b="1" i="1" dirty="0" err="1" smtClean="0">
                <a:solidFill>
                  <a:schemeClr val="bg1"/>
                </a:solidFill>
              </a:rPr>
              <a:t>Items.Clear</a:t>
            </a:r>
            <a:r>
              <a:rPr lang="en-US" sz="2400" b="1" i="1" dirty="0" smtClean="0"/>
              <a:t>()</a:t>
            </a:r>
          </a:p>
          <a:p>
            <a:pPr lvl="1"/>
            <a:r>
              <a:rPr lang="en-US" sz="2400" dirty="0" smtClean="0"/>
              <a:t>Removes all items in the Items property</a:t>
            </a:r>
          </a:p>
          <a:p>
            <a:r>
              <a:rPr lang="en-US" sz="2400" dirty="0" smtClean="0"/>
              <a:t>Examples: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5 – Slide </a:t>
            </a:r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191684" y="4953000"/>
            <a:ext cx="7146059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b="1" dirty="0" err="1"/>
              <a:t>lstStudents.Items.RemoveAt</a:t>
            </a:r>
            <a:r>
              <a:rPr lang="en-US" sz="2000" b="1" dirty="0"/>
              <a:t>(2)		</a:t>
            </a:r>
            <a:r>
              <a:rPr lang="en-US" sz="2000" b="1" dirty="0" smtClean="0"/>
              <a:t> ' Remove </a:t>
            </a:r>
            <a:r>
              <a:rPr lang="en-US" sz="2000" b="1" dirty="0"/>
              <a:t>3</a:t>
            </a:r>
            <a:r>
              <a:rPr lang="en-US" sz="2000" b="1" baseline="30000" dirty="0"/>
              <a:t>rd</a:t>
            </a:r>
            <a:r>
              <a:rPr lang="en-US" sz="2000" b="1" dirty="0"/>
              <a:t> item</a:t>
            </a:r>
          </a:p>
          <a:p>
            <a:pPr eaLnBrk="0" hangingPunct="0"/>
            <a:r>
              <a:rPr lang="en-US" sz="2000" b="1" dirty="0" err="1"/>
              <a:t>lstStudents.Items.Remove</a:t>
            </a:r>
            <a:r>
              <a:rPr lang="en-US" sz="2000" b="1" dirty="0" smtClean="0"/>
              <a:t>("Jean")</a:t>
            </a:r>
            <a:r>
              <a:rPr lang="en-US" sz="2000" b="1" dirty="0"/>
              <a:t>	</a:t>
            </a:r>
            <a:r>
              <a:rPr lang="en-US" sz="2000" b="1" dirty="0" smtClean="0"/>
              <a:t>	 ' Remove </a:t>
            </a:r>
            <a:r>
              <a:rPr lang="en-US" sz="2000" b="1" dirty="0"/>
              <a:t>item </a:t>
            </a:r>
            <a:r>
              <a:rPr lang="en-US" sz="2000" b="1" dirty="0" smtClean="0"/>
              <a:t>"Jean"</a:t>
            </a:r>
            <a:endParaRPr lang="en-US" sz="2000" b="1" dirty="0"/>
          </a:p>
          <a:p>
            <a:pPr eaLnBrk="0" hangingPunct="0"/>
            <a:r>
              <a:rPr lang="en-US" sz="2000" b="1" dirty="0" err="1"/>
              <a:t>lstStudents.Items.Clear</a:t>
            </a:r>
            <a:r>
              <a:rPr lang="en-US" sz="2000" b="1" dirty="0"/>
              <a:t>()		</a:t>
            </a:r>
            <a:r>
              <a:rPr lang="en-US" sz="2000" b="1" dirty="0" smtClean="0"/>
              <a:t>	 ' Remove </a:t>
            </a:r>
            <a:r>
              <a:rPr lang="en-US" sz="2000" b="1" dirty="0"/>
              <a:t>all items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List Box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600" b="1" i="1" dirty="0" err="1" smtClean="0"/>
              <a:t>ListBox.</a:t>
            </a:r>
            <a:r>
              <a:rPr lang="en-US" sz="2600" b="1" i="1" dirty="0" err="1" smtClean="0">
                <a:solidFill>
                  <a:schemeClr val="bg1"/>
                </a:solidFill>
              </a:rPr>
              <a:t>Items.Contains</a:t>
            </a:r>
            <a:r>
              <a:rPr lang="en-US" sz="2600" b="1" i="1" dirty="0" smtClean="0"/>
              <a:t>(Item)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Returns </a:t>
            </a:r>
            <a:r>
              <a:rPr lang="en-US" b="1" dirty="0" smtClean="0"/>
              <a:t>True</a:t>
            </a:r>
            <a:r>
              <a:rPr lang="en-US" dirty="0" smtClean="0"/>
              <a:t> if </a:t>
            </a:r>
            <a:r>
              <a:rPr lang="en-US" b="1" i="1" dirty="0" smtClean="0"/>
              <a:t>Item</a:t>
            </a:r>
            <a:r>
              <a:rPr lang="en-US" dirty="0" smtClean="0"/>
              <a:t> is found in the collection</a:t>
            </a:r>
          </a:p>
          <a:p>
            <a:pPr>
              <a:lnSpc>
                <a:spcPct val="90000"/>
              </a:lnSpc>
            </a:pPr>
            <a:r>
              <a:rPr lang="en-US" sz="2600" b="1" i="1" dirty="0" err="1" smtClean="0"/>
              <a:t>ListBox.</a:t>
            </a:r>
            <a:r>
              <a:rPr lang="en-US" sz="2600" b="1" i="1" dirty="0" err="1" smtClean="0">
                <a:solidFill>
                  <a:schemeClr val="bg1"/>
                </a:solidFill>
              </a:rPr>
              <a:t>Items.IndexOf</a:t>
            </a:r>
            <a:r>
              <a:rPr lang="en-US" sz="2600" b="1" i="1" dirty="0" smtClean="0"/>
              <a:t>(Item)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Returns an integer with the index position of the first occurrence of </a:t>
            </a:r>
            <a:r>
              <a:rPr lang="en-US" b="1" i="1" dirty="0" smtClean="0"/>
              <a:t>Item</a:t>
            </a:r>
            <a:r>
              <a:rPr lang="en-US" dirty="0" smtClean="0"/>
              <a:t> in the collection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Examples: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Tutorial 5-1 provides more examples of list box controls, methods and properties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5 – Slide </a:t>
            </a:r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600200" y="4038600"/>
            <a:ext cx="589013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200" b="1" dirty="0" err="1"/>
              <a:t>blnFound</a:t>
            </a:r>
            <a:r>
              <a:rPr lang="en-US" sz="2200" b="1" dirty="0"/>
              <a:t> = </a:t>
            </a:r>
            <a:r>
              <a:rPr lang="en-US" sz="2200" b="1" dirty="0" err="1"/>
              <a:t>lstMonths.Items.Contains</a:t>
            </a:r>
            <a:r>
              <a:rPr lang="en-US" sz="2200" b="1" dirty="0" smtClean="0"/>
              <a:t>(</a:t>
            </a:r>
            <a:r>
              <a:rPr lang="en-US" sz="2400" b="1" dirty="0" smtClean="0"/>
              <a:t>"</a:t>
            </a:r>
            <a:r>
              <a:rPr lang="en-US" sz="2200" b="1" dirty="0" smtClean="0"/>
              <a:t>March</a:t>
            </a:r>
            <a:r>
              <a:rPr lang="en-US" sz="2400" b="1" dirty="0" smtClean="0"/>
              <a:t>"</a:t>
            </a:r>
            <a:r>
              <a:rPr lang="en-US" sz="2200" b="1" dirty="0" smtClean="0"/>
              <a:t>)</a:t>
            </a:r>
            <a:endParaRPr lang="en-US" sz="2200" b="1" dirty="0"/>
          </a:p>
          <a:p>
            <a:pPr eaLnBrk="0" hangingPunct="0"/>
            <a:r>
              <a:rPr lang="en-US" sz="2200" b="1" dirty="0" err="1"/>
              <a:t>intIndex</a:t>
            </a:r>
            <a:r>
              <a:rPr lang="en-US" sz="2200" b="1" dirty="0"/>
              <a:t> = </a:t>
            </a:r>
            <a:r>
              <a:rPr lang="en-US" sz="2200" b="1" dirty="0" err="1"/>
              <a:t>lstMonths.Items.IndexOf</a:t>
            </a:r>
            <a:r>
              <a:rPr lang="en-US" sz="2200" b="1" dirty="0" smtClean="0"/>
              <a:t>(</a:t>
            </a:r>
            <a:r>
              <a:rPr lang="en-US" sz="2400" b="1" dirty="0" smtClean="0"/>
              <a:t>"</a:t>
            </a:r>
            <a:r>
              <a:rPr lang="en-US" sz="2200" b="1" dirty="0" smtClean="0"/>
              <a:t>March</a:t>
            </a:r>
            <a:r>
              <a:rPr lang="en-US" sz="2400" b="1" dirty="0" smtClean="0"/>
              <a:t>"</a:t>
            </a:r>
            <a:r>
              <a:rPr lang="en-US" sz="2200" b="1" dirty="0" smtClean="0"/>
              <a:t>)</a:t>
            </a:r>
            <a:endParaRPr lang="en-US" sz="2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Important Collection Methods and Properties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5 – Slide </a:t>
            </a:r>
            <a:fld id="{B6F15528-21DE-4FAA-801E-634DDDAF4B2B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7" name="Content Placeholder 4"/>
          <p:cNvGraphicFramePr>
            <a:graphicFrameLocks/>
          </p:cNvGraphicFramePr>
          <p:nvPr/>
        </p:nvGraphicFramePr>
        <p:xfrm>
          <a:off x="533400" y="1676400"/>
          <a:ext cx="8077200" cy="4363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0225"/>
                <a:gridCol w="500697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Method or Property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Description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Add </a:t>
                      </a:r>
                      <a:r>
                        <a:rPr lang="en-US" sz="1400" b="0" dirty="0" smtClean="0"/>
                        <a:t>(</a:t>
                      </a:r>
                      <a:r>
                        <a:rPr lang="en-US" sz="1400" b="0" i="1" dirty="0" smtClean="0"/>
                        <a:t>item As Object</a:t>
                      </a:r>
                      <a:r>
                        <a:rPr lang="en-US" sz="1400" b="0" dirty="0" smtClean="0"/>
                        <a:t>)</a:t>
                      </a:r>
                      <a:endParaRPr 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adds </a:t>
                      </a:r>
                      <a:r>
                        <a:rPr lang="en-US" sz="1400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item to the collection, returning </a:t>
                      </a: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its index position</a:t>
                      </a:r>
                      <a:endParaRPr 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Clear </a:t>
                      </a:r>
                      <a:r>
                        <a:rPr lang="en-US" sz="1400" b="0" dirty="0" smtClean="0"/>
                        <a:t>(  )</a:t>
                      </a:r>
                      <a:endParaRPr 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removes all items in the collection. No return value</a:t>
                      </a:r>
                      <a:endParaRPr 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Contains </a:t>
                      </a:r>
                      <a:r>
                        <a:rPr lang="en-US" sz="1400" b="0" dirty="0" smtClean="0"/>
                        <a:t>(</a:t>
                      </a:r>
                      <a:r>
                        <a:rPr lang="en-US" sz="1400" b="0" i="1" dirty="0" smtClean="0"/>
                        <a:t>value As</a:t>
                      </a:r>
                      <a:r>
                        <a:rPr lang="en-US" sz="1400" b="0" i="1" baseline="0" dirty="0" smtClean="0"/>
                        <a:t> </a:t>
                      </a:r>
                      <a:r>
                        <a:rPr lang="en-US" sz="1400" b="0" i="1" dirty="0" smtClean="0"/>
                        <a:t>Object</a:t>
                      </a:r>
                      <a:r>
                        <a:rPr lang="en-US" sz="1400" b="0" dirty="0" smtClean="0"/>
                        <a:t>)</a:t>
                      </a:r>
                      <a:endParaRPr 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returns </a:t>
                      </a:r>
                      <a:r>
                        <a:rPr lang="en-US" sz="1400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True if value is found at least </a:t>
                      </a: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once in the collection.</a:t>
                      </a:r>
                      <a:endParaRPr 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Count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Property</a:t>
                      </a: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returns the number of items in the collection. Read-only</a:t>
                      </a:r>
                      <a:endParaRPr 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err="1" smtClean="0"/>
                        <a:t>IndexOf</a:t>
                      </a:r>
                      <a:r>
                        <a:rPr lang="en-US" sz="1400" b="1" dirty="0" smtClean="0"/>
                        <a:t> </a:t>
                      </a:r>
                      <a:r>
                        <a:rPr lang="en-US" sz="1400" b="0" dirty="0" smtClean="0"/>
                        <a:t>(</a:t>
                      </a:r>
                      <a:r>
                        <a:rPr lang="en-US" sz="1400" b="0" i="1" dirty="0" smtClean="0"/>
                        <a:t>value</a:t>
                      </a:r>
                      <a:r>
                        <a:rPr lang="en-US" sz="1400" b="0" i="1" baseline="0" dirty="0" smtClean="0"/>
                        <a:t> As Object</a:t>
                      </a:r>
                      <a:r>
                        <a:rPr lang="en-US" sz="1400" b="0" baseline="0" dirty="0" smtClean="0"/>
                        <a:t>)</a:t>
                      </a:r>
                      <a:endParaRPr 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returns the Integer index position of the first occurrence of </a:t>
                      </a:r>
                      <a:r>
                        <a:rPr lang="en-US" sz="1400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value in the collection. </a:t>
                      </a: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If </a:t>
                      </a:r>
                      <a:r>
                        <a:rPr lang="en-US" sz="1400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value is not found, the return value is   –1</a:t>
                      </a:r>
                      <a:endParaRPr 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Insert </a:t>
                      </a:r>
                      <a:r>
                        <a:rPr lang="en-US" sz="1400" b="0" dirty="0" smtClean="0"/>
                        <a:t>(</a:t>
                      </a:r>
                      <a:r>
                        <a:rPr lang="en-US" sz="1400" b="0" i="1" dirty="0" smtClean="0"/>
                        <a:t>index</a:t>
                      </a:r>
                      <a:r>
                        <a:rPr lang="en-US" sz="1400" b="0" i="1" baseline="0" dirty="0" smtClean="0"/>
                        <a:t> As Integer, item As Object</a:t>
                      </a:r>
                      <a:r>
                        <a:rPr lang="en-US" sz="1400" b="0" baseline="0" dirty="0" smtClean="0"/>
                        <a:t>)</a:t>
                      </a:r>
                      <a:endParaRPr 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insert </a:t>
                      </a:r>
                      <a:r>
                        <a:rPr lang="en-US" sz="1400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item in the collection at </a:t>
                      </a: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position </a:t>
                      </a:r>
                      <a:r>
                        <a:rPr lang="en-US" sz="1400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index. No return value</a:t>
                      </a:r>
                      <a:endParaRPr 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i="0" dirty="0" smtClean="0"/>
                        <a:t>Item </a:t>
                      </a:r>
                      <a:r>
                        <a:rPr lang="en-US" sz="1400" b="0" i="1" dirty="0" smtClean="0"/>
                        <a:t>(index As Integer</a:t>
                      </a:r>
                      <a:r>
                        <a:rPr lang="en-US" sz="1400" b="0" dirty="0" smtClean="0"/>
                        <a:t>)</a:t>
                      </a:r>
                      <a:endParaRPr 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Property</a:t>
                      </a: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returns the object located at position </a:t>
                      </a:r>
                      <a:r>
                        <a:rPr lang="en-US" sz="1400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index</a:t>
                      </a:r>
                      <a:endParaRPr 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Remove </a:t>
                      </a:r>
                      <a:r>
                        <a:rPr lang="en-US" sz="1400" b="0" dirty="0" smtClean="0"/>
                        <a:t>(</a:t>
                      </a:r>
                      <a:r>
                        <a:rPr lang="en-US" sz="1400" b="0" i="1" dirty="0" smtClean="0"/>
                        <a:t>value</a:t>
                      </a:r>
                      <a:r>
                        <a:rPr lang="en-US" sz="1400" b="0" i="1" baseline="0" dirty="0" smtClean="0"/>
                        <a:t> As Object</a:t>
                      </a:r>
                      <a:r>
                        <a:rPr lang="en-US" sz="1400" b="0" dirty="0" smtClean="0"/>
                        <a:t>)</a:t>
                      </a:r>
                      <a:endParaRPr 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removes </a:t>
                      </a:r>
                      <a:r>
                        <a:rPr lang="en-US" sz="1400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value from the collection. </a:t>
                      </a: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 return value</a:t>
                      </a:r>
                      <a:endParaRPr 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i="0" dirty="0" err="1" smtClean="0"/>
                        <a:t>RemoveAt</a:t>
                      </a:r>
                      <a:r>
                        <a:rPr lang="en-US" sz="1400" b="1" i="1" dirty="0" smtClean="0"/>
                        <a:t> </a:t>
                      </a:r>
                      <a:r>
                        <a:rPr lang="en-US" sz="1400" b="0" i="1" dirty="0" smtClean="0"/>
                        <a:t>(index As Integer</a:t>
                      </a:r>
                      <a:r>
                        <a:rPr lang="en-US" sz="1400" b="0" dirty="0" smtClean="0"/>
                        <a:t>)</a:t>
                      </a:r>
                      <a:endParaRPr 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removes the item at the specified </a:t>
                      </a:r>
                      <a:r>
                        <a:rPr lang="en-US" sz="1400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index. No return value</a:t>
                      </a:r>
                      <a:endParaRPr lang="en-US" sz="140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Section 5.3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Loops: </a:t>
            </a:r>
            <a:br>
              <a:rPr lang="en-US" dirty="0" smtClean="0"/>
            </a:br>
            <a:r>
              <a:rPr lang="en-US" dirty="0" smtClean="0"/>
              <a:t>The Do While Loop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 smtClean="0"/>
              <a:t>A loop is a repeating structure that contains a block of program</a:t>
            </a:r>
          </a:p>
          <a:p>
            <a:r>
              <a:rPr lang="en-US" dirty="0" smtClean="0"/>
              <a:t>statements.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</a:t>
            </a:r>
            <a:r>
              <a:rPr lang="en-US" b="1" dirty="0" smtClean="0">
                <a:solidFill>
                  <a:schemeClr val="bg1"/>
                </a:solidFill>
              </a:rPr>
              <a:t>repetition structure</a:t>
            </a:r>
            <a:r>
              <a:rPr lang="en-US" dirty="0" smtClean="0"/>
              <a:t>, or </a:t>
            </a:r>
            <a:r>
              <a:rPr lang="en-US" b="1" dirty="0" smtClean="0">
                <a:solidFill>
                  <a:schemeClr val="bg1"/>
                </a:solidFill>
              </a:rPr>
              <a:t>loop</a:t>
            </a:r>
            <a:r>
              <a:rPr lang="en-US" dirty="0" smtClean="0"/>
              <a:t> causes one or more statements to repeat</a:t>
            </a:r>
          </a:p>
          <a:p>
            <a:r>
              <a:rPr lang="en-US" dirty="0" smtClean="0"/>
              <a:t>Each repetition of the loop is called an </a:t>
            </a:r>
            <a:r>
              <a:rPr lang="en-US" b="1" dirty="0" smtClean="0">
                <a:solidFill>
                  <a:schemeClr val="bg1"/>
                </a:solidFill>
              </a:rPr>
              <a:t>iteration</a:t>
            </a:r>
          </a:p>
          <a:p>
            <a:r>
              <a:rPr lang="en-US" dirty="0" smtClean="0"/>
              <a:t>Visual Basic has three types of loops:</a:t>
            </a:r>
          </a:p>
          <a:p>
            <a:pPr lvl="1"/>
            <a:r>
              <a:rPr lang="en-US" b="1" dirty="0" smtClean="0"/>
              <a:t>Do While</a:t>
            </a:r>
            <a:r>
              <a:rPr lang="en-US" dirty="0" smtClean="0"/>
              <a:t>	</a:t>
            </a:r>
          </a:p>
          <a:p>
            <a:pPr lvl="1"/>
            <a:r>
              <a:rPr lang="en-US" b="1" dirty="0" smtClean="0"/>
              <a:t>Do Until</a:t>
            </a:r>
            <a:r>
              <a:rPr lang="en-US" dirty="0" smtClean="0"/>
              <a:t>	</a:t>
            </a:r>
          </a:p>
          <a:p>
            <a:pPr lvl="1"/>
            <a:r>
              <a:rPr lang="en-US" b="1" dirty="0" smtClean="0"/>
              <a:t>For… Next</a:t>
            </a:r>
          </a:p>
          <a:p>
            <a:r>
              <a:rPr lang="en-US" dirty="0" smtClean="0"/>
              <a:t>The difference among them is how they control the repetition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5 – Slide </a:t>
            </a:r>
            <a:fld id="{B6F15528-21DE-4FAA-801E-634DDDAF4B2B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/>
              <a:t>Do While</a:t>
            </a:r>
            <a:r>
              <a:rPr lang="en-US" dirty="0" smtClean="0"/>
              <a:t>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</a:t>
            </a:r>
            <a:r>
              <a:rPr lang="en-US" b="1" dirty="0" smtClean="0"/>
              <a:t>Do While</a:t>
            </a:r>
            <a:r>
              <a:rPr lang="en-US" dirty="0" smtClean="0"/>
              <a:t> loop has two important parts:</a:t>
            </a:r>
          </a:p>
          <a:p>
            <a:pPr lvl="1"/>
            <a:r>
              <a:rPr lang="en-US" dirty="0" smtClean="0"/>
              <a:t>a Boolean expression that is tested for a </a:t>
            </a:r>
            <a:r>
              <a:rPr lang="en-US" b="1" dirty="0" smtClean="0"/>
              <a:t>True</a:t>
            </a:r>
            <a:r>
              <a:rPr lang="en-US" dirty="0" smtClean="0"/>
              <a:t> or </a:t>
            </a:r>
            <a:r>
              <a:rPr lang="en-US" b="1" dirty="0" smtClean="0"/>
              <a:t>False</a:t>
            </a:r>
            <a:r>
              <a:rPr lang="en-US" dirty="0" smtClean="0"/>
              <a:t> value</a:t>
            </a:r>
          </a:p>
          <a:p>
            <a:pPr lvl="1"/>
            <a:r>
              <a:rPr lang="en-US" dirty="0" smtClean="0"/>
              <a:t>a statement or group of statements that is repeated as long as the Boolean expression is true, called </a:t>
            </a:r>
            <a:r>
              <a:rPr lang="en-US" b="1" dirty="0" smtClean="0">
                <a:solidFill>
                  <a:schemeClr val="bg1"/>
                </a:solidFill>
              </a:rPr>
              <a:t>Conditionally executed statements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 lnSpcReduction="10000"/>
          </a:bodyPr>
          <a:lstStyle/>
          <a:p>
            <a:endParaRPr lang="en-US" sz="2000" b="1" dirty="0" smtClean="0"/>
          </a:p>
          <a:p>
            <a:endParaRPr lang="en-US" sz="2000" b="1" dirty="0" smtClean="0"/>
          </a:p>
          <a:p>
            <a:endParaRPr lang="en-US" sz="2000" b="1" dirty="0" smtClean="0"/>
          </a:p>
          <a:p>
            <a:endParaRPr lang="en-US" sz="2000" b="1" dirty="0" smtClean="0"/>
          </a:p>
          <a:p>
            <a:endParaRPr lang="en-US" sz="2000" b="1" dirty="0" smtClean="0"/>
          </a:p>
          <a:p>
            <a:endParaRPr lang="en-US" sz="2000" b="1" dirty="0" smtClean="0"/>
          </a:p>
          <a:p>
            <a:endParaRPr lang="en-US" sz="2000" b="1" dirty="0" smtClean="0"/>
          </a:p>
          <a:p>
            <a:endParaRPr lang="en-US" sz="2000" b="1" dirty="0" smtClean="0"/>
          </a:p>
          <a:p>
            <a:endParaRPr lang="en-US" sz="2000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5 – Slide </a:t>
            </a:r>
            <a:fld id="{B6F15528-21DE-4FAA-801E-634DDDAF4B2B}" type="slidenum">
              <a:rPr lang="en-US" smtClean="0"/>
              <a:pPr/>
              <a:t>25</a:t>
            </a:fld>
            <a:endParaRPr lang="en-US" dirty="0"/>
          </a:p>
        </p:txBody>
      </p:sp>
      <p:grpSp>
        <p:nvGrpSpPr>
          <p:cNvPr id="6" name="Group 13"/>
          <p:cNvGrpSpPr>
            <a:grpSpLocks/>
          </p:cNvGrpSpPr>
          <p:nvPr/>
        </p:nvGrpSpPr>
        <p:grpSpPr bwMode="auto">
          <a:xfrm>
            <a:off x="4800600" y="2895600"/>
            <a:ext cx="3733800" cy="3200400"/>
            <a:chOff x="2832" y="1632"/>
            <a:chExt cx="2784" cy="1536"/>
          </a:xfrm>
        </p:grpSpPr>
        <p:sp>
          <p:nvSpPr>
            <p:cNvPr id="7" name="AutoShape 4"/>
            <p:cNvSpPr>
              <a:spLocks noChangeArrowheads="1"/>
            </p:cNvSpPr>
            <p:nvPr/>
          </p:nvSpPr>
          <p:spPr bwMode="auto">
            <a:xfrm>
              <a:off x="2832" y="2112"/>
              <a:ext cx="1344" cy="768"/>
            </a:xfrm>
            <a:prstGeom prst="flowChartDecision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 dirty="0" smtClean="0"/>
                <a:t>Expression true?</a:t>
              </a:r>
              <a:endParaRPr lang="en-US" b="1" dirty="0"/>
            </a:p>
          </p:txBody>
        </p:sp>
        <p:sp>
          <p:nvSpPr>
            <p:cNvPr id="8" name="AutoShape 5"/>
            <p:cNvSpPr>
              <a:spLocks noChangeArrowheads="1"/>
            </p:cNvSpPr>
            <p:nvPr/>
          </p:nvSpPr>
          <p:spPr bwMode="auto">
            <a:xfrm>
              <a:off x="4512" y="2112"/>
              <a:ext cx="1104" cy="768"/>
            </a:xfrm>
            <a:prstGeom prst="flowChartProcess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 dirty="0" smtClean="0"/>
                <a:t>Process</a:t>
              </a:r>
              <a:endParaRPr lang="en-US" b="1" dirty="0"/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3504" y="1632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5040" y="1776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4176" y="2496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3504" y="2880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 rot="5400000">
              <a:off x="4272" y="1008"/>
              <a:ext cx="0" cy="15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 Box 11"/>
            <p:cNvSpPr txBox="1">
              <a:spLocks noChangeArrowheads="1"/>
            </p:cNvSpPr>
            <p:nvPr/>
          </p:nvSpPr>
          <p:spPr bwMode="auto">
            <a:xfrm>
              <a:off x="2976" y="2832"/>
              <a:ext cx="537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1" dirty="0"/>
                <a:t>False</a:t>
              </a:r>
            </a:p>
          </p:txBody>
        </p:sp>
        <p:sp>
          <p:nvSpPr>
            <p:cNvPr id="15" name="Text Box 12"/>
            <p:cNvSpPr txBox="1">
              <a:spLocks noChangeArrowheads="1"/>
            </p:cNvSpPr>
            <p:nvPr/>
          </p:nvSpPr>
          <p:spPr bwMode="auto">
            <a:xfrm>
              <a:off x="4032" y="2208"/>
              <a:ext cx="493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1" dirty="0"/>
                <a:t>True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974184" y="1600200"/>
            <a:ext cx="338663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Do While </a:t>
            </a:r>
            <a:r>
              <a:rPr lang="en-US" sz="2000" b="1" i="1" dirty="0" err="1" smtClean="0"/>
              <a:t>BooleanExpression</a:t>
            </a:r>
            <a:endParaRPr lang="en-US" sz="2000" b="1" i="1" dirty="0" smtClean="0"/>
          </a:p>
          <a:p>
            <a:r>
              <a:rPr lang="en-US" sz="2000" b="1" i="1" dirty="0" smtClean="0"/>
              <a:t>statement</a:t>
            </a:r>
          </a:p>
          <a:p>
            <a:r>
              <a:rPr lang="en-US" sz="2000" b="1" dirty="0" smtClean="0"/>
              <a:t>(</a:t>
            </a:r>
            <a:r>
              <a:rPr lang="en-US" sz="2000" b="1" i="1" dirty="0" smtClean="0"/>
              <a:t>more statements may follow)</a:t>
            </a:r>
          </a:p>
          <a:p>
            <a:r>
              <a:rPr lang="en-US" sz="2000" b="1" dirty="0" smtClean="0"/>
              <a:t>Loop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Do While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sz="2400" b="1" dirty="0" err="1" smtClean="0"/>
              <a:t>intCount</a:t>
            </a:r>
            <a:r>
              <a:rPr lang="en-US" sz="2400" dirty="0" smtClean="0"/>
              <a:t> initialized to </a:t>
            </a:r>
            <a:r>
              <a:rPr lang="en-US" sz="2400" b="1" dirty="0" smtClean="0"/>
              <a:t>0</a:t>
            </a:r>
          </a:p>
          <a:p>
            <a:r>
              <a:rPr lang="en-US" sz="2400" dirty="0" smtClean="0"/>
              <a:t>Expression </a:t>
            </a:r>
            <a:r>
              <a:rPr lang="en-US" sz="2400" b="1" dirty="0" err="1" smtClean="0"/>
              <a:t>intCount</a:t>
            </a:r>
            <a:r>
              <a:rPr lang="en-US" sz="2400" b="1" dirty="0" smtClean="0"/>
              <a:t> &lt; 10 </a:t>
            </a:r>
            <a:r>
              <a:rPr lang="en-US" sz="2400" dirty="0" smtClean="0"/>
              <a:t>is tested</a:t>
            </a:r>
          </a:p>
          <a:p>
            <a:r>
              <a:rPr lang="en-US" sz="2400" dirty="0" smtClean="0"/>
              <a:t>If </a:t>
            </a:r>
            <a:r>
              <a:rPr lang="en-US" sz="2400" b="1" dirty="0" smtClean="0"/>
              <a:t>True</a:t>
            </a:r>
            <a:r>
              <a:rPr lang="en-US" sz="2400" dirty="0" smtClean="0"/>
              <a:t>, execute body:</a:t>
            </a:r>
          </a:p>
          <a:p>
            <a:pPr lvl="1"/>
            <a:r>
              <a:rPr lang="en-US" b="1" dirty="0" smtClean="0"/>
              <a:t>"Hello" </a:t>
            </a:r>
            <a:r>
              <a:rPr lang="en-US" dirty="0" smtClean="0"/>
              <a:t>added to </a:t>
            </a:r>
            <a:r>
              <a:rPr lang="en-US" b="1" dirty="0" err="1" smtClean="0"/>
              <a:t>lstOutput</a:t>
            </a:r>
            <a:r>
              <a:rPr lang="en-US" dirty="0" smtClean="0"/>
              <a:t> Items Collection</a:t>
            </a:r>
          </a:p>
          <a:p>
            <a:pPr lvl="1"/>
            <a:r>
              <a:rPr lang="en-US" b="1" dirty="0" err="1" smtClean="0"/>
              <a:t>intCount</a:t>
            </a:r>
            <a:r>
              <a:rPr lang="en-US" dirty="0" smtClean="0"/>
              <a:t> increases by </a:t>
            </a:r>
            <a:r>
              <a:rPr lang="en-US" b="1" dirty="0" smtClean="0"/>
              <a:t>1</a:t>
            </a:r>
          </a:p>
          <a:p>
            <a:r>
              <a:rPr lang="en-US" sz="2400" dirty="0" smtClean="0"/>
              <a:t>Test expression again</a:t>
            </a:r>
          </a:p>
          <a:p>
            <a:pPr lvl="1"/>
            <a:r>
              <a:rPr lang="en-US" dirty="0" smtClean="0"/>
              <a:t>Repeat until </a:t>
            </a:r>
            <a:r>
              <a:rPr lang="en-US" b="1" dirty="0" err="1" smtClean="0"/>
              <a:t>intCount</a:t>
            </a:r>
            <a:r>
              <a:rPr lang="en-US" b="1" dirty="0" smtClean="0"/>
              <a:t> &lt; 10</a:t>
            </a:r>
            <a:r>
              <a:rPr lang="en-US" dirty="0" smtClean="0"/>
              <a:t> becomes </a:t>
            </a:r>
            <a:r>
              <a:rPr lang="en-US" b="1" dirty="0" smtClean="0"/>
              <a:t>False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5 – Slide </a:t>
            </a:r>
            <a:fld id="{B6F15528-21DE-4FAA-801E-634DDDAF4B2B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32383" y="3276600"/>
            <a:ext cx="2270235" cy="2743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4929364" y="1600200"/>
            <a:ext cx="347627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Dim </a:t>
            </a:r>
            <a:r>
              <a:rPr lang="en-US" sz="2000" b="1" dirty="0" err="1" smtClean="0"/>
              <a:t>intCount</a:t>
            </a:r>
            <a:r>
              <a:rPr lang="en-US" sz="2000" b="1" dirty="0" smtClean="0"/>
              <a:t> As Integer = 0</a:t>
            </a:r>
          </a:p>
          <a:p>
            <a:r>
              <a:rPr lang="en-US" sz="2000" b="1" dirty="0" smtClean="0"/>
              <a:t>Do While </a:t>
            </a:r>
            <a:r>
              <a:rPr lang="en-US" sz="2000" b="1" dirty="0" err="1" smtClean="0"/>
              <a:t>intCount</a:t>
            </a:r>
            <a:r>
              <a:rPr lang="en-US" sz="2000" b="1" dirty="0" smtClean="0"/>
              <a:t> &lt; 10</a:t>
            </a:r>
          </a:p>
          <a:p>
            <a:r>
              <a:rPr lang="en-US" sz="2000" b="1" dirty="0" smtClean="0"/>
              <a:t>   </a:t>
            </a:r>
            <a:r>
              <a:rPr lang="en-US" sz="2000" b="1" dirty="0" err="1" smtClean="0"/>
              <a:t>lstOutput.Items.Add</a:t>
            </a:r>
            <a:r>
              <a:rPr lang="en-US" sz="2000" b="1" dirty="0" smtClean="0"/>
              <a:t>("Hello")</a:t>
            </a:r>
          </a:p>
          <a:p>
            <a:r>
              <a:rPr lang="en-US" sz="2000" b="1" dirty="0" smtClean="0"/>
              <a:t>   </a:t>
            </a:r>
            <a:r>
              <a:rPr lang="en-US" sz="2000" b="1" dirty="0" err="1" smtClean="0"/>
              <a:t>intCount</a:t>
            </a:r>
            <a:r>
              <a:rPr lang="en-US" sz="2000" b="1" dirty="0" smtClean="0"/>
              <a:t> += 1</a:t>
            </a:r>
          </a:p>
          <a:p>
            <a:r>
              <a:rPr lang="en-US" sz="2000" b="1" dirty="0" smtClean="0"/>
              <a:t>Loop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Infinite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500" dirty="0" smtClean="0"/>
              <a:t>A loop must have some way to end itself</a:t>
            </a:r>
          </a:p>
          <a:p>
            <a:r>
              <a:rPr lang="en-US" sz="3500" dirty="0" smtClean="0"/>
              <a:t>Something within the body of the loop must eventually force the test expression to false</a:t>
            </a:r>
          </a:p>
          <a:p>
            <a:r>
              <a:rPr lang="en-US" sz="3500" dirty="0" smtClean="0"/>
              <a:t>In the previous example</a:t>
            </a:r>
          </a:p>
          <a:p>
            <a:pPr lvl="1"/>
            <a:r>
              <a:rPr lang="en-US" sz="3500" dirty="0" smtClean="0"/>
              <a:t>The loop continues to repeat</a:t>
            </a:r>
          </a:p>
          <a:p>
            <a:pPr lvl="1"/>
            <a:r>
              <a:rPr lang="en-US" sz="3500" b="1" dirty="0" err="1" smtClean="0"/>
              <a:t>intCount</a:t>
            </a:r>
            <a:r>
              <a:rPr lang="en-US" sz="3500" dirty="0" smtClean="0"/>
              <a:t> increases by one for each repetition</a:t>
            </a:r>
          </a:p>
          <a:p>
            <a:pPr lvl="1"/>
            <a:r>
              <a:rPr lang="en-US" sz="3500" dirty="0" smtClean="0"/>
              <a:t>Finally </a:t>
            </a:r>
            <a:r>
              <a:rPr lang="en-US" sz="3500" b="1" dirty="0" err="1" smtClean="0"/>
              <a:t>intCount</a:t>
            </a:r>
            <a:r>
              <a:rPr lang="en-US" sz="3500" dirty="0" smtClean="0"/>
              <a:t> is not </a:t>
            </a:r>
            <a:r>
              <a:rPr lang="en-US" sz="3500" b="1" dirty="0" smtClean="0"/>
              <a:t>&lt; 10 </a:t>
            </a:r>
            <a:r>
              <a:rPr lang="en-US" sz="3500" dirty="0" smtClean="0"/>
              <a:t>and the loop ends</a:t>
            </a:r>
          </a:p>
          <a:p>
            <a:r>
              <a:rPr lang="en-US" sz="3500" dirty="0" smtClean="0"/>
              <a:t>If the test expression can never be false, the loop will continue to repeat forever </a:t>
            </a:r>
          </a:p>
          <a:p>
            <a:pPr lvl="1"/>
            <a:r>
              <a:rPr lang="en-US" sz="3500" dirty="0" smtClean="0"/>
              <a:t>This is called an </a:t>
            </a:r>
            <a:r>
              <a:rPr lang="en-US" sz="3500" b="1" dirty="0" smtClean="0">
                <a:solidFill>
                  <a:schemeClr val="bg1"/>
                </a:solidFill>
              </a:rPr>
              <a:t>infinite loop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5 – Slide </a:t>
            </a:r>
            <a:fld id="{B6F15528-21DE-4FAA-801E-634DDDAF4B2B}" type="slidenum">
              <a:rPr lang="en-US" smtClean="0"/>
              <a:pPr/>
              <a:t>27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A </a:t>
            </a:r>
            <a:r>
              <a:rPr lang="en-US" sz="2000" b="1" dirty="0" smtClean="0">
                <a:solidFill>
                  <a:schemeClr val="bg1"/>
                </a:solidFill>
              </a:rPr>
              <a:t>counter</a:t>
            </a:r>
            <a:r>
              <a:rPr lang="en-US" sz="2000" dirty="0" smtClean="0"/>
              <a:t> is a variable that is regularly incremented or decremented each time a loop iterates</a:t>
            </a:r>
          </a:p>
          <a:p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chemeClr val="bg1"/>
                </a:solidFill>
              </a:rPr>
              <a:t>Increment</a:t>
            </a:r>
            <a:r>
              <a:rPr lang="en-US" sz="2000" dirty="0" smtClean="0"/>
              <a:t> means to </a:t>
            </a:r>
            <a:r>
              <a:rPr lang="en-US" sz="2000" b="1" dirty="0" smtClean="0"/>
              <a:t>add 1 </a:t>
            </a:r>
            <a:r>
              <a:rPr lang="en-US" sz="2000" dirty="0" smtClean="0"/>
              <a:t>to the counter’s value</a:t>
            </a:r>
          </a:p>
          <a:p>
            <a:pPr lvl="1"/>
            <a:r>
              <a:rPr lang="en-US" sz="2000" b="1" dirty="0" err="1" smtClean="0"/>
              <a:t>intX</a:t>
            </a:r>
            <a:r>
              <a:rPr lang="en-US" sz="2000" b="1" dirty="0" smtClean="0"/>
              <a:t> = </a:t>
            </a:r>
            <a:r>
              <a:rPr lang="en-US" sz="2000" b="1" dirty="0" err="1" smtClean="0"/>
              <a:t>intX</a:t>
            </a:r>
            <a:r>
              <a:rPr lang="en-US" sz="2000" b="1" dirty="0" smtClean="0"/>
              <a:t> + 1</a:t>
            </a:r>
          </a:p>
          <a:p>
            <a:pPr lvl="1"/>
            <a:r>
              <a:rPr lang="en-US" sz="2000" b="1" dirty="0" err="1" smtClean="0"/>
              <a:t>intX</a:t>
            </a:r>
            <a:r>
              <a:rPr lang="en-US" sz="2000" b="1" dirty="0" smtClean="0"/>
              <a:t> += 1</a:t>
            </a:r>
          </a:p>
          <a:p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chemeClr val="bg1"/>
                </a:solidFill>
              </a:rPr>
              <a:t>Decrement</a:t>
            </a:r>
            <a:r>
              <a:rPr lang="en-US" sz="2000" dirty="0" smtClean="0"/>
              <a:t> means to </a:t>
            </a:r>
            <a:r>
              <a:rPr lang="en-US" sz="2000" b="1" dirty="0" smtClean="0"/>
              <a:t>subtract 1 </a:t>
            </a:r>
            <a:r>
              <a:rPr lang="en-US" sz="2000" dirty="0" smtClean="0"/>
              <a:t>from the counter’s value</a:t>
            </a:r>
          </a:p>
          <a:p>
            <a:pPr lvl="1"/>
            <a:r>
              <a:rPr lang="en-US" sz="2000" b="1" dirty="0" err="1" smtClean="0"/>
              <a:t>intX</a:t>
            </a:r>
            <a:r>
              <a:rPr lang="en-US" sz="2000" b="1" dirty="0" smtClean="0"/>
              <a:t> = </a:t>
            </a:r>
            <a:r>
              <a:rPr lang="en-US" sz="2000" b="1" dirty="0" err="1" smtClean="0"/>
              <a:t>intX</a:t>
            </a:r>
            <a:r>
              <a:rPr lang="en-US" sz="2000" b="1" dirty="0" smtClean="0"/>
              <a:t> - 1</a:t>
            </a:r>
          </a:p>
          <a:p>
            <a:pPr lvl="1"/>
            <a:r>
              <a:rPr lang="en-US" sz="2000" b="1" dirty="0" err="1" smtClean="0"/>
              <a:t>intX</a:t>
            </a:r>
            <a:r>
              <a:rPr lang="en-US" sz="2000" b="1" dirty="0" smtClean="0"/>
              <a:t> -= 1</a:t>
            </a:r>
          </a:p>
          <a:p>
            <a:endParaRPr lang="en-US" sz="2400" b="1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Counters generally initialized before loop begins</a:t>
            </a:r>
          </a:p>
          <a:p>
            <a:pPr>
              <a:buNone/>
            </a:pPr>
            <a:r>
              <a:rPr lang="en-US" sz="2000" b="1" dirty="0" smtClean="0"/>
              <a:t>	' Start at zero</a:t>
            </a:r>
            <a:endParaRPr lang="en-US" sz="2000" dirty="0" smtClean="0"/>
          </a:p>
          <a:p>
            <a:pPr>
              <a:buNone/>
            </a:pPr>
            <a:r>
              <a:rPr lang="en-US" sz="2000" b="1" dirty="0" smtClean="0"/>
              <a:t>	Dim </a:t>
            </a:r>
            <a:r>
              <a:rPr lang="en-US" sz="2000" b="1" dirty="0" err="1" smtClean="0"/>
              <a:t>intCount</a:t>
            </a:r>
            <a:r>
              <a:rPr lang="en-US" sz="2000" b="1" dirty="0" smtClean="0"/>
              <a:t> As Integer = 0</a:t>
            </a:r>
          </a:p>
          <a:p>
            <a:r>
              <a:rPr lang="en-US" sz="2000" dirty="0" smtClean="0"/>
              <a:t>Counter must be modified in body of loop</a:t>
            </a:r>
          </a:p>
          <a:p>
            <a:pPr>
              <a:buNone/>
            </a:pPr>
            <a:r>
              <a:rPr lang="en-US" sz="2000" b="1" dirty="0" smtClean="0"/>
              <a:t>	' Increment the counter variable</a:t>
            </a:r>
            <a:endParaRPr lang="en-US" sz="2000" dirty="0" smtClean="0"/>
          </a:p>
          <a:p>
            <a:pPr>
              <a:buNone/>
            </a:pPr>
            <a:r>
              <a:rPr lang="en-US" sz="2000" b="1" dirty="0" smtClean="0"/>
              <a:t>	</a:t>
            </a:r>
            <a:r>
              <a:rPr lang="en-US" sz="2000" b="1" dirty="0" err="1" smtClean="0"/>
              <a:t>intCount</a:t>
            </a:r>
            <a:r>
              <a:rPr lang="en-US" sz="2000" b="1" dirty="0" smtClean="0"/>
              <a:t> += 1		</a:t>
            </a:r>
          </a:p>
          <a:p>
            <a:r>
              <a:rPr lang="en-US" sz="2000" dirty="0" smtClean="0"/>
              <a:t>Loop ends when of value counter variable exceeds the range of the test expression</a:t>
            </a:r>
          </a:p>
          <a:p>
            <a:pPr>
              <a:buNone/>
            </a:pPr>
            <a:r>
              <a:rPr lang="en-US" sz="2000" b="1" dirty="0" smtClean="0"/>
              <a:t>	' False after ten iterations</a:t>
            </a:r>
            <a:endParaRPr lang="en-US" sz="2000" dirty="0" smtClean="0"/>
          </a:p>
          <a:p>
            <a:pPr>
              <a:buNone/>
            </a:pPr>
            <a:r>
              <a:rPr lang="en-US" sz="2000" b="1" dirty="0" smtClean="0"/>
              <a:t>	</a:t>
            </a:r>
            <a:r>
              <a:rPr lang="en-US" sz="2000" b="1" dirty="0" err="1" smtClean="0"/>
              <a:t>intCount</a:t>
            </a:r>
            <a:r>
              <a:rPr lang="en-US" sz="2000" b="1" dirty="0" smtClean="0"/>
              <a:t> &lt; 10		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5 – Slide </a:t>
            </a:r>
            <a:fld id="{B6F15528-21DE-4FAA-801E-634DDDAF4B2B}" type="slidenum">
              <a:rPr lang="en-US" smtClean="0"/>
              <a:pPr/>
              <a:t>28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Pretest and Posttest </a:t>
            </a:r>
            <a:r>
              <a:rPr lang="en-US" b="1" dirty="0" smtClean="0"/>
              <a:t>Do While </a:t>
            </a:r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Previous </a:t>
            </a:r>
            <a:r>
              <a:rPr lang="en-US" b="1" dirty="0" smtClean="0"/>
              <a:t>Do While</a:t>
            </a:r>
            <a:r>
              <a:rPr lang="en-US" dirty="0" smtClean="0"/>
              <a:t> loops are in </a:t>
            </a:r>
            <a:r>
              <a:rPr lang="en-US" b="1" dirty="0" smtClean="0">
                <a:solidFill>
                  <a:schemeClr val="bg1"/>
                </a:solidFill>
              </a:rPr>
              <a:t>pretest</a:t>
            </a:r>
            <a:r>
              <a:rPr lang="en-US" dirty="0" smtClean="0"/>
              <a:t> form</a:t>
            </a:r>
          </a:p>
          <a:p>
            <a:pPr lvl="1"/>
            <a:r>
              <a:rPr lang="en-US" dirty="0" smtClean="0"/>
              <a:t>Expression is tested before the body of the loop is executed</a:t>
            </a:r>
          </a:p>
          <a:p>
            <a:pPr lvl="1"/>
            <a:r>
              <a:rPr lang="en-US" dirty="0" smtClean="0"/>
              <a:t>The body may not be executed at all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Do While</a:t>
            </a:r>
            <a:r>
              <a:rPr lang="en-US" dirty="0" smtClean="0"/>
              <a:t> loops also have a </a:t>
            </a:r>
            <a:r>
              <a:rPr lang="en-US" b="1" dirty="0" smtClean="0">
                <a:solidFill>
                  <a:schemeClr val="bg1"/>
                </a:solidFill>
              </a:rPr>
              <a:t>posttest</a:t>
            </a:r>
            <a:r>
              <a:rPr lang="en-US" dirty="0" smtClean="0"/>
              <a:t> form</a:t>
            </a:r>
          </a:p>
          <a:p>
            <a:pPr lvl="1"/>
            <a:r>
              <a:rPr lang="en-US" dirty="0" smtClean="0"/>
              <a:t>The body of the loop is executed first</a:t>
            </a:r>
          </a:p>
          <a:p>
            <a:pPr lvl="1"/>
            <a:r>
              <a:rPr lang="en-US" dirty="0" smtClean="0"/>
              <a:t>Then the expression is evaluated</a:t>
            </a:r>
          </a:p>
          <a:p>
            <a:pPr lvl="1"/>
            <a:r>
              <a:rPr lang="en-US" dirty="0" smtClean="0"/>
              <a:t>Body repeats as long as expression is true</a:t>
            </a:r>
          </a:p>
          <a:p>
            <a:pPr lvl="1"/>
            <a:r>
              <a:rPr lang="en-US" dirty="0" smtClean="0"/>
              <a:t>A posttest loop always executes the body of the loop at least once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5 – Slide </a:t>
            </a:r>
            <a:fld id="{B6F15528-21DE-4FAA-801E-634DDDAF4B2B}" type="slidenum">
              <a:rPr lang="en-US" smtClean="0"/>
              <a:pPr/>
              <a:t>29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 smtClean="0"/>
              <a:t>This chapter introduces:</a:t>
            </a:r>
          </a:p>
          <a:p>
            <a:pPr lvl="1"/>
            <a:r>
              <a:rPr lang="en-US" sz="3600" dirty="0" smtClean="0"/>
              <a:t>Input boxes</a:t>
            </a:r>
          </a:p>
          <a:p>
            <a:pPr lvl="1"/>
            <a:r>
              <a:rPr lang="en-US" sz="3600" dirty="0" smtClean="0"/>
              <a:t>List and combo boxes</a:t>
            </a:r>
          </a:p>
          <a:p>
            <a:pPr lvl="1"/>
            <a:r>
              <a:rPr lang="en-US" sz="3600" dirty="0" smtClean="0"/>
              <a:t>Loops</a:t>
            </a:r>
          </a:p>
          <a:p>
            <a:pPr lvl="1"/>
            <a:r>
              <a:rPr lang="en-US" sz="3600" dirty="0" smtClean="0"/>
              <a:t>Random numbers</a:t>
            </a:r>
          </a:p>
          <a:p>
            <a:pPr lvl="1"/>
            <a:r>
              <a:rPr lang="en-US" sz="3600" dirty="0" smtClean="0"/>
              <a:t>The ToolTip control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5 – Slide </a:t>
            </a:r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Posttest </a:t>
            </a:r>
            <a:r>
              <a:rPr lang="en-US" b="1" dirty="0" smtClean="0"/>
              <a:t>Do While</a:t>
            </a:r>
            <a:r>
              <a:rPr lang="en-US" dirty="0" smtClean="0"/>
              <a:t>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The </a:t>
            </a:r>
            <a:r>
              <a:rPr lang="en-US" sz="2400" b="1" dirty="0" smtClean="0"/>
              <a:t>Do While</a:t>
            </a:r>
            <a:r>
              <a:rPr lang="en-US" sz="2400" dirty="0" smtClean="0"/>
              <a:t> loop can also be written as a</a:t>
            </a:r>
          </a:p>
          <a:p>
            <a:pPr>
              <a:buNone/>
            </a:pPr>
            <a:r>
              <a:rPr lang="en-US" sz="2400" dirty="0" smtClean="0"/>
              <a:t>      </a:t>
            </a:r>
            <a:r>
              <a:rPr lang="en-US" sz="2400" i="1" dirty="0" smtClean="0"/>
              <a:t>posttest</a:t>
            </a:r>
            <a:r>
              <a:rPr lang="en-US" sz="2400" dirty="0" smtClean="0"/>
              <a:t> loop: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r>
              <a:rPr lang="en-US" sz="2400" b="1" dirty="0" smtClean="0"/>
              <a:t>While </a:t>
            </a:r>
            <a:r>
              <a:rPr lang="en-US" sz="2400" b="1" i="1" dirty="0" err="1" smtClean="0"/>
              <a:t>BooleanExpression</a:t>
            </a:r>
            <a:r>
              <a:rPr lang="en-US" sz="2400" i="1" dirty="0" smtClean="0"/>
              <a:t> appears </a:t>
            </a:r>
          </a:p>
          <a:p>
            <a:pPr>
              <a:buNone/>
            </a:pPr>
            <a:r>
              <a:rPr lang="en-US" sz="2400" i="1" dirty="0" smtClean="0"/>
              <a:t>      </a:t>
            </a:r>
            <a:r>
              <a:rPr lang="en-US" sz="2400" dirty="0" smtClean="0"/>
              <a:t>after the </a:t>
            </a:r>
            <a:r>
              <a:rPr lang="en-US" sz="2400" b="1" dirty="0" smtClean="0"/>
              <a:t>Loop</a:t>
            </a:r>
            <a:r>
              <a:rPr lang="en-US" sz="2400" dirty="0" smtClean="0"/>
              <a:t> keyword</a:t>
            </a:r>
          </a:p>
          <a:p>
            <a:r>
              <a:rPr lang="en-US" sz="2400" dirty="0" smtClean="0"/>
              <a:t>Tests its Boolean expression after </a:t>
            </a:r>
          </a:p>
          <a:p>
            <a:pPr>
              <a:buNone/>
            </a:pPr>
            <a:r>
              <a:rPr lang="en-US" sz="2400" dirty="0" smtClean="0"/>
              <a:t>	each loop iteration</a:t>
            </a:r>
          </a:p>
          <a:p>
            <a:r>
              <a:rPr lang="en-US" sz="2400" dirty="0" smtClean="0"/>
              <a:t>Will always perform at least one iteration, </a:t>
            </a:r>
          </a:p>
          <a:p>
            <a:pPr>
              <a:buNone/>
            </a:pPr>
            <a:r>
              <a:rPr lang="en-US" sz="2400" dirty="0" smtClean="0"/>
              <a:t>	even if its Boolean expression is false to start with</a:t>
            </a:r>
          </a:p>
          <a:p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5 – Slide </a:t>
            </a:r>
            <a:fld id="{B6F15528-21DE-4FAA-801E-634DDDAF4B2B}" type="slidenum">
              <a:rPr lang="en-US" smtClean="0"/>
              <a:pPr/>
              <a:t>30</a:t>
            </a:fld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5867400" y="1676400"/>
            <a:ext cx="2667000" cy="4114800"/>
            <a:chOff x="5257800" y="1905000"/>
            <a:chExt cx="2667000" cy="4114800"/>
          </a:xfrm>
        </p:grpSpPr>
        <p:sp>
          <p:nvSpPr>
            <p:cNvPr id="5" name="AutoShape 5"/>
            <p:cNvSpPr>
              <a:spLocks noChangeArrowheads="1"/>
            </p:cNvSpPr>
            <p:nvPr/>
          </p:nvSpPr>
          <p:spPr bwMode="auto">
            <a:xfrm>
              <a:off x="5257800" y="4343400"/>
              <a:ext cx="2133600" cy="1219200"/>
            </a:xfrm>
            <a:prstGeom prst="flowChartDecision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 dirty="0" smtClean="0"/>
                <a:t>Boolean</a:t>
              </a:r>
            </a:p>
            <a:p>
              <a:pPr algn="ctr" eaLnBrk="0" hangingPunct="0"/>
              <a:r>
                <a:rPr lang="en-US" b="1" dirty="0" smtClean="0"/>
                <a:t>Expression</a:t>
              </a:r>
              <a:endParaRPr lang="en-US" b="1" dirty="0"/>
            </a:p>
          </p:txBody>
        </p:sp>
        <p:sp>
          <p:nvSpPr>
            <p:cNvPr id="6" name="AutoShape 6"/>
            <p:cNvSpPr>
              <a:spLocks noChangeArrowheads="1"/>
            </p:cNvSpPr>
            <p:nvPr/>
          </p:nvSpPr>
          <p:spPr bwMode="auto">
            <a:xfrm>
              <a:off x="5410200" y="2362200"/>
              <a:ext cx="1752600" cy="1219200"/>
            </a:xfrm>
            <a:prstGeom prst="flowChartProcess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 dirty="0" smtClean="0"/>
                <a:t>Statement(s</a:t>
              </a:r>
              <a:r>
                <a:rPr lang="en-US" b="1" dirty="0"/>
                <a:t>)</a:t>
              </a:r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>
              <a:off x="6324600" y="3581400"/>
              <a:ext cx="0" cy="762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7924800" y="2057400"/>
              <a:ext cx="0" cy="2895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7391400" y="4953000"/>
              <a:ext cx="533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6324600" y="5562600"/>
              <a:ext cx="0" cy="457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 rot="5400000">
              <a:off x="7124700" y="1257300"/>
              <a:ext cx="0" cy="1600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5486400" y="5486400"/>
              <a:ext cx="660887" cy="36933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1" dirty="0"/>
                <a:t>False</a:t>
              </a:r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7239000" y="4495800"/>
              <a:ext cx="607218" cy="36933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1" dirty="0"/>
                <a:t>True</a:t>
              </a:r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6324600" y="1905000"/>
              <a:ext cx="0" cy="457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752600" y="2362200"/>
            <a:ext cx="357739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Do</a:t>
            </a:r>
          </a:p>
          <a:p>
            <a:r>
              <a:rPr lang="en-US" sz="2000" b="1" i="1" dirty="0" smtClean="0"/>
              <a:t>   Statement</a:t>
            </a:r>
          </a:p>
          <a:p>
            <a:r>
              <a:rPr lang="en-US" sz="2000" b="1" i="1" dirty="0" smtClean="0"/>
              <a:t>   (More statements may follow)</a:t>
            </a:r>
          </a:p>
          <a:p>
            <a:r>
              <a:rPr lang="en-US" sz="2000" b="1" dirty="0" smtClean="0"/>
              <a:t>Loop While </a:t>
            </a:r>
            <a:r>
              <a:rPr lang="en-US" sz="2000" b="1" i="1" dirty="0" err="1" smtClean="0"/>
              <a:t>BooleanExpression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Posttest </a:t>
            </a:r>
            <a:r>
              <a:rPr lang="en-US" b="1" dirty="0" smtClean="0"/>
              <a:t>Do While</a:t>
            </a:r>
            <a:r>
              <a:rPr lang="en-US" dirty="0" smtClean="0"/>
              <a:t> Loop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5 – Slide </a:t>
            </a:r>
            <a:fld id="{B6F15528-21DE-4FAA-801E-634DDDAF4B2B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33205" y="1828800"/>
            <a:ext cx="407759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Dim </a:t>
            </a:r>
            <a:r>
              <a:rPr lang="en-US" sz="2000" b="1" dirty="0" err="1" smtClean="0"/>
              <a:t>intCount</a:t>
            </a:r>
            <a:r>
              <a:rPr lang="en-US" sz="2000" b="1" dirty="0" smtClean="0"/>
              <a:t> As Integer = 100</a:t>
            </a:r>
          </a:p>
          <a:p>
            <a:r>
              <a:rPr lang="en-US" sz="2000" b="1" dirty="0" smtClean="0"/>
              <a:t>Do</a:t>
            </a:r>
          </a:p>
          <a:p>
            <a:r>
              <a:rPr lang="en-US" sz="2000" b="1" dirty="0" smtClean="0"/>
              <a:t>   </a:t>
            </a:r>
            <a:r>
              <a:rPr lang="en-US" sz="2000" b="1" dirty="0" err="1" smtClean="0"/>
              <a:t>MessageBox.Show</a:t>
            </a:r>
            <a:r>
              <a:rPr lang="en-US" sz="2000" b="1" dirty="0" smtClean="0"/>
              <a:t>("Hello World!")</a:t>
            </a:r>
          </a:p>
          <a:p>
            <a:r>
              <a:rPr lang="en-US" sz="2000" b="1" dirty="0" smtClean="0"/>
              <a:t>   </a:t>
            </a:r>
            <a:r>
              <a:rPr lang="en-US" sz="2000" b="1" dirty="0" err="1" smtClean="0"/>
              <a:t>intCount</a:t>
            </a:r>
            <a:r>
              <a:rPr lang="en-US" sz="2000" b="1" dirty="0" smtClean="0"/>
              <a:t> += 1</a:t>
            </a:r>
          </a:p>
          <a:p>
            <a:r>
              <a:rPr lang="en-US" sz="2000" b="1" dirty="0" smtClean="0"/>
              <a:t>Loop While </a:t>
            </a:r>
            <a:r>
              <a:rPr lang="en-US" sz="2000" b="1" dirty="0" err="1" smtClean="0"/>
              <a:t>intCount</a:t>
            </a:r>
            <a:r>
              <a:rPr lang="en-US" sz="2000" b="1" dirty="0" smtClean="0"/>
              <a:t> &lt; 10</a:t>
            </a:r>
            <a:endParaRPr lang="en-US" sz="2000" b="1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r>
              <a:rPr lang="en-US" sz="2600" b="1" dirty="0" err="1" smtClean="0"/>
              <a:t>intCount</a:t>
            </a:r>
            <a:r>
              <a:rPr lang="en-US" sz="2600" dirty="0" smtClean="0"/>
              <a:t> is initialized to </a:t>
            </a:r>
            <a:r>
              <a:rPr lang="en-US" sz="2600" b="1" dirty="0" smtClean="0"/>
              <a:t>100</a:t>
            </a:r>
          </a:p>
          <a:p>
            <a:r>
              <a:rPr lang="en-US" sz="2600" dirty="0" smtClean="0"/>
              <a:t>The statements in the body of the loop execute</a:t>
            </a:r>
          </a:p>
          <a:p>
            <a:r>
              <a:rPr lang="en-US" sz="2600" dirty="0" smtClean="0"/>
              <a:t>The expression </a:t>
            </a:r>
            <a:r>
              <a:rPr lang="en-US" sz="2600" b="1" dirty="0" err="1" smtClean="0"/>
              <a:t>intCount</a:t>
            </a:r>
            <a:r>
              <a:rPr lang="en-US" sz="2600" b="1" dirty="0" smtClean="0"/>
              <a:t> &lt; 10</a:t>
            </a:r>
            <a:r>
              <a:rPr lang="en-US" sz="2600" dirty="0" smtClean="0"/>
              <a:t> is tested</a:t>
            </a:r>
          </a:p>
          <a:p>
            <a:r>
              <a:rPr lang="en-US" sz="2600" dirty="0" smtClean="0"/>
              <a:t>The expression is </a:t>
            </a:r>
            <a:r>
              <a:rPr lang="en-US" sz="2600" b="1" dirty="0" smtClean="0"/>
              <a:t>False</a:t>
            </a:r>
            <a:endParaRPr lang="en-US" sz="2600" dirty="0" smtClean="0"/>
          </a:p>
          <a:p>
            <a:r>
              <a:rPr lang="en-US" sz="2600" dirty="0" smtClean="0"/>
              <a:t>The loop stops after the first iteration</a:t>
            </a:r>
          </a:p>
          <a:p>
            <a:endParaRPr lang="en-US" sz="2600" dirty="0" smtClean="0"/>
          </a:p>
          <a:p>
            <a:r>
              <a:rPr lang="en-US" sz="2600" dirty="0" smtClean="0"/>
              <a:t>Tutorial 5-3 modifies Tutorial 5-2 to use a posttest </a:t>
            </a:r>
            <a:r>
              <a:rPr lang="en-US" sz="2600" b="1" dirty="0" smtClean="0"/>
              <a:t>Do While</a:t>
            </a:r>
            <a:r>
              <a:rPr lang="en-US" sz="2600" dirty="0" smtClean="0"/>
              <a:t> Loop</a:t>
            </a:r>
            <a:endParaRPr lang="en-US" sz="2600" dirty="0"/>
          </a:p>
        </p:txBody>
      </p:sp>
      <p:sp>
        <p:nvSpPr>
          <p:cNvPr id="10" name="Rectangle 9"/>
          <p:cNvSpPr/>
          <p:nvPr/>
        </p:nvSpPr>
        <p:spPr>
          <a:xfrm>
            <a:off x="2057400" y="1600200"/>
            <a:ext cx="48768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Dim </a:t>
            </a:r>
            <a:r>
              <a:rPr lang="en-US" sz="2400" b="1" dirty="0" err="1" smtClean="0"/>
              <a:t>intCount</a:t>
            </a:r>
            <a:r>
              <a:rPr lang="en-US" sz="2400" b="1" dirty="0" smtClean="0"/>
              <a:t> As Integer = 100</a:t>
            </a:r>
          </a:p>
          <a:p>
            <a:r>
              <a:rPr lang="en-US" sz="2400" b="1" dirty="0" smtClean="0"/>
              <a:t>Do</a:t>
            </a:r>
          </a:p>
          <a:p>
            <a:r>
              <a:rPr lang="en-US" sz="2400" b="1" dirty="0" smtClean="0"/>
              <a:t>   </a:t>
            </a:r>
            <a:r>
              <a:rPr lang="en-US" sz="2400" b="1" dirty="0" err="1" smtClean="0"/>
              <a:t>MessageBox.Show</a:t>
            </a:r>
            <a:r>
              <a:rPr lang="en-US" sz="2400" b="1" dirty="0" smtClean="0"/>
              <a:t>("Hello World!")</a:t>
            </a:r>
          </a:p>
          <a:p>
            <a:r>
              <a:rPr lang="en-US" sz="2400" b="1" dirty="0" smtClean="0"/>
              <a:t>   </a:t>
            </a:r>
            <a:r>
              <a:rPr lang="en-US" sz="2400" b="1" dirty="0" err="1" smtClean="0"/>
              <a:t>intCount</a:t>
            </a:r>
            <a:r>
              <a:rPr lang="en-US" sz="2400" b="1" dirty="0" smtClean="0"/>
              <a:t> += 1</a:t>
            </a:r>
          </a:p>
          <a:p>
            <a:r>
              <a:rPr lang="en-US" sz="2400" b="1" dirty="0" smtClean="0"/>
              <a:t>Loop While </a:t>
            </a:r>
            <a:r>
              <a:rPr lang="en-US" sz="2400" b="1" dirty="0" err="1" smtClean="0"/>
              <a:t>intCount</a:t>
            </a:r>
            <a:r>
              <a:rPr lang="en-US" sz="2400" b="1" dirty="0" smtClean="0"/>
              <a:t> &lt; 10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Keeping a Running Total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Many programming tasks require you to calculate the total of a series of numbers</a:t>
            </a:r>
          </a:p>
          <a:p>
            <a:pPr lvl="1"/>
            <a:r>
              <a:rPr lang="en-US" dirty="0" smtClean="0"/>
              <a:t>Sales Totals</a:t>
            </a:r>
          </a:p>
          <a:p>
            <a:pPr lvl="1"/>
            <a:r>
              <a:rPr lang="en-US" dirty="0" smtClean="0"/>
              <a:t>Scores</a:t>
            </a:r>
          </a:p>
          <a:p>
            <a:r>
              <a:rPr lang="en-US" dirty="0" smtClean="0"/>
              <a:t>This calculation generally requires two elements:</a:t>
            </a:r>
          </a:p>
          <a:p>
            <a:pPr lvl="1"/>
            <a:r>
              <a:rPr lang="en-US" dirty="0" smtClean="0"/>
              <a:t>A loop that reads each number in the series and accumulates the total, called a </a:t>
            </a:r>
            <a:r>
              <a:rPr lang="en-US" b="1" dirty="0" smtClean="0">
                <a:solidFill>
                  <a:schemeClr val="bg1"/>
                </a:solidFill>
              </a:rPr>
              <a:t>running total</a:t>
            </a:r>
          </a:p>
          <a:p>
            <a:pPr lvl="1"/>
            <a:r>
              <a:rPr lang="en-US" dirty="0" smtClean="0"/>
              <a:t>A variable that accumulates the total, called an </a:t>
            </a:r>
            <a:r>
              <a:rPr lang="en-US" b="1" dirty="0" smtClean="0">
                <a:solidFill>
                  <a:schemeClr val="bg1"/>
                </a:solidFill>
              </a:rPr>
              <a:t>accumulator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5 – Slide </a:t>
            </a:r>
            <a:fld id="{B6F15528-21DE-4FAA-801E-634DDDAF4B2B}" type="slidenum">
              <a:rPr lang="en-US" smtClean="0"/>
              <a:pPr/>
              <a:t>32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 for Keeping a Running Total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5 – Slide </a:t>
            </a:r>
            <a:fld id="{B6F15528-21DE-4FAA-801E-634DDDAF4B2B}" type="slidenum">
              <a:rPr lang="en-US" smtClean="0"/>
              <a:pPr/>
              <a:t>33</a:t>
            </a:fld>
            <a:endParaRPr lang="en-US" dirty="0"/>
          </a:p>
        </p:txBody>
      </p:sp>
      <p:grpSp>
        <p:nvGrpSpPr>
          <p:cNvPr id="34" name="Group 33"/>
          <p:cNvGrpSpPr/>
          <p:nvPr/>
        </p:nvGrpSpPr>
        <p:grpSpPr>
          <a:xfrm>
            <a:off x="762000" y="1828800"/>
            <a:ext cx="7620000" cy="3963194"/>
            <a:chOff x="609600" y="1524000"/>
            <a:chExt cx="7620000" cy="3963194"/>
          </a:xfrm>
        </p:grpSpPr>
        <p:sp>
          <p:nvSpPr>
            <p:cNvPr id="5" name="Parallelogram 4"/>
            <p:cNvSpPr/>
            <p:nvPr/>
          </p:nvSpPr>
          <p:spPr>
            <a:xfrm>
              <a:off x="3124200" y="3657600"/>
              <a:ext cx="2209800" cy="990600"/>
            </a:xfrm>
            <a:prstGeom prst="parallelogram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Read the next number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Diamond 6"/>
            <p:cNvSpPr/>
            <p:nvPr/>
          </p:nvSpPr>
          <p:spPr>
            <a:xfrm>
              <a:off x="609600" y="3276600"/>
              <a:ext cx="2286000" cy="1676400"/>
            </a:xfrm>
            <a:prstGeom prst="diamond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Is there another number to read?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rot="5400000">
              <a:off x="1523603" y="1752203"/>
              <a:ext cx="457200" cy="79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609600" y="1981200"/>
              <a:ext cx="2209800" cy="9144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Set accumulator to 0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638800" y="3657600"/>
              <a:ext cx="2057400" cy="9906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Add the number to the  accumulator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rot="10800000">
              <a:off x="1752600" y="3048000"/>
              <a:ext cx="64770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rot="5400000">
              <a:off x="1485900" y="52197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2895600" y="4114800"/>
              <a:ext cx="3810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rot="5400000">
              <a:off x="1562894" y="3085306"/>
              <a:ext cx="3810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Line 8"/>
            <p:cNvSpPr>
              <a:spLocks noChangeShapeType="1"/>
            </p:cNvSpPr>
            <p:nvPr/>
          </p:nvSpPr>
          <p:spPr bwMode="auto">
            <a:xfrm>
              <a:off x="8229600" y="3048000"/>
              <a:ext cx="0" cy="1066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8"/>
            <p:cNvSpPr>
              <a:spLocks noChangeShapeType="1"/>
            </p:cNvSpPr>
            <p:nvPr/>
          </p:nvSpPr>
          <p:spPr bwMode="auto">
            <a:xfrm flipH="1">
              <a:off x="7696200" y="4114800"/>
              <a:ext cx="533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5181600" y="4114800"/>
              <a:ext cx="4572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2590800" y="3352800"/>
              <a:ext cx="75148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Yes</a:t>
              </a:r>
            </a:p>
            <a:p>
              <a:pPr algn="ctr"/>
              <a:r>
                <a:rPr lang="en-US" b="1" dirty="0" smtClean="0"/>
                <a:t>(True)</a:t>
              </a:r>
              <a:endParaRPr lang="en-US" b="1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87566" y="4800600"/>
              <a:ext cx="8051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No</a:t>
              </a:r>
            </a:p>
            <a:p>
              <a:pPr algn="ctr"/>
              <a:r>
                <a:rPr lang="en-US" b="1" dirty="0" smtClean="0"/>
                <a:t>(False)</a:t>
              </a:r>
              <a:endParaRPr lang="en-US" b="1" dirty="0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3581400" y="2362200"/>
            <a:ext cx="40537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Setting the accumulator variable to zero </a:t>
            </a:r>
          </a:p>
          <a:p>
            <a:r>
              <a:rPr lang="en-US" b="1" i="1" dirty="0" smtClean="0"/>
              <a:t>before entering the loop is a critical step</a:t>
            </a:r>
            <a:endParaRPr lang="en-US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Posttest Running Total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None/>
            </a:pPr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1800" dirty="0" smtClean="0"/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Tutorial 5-4 uses the code shown here in pretest form as part of a more complete example</a:t>
            </a:r>
          </a:p>
          <a:p>
            <a:r>
              <a:rPr lang="en-US" dirty="0" smtClean="0"/>
              <a:t>Tutorial 5-5 demonstrates how to structure a loop such that the user can specify the iterations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5 – Slide </a:t>
            </a:r>
            <a:fld id="{B6F15528-21DE-4FAA-801E-634DDDAF4B2B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457200" y="1600200"/>
            <a:ext cx="411480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tabLst>
                <a:tab pos="463550" algn="l"/>
                <a:tab pos="914400" algn="l"/>
              </a:tabLst>
            </a:pPr>
            <a:r>
              <a:rPr lang="en-US" sz="1600" b="1" dirty="0" smtClean="0"/>
              <a:t>Const </a:t>
            </a:r>
            <a:r>
              <a:rPr lang="en-US" sz="1600" b="1" dirty="0" err="1" smtClean="0"/>
              <a:t>intNUM_DAYS</a:t>
            </a:r>
            <a:r>
              <a:rPr lang="en-US" sz="1600" b="1" dirty="0" smtClean="0"/>
              <a:t> = 5         ' Number days</a:t>
            </a:r>
          </a:p>
          <a:p>
            <a:pPr eaLnBrk="0" hangingPunct="0">
              <a:tabLst>
                <a:tab pos="463550" algn="l"/>
                <a:tab pos="914400" algn="l"/>
              </a:tabLst>
            </a:pPr>
            <a:r>
              <a:rPr lang="en-US" sz="1600" b="1" dirty="0" smtClean="0"/>
              <a:t>Dim </a:t>
            </a:r>
            <a:r>
              <a:rPr lang="en-US" sz="1600" b="1" dirty="0" err="1" smtClean="0"/>
              <a:t>intCount</a:t>
            </a:r>
            <a:r>
              <a:rPr lang="en-US" sz="1600" b="1" dirty="0" smtClean="0"/>
              <a:t> As Integer = 1   ' Loop counter</a:t>
            </a:r>
          </a:p>
          <a:p>
            <a:pPr eaLnBrk="0" hangingPunct="0">
              <a:tabLst>
                <a:tab pos="463550" algn="l"/>
                <a:tab pos="914400" algn="l"/>
              </a:tabLst>
            </a:pPr>
            <a:r>
              <a:rPr lang="en-US" sz="1600" b="1" dirty="0" smtClean="0"/>
              <a:t>Dim </a:t>
            </a:r>
            <a:r>
              <a:rPr lang="en-US" sz="1600" b="1" dirty="0" err="1" smtClean="0"/>
              <a:t>decSales</a:t>
            </a:r>
            <a:r>
              <a:rPr lang="en-US" sz="1600" b="1" dirty="0" smtClean="0"/>
              <a:t> As Decimal        ' Daily sales</a:t>
            </a:r>
            <a:endParaRPr lang="en-US" sz="1600" b="1" dirty="0"/>
          </a:p>
          <a:p>
            <a:pPr eaLnBrk="0" hangingPunct="0">
              <a:tabLst>
                <a:tab pos="463550" algn="l"/>
                <a:tab pos="914400" algn="l"/>
              </a:tabLst>
            </a:pPr>
            <a:r>
              <a:rPr lang="en-US" sz="1600" b="1" dirty="0" smtClean="0"/>
              <a:t>Dim </a:t>
            </a:r>
            <a:r>
              <a:rPr lang="en-US" sz="1600" b="1" dirty="0" err="1" smtClean="0"/>
              <a:t>decTotal</a:t>
            </a:r>
            <a:r>
              <a:rPr lang="en-US" sz="1600" b="1" dirty="0" smtClean="0"/>
              <a:t> As Decimal = 0  ' Total sales</a:t>
            </a:r>
          </a:p>
          <a:p>
            <a:pPr eaLnBrk="0" hangingPunct="0">
              <a:tabLst>
                <a:tab pos="463550" algn="l"/>
                <a:tab pos="914400" algn="l"/>
              </a:tabLst>
            </a:pPr>
            <a:r>
              <a:rPr lang="en-US" sz="1600" b="1" dirty="0" smtClean="0"/>
              <a:t>Dim </a:t>
            </a:r>
            <a:r>
              <a:rPr lang="en-US" sz="1600" b="1" dirty="0" err="1" smtClean="0"/>
              <a:t>strInput</a:t>
            </a:r>
            <a:r>
              <a:rPr lang="en-US" sz="1600" b="1" dirty="0" smtClean="0"/>
              <a:t> As String             ' Input string</a:t>
            </a:r>
          </a:p>
          <a:p>
            <a:pPr eaLnBrk="0" hangingPunct="0">
              <a:tabLst>
                <a:tab pos="463550" algn="l"/>
                <a:tab pos="914400" algn="l"/>
              </a:tabLst>
            </a:pPr>
            <a:r>
              <a:rPr lang="en-US" sz="1600" b="1" dirty="0" smtClean="0"/>
              <a:t>' Get sales for each day.</a:t>
            </a:r>
          </a:p>
          <a:p>
            <a:pPr eaLnBrk="0" hangingPunct="0">
              <a:tabLst>
                <a:tab pos="463550" algn="l"/>
                <a:tab pos="914400" algn="l"/>
              </a:tabLst>
            </a:pPr>
            <a:r>
              <a:rPr lang="en-US" sz="1600" b="1" dirty="0" smtClean="0"/>
              <a:t>Do</a:t>
            </a:r>
          </a:p>
          <a:p>
            <a:pPr eaLnBrk="0" hangingPunct="0">
              <a:tabLst>
                <a:tab pos="463550" algn="l"/>
                <a:tab pos="914400" algn="l"/>
              </a:tabLst>
            </a:pPr>
            <a:r>
              <a:rPr lang="en-US" sz="1600" b="1" dirty="0" smtClean="0"/>
              <a:t>   ' Get daily sales amount from the user.</a:t>
            </a:r>
          </a:p>
          <a:p>
            <a:pPr eaLnBrk="0" hangingPunct="0">
              <a:tabLst>
                <a:tab pos="463550" algn="l"/>
                <a:tab pos="914400" algn="l"/>
              </a:tabLst>
            </a:pPr>
            <a:r>
              <a:rPr lang="en-US" sz="1600" b="1" dirty="0" smtClean="0"/>
              <a:t>   </a:t>
            </a:r>
            <a:r>
              <a:rPr lang="en-US" sz="1600" b="1" dirty="0" err="1" smtClean="0"/>
              <a:t>strInput</a:t>
            </a:r>
            <a:r>
              <a:rPr lang="en-US" sz="1600" b="1" dirty="0" smtClean="0"/>
              <a:t> = </a:t>
            </a:r>
            <a:r>
              <a:rPr lang="en-US" sz="1600" b="1" dirty="0" err="1" smtClean="0"/>
              <a:t>InputBox</a:t>
            </a:r>
            <a:r>
              <a:rPr lang="en-US" sz="1600" b="1" dirty="0" smtClean="0"/>
              <a:t>("Enter the sales for day"</a:t>
            </a:r>
          </a:p>
          <a:p>
            <a:r>
              <a:rPr lang="en-US" sz="1600" b="1" dirty="0" smtClean="0"/>
              <a:t>                                        &amp; </a:t>
            </a:r>
            <a:r>
              <a:rPr lang="en-US" sz="1600" b="1" dirty="0" err="1" smtClean="0"/>
              <a:t>intCount.ToString</a:t>
            </a:r>
            <a:r>
              <a:rPr lang="en-US" sz="1600" b="1" dirty="0" smtClean="0"/>
              <a:t>())</a:t>
            </a:r>
          </a:p>
          <a:p>
            <a:r>
              <a:rPr lang="en-US" sz="1600" b="1" dirty="0" smtClean="0"/>
              <a:t>   ' Convert user input string to a decimal.</a:t>
            </a:r>
          </a:p>
          <a:p>
            <a:r>
              <a:rPr lang="en-US" sz="1600" b="1" dirty="0" smtClean="0"/>
              <a:t>   If </a:t>
            </a:r>
            <a:r>
              <a:rPr lang="en-US" sz="1600" b="1" dirty="0" err="1" smtClean="0"/>
              <a:t>Decimal.TryParse</a:t>
            </a:r>
            <a:r>
              <a:rPr lang="en-US" sz="1600" b="1" dirty="0" smtClean="0"/>
              <a:t>(</a:t>
            </a:r>
            <a:r>
              <a:rPr lang="en-US" sz="1600" b="1" dirty="0" err="1" smtClean="0"/>
              <a:t>strInput</a:t>
            </a:r>
            <a:r>
              <a:rPr lang="en-US" sz="1600" b="1" dirty="0" smtClean="0"/>
              <a:t>, </a:t>
            </a:r>
            <a:r>
              <a:rPr lang="en-US" sz="1600" b="1" dirty="0" err="1" smtClean="0"/>
              <a:t>decSales</a:t>
            </a:r>
            <a:r>
              <a:rPr lang="en-US" sz="1600" b="1" dirty="0" smtClean="0"/>
              <a:t>) Then</a:t>
            </a:r>
          </a:p>
          <a:p>
            <a:r>
              <a:rPr lang="en-US" sz="1600" b="1" dirty="0" smtClean="0"/>
              <a:t>      </a:t>
            </a:r>
            <a:r>
              <a:rPr lang="en-US" sz="1600" b="1" dirty="0" err="1" smtClean="0"/>
              <a:t>decTotal</a:t>
            </a:r>
            <a:r>
              <a:rPr lang="en-US" sz="1600" b="1" dirty="0" smtClean="0"/>
              <a:t>  += </a:t>
            </a:r>
            <a:r>
              <a:rPr lang="en-US" sz="1600" b="1" dirty="0" err="1" smtClean="0"/>
              <a:t>decSales</a:t>
            </a:r>
            <a:r>
              <a:rPr lang="en-US" sz="1600" b="1" dirty="0" smtClean="0"/>
              <a:t>    ' Increment total</a:t>
            </a:r>
            <a:endParaRPr lang="en-US" sz="1600" b="1" dirty="0"/>
          </a:p>
          <a:p>
            <a:pPr eaLnBrk="0" hangingPunct="0">
              <a:tabLst>
                <a:tab pos="463550" algn="l"/>
                <a:tab pos="914400" algn="l"/>
              </a:tabLst>
            </a:pPr>
            <a:r>
              <a:rPr lang="en-US" sz="1600" b="1" dirty="0" smtClean="0"/>
              <a:t>      </a:t>
            </a:r>
            <a:r>
              <a:rPr lang="en-US" sz="1600" b="1" dirty="0" err="1" smtClean="0"/>
              <a:t>intCount</a:t>
            </a:r>
            <a:r>
              <a:rPr lang="en-US" sz="1600" b="1" dirty="0" smtClean="0"/>
              <a:t> += </a:t>
            </a:r>
            <a:r>
              <a:rPr lang="en-US" sz="1600" b="1" dirty="0"/>
              <a:t>1 </a:t>
            </a:r>
            <a:r>
              <a:rPr lang="en-US" sz="1600" b="1" dirty="0" smtClean="0"/>
              <a:t>	         ' Input counter</a:t>
            </a:r>
          </a:p>
          <a:p>
            <a:r>
              <a:rPr lang="en-US" sz="1600" b="1" dirty="0" smtClean="0"/>
              <a:t>   Else</a:t>
            </a:r>
          </a:p>
          <a:p>
            <a:r>
              <a:rPr lang="en-US" sz="1600" b="1" dirty="0" smtClean="0"/>
              <a:t>      </a:t>
            </a:r>
            <a:r>
              <a:rPr lang="en-US" sz="1600" b="1" dirty="0" err="1" smtClean="0"/>
              <a:t>MessageBox.Show</a:t>
            </a:r>
            <a:r>
              <a:rPr lang="en-US" sz="1600" b="1" dirty="0" smtClean="0"/>
              <a:t>("Enter a number.")</a:t>
            </a:r>
          </a:p>
          <a:p>
            <a:r>
              <a:rPr lang="en-US" sz="1600" b="1" dirty="0" smtClean="0"/>
              <a:t>   End If</a:t>
            </a:r>
            <a:endParaRPr lang="en-US" sz="1600" b="1" dirty="0"/>
          </a:p>
          <a:p>
            <a:pPr eaLnBrk="0" hangingPunct="0">
              <a:tabLst>
                <a:tab pos="463550" algn="l"/>
                <a:tab pos="914400" algn="l"/>
              </a:tabLst>
            </a:pPr>
            <a:r>
              <a:rPr lang="en-US" sz="1600" b="1" dirty="0" smtClean="0"/>
              <a:t>Loop </a:t>
            </a:r>
            <a:r>
              <a:rPr lang="en-US" sz="1600" b="1" dirty="0"/>
              <a:t>While </a:t>
            </a:r>
            <a:r>
              <a:rPr lang="en-US" sz="1600" b="1" dirty="0" err="1"/>
              <a:t>intCount</a:t>
            </a:r>
            <a:r>
              <a:rPr lang="en-US" sz="1600" b="1" dirty="0"/>
              <a:t> &lt;= </a:t>
            </a:r>
            <a:r>
              <a:rPr lang="en-US" sz="1600" b="1" dirty="0" err="1" smtClean="0"/>
              <a:t>intNUM_DAYS</a:t>
            </a:r>
            <a:endParaRPr lang="en-US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Section 5.4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Do Until and For...Next Loops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/>
              <a:t>Do Until</a:t>
            </a:r>
            <a:r>
              <a:rPr lang="en-US" dirty="0" smtClean="0"/>
              <a:t> loop iterates until its test expression is true. The</a:t>
            </a:r>
          </a:p>
          <a:p>
            <a:r>
              <a:rPr lang="en-US" b="1" dirty="0" smtClean="0"/>
              <a:t>For...Next</a:t>
            </a:r>
            <a:r>
              <a:rPr lang="en-US" dirty="0" smtClean="0"/>
              <a:t> loop uses a counter variable and iterates a specific</a:t>
            </a:r>
          </a:p>
          <a:p>
            <a:r>
              <a:rPr lang="en-US" dirty="0" smtClean="0"/>
              <a:t>number of times.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/>
              <a:t>Do Until</a:t>
            </a:r>
            <a:r>
              <a:rPr lang="en-US" dirty="0" smtClean="0"/>
              <a:t>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 </a:t>
            </a:r>
            <a:r>
              <a:rPr lang="en-US" b="1" dirty="0" smtClean="0"/>
              <a:t>Do Until</a:t>
            </a:r>
            <a:r>
              <a:rPr lang="en-US" dirty="0" smtClean="0"/>
              <a:t> loop iterates until an expression is true</a:t>
            </a:r>
          </a:p>
          <a:p>
            <a:pPr lvl="1"/>
            <a:r>
              <a:rPr lang="en-US" dirty="0" smtClean="0"/>
              <a:t>Repeats as long as its test expression is </a:t>
            </a:r>
            <a:r>
              <a:rPr lang="en-US" b="1" dirty="0" smtClean="0"/>
              <a:t>False</a:t>
            </a:r>
          </a:p>
          <a:p>
            <a:pPr lvl="1"/>
            <a:r>
              <a:rPr lang="en-US" dirty="0" smtClean="0"/>
              <a:t>Ends when its test expression becomes </a:t>
            </a:r>
            <a:r>
              <a:rPr lang="en-US" b="1" dirty="0" smtClean="0"/>
              <a:t>True</a:t>
            </a:r>
          </a:p>
          <a:p>
            <a:pPr lvl="1"/>
            <a:r>
              <a:rPr lang="en-US" dirty="0" smtClean="0"/>
              <a:t>Can be written in either pretest or posttest form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Tutorial 5-6 provides a hands-on example of a pretest </a:t>
            </a:r>
            <a:r>
              <a:rPr lang="en-US" b="1" dirty="0" smtClean="0"/>
              <a:t>Do Until</a:t>
            </a:r>
            <a:r>
              <a:rPr lang="en-US" dirty="0" smtClean="0"/>
              <a:t> loop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5 – Slide </a:t>
            </a:r>
            <a:fld id="{B6F15528-21DE-4FAA-801E-634DDDAF4B2B}" type="slidenum">
              <a:rPr lang="en-US" smtClean="0"/>
              <a:pPr/>
              <a:t>36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914400" y="3352800"/>
            <a:ext cx="7311190" cy="1631216"/>
            <a:chOff x="1066800" y="3962400"/>
            <a:chExt cx="7311190" cy="1631216"/>
          </a:xfrm>
        </p:grpSpPr>
        <p:sp>
          <p:nvSpPr>
            <p:cNvPr id="5" name="TextBox 4"/>
            <p:cNvSpPr txBox="1"/>
            <p:nvPr/>
          </p:nvSpPr>
          <p:spPr>
            <a:xfrm>
              <a:off x="1066800" y="3962400"/>
              <a:ext cx="3577390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 smtClean="0"/>
                <a:t>Pretest General Format:</a:t>
              </a:r>
            </a:p>
            <a:p>
              <a:r>
                <a:rPr lang="en-US" sz="2000" b="1" dirty="0" smtClean="0"/>
                <a:t>Do Until </a:t>
              </a:r>
              <a:r>
                <a:rPr lang="en-US" sz="2000" b="1" i="1" dirty="0" err="1" smtClean="0"/>
                <a:t>BooleanExpression</a:t>
              </a:r>
              <a:endParaRPr lang="en-US" sz="2000" b="1" i="1" dirty="0" smtClean="0"/>
            </a:p>
            <a:p>
              <a:r>
                <a:rPr lang="en-US" sz="2000" b="1" i="1" dirty="0" smtClean="0"/>
                <a:t>   Statement</a:t>
              </a:r>
            </a:p>
            <a:p>
              <a:r>
                <a:rPr lang="en-US" sz="2000" b="1" i="1" dirty="0" smtClean="0"/>
                <a:t>   (More statements may follow)</a:t>
              </a:r>
            </a:p>
            <a:p>
              <a:r>
                <a:rPr lang="en-US" sz="2000" b="1" dirty="0" smtClean="0"/>
                <a:t>Loop</a:t>
              </a:r>
              <a:endParaRPr lang="en-US" sz="2000" b="1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800600" y="3962400"/>
              <a:ext cx="3577390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 smtClean="0"/>
                <a:t>Posttest General Format:</a:t>
              </a:r>
            </a:p>
            <a:p>
              <a:r>
                <a:rPr lang="en-US" sz="2000" b="1" dirty="0" smtClean="0"/>
                <a:t>Do</a:t>
              </a:r>
            </a:p>
            <a:p>
              <a:r>
                <a:rPr lang="en-US" sz="2000" b="1" i="1" dirty="0" smtClean="0"/>
                <a:t>   Statement</a:t>
              </a:r>
            </a:p>
            <a:p>
              <a:r>
                <a:rPr lang="en-US" sz="2000" b="1" i="1" dirty="0" smtClean="0"/>
                <a:t>   (More statements may follow)</a:t>
              </a:r>
            </a:p>
            <a:p>
              <a:r>
                <a:rPr lang="en-US" sz="2000" b="1" dirty="0" smtClean="0"/>
                <a:t>Loop Until </a:t>
              </a:r>
              <a:r>
                <a:rPr lang="en-US" sz="2000" b="1" i="1" dirty="0" err="1" smtClean="0"/>
                <a:t>BooleanExpression</a:t>
              </a:r>
              <a:endParaRPr lang="en-US" sz="20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/>
              <a:t>For...Next</a:t>
            </a:r>
            <a:r>
              <a:rPr lang="en-US" dirty="0" smtClean="0"/>
              <a:t>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800" dirty="0" smtClean="0"/>
              <a:t>Ideal for loops that require a counter, pretest form only</a:t>
            </a:r>
          </a:p>
          <a:p>
            <a:pPr>
              <a:buNone/>
            </a:pP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b="1" i="1" dirty="0" smtClean="0"/>
              <a:t>For</a:t>
            </a:r>
            <a:r>
              <a:rPr lang="en-US" sz="2800" dirty="0" smtClean="0"/>
              <a:t>, </a:t>
            </a:r>
            <a:r>
              <a:rPr lang="en-US" sz="2800" b="1" i="1" dirty="0" smtClean="0"/>
              <a:t>To</a:t>
            </a:r>
            <a:r>
              <a:rPr lang="en-US" sz="2800" dirty="0" smtClean="0"/>
              <a:t>, and </a:t>
            </a:r>
            <a:r>
              <a:rPr lang="en-US" sz="2800" b="1" i="1" dirty="0" smtClean="0"/>
              <a:t>Next</a:t>
            </a:r>
            <a:r>
              <a:rPr lang="en-US" sz="2800" dirty="0" smtClean="0"/>
              <a:t> are keywords</a:t>
            </a:r>
          </a:p>
          <a:p>
            <a:r>
              <a:rPr lang="en-US" sz="2800" b="1" i="1" dirty="0" err="1" smtClean="0"/>
              <a:t>CounterVariable</a:t>
            </a:r>
            <a:r>
              <a:rPr lang="en-US" sz="2800" dirty="0" smtClean="0"/>
              <a:t> tracks number of iterations</a:t>
            </a:r>
          </a:p>
          <a:p>
            <a:r>
              <a:rPr lang="en-US" sz="2800" b="1" i="1" dirty="0" err="1" smtClean="0"/>
              <a:t>StartValue</a:t>
            </a:r>
            <a:r>
              <a:rPr lang="en-US" sz="2800" dirty="0" smtClean="0"/>
              <a:t> is initial value of counter</a:t>
            </a:r>
          </a:p>
          <a:p>
            <a:r>
              <a:rPr lang="en-US" sz="2800" b="1" i="1" dirty="0" err="1" smtClean="0"/>
              <a:t>EndValue</a:t>
            </a:r>
            <a:r>
              <a:rPr lang="en-US" sz="2800" dirty="0" smtClean="0"/>
              <a:t> is counter number of final iteration</a:t>
            </a:r>
          </a:p>
          <a:p>
            <a:r>
              <a:rPr lang="en-US" sz="2800" dirty="0" smtClean="0"/>
              <a:t>Optional </a:t>
            </a:r>
            <a:r>
              <a:rPr lang="en-US" sz="2800" b="1" i="1" dirty="0" smtClean="0"/>
              <a:t>Step Increment</a:t>
            </a:r>
            <a:r>
              <a:rPr lang="en-US" sz="2800" dirty="0" smtClean="0"/>
              <a:t> allows the counter to increment at a value other than 1 at each iteration of the loop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5 – Slide </a:t>
            </a:r>
            <a:fld id="{B6F15528-21DE-4FAA-801E-634DDDAF4B2B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50775" y="2057400"/>
            <a:ext cx="684245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For </a:t>
            </a:r>
            <a:r>
              <a:rPr lang="en-US" sz="2000" b="1" i="1" dirty="0" err="1" smtClean="0"/>
              <a:t>CounterVariable</a:t>
            </a:r>
            <a:r>
              <a:rPr lang="en-US" sz="2000" b="1" i="1" dirty="0" smtClean="0"/>
              <a:t> = </a:t>
            </a:r>
            <a:r>
              <a:rPr lang="en-US" sz="2000" b="1" i="1" dirty="0" err="1" smtClean="0"/>
              <a:t>StartValue</a:t>
            </a:r>
            <a:r>
              <a:rPr lang="en-US" sz="2000" b="1" i="1" dirty="0" smtClean="0"/>
              <a:t> To </a:t>
            </a:r>
            <a:r>
              <a:rPr lang="en-US" sz="2000" b="1" i="1" dirty="0" err="1" smtClean="0"/>
              <a:t>EndValue</a:t>
            </a:r>
            <a:r>
              <a:rPr lang="en-US" sz="2000" b="1" i="1" dirty="0" smtClean="0"/>
              <a:t> [Step Increment]</a:t>
            </a:r>
          </a:p>
          <a:p>
            <a:r>
              <a:rPr lang="en-US" sz="2000" b="1" i="1" dirty="0" smtClean="0"/>
              <a:t>statement</a:t>
            </a:r>
          </a:p>
          <a:p>
            <a:r>
              <a:rPr lang="en-US" sz="2000" b="1" i="1" dirty="0" smtClean="0"/>
              <a:t>(more statements may follow)</a:t>
            </a:r>
          </a:p>
          <a:p>
            <a:r>
              <a:rPr lang="en-US" sz="2000" b="1" dirty="0" smtClean="0"/>
              <a:t>Next [</a:t>
            </a:r>
            <a:r>
              <a:rPr lang="en-US" sz="2000" b="1" i="1" dirty="0" err="1" smtClean="0"/>
              <a:t>CounterVariable</a:t>
            </a:r>
            <a:r>
              <a:rPr lang="en-US" sz="2000" b="1" i="1" dirty="0" smtClean="0"/>
              <a:t>]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For…Next Loop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5 – Slide </a:t>
            </a:r>
            <a:fld id="{B6F15528-21DE-4FAA-801E-634DDDAF4B2B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14600" y="1600200"/>
            <a:ext cx="38999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For </a:t>
            </a:r>
            <a:r>
              <a:rPr lang="en-US" sz="2400" b="1" dirty="0" err="1" smtClean="0"/>
              <a:t>intCount</a:t>
            </a:r>
            <a:r>
              <a:rPr lang="en-US" sz="2400" b="1" dirty="0" smtClean="0"/>
              <a:t> = 1 To 10</a:t>
            </a:r>
          </a:p>
          <a:p>
            <a:r>
              <a:rPr lang="en-US" sz="2400" b="1" dirty="0" smtClean="0"/>
              <a:t>   </a:t>
            </a:r>
            <a:r>
              <a:rPr lang="en-US" sz="2400" b="1" dirty="0" err="1" smtClean="0"/>
              <a:t>MessageBox.Show</a:t>
            </a:r>
            <a:r>
              <a:rPr lang="en-US" sz="2400" b="1" dirty="0" smtClean="0"/>
              <a:t>("Hello")</a:t>
            </a:r>
          </a:p>
          <a:p>
            <a:r>
              <a:rPr lang="en-US" sz="2400" b="1" dirty="0" smtClean="0"/>
              <a:t>Next</a:t>
            </a:r>
            <a:endParaRPr lang="en-US" sz="2400" b="1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r>
              <a:rPr lang="en-US" sz="2000" b="1" dirty="0" smtClean="0"/>
              <a:t>Step 1</a:t>
            </a:r>
            <a:r>
              <a:rPr lang="en-US" sz="2000" dirty="0" smtClean="0"/>
              <a:t>:  	</a:t>
            </a:r>
            <a:r>
              <a:rPr lang="en-US" sz="2000" b="1" dirty="0" err="1" smtClean="0"/>
              <a:t>intCount</a:t>
            </a:r>
            <a:r>
              <a:rPr lang="en-US" sz="2000" dirty="0" smtClean="0"/>
              <a:t> is set to </a:t>
            </a:r>
            <a:r>
              <a:rPr lang="en-US" sz="2000" b="1" dirty="0" smtClean="0"/>
              <a:t>1</a:t>
            </a:r>
            <a:r>
              <a:rPr lang="en-US" sz="2000" dirty="0" smtClean="0"/>
              <a:t> (the start value)</a:t>
            </a:r>
          </a:p>
          <a:p>
            <a:r>
              <a:rPr lang="en-US" sz="2000" b="1" dirty="0" smtClean="0"/>
              <a:t>Step 2</a:t>
            </a:r>
            <a:r>
              <a:rPr lang="en-US" sz="2000" dirty="0" smtClean="0"/>
              <a:t>:  	</a:t>
            </a:r>
            <a:r>
              <a:rPr lang="en-US" sz="2000" b="1" dirty="0" err="1" smtClean="0"/>
              <a:t>intCount</a:t>
            </a:r>
            <a:r>
              <a:rPr lang="en-US" sz="2000" dirty="0" smtClean="0"/>
              <a:t> is compared to </a:t>
            </a:r>
            <a:r>
              <a:rPr lang="en-US" sz="2000" b="1" dirty="0" smtClean="0"/>
              <a:t>10</a:t>
            </a:r>
            <a:r>
              <a:rPr lang="en-US" sz="2000" dirty="0" smtClean="0"/>
              <a:t> (the end value) </a:t>
            </a:r>
          </a:p>
          <a:p>
            <a:pPr lvl="4"/>
            <a:r>
              <a:rPr lang="en-US" dirty="0" smtClean="0"/>
              <a:t>If </a:t>
            </a:r>
            <a:r>
              <a:rPr lang="en-US" b="1" dirty="0" err="1" smtClean="0"/>
              <a:t>intCount</a:t>
            </a:r>
            <a:r>
              <a:rPr lang="en-US" dirty="0" smtClean="0"/>
              <a:t> is less than or equal to </a:t>
            </a:r>
            <a:r>
              <a:rPr lang="en-US" b="1" dirty="0" smtClean="0"/>
              <a:t>10 </a:t>
            </a:r>
          </a:p>
          <a:p>
            <a:pPr lvl="5"/>
            <a:r>
              <a:rPr lang="en-US" dirty="0" smtClean="0"/>
              <a:t>Continue to </a:t>
            </a:r>
            <a:r>
              <a:rPr lang="en-US" b="1" dirty="0" smtClean="0"/>
              <a:t>Step 3</a:t>
            </a:r>
            <a:r>
              <a:rPr lang="en-US" dirty="0" smtClean="0"/>
              <a:t> </a:t>
            </a:r>
          </a:p>
          <a:p>
            <a:pPr lvl="5"/>
            <a:r>
              <a:rPr lang="en-US" dirty="0" smtClean="0"/>
              <a:t>Otherwise the loop is exited</a:t>
            </a:r>
          </a:p>
          <a:p>
            <a:r>
              <a:rPr lang="en-US" sz="2000" b="1" dirty="0" smtClean="0"/>
              <a:t>Step 3</a:t>
            </a:r>
            <a:r>
              <a:rPr lang="en-US" sz="2000" dirty="0" smtClean="0"/>
              <a:t>: 	The </a:t>
            </a:r>
            <a:r>
              <a:rPr lang="en-US" sz="2000" b="1" dirty="0" err="1" smtClean="0"/>
              <a:t>MessageBox.Show</a:t>
            </a:r>
            <a:r>
              <a:rPr lang="en-US" sz="2000" b="1" dirty="0" smtClean="0"/>
              <a:t>("Hello")</a:t>
            </a:r>
            <a:r>
              <a:rPr lang="en-US" sz="2000" dirty="0" smtClean="0"/>
              <a:t> statement is executed</a:t>
            </a:r>
          </a:p>
          <a:p>
            <a:r>
              <a:rPr lang="en-US" sz="2000" b="1" dirty="0" smtClean="0"/>
              <a:t>Step 4</a:t>
            </a:r>
            <a:r>
              <a:rPr lang="en-US" sz="2000" dirty="0" smtClean="0"/>
              <a:t>: 	</a:t>
            </a:r>
            <a:r>
              <a:rPr lang="en-US" sz="2000" b="1" dirty="0" err="1" smtClean="0"/>
              <a:t>intCount</a:t>
            </a:r>
            <a:r>
              <a:rPr lang="en-US" sz="2000" dirty="0" smtClean="0"/>
              <a:t> is incremented by </a:t>
            </a:r>
            <a:r>
              <a:rPr lang="en-US" sz="2000" b="1" dirty="0" smtClean="0"/>
              <a:t>1</a:t>
            </a:r>
          </a:p>
          <a:p>
            <a:r>
              <a:rPr lang="en-US" sz="2000" b="1" dirty="0" smtClean="0"/>
              <a:t>Step 5</a:t>
            </a:r>
            <a:r>
              <a:rPr lang="en-US" sz="2000" dirty="0" smtClean="0"/>
              <a:t>: 	Go back to </a:t>
            </a:r>
            <a:r>
              <a:rPr lang="en-US" sz="2000" b="1" dirty="0" smtClean="0"/>
              <a:t>Step 2</a:t>
            </a:r>
            <a:r>
              <a:rPr lang="en-US" sz="2000" dirty="0" smtClean="0"/>
              <a:t> and repeat this sequence</a:t>
            </a:r>
          </a:p>
          <a:p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2725405" y="1676400"/>
            <a:ext cx="36931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For </a:t>
            </a:r>
            <a:r>
              <a:rPr lang="en-US" sz="2400" b="1" dirty="0" err="1" smtClean="0"/>
              <a:t>intCount</a:t>
            </a:r>
            <a:r>
              <a:rPr lang="en-US" sz="2400" b="1" dirty="0" smtClean="0"/>
              <a:t> = 1 To 10</a:t>
            </a:r>
          </a:p>
          <a:p>
            <a:r>
              <a:rPr lang="en-US" sz="2400" b="1" dirty="0" err="1" smtClean="0"/>
              <a:t>MessageBox.Show</a:t>
            </a:r>
            <a:r>
              <a:rPr lang="en-US" sz="2400" b="1" dirty="0" smtClean="0"/>
              <a:t>("Hello")</a:t>
            </a:r>
          </a:p>
          <a:p>
            <a:r>
              <a:rPr lang="en-US" sz="2400" b="1" dirty="0" smtClean="0"/>
              <a:t>Next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Flowchart of </a:t>
            </a:r>
            <a:r>
              <a:rPr lang="en-US" b="1" dirty="0" smtClean="0"/>
              <a:t>For…Next</a:t>
            </a:r>
            <a:r>
              <a:rPr lang="en-US" dirty="0" smtClean="0"/>
              <a:t>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5 – Slide </a:t>
            </a:r>
            <a:fld id="{B6F15528-21DE-4FAA-801E-634DDDAF4B2B}" type="slidenum">
              <a:rPr lang="en-US" smtClean="0"/>
              <a:pPr/>
              <a:t>39</a:t>
            </a:fld>
            <a:endParaRPr lang="en-US" dirty="0"/>
          </a:p>
        </p:txBody>
      </p: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609600" y="1676400"/>
            <a:ext cx="7924800" cy="4343400"/>
            <a:chOff x="864" y="1248"/>
            <a:chExt cx="4176" cy="2400"/>
          </a:xfrm>
        </p:grpSpPr>
        <p:sp>
          <p:nvSpPr>
            <p:cNvPr id="6" name="AutoShape 3"/>
            <p:cNvSpPr>
              <a:spLocks noChangeArrowheads="1"/>
            </p:cNvSpPr>
            <p:nvPr/>
          </p:nvSpPr>
          <p:spPr bwMode="auto">
            <a:xfrm>
              <a:off x="864" y="2592"/>
              <a:ext cx="1344" cy="768"/>
            </a:xfrm>
            <a:prstGeom prst="flowChartDecision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 dirty="0" err="1" smtClean="0"/>
                <a:t>intCount</a:t>
              </a:r>
              <a:r>
                <a:rPr lang="en-US" b="1" dirty="0" smtClean="0"/>
                <a:t> </a:t>
              </a:r>
            </a:p>
            <a:p>
              <a:pPr algn="ctr" eaLnBrk="0" hangingPunct="0"/>
              <a:r>
                <a:rPr lang="en-US" b="1" dirty="0" smtClean="0"/>
                <a:t>&lt;= 10?</a:t>
              </a:r>
              <a:endParaRPr lang="en-US" b="1" dirty="0"/>
            </a:p>
          </p:txBody>
        </p:sp>
        <p:sp>
          <p:nvSpPr>
            <p:cNvPr id="7" name="AutoShape 4"/>
            <p:cNvSpPr>
              <a:spLocks noChangeArrowheads="1"/>
            </p:cNvSpPr>
            <p:nvPr/>
          </p:nvSpPr>
          <p:spPr bwMode="auto">
            <a:xfrm>
              <a:off x="2544" y="2592"/>
              <a:ext cx="1104" cy="768"/>
            </a:xfrm>
            <a:prstGeom prst="flowChartProcess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 dirty="0" smtClean="0"/>
                <a:t>Display "Hello"</a:t>
              </a:r>
              <a:endParaRPr lang="en-US" b="1" dirty="0"/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4416" y="2400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2208" y="2976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1536" y="230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 rot="5400000">
              <a:off x="2976" y="960"/>
              <a:ext cx="0" cy="28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2160" y="2688"/>
              <a:ext cx="31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1" dirty="0" smtClean="0"/>
                <a:t>Yes</a:t>
              </a:r>
              <a:endParaRPr lang="en-US" b="1" dirty="0"/>
            </a:p>
          </p:txBody>
        </p:sp>
        <p:sp>
          <p:nvSpPr>
            <p:cNvPr id="13" name="Text Box 10"/>
            <p:cNvSpPr txBox="1">
              <a:spLocks noChangeArrowheads="1"/>
            </p:cNvSpPr>
            <p:nvPr/>
          </p:nvSpPr>
          <p:spPr bwMode="auto">
            <a:xfrm>
              <a:off x="1584" y="3360"/>
              <a:ext cx="29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1" dirty="0" smtClean="0"/>
                <a:t>No</a:t>
              </a:r>
              <a:endParaRPr lang="en-US" b="1" dirty="0"/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1536" y="1248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AutoShape 12"/>
            <p:cNvSpPr>
              <a:spLocks noChangeArrowheads="1"/>
            </p:cNvSpPr>
            <p:nvPr/>
          </p:nvSpPr>
          <p:spPr bwMode="auto">
            <a:xfrm>
              <a:off x="1008" y="1536"/>
              <a:ext cx="1104" cy="768"/>
            </a:xfrm>
            <a:prstGeom prst="flowChartProcess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 dirty="0" smtClean="0"/>
                <a:t>Set </a:t>
              </a:r>
              <a:r>
                <a:rPr lang="en-US" b="1" dirty="0" err="1" smtClean="0"/>
                <a:t>intCount</a:t>
              </a:r>
              <a:r>
                <a:rPr lang="en-US" b="1" dirty="0" smtClean="0"/>
                <a:t> to 1</a:t>
              </a:r>
              <a:endParaRPr lang="en-US" b="1" dirty="0"/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1536" y="3360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AutoShape 14"/>
            <p:cNvSpPr>
              <a:spLocks noChangeArrowheads="1"/>
            </p:cNvSpPr>
            <p:nvPr/>
          </p:nvSpPr>
          <p:spPr bwMode="auto">
            <a:xfrm>
              <a:off x="3936" y="2592"/>
              <a:ext cx="1104" cy="768"/>
            </a:xfrm>
            <a:prstGeom prst="flowChartProcess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 dirty="0" smtClean="0"/>
                <a:t>Add 1 to </a:t>
              </a:r>
              <a:r>
                <a:rPr lang="en-US" b="1" dirty="0" err="1" smtClean="0"/>
                <a:t>intCount</a:t>
              </a:r>
              <a:endParaRPr lang="en-US" b="1" dirty="0"/>
            </a:p>
          </p:txBody>
        </p:sp>
        <p:sp>
          <p:nvSpPr>
            <p:cNvPr id="18" name="Line 15"/>
            <p:cNvSpPr>
              <a:spLocks noChangeShapeType="1"/>
            </p:cNvSpPr>
            <p:nvPr/>
          </p:nvSpPr>
          <p:spPr bwMode="auto">
            <a:xfrm>
              <a:off x="3648" y="2976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Section 5.1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Boxes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 smtClean="0"/>
              <a:t>Input boxes provide a simple way to gather input without placing a</a:t>
            </a:r>
          </a:p>
          <a:p>
            <a:r>
              <a:rPr lang="en-US" dirty="0" smtClean="0"/>
              <a:t>text box on a form.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Specifying a Step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The </a:t>
            </a:r>
            <a:r>
              <a:rPr lang="en-US" sz="2000" b="1" dirty="0" smtClean="0">
                <a:solidFill>
                  <a:schemeClr val="bg1"/>
                </a:solidFill>
              </a:rPr>
              <a:t>step</a:t>
            </a:r>
            <a:r>
              <a:rPr lang="en-US" sz="2000" dirty="0" smtClean="0"/>
              <a:t> value is the value added to the counter variable at the end of each iteration</a:t>
            </a:r>
          </a:p>
          <a:p>
            <a:r>
              <a:rPr lang="en-US" sz="2000" dirty="0" smtClean="0"/>
              <a:t>Optional and if not specified, defaults to 1</a:t>
            </a:r>
          </a:p>
          <a:p>
            <a:r>
              <a:rPr lang="en-US" sz="2000" dirty="0" smtClean="0"/>
              <a:t>The following loop iterates 10 times with counter values 0, 10, 20, …, 80, 90, 100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Step value may be negative, causing the loop to count downward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5 – Slide </a:t>
            </a:r>
            <a:fld id="{B6F15528-21DE-4FAA-801E-634DDDAF4B2B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19589" y="4876800"/>
            <a:ext cx="45048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For </a:t>
            </a:r>
            <a:r>
              <a:rPr lang="en-US" sz="2000" b="1" dirty="0" err="1" smtClean="0"/>
              <a:t>intCount</a:t>
            </a:r>
            <a:r>
              <a:rPr lang="en-US" sz="2000" b="1" dirty="0" smtClean="0"/>
              <a:t> = 10 To 1 Step -1</a:t>
            </a:r>
          </a:p>
          <a:p>
            <a:r>
              <a:rPr lang="en-US" sz="2000" b="1" dirty="0" smtClean="0"/>
              <a:t>   </a:t>
            </a:r>
            <a:r>
              <a:rPr lang="en-US" sz="2000" b="1" dirty="0" err="1" smtClean="0"/>
              <a:t>MessageBox.Show</a:t>
            </a:r>
            <a:r>
              <a:rPr lang="en-US" sz="2000" b="1" dirty="0" smtClean="0"/>
              <a:t>(</a:t>
            </a:r>
            <a:r>
              <a:rPr lang="en-US" sz="2000" b="1" dirty="0" err="1" smtClean="0"/>
              <a:t>intCount.ToString</a:t>
            </a:r>
            <a:r>
              <a:rPr lang="en-US" sz="2000" b="1" dirty="0" smtClean="0"/>
              <a:t>())</a:t>
            </a:r>
          </a:p>
          <a:p>
            <a:r>
              <a:rPr lang="en-US" sz="2000" b="1" dirty="0" smtClean="0"/>
              <a:t>Next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319589" y="3200400"/>
            <a:ext cx="45048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For </a:t>
            </a:r>
            <a:r>
              <a:rPr lang="en-US" sz="2000" b="1" dirty="0" err="1" smtClean="0"/>
              <a:t>intCount</a:t>
            </a:r>
            <a:r>
              <a:rPr lang="en-US" sz="2000" b="1" dirty="0" smtClean="0"/>
              <a:t> = 0 To 100 Step 10</a:t>
            </a:r>
          </a:p>
          <a:p>
            <a:r>
              <a:rPr lang="en-US" sz="2000" b="1" dirty="0" smtClean="0"/>
              <a:t>   </a:t>
            </a:r>
            <a:r>
              <a:rPr lang="en-US" sz="2000" b="1" dirty="0" err="1" smtClean="0"/>
              <a:t>MessageBox.Show</a:t>
            </a:r>
            <a:r>
              <a:rPr lang="en-US" sz="2000" b="1" dirty="0" smtClean="0"/>
              <a:t>(</a:t>
            </a:r>
            <a:r>
              <a:rPr lang="en-US" sz="2000" b="1" dirty="0" err="1" smtClean="0"/>
              <a:t>intCount.ToString</a:t>
            </a:r>
            <a:r>
              <a:rPr lang="en-US" sz="2000" b="1" dirty="0" smtClean="0"/>
              <a:t>())</a:t>
            </a:r>
          </a:p>
          <a:p>
            <a:r>
              <a:rPr lang="en-US" sz="2000" b="1" dirty="0" smtClean="0"/>
              <a:t>Next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Summing a Series of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/>
              <a:t>For...Next</a:t>
            </a:r>
            <a:r>
              <a:rPr lang="en-US" dirty="0" smtClean="0"/>
              <a:t> loop can be used to calculate the sum of a series of numbers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5 – Slide </a:t>
            </a:r>
            <a:fld id="{B6F15528-21DE-4FAA-801E-634DDDAF4B2B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2743200"/>
            <a:ext cx="7735066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Dim </a:t>
            </a:r>
            <a:r>
              <a:rPr lang="en-US" sz="2000" b="1" dirty="0" err="1" smtClean="0"/>
              <a:t>intCount</a:t>
            </a:r>
            <a:r>
              <a:rPr lang="en-US" sz="2000" b="1" dirty="0" smtClean="0"/>
              <a:t> As Integer ' Loop counter</a:t>
            </a:r>
          </a:p>
          <a:p>
            <a:r>
              <a:rPr lang="pt-BR" sz="2000" b="1" dirty="0" smtClean="0"/>
              <a:t>Dim intTotal As Integer = 0 ' Accumulator</a:t>
            </a:r>
          </a:p>
          <a:p>
            <a:r>
              <a:rPr lang="en-US" sz="2000" b="1" dirty="0" smtClean="0"/>
              <a:t>' Add the numbers 1 through 100.</a:t>
            </a:r>
          </a:p>
          <a:p>
            <a:r>
              <a:rPr lang="en-US" sz="2000" b="1" dirty="0" smtClean="0"/>
              <a:t>For </a:t>
            </a:r>
            <a:r>
              <a:rPr lang="en-US" sz="2000" b="1" dirty="0" err="1" smtClean="0"/>
              <a:t>intCount</a:t>
            </a:r>
            <a:r>
              <a:rPr lang="en-US" sz="2000" b="1" dirty="0" smtClean="0"/>
              <a:t> = 1 To 100</a:t>
            </a:r>
          </a:p>
          <a:p>
            <a:r>
              <a:rPr lang="en-US" sz="2000" b="1" dirty="0" smtClean="0"/>
              <a:t>   </a:t>
            </a:r>
            <a:r>
              <a:rPr lang="en-US" sz="2000" b="1" dirty="0" err="1" smtClean="0"/>
              <a:t>intTotal</a:t>
            </a:r>
            <a:r>
              <a:rPr lang="en-US" sz="2000" b="1" dirty="0" smtClean="0"/>
              <a:t> += </a:t>
            </a:r>
            <a:r>
              <a:rPr lang="en-US" sz="2000" b="1" dirty="0" err="1" smtClean="0"/>
              <a:t>intCount</a:t>
            </a:r>
            <a:endParaRPr lang="en-US" sz="2000" b="1" dirty="0" smtClean="0"/>
          </a:p>
          <a:p>
            <a:r>
              <a:rPr lang="en-US" sz="2000" b="1" dirty="0" smtClean="0"/>
              <a:t>Next</a:t>
            </a:r>
          </a:p>
          <a:p>
            <a:r>
              <a:rPr lang="en-US" sz="2000" b="1" dirty="0" smtClean="0"/>
              <a:t>' Display the sum of the numbers.</a:t>
            </a:r>
          </a:p>
          <a:p>
            <a:r>
              <a:rPr lang="en-US" sz="2000" b="1" dirty="0" err="1" smtClean="0"/>
              <a:t>MessageBox.Show</a:t>
            </a:r>
            <a:r>
              <a:rPr lang="en-US" sz="2000" b="1" dirty="0" smtClean="0"/>
              <a:t>("The sum of 1 through 100 is " &amp; </a:t>
            </a:r>
            <a:r>
              <a:rPr lang="en-US" sz="2000" b="1" dirty="0" err="1" smtClean="0"/>
              <a:t>intTotal.ToString</a:t>
            </a:r>
            <a:r>
              <a:rPr lang="en-US" sz="2000" b="1" dirty="0" smtClean="0"/>
              <a:t>())</a:t>
            </a:r>
            <a:endParaRPr lang="en-US" sz="2000" b="1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Breaking Out of a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some cases it is convenient to end a loop before the test condition would end it</a:t>
            </a:r>
          </a:p>
          <a:p>
            <a:r>
              <a:rPr lang="en-US" dirty="0" smtClean="0"/>
              <a:t>The following statements accomplish this</a:t>
            </a:r>
          </a:p>
          <a:p>
            <a:pPr lvl="1"/>
            <a:r>
              <a:rPr lang="en-US" dirty="0" smtClean="0"/>
              <a:t> </a:t>
            </a:r>
            <a:r>
              <a:rPr lang="en-US" b="1" dirty="0" smtClean="0">
                <a:solidFill>
                  <a:schemeClr val="bg1"/>
                </a:solidFill>
              </a:rPr>
              <a:t>Exit Do</a:t>
            </a:r>
            <a:r>
              <a:rPr lang="en-US" dirty="0" smtClean="0"/>
              <a:t> (used in </a:t>
            </a:r>
            <a:r>
              <a:rPr lang="en-US" b="1" dirty="0" smtClean="0"/>
              <a:t>Do While</a:t>
            </a:r>
            <a:r>
              <a:rPr lang="en-US" dirty="0" smtClean="0"/>
              <a:t> or </a:t>
            </a:r>
            <a:r>
              <a:rPr lang="en-US" b="1" dirty="0" smtClean="0"/>
              <a:t>Do Until</a:t>
            </a:r>
            <a:r>
              <a:rPr lang="en-US" dirty="0" smtClean="0"/>
              <a:t> loops)</a:t>
            </a:r>
          </a:p>
          <a:p>
            <a:pPr lvl="1"/>
            <a:r>
              <a:rPr lang="en-US" dirty="0" smtClean="0"/>
              <a:t> </a:t>
            </a:r>
            <a:r>
              <a:rPr lang="en-US" b="1" dirty="0" smtClean="0">
                <a:solidFill>
                  <a:schemeClr val="bg1"/>
                </a:solidFill>
              </a:rPr>
              <a:t>Exit For</a:t>
            </a:r>
            <a:r>
              <a:rPr lang="en-US" dirty="0" smtClean="0"/>
              <a:t> (used in </a:t>
            </a:r>
            <a:r>
              <a:rPr lang="en-US" b="1" dirty="0" smtClean="0"/>
              <a:t>For…Next</a:t>
            </a:r>
            <a:r>
              <a:rPr lang="en-US" dirty="0" smtClean="0"/>
              <a:t> loops)</a:t>
            </a:r>
          </a:p>
          <a:p>
            <a:r>
              <a:rPr lang="en-US" dirty="0" smtClean="0"/>
              <a:t>Use this capability with caution</a:t>
            </a:r>
          </a:p>
          <a:p>
            <a:pPr lvl="1"/>
            <a:r>
              <a:rPr lang="en-US" dirty="0" smtClean="0"/>
              <a:t>It bypasses normal loop termination</a:t>
            </a:r>
          </a:p>
          <a:p>
            <a:pPr lvl="1"/>
            <a:r>
              <a:rPr lang="en-US" dirty="0" smtClean="0"/>
              <a:t>Makes code more difficult to debug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5 – Slide </a:t>
            </a:r>
            <a:fld id="{B6F15528-21DE-4FAA-801E-634DDDAF4B2B}" type="slidenum">
              <a:rPr lang="en-US" smtClean="0"/>
              <a:pPr/>
              <a:t>42</a:t>
            </a:fld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Deciding Which Loop to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Each type of loop works best in different situations</a:t>
            </a:r>
          </a:p>
          <a:p>
            <a:pPr lvl="1"/>
            <a:r>
              <a:rPr lang="en-US" dirty="0" smtClean="0"/>
              <a:t>The </a:t>
            </a:r>
            <a:r>
              <a:rPr lang="en-US" b="1" dirty="0" smtClean="0"/>
              <a:t>Do While</a:t>
            </a:r>
            <a:r>
              <a:rPr lang="en-US" dirty="0" smtClean="0"/>
              <a:t> loop </a:t>
            </a:r>
          </a:p>
          <a:p>
            <a:pPr lvl="2"/>
            <a:r>
              <a:rPr lang="en-US" dirty="0" smtClean="0"/>
              <a:t>When you wish the loop to repeat as long as the test expression is true or at least once as a pretest loop</a:t>
            </a:r>
          </a:p>
          <a:p>
            <a:pPr lvl="1"/>
            <a:r>
              <a:rPr lang="en-US" dirty="0" smtClean="0"/>
              <a:t>The </a:t>
            </a:r>
            <a:r>
              <a:rPr lang="en-US" b="1" dirty="0" smtClean="0"/>
              <a:t>Do Until</a:t>
            </a:r>
            <a:r>
              <a:rPr lang="en-US" dirty="0" smtClean="0"/>
              <a:t> loop </a:t>
            </a:r>
          </a:p>
          <a:p>
            <a:pPr lvl="2"/>
            <a:r>
              <a:rPr lang="en-US" dirty="0" smtClean="0"/>
              <a:t>When you wish the loop to repeat as long as the test expression is false or at least once as a pretest loop</a:t>
            </a:r>
          </a:p>
          <a:p>
            <a:pPr lvl="1"/>
            <a:r>
              <a:rPr lang="en-US" dirty="0" smtClean="0"/>
              <a:t>The </a:t>
            </a:r>
            <a:r>
              <a:rPr lang="en-US" b="1" dirty="0" smtClean="0"/>
              <a:t>For…Next</a:t>
            </a:r>
            <a:r>
              <a:rPr lang="en-US" dirty="0" smtClean="0"/>
              <a:t> loop </a:t>
            </a:r>
          </a:p>
          <a:p>
            <a:pPr lvl="2"/>
            <a:r>
              <a:rPr lang="en-US" dirty="0" smtClean="0"/>
              <a:t>Primarily used when the number of required iterations is known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5 – Slide </a:t>
            </a:r>
            <a:fld id="{B6F15528-21DE-4FAA-801E-634DDDAF4B2B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57200" y="2133600"/>
            <a:ext cx="7086600" cy="31242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43100" y="3131403"/>
            <a:ext cx="487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Start </a:t>
            </a:r>
            <a:r>
              <a:rPr lang="en-US" sz="4800" dirty="0" smtClean="0"/>
              <a:t>Here Tonight</a:t>
            </a:r>
            <a:endParaRPr 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Section 5.5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Loops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 smtClean="0"/>
              <a:t>A loop that is contained inside another loop is called a nested loop.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b="1" dirty="0" smtClean="0">
                <a:solidFill>
                  <a:schemeClr val="bg1"/>
                </a:solidFill>
              </a:rPr>
              <a:t>nested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bg1"/>
                </a:solidFill>
              </a:rPr>
              <a:t>loop</a:t>
            </a:r>
            <a:r>
              <a:rPr lang="en-US" dirty="0" smtClean="0"/>
              <a:t> is a loop inside another loop</a:t>
            </a:r>
          </a:p>
          <a:p>
            <a:r>
              <a:rPr lang="en-US" dirty="0" smtClean="0"/>
              <a:t>The hands of a clock make a good example</a:t>
            </a:r>
          </a:p>
          <a:p>
            <a:pPr lvl="1"/>
            <a:r>
              <a:rPr lang="en-US" dirty="0" smtClean="0"/>
              <a:t>The hour hand makes 1 revolution for every 60 revolutions of the minute hand</a:t>
            </a:r>
          </a:p>
          <a:p>
            <a:pPr lvl="1"/>
            <a:r>
              <a:rPr lang="en-US" dirty="0" smtClean="0"/>
              <a:t>The minute hand makes 1 revolution for every 60 revolutions of the second hand</a:t>
            </a:r>
          </a:p>
          <a:p>
            <a:pPr lvl="1"/>
            <a:r>
              <a:rPr lang="en-US" dirty="0" smtClean="0"/>
              <a:t>For every revolution of the hour hand the second hand makes 36,000 revolutions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5 – Slide </a:t>
            </a:r>
            <a:fld id="{B6F15528-21DE-4FAA-801E-634DDDAF4B2B}" type="slidenum">
              <a:rPr lang="en-US" smtClean="0"/>
              <a:pPr/>
              <a:t>45</a:t>
            </a:fld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Loop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simulated clock example contains</a:t>
            </a:r>
          </a:p>
          <a:p>
            <a:pPr lvl="1"/>
            <a:r>
              <a:rPr lang="en-US" sz="2800" dirty="0" smtClean="0"/>
              <a:t> An outer loop for the hours </a:t>
            </a:r>
          </a:p>
          <a:p>
            <a:pPr lvl="1"/>
            <a:r>
              <a:rPr lang="en-US" sz="2800" dirty="0" smtClean="0"/>
              <a:t>A nested middle loop for the minutes</a:t>
            </a:r>
          </a:p>
          <a:p>
            <a:pPr lvl="1"/>
            <a:r>
              <a:rPr lang="en-US" sz="2800" dirty="0" smtClean="0"/>
              <a:t>A nested inner loop for the seconds</a:t>
            </a:r>
            <a:endParaRPr lang="en-US" sz="28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5 – Slide </a:t>
            </a:r>
            <a:fld id="{B6F15528-21DE-4FAA-801E-634DDDAF4B2B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0" y="2570520"/>
            <a:ext cx="4343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For </a:t>
            </a:r>
            <a:r>
              <a:rPr lang="en-US" b="1" dirty="0" err="1" smtClean="0"/>
              <a:t>intHours</a:t>
            </a:r>
            <a:r>
              <a:rPr lang="en-US" b="1" dirty="0" smtClean="0"/>
              <a:t> = 0 To 23</a:t>
            </a:r>
          </a:p>
          <a:p>
            <a:r>
              <a:rPr lang="en-US" b="1" dirty="0" smtClean="0"/>
              <a:t>  </a:t>
            </a:r>
            <a:r>
              <a:rPr lang="en-US" b="1" dirty="0" err="1" smtClean="0"/>
              <a:t>lblHours.Text</a:t>
            </a:r>
            <a:r>
              <a:rPr lang="en-US" b="1" dirty="0" smtClean="0"/>
              <a:t> = </a:t>
            </a:r>
            <a:r>
              <a:rPr lang="en-US" b="1" dirty="0" err="1" smtClean="0"/>
              <a:t>intHours.ToString</a:t>
            </a:r>
            <a:r>
              <a:rPr lang="en-US" b="1" dirty="0" smtClean="0"/>
              <a:t>()</a:t>
            </a:r>
          </a:p>
          <a:p>
            <a:r>
              <a:rPr lang="en-US" b="1" dirty="0" smtClean="0"/>
              <a:t>  For </a:t>
            </a:r>
            <a:r>
              <a:rPr lang="en-US" b="1" dirty="0" err="1" smtClean="0"/>
              <a:t>intMinutes</a:t>
            </a:r>
            <a:r>
              <a:rPr lang="en-US" b="1" dirty="0" smtClean="0"/>
              <a:t> = 0 To 59</a:t>
            </a:r>
          </a:p>
          <a:p>
            <a:r>
              <a:rPr lang="en-US" b="1" dirty="0" smtClean="0"/>
              <a:t>    </a:t>
            </a:r>
            <a:r>
              <a:rPr lang="en-US" b="1" dirty="0" err="1" smtClean="0"/>
              <a:t>lblMinutes.Text</a:t>
            </a:r>
            <a:r>
              <a:rPr lang="en-US" b="1" dirty="0" smtClean="0"/>
              <a:t> = </a:t>
            </a:r>
            <a:r>
              <a:rPr lang="en-US" b="1" dirty="0" err="1" smtClean="0"/>
              <a:t>intMinutes.ToString</a:t>
            </a:r>
            <a:r>
              <a:rPr lang="en-US" b="1" dirty="0" smtClean="0"/>
              <a:t>()</a:t>
            </a:r>
          </a:p>
          <a:p>
            <a:r>
              <a:rPr lang="en-US" b="1" dirty="0" smtClean="0"/>
              <a:t>      For </a:t>
            </a:r>
            <a:r>
              <a:rPr lang="en-US" b="1" dirty="0" err="1" smtClean="0"/>
              <a:t>intSeconds</a:t>
            </a:r>
            <a:r>
              <a:rPr lang="en-US" b="1" dirty="0" smtClean="0"/>
              <a:t> = 0 To 59</a:t>
            </a:r>
          </a:p>
          <a:p>
            <a:r>
              <a:rPr lang="en-US" b="1" dirty="0" smtClean="0"/>
              <a:t>        </a:t>
            </a:r>
            <a:r>
              <a:rPr lang="en-US" b="1" dirty="0" err="1" smtClean="0"/>
              <a:t>lblSeconds.Text</a:t>
            </a:r>
            <a:r>
              <a:rPr lang="en-US" b="1" dirty="0" smtClean="0"/>
              <a:t> = </a:t>
            </a:r>
            <a:r>
              <a:rPr lang="en-US" b="1" dirty="0" err="1" smtClean="0"/>
              <a:t>intSeconds.ToString</a:t>
            </a:r>
            <a:r>
              <a:rPr lang="en-US" b="1" dirty="0" smtClean="0"/>
              <a:t>()</a:t>
            </a:r>
          </a:p>
          <a:p>
            <a:r>
              <a:rPr lang="en-US" b="1" dirty="0" smtClean="0"/>
              <a:t>      Next</a:t>
            </a:r>
          </a:p>
          <a:p>
            <a:r>
              <a:rPr lang="en-US" b="1" dirty="0" smtClean="0"/>
              <a:t>   Next</a:t>
            </a:r>
          </a:p>
          <a:p>
            <a:r>
              <a:rPr lang="en-US" b="1" dirty="0" smtClean="0"/>
              <a:t>Next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Loop Example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The innermost (seconds) loop will iterate 60 times for each iteration of the middle (minutes) loop</a:t>
            </a:r>
          </a:p>
          <a:p>
            <a:r>
              <a:rPr lang="en-US" dirty="0" smtClean="0"/>
              <a:t>The middle (minutes) loop will iterate 60 times for each iteration of the outermost (hours) loop</a:t>
            </a:r>
          </a:p>
          <a:p>
            <a:r>
              <a:rPr lang="en-US" dirty="0" smtClean="0"/>
              <a:t>24 iterations of the outermost (hours) loop require:</a:t>
            </a:r>
          </a:p>
          <a:p>
            <a:pPr lvl="1"/>
            <a:r>
              <a:rPr lang="en-US" dirty="0" smtClean="0"/>
              <a:t>1,440 iterations of the middle (minutes) loop</a:t>
            </a:r>
          </a:p>
          <a:p>
            <a:pPr lvl="1"/>
            <a:r>
              <a:rPr lang="en-US" dirty="0" smtClean="0"/>
              <a:t>86,400 iterations of the innermost (seconds) loop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An inner loop goes through all its iterations for each iteration of the outer loop</a:t>
            </a:r>
          </a:p>
          <a:p>
            <a:r>
              <a:rPr lang="en-US" dirty="0" smtClean="0"/>
              <a:t>Multiply iterations of all loops to get the total iterations of the innermost loop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5 – Slide </a:t>
            </a:r>
            <a:fld id="{B6F15528-21DE-4FAA-801E-634DDDAF4B2B}" type="slidenum">
              <a:rPr lang="en-US" smtClean="0"/>
              <a:pPr/>
              <a:t>47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Section 5.6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Multicolumn List Boxes, </a:t>
            </a:r>
            <a:br>
              <a:rPr lang="en-US" sz="3200" dirty="0" smtClean="0"/>
            </a:br>
            <a:r>
              <a:rPr lang="en-US" sz="3200" dirty="0" smtClean="0"/>
              <a:t>Checked List Boxes, </a:t>
            </a:r>
            <a:br>
              <a:rPr lang="en-US" sz="3200" dirty="0" smtClean="0"/>
            </a:br>
            <a:r>
              <a:rPr lang="en-US" sz="3200" dirty="0" smtClean="0"/>
              <a:t>and Combo Boxes</a:t>
            </a:r>
            <a:endParaRPr lang="en-US" sz="32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 smtClean="0"/>
              <a:t>A multicolumn list box displays items in columns with a horizontal</a:t>
            </a:r>
          </a:p>
          <a:p>
            <a:r>
              <a:rPr lang="en-US" dirty="0" smtClean="0"/>
              <a:t>scroll bar, if necessary. A checked list box displays a check box next</a:t>
            </a:r>
          </a:p>
          <a:p>
            <a:r>
              <a:rPr lang="en-US" dirty="0" smtClean="0"/>
              <a:t>to each item in the list. A combo box performs many of the same</a:t>
            </a:r>
          </a:p>
          <a:p>
            <a:r>
              <a:rPr lang="en-US" dirty="0" smtClean="0"/>
              <a:t>functions as a list box, and it can also let the user enter text.</a:t>
            </a:r>
            <a:endParaRPr 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Multicolumn List Boxes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ListBox</a:t>
            </a:r>
            <a:r>
              <a:rPr lang="en-US" dirty="0" smtClean="0"/>
              <a:t> control has a </a:t>
            </a:r>
            <a:r>
              <a:rPr lang="en-US" b="1" dirty="0" smtClean="0">
                <a:solidFill>
                  <a:schemeClr val="bg1"/>
                </a:solidFill>
              </a:rPr>
              <a:t>Multicolumn</a:t>
            </a:r>
            <a:r>
              <a:rPr lang="en-US" dirty="0" smtClean="0"/>
              <a:t> property</a:t>
            </a:r>
          </a:p>
          <a:p>
            <a:pPr lvl="1"/>
            <a:r>
              <a:rPr lang="en-US" dirty="0" smtClean="0"/>
              <a:t>Boolean property with default value of </a:t>
            </a:r>
            <a:r>
              <a:rPr lang="en-US" b="1" dirty="0" smtClean="0"/>
              <a:t>False</a:t>
            </a:r>
          </a:p>
          <a:p>
            <a:pPr lvl="1"/>
            <a:r>
              <a:rPr lang="en-US" dirty="0" smtClean="0"/>
              <a:t>If set to </a:t>
            </a:r>
            <a:r>
              <a:rPr lang="en-US" b="1" dirty="0" smtClean="0"/>
              <a:t>True</a:t>
            </a:r>
            <a:r>
              <a:rPr lang="en-US" dirty="0" smtClean="0"/>
              <a:t>, entries can appear side by side</a:t>
            </a:r>
          </a:p>
          <a:p>
            <a:r>
              <a:rPr lang="en-US" dirty="0" smtClean="0"/>
              <a:t>Below, </a:t>
            </a:r>
            <a:r>
              <a:rPr lang="en-US" b="1" dirty="0" err="1" smtClean="0"/>
              <a:t>ColumnWidth</a:t>
            </a:r>
            <a:r>
              <a:rPr lang="en-US" dirty="0" smtClean="0"/>
              <a:t> is set to </a:t>
            </a:r>
            <a:r>
              <a:rPr lang="en-US" b="1" dirty="0" smtClean="0"/>
              <a:t>30</a:t>
            </a:r>
          </a:p>
          <a:p>
            <a:r>
              <a:rPr lang="en-US" dirty="0" smtClean="0"/>
              <a:t>Note the appearance of a horizontal scroll bar in this case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5 – Slide </a:t>
            </a:r>
            <a:fld id="{B6F15528-21DE-4FAA-801E-634DDDAF4B2B}" type="slidenum">
              <a:rPr lang="en-US" smtClean="0"/>
              <a:pPr/>
              <a:t>49</a:t>
            </a:fld>
            <a:endParaRPr lang="en-US" dirty="0"/>
          </a:p>
        </p:txBody>
      </p:sp>
      <p:pic>
        <p:nvPicPr>
          <p:cNvPr id="5" name="Picture 5" descr="052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11138" y="4495800"/>
            <a:ext cx="2721724" cy="15544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An </a:t>
            </a:r>
            <a:r>
              <a:rPr lang="en-US" b="1" dirty="0" smtClean="0">
                <a:solidFill>
                  <a:schemeClr val="bg1"/>
                </a:solidFill>
              </a:rPr>
              <a:t>input box </a:t>
            </a:r>
            <a:r>
              <a:rPr lang="en-US" dirty="0" smtClean="0"/>
              <a:t>provides a quick and simple way to ask the user to enter data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lvl="1"/>
            <a:r>
              <a:rPr lang="en-US" dirty="0" smtClean="0"/>
              <a:t>User types a value in the text box</a:t>
            </a:r>
          </a:p>
          <a:p>
            <a:pPr lvl="1"/>
            <a:r>
              <a:rPr lang="en-US" dirty="0" smtClean="0"/>
              <a:t>OK button returns a string value containing user input</a:t>
            </a:r>
          </a:p>
          <a:p>
            <a:pPr lvl="1"/>
            <a:r>
              <a:rPr lang="en-US" dirty="0" smtClean="0"/>
              <a:t>Cancel button returns an empty string</a:t>
            </a:r>
          </a:p>
          <a:p>
            <a:pPr lvl="1"/>
            <a:r>
              <a:rPr lang="en-US" dirty="0" smtClean="0"/>
              <a:t>Should not be used as a primary method of input</a:t>
            </a:r>
          </a:p>
          <a:p>
            <a:pPr lvl="1"/>
            <a:r>
              <a:rPr lang="en-US" dirty="0" smtClean="0"/>
              <a:t>Convenient tool for developing &amp; testing applications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5 – Slide </a:t>
            </a:r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4638" y="2514600"/>
            <a:ext cx="3514725" cy="14859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Checked List Boxes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form of </a:t>
            </a:r>
            <a:r>
              <a:rPr lang="en-US" dirty="0" err="1" smtClean="0"/>
              <a:t>ListBox</a:t>
            </a:r>
            <a:r>
              <a:rPr lang="en-US" dirty="0" smtClean="0"/>
              <a:t> with the list box properties and methods already discussed</a:t>
            </a:r>
          </a:p>
          <a:p>
            <a:r>
              <a:rPr lang="en-US" dirty="0" smtClean="0"/>
              <a:t>One item at a time may be selected but many items in a </a:t>
            </a:r>
            <a:r>
              <a:rPr lang="en-US" b="1" dirty="0" smtClean="0">
                <a:solidFill>
                  <a:schemeClr val="bg1"/>
                </a:solidFill>
              </a:rPr>
              <a:t>Checked List Box</a:t>
            </a:r>
            <a:r>
              <a:rPr lang="en-US" dirty="0" smtClean="0"/>
              <a:t> can be checked</a:t>
            </a:r>
          </a:p>
          <a:p>
            <a:r>
              <a:rPr lang="en-US" dirty="0" smtClean="0"/>
              <a:t>The </a:t>
            </a:r>
            <a:r>
              <a:rPr lang="en-US" b="1" dirty="0" err="1" smtClean="0"/>
              <a:t>CheckOnClick</a:t>
            </a:r>
            <a:r>
              <a:rPr lang="en-US" dirty="0" smtClean="0"/>
              <a:t> property determines how items may be checked</a:t>
            </a:r>
          </a:p>
          <a:p>
            <a:pPr lvl="1"/>
            <a:r>
              <a:rPr lang="en-US" b="1" dirty="0" smtClean="0"/>
              <a:t>False</a:t>
            </a:r>
            <a:r>
              <a:rPr lang="en-US" dirty="0" smtClean="0"/>
              <a:t> - user clicks item once </a:t>
            </a:r>
            <a:br>
              <a:rPr lang="en-US" dirty="0" smtClean="0"/>
            </a:br>
            <a:r>
              <a:rPr lang="en-US" dirty="0" smtClean="0"/>
              <a:t>to select it, again to check it</a:t>
            </a:r>
          </a:p>
          <a:p>
            <a:pPr lvl="1"/>
            <a:r>
              <a:rPr lang="en-US" b="1" dirty="0" smtClean="0"/>
              <a:t>True</a:t>
            </a:r>
            <a:r>
              <a:rPr lang="en-US" dirty="0" smtClean="0"/>
              <a:t> - user clicks item only once </a:t>
            </a:r>
            <a:br>
              <a:rPr lang="en-US" dirty="0" smtClean="0"/>
            </a:br>
            <a:r>
              <a:rPr lang="en-US" dirty="0" smtClean="0"/>
              <a:t>to both select it and check it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5 – Slide </a:t>
            </a:r>
            <a:fld id="{B6F15528-21DE-4FAA-801E-634DDDAF4B2B}" type="slidenum">
              <a:rPr lang="en-US" smtClean="0"/>
              <a:pPr/>
              <a:t>50</a:t>
            </a:fld>
            <a:endParaRPr lang="en-US" dirty="0"/>
          </a:p>
        </p:txBody>
      </p:sp>
      <p:pic>
        <p:nvPicPr>
          <p:cNvPr id="5" name="Picture 4" descr="052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7400" y="4267200"/>
            <a:ext cx="2133600" cy="15414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the Status of Checked 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err="1" smtClean="0">
                <a:solidFill>
                  <a:schemeClr val="bg1"/>
                </a:solidFill>
              </a:rPr>
              <a:t>GetItemChecked</a:t>
            </a:r>
            <a:r>
              <a:rPr lang="en-US" dirty="0" smtClean="0"/>
              <a:t> method determines if an item is checked by returning a Boolean value</a:t>
            </a:r>
          </a:p>
          <a:p>
            <a:r>
              <a:rPr lang="en-US" dirty="0" smtClean="0"/>
              <a:t>General Format: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Returns </a:t>
            </a:r>
            <a:r>
              <a:rPr lang="en-US" b="1" dirty="0" smtClean="0"/>
              <a:t>True</a:t>
            </a:r>
            <a:r>
              <a:rPr lang="en-US" dirty="0" smtClean="0"/>
              <a:t> if the item at </a:t>
            </a:r>
            <a:r>
              <a:rPr lang="en-US" b="1" i="1" dirty="0" smtClean="0"/>
              <a:t>Index</a:t>
            </a:r>
            <a:r>
              <a:rPr lang="en-US" dirty="0" smtClean="0"/>
              <a:t> has been checked</a:t>
            </a:r>
          </a:p>
          <a:p>
            <a:pPr lvl="1"/>
            <a:r>
              <a:rPr lang="en-US" dirty="0" smtClean="0"/>
              <a:t>Otherwise, returns </a:t>
            </a:r>
            <a:r>
              <a:rPr lang="en-US" b="1" dirty="0" smtClean="0"/>
              <a:t>False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5 – Slide </a:t>
            </a:r>
            <a:fld id="{B6F15528-21DE-4FAA-801E-634DDDAF4B2B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05000" y="3276600"/>
            <a:ext cx="51813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err="1" smtClean="0"/>
              <a:t>CheckedListBox.GetItemChecked</a:t>
            </a:r>
            <a:r>
              <a:rPr lang="en-US" sz="2400" b="1" i="1" dirty="0" smtClean="0"/>
              <a:t>(Index)</a:t>
            </a:r>
            <a:endParaRPr lang="en-US" sz="2400" b="1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GetItemsChecked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following code counts the number of checked items: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5 – Slide </a:t>
            </a:r>
            <a:fld id="{B6F15528-21DE-4FAA-801E-634DDDAF4B2B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83939" y="2209800"/>
            <a:ext cx="7376122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Dim </a:t>
            </a:r>
            <a:r>
              <a:rPr lang="en-US" b="1" dirty="0" err="1" smtClean="0"/>
              <a:t>intIndex</a:t>
            </a:r>
            <a:r>
              <a:rPr lang="en-US" b="1" dirty="0" smtClean="0"/>
              <a:t> As Integer 		' List box index</a:t>
            </a:r>
          </a:p>
          <a:p>
            <a:r>
              <a:rPr lang="en-US" b="1" dirty="0" smtClean="0"/>
              <a:t>Dim </a:t>
            </a:r>
            <a:r>
              <a:rPr lang="en-US" b="1" dirty="0" err="1" smtClean="0"/>
              <a:t>intCheckedCities</a:t>
            </a:r>
            <a:r>
              <a:rPr lang="en-US" b="1" dirty="0" smtClean="0"/>
              <a:t> As Integer = 0 	' To count the checked cities</a:t>
            </a:r>
          </a:p>
          <a:p>
            <a:endParaRPr lang="en-US" b="1" dirty="0" smtClean="0"/>
          </a:p>
          <a:p>
            <a:r>
              <a:rPr lang="en-US" b="1" dirty="0" smtClean="0"/>
              <a:t>' Step through the items in the list box, counting</a:t>
            </a:r>
          </a:p>
          <a:p>
            <a:r>
              <a:rPr lang="en-US" b="1" dirty="0" smtClean="0"/>
              <a:t>' the number of checked items.</a:t>
            </a:r>
          </a:p>
          <a:p>
            <a:r>
              <a:rPr lang="en-US" b="1" dirty="0" smtClean="0"/>
              <a:t>For </a:t>
            </a:r>
            <a:r>
              <a:rPr lang="en-US" b="1" dirty="0" err="1" smtClean="0"/>
              <a:t>intIndex</a:t>
            </a:r>
            <a:r>
              <a:rPr lang="en-US" b="1" dirty="0" smtClean="0"/>
              <a:t> = 0 To </a:t>
            </a:r>
            <a:r>
              <a:rPr lang="en-US" b="1" dirty="0" err="1" smtClean="0"/>
              <a:t>clbCities.Items.Count</a:t>
            </a:r>
            <a:r>
              <a:rPr lang="en-US" b="1" dirty="0" smtClean="0"/>
              <a:t> - 1</a:t>
            </a:r>
          </a:p>
          <a:p>
            <a:r>
              <a:rPr lang="en-US" b="1" dirty="0" smtClean="0"/>
              <a:t>   If </a:t>
            </a:r>
            <a:r>
              <a:rPr lang="en-US" b="1" dirty="0" err="1" smtClean="0"/>
              <a:t>clbCities.GetItemChecked</a:t>
            </a:r>
            <a:r>
              <a:rPr lang="en-US" b="1" dirty="0" smtClean="0"/>
              <a:t>(</a:t>
            </a:r>
            <a:r>
              <a:rPr lang="en-US" b="1" dirty="0" err="1" smtClean="0"/>
              <a:t>intIndex</a:t>
            </a:r>
            <a:r>
              <a:rPr lang="en-US" b="1" dirty="0" smtClean="0"/>
              <a:t>) = True Then</a:t>
            </a:r>
          </a:p>
          <a:p>
            <a:r>
              <a:rPr lang="en-US" b="1" dirty="0" smtClean="0"/>
              <a:t>      </a:t>
            </a:r>
            <a:r>
              <a:rPr lang="en-US" b="1" dirty="0" err="1" smtClean="0"/>
              <a:t>intCheckedCities</a:t>
            </a:r>
            <a:r>
              <a:rPr lang="en-US" b="1" dirty="0" smtClean="0"/>
              <a:t> += 1</a:t>
            </a:r>
          </a:p>
          <a:p>
            <a:r>
              <a:rPr lang="en-US" b="1" dirty="0" smtClean="0"/>
              <a:t>   End If</a:t>
            </a:r>
          </a:p>
          <a:p>
            <a:r>
              <a:rPr lang="en-US" b="1" dirty="0" smtClean="0"/>
              <a:t>Next</a:t>
            </a:r>
          </a:p>
          <a:p>
            <a:endParaRPr lang="en-US" b="1" dirty="0" smtClean="0"/>
          </a:p>
          <a:p>
            <a:r>
              <a:rPr lang="en-US" b="1" dirty="0" smtClean="0"/>
              <a:t>' Display the number of checked cities.</a:t>
            </a:r>
          </a:p>
          <a:p>
            <a:r>
              <a:rPr lang="en-US" b="1" dirty="0" err="1" smtClean="0"/>
              <a:t>MessageBox.Show</a:t>
            </a:r>
            <a:r>
              <a:rPr lang="en-US" b="1" dirty="0" smtClean="0"/>
              <a:t>("You checked " &amp; </a:t>
            </a:r>
            <a:r>
              <a:rPr lang="en-US" b="1" dirty="0" err="1" smtClean="0"/>
              <a:t>intCheckedCities.ToString</a:t>
            </a:r>
            <a:r>
              <a:rPr lang="en-US" b="1" dirty="0" smtClean="0"/>
              <a:t>() &amp;" cities.")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Combo Boxes Similar to List Boxes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Both display a list of items to the user</a:t>
            </a:r>
          </a:p>
          <a:p>
            <a:r>
              <a:rPr lang="en-US" dirty="0" smtClean="0"/>
              <a:t>Both have </a:t>
            </a:r>
            <a:r>
              <a:rPr lang="en-US" b="1" dirty="0" smtClean="0"/>
              <a:t>Items</a:t>
            </a:r>
            <a:r>
              <a:rPr lang="en-US" dirty="0" smtClean="0"/>
              <a:t>, </a:t>
            </a:r>
            <a:r>
              <a:rPr lang="en-US" b="1" dirty="0" err="1" smtClean="0"/>
              <a:t>Items.Count</a:t>
            </a:r>
            <a:r>
              <a:rPr lang="en-US" dirty="0" smtClean="0"/>
              <a:t>, </a:t>
            </a:r>
            <a:r>
              <a:rPr lang="en-US" b="1" dirty="0" err="1" smtClean="0"/>
              <a:t>SelectedIndex</a:t>
            </a:r>
            <a:r>
              <a:rPr lang="en-US" dirty="0" smtClean="0"/>
              <a:t>, </a:t>
            </a:r>
            <a:r>
              <a:rPr lang="en-US" b="1" dirty="0" err="1" smtClean="0"/>
              <a:t>SelectedItem</a:t>
            </a:r>
            <a:r>
              <a:rPr lang="en-US" dirty="0" smtClean="0"/>
              <a:t>, and </a:t>
            </a:r>
            <a:r>
              <a:rPr lang="en-US" b="1" dirty="0" smtClean="0"/>
              <a:t>Sorted</a:t>
            </a:r>
            <a:r>
              <a:rPr lang="en-US" dirty="0" smtClean="0"/>
              <a:t> properties</a:t>
            </a:r>
          </a:p>
          <a:p>
            <a:r>
              <a:rPr lang="en-US" dirty="0" smtClean="0"/>
              <a:t>Both have </a:t>
            </a:r>
            <a:r>
              <a:rPr lang="en-US" b="1" dirty="0" err="1" smtClean="0"/>
              <a:t>Items.Add</a:t>
            </a:r>
            <a:r>
              <a:rPr lang="en-US" dirty="0" smtClean="0"/>
              <a:t>, </a:t>
            </a:r>
            <a:r>
              <a:rPr lang="en-US" b="1" dirty="0" err="1" smtClean="0"/>
              <a:t>Items.Clear</a:t>
            </a:r>
            <a:r>
              <a:rPr lang="en-US" dirty="0" smtClean="0"/>
              <a:t>, </a:t>
            </a:r>
            <a:r>
              <a:rPr lang="en-US" b="1" dirty="0" err="1" smtClean="0"/>
              <a:t>Items.Remove</a:t>
            </a:r>
            <a:r>
              <a:rPr lang="en-US" dirty="0" smtClean="0"/>
              <a:t>, and </a:t>
            </a:r>
            <a:r>
              <a:rPr lang="en-US" b="1" dirty="0" err="1" smtClean="0"/>
              <a:t>Items.RemoveAt</a:t>
            </a:r>
            <a:r>
              <a:rPr lang="en-US" dirty="0" smtClean="0"/>
              <a:t> methods</a:t>
            </a:r>
          </a:p>
          <a:p>
            <a:r>
              <a:rPr lang="en-US" dirty="0" smtClean="0"/>
              <a:t>These properties and methods work the same with combo boxes and list boxes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5 – Slide </a:t>
            </a:r>
            <a:fld id="{B6F15528-21DE-4FAA-801E-634DDDAF4B2B}" type="slidenum">
              <a:rPr lang="en-US" smtClean="0"/>
              <a:pPr/>
              <a:t>53</a:t>
            </a:fld>
            <a:endParaRPr 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Combo Box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combo box also functions like a text box</a:t>
            </a:r>
          </a:p>
          <a:p>
            <a:r>
              <a:rPr lang="en-US" dirty="0" smtClean="0"/>
              <a:t>The combo box has a </a:t>
            </a:r>
            <a:r>
              <a:rPr lang="en-US" b="1" dirty="0" smtClean="0"/>
              <a:t>Text</a:t>
            </a:r>
            <a:r>
              <a:rPr lang="en-US" dirty="0" smtClean="0"/>
              <a:t> property</a:t>
            </a:r>
          </a:p>
          <a:p>
            <a:r>
              <a:rPr lang="en-US" dirty="0" smtClean="0"/>
              <a:t>The user may enter text into a combo box</a:t>
            </a:r>
          </a:p>
          <a:p>
            <a:r>
              <a:rPr lang="en-US" dirty="0" smtClean="0"/>
              <a:t>Or the user may select the text from a series of list box type choices </a:t>
            </a:r>
          </a:p>
          <a:p>
            <a:r>
              <a:rPr lang="en-US" dirty="0" smtClean="0"/>
              <a:t>In code, we use the </a:t>
            </a:r>
            <a:r>
              <a:rPr lang="en-US" b="1" dirty="0" err="1" smtClean="0"/>
              <a:t>cbo</a:t>
            </a:r>
            <a:r>
              <a:rPr lang="en-US" dirty="0" smtClean="0"/>
              <a:t> prefix when naming combo boxes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5 – Slide </a:t>
            </a:r>
            <a:fld id="{B6F15528-21DE-4FAA-801E-634DDDAF4B2B}" type="slidenum">
              <a:rPr lang="en-US" smtClean="0"/>
              <a:pPr/>
              <a:t>54</a:t>
            </a:fld>
            <a:endParaRPr lang="en-US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Combo Box Styles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Simple Combo Box</a:t>
            </a:r>
          </a:p>
          <a:p>
            <a:pPr lvl="1"/>
            <a:r>
              <a:rPr lang="en-US" dirty="0" smtClean="0"/>
              <a:t>List is always shown</a:t>
            </a:r>
          </a:p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400" dirty="0" smtClean="0"/>
              <a:t>Drop-down Combo Box</a:t>
            </a:r>
          </a:p>
          <a:p>
            <a:pPr lvl="1"/>
            <a:r>
              <a:rPr lang="en-US" sz="2000" dirty="0" smtClean="0"/>
              <a:t>List appears when user clicks down arrow</a:t>
            </a:r>
          </a:p>
          <a:p>
            <a:pPr lvl="1"/>
            <a:r>
              <a:rPr lang="en-US" sz="2000" dirty="0" smtClean="0"/>
              <a:t>User can type text or select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5 – Slide </a:t>
            </a:r>
            <a:fld id="{B6F15528-21DE-4FAA-801E-634DDDAF4B2B}" type="slidenum">
              <a:rPr lang="en-US" smtClean="0"/>
              <a:pPr/>
              <a:t>55</a:t>
            </a:fld>
            <a:endParaRPr lang="en-US" dirty="0"/>
          </a:p>
        </p:txBody>
      </p:sp>
      <p:pic>
        <p:nvPicPr>
          <p:cNvPr id="10" name="Picture 10" descr="053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3429000"/>
            <a:ext cx="2895600" cy="19780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14" name="Group 13"/>
          <p:cNvGrpSpPr/>
          <p:nvPr/>
        </p:nvGrpSpPr>
        <p:grpSpPr>
          <a:xfrm>
            <a:off x="5257800" y="3352800"/>
            <a:ext cx="2590800" cy="2659062"/>
            <a:chOff x="5257800" y="3513138"/>
            <a:chExt cx="2590800" cy="2659062"/>
          </a:xfrm>
        </p:grpSpPr>
        <p:pic>
          <p:nvPicPr>
            <p:cNvPr id="11" name="Picture 11" descr="053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257800" y="3513138"/>
              <a:ext cx="2590800" cy="695325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12" name="Picture 12" descr="053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257800" y="4603750"/>
              <a:ext cx="2590800" cy="1568450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13" name="Line 9"/>
            <p:cNvSpPr>
              <a:spLocks noChangeShapeType="1"/>
            </p:cNvSpPr>
            <p:nvPr/>
          </p:nvSpPr>
          <p:spPr bwMode="auto">
            <a:xfrm>
              <a:off x="6553200" y="4208463"/>
              <a:ext cx="0" cy="533400"/>
            </a:xfrm>
            <a:prstGeom prst="line">
              <a:avLst/>
            </a:prstGeom>
            <a:noFill/>
            <a:ln w="76200" cmpd="sng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Combo Box Styles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Drop-down List Combo Box</a:t>
            </a:r>
          </a:p>
          <a:p>
            <a:pPr lvl="1"/>
            <a:r>
              <a:rPr lang="en-US" dirty="0" smtClean="0"/>
              <a:t>Behaves like a Drop-Down</a:t>
            </a:r>
            <a:br>
              <a:rPr lang="en-US" dirty="0" smtClean="0"/>
            </a:br>
            <a:r>
              <a:rPr lang="en-US" dirty="0" smtClean="0"/>
              <a:t>Combo Box, but the user</a:t>
            </a:r>
            <a:br>
              <a:rPr lang="en-US" dirty="0" smtClean="0"/>
            </a:br>
            <a:r>
              <a:rPr lang="en-US" dirty="0" smtClean="0"/>
              <a:t>may not enter text directly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r>
              <a:rPr lang="en-US" sz="2800" dirty="0" smtClean="0"/>
              <a:t>Tutorial 5-9 demonstrates the combo box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5 – Slide </a:t>
            </a:r>
            <a:fld id="{B6F15528-21DE-4FAA-801E-634DDDAF4B2B}" type="slidenum">
              <a:rPr lang="en-US" smtClean="0"/>
              <a:pPr/>
              <a:t>56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5715000" y="1905000"/>
            <a:ext cx="2590800" cy="2659062"/>
            <a:chOff x="5257800" y="3513138"/>
            <a:chExt cx="2590800" cy="2659062"/>
          </a:xfrm>
        </p:grpSpPr>
        <p:pic>
          <p:nvPicPr>
            <p:cNvPr id="6" name="Picture 11" descr="053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257800" y="3513138"/>
              <a:ext cx="2590800" cy="695325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7" name="Picture 12" descr="053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257800" y="4603750"/>
              <a:ext cx="2590800" cy="1568450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8" name="Line 9"/>
            <p:cNvSpPr>
              <a:spLocks noChangeShapeType="1"/>
            </p:cNvSpPr>
            <p:nvPr/>
          </p:nvSpPr>
          <p:spPr bwMode="auto">
            <a:xfrm>
              <a:off x="6553200" y="4208463"/>
              <a:ext cx="0" cy="533400"/>
            </a:xfrm>
            <a:prstGeom prst="line">
              <a:avLst/>
            </a:prstGeom>
            <a:noFill/>
            <a:ln w="76200" cmpd="sng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List Boxes versus Combo Boxes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800" dirty="0" smtClean="0"/>
              <a:t>If restricting the user to select items listed</a:t>
            </a:r>
          </a:p>
          <a:p>
            <a:pPr lvl="1"/>
            <a:r>
              <a:rPr lang="en-US" dirty="0" smtClean="0"/>
              <a:t>If empty space </a:t>
            </a:r>
          </a:p>
          <a:p>
            <a:pPr lvl="2"/>
            <a:r>
              <a:rPr lang="en-US" sz="2800" dirty="0" smtClean="0"/>
              <a:t>Use list box</a:t>
            </a:r>
          </a:p>
          <a:p>
            <a:pPr lvl="1"/>
            <a:r>
              <a:rPr lang="en-US" dirty="0" smtClean="0"/>
              <a:t>If limited space </a:t>
            </a:r>
          </a:p>
          <a:p>
            <a:pPr lvl="2"/>
            <a:r>
              <a:rPr lang="en-US" sz="2800" dirty="0" smtClean="0"/>
              <a:t>Use drop-down list combo box</a:t>
            </a:r>
          </a:p>
          <a:p>
            <a:pPr lvl="2"/>
            <a:endParaRPr lang="en-US" sz="2800" dirty="0" smtClean="0"/>
          </a:p>
          <a:p>
            <a:r>
              <a:rPr lang="en-US" sz="2800" dirty="0" smtClean="0"/>
              <a:t>If allowing user to select an item listed or enter an entirely new item</a:t>
            </a:r>
          </a:p>
          <a:p>
            <a:pPr lvl="1"/>
            <a:r>
              <a:rPr lang="en-US" dirty="0" smtClean="0"/>
              <a:t>If empty space </a:t>
            </a:r>
          </a:p>
          <a:p>
            <a:pPr lvl="2"/>
            <a:r>
              <a:rPr lang="en-US" sz="2800" dirty="0" smtClean="0"/>
              <a:t>Use simple combo box</a:t>
            </a:r>
          </a:p>
          <a:p>
            <a:pPr lvl="1"/>
            <a:r>
              <a:rPr lang="en-US" dirty="0" smtClean="0"/>
              <a:t>If limited space </a:t>
            </a:r>
          </a:p>
          <a:p>
            <a:pPr lvl="2"/>
            <a:r>
              <a:rPr lang="en-US" sz="2800" dirty="0" smtClean="0"/>
              <a:t>Use drop-down combo box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5 – Slide </a:t>
            </a:r>
            <a:fld id="{B6F15528-21DE-4FAA-801E-634DDDAF4B2B}" type="slidenum">
              <a:rPr lang="en-US" smtClean="0"/>
              <a:pPr/>
              <a:t>57</a:t>
            </a:fld>
            <a:endParaRPr lang="en-US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Section 5.7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Numbers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 smtClean="0"/>
              <a:t>Visual Basic provides tools to generate random numbers and initialize</a:t>
            </a:r>
          </a:p>
          <a:p>
            <a:r>
              <a:rPr lang="en-US" dirty="0" smtClean="0"/>
              <a:t>the sequence of random numbers with a random seed value.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/>
              <a:t>Random</a:t>
            </a:r>
            <a:r>
              <a:rPr lang="en-US" dirty="0" smtClean="0"/>
              <a:t>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Random numbers are used in games and simulations to create random events</a:t>
            </a:r>
          </a:p>
          <a:p>
            <a:r>
              <a:rPr lang="en-US" sz="2400" dirty="0" smtClean="0"/>
              <a:t>Computers create </a:t>
            </a:r>
            <a:r>
              <a:rPr lang="en-US" sz="2400" b="1" dirty="0" smtClean="0">
                <a:solidFill>
                  <a:schemeClr val="bg1"/>
                </a:solidFill>
              </a:rPr>
              <a:t>pseudo-random</a:t>
            </a:r>
            <a:r>
              <a:rPr lang="en-US" sz="2400" dirty="0" smtClean="0"/>
              <a:t> numbers, which are not truly random</a:t>
            </a:r>
          </a:p>
          <a:p>
            <a:r>
              <a:rPr lang="en-US" sz="2400" dirty="0" smtClean="0"/>
              <a:t>To generate random numbers in Visual Basic, create a </a:t>
            </a:r>
            <a:r>
              <a:rPr lang="en-US" sz="2400" b="1" dirty="0" smtClean="0">
                <a:solidFill>
                  <a:schemeClr val="bg1"/>
                </a:solidFill>
              </a:rPr>
              <a:t>Random</a:t>
            </a:r>
            <a:r>
              <a:rPr lang="en-US" sz="2400" dirty="0" smtClean="0"/>
              <a:t> object reference variable</a:t>
            </a:r>
          </a:p>
          <a:p>
            <a:r>
              <a:rPr lang="en-US" sz="2400" dirty="0" smtClean="0"/>
              <a:t>For example:</a:t>
            </a:r>
          </a:p>
          <a:p>
            <a:endParaRPr lang="en-US" sz="2400" dirty="0" smtClean="0"/>
          </a:p>
          <a:p>
            <a:pPr lvl="1"/>
            <a:r>
              <a:rPr lang="en-US" sz="2400" dirty="0" smtClean="0"/>
              <a:t>Creates a new </a:t>
            </a:r>
            <a:r>
              <a:rPr lang="en-US" sz="2400" b="1" dirty="0" smtClean="0"/>
              <a:t>Random</a:t>
            </a:r>
            <a:r>
              <a:rPr lang="en-US" sz="2400" dirty="0" smtClean="0"/>
              <a:t> object in memory called </a:t>
            </a:r>
            <a:r>
              <a:rPr lang="en-US" sz="2400" b="1" dirty="0" smtClean="0"/>
              <a:t>rand</a:t>
            </a:r>
          </a:p>
          <a:p>
            <a:pPr lvl="1"/>
            <a:r>
              <a:rPr lang="en-US" sz="2400" dirty="0" smtClean="0"/>
              <a:t>The </a:t>
            </a:r>
            <a:r>
              <a:rPr lang="en-US" sz="2400" b="1" dirty="0" smtClean="0"/>
              <a:t>rand</a:t>
            </a:r>
            <a:r>
              <a:rPr lang="en-US" sz="2400" dirty="0" smtClean="0"/>
              <a:t> variable can be used to call the object’s methods for generating random numbers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5 – Slide </a:t>
            </a:r>
            <a:fld id="{B6F15528-21DE-4FAA-801E-634DDDAF4B2B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14600" y="4343400"/>
            <a:ext cx="4094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Dim rand As New Random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5 – Slide </a:t>
            </a:r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762000" y="1600200"/>
            <a:ext cx="7620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sz="2800" b="1" i="1" dirty="0" err="1"/>
              <a:t>InputBox</a:t>
            </a:r>
            <a:r>
              <a:rPr lang="en-US" sz="2800" b="1" i="1" dirty="0"/>
              <a:t>(Prompt [,Title] [,Default] [,</a:t>
            </a:r>
            <a:r>
              <a:rPr lang="en-US" sz="2800" b="1" i="1" dirty="0" err="1"/>
              <a:t>Xpos</a:t>
            </a:r>
            <a:r>
              <a:rPr lang="en-US" sz="2800" b="1" i="1" dirty="0"/>
              <a:t>] [,</a:t>
            </a:r>
            <a:r>
              <a:rPr lang="en-US" sz="2800" b="1" i="1" dirty="0" err="1"/>
              <a:t>Ypos</a:t>
            </a:r>
            <a:r>
              <a:rPr lang="en-US" sz="2800" b="1" i="1" dirty="0"/>
              <a:t>])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66591" y="2286000"/>
          <a:ext cx="7810818" cy="3733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146"/>
                <a:gridCol w="651567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Argument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Description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1" dirty="0" smtClean="0"/>
                        <a:t>Prompt</a:t>
                      </a:r>
                      <a:endParaRPr lang="en-US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String displayed</a:t>
                      </a:r>
                      <a:r>
                        <a:rPr lang="en-US" baseline="0" dirty="0" smtClean="0"/>
                        <a:t> in the input box, normally asks the user for a value</a:t>
                      </a:r>
                      <a:endParaRPr lang="en-US" b="1" i="0" baseline="0" dirty="0" smtClean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1" i="1" dirty="0" smtClean="0"/>
                        <a:t>[Optional arguments]</a:t>
                      </a:r>
                      <a:endParaRPr lang="en-US" sz="2000" b="1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b="1" i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1" dirty="0" smtClean="0"/>
                        <a:t>Title</a:t>
                      </a:r>
                      <a:endParaRPr lang="en-US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String that appears in the title bar, contains</a:t>
                      </a:r>
                      <a:r>
                        <a:rPr lang="en-US" baseline="0" dirty="0" smtClean="0"/>
                        <a:t> project name by default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1" dirty="0" smtClean="0"/>
                        <a:t>Default</a:t>
                      </a:r>
                      <a:endParaRPr lang="en-US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String to be initially</a:t>
                      </a:r>
                      <a:r>
                        <a:rPr lang="en-US" baseline="0" dirty="0" smtClean="0"/>
                        <a:t> displayed in the text box, empty by default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1" dirty="0" err="1" smtClean="0"/>
                        <a:t>Xpos</a:t>
                      </a:r>
                      <a:endParaRPr lang="en-US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Integer that specifies the distance (in pixels) of the leftmost edge of the input box from the left edge of the screen, centered horizontally by default</a:t>
                      </a:r>
                      <a:endParaRPr lang="en-US" baseline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1" dirty="0" err="1" smtClean="0"/>
                        <a:t>Ypos</a:t>
                      </a:r>
                      <a:endParaRPr lang="en-US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Integer that specifies the distance (in pixels) of the topmost edge of the input box from the top of the screen, placed near the top of the screen by default</a:t>
                      </a:r>
                      <a:endParaRPr lang="en-US" baseline="0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/>
              <a:t>Next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Once you have created a </a:t>
            </a:r>
            <a:r>
              <a:rPr lang="en-US" sz="2000" b="1" dirty="0" smtClean="0"/>
              <a:t>Random</a:t>
            </a:r>
            <a:r>
              <a:rPr lang="en-US" sz="2000" dirty="0" smtClean="0"/>
              <a:t> object, call its </a:t>
            </a:r>
            <a:r>
              <a:rPr lang="en-US" sz="2000" b="1" dirty="0" smtClean="0">
                <a:solidFill>
                  <a:schemeClr val="bg1"/>
                </a:solidFill>
              </a:rPr>
              <a:t>Next</a:t>
            </a:r>
            <a:r>
              <a:rPr lang="en-US" sz="2000" dirty="0" smtClean="0"/>
              <a:t> method to get a random integer number</a:t>
            </a:r>
          </a:p>
          <a:p>
            <a:pPr>
              <a:buNone/>
            </a:pPr>
            <a:endParaRPr lang="en-US" sz="2000" dirty="0" smtClean="0"/>
          </a:p>
          <a:p>
            <a:r>
              <a:rPr lang="en-US" sz="2000" dirty="0" smtClean="0"/>
              <a:t>Calling </a:t>
            </a:r>
            <a:r>
              <a:rPr lang="en-US" sz="2000" b="1" dirty="0" smtClean="0"/>
              <a:t>Next</a:t>
            </a:r>
            <a:r>
              <a:rPr lang="en-US" sz="2000" dirty="0" smtClean="0"/>
              <a:t> with no arguments</a:t>
            </a:r>
          </a:p>
          <a:p>
            <a:pPr lvl="1"/>
            <a:r>
              <a:rPr lang="en-US" sz="2000" dirty="0" smtClean="0"/>
              <a:t>Generates an integer between </a:t>
            </a:r>
            <a:r>
              <a:rPr lang="en-US" sz="2000" b="1" dirty="0" smtClean="0"/>
              <a:t>0</a:t>
            </a:r>
            <a:r>
              <a:rPr lang="en-US" sz="2000" dirty="0" smtClean="0"/>
              <a:t> and </a:t>
            </a:r>
            <a:r>
              <a:rPr lang="en-US" sz="2000" b="1" dirty="0" smtClean="0"/>
              <a:t>2,147,483,647</a:t>
            </a:r>
          </a:p>
          <a:p>
            <a:r>
              <a:rPr lang="en-US" sz="2000" dirty="0" smtClean="0"/>
              <a:t>Alternatively, you can specify an integer argument for the upper limit</a:t>
            </a:r>
          </a:p>
          <a:p>
            <a:pPr lvl="1"/>
            <a:r>
              <a:rPr lang="en-US" sz="2000" dirty="0" smtClean="0"/>
              <a:t>The following </a:t>
            </a:r>
            <a:r>
              <a:rPr lang="en-US" sz="2000" b="1" dirty="0" smtClean="0"/>
              <a:t>Next</a:t>
            </a:r>
            <a:r>
              <a:rPr lang="en-US" sz="2000" dirty="0" smtClean="0"/>
              <a:t> method generates a number between </a:t>
            </a:r>
            <a:r>
              <a:rPr lang="en-US" sz="2000" b="1" dirty="0" smtClean="0"/>
              <a:t>0</a:t>
            </a:r>
            <a:r>
              <a:rPr lang="en-US" sz="2000" dirty="0" smtClean="0"/>
              <a:t> and </a:t>
            </a:r>
            <a:r>
              <a:rPr lang="en-US" sz="2000" b="1" dirty="0" smtClean="0"/>
              <a:t>99</a:t>
            </a:r>
          </a:p>
          <a:p>
            <a:pPr lvl="1"/>
            <a:endParaRPr lang="en-US" sz="2000" b="1" dirty="0" smtClean="0"/>
          </a:p>
          <a:p>
            <a:r>
              <a:rPr lang="en-US" sz="2000" dirty="0" smtClean="0"/>
              <a:t>Numeric range does not have to begin at zero </a:t>
            </a:r>
          </a:p>
          <a:p>
            <a:pPr lvl="1"/>
            <a:r>
              <a:rPr lang="en-US" sz="2000" dirty="0" smtClean="0"/>
              <a:t>Add or subtract to shift the numeric range upward or downward</a:t>
            </a:r>
            <a:endParaRPr lang="en-US" sz="20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5 – Slide </a:t>
            </a:r>
            <a:fld id="{B6F15528-21DE-4FAA-801E-634DDDAF4B2B}" type="slidenum">
              <a:rPr lang="en-US" smtClean="0"/>
              <a:pPr/>
              <a:t>60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2617779" y="2209800"/>
            <a:ext cx="3908442" cy="3814465"/>
            <a:chOff x="2617779" y="2209800"/>
            <a:chExt cx="3908442" cy="3814465"/>
          </a:xfrm>
        </p:grpSpPr>
        <p:sp>
          <p:nvSpPr>
            <p:cNvPr id="5" name="TextBox 4"/>
            <p:cNvSpPr txBox="1"/>
            <p:nvPr/>
          </p:nvSpPr>
          <p:spPr>
            <a:xfrm>
              <a:off x="2617779" y="2209800"/>
              <a:ext cx="28985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err="1" smtClean="0"/>
                <a:t>intNum</a:t>
              </a:r>
              <a:r>
                <a:rPr lang="en-US" sz="2400" b="1" dirty="0" smtClean="0"/>
                <a:t> = </a:t>
              </a:r>
              <a:r>
                <a:rPr lang="en-US" sz="2400" b="1" dirty="0" err="1" smtClean="0"/>
                <a:t>rand.Next</a:t>
              </a:r>
              <a:r>
                <a:rPr lang="en-US" sz="2400" b="1" dirty="0" smtClean="0"/>
                <a:t>()</a:t>
              </a:r>
              <a:endParaRPr lang="en-US" sz="2400" b="1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617779" y="4038600"/>
              <a:ext cx="33393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err="1" smtClean="0"/>
                <a:t>intNum</a:t>
              </a:r>
              <a:r>
                <a:rPr lang="en-US" sz="2400" b="1" dirty="0" smtClean="0"/>
                <a:t> = </a:t>
              </a:r>
              <a:r>
                <a:rPr lang="en-US" sz="2400" b="1" dirty="0" err="1" smtClean="0"/>
                <a:t>rand.Next</a:t>
              </a:r>
              <a:r>
                <a:rPr lang="en-US" sz="2400" b="1" dirty="0" smtClean="0"/>
                <a:t>(100)</a:t>
              </a:r>
              <a:endParaRPr lang="en-US" sz="2400" b="1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17779" y="5181600"/>
              <a:ext cx="36567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err="1" smtClean="0"/>
                <a:t>intNum</a:t>
              </a:r>
              <a:r>
                <a:rPr lang="en-US" sz="2400" b="1" dirty="0" smtClean="0"/>
                <a:t> = </a:t>
              </a:r>
              <a:r>
                <a:rPr lang="en-US" sz="2400" b="1" dirty="0" err="1" smtClean="0"/>
                <a:t>rand.Next</a:t>
              </a:r>
              <a:r>
                <a:rPr lang="en-US" sz="2400" b="1" dirty="0" smtClean="0"/>
                <a:t>(10) + 1</a:t>
              </a:r>
              <a:endParaRPr lang="en-US" sz="2400" b="1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617779" y="5562600"/>
              <a:ext cx="39084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err="1" smtClean="0"/>
                <a:t>intNum</a:t>
              </a:r>
              <a:r>
                <a:rPr lang="en-US" sz="2400" b="1" dirty="0" smtClean="0"/>
                <a:t> = </a:t>
              </a:r>
              <a:r>
                <a:rPr lang="en-US" sz="2400" b="1" dirty="0" err="1" smtClean="0"/>
                <a:t>rand.Next</a:t>
              </a:r>
              <a:r>
                <a:rPr lang="en-US" sz="2400" b="1" dirty="0" smtClean="0"/>
                <a:t>(100) - 50</a:t>
              </a:r>
              <a:endParaRPr lang="en-US" sz="24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err="1" smtClean="0"/>
              <a:t>NextDouble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Call a </a:t>
            </a:r>
            <a:r>
              <a:rPr lang="en-US" sz="2000" b="1" dirty="0" smtClean="0"/>
              <a:t>Random</a:t>
            </a:r>
            <a:r>
              <a:rPr lang="en-US" sz="2000" dirty="0" smtClean="0"/>
              <a:t> object’s </a:t>
            </a:r>
            <a:r>
              <a:rPr lang="en-US" sz="2000" b="1" dirty="0" err="1" smtClean="0">
                <a:solidFill>
                  <a:schemeClr val="bg1"/>
                </a:solidFill>
              </a:rPr>
              <a:t>NextDouble</a:t>
            </a:r>
            <a:r>
              <a:rPr lang="en-US" sz="2000" dirty="0" smtClean="0"/>
              <a:t> method to get a random floating-point number in the range of </a:t>
            </a:r>
            <a:r>
              <a:rPr lang="en-US" sz="2000" b="1" dirty="0" smtClean="0"/>
              <a:t>0.0</a:t>
            </a:r>
            <a:r>
              <a:rPr lang="en-US" sz="2000" dirty="0" smtClean="0"/>
              <a:t> up to (but not including) </a:t>
            </a:r>
            <a:r>
              <a:rPr lang="en-US" sz="2000" b="1" dirty="0" smtClean="0"/>
              <a:t>1.0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If you want the random number to fall within a larger range, multiply it by a scaling factor</a:t>
            </a:r>
          </a:p>
          <a:p>
            <a:pPr lvl="1"/>
            <a:r>
              <a:rPr lang="en-US" sz="2000" dirty="0" smtClean="0"/>
              <a:t>The following statement generates a random number between </a:t>
            </a:r>
            <a:r>
              <a:rPr lang="en-US" sz="2000" b="1" dirty="0" smtClean="0"/>
              <a:t>0.0</a:t>
            </a:r>
            <a:r>
              <a:rPr lang="en-US" sz="2000" dirty="0" smtClean="0"/>
              <a:t> and </a:t>
            </a:r>
            <a:r>
              <a:rPr lang="en-US" sz="2000" b="1" dirty="0" smtClean="0"/>
              <a:t>500.0</a:t>
            </a:r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The following statement generates a random number between </a:t>
            </a:r>
            <a:r>
              <a:rPr lang="en-US" sz="2000" b="1" dirty="0" smtClean="0"/>
              <a:t>100.0</a:t>
            </a:r>
            <a:r>
              <a:rPr lang="en-US" sz="2000" dirty="0" smtClean="0"/>
              <a:t> and </a:t>
            </a:r>
            <a:r>
              <a:rPr lang="en-US" sz="2000" b="1" dirty="0" smtClean="0"/>
              <a:t>600.0</a:t>
            </a:r>
          </a:p>
          <a:p>
            <a:pPr lvl="1"/>
            <a:endParaRPr lang="en-US" sz="2000" dirty="0" smtClean="0"/>
          </a:p>
          <a:p>
            <a:r>
              <a:rPr lang="en-US" sz="2000" dirty="0" smtClean="0"/>
              <a:t>Tutorial 5-10 uses random numbers to simulate a coin toss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5 – Slide </a:t>
            </a:r>
            <a:fld id="{B6F15528-21DE-4FAA-801E-634DDDAF4B2B}" type="slidenum">
              <a:rPr lang="en-US" smtClean="0"/>
              <a:pPr/>
              <a:t>61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540722" y="2209800"/>
            <a:ext cx="6062557" cy="3204865"/>
            <a:chOff x="1828800" y="2209800"/>
            <a:chExt cx="6062557" cy="3204865"/>
          </a:xfrm>
        </p:grpSpPr>
        <p:sp>
          <p:nvSpPr>
            <p:cNvPr id="5" name="TextBox 4"/>
            <p:cNvSpPr txBox="1"/>
            <p:nvPr/>
          </p:nvSpPr>
          <p:spPr>
            <a:xfrm>
              <a:off x="1828800" y="2209800"/>
              <a:ext cx="38792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err="1" smtClean="0"/>
                <a:t>dblNum</a:t>
              </a:r>
              <a:r>
                <a:rPr lang="en-US" sz="2400" b="1" dirty="0" smtClean="0"/>
                <a:t> = </a:t>
              </a:r>
              <a:r>
                <a:rPr lang="en-US" sz="2400" b="1" dirty="0" err="1" smtClean="0"/>
                <a:t>rand.NextDouble</a:t>
              </a:r>
              <a:r>
                <a:rPr lang="en-US" sz="2400" b="1" dirty="0" smtClean="0"/>
                <a:t>()</a:t>
              </a:r>
              <a:endParaRPr lang="en-US" sz="2400" b="1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28800" y="3886200"/>
              <a:ext cx="50206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err="1" smtClean="0"/>
                <a:t>dblNum</a:t>
              </a:r>
              <a:r>
                <a:rPr lang="en-US" sz="2400" b="1" dirty="0" smtClean="0"/>
                <a:t> = </a:t>
              </a:r>
              <a:r>
                <a:rPr lang="en-US" sz="2400" b="1" dirty="0" err="1" smtClean="0"/>
                <a:t>rand.NextDouble</a:t>
              </a:r>
              <a:r>
                <a:rPr lang="en-US" sz="2400" b="1" dirty="0" smtClean="0"/>
                <a:t>() * 500.0</a:t>
              </a:r>
              <a:endParaRPr lang="en-US" sz="2400" b="1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28800" y="4953000"/>
              <a:ext cx="60625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err="1" smtClean="0"/>
                <a:t>dblNum</a:t>
              </a:r>
              <a:r>
                <a:rPr lang="en-US" sz="2400" b="1" dirty="0" smtClean="0"/>
                <a:t> = (</a:t>
              </a:r>
              <a:r>
                <a:rPr lang="en-US" sz="2400" b="1" dirty="0" err="1" smtClean="0"/>
                <a:t>rand.NextDouble</a:t>
              </a:r>
              <a:r>
                <a:rPr lang="en-US" sz="2400" b="1" dirty="0" smtClean="0"/>
                <a:t>() * 500.0) + 100.0</a:t>
              </a:r>
              <a:endParaRPr lang="en-US" sz="24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Number Seeds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The </a:t>
            </a:r>
            <a:r>
              <a:rPr lang="en-US" sz="2000" b="1" dirty="0" smtClean="0">
                <a:solidFill>
                  <a:schemeClr val="bg1"/>
                </a:solidFill>
              </a:rPr>
              <a:t>seed value</a:t>
            </a:r>
            <a:r>
              <a:rPr lang="en-US" sz="2000" dirty="0" smtClean="0"/>
              <a:t> is used in the calculation that returns the next random number in the series</a:t>
            </a:r>
          </a:p>
          <a:p>
            <a:r>
              <a:rPr lang="en-US" sz="2000" dirty="0" smtClean="0"/>
              <a:t>Using the same seed value results in the same series of random numbers</a:t>
            </a:r>
          </a:p>
          <a:p>
            <a:r>
              <a:rPr lang="en-US" sz="2000" dirty="0" smtClean="0"/>
              <a:t>The system time, which changes every hundredth of a second, is the preferred seed value used by a </a:t>
            </a:r>
            <a:r>
              <a:rPr lang="en-US" sz="2000" b="1" dirty="0" smtClean="0"/>
              <a:t>Random</a:t>
            </a:r>
            <a:r>
              <a:rPr lang="en-US" sz="2000" dirty="0" smtClean="0"/>
              <a:t> object in most cases</a:t>
            </a:r>
          </a:p>
          <a:p>
            <a:r>
              <a:rPr lang="en-US" sz="2000" dirty="0" smtClean="0"/>
              <a:t>You can specify the seed value if you desire, when you create a </a:t>
            </a:r>
            <a:r>
              <a:rPr lang="en-US" sz="2000" b="1" dirty="0" smtClean="0"/>
              <a:t>Random</a:t>
            </a:r>
            <a:r>
              <a:rPr lang="en-US" sz="2000" dirty="0" smtClean="0"/>
              <a:t> object</a:t>
            </a:r>
          </a:p>
          <a:p>
            <a:r>
              <a:rPr lang="en-US" sz="2000" dirty="0" smtClean="0"/>
              <a:t>For example:</a:t>
            </a:r>
          </a:p>
          <a:p>
            <a:pPr>
              <a:buNone/>
            </a:pPr>
            <a:endParaRPr lang="en-US" sz="2000" dirty="0" smtClean="0"/>
          </a:p>
          <a:p>
            <a:pPr lvl="1"/>
            <a:r>
              <a:rPr lang="en-US" sz="2000" b="1" dirty="0" smtClean="0"/>
              <a:t>1000</a:t>
            </a:r>
            <a:r>
              <a:rPr lang="en-US" sz="2000" dirty="0" smtClean="0"/>
              <a:t> as the seed value generates the same series of random numbers</a:t>
            </a:r>
          </a:p>
          <a:p>
            <a:pPr lvl="1"/>
            <a:r>
              <a:rPr lang="en-US" sz="2000" dirty="0" smtClean="0"/>
              <a:t>Useful for specific tests and validations</a:t>
            </a:r>
          </a:p>
          <a:p>
            <a:pPr lvl="1"/>
            <a:r>
              <a:rPr lang="en-US" sz="2000" dirty="0" smtClean="0"/>
              <a:t>Boring and repetitive for computer games or simulations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 smtClean="0"/>
              <a:t>Chapter 5 – Slide </a:t>
            </a:r>
            <a:fld id="{B6F15528-21DE-4FAA-801E-634DDDAF4B2B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99867" y="4267200"/>
            <a:ext cx="43442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Dim rand As New Random(1000)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Section 5.8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Simplifying Code with the </a:t>
            </a:r>
            <a:br>
              <a:rPr lang="en-US" sz="3200" dirty="0" smtClean="0"/>
            </a:br>
            <a:r>
              <a:rPr lang="en-US" sz="3200" dirty="0" smtClean="0"/>
              <a:t>With...End With Statement</a:t>
            </a:r>
            <a:endParaRPr lang="en-US" sz="32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/>
              <a:t>With...End With</a:t>
            </a:r>
            <a:r>
              <a:rPr lang="en-US" dirty="0" smtClean="0"/>
              <a:t> statement allows you to simplify a series of</a:t>
            </a:r>
          </a:p>
          <a:p>
            <a:r>
              <a:rPr lang="en-US" dirty="0" smtClean="0"/>
              <a:t>consecutive statements that perform operations using the same object.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b="1" dirty="0" smtClean="0"/>
              <a:t>With...End With</a:t>
            </a:r>
            <a:r>
              <a:rPr lang="en-US" dirty="0" smtClean="0"/>
              <a:t>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Multiple statements that use the same control or other object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Can be simplified using the </a:t>
            </a:r>
            <a:r>
              <a:rPr lang="en-US" sz="2400" b="1" dirty="0" smtClean="0">
                <a:solidFill>
                  <a:schemeClr val="bg1"/>
                </a:solidFill>
              </a:rPr>
              <a:t>With…End With</a:t>
            </a:r>
            <a:r>
              <a:rPr lang="en-US" sz="2400" dirty="0" smtClean="0"/>
              <a:t> statement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Eliminates the need to repeatedly type the control name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5 – Slide </a:t>
            </a:r>
            <a:fld id="{B6F15528-21DE-4FAA-801E-634DDDAF4B2B}" type="slidenum">
              <a:rPr lang="en-US" smtClean="0"/>
              <a:pPr/>
              <a:t>64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133600" y="1981200"/>
            <a:ext cx="4852995" cy="3691592"/>
            <a:chOff x="2133600" y="1981200"/>
            <a:chExt cx="4852995" cy="3691592"/>
          </a:xfrm>
        </p:grpSpPr>
        <p:sp>
          <p:nvSpPr>
            <p:cNvPr id="5" name="TextBox 4"/>
            <p:cNvSpPr txBox="1"/>
            <p:nvPr/>
          </p:nvSpPr>
          <p:spPr>
            <a:xfrm>
              <a:off x="2133600" y="1981200"/>
              <a:ext cx="4852995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err="1" smtClean="0"/>
                <a:t>txtName.Clear</a:t>
              </a:r>
              <a:r>
                <a:rPr lang="en-US" sz="2000" b="1" dirty="0" smtClean="0"/>
                <a:t>()</a:t>
              </a:r>
            </a:p>
            <a:p>
              <a:r>
                <a:rPr lang="en-US" sz="2000" b="1" dirty="0" err="1" smtClean="0"/>
                <a:t>txtName.ForeColor</a:t>
              </a:r>
              <a:r>
                <a:rPr lang="en-US" sz="2000" b="1" dirty="0" smtClean="0"/>
                <a:t> = </a:t>
              </a:r>
              <a:r>
                <a:rPr lang="en-US" sz="2000" b="1" dirty="0" err="1" smtClean="0"/>
                <a:t>Color.Blue</a:t>
              </a:r>
              <a:endParaRPr lang="en-US" sz="2000" b="1" dirty="0" smtClean="0"/>
            </a:p>
            <a:p>
              <a:r>
                <a:rPr lang="en-US" sz="2000" b="1" dirty="0" err="1" smtClean="0"/>
                <a:t>txtName.BackColor</a:t>
              </a:r>
              <a:r>
                <a:rPr lang="en-US" sz="2000" b="1" dirty="0" smtClean="0"/>
                <a:t> = </a:t>
              </a:r>
              <a:r>
                <a:rPr lang="en-US" sz="2000" b="1" dirty="0" err="1" smtClean="0"/>
                <a:t>Color.Yellow</a:t>
              </a:r>
              <a:endParaRPr lang="en-US" sz="2000" b="1" dirty="0" smtClean="0"/>
            </a:p>
            <a:p>
              <a:r>
                <a:rPr lang="en-US" sz="2000" b="1" dirty="0" err="1" smtClean="0"/>
                <a:t>txtName.BorderStyle</a:t>
              </a:r>
              <a:r>
                <a:rPr lang="en-US" sz="2000" b="1" dirty="0" smtClean="0"/>
                <a:t> = BorderStyle.Fixed3D</a:t>
              </a:r>
              <a:endParaRPr lang="en-US" sz="2000" b="1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145503" y="3733800"/>
              <a:ext cx="4097981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With </a:t>
              </a:r>
              <a:r>
                <a:rPr lang="en-US" sz="2000" b="1" dirty="0" err="1" smtClean="0"/>
                <a:t>txtName</a:t>
              </a:r>
              <a:endParaRPr lang="en-US" sz="2000" b="1" dirty="0" smtClean="0"/>
            </a:p>
            <a:p>
              <a:r>
                <a:rPr lang="en-US" sz="2000" b="1" dirty="0" smtClean="0"/>
                <a:t>   .Clear()</a:t>
              </a:r>
            </a:p>
            <a:p>
              <a:r>
                <a:rPr lang="en-US" sz="2000" b="1" dirty="0" smtClean="0"/>
                <a:t>   .</a:t>
              </a:r>
              <a:r>
                <a:rPr lang="en-US" sz="2000" b="1" dirty="0" err="1" smtClean="0"/>
                <a:t>ForeColor</a:t>
              </a:r>
              <a:r>
                <a:rPr lang="en-US" sz="2000" b="1" dirty="0" smtClean="0"/>
                <a:t> = </a:t>
              </a:r>
              <a:r>
                <a:rPr lang="en-US" sz="2000" b="1" dirty="0" err="1" smtClean="0"/>
                <a:t>Color.Blue</a:t>
              </a:r>
              <a:endParaRPr lang="en-US" sz="2000" b="1" dirty="0" smtClean="0"/>
            </a:p>
            <a:p>
              <a:r>
                <a:rPr lang="en-US" sz="2000" b="1" dirty="0" smtClean="0"/>
                <a:t>   .</a:t>
              </a:r>
              <a:r>
                <a:rPr lang="en-US" sz="2000" b="1" dirty="0" err="1" smtClean="0"/>
                <a:t>BackColor</a:t>
              </a:r>
              <a:r>
                <a:rPr lang="en-US" sz="2000" b="1" dirty="0" smtClean="0"/>
                <a:t> = </a:t>
              </a:r>
              <a:r>
                <a:rPr lang="en-US" sz="2000" b="1" dirty="0" err="1" smtClean="0"/>
                <a:t>Color.Yellow</a:t>
              </a:r>
              <a:endParaRPr lang="en-US" sz="2000" b="1" dirty="0" smtClean="0"/>
            </a:p>
            <a:p>
              <a:r>
                <a:rPr lang="en-US" sz="2000" b="1" dirty="0" smtClean="0"/>
                <a:t>   .</a:t>
              </a:r>
              <a:r>
                <a:rPr lang="en-US" sz="2000" b="1" dirty="0" err="1" smtClean="0"/>
                <a:t>BorderStyle</a:t>
              </a:r>
              <a:r>
                <a:rPr lang="en-US" sz="2000" b="1" dirty="0" smtClean="0"/>
                <a:t> = BorderStyle.Fixed3D</a:t>
              </a:r>
            </a:p>
            <a:p>
              <a:r>
                <a:rPr lang="en-US" sz="2000" b="1" dirty="0" smtClean="0"/>
                <a:t>End With</a:t>
              </a:r>
              <a:endParaRPr lang="en-US" sz="20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Section 5.9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ToolTips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 smtClean="0"/>
              <a:t>ToolTips are a standard and convenient way of providing help to</a:t>
            </a:r>
          </a:p>
          <a:p>
            <a:r>
              <a:rPr lang="en-US" dirty="0" smtClean="0"/>
              <a:t>the users of an application. The ToolTip control allows you to assign</a:t>
            </a:r>
          </a:p>
          <a:p>
            <a:r>
              <a:rPr lang="en-US" dirty="0" smtClean="0"/>
              <a:t>pop-up hints to the other controls on a form.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Tool Tip?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b="1" dirty="0" smtClean="0">
                <a:solidFill>
                  <a:schemeClr val="bg1"/>
                </a:solidFill>
              </a:rPr>
              <a:t>Tool Tip</a:t>
            </a:r>
            <a:r>
              <a:rPr lang="en-US" dirty="0" smtClean="0"/>
              <a:t> is the short text message you see when holding the mouse over a control</a:t>
            </a:r>
          </a:p>
          <a:p>
            <a:r>
              <a:rPr lang="en-US" dirty="0" smtClean="0"/>
              <a:t>These are easy to set up and use in Visual Basic forms</a:t>
            </a:r>
          </a:p>
          <a:p>
            <a:r>
              <a:rPr lang="en-US" dirty="0" smtClean="0"/>
              <a:t>The </a:t>
            </a:r>
            <a:r>
              <a:rPr lang="en-US" b="1" dirty="0" smtClean="0">
                <a:solidFill>
                  <a:schemeClr val="bg1"/>
                </a:solidFill>
              </a:rPr>
              <a:t>ToolTip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bg1"/>
                </a:solidFill>
              </a:rPr>
              <a:t>control</a:t>
            </a:r>
            <a:r>
              <a:rPr lang="en-US" dirty="0" smtClean="0"/>
              <a:t> allows you to create tool tips for other controls on a form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5 – Slide </a:t>
            </a:r>
            <a:fld id="{B6F15528-21DE-4FAA-801E-634DDDAF4B2B}" type="slidenum">
              <a:rPr lang="en-US" smtClean="0"/>
              <a:pPr/>
              <a:t>66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 </a:t>
            </a:r>
            <a:r>
              <a:rPr lang="en-US" b="1" dirty="0" smtClean="0"/>
              <a:t>ToolTip</a:t>
            </a:r>
            <a:r>
              <a:rPr lang="en-US" dirty="0" smtClean="0"/>
              <a:t>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Display the form in </a:t>
            </a:r>
            <a:r>
              <a:rPr lang="en-US" b="1" i="1" dirty="0" smtClean="0"/>
              <a:t>Design</a:t>
            </a:r>
            <a:r>
              <a:rPr lang="en-US" dirty="0" smtClean="0"/>
              <a:t> view</a:t>
            </a:r>
          </a:p>
          <a:p>
            <a:r>
              <a:rPr lang="en-US" dirty="0" smtClean="0"/>
              <a:t>Double-click the </a:t>
            </a:r>
            <a:r>
              <a:rPr lang="en-US" b="1" dirty="0" smtClean="0"/>
              <a:t>ToolTip</a:t>
            </a:r>
            <a:r>
              <a:rPr lang="en-US" dirty="0" smtClean="0"/>
              <a:t> tool in the </a:t>
            </a:r>
            <a:r>
              <a:rPr lang="en-US" b="1" i="1" dirty="0" smtClean="0"/>
              <a:t>Toolbox</a:t>
            </a:r>
          </a:p>
          <a:p>
            <a:r>
              <a:rPr lang="en-US" dirty="0" smtClean="0"/>
              <a:t>The </a:t>
            </a:r>
            <a:r>
              <a:rPr lang="en-US" b="1" dirty="0" smtClean="0"/>
              <a:t>ToolTip</a:t>
            </a:r>
            <a:r>
              <a:rPr lang="en-US" dirty="0" smtClean="0"/>
              <a:t> control is invisible at runtime</a:t>
            </a:r>
          </a:p>
          <a:p>
            <a:pPr lvl="1"/>
            <a:r>
              <a:rPr lang="en-US" dirty="0" smtClean="0"/>
              <a:t>It appears in the </a:t>
            </a:r>
            <a:r>
              <a:rPr lang="en-US" b="1" dirty="0" smtClean="0">
                <a:solidFill>
                  <a:schemeClr val="bg1"/>
                </a:solidFill>
              </a:rPr>
              <a:t>component tray</a:t>
            </a:r>
            <a:r>
              <a:rPr lang="en-US" dirty="0" smtClean="0"/>
              <a:t>, not the form</a:t>
            </a:r>
          </a:p>
          <a:p>
            <a:pPr lvl="1"/>
            <a:r>
              <a:rPr lang="en-US" dirty="0" smtClean="0"/>
              <a:t>Component tray is a resizable region at the bottom of the </a:t>
            </a:r>
            <a:r>
              <a:rPr lang="en-US" b="1" i="1" dirty="0" smtClean="0"/>
              <a:t>Design</a:t>
            </a:r>
            <a:r>
              <a:rPr lang="en-US" dirty="0" smtClean="0"/>
              <a:t> window that hold invisible controls</a:t>
            </a:r>
          </a:p>
          <a:p>
            <a:r>
              <a:rPr lang="en-US" dirty="0" smtClean="0"/>
              <a:t>Form controls now have a </a:t>
            </a:r>
            <a:r>
              <a:rPr lang="en-US" b="1" dirty="0" smtClean="0">
                <a:solidFill>
                  <a:schemeClr val="bg1"/>
                </a:solidFill>
              </a:rPr>
              <a:t>ToolTip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bg1"/>
                </a:solidFill>
              </a:rPr>
              <a:t>property</a:t>
            </a:r>
          </a:p>
          <a:p>
            <a:r>
              <a:rPr lang="en-US" dirty="0" smtClean="0"/>
              <a:t>This new property holds the text string that will be displayed for that control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5 – Slide </a:t>
            </a:r>
            <a:fld id="{B6F15528-21DE-4FAA-801E-634DDDAF4B2B}" type="slidenum">
              <a:rPr lang="en-US" smtClean="0"/>
              <a:pPr/>
              <a:t>67</a:t>
            </a:fld>
            <a:endParaRPr lang="en-US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ToolTip</a:t>
            </a:r>
            <a:r>
              <a:rPr lang="en-US" dirty="0" smtClean="0"/>
              <a:t>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Select the </a:t>
            </a:r>
            <a:r>
              <a:rPr lang="en-US" b="1" dirty="0" smtClean="0"/>
              <a:t>ToolTip</a:t>
            </a:r>
            <a:r>
              <a:rPr lang="en-US" dirty="0" smtClean="0"/>
              <a:t> control from the tray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View </a:t>
            </a:r>
            <a:r>
              <a:rPr lang="en-US" b="1" i="1" dirty="0" smtClean="0"/>
              <a:t>Properties</a:t>
            </a:r>
            <a:r>
              <a:rPr lang="en-US" dirty="0" smtClean="0"/>
              <a:t> window to see the following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An </a:t>
            </a:r>
            <a:r>
              <a:rPr lang="en-US" b="1" dirty="0" err="1" smtClean="0">
                <a:solidFill>
                  <a:schemeClr val="bg1"/>
                </a:solidFill>
              </a:rPr>
              <a:t>InitialDelay</a:t>
            </a:r>
            <a:r>
              <a:rPr lang="en-US" dirty="0" smtClean="0"/>
              <a:t> property that regulates the delay before a tip appears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An </a:t>
            </a:r>
            <a:r>
              <a:rPr lang="en-US" b="1" dirty="0" err="1" smtClean="0">
                <a:solidFill>
                  <a:schemeClr val="bg1"/>
                </a:solidFill>
              </a:rPr>
              <a:t>AutoPopDelay</a:t>
            </a:r>
            <a:r>
              <a:rPr lang="en-US" dirty="0" smtClean="0"/>
              <a:t> property that determines how long a tip is displayed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The </a:t>
            </a:r>
            <a:r>
              <a:rPr lang="en-US" b="1" dirty="0" err="1" smtClean="0">
                <a:solidFill>
                  <a:schemeClr val="bg1"/>
                </a:solidFill>
              </a:rPr>
              <a:t>ReshowDelay</a:t>
            </a:r>
            <a:r>
              <a:rPr lang="en-US" dirty="0" smtClean="0"/>
              <a:t> property determines the time between the display of different tips as the user moves the mouse from control to control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Tutorial 5-11 demonstrates adding tool tips to a form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5 – Slide </a:t>
            </a:r>
            <a:fld id="{B6F15528-21DE-4FAA-801E-634DDDAF4B2B}" type="slidenum">
              <a:rPr lang="en-US" smtClean="0"/>
              <a:pPr/>
              <a:t>68</a:t>
            </a:fld>
            <a:endParaRPr lang="en-US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Section 5.10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Focus on Program Design and Problem Solving:</a:t>
            </a:r>
            <a:br>
              <a:rPr lang="en-US" sz="2400" dirty="0" smtClean="0"/>
            </a:br>
            <a:r>
              <a:rPr lang="en-US" sz="2400" dirty="0" smtClean="0"/>
              <a:t>Building the </a:t>
            </a:r>
            <a:r>
              <a:rPr lang="en-US" sz="2400" i="1" dirty="0" smtClean="0"/>
              <a:t>Vehicle Loan Calculator Application</a:t>
            </a:r>
            <a:endParaRPr lang="en-US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 smtClean="0"/>
              <a:t>In this section, you build the </a:t>
            </a:r>
            <a:r>
              <a:rPr lang="en-US" i="1" dirty="0" smtClean="0"/>
              <a:t>Vehicle Loan Calculator</a:t>
            </a:r>
            <a:r>
              <a:rPr lang="en-US" dirty="0" smtClean="0"/>
              <a:t> application.</a:t>
            </a:r>
          </a:p>
          <a:p>
            <a:r>
              <a:rPr lang="en-US" dirty="0" smtClean="0"/>
              <a:t>The application uses a loop, input validation, and ToolTips. This section</a:t>
            </a:r>
          </a:p>
          <a:p>
            <a:r>
              <a:rPr lang="en-US" dirty="0" smtClean="0"/>
              <a:t>also covers some of the Visual Basic intrinsic financial functions.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To retrieve the value returned by the </a:t>
            </a:r>
            <a:r>
              <a:rPr lang="en-US" sz="2000" b="1" dirty="0" err="1" smtClean="0"/>
              <a:t>InputBox</a:t>
            </a:r>
            <a:r>
              <a:rPr lang="en-US" sz="2000" dirty="0" smtClean="0"/>
              <a:t> function, use the assignment operator to assign it to a variable</a:t>
            </a:r>
          </a:p>
          <a:p>
            <a:r>
              <a:rPr lang="en-US" sz="2000" dirty="0" smtClean="0"/>
              <a:t>For example, the following statement assigns the string value returned by the </a:t>
            </a:r>
            <a:r>
              <a:rPr lang="en-US" sz="2000" b="1" dirty="0" err="1" smtClean="0"/>
              <a:t>InputBox</a:t>
            </a:r>
            <a:r>
              <a:rPr lang="en-US" sz="2000" dirty="0" smtClean="0"/>
              <a:t> function to the string variable </a:t>
            </a:r>
            <a:r>
              <a:rPr lang="en-US" sz="2000" b="1" dirty="0" err="1" smtClean="0"/>
              <a:t>strUserInput</a:t>
            </a:r>
            <a:endParaRPr lang="en-US" sz="2000" b="1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r>
              <a:rPr lang="en-US" sz="2000" dirty="0" smtClean="0"/>
              <a:t>The string value that appears inside the text box will be stored in the </a:t>
            </a:r>
            <a:r>
              <a:rPr lang="en-US" sz="2000" b="1" dirty="0" err="1" smtClean="0"/>
              <a:t>strUserInput</a:t>
            </a:r>
            <a:r>
              <a:rPr lang="en-US" sz="2000" dirty="0" smtClean="0"/>
              <a:t> variable after the OK button is clicked and the input box closes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5 – Slide </a:t>
            </a:r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2971800"/>
            <a:ext cx="8001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Dim </a:t>
            </a:r>
            <a:r>
              <a:rPr lang="en-US" sz="2400" b="1" dirty="0" err="1" smtClean="0"/>
              <a:t>strUserInput</a:t>
            </a:r>
            <a:r>
              <a:rPr lang="en-US" sz="2400" b="1" dirty="0" smtClean="0"/>
              <a:t> As String = </a:t>
            </a:r>
            <a:r>
              <a:rPr lang="en-US" sz="2400" b="1" dirty="0" err="1" smtClean="0"/>
              <a:t>InputBox</a:t>
            </a:r>
            <a:r>
              <a:rPr lang="en-US" sz="2400" b="1" dirty="0" smtClean="0"/>
              <a:t>("Enter the distance.", </a:t>
            </a:r>
          </a:p>
          <a:p>
            <a:r>
              <a:rPr lang="en-US" sz="2400" b="1" dirty="0" smtClean="0"/>
              <a:t>                                                                        "Provide a Value", </a:t>
            </a:r>
          </a:p>
          <a:p>
            <a:r>
              <a:rPr lang="en-US" sz="2400" b="1" dirty="0" smtClean="0"/>
              <a:t>                                                                        "150")</a:t>
            </a:r>
            <a:endParaRPr lang="en-US" sz="24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3429000"/>
            <a:ext cx="4038600" cy="17073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Visual Basic has several built-in functions for performing financial calculations </a:t>
            </a:r>
          </a:p>
          <a:p>
            <a:r>
              <a:rPr lang="en-US" dirty="0" smtClean="0"/>
              <a:t>You will build a program named </a:t>
            </a:r>
            <a:r>
              <a:rPr lang="en-US" i="1" dirty="0" smtClean="0"/>
              <a:t>Vehicle Loan Calculator</a:t>
            </a:r>
          </a:p>
          <a:p>
            <a:r>
              <a:rPr lang="en-US" i="1" dirty="0" smtClean="0"/>
              <a:t> </a:t>
            </a:r>
            <a:r>
              <a:rPr lang="en-US" dirty="0" smtClean="0"/>
              <a:t>It uses the following functions: </a:t>
            </a:r>
          </a:p>
          <a:p>
            <a:pPr lvl="1"/>
            <a:r>
              <a:rPr lang="en-US" b="1" dirty="0" smtClean="0"/>
              <a:t> </a:t>
            </a:r>
            <a:r>
              <a:rPr lang="en-US" b="1" dirty="0" smtClean="0">
                <a:solidFill>
                  <a:schemeClr val="bg1"/>
                </a:solidFill>
              </a:rPr>
              <a:t>Pmt</a:t>
            </a:r>
          </a:p>
          <a:p>
            <a:pPr lvl="1"/>
            <a:r>
              <a:rPr lang="en-US" b="1" dirty="0" smtClean="0"/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Ipmt</a:t>
            </a:r>
            <a:endParaRPr lang="en-US" b="1" dirty="0" smtClean="0">
              <a:solidFill>
                <a:schemeClr val="bg1"/>
              </a:solidFill>
            </a:endParaRPr>
          </a:p>
          <a:p>
            <a:pPr lvl="1"/>
            <a:r>
              <a:rPr lang="en-US" b="1" dirty="0" smtClean="0"/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PPmt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5 – Slide </a:t>
            </a:r>
            <a:fld id="{B6F15528-21DE-4FAA-801E-634DDDAF4B2B}" type="slidenum">
              <a:rPr lang="en-US" smtClean="0"/>
              <a:pPr/>
              <a:t>70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/>
              <a:t>Pmt</a:t>
            </a:r>
            <a:r>
              <a:rPr lang="en-US" dirty="0" smtClean="0"/>
              <a:t>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The </a:t>
            </a:r>
            <a:r>
              <a:rPr lang="en-US" sz="2000" b="1" dirty="0" smtClean="0">
                <a:solidFill>
                  <a:schemeClr val="bg1"/>
                </a:solidFill>
              </a:rPr>
              <a:t>Pmt function</a:t>
            </a:r>
            <a:r>
              <a:rPr lang="en-US" sz="2000" dirty="0" smtClean="0"/>
              <a:t> returns the periodic payment amount for a loan with a fixed interest rate</a:t>
            </a:r>
          </a:p>
          <a:p>
            <a:endParaRPr lang="en-US" sz="2000" dirty="0" smtClean="0"/>
          </a:p>
          <a:p>
            <a:pPr lvl="2"/>
            <a:r>
              <a:rPr lang="en-US" sz="2000" b="1" i="1" dirty="0" err="1" smtClean="0"/>
              <a:t>PeriodicInterestRate</a:t>
            </a:r>
            <a:r>
              <a:rPr lang="en-US" sz="2000" dirty="0" smtClean="0"/>
              <a:t> is the rate of interest per period</a:t>
            </a:r>
          </a:p>
          <a:p>
            <a:pPr lvl="2"/>
            <a:r>
              <a:rPr lang="en-US" sz="2000" b="1" i="1" dirty="0" err="1" smtClean="0"/>
              <a:t>NumberOfPeriods</a:t>
            </a:r>
            <a:r>
              <a:rPr lang="en-US" sz="2000" dirty="0" smtClean="0"/>
              <a:t> is the total number of months</a:t>
            </a:r>
          </a:p>
          <a:p>
            <a:pPr lvl="2"/>
            <a:r>
              <a:rPr lang="en-US" sz="2000" b="1" i="1" dirty="0" err="1" smtClean="0"/>
              <a:t>LoanAmount</a:t>
            </a:r>
            <a:r>
              <a:rPr lang="en-US" sz="2000" dirty="0" smtClean="0"/>
              <a:t> is the amount being borrowed, must be negative</a:t>
            </a:r>
          </a:p>
          <a:p>
            <a:r>
              <a:rPr lang="en-US" sz="2000" dirty="0" smtClean="0"/>
              <a:t>For example:</a:t>
            </a:r>
          </a:p>
          <a:p>
            <a:endParaRPr lang="en-US" sz="2000" dirty="0" smtClean="0"/>
          </a:p>
          <a:p>
            <a:pPr lvl="2"/>
            <a:r>
              <a:rPr lang="en-US" sz="2000" b="1" dirty="0" err="1" smtClean="0"/>
              <a:t>dblAnnInt</a:t>
            </a:r>
            <a:r>
              <a:rPr lang="en-US" sz="2000" dirty="0" smtClean="0"/>
              <a:t> holds the annual interest rate</a:t>
            </a:r>
          </a:p>
          <a:p>
            <a:pPr lvl="2"/>
            <a:r>
              <a:rPr lang="en-US" sz="2000" b="1" dirty="0" smtClean="0"/>
              <a:t>24</a:t>
            </a:r>
            <a:r>
              <a:rPr lang="en-US" sz="2000" dirty="0" smtClean="0"/>
              <a:t> is the number of months of the loan</a:t>
            </a:r>
          </a:p>
          <a:p>
            <a:pPr lvl="2"/>
            <a:r>
              <a:rPr lang="en-US" sz="2000" dirty="0" smtClean="0"/>
              <a:t>The amount of the loan is </a:t>
            </a:r>
            <a:r>
              <a:rPr lang="en-US" sz="2000" b="1" dirty="0" smtClean="0"/>
              <a:t>$5000</a:t>
            </a:r>
          </a:p>
          <a:p>
            <a:pPr lvl="2"/>
            <a:r>
              <a:rPr lang="en-US" sz="2000" b="1" dirty="0" err="1" smtClean="0"/>
              <a:t>dblPayment</a:t>
            </a:r>
            <a:r>
              <a:rPr lang="en-US" sz="2000" dirty="0" smtClean="0"/>
              <a:t> holds the fixed monthly payment amount</a:t>
            </a:r>
          </a:p>
          <a:p>
            <a:endParaRPr lang="en-US" sz="24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5 – Slide </a:t>
            </a:r>
            <a:fld id="{B6F15528-21DE-4FAA-801E-634DDDAF4B2B}" type="slidenum">
              <a:rPr lang="en-US" smtClean="0"/>
              <a:pPr/>
              <a:t>71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288281" y="2286000"/>
            <a:ext cx="6567439" cy="2228910"/>
            <a:chOff x="1295400" y="2286000"/>
            <a:chExt cx="6567439" cy="2228910"/>
          </a:xfrm>
        </p:grpSpPr>
        <p:sp>
          <p:nvSpPr>
            <p:cNvPr id="5" name="TextBox 4"/>
            <p:cNvSpPr txBox="1"/>
            <p:nvPr/>
          </p:nvSpPr>
          <p:spPr>
            <a:xfrm>
              <a:off x="1295400" y="2286000"/>
              <a:ext cx="65674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Pmt(</a:t>
              </a:r>
              <a:r>
                <a:rPr lang="en-US" sz="2000" b="1" i="1" dirty="0" err="1" smtClean="0"/>
                <a:t>PeriodicInterestRate</a:t>
              </a:r>
              <a:r>
                <a:rPr lang="en-US" sz="2000" b="1" i="1" dirty="0" smtClean="0"/>
                <a:t>, </a:t>
              </a:r>
              <a:r>
                <a:rPr lang="en-US" sz="2000" b="1" i="1" dirty="0" err="1" smtClean="0"/>
                <a:t>NumberOfPeriods</a:t>
              </a:r>
              <a:r>
                <a:rPr lang="en-US" sz="2000" b="1" i="1" dirty="0" smtClean="0"/>
                <a:t>, –</a:t>
              </a:r>
              <a:r>
                <a:rPr lang="en-US" sz="2000" b="1" i="1" dirty="0" err="1" smtClean="0"/>
                <a:t>LoanAmount</a:t>
              </a:r>
              <a:r>
                <a:rPr lang="en-US" sz="2000" b="1" i="1" dirty="0" smtClean="0"/>
                <a:t>)</a:t>
              </a:r>
              <a:endParaRPr lang="en-US" sz="2000" b="1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295400" y="4114800"/>
              <a:ext cx="49464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err="1" smtClean="0"/>
                <a:t>dblPayment</a:t>
              </a:r>
              <a:r>
                <a:rPr lang="en-US" sz="2000" b="1" dirty="0" smtClean="0"/>
                <a:t> = Pmt(</a:t>
              </a:r>
              <a:r>
                <a:rPr lang="en-US" sz="2000" b="1" dirty="0" err="1" smtClean="0"/>
                <a:t>dblAnnInt</a:t>
              </a:r>
              <a:r>
                <a:rPr lang="en-US" sz="2000" b="1" dirty="0" smtClean="0"/>
                <a:t> / 12, 24, -5000)</a:t>
              </a:r>
              <a:endParaRPr lang="en-US" sz="20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err="1" smtClean="0"/>
              <a:t>IPmt</a:t>
            </a:r>
            <a:r>
              <a:rPr lang="en-US" dirty="0" smtClean="0"/>
              <a:t>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dirty="0" smtClean="0"/>
              <a:t>The </a:t>
            </a:r>
            <a:r>
              <a:rPr lang="en-US" sz="1800" b="1" dirty="0" err="1" smtClean="0">
                <a:solidFill>
                  <a:schemeClr val="bg1"/>
                </a:solidFill>
              </a:rPr>
              <a:t>IPmt</a:t>
            </a:r>
            <a:r>
              <a:rPr lang="en-US" sz="1800" b="1" dirty="0" smtClean="0">
                <a:solidFill>
                  <a:schemeClr val="bg1"/>
                </a:solidFill>
              </a:rPr>
              <a:t> function </a:t>
            </a:r>
            <a:r>
              <a:rPr lang="en-US" sz="1800" dirty="0" smtClean="0"/>
              <a:t>returns the interest payment for a specific period of a loan with a fixed interest rate and fixed monthly payments</a:t>
            </a:r>
          </a:p>
          <a:p>
            <a:endParaRPr lang="en-US" sz="1800" dirty="0" smtClean="0"/>
          </a:p>
          <a:p>
            <a:pPr lvl="2"/>
            <a:r>
              <a:rPr lang="en-US" sz="1800" b="1" i="1" dirty="0" err="1" smtClean="0"/>
              <a:t>PeriodicInterestRate</a:t>
            </a:r>
            <a:r>
              <a:rPr lang="en-US" sz="1800" dirty="0" smtClean="0"/>
              <a:t> is the rate of interest per period</a:t>
            </a:r>
          </a:p>
          <a:p>
            <a:pPr lvl="2"/>
            <a:r>
              <a:rPr lang="en-US" sz="1800" b="1" i="1" dirty="0" smtClean="0"/>
              <a:t>Period</a:t>
            </a:r>
            <a:r>
              <a:rPr lang="en-US" sz="1800" dirty="0" smtClean="0"/>
              <a:t> is the period for which you would like the payment</a:t>
            </a:r>
          </a:p>
          <a:p>
            <a:pPr lvl="2"/>
            <a:r>
              <a:rPr lang="en-US" sz="1800" b="1" i="1" dirty="0" err="1" smtClean="0"/>
              <a:t>NumberOfPeriods</a:t>
            </a:r>
            <a:r>
              <a:rPr lang="en-US" sz="1800" dirty="0" smtClean="0"/>
              <a:t> is the total number of months</a:t>
            </a:r>
          </a:p>
          <a:p>
            <a:pPr lvl="2"/>
            <a:r>
              <a:rPr lang="en-US" sz="1800" b="1" i="1" dirty="0" err="1" smtClean="0"/>
              <a:t>LoanAmount</a:t>
            </a:r>
            <a:r>
              <a:rPr lang="en-US" sz="1800" dirty="0" smtClean="0"/>
              <a:t> is the amount being borrowed, must be negative</a:t>
            </a:r>
          </a:p>
          <a:p>
            <a:r>
              <a:rPr lang="en-US" sz="1800" dirty="0" smtClean="0"/>
              <a:t>For example:</a:t>
            </a:r>
          </a:p>
          <a:p>
            <a:endParaRPr lang="en-US" sz="1800" dirty="0" smtClean="0"/>
          </a:p>
          <a:p>
            <a:pPr lvl="2"/>
            <a:r>
              <a:rPr lang="en-US" sz="1800" b="1" dirty="0" err="1" smtClean="0"/>
              <a:t>dblAnnInt</a:t>
            </a:r>
            <a:r>
              <a:rPr lang="en-US" sz="1800" dirty="0" smtClean="0"/>
              <a:t> holds the annual interest rate</a:t>
            </a:r>
          </a:p>
          <a:p>
            <a:pPr lvl="2"/>
            <a:r>
              <a:rPr lang="en-US" sz="1800" b="1" dirty="0" smtClean="0"/>
              <a:t>6</a:t>
            </a:r>
            <a:r>
              <a:rPr lang="en-US" sz="1800" dirty="0" smtClean="0"/>
              <a:t> is the number of the month for which to calculate the payment</a:t>
            </a:r>
          </a:p>
          <a:p>
            <a:pPr lvl="2"/>
            <a:r>
              <a:rPr lang="en-US" sz="1800" b="1" dirty="0" smtClean="0"/>
              <a:t>24</a:t>
            </a:r>
            <a:r>
              <a:rPr lang="en-US" sz="1800" dirty="0" smtClean="0"/>
              <a:t> is the number of months of the loan</a:t>
            </a:r>
          </a:p>
          <a:p>
            <a:pPr lvl="2"/>
            <a:r>
              <a:rPr lang="en-US" sz="1800" dirty="0" smtClean="0"/>
              <a:t>The amount of the loan is </a:t>
            </a:r>
            <a:r>
              <a:rPr lang="en-US" sz="1800" b="1" dirty="0" smtClean="0"/>
              <a:t>$5000</a:t>
            </a:r>
          </a:p>
          <a:p>
            <a:pPr lvl="2"/>
            <a:r>
              <a:rPr lang="en-US" sz="1800" b="1" dirty="0" err="1" smtClean="0"/>
              <a:t>dblInterest</a:t>
            </a:r>
            <a:r>
              <a:rPr lang="en-US" sz="1800" dirty="0" smtClean="0"/>
              <a:t> holds the amount of interest paid in month </a:t>
            </a:r>
            <a:r>
              <a:rPr lang="en-US" sz="1800" b="1" dirty="0" smtClean="0"/>
              <a:t>6</a:t>
            </a:r>
            <a:r>
              <a:rPr lang="en-US" sz="1800" dirty="0" smtClean="0"/>
              <a:t> of the loan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5 – Slide </a:t>
            </a:r>
            <a:fld id="{B6F15528-21DE-4FAA-801E-634DDDAF4B2B}" type="slidenum">
              <a:rPr lang="en-US" smtClean="0"/>
              <a:pPr/>
              <a:t>72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219200" y="2209800"/>
            <a:ext cx="6735883" cy="2274332"/>
            <a:chOff x="853341" y="2209800"/>
            <a:chExt cx="6735883" cy="2274332"/>
          </a:xfrm>
        </p:grpSpPr>
        <p:sp>
          <p:nvSpPr>
            <p:cNvPr id="5" name="TextBox 4"/>
            <p:cNvSpPr txBox="1"/>
            <p:nvPr/>
          </p:nvSpPr>
          <p:spPr>
            <a:xfrm>
              <a:off x="853341" y="2209800"/>
              <a:ext cx="67358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/>
                <a:t>IPmt</a:t>
              </a:r>
              <a:r>
                <a:rPr lang="en-US" b="1" dirty="0" smtClean="0"/>
                <a:t>(</a:t>
              </a:r>
              <a:r>
                <a:rPr lang="en-US" b="1" i="1" dirty="0" err="1" smtClean="0"/>
                <a:t>PeriodicInterestRate</a:t>
              </a:r>
              <a:r>
                <a:rPr lang="en-US" b="1" i="1" dirty="0" smtClean="0"/>
                <a:t>, Period, </a:t>
              </a:r>
              <a:r>
                <a:rPr lang="en-US" b="1" i="1" dirty="0" err="1" smtClean="0"/>
                <a:t>NumberOfPeriods</a:t>
              </a:r>
              <a:r>
                <a:rPr lang="en-US" b="1" i="1" dirty="0" smtClean="0"/>
                <a:t>, –</a:t>
              </a:r>
              <a:r>
                <a:rPr lang="en-US" b="1" i="1" dirty="0" err="1" smtClean="0"/>
                <a:t>LoanAmount</a:t>
              </a:r>
              <a:r>
                <a:rPr lang="en-US" b="1" i="1" dirty="0" smtClean="0"/>
                <a:t>)</a:t>
              </a:r>
              <a:endParaRPr lang="en-US" b="1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53341" y="4114800"/>
              <a:ext cx="46587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/>
                <a:t>dblInterest</a:t>
              </a:r>
              <a:r>
                <a:rPr lang="en-US" b="1" dirty="0" smtClean="0"/>
                <a:t> = </a:t>
              </a:r>
              <a:r>
                <a:rPr lang="en-US" b="1" dirty="0" err="1" smtClean="0"/>
                <a:t>IPmt</a:t>
              </a:r>
              <a:r>
                <a:rPr lang="en-US" b="1" dirty="0" smtClean="0"/>
                <a:t>(</a:t>
              </a:r>
              <a:r>
                <a:rPr lang="en-US" b="1" dirty="0" err="1" smtClean="0"/>
                <a:t>dblAnnInt</a:t>
              </a:r>
              <a:r>
                <a:rPr lang="en-US" b="1" dirty="0" smtClean="0"/>
                <a:t> / 12, 6, 24, -5000)</a:t>
              </a:r>
              <a:endParaRPr lang="en-US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err="1" smtClean="0"/>
              <a:t>PPmt</a:t>
            </a:r>
            <a:r>
              <a:rPr lang="en-US" dirty="0" smtClean="0"/>
              <a:t>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dirty="0" smtClean="0"/>
              <a:t>The </a:t>
            </a:r>
            <a:r>
              <a:rPr lang="en-US" sz="1800" b="1" dirty="0" err="1" smtClean="0">
                <a:solidFill>
                  <a:schemeClr val="bg1"/>
                </a:solidFill>
              </a:rPr>
              <a:t>PPmt</a:t>
            </a:r>
            <a:r>
              <a:rPr lang="en-US" sz="1800" b="1" dirty="0" smtClean="0">
                <a:solidFill>
                  <a:schemeClr val="bg1"/>
                </a:solidFill>
              </a:rPr>
              <a:t> function </a:t>
            </a:r>
            <a:r>
              <a:rPr lang="en-US" sz="1800" dirty="0" smtClean="0"/>
              <a:t>returns the principal payment for a specific period on a loan with a fixed interest rate and fixed monthly payments</a:t>
            </a:r>
          </a:p>
          <a:p>
            <a:endParaRPr lang="en-US" sz="1800" dirty="0" smtClean="0"/>
          </a:p>
          <a:p>
            <a:pPr lvl="2"/>
            <a:r>
              <a:rPr lang="en-US" sz="1800" b="1" i="1" dirty="0" err="1" smtClean="0"/>
              <a:t>PeriodicInterestRate</a:t>
            </a:r>
            <a:r>
              <a:rPr lang="en-US" sz="1800" dirty="0" smtClean="0"/>
              <a:t> is the rate of interest per period</a:t>
            </a:r>
          </a:p>
          <a:p>
            <a:pPr lvl="2"/>
            <a:r>
              <a:rPr lang="en-US" sz="1800" b="1" i="1" dirty="0" smtClean="0"/>
              <a:t>Period</a:t>
            </a:r>
            <a:r>
              <a:rPr lang="en-US" sz="1800" dirty="0" smtClean="0"/>
              <a:t> is the period for which you would like the payment</a:t>
            </a:r>
          </a:p>
          <a:p>
            <a:pPr lvl="2"/>
            <a:r>
              <a:rPr lang="en-US" sz="1800" b="1" i="1" dirty="0" err="1" smtClean="0"/>
              <a:t>NumberOfPeriods</a:t>
            </a:r>
            <a:r>
              <a:rPr lang="en-US" sz="1800" dirty="0" smtClean="0"/>
              <a:t> is the total number of months</a:t>
            </a:r>
          </a:p>
          <a:p>
            <a:pPr lvl="2"/>
            <a:r>
              <a:rPr lang="en-US" sz="1800" b="1" i="1" dirty="0" err="1" smtClean="0"/>
              <a:t>LoanAmount</a:t>
            </a:r>
            <a:r>
              <a:rPr lang="en-US" sz="1800" dirty="0" smtClean="0"/>
              <a:t> is the amount being borrowed, must be negative</a:t>
            </a:r>
          </a:p>
          <a:p>
            <a:r>
              <a:rPr lang="en-US" sz="1800" dirty="0" smtClean="0"/>
              <a:t>For example:</a:t>
            </a:r>
          </a:p>
          <a:p>
            <a:endParaRPr lang="en-US" sz="1800" dirty="0" smtClean="0"/>
          </a:p>
          <a:p>
            <a:pPr lvl="2"/>
            <a:r>
              <a:rPr lang="en-US" sz="1800" b="1" dirty="0" err="1" smtClean="0"/>
              <a:t>dblAnnInt</a:t>
            </a:r>
            <a:r>
              <a:rPr lang="en-US" sz="1800" dirty="0" smtClean="0"/>
              <a:t> holds the annual interest rate</a:t>
            </a:r>
          </a:p>
          <a:p>
            <a:pPr lvl="2"/>
            <a:r>
              <a:rPr lang="en-US" sz="1800" b="1" dirty="0" smtClean="0"/>
              <a:t>6</a:t>
            </a:r>
            <a:r>
              <a:rPr lang="en-US" sz="1800" dirty="0" smtClean="0"/>
              <a:t> is the number of the month for which to calculate the payment</a:t>
            </a:r>
          </a:p>
          <a:p>
            <a:pPr lvl="2"/>
            <a:r>
              <a:rPr lang="en-US" sz="1800" b="1" dirty="0" smtClean="0"/>
              <a:t>24</a:t>
            </a:r>
            <a:r>
              <a:rPr lang="en-US" sz="1800" dirty="0" smtClean="0"/>
              <a:t> is the number of months of the loan</a:t>
            </a:r>
          </a:p>
          <a:p>
            <a:pPr lvl="2"/>
            <a:r>
              <a:rPr lang="en-US" sz="1800" dirty="0" smtClean="0"/>
              <a:t>The amount of the loan is </a:t>
            </a:r>
            <a:r>
              <a:rPr lang="en-US" sz="1800" b="1" dirty="0" smtClean="0"/>
              <a:t>$5000</a:t>
            </a:r>
          </a:p>
          <a:p>
            <a:pPr lvl="2"/>
            <a:r>
              <a:rPr lang="en-US" sz="1800" b="1" dirty="0" err="1" smtClean="0"/>
              <a:t>dblPrincipal</a:t>
            </a:r>
            <a:r>
              <a:rPr lang="en-US" sz="1800" dirty="0" smtClean="0"/>
              <a:t> holds the amount of principal paid in month </a:t>
            </a:r>
            <a:r>
              <a:rPr lang="en-US" sz="1800" b="1" dirty="0" smtClean="0"/>
              <a:t>6</a:t>
            </a:r>
            <a:r>
              <a:rPr lang="en-US" sz="1800" dirty="0" smtClean="0"/>
              <a:t> of the loan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5 – Slide </a:t>
            </a:r>
            <a:fld id="{B6F15528-21DE-4FAA-801E-634DDDAF4B2B}" type="slidenum">
              <a:rPr lang="en-US" smtClean="0"/>
              <a:pPr/>
              <a:t>73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172800" y="2209800"/>
            <a:ext cx="6798400" cy="2274332"/>
            <a:chOff x="1172800" y="2209800"/>
            <a:chExt cx="6798400" cy="2274332"/>
          </a:xfrm>
        </p:grpSpPr>
        <p:sp>
          <p:nvSpPr>
            <p:cNvPr id="5" name="TextBox 4"/>
            <p:cNvSpPr txBox="1"/>
            <p:nvPr/>
          </p:nvSpPr>
          <p:spPr>
            <a:xfrm>
              <a:off x="1172800" y="2209800"/>
              <a:ext cx="67984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/>
                <a:t>PPmt</a:t>
              </a:r>
              <a:r>
                <a:rPr lang="en-US" b="1" dirty="0" smtClean="0"/>
                <a:t>(</a:t>
              </a:r>
              <a:r>
                <a:rPr lang="en-US" b="1" i="1" dirty="0" err="1" smtClean="0"/>
                <a:t>PeriodicInterestRate</a:t>
              </a:r>
              <a:r>
                <a:rPr lang="en-US" b="1" i="1" dirty="0" smtClean="0"/>
                <a:t>, Period, </a:t>
              </a:r>
              <a:r>
                <a:rPr lang="en-US" b="1" i="1" dirty="0" err="1" smtClean="0"/>
                <a:t>NumberOfPeriods</a:t>
              </a:r>
              <a:r>
                <a:rPr lang="en-US" b="1" i="1" dirty="0" smtClean="0"/>
                <a:t>, –</a:t>
              </a:r>
              <a:r>
                <a:rPr lang="en-US" b="1" i="1" dirty="0" err="1" smtClean="0"/>
                <a:t>LoanAmount</a:t>
              </a:r>
              <a:r>
                <a:rPr lang="en-US" b="1" i="1" dirty="0" smtClean="0"/>
                <a:t>)</a:t>
              </a:r>
              <a:endParaRPr lang="en-US" b="1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72800" y="4114800"/>
              <a:ext cx="4813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/>
                <a:t>dblPrincipal</a:t>
              </a:r>
              <a:r>
                <a:rPr lang="en-US" b="1" dirty="0" smtClean="0"/>
                <a:t> = </a:t>
              </a:r>
              <a:r>
                <a:rPr lang="en-US" b="1" dirty="0" err="1" smtClean="0"/>
                <a:t>PPmt</a:t>
              </a:r>
              <a:r>
                <a:rPr lang="en-US" b="1" dirty="0" smtClean="0"/>
                <a:t>(</a:t>
              </a:r>
              <a:r>
                <a:rPr lang="en-US" b="1" dirty="0" err="1" smtClean="0"/>
                <a:t>dblAnnInt</a:t>
              </a:r>
              <a:r>
                <a:rPr lang="en-US" b="1" dirty="0" smtClean="0"/>
                <a:t> / 12, 6, 24, -5000)</a:t>
              </a:r>
              <a:endParaRPr lang="en-US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Case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A credit union branch manager asks you to write an application named </a:t>
            </a:r>
            <a:r>
              <a:rPr lang="en-US" sz="2400" i="1" dirty="0" smtClean="0"/>
              <a:t>Vehicle Loan Calculator </a:t>
            </a:r>
            <a:r>
              <a:rPr lang="en-US" sz="2400" dirty="0" smtClean="0"/>
              <a:t>that displays the following information for a loan:</a:t>
            </a:r>
          </a:p>
          <a:p>
            <a:pPr lvl="1"/>
            <a:r>
              <a:rPr lang="en-US" sz="2400" dirty="0" smtClean="0"/>
              <a:t>The monthly payment amount</a:t>
            </a:r>
          </a:p>
          <a:p>
            <a:pPr lvl="1"/>
            <a:r>
              <a:rPr lang="en-US" sz="2400" dirty="0" smtClean="0"/>
              <a:t>The amount of the monthly payment applied toward interest</a:t>
            </a:r>
          </a:p>
          <a:p>
            <a:pPr lvl="1"/>
            <a:r>
              <a:rPr lang="en-US" sz="2400" dirty="0" smtClean="0"/>
              <a:t>The amount of the monthly payment applied toward principal</a:t>
            </a:r>
          </a:p>
          <a:p>
            <a:r>
              <a:rPr lang="en-US" sz="2400" dirty="0" smtClean="0"/>
              <a:t>The credit union currently charges </a:t>
            </a:r>
          </a:p>
          <a:p>
            <a:pPr lvl="1"/>
            <a:r>
              <a:rPr lang="en-US" sz="2000" b="1" dirty="0" smtClean="0"/>
              <a:t>8.9%</a:t>
            </a:r>
            <a:r>
              <a:rPr lang="en-US" sz="2000" dirty="0" smtClean="0"/>
              <a:t> annual interest for new vehicle loans</a:t>
            </a:r>
          </a:p>
          <a:p>
            <a:pPr lvl="1"/>
            <a:r>
              <a:rPr lang="en-US" sz="2000" b="1" dirty="0" smtClean="0"/>
              <a:t>9.5%</a:t>
            </a:r>
            <a:r>
              <a:rPr lang="en-US" sz="2000" dirty="0" smtClean="0"/>
              <a:t> annual interest on used vehicle loans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5 – Slide </a:t>
            </a:r>
            <a:fld id="{B6F15528-21DE-4FAA-801E-634DDDAF4B2B}" type="slidenum">
              <a:rPr lang="en-US" smtClean="0"/>
              <a:pPr/>
              <a:t>74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Sketch of the Vehicle Loan Calculator Form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5 – Slide </a:t>
            </a:r>
            <a:fld id="{B6F15528-21DE-4FAA-801E-634DDDAF4B2B}" type="slidenum">
              <a:rPr lang="en-US" smtClean="0"/>
              <a:pPr/>
              <a:t>75</a:t>
            </a:fld>
            <a:endParaRPr lang="en-US" dirty="0"/>
          </a:p>
        </p:txBody>
      </p:sp>
      <p:pic>
        <p:nvPicPr>
          <p:cNvPr id="4" name="Picture 5" descr="054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254999" y="1295400"/>
            <a:ext cx="6634003" cy="5029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Handlers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5 – Slide </a:t>
            </a:r>
            <a:fld id="{B6F15528-21DE-4FAA-801E-634DDDAF4B2B}" type="slidenum">
              <a:rPr lang="en-US" smtClean="0"/>
              <a:pPr/>
              <a:t>76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47700" y="2133600"/>
          <a:ext cx="7886700" cy="332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8852"/>
                <a:gridCol w="513784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Method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Description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btnCalculate_Click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Calculates and displays a table in the list box showing interest and principal payments for the loan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btnClear_Click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Resets the interest rate, clears the text boxes, and clears the list box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btnExit_Click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Ends the application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radNew_CheckedChanged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Updates the annual interest rate if the user selects a new vehicle loan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radUsed_CheckedChanged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Updates the annual interest rate if the user selects a used vehicle loan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btnCalculate_Click</a:t>
            </a:r>
            <a:r>
              <a:rPr lang="en-US" sz="3200" dirty="0" smtClean="0"/>
              <a:t> Event Handler </a:t>
            </a:r>
            <a:r>
              <a:rPr lang="en-US" sz="3200" dirty="0" err="1" smtClean="0"/>
              <a:t>Pseudocode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5 – Slide </a:t>
            </a:r>
            <a:fld id="{B6F15528-21DE-4FAA-801E-634DDDAF4B2B}" type="slidenum">
              <a:rPr lang="en-US" smtClean="0"/>
              <a:pPr/>
              <a:t>77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1676400"/>
            <a:ext cx="76358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The </a:t>
            </a:r>
            <a:r>
              <a:rPr lang="en-US" b="1" i="1" dirty="0" err="1" smtClean="0"/>
              <a:t>pseudocode</a:t>
            </a:r>
            <a:r>
              <a:rPr lang="en-US" b="1" i="1" dirty="0" smtClean="0"/>
              <a:t> does not indicate input validation, and the actual arguments </a:t>
            </a:r>
          </a:p>
          <a:p>
            <a:r>
              <a:rPr lang="en-US" b="1" i="1" dirty="0" smtClean="0"/>
              <a:t>that need to be passed to the Pmt, </a:t>
            </a:r>
            <a:r>
              <a:rPr lang="en-US" b="1" i="1" dirty="0" err="1" smtClean="0"/>
              <a:t>IPmt</a:t>
            </a:r>
            <a:r>
              <a:rPr lang="en-US" b="1" i="1" dirty="0" smtClean="0"/>
              <a:t>, and </a:t>
            </a:r>
            <a:r>
              <a:rPr lang="en-US" b="1" i="1" dirty="0" err="1" smtClean="0"/>
              <a:t>PPmt</a:t>
            </a:r>
            <a:r>
              <a:rPr lang="en-US" b="1" i="1" dirty="0" smtClean="0"/>
              <a:t> functions are not shown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6864" y="2362200"/>
            <a:ext cx="768813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/>
              <a:t>Get </a:t>
            </a:r>
            <a:r>
              <a:rPr lang="en-US" sz="2400" b="1" i="1" dirty="0" err="1" smtClean="0"/>
              <a:t>VehicleCost</a:t>
            </a:r>
            <a:r>
              <a:rPr lang="en-US" sz="2400" b="1" i="1" dirty="0" smtClean="0"/>
              <a:t> from the form</a:t>
            </a:r>
          </a:p>
          <a:p>
            <a:r>
              <a:rPr lang="en-US" sz="2400" b="1" i="1" dirty="0" smtClean="0"/>
              <a:t>Get </a:t>
            </a:r>
            <a:r>
              <a:rPr lang="en-US" sz="2400" b="1" i="1" dirty="0" err="1" smtClean="0"/>
              <a:t>DownPayment</a:t>
            </a:r>
            <a:r>
              <a:rPr lang="en-US" sz="2400" b="1" i="1" dirty="0" smtClean="0"/>
              <a:t> from the form</a:t>
            </a:r>
          </a:p>
          <a:p>
            <a:r>
              <a:rPr lang="en-US" sz="2400" b="1" i="1" dirty="0" smtClean="0"/>
              <a:t>Get Months from the form</a:t>
            </a:r>
          </a:p>
          <a:p>
            <a:r>
              <a:rPr lang="en-US" sz="2400" b="1" i="1" dirty="0" smtClean="0"/>
              <a:t>Loan = </a:t>
            </a:r>
            <a:r>
              <a:rPr lang="en-US" sz="2400" b="1" i="1" dirty="0" err="1" smtClean="0"/>
              <a:t>VehicleCost</a:t>
            </a:r>
            <a:r>
              <a:rPr lang="en-US" sz="2400" b="1" i="1" dirty="0" smtClean="0"/>
              <a:t> – </a:t>
            </a:r>
            <a:r>
              <a:rPr lang="en-US" sz="2400" b="1" i="1" dirty="0" err="1" smtClean="0"/>
              <a:t>DownPayment</a:t>
            </a:r>
            <a:endParaRPr lang="en-US" sz="2400" b="1" i="1" dirty="0" smtClean="0"/>
          </a:p>
          <a:p>
            <a:r>
              <a:rPr lang="en-US" sz="2400" b="1" i="1" dirty="0" err="1" smtClean="0"/>
              <a:t>MonthlyPayment</a:t>
            </a:r>
            <a:r>
              <a:rPr lang="en-US" sz="2400" b="1" i="1" dirty="0" smtClean="0"/>
              <a:t> = Pmt()</a:t>
            </a:r>
          </a:p>
          <a:p>
            <a:r>
              <a:rPr lang="en-US" sz="2400" b="1" i="1" dirty="0" smtClean="0"/>
              <a:t>For Count = 0 To Months</a:t>
            </a:r>
          </a:p>
          <a:p>
            <a:r>
              <a:rPr lang="en-US" sz="2400" b="1" i="1" dirty="0" smtClean="0"/>
              <a:t>   Interest = </a:t>
            </a:r>
            <a:r>
              <a:rPr lang="en-US" sz="2400" b="1" i="1" dirty="0" err="1" smtClean="0"/>
              <a:t>IPmt</a:t>
            </a:r>
            <a:r>
              <a:rPr lang="en-US" sz="2400" b="1" i="1" dirty="0" smtClean="0"/>
              <a:t>()</a:t>
            </a:r>
          </a:p>
          <a:p>
            <a:r>
              <a:rPr lang="en-US" sz="2400" b="1" i="1" dirty="0" smtClean="0"/>
              <a:t>   Principal = </a:t>
            </a:r>
            <a:r>
              <a:rPr lang="en-US" sz="2400" b="1" i="1" dirty="0" err="1" smtClean="0"/>
              <a:t>PPmt</a:t>
            </a:r>
            <a:r>
              <a:rPr lang="en-US" sz="2400" b="1" i="1" dirty="0" smtClean="0"/>
              <a:t>()</a:t>
            </a:r>
          </a:p>
          <a:p>
            <a:r>
              <a:rPr lang="en-US" sz="2400" b="1" i="1" dirty="0" smtClean="0"/>
              <a:t>   Display Month, Payment, Interest, and Principal in list box</a:t>
            </a:r>
          </a:p>
          <a:p>
            <a:r>
              <a:rPr lang="en-US" sz="2400" b="1" i="1" dirty="0" smtClean="0"/>
              <a:t>Next</a:t>
            </a:r>
            <a:endParaRPr lang="en-US" sz="2400" b="1" dirty="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btnCalculate_Click</a:t>
            </a:r>
            <a:r>
              <a:rPr lang="en-US" sz="3600" dirty="0" smtClean="0"/>
              <a:t> Event Handler Flowchart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5 – Slide </a:t>
            </a:r>
            <a:fld id="{B6F15528-21DE-4FAA-801E-634DDDAF4B2B}" type="slidenum">
              <a:rPr lang="en-US" smtClean="0"/>
              <a:pPr/>
              <a:t>78</a:t>
            </a:fld>
            <a:endParaRPr lang="en-US" dirty="0"/>
          </a:p>
        </p:txBody>
      </p:sp>
      <p:pic>
        <p:nvPicPr>
          <p:cNvPr id="5" name="Picture 5" descr="054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965960" y="1219200"/>
            <a:ext cx="5212080" cy="5212080"/>
          </a:xfrm>
          <a:noFill/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err="1" smtClean="0"/>
              <a:t>radNew_CheckedChanged</a:t>
            </a:r>
            <a:r>
              <a:rPr lang="en-US" sz="2800" dirty="0" smtClean="0"/>
              <a:t> &amp; </a:t>
            </a:r>
            <a:r>
              <a:rPr lang="en-US" sz="2800" dirty="0" err="1" smtClean="0"/>
              <a:t>radUsed_CheckedChanged</a:t>
            </a:r>
            <a:r>
              <a:rPr lang="en-US" sz="2800" dirty="0" smtClean="0"/>
              <a:t> </a:t>
            </a:r>
            <a:br>
              <a:rPr lang="en-US" sz="2800" dirty="0" smtClean="0"/>
            </a:br>
            <a:r>
              <a:rPr lang="en-US" sz="2800" dirty="0" smtClean="0"/>
              <a:t>Event Handler </a:t>
            </a:r>
            <a:r>
              <a:rPr lang="en-US" sz="2800" dirty="0" err="1" smtClean="0"/>
              <a:t>Pseudocode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5 – Slide </a:t>
            </a:r>
            <a:fld id="{B6F15528-21DE-4FAA-801E-634DDDAF4B2B}" type="slidenum">
              <a:rPr lang="en-US" smtClean="0"/>
              <a:pPr/>
              <a:t>79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42388" y="2209800"/>
            <a:ext cx="465922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/>
              <a:t>If </a:t>
            </a:r>
            <a:r>
              <a:rPr lang="en-US" sz="2000" b="1" i="1" dirty="0" err="1" smtClean="0"/>
              <a:t>radNew</a:t>
            </a:r>
            <a:r>
              <a:rPr lang="en-US" sz="2000" b="1" i="1" dirty="0" smtClean="0"/>
              <a:t> is selected Then</a:t>
            </a:r>
          </a:p>
          <a:p>
            <a:r>
              <a:rPr lang="en-US" sz="2000" b="1" i="1" dirty="0" smtClean="0"/>
              <a:t>   Annual Interest Rate = 0.089</a:t>
            </a:r>
          </a:p>
          <a:p>
            <a:r>
              <a:rPr lang="en-US" sz="2000" b="1" i="1" dirty="0" smtClean="0"/>
              <a:t>   Display Annual Interest Rate in </a:t>
            </a:r>
            <a:r>
              <a:rPr lang="en-US" sz="2000" b="1" i="1" dirty="0" err="1" smtClean="0"/>
              <a:t>lblAnnInt</a:t>
            </a:r>
            <a:endParaRPr lang="en-US" sz="2000" b="1" i="1" dirty="0" smtClean="0"/>
          </a:p>
          <a:p>
            <a:r>
              <a:rPr lang="en-US" sz="2000" b="1" i="1" dirty="0" smtClean="0"/>
              <a:t>End If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42388" y="4267200"/>
            <a:ext cx="465922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/>
              <a:t>If </a:t>
            </a:r>
            <a:r>
              <a:rPr lang="en-US" sz="2000" b="1" i="1" dirty="0" err="1" smtClean="0"/>
              <a:t>radUsed</a:t>
            </a:r>
            <a:r>
              <a:rPr lang="en-US" sz="2000" b="1" i="1" dirty="0" smtClean="0"/>
              <a:t> is selected Then</a:t>
            </a:r>
          </a:p>
          <a:p>
            <a:r>
              <a:rPr lang="en-US" sz="2000" b="1" i="1" dirty="0" smtClean="0"/>
              <a:t>   Annual Interest Rate = 0.095</a:t>
            </a:r>
          </a:p>
          <a:p>
            <a:r>
              <a:rPr lang="en-US" sz="2000" b="1" i="1" dirty="0" smtClean="0"/>
              <a:t>   Display Annual Interest Rate in </a:t>
            </a:r>
            <a:r>
              <a:rPr lang="en-US" sz="2000" b="1" i="1" dirty="0" err="1" smtClean="0"/>
              <a:t>lblAnnInt</a:t>
            </a:r>
            <a:endParaRPr lang="en-US" sz="2000" b="1" i="1" dirty="0" smtClean="0"/>
          </a:p>
          <a:p>
            <a:r>
              <a:rPr lang="en-US" sz="2000" b="1" i="1" dirty="0" smtClean="0"/>
              <a:t>End If</a:t>
            </a:r>
            <a:endParaRPr lang="en-US" sz="20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Section 5.2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Boxes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 smtClean="0"/>
              <a:t>List boxes display a list of items and allow the user to select an</a:t>
            </a:r>
          </a:p>
          <a:p>
            <a:r>
              <a:rPr lang="en-US" dirty="0" smtClean="0"/>
              <a:t>item from the list.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err="1" smtClean="0"/>
              <a:t>radNew_CheckedChanged</a:t>
            </a:r>
            <a:r>
              <a:rPr lang="en-US" sz="2800" dirty="0" smtClean="0"/>
              <a:t> &amp; </a:t>
            </a:r>
            <a:r>
              <a:rPr lang="en-US" sz="2800" dirty="0" err="1" smtClean="0"/>
              <a:t>radUsed_CheckedChanged</a:t>
            </a:r>
            <a:r>
              <a:rPr lang="en-US" sz="2800" dirty="0" smtClean="0"/>
              <a:t> </a:t>
            </a:r>
            <a:br>
              <a:rPr lang="en-US" sz="2800" dirty="0" smtClean="0"/>
            </a:br>
            <a:r>
              <a:rPr lang="en-US" sz="2800" dirty="0" smtClean="0"/>
              <a:t>Event Handler </a:t>
            </a:r>
            <a:r>
              <a:rPr lang="en-US" sz="2800" dirty="0" err="1" smtClean="0"/>
              <a:t>Pseudocode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5 – Slide </a:t>
            </a:r>
            <a:fld id="{B6F15528-21DE-4FAA-801E-634DDDAF4B2B}" type="slidenum">
              <a:rPr lang="en-US" smtClean="0"/>
              <a:pPr/>
              <a:t>80</a:t>
            </a:fld>
            <a:endParaRPr lang="en-US" dirty="0"/>
          </a:p>
        </p:txBody>
      </p:sp>
      <p:pic>
        <p:nvPicPr>
          <p:cNvPr id="5" name="Picture 5" descr="054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644523" y="1295400"/>
            <a:ext cx="5854955" cy="512064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 fontScale="77500" lnSpcReduction="20000"/>
          </a:bodyPr>
          <a:lstStyle/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dirty="0" smtClean="0"/>
              <a:t>In </a:t>
            </a:r>
            <a:r>
              <a:rPr lang="en-US" b="1" i="1" dirty="0" smtClean="0"/>
              <a:t>Design</a:t>
            </a:r>
            <a:r>
              <a:rPr lang="en-US" dirty="0" smtClean="0"/>
              <a:t> mode, the list box appears as a rectangle</a:t>
            </a:r>
          </a:p>
          <a:p>
            <a:pPr lvl="1"/>
            <a:r>
              <a:rPr lang="en-US" sz="2600" dirty="0" smtClean="0"/>
              <a:t>The size of the rectangle determines the size of the list box</a:t>
            </a:r>
          </a:p>
          <a:p>
            <a:r>
              <a:rPr lang="en-US" dirty="0" smtClean="0"/>
              <a:t>Use the </a:t>
            </a:r>
            <a:r>
              <a:rPr lang="en-US" b="1" dirty="0" err="1" smtClean="0"/>
              <a:t>lst</a:t>
            </a:r>
            <a:r>
              <a:rPr lang="en-US" dirty="0" smtClean="0"/>
              <a:t> prefix when naming a list box (</a:t>
            </a:r>
            <a:r>
              <a:rPr lang="en-US" b="1" i="1" dirty="0" err="1" smtClean="0"/>
              <a:t>lstListBox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5 – Slide </a:t>
            </a:r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sz="2200" dirty="0" smtClean="0"/>
              <a:t>A </a:t>
            </a:r>
            <a:r>
              <a:rPr lang="en-US" sz="2200" b="1" dirty="0" err="1" smtClean="0">
                <a:solidFill>
                  <a:schemeClr val="bg1"/>
                </a:solidFill>
              </a:rPr>
              <a:t>ListBox</a:t>
            </a:r>
            <a:r>
              <a:rPr lang="en-US" sz="2200" dirty="0" smtClean="0"/>
              <a:t> control displays a list of items and also allows the user to select one or more items from the list</a:t>
            </a:r>
          </a:p>
          <a:p>
            <a:pPr lvl="1"/>
            <a:r>
              <a:rPr lang="en-US" sz="2000" dirty="0" smtClean="0"/>
              <a:t>Displays a scroll bar when all items cannot be shown</a:t>
            </a:r>
          </a:p>
          <a:p>
            <a:pPr lvl="1"/>
            <a:endParaRPr lang="en-US" sz="2000" dirty="0" smtClean="0"/>
          </a:p>
          <a:p>
            <a:r>
              <a:rPr lang="en-US" sz="2200" dirty="0" smtClean="0"/>
              <a:t>To create a </a:t>
            </a:r>
            <a:r>
              <a:rPr lang="en-US" sz="2200" dirty="0" err="1" smtClean="0"/>
              <a:t>ListBox</a:t>
            </a:r>
            <a:r>
              <a:rPr lang="en-US" sz="2200" dirty="0" smtClean="0"/>
              <a:t> control:</a:t>
            </a:r>
          </a:p>
          <a:p>
            <a:pPr lvl="1"/>
            <a:r>
              <a:rPr lang="en-US" sz="2000" dirty="0" smtClean="0"/>
              <a:t>Double-click the </a:t>
            </a:r>
            <a:r>
              <a:rPr lang="en-US" sz="2000" dirty="0" err="1" smtClean="0"/>
              <a:t>ListBox</a:t>
            </a:r>
            <a:r>
              <a:rPr lang="en-US" sz="2000" dirty="0" smtClean="0"/>
              <a:t> icon in the </a:t>
            </a:r>
            <a:r>
              <a:rPr lang="en-US" sz="2000" b="1" i="1" dirty="0" smtClean="0"/>
              <a:t>Toolbox</a:t>
            </a:r>
            <a:r>
              <a:rPr lang="en-US" sz="2000" dirty="0" smtClean="0"/>
              <a:t> window</a:t>
            </a:r>
          </a:p>
          <a:p>
            <a:pPr lvl="1"/>
            <a:r>
              <a:rPr lang="en-US" sz="2000" dirty="0" smtClean="0"/>
              <a:t>Position and resize the control as necessary</a:t>
            </a:r>
          </a:p>
          <a:p>
            <a:endParaRPr lang="en-US" sz="2400" dirty="0"/>
          </a:p>
        </p:txBody>
      </p:sp>
      <p:pic>
        <p:nvPicPr>
          <p:cNvPr id="11" name="Picture 10" descr="sdf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45391" y="1676400"/>
            <a:ext cx="3844218" cy="20740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B2010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VB2010Theme</Template>
  <TotalTime>4971</TotalTime>
  <Words>5066</Words>
  <Application>Microsoft Office PowerPoint</Application>
  <PresentationFormat>On-screen Show (4:3)</PresentationFormat>
  <Paragraphs>869</Paragraphs>
  <Slides>80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81" baseType="lpstr">
      <vt:lpstr>VB2010Theme</vt:lpstr>
      <vt:lpstr>Slide 1</vt:lpstr>
      <vt:lpstr>Chapter 5</vt:lpstr>
      <vt:lpstr>Introduction</vt:lpstr>
      <vt:lpstr>Input Boxes</vt:lpstr>
      <vt:lpstr>Overview</vt:lpstr>
      <vt:lpstr>General Format</vt:lpstr>
      <vt:lpstr>Example Usage</vt:lpstr>
      <vt:lpstr>List Boxes</vt:lpstr>
      <vt:lpstr>Overview</vt:lpstr>
      <vt:lpstr>The Items Property</vt:lpstr>
      <vt:lpstr>Adding Items to the Items Collection</vt:lpstr>
      <vt:lpstr>The Items.Count Property</vt:lpstr>
      <vt:lpstr>Item Indexing</vt:lpstr>
      <vt:lpstr>Handling Exceptions Caused by Indexes</vt:lpstr>
      <vt:lpstr>The SelectedIndex Property</vt:lpstr>
      <vt:lpstr>The SelectedItem Property</vt:lpstr>
      <vt:lpstr>The Sorted Property</vt:lpstr>
      <vt:lpstr>The Items.Add Method</vt:lpstr>
      <vt:lpstr>The Items.Insert Method</vt:lpstr>
      <vt:lpstr>Methods to Remove Items</vt:lpstr>
      <vt:lpstr>Other List Box Methods</vt:lpstr>
      <vt:lpstr>Important Collection Methods and Properties</vt:lpstr>
      <vt:lpstr>Introduction to Loops:  The Do While Loop</vt:lpstr>
      <vt:lpstr>Introduction</vt:lpstr>
      <vt:lpstr>The Do While Loop</vt:lpstr>
      <vt:lpstr>Example Do While Loop</vt:lpstr>
      <vt:lpstr>Infinite Loops</vt:lpstr>
      <vt:lpstr>Counters</vt:lpstr>
      <vt:lpstr>Pretest and Posttest Do While Loops</vt:lpstr>
      <vt:lpstr>The Posttest Do While Loop</vt:lpstr>
      <vt:lpstr>Example Posttest Do While Loop</vt:lpstr>
      <vt:lpstr>Keeping a Running Total</vt:lpstr>
      <vt:lpstr>Logic for Keeping a Running Total</vt:lpstr>
      <vt:lpstr>A Posttest Running Total Loop</vt:lpstr>
      <vt:lpstr>The Do Until and For...Next Loops</vt:lpstr>
      <vt:lpstr>The Do Until Loop</vt:lpstr>
      <vt:lpstr>The For...Next Loop</vt:lpstr>
      <vt:lpstr>Example of For…Next Loop</vt:lpstr>
      <vt:lpstr>Flowchart of For…Next Loop</vt:lpstr>
      <vt:lpstr>Specifying a Step Value</vt:lpstr>
      <vt:lpstr>Summing a Series of Numbers</vt:lpstr>
      <vt:lpstr>Breaking Out of a Loop</vt:lpstr>
      <vt:lpstr>Deciding Which Loop to Use</vt:lpstr>
      <vt:lpstr>Nested Loops</vt:lpstr>
      <vt:lpstr>Introduction</vt:lpstr>
      <vt:lpstr>Nested Loop Example</vt:lpstr>
      <vt:lpstr>Nested Loop Example Analysis</vt:lpstr>
      <vt:lpstr>Multicolumn List Boxes,  Checked List Boxes,  and Combo Boxes</vt:lpstr>
      <vt:lpstr>Multicolumn List Boxes</vt:lpstr>
      <vt:lpstr>Checked List Boxes</vt:lpstr>
      <vt:lpstr>Finding the Status of Checked Items</vt:lpstr>
      <vt:lpstr>GetItemsChecked Example</vt:lpstr>
      <vt:lpstr>Combo Boxes Similar to List Boxes</vt:lpstr>
      <vt:lpstr>Additional Combo Box Features</vt:lpstr>
      <vt:lpstr>Combo Box Styles</vt:lpstr>
      <vt:lpstr>Combo Box Styles</vt:lpstr>
      <vt:lpstr>List Boxes versus Combo Boxes</vt:lpstr>
      <vt:lpstr>Random Numbers</vt:lpstr>
      <vt:lpstr>The Random Object</vt:lpstr>
      <vt:lpstr>The Next Method</vt:lpstr>
      <vt:lpstr>The NextDouble Method</vt:lpstr>
      <vt:lpstr>Random Number Seeds</vt:lpstr>
      <vt:lpstr>Simplifying Code with the  With...End With Statement</vt:lpstr>
      <vt:lpstr>The With...End With Statement</vt:lpstr>
      <vt:lpstr>ToolTips</vt:lpstr>
      <vt:lpstr>What is a Tool Tip?</vt:lpstr>
      <vt:lpstr>Adding a ToolTip Control</vt:lpstr>
      <vt:lpstr>ToolTip Properties</vt:lpstr>
      <vt:lpstr>Focus on Program Design and Problem Solving: Building the Vehicle Loan Calculator Application</vt:lpstr>
      <vt:lpstr>Introduction</vt:lpstr>
      <vt:lpstr>The Pmt Function</vt:lpstr>
      <vt:lpstr>The IPmt Function</vt:lpstr>
      <vt:lpstr>The PPmt Function</vt:lpstr>
      <vt:lpstr>The Case Study</vt:lpstr>
      <vt:lpstr>Sketch of the Vehicle Loan Calculator Form</vt:lpstr>
      <vt:lpstr>Event Handlers</vt:lpstr>
      <vt:lpstr>btnCalculate_Click Event Handler Pseudocode</vt:lpstr>
      <vt:lpstr>btnCalculate_Click Event Handler Flowchart</vt:lpstr>
      <vt:lpstr>radNew_CheckedChanged &amp; radUsed_CheckedChanged  Event Handler Pseudocode</vt:lpstr>
      <vt:lpstr>radNew_CheckedChanged &amp; radUsed_CheckedChanged  Event Handler Pseudocode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</dc:title>
  <dc:subject>Starting Out with Visual Basic 2010</dc:subject>
  <dc:creator>Chris</dc:creator>
  <cp:lastModifiedBy>Administrator</cp:lastModifiedBy>
  <cp:revision>466</cp:revision>
  <dcterms:created xsi:type="dcterms:W3CDTF">2006-08-16T00:00:00Z</dcterms:created>
  <dcterms:modified xsi:type="dcterms:W3CDTF">2012-03-22T18:23:58Z</dcterms:modified>
</cp:coreProperties>
</file>