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0"/>
  </p:notesMasterIdLst>
  <p:sldIdLst>
    <p:sldId id="265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89" r:id="rId26"/>
    <p:sldId id="293" r:id="rId27"/>
    <p:sldId id="294" r:id="rId28"/>
    <p:sldId id="290" r:id="rId29"/>
    <p:sldId id="295" r:id="rId30"/>
    <p:sldId id="296" r:id="rId31"/>
    <p:sldId id="297" r:id="rId32"/>
    <p:sldId id="298" r:id="rId33"/>
    <p:sldId id="291" r:id="rId34"/>
    <p:sldId id="299" r:id="rId35"/>
    <p:sldId id="300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4/16/2010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2" name="Picture 21" descr="22548_1278270529582_1614585667_669421_7933641_n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6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  <a:buNone/>
            </a:pPr>
            <a:endParaRPr lang="en-US" i="1" dirty="0" smtClean="0"/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000" b="1" dirty="0" err="1" smtClean="0"/>
              <a:t>intNumber</a:t>
            </a:r>
            <a:r>
              <a:rPr lang="en-US" sz="2000" dirty="0" smtClean="0"/>
              <a:t> declared as an integer argument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Storage location </a:t>
            </a:r>
            <a:r>
              <a:rPr lang="en-US" sz="2000" b="1" dirty="0" err="1" smtClean="0"/>
              <a:t>intNumber</a:t>
            </a:r>
            <a:r>
              <a:rPr lang="en-US" sz="2000" dirty="0" smtClean="0"/>
              <a:t> created by procedure</a:t>
            </a:r>
            <a:endParaRPr lang="en-US" sz="2000" i="1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value, </a:t>
            </a:r>
            <a:r>
              <a:rPr lang="en-US" sz="2000" b="1" dirty="0" smtClean="0"/>
              <a:t>5</a:t>
            </a:r>
            <a:r>
              <a:rPr lang="en-US" sz="2000" dirty="0" smtClean="0"/>
              <a:t> in this case, must be supplied and is copied into the storage location for </a:t>
            </a:r>
            <a:r>
              <a:rPr lang="en-US" sz="2000" b="1" dirty="0" err="1" smtClean="0"/>
              <a:t>intNumber</a:t>
            </a:r>
            <a:endParaRPr lang="en-US" sz="2000" b="1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dirty="0" err="1" smtClean="0"/>
              <a:t>DisplayValue</a:t>
            </a:r>
            <a:r>
              <a:rPr lang="en-US" sz="2000" dirty="0" smtClean="0"/>
              <a:t> procedure then executes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Tutorial 6-3 demonstrates passing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9320" y="1752600"/>
            <a:ext cx="6465360" cy="2246769"/>
            <a:chOff x="1339320" y="1676400"/>
            <a:chExt cx="6465360" cy="2246769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339320" y="1676400"/>
              <a:ext cx="6465360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 err="1"/>
                <a:t>DisplayValue</a:t>
              </a:r>
              <a:r>
                <a:rPr lang="en-US" sz="2000" b="1" dirty="0"/>
                <a:t>(5)		</a:t>
              </a:r>
              <a:r>
                <a:rPr lang="en-US" sz="2000" b="1" dirty="0" smtClean="0"/>
                <a:t> ' Call </a:t>
              </a:r>
              <a:r>
                <a:rPr lang="en-US" sz="2000" b="1" dirty="0" err="1"/>
                <a:t>DisplayValue</a:t>
              </a:r>
              <a:r>
                <a:rPr lang="en-US" sz="2000" b="1" dirty="0"/>
                <a:t> procedure</a:t>
              </a:r>
            </a:p>
            <a:p>
              <a:pPr eaLnBrk="0" hangingPunct="0"/>
              <a:endParaRPr lang="en-US" sz="2000" b="1" dirty="0" smtClean="0"/>
            </a:p>
            <a:p>
              <a:pPr eaLnBrk="0" hangingPunct="0"/>
              <a:endParaRPr lang="en-US" sz="2000" b="1" dirty="0"/>
            </a:p>
            <a:p>
              <a:pPr eaLnBrk="0" hangingPunct="0"/>
              <a:r>
                <a:rPr lang="en-US" sz="2000" b="1" dirty="0"/>
                <a:t>Sub </a:t>
              </a:r>
              <a:r>
                <a:rPr lang="en-US" sz="2000" b="1" dirty="0" err="1"/>
                <a:t>DisplayValue</a:t>
              </a:r>
              <a:r>
                <a:rPr lang="en-US" sz="2000" b="1" dirty="0"/>
                <a:t>(</a:t>
              </a:r>
              <a:r>
                <a:rPr lang="en-US" sz="2000" b="1" dirty="0" err="1"/>
                <a:t>ByVal</a:t>
              </a:r>
              <a:r>
                <a:rPr lang="en-US" sz="2000" b="1" dirty="0"/>
                <a:t> </a:t>
              </a:r>
              <a:r>
                <a:rPr lang="en-US" sz="2000" b="1" dirty="0" err="1"/>
                <a:t>intNumber</a:t>
              </a:r>
              <a:r>
                <a:rPr lang="en-US" sz="2000" b="1" dirty="0"/>
                <a:t> As Integer)</a:t>
              </a:r>
            </a:p>
            <a:p>
              <a:pPr eaLnBrk="0" hangingPunct="0"/>
              <a:r>
                <a:rPr lang="en-US" sz="2000" b="1" dirty="0"/>
                <a:t>	' This procedure displays a value in a message box.</a:t>
              </a:r>
            </a:p>
            <a:p>
              <a:pPr eaLnBrk="0" hangingPunct="0"/>
              <a:r>
                <a:rPr lang="en-US" sz="2000" b="1" dirty="0"/>
                <a:t>	</a:t>
              </a:r>
              <a:r>
                <a:rPr lang="en-US" sz="2000" b="1" dirty="0" err="1"/>
                <a:t>MessageBox.Show</a:t>
              </a:r>
              <a:r>
                <a:rPr lang="en-US" sz="2000" b="1" dirty="0"/>
                <a:t>(</a:t>
              </a:r>
              <a:r>
                <a:rPr lang="en-US" sz="2000" b="1" dirty="0" err="1"/>
                <a:t>intNumber.ToString</a:t>
              </a:r>
              <a:r>
                <a:rPr lang="en-US" sz="2000" b="1" dirty="0"/>
                <a:t>)</a:t>
              </a:r>
            </a:p>
            <a:p>
              <a:pPr eaLnBrk="0" hangingPunct="0"/>
              <a:r>
                <a:rPr lang="en-US" sz="2000" b="1" dirty="0"/>
                <a:t>End Sub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95600" y="1981200"/>
              <a:ext cx="1447800" cy="685800"/>
              <a:chOff x="2895600" y="1981200"/>
              <a:chExt cx="1447800" cy="685800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2895600" y="2209800"/>
                <a:ext cx="1447800" cy="457200"/>
                <a:chOff x="1632" y="1104"/>
                <a:chExt cx="912" cy="288"/>
              </a:xfrm>
            </p:grpSpPr>
            <p:sp>
              <p:nvSpPr>
                <p:cNvPr id="8" name="Line 6"/>
                <p:cNvSpPr>
                  <a:spLocks noChangeShapeType="1"/>
                </p:cNvSpPr>
                <p:nvPr/>
              </p:nvSpPr>
              <p:spPr bwMode="auto">
                <a:xfrm>
                  <a:off x="1632" y="110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>
                  <a:off x="2544" y="110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2895600" y="19812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Multiple arguments separated by commas</a:t>
            </a:r>
          </a:p>
          <a:p>
            <a:r>
              <a:rPr lang="en-US" sz="2400" dirty="0" smtClean="0"/>
              <a:t>Value of first argument is copied to first</a:t>
            </a:r>
          </a:p>
          <a:p>
            <a:r>
              <a:rPr lang="en-US" sz="2400" dirty="0" smtClean="0"/>
              <a:t>Second to second, etc.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5400" y="1752600"/>
            <a:ext cx="6652014" cy="2893100"/>
            <a:chOff x="1295400" y="1752600"/>
            <a:chExt cx="6652014" cy="2893100"/>
          </a:xfrm>
        </p:grpSpPr>
        <p:sp>
          <p:nvSpPr>
            <p:cNvPr id="5" name="TextBox 4"/>
            <p:cNvSpPr txBox="1"/>
            <p:nvPr/>
          </p:nvSpPr>
          <p:spPr>
            <a:xfrm>
              <a:off x="1295400" y="1752600"/>
              <a:ext cx="6652014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ShowSum</a:t>
              </a:r>
              <a:r>
                <a:rPr lang="en-US" b="1" dirty="0" smtClean="0"/>
                <a:t>(intValue1, intValue2) 	' Call </a:t>
              </a:r>
              <a:r>
                <a:rPr lang="en-US" b="1" dirty="0" err="1" smtClean="0"/>
                <a:t>ShowSum</a:t>
              </a:r>
              <a:r>
                <a:rPr lang="en-US" b="1" dirty="0" smtClean="0"/>
                <a:t> procedure</a:t>
              </a:r>
              <a:endParaRPr lang="pt-BR" b="1" dirty="0" smtClean="0"/>
            </a:p>
            <a:p>
              <a:endParaRPr lang="pt-BR" b="1" dirty="0" smtClean="0"/>
            </a:p>
            <a:p>
              <a:endParaRPr lang="pt-BR" b="1" dirty="0" smtClean="0"/>
            </a:p>
            <a:p>
              <a:r>
                <a:rPr lang="pt-BR" b="1" dirty="0" smtClean="0"/>
                <a:t>Sub ShowSum(ByVal intNum1 As Integer, ByVal intNum2 As Integer)</a:t>
              </a:r>
            </a:p>
            <a:p>
              <a:r>
                <a:rPr lang="en-US" b="1" dirty="0" smtClean="0"/>
                <a:t>   Dim </a:t>
              </a:r>
              <a:r>
                <a:rPr lang="en-US" b="1" dirty="0" err="1" smtClean="0"/>
                <a:t>intSum</a:t>
              </a:r>
              <a:r>
                <a:rPr lang="en-US" b="1" dirty="0" smtClean="0"/>
                <a:t> As Integer 'Local variable to hold a sum</a:t>
              </a:r>
            </a:p>
            <a:p>
              <a:r>
                <a:rPr lang="en-US" b="1" dirty="0" smtClean="0"/>
                <a:t>   'Get the sum of the two arguments.</a:t>
              </a:r>
            </a:p>
            <a:p>
              <a:r>
                <a:rPr lang="en-US" b="1" dirty="0" smtClean="0"/>
                <a:t>   </a:t>
              </a:r>
              <a:r>
                <a:rPr lang="en-US" b="1" dirty="0" err="1" smtClean="0"/>
                <a:t>intSum</a:t>
              </a:r>
              <a:r>
                <a:rPr lang="en-US" b="1" dirty="0" smtClean="0"/>
                <a:t> = intNum1 + intNum2</a:t>
              </a:r>
            </a:p>
            <a:p>
              <a:r>
                <a:rPr lang="en-US" b="1" dirty="0" smtClean="0"/>
                <a:t>   'Display the sum.</a:t>
              </a:r>
            </a:p>
            <a:p>
              <a:r>
                <a:rPr lang="en-US" b="1" dirty="0" smtClean="0"/>
                <a:t>   </a:t>
              </a:r>
              <a:r>
                <a:rPr lang="en-US" b="1" dirty="0" err="1" smtClean="0"/>
                <a:t>MessageBox.Show</a:t>
              </a:r>
              <a:r>
                <a:rPr lang="en-US" b="1" dirty="0" smtClean="0"/>
                <a:t>("The sum is " &amp; </a:t>
              </a:r>
              <a:r>
                <a:rPr lang="en-US" b="1" dirty="0" err="1" smtClean="0"/>
                <a:t>intSum.ToString</a:t>
              </a:r>
              <a:r>
                <a:rPr lang="en-US" b="1" dirty="0" smtClean="0"/>
                <a:t>())</a:t>
              </a:r>
            </a:p>
            <a:p>
              <a:r>
                <a:rPr lang="en-US" b="1" dirty="0" smtClean="0"/>
                <a:t>End Sub</a:t>
              </a:r>
              <a:endParaRPr lang="en-US" b="1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95600" y="22860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29000" y="2286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95600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886200" y="22860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943600" y="2286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886200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More about Passing Arguments by 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Arguments are usually passed </a:t>
            </a:r>
            <a:r>
              <a:rPr lang="en-US" sz="2000" b="1" dirty="0" err="1" smtClean="0">
                <a:solidFill>
                  <a:schemeClr val="bg1"/>
                </a:solidFill>
              </a:rPr>
              <a:t>ByVal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New storage location created for procedure</a:t>
            </a:r>
          </a:p>
          <a:p>
            <a:pPr lvl="1"/>
            <a:r>
              <a:rPr lang="en-US" sz="2000" dirty="0" smtClean="0"/>
              <a:t>Storage location gets a copy of the value</a:t>
            </a:r>
          </a:p>
          <a:p>
            <a:pPr lvl="1"/>
            <a:r>
              <a:rPr lang="en-US" sz="2000" dirty="0" smtClean="0"/>
              <a:t>Any changes in value are made to the copy</a:t>
            </a:r>
          </a:p>
          <a:p>
            <a:pPr lvl="1"/>
            <a:r>
              <a:rPr lang="en-US" sz="2000" dirty="0" smtClean="0"/>
              <a:t>Calling procedure won’t “see” the changes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Arguments can also be passed </a:t>
            </a:r>
            <a:r>
              <a:rPr lang="en-US" sz="2000" b="1" dirty="0" err="1" smtClean="0">
                <a:solidFill>
                  <a:schemeClr val="bg1"/>
                </a:solidFill>
              </a:rPr>
              <a:t>ByRef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Procedure points to (references) argument’s original storage location</a:t>
            </a:r>
          </a:p>
          <a:p>
            <a:pPr lvl="1"/>
            <a:r>
              <a:rPr lang="en-US" sz="2000" dirty="0" smtClean="0"/>
              <a:t>Any changes are made to the original value</a:t>
            </a:r>
          </a:p>
          <a:p>
            <a:pPr lvl="1"/>
            <a:r>
              <a:rPr lang="en-US" sz="2000" dirty="0" smtClean="0"/>
              <a:t>Calling procedure “sees” the changes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Tutorial 6-4 demonstrates the difference between </a:t>
            </a:r>
            <a:r>
              <a:rPr lang="en-US" sz="2000" b="1" dirty="0" err="1" smtClean="0"/>
              <a:t>ByVal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ByRef</a:t>
            </a:r>
            <a:endParaRPr lang="en-US" sz="20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b="1" dirty="0" err="1" smtClean="0"/>
              <a:t>ByVal</a:t>
            </a:r>
            <a:r>
              <a:rPr lang="en-US" dirty="0" smtClean="0"/>
              <a:t> and </a:t>
            </a:r>
            <a:r>
              <a:rPr lang="en-US" b="1" dirty="0" err="1" smtClean="0"/>
              <a:t>ByRef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Passing</a:t>
            </a:r>
            <a:r>
              <a:rPr lang="en-US" sz="2400" b="1" dirty="0" smtClean="0"/>
              <a:t> </a:t>
            </a:r>
            <a:r>
              <a:rPr lang="en-US" sz="2400" dirty="0" smtClean="0"/>
              <a:t>the argument </a:t>
            </a:r>
            <a:r>
              <a:rPr lang="en-US" sz="2400" b="1" dirty="0" err="1" smtClean="0"/>
              <a:t>ByVal</a:t>
            </a:r>
            <a:endParaRPr lang="en-US" sz="2400" b="1" dirty="0" smtClean="0"/>
          </a:p>
          <a:p>
            <a:pPr lvl="1"/>
            <a:r>
              <a:rPr lang="en-US" dirty="0" smtClean="0"/>
              <a:t>Does not change the value of </a:t>
            </a:r>
            <a:r>
              <a:rPr lang="en-US" b="1" dirty="0" err="1" smtClean="0"/>
              <a:t>intNumber</a:t>
            </a:r>
            <a:endParaRPr lang="en-US" b="1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Passing the argument </a:t>
            </a:r>
            <a:r>
              <a:rPr lang="en-US" sz="2400" b="1" dirty="0" err="1" smtClean="0"/>
              <a:t>ByRef</a:t>
            </a:r>
            <a:endParaRPr lang="en-US" sz="2400" b="1" dirty="0" smtClean="0"/>
          </a:p>
          <a:p>
            <a:pPr lvl="1"/>
            <a:r>
              <a:rPr lang="en-US" dirty="0" smtClean="0"/>
              <a:t>Allows the value of </a:t>
            </a:r>
            <a:r>
              <a:rPr lang="en-US" b="1" dirty="0" err="1" smtClean="0"/>
              <a:t>intNumber</a:t>
            </a:r>
            <a:r>
              <a:rPr lang="en-US" dirty="0" smtClean="0"/>
              <a:t>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387794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048000"/>
            <a:ext cx="387794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function returns a value to the part of the program that called the</a:t>
            </a:r>
          </a:p>
          <a:p>
            <a:r>
              <a:rPr lang="en-US" dirty="0" smtClean="0"/>
              <a:t>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keyword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Also new is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err="1" smtClean="0">
                <a:solidFill>
                  <a:schemeClr val="bg1"/>
                </a:solidFill>
              </a:rPr>
              <a:t>DataType</a:t>
            </a:r>
            <a:r>
              <a:rPr lang="en-US" dirty="0" smtClean="0"/>
              <a:t> which states the data type of the value to be returned</a:t>
            </a:r>
          </a:p>
          <a:p>
            <a:r>
              <a:rPr lang="en-US" dirty="0" smtClean="0"/>
              <a:t>Return value is specified in a </a:t>
            </a:r>
            <a:r>
              <a:rPr lang="en-US" b="1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7780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[</a:t>
            </a:r>
            <a:r>
              <a:rPr lang="en-US" sz="2000" b="1" i="1" dirty="0" err="1" smtClean="0"/>
              <a:t>AccessSpecifier</a:t>
            </a:r>
            <a:r>
              <a:rPr lang="en-US" sz="2000" b="1" i="1" dirty="0" smtClean="0"/>
              <a:t>] Function </a:t>
            </a:r>
            <a:r>
              <a:rPr lang="en-US" sz="2000" b="1" i="1" dirty="0" err="1" smtClean="0"/>
              <a:t>FunctionName</a:t>
            </a:r>
            <a:r>
              <a:rPr lang="en-US" sz="2000" b="1" i="1" dirty="0" smtClean="0"/>
              <a:t> ([</a:t>
            </a:r>
            <a:r>
              <a:rPr lang="en-US" sz="2000" b="1" i="1" dirty="0" err="1" smtClean="0"/>
              <a:t>ParameterList</a:t>
            </a:r>
            <a:r>
              <a:rPr lang="en-US" sz="2000" b="1" i="1" dirty="0" smtClean="0"/>
              <a:t>]) As </a:t>
            </a:r>
            <a:r>
              <a:rPr lang="en-US" sz="2000" b="1" i="1" dirty="0" err="1" smtClean="0"/>
              <a:t>DataType</a:t>
            </a:r>
            <a:endParaRPr lang="en-US" sz="2000" b="1" i="1" dirty="0" smtClean="0"/>
          </a:p>
          <a:p>
            <a:r>
              <a:rPr lang="en-US" sz="2000" b="1" dirty="0" smtClean="0"/>
              <a:t>   [</a:t>
            </a:r>
            <a:r>
              <a:rPr lang="en-US" sz="2000" b="1" i="1" dirty="0" smtClean="0"/>
              <a:t>Statements]</a:t>
            </a:r>
          </a:p>
          <a:p>
            <a:r>
              <a:rPr lang="en-US" sz="2000" b="1" dirty="0" smtClean="0"/>
              <a:t>End Function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Sum</a:t>
            </a:r>
            <a:r>
              <a:rPr lang="en-US" sz="2000" dirty="0" smtClean="0"/>
              <a:t> function</a:t>
            </a:r>
          </a:p>
          <a:p>
            <a:pPr lvl="1"/>
            <a:r>
              <a:rPr lang="en-US" sz="2000" dirty="0" smtClean="0"/>
              <a:t>Passes the variables </a:t>
            </a:r>
            <a:r>
              <a:rPr lang="en-US" sz="2000" b="1" dirty="0" smtClean="0"/>
              <a:t>dblValue1</a:t>
            </a:r>
            <a:r>
              <a:rPr lang="en-US" sz="2000" dirty="0" smtClean="0"/>
              <a:t> and </a:t>
            </a:r>
            <a:r>
              <a:rPr lang="en-US" sz="2000" b="1" dirty="0" smtClean="0"/>
              <a:t>dblValue2</a:t>
            </a:r>
            <a:r>
              <a:rPr lang="en-US" sz="2000" dirty="0" smtClean="0"/>
              <a:t> as arguments </a:t>
            </a:r>
          </a:p>
          <a:p>
            <a:pPr lvl="1"/>
            <a:r>
              <a:rPr lang="en-US" sz="2000" dirty="0" smtClean="0"/>
              <a:t>Data types must agree with parameter list</a:t>
            </a:r>
          </a:p>
          <a:p>
            <a:pPr lvl="1"/>
            <a:r>
              <a:rPr lang="en-US" sz="2000" dirty="0" smtClean="0"/>
              <a:t>Assigns the value returned by the </a:t>
            </a:r>
            <a:r>
              <a:rPr lang="en-US" sz="2000" b="1" dirty="0" smtClean="0"/>
              <a:t>Sum</a:t>
            </a:r>
            <a:r>
              <a:rPr lang="en-US" sz="2000" dirty="0" smtClean="0"/>
              <a:t> function to the variable </a:t>
            </a:r>
            <a:r>
              <a:rPr lang="en-US" sz="2000" b="1" dirty="0" err="1" smtClean="0"/>
              <a:t>dblTotal</a:t>
            </a:r>
            <a:r>
              <a:rPr lang="en-US" sz="2000" dirty="0" smtClean="0"/>
              <a:t>, agrees with return value</a:t>
            </a:r>
          </a:p>
          <a:p>
            <a:r>
              <a:rPr lang="en-US" sz="2000" dirty="0" smtClean="0"/>
              <a:t>Tutorial 6-5 demonstrates function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2978" y="1752600"/>
            <a:ext cx="7838045" cy="1754326"/>
            <a:chOff x="609600" y="1752600"/>
            <a:chExt cx="783804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696356" y="1752600"/>
              <a:ext cx="775128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dblTotal</a:t>
              </a:r>
              <a:r>
                <a:rPr lang="en-US" b="1" dirty="0" smtClean="0"/>
                <a:t> = Sum(dblValue1, dblValue2)</a:t>
              </a:r>
            </a:p>
            <a:p>
              <a:endParaRPr lang="en-US" b="1" dirty="0" smtClean="0"/>
            </a:p>
            <a:p>
              <a:endParaRPr lang="en-US" b="1" dirty="0" smtClean="0"/>
            </a:p>
            <a:p>
              <a:r>
                <a:rPr lang="en-US" b="1" dirty="0" smtClean="0"/>
                <a:t>Function Sum(</a:t>
              </a:r>
              <a:r>
                <a:rPr lang="en-US" b="1" dirty="0" err="1" smtClean="0"/>
                <a:t>ByVal</a:t>
              </a:r>
              <a:r>
                <a:rPr lang="en-US" b="1" dirty="0" smtClean="0"/>
                <a:t> dblNum1 As Double, </a:t>
              </a:r>
              <a:r>
                <a:rPr lang="en-US" b="1" dirty="0" err="1" smtClean="0"/>
                <a:t>ByVal</a:t>
              </a:r>
              <a:r>
                <a:rPr lang="en-US" b="1" dirty="0" smtClean="0"/>
                <a:t> dblNum2 As Double) As Double</a:t>
              </a:r>
            </a:p>
            <a:p>
              <a:r>
                <a:rPr lang="en-US" b="1" dirty="0" smtClean="0"/>
                <a:t>   Return dblNum1 + dblNum2</a:t>
              </a:r>
            </a:p>
            <a:p>
              <a:r>
                <a:rPr lang="en-US" b="1" dirty="0" smtClean="0"/>
                <a:t>End Function</a:t>
              </a:r>
              <a:endParaRPr lang="en-US" b="1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886200" y="22860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486400" y="2286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886200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743200" y="22860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71800" y="2286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43200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09600" y="23622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1066800" y="21336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609600" y="23622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609600" y="30480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Nonnumeric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 can return nonnumeric values, such as strings and Boolean values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6967" y="2438400"/>
            <a:ext cx="56877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strCustomer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FullName</a:t>
            </a:r>
            <a:r>
              <a:rPr lang="en-US" sz="2000" b="1" dirty="0" smtClean="0"/>
              <a:t>("John", "Martin")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FullName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ByVal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strFirst</a:t>
            </a:r>
            <a:r>
              <a:rPr lang="en-US" sz="2000" b="1" dirty="0" smtClean="0"/>
              <a:t> As String, </a:t>
            </a:r>
          </a:p>
          <a:p>
            <a:r>
              <a:rPr lang="en-US" sz="2000" b="1" dirty="0" smtClean="0"/>
              <a:t>                                    </a:t>
            </a:r>
            <a:r>
              <a:rPr lang="en-US" sz="2000" b="1" dirty="0" err="1" smtClean="0"/>
              <a:t>ByVal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strLast</a:t>
            </a:r>
            <a:r>
              <a:rPr lang="en-US" sz="2000" b="1" dirty="0" smtClean="0"/>
              <a:t> As String) As String</a:t>
            </a:r>
          </a:p>
          <a:p>
            <a:r>
              <a:rPr lang="en-US" sz="2000" b="1" dirty="0" smtClean="0"/>
              <a:t>   ' Local variable to hold the full name</a:t>
            </a:r>
          </a:p>
          <a:p>
            <a:r>
              <a:rPr lang="en-US" sz="2000" b="1" dirty="0" smtClean="0"/>
              <a:t>   Dim </a:t>
            </a:r>
            <a:r>
              <a:rPr lang="en-US" sz="2000" b="1" dirty="0" err="1" smtClean="0"/>
              <a:t>strName</a:t>
            </a:r>
            <a:r>
              <a:rPr lang="en-US" sz="2000" b="1" dirty="0" smtClean="0"/>
              <a:t> As String</a:t>
            </a:r>
          </a:p>
          <a:p>
            <a:r>
              <a:rPr lang="en-US" sz="2000" b="1" dirty="0" smtClean="0"/>
              <a:t>   ' Append the last name to the first</a:t>
            </a:r>
          </a:p>
          <a:p>
            <a:r>
              <a:rPr lang="en-US" sz="2000" b="1" dirty="0" smtClean="0"/>
              <a:t>   ' name and assign the result to </a:t>
            </a:r>
            <a:r>
              <a:rPr lang="en-US" sz="2000" b="1" dirty="0" err="1" smtClean="0"/>
              <a:t>strName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strName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strFirst</a:t>
            </a:r>
            <a:r>
              <a:rPr lang="en-US" sz="2000" b="1" dirty="0" smtClean="0"/>
              <a:t> &amp; " " &amp; </a:t>
            </a:r>
            <a:r>
              <a:rPr lang="en-US" sz="2000" b="1" dirty="0" err="1" smtClean="0"/>
              <a:t>strLast</a:t>
            </a:r>
            <a:endParaRPr lang="en-US" sz="2000" b="1" dirty="0" smtClean="0"/>
          </a:p>
          <a:p>
            <a:r>
              <a:rPr lang="en-US" sz="2000" b="1" dirty="0" smtClean="0"/>
              <a:t>   ' Return the full name.</a:t>
            </a:r>
          </a:p>
          <a:p>
            <a:r>
              <a:rPr lang="en-US" sz="2000" b="1" dirty="0" smtClean="0"/>
              <a:t>   Return </a:t>
            </a:r>
            <a:r>
              <a:rPr lang="en-US" sz="2000" b="1" dirty="0" err="1" smtClean="0"/>
              <a:t>strName</a:t>
            </a:r>
            <a:endParaRPr lang="en-US" sz="2000" b="1" dirty="0" smtClean="0"/>
          </a:p>
          <a:p>
            <a:r>
              <a:rPr lang="en-US" sz="2000" b="1" dirty="0" smtClean="0"/>
              <a:t>End Function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about Debugging: Stepping Into, Over,</a:t>
            </a:r>
            <a:br>
              <a:rPr lang="en-US" sz="2800" dirty="0" smtClean="0"/>
            </a:br>
            <a:r>
              <a:rPr lang="en-US" sz="2800" dirty="0" smtClean="0"/>
              <a:t>and Out of Procedures and Functions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/>
              <a:t>Visual Basic debugging commands allow you to single-step through applications with procedure and function calls. The </a:t>
            </a:r>
            <a:r>
              <a:rPr lang="en-US" sz="1600" i="1" dirty="0" smtClean="0"/>
              <a:t>Step Into</a:t>
            </a:r>
            <a:r>
              <a:rPr lang="en-US" sz="1600" dirty="0" smtClean="0"/>
              <a:t> command allows you to single-step through a called procedure or function. The </a:t>
            </a:r>
            <a:r>
              <a:rPr lang="en-US" sz="1600" i="1" dirty="0" smtClean="0"/>
              <a:t>Step Over</a:t>
            </a:r>
            <a:r>
              <a:rPr lang="en-US" sz="1600" dirty="0" smtClean="0"/>
              <a:t> command allows you to execute a procedure or function call without single-stepping through its lines. The </a:t>
            </a:r>
            <a:r>
              <a:rPr lang="en-US" sz="1600" i="1" dirty="0" smtClean="0"/>
              <a:t>Step Out</a:t>
            </a:r>
            <a:r>
              <a:rPr lang="en-US" sz="1600" dirty="0" smtClean="0"/>
              <a:t> command allows you to execute all remaining lines of a procedure or function you are debugging without stepping through them.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Step Into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Step Into command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Continue to debug by single-stepping through a procedure</a:t>
            </a:r>
          </a:p>
          <a:p>
            <a:pPr lvl="2"/>
            <a:r>
              <a:rPr lang="en-US" sz="2800" dirty="0" smtClean="0"/>
              <a:t>Press the F8 key</a:t>
            </a:r>
          </a:p>
          <a:p>
            <a:pPr lvl="2"/>
            <a:r>
              <a:rPr lang="en-US" sz="2800" dirty="0" smtClean="0"/>
              <a:t>Select </a:t>
            </a:r>
            <a:r>
              <a:rPr lang="en-US" sz="2800" i="1" dirty="0" smtClean="0"/>
              <a:t>Debug from the menu bar, and then select Step Into from the Debug menu</a:t>
            </a:r>
          </a:p>
          <a:p>
            <a:pPr lvl="2"/>
            <a:r>
              <a:rPr lang="en-US" sz="2800" dirty="0" smtClean="0"/>
              <a:t>Click the </a:t>
            </a:r>
            <a:r>
              <a:rPr lang="en-US" sz="2800" i="1" dirty="0" smtClean="0"/>
              <a:t>Step Into button on the Debug Toolbar, if the toolbar is visible</a:t>
            </a:r>
            <a:endParaRPr lang="en-US" sz="2800" dirty="0" smtClean="0"/>
          </a:p>
          <a:p>
            <a:r>
              <a:rPr lang="en-US" sz="2800" dirty="0" smtClean="0"/>
              <a:t>Tutorial 6-6 demonstrates the </a:t>
            </a:r>
            <a:r>
              <a:rPr lang="en-US" sz="2800" b="1" dirty="0" smtClean="0"/>
              <a:t>Step Into </a:t>
            </a:r>
            <a:r>
              <a:rPr lang="en-US" sz="2800" dirty="0" smtClean="0"/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Procedures and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Step Over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Step Over command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Run procedure without single-stepping, continue single-step after the call</a:t>
            </a:r>
          </a:p>
          <a:p>
            <a:pPr lvl="2"/>
            <a:r>
              <a:rPr lang="en-US" sz="2800" dirty="0" smtClean="0"/>
              <a:t>Press the Shift + F8 key</a:t>
            </a:r>
          </a:p>
          <a:p>
            <a:pPr lvl="2"/>
            <a:r>
              <a:rPr lang="en-US" sz="2800" dirty="0" smtClean="0"/>
              <a:t>Select </a:t>
            </a:r>
            <a:r>
              <a:rPr lang="en-US" sz="2800" i="1" dirty="0" smtClean="0"/>
              <a:t>Debug from the menu bar, and then select Step Over from the Debug menu</a:t>
            </a:r>
          </a:p>
          <a:p>
            <a:pPr lvl="2"/>
            <a:r>
              <a:rPr lang="en-US" sz="2800" dirty="0" smtClean="0"/>
              <a:t>Click the </a:t>
            </a:r>
            <a:r>
              <a:rPr lang="en-US" sz="2800" i="1" dirty="0" smtClean="0"/>
              <a:t>Step Over button on the Debug Toolbar, if the toolbar is visible</a:t>
            </a:r>
            <a:endParaRPr lang="en-US" sz="2800" dirty="0" smtClean="0"/>
          </a:p>
          <a:p>
            <a:r>
              <a:rPr lang="en-US" sz="2800" dirty="0" smtClean="0"/>
              <a:t>Tutorial 6-7 demonstrates the </a:t>
            </a:r>
            <a:r>
              <a:rPr lang="en-US" sz="2800" b="1" dirty="0" smtClean="0"/>
              <a:t>Step Over </a:t>
            </a:r>
            <a:r>
              <a:rPr lang="en-US" sz="2800" dirty="0" smtClean="0"/>
              <a:t>command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Step Out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The </a:t>
            </a:r>
            <a:r>
              <a:rPr lang="en-US" sz="2800" b="1" dirty="0" smtClean="0">
                <a:solidFill>
                  <a:schemeClr val="bg1"/>
                </a:solidFill>
              </a:rPr>
              <a:t>Step Out command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End single-stepping in procedure, continue single-step after the call</a:t>
            </a:r>
          </a:p>
          <a:p>
            <a:pPr lvl="2"/>
            <a:r>
              <a:rPr lang="en-US" sz="2800" dirty="0" smtClean="0"/>
              <a:t>Press the Ctrl + Shift + F8 key</a:t>
            </a:r>
          </a:p>
          <a:p>
            <a:pPr lvl="2"/>
            <a:r>
              <a:rPr lang="en-US" sz="2800" dirty="0" smtClean="0"/>
              <a:t>Select </a:t>
            </a:r>
            <a:r>
              <a:rPr lang="en-US" sz="2800" i="1" dirty="0" smtClean="0"/>
              <a:t>Debug from the menu bar, and then select Step Out from the Debug menu</a:t>
            </a:r>
          </a:p>
          <a:p>
            <a:pPr lvl="2"/>
            <a:r>
              <a:rPr lang="en-US" sz="2800" dirty="0" smtClean="0"/>
              <a:t>Click the </a:t>
            </a:r>
            <a:r>
              <a:rPr lang="en-US" sz="2800" i="1" dirty="0" smtClean="0"/>
              <a:t>Step Out button on the Debug Toolbar, if the toolbar is visible</a:t>
            </a:r>
            <a:endParaRPr lang="en-US" sz="2800" dirty="0" smtClean="0"/>
          </a:p>
          <a:p>
            <a:r>
              <a:rPr lang="en-US" sz="2800" dirty="0" smtClean="0"/>
              <a:t>Tutorial 6-8 demonstrates the </a:t>
            </a:r>
            <a:r>
              <a:rPr lang="en-US" sz="2800" b="1" dirty="0" smtClean="0"/>
              <a:t>Step Out </a:t>
            </a:r>
            <a:r>
              <a:rPr lang="en-US" sz="2800" dirty="0" smtClean="0"/>
              <a:t>command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Focus on Program Design and Problem Solving:</a:t>
            </a:r>
            <a:br>
              <a:rPr lang="en-US" sz="2400" dirty="0" smtClean="0"/>
            </a:br>
            <a:r>
              <a:rPr lang="en-US" sz="2400" dirty="0" smtClean="0"/>
              <a:t>Building the </a:t>
            </a:r>
            <a:r>
              <a:rPr lang="en-US" sz="2400" i="1" dirty="0" smtClean="0"/>
              <a:t>Bagel and Coffee Price Calculator</a:t>
            </a:r>
            <a:br>
              <a:rPr lang="en-US" sz="2400" i="1" dirty="0" smtClean="0"/>
            </a:b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 this section you build the </a:t>
            </a:r>
            <a:r>
              <a:rPr lang="en-US" i="1" dirty="0" smtClean="0"/>
              <a:t>Bagel and Coffee Price Calculator</a:t>
            </a:r>
          </a:p>
          <a:p>
            <a:r>
              <a:rPr lang="en-US" dirty="0" smtClean="0"/>
              <a:t>application. It uses procedures and functions to calculate the total</a:t>
            </a:r>
          </a:p>
          <a:p>
            <a:r>
              <a:rPr lang="en-US" dirty="0" smtClean="0"/>
              <a:t>of a customer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owner of Brandi’s Bagel House has asked you to write an application that her staff can use to record an order as it is called in</a:t>
            </a:r>
          </a:p>
          <a:p>
            <a:r>
              <a:rPr lang="en-US" sz="2000" dirty="0" smtClean="0"/>
              <a:t>Customers may call in and order</a:t>
            </a:r>
          </a:p>
          <a:p>
            <a:pPr lvl="1"/>
            <a:r>
              <a:rPr lang="en-US" sz="2000" dirty="0" smtClean="0"/>
              <a:t>White and whole wheat bagels with a variety of toppings</a:t>
            </a:r>
          </a:p>
          <a:p>
            <a:pPr lvl="1"/>
            <a:r>
              <a:rPr lang="en-US" sz="2000" dirty="0" smtClean="0"/>
              <a:t>Three different types of coffee</a:t>
            </a:r>
          </a:p>
          <a:p>
            <a:r>
              <a:rPr lang="en-US" sz="2000" dirty="0" smtClean="0"/>
              <a:t>The application should display </a:t>
            </a:r>
          </a:p>
          <a:p>
            <a:pPr lvl="1"/>
            <a:r>
              <a:rPr lang="en-US" sz="2000" dirty="0" smtClean="0"/>
              <a:t>The total of the order, including </a:t>
            </a:r>
            <a:r>
              <a:rPr lang="en-US" sz="2000" b="1" dirty="0" smtClean="0"/>
              <a:t>6% </a:t>
            </a:r>
            <a:r>
              <a:rPr lang="en-US" sz="2000" dirty="0" smtClean="0"/>
              <a:t>sales tax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Bagels:</a:t>
            </a:r>
          </a:p>
          <a:p>
            <a:pPr lvl="1"/>
            <a:r>
              <a:rPr lang="en-US" sz="1800" dirty="0" smtClean="0"/>
              <a:t>White bagel 	$1.25</a:t>
            </a:r>
          </a:p>
          <a:p>
            <a:pPr lvl="1"/>
            <a:r>
              <a:rPr lang="en-US" sz="1800" dirty="0" smtClean="0"/>
              <a:t>Whole wheat bagel 	$1.50</a:t>
            </a:r>
          </a:p>
          <a:p>
            <a:r>
              <a:rPr lang="en-US" sz="1800" b="1" dirty="0" smtClean="0"/>
              <a:t>Toppings:</a:t>
            </a:r>
          </a:p>
          <a:p>
            <a:pPr lvl="1"/>
            <a:r>
              <a:rPr lang="en-US" sz="1800" dirty="0" smtClean="0"/>
              <a:t>Cream cheese 	$0.50</a:t>
            </a:r>
          </a:p>
          <a:p>
            <a:pPr lvl="1"/>
            <a:r>
              <a:rPr lang="en-US" sz="1800" dirty="0" smtClean="0"/>
              <a:t>Butter 		$0.25</a:t>
            </a:r>
          </a:p>
          <a:p>
            <a:pPr lvl="1"/>
            <a:r>
              <a:rPr lang="en-US" sz="1800" dirty="0" smtClean="0"/>
              <a:t>Blueberry jam 	$0.75</a:t>
            </a:r>
          </a:p>
          <a:p>
            <a:pPr lvl="1"/>
            <a:r>
              <a:rPr lang="en-US" sz="1800" dirty="0" smtClean="0"/>
              <a:t>Raspberry jam 	$0.75</a:t>
            </a:r>
          </a:p>
          <a:p>
            <a:pPr lvl="1"/>
            <a:r>
              <a:rPr lang="en-US" sz="1800" dirty="0" smtClean="0"/>
              <a:t>Peach jelly 		$0.75</a:t>
            </a:r>
          </a:p>
          <a:p>
            <a:r>
              <a:rPr lang="en-US" sz="1800" b="1" dirty="0" smtClean="0"/>
              <a:t>Coffee:</a:t>
            </a:r>
          </a:p>
          <a:p>
            <a:pPr lvl="1"/>
            <a:r>
              <a:rPr lang="en-US" sz="1800" dirty="0" smtClean="0"/>
              <a:t>Regular coffee 	$1.25</a:t>
            </a:r>
          </a:p>
          <a:p>
            <a:pPr lvl="1"/>
            <a:r>
              <a:rPr lang="en-US" sz="1800" dirty="0" smtClean="0"/>
              <a:t>Cappuccino 	$2.00</a:t>
            </a:r>
          </a:p>
          <a:p>
            <a:pPr lvl="1"/>
            <a:r>
              <a:rPr lang="en-US" sz="1800" dirty="0" smtClean="0"/>
              <a:t>Café au </a:t>
            </a:r>
            <a:r>
              <a:rPr lang="en-US" sz="1800" dirty="0" err="1" smtClean="0"/>
              <a:t>lait</a:t>
            </a:r>
            <a:r>
              <a:rPr lang="en-US" sz="1800" dirty="0" smtClean="0"/>
              <a:t> 	$1.75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791200"/>
            <a:ext cx="4147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i="1" dirty="0" smtClean="0"/>
              <a:t>Note: Delivery for coffee alone is not offered.)</a:t>
            </a: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Brandi’s Bagel House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5" descr="0620"/>
          <p:cNvPicPr>
            <a:picLocks noChangeAspect="1" noChangeArrowheads="1"/>
          </p:cNvPicPr>
          <p:nvPr/>
        </p:nvPicPr>
        <p:blipFill>
          <a:blip r:embed="rId2" cstate="print"/>
          <a:srcRect b="24193"/>
          <a:stretch>
            <a:fillRect/>
          </a:stretch>
        </p:blipFill>
        <p:spPr>
          <a:xfrm>
            <a:off x="228600" y="1600200"/>
            <a:ext cx="8702480" cy="448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Click Event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571500" y="1752600"/>
          <a:ext cx="80010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92"/>
                <a:gridCol w="6058408"/>
              </a:tblGrid>
              <a:tr h="651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150312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btnCalculate_Click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and displays the total of an order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Calls the following functions: </a:t>
                      </a:r>
                    </a:p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BagelCost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CoffeeCost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ToppingCost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CalcTax</a:t>
                      </a:r>
                      <a:endParaRPr lang="en-US" b="1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btnExit_Click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 the application</a:t>
                      </a:r>
                      <a:endParaRPr lang="en-US" dirty="0"/>
                    </a:p>
                  </a:txBody>
                  <a:tcPr anchor="ctr"/>
                </a:tc>
              </a:tr>
              <a:tr h="1503123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btnReset_Click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controls on the form to their initial values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Calls the following procedures:</a:t>
                      </a:r>
                    </a:p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ResetBagels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ResetToppings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ResetCoffee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ResetPrice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btnCalculate_Click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1219200"/>
            <a:ext cx="8382000" cy="5212070"/>
            <a:chOff x="609600" y="1219200"/>
            <a:chExt cx="8382000" cy="5212070"/>
          </a:xfrm>
        </p:grpSpPr>
        <p:pic>
          <p:nvPicPr>
            <p:cNvPr id="5" name="Picture 4" descr="btnCalculate_Click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219200"/>
              <a:ext cx="3058936" cy="52120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810000" y="2743200"/>
              <a:ext cx="51816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 smtClean="0"/>
                <a:t>subtotal = </a:t>
              </a:r>
              <a:r>
                <a:rPr lang="en-US" b="1" i="1" dirty="0" err="1" smtClean="0"/>
                <a:t>BagelCost</a:t>
              </a:r>
              <a:r>
                <a:rPr lang="en-US" b="1" i="1" dirty="0" smtClean="0"/>
                <a:t>() + </a:t>
              </a:r>
              <a:r>
                <a:rPr lang="en-US" b="1" i="1" dirty="0" err="1" smtClean="0"/>
                <a:t>ToppingCost</a:t>
              </a:r>
              <a:r>
                <a:rPr lang="en-US" b="1" i="1" dirty="0" smtClean="0"/>
                <a:t>() + </a:t>
              </a:r>
              <a:r>
                <a:rPr lang="en-US" b="1" i="1" dirty="0" err="1" smtClean="0"/>
                <a:t>CoffeeCost</a:t>
              </a:r>
              <a:r>
                <a:rPr lang="en-US" b="1" i="1" dirty="0" smtClean="0"/>
                <a:t>()</a:t>
              </a:r>
            </a:p>
            <a:p>
              <a:r>
                <a:rPr lang="en-US" b="1" i="1" dirty="0" smtClean="0"/>
                <a:t>tax = </a:t>
              </a:r>
              <a:r>
                <a:rPr lang="en-US" b="1" i="1" dirty="0" err="1" smtClean="0"/>
                <a:t>CalcTax</a:t>
              </a:r>
              <a:r>
                <a:rPr lang="en-US" b="1" i="1" dirty="0" smtClean="0"/>
                <a:t>(subtotal)</a:t>
              </a:r>
            </a:p>
            <a:p>
              <a:r>
                <a:rPr lang="en-US" b="1" i="1" dirty="0" smtClean="0"/>
                <a:t>total = subtotal + tax</a:t>
              </a:r>
            </a:p>
            <a:p>
              <a:r>
                <a:rPr lang="en-US" b="1" i="1" dirty="0" err="1" smtClean="0"/>
                <a:t>lblSubtotal.Text</a:t>
              </a:r>
              <a:r>
                <a:rPr lang="en-US" b="1" i="1" dirty="0" smtClean="0"/>
                <a:t> = subtotal</a:t>
              </a:r>
            </a:p>
            <a:p>
              <a:r>
                <a:rPr lang="en-US" b="1" i="1" dirty="0" err="1" smtClean="0"/>
                <a:t>lblTax.Text</a:t>
              </a:r>
              <a:r>
                <a:rPr lang="en-US" b="1" i="1" dirty="0" smtClean="0"/>
                <a:t> = tax</a:t>
              </a:r>
            </a:p>
            <a:p>
              <a:r>
                <a:rPr lang="en-US" b="1" i="1" dirty="0" err="1" smtClean="0"/>
                <a:t>lblTotal.Text</a:t>
              </a:r>
              <a:r>
                <a:rPr lang="en-US" b="1" i="1" dirty="0" smtClean="0"/>
                <a:t> = total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btnReset_Click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Flowchart and </a:t>
            </a:r>
            <a:r>
              <a:rPr lang="en-US" sz="3600" dirty="0" err="1" smtClean="0"/>
              <a:t>Pseudocode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60444" y="1219200"/>
            <a:ext cx="3623112" cy="5212080"/>
            <a:chOff x="2286000" y="1219200"/>
            <a:chExt cx="3623112" cy="5212080"/>
          </a:xfrm>
        </p:grpSpPr>
        <p:pic>
          <p:nvPicPr>
            <p:cNvPr id="5" name="Picture 4" descr="btnReset_Click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219200"/>
              <a:ext cx="1556950" cy="52120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38600" y="2895600"/>
              <a:ext cx="18705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/>
                <a:t>ResetBagels</a:t>
              </a:r>
              <a:r>
                <a:rPr lang="en-US" sz="2000" b="1" i="1" dirty="0" smtClean="0"/>
                <a:t>()</a:t>
              </a:r>
            </a:p>
            <a:p>
              <a:r>
                <a:rPr lang="en-US" sz="2000" b="1" i="1" dirty="0" err="1" smtClean="0"/>
                <a:t>ResetToppings</a:t>
              </a:r>
              <a:r>
                <a:rPr lang="en-US" sz="2000" b="1" i="1" dirty="0" smtClean="0"/>
                <a:t>()</a:t>
              </a:r>
            </a:p>
            <a:p>
              <a:r>
                <a:rPr lang="en-US" sz="2000" b="1" i="1" dirty="0" err="1" smtClean="0"/>
                <a:t>ResetCoffee</a:t>
              </a:r>
              <a:r>
                <a:rPr lang="en-US" sz="2000" b="1" i="1" dirty="0" smtClean="0"/>
                <a:t>()</a:t>
              </a:r>
            </a:p>
            <a:p>
              <a:r>
                <a:rPr lang="en-US" sz="2000" b="1" i="1" dirty="0" err="1" smtClean="0"/>
                <a:t>ResetPrice</a:t>
              </a:r>
              <a:r>
                <a:rPr lang="en-US" sz="2000" b="1" i="1" dirty="0" smtClean="0"/>
                <a:t>()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09600" y="1752600"/>
          <a:ext cx="7830312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904"/>
                <a:gridCol w="6439408"/>
              </a:tblGrid>
              <a:tr h="6853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BagelCost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price of the selected bagel</a:t>
                      </a:r>
                      <a:endParaRPr lang="en-US" b="1" dirty="0"/>
                    </a:p>
                  </a:txBody>
                  <a:tcPr anchor="ctr"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ToppingCost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total price of the selected toppings</a:t>
                      </a:r>
                      <a:endParaRPr lang="en-US" dirty="0"/>
                    </a:p>
                  </a:txBody>
                  <a:tcPr anchor="ctr"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CoffeeCost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price of the selected coffee</a:t>
                      </a:r>
                      <a:endParaRPr lang="en-US" b="1" dirty="0"/>
                    </a:p>
                  </a:txBody>
                  <a:tcPr anchor="ctr"/>
                </a:tc>
              </a:tr>
              <a:tr h="1581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CalcTax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Accepts the amount of a sale as an argument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amount of sales tax on that amount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tax rate is stored in a class-level constant,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decTAX_RATE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BagelCost</a:t>
            </a:r>
            <a:r>
              <a:rPr lang="en-US" sz="3200" dirty="0" smtClean="0"/>
              <a:t> Function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7068" y="1371600"/>
            <a:ext cx="7969864" cy="4714875"/>
            <a:chOff x="533400" y="1371600"/>
            <a:chExt cx="7969864" cy="4714875"/>
          </a:xfrm>
        </p:grpSpPr>
        <p:pic>
          <p:nvPicPr>
            <p:cNvPr id="5" name="Picture 4" descr="BagalCostFunction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371600"/>
              <a:ext cx="5257800" cy="47148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15000" y="3124200"/>
              <a:ext cx="278826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If White Is Selected Then</a:t>
              </a:r>
            </a:p>
            <a:p>
              <a:r>
                <a:rPr lang="en-US" sz="2000" b="1" i="1" dirty="0" smtClean="0"/>
                <a:t>   cost of bagel = 1.25</a:t>
              </a:r>
            </a:p>
            <a:p>
              <a:r>
                <a:rPr lang="en-US" sz="2000" b="1" i="1" dirty="0" smtClean="0"/>
                <a:t>Else</a:t>
              </a:r>
            </a:p>
            <a:p>
              <a:r>
                <a:rPr lang="en-US" sz="2000" b="1" i="1" dirty="0" smtClean="0"/>
                <a:t>   cost of bagel = 1.5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Return cost of bagel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procedure</a:t>
            </a:r>
            <a:r>
              <a:rPr lang="en-US" dirty="0" smtClean="0"/>
              <a:t> is a collection of statements that performs a task</a:t>
            </a:r>
          </a:p>
          <a:p>
            <a:pPr lvl="1"/>
            <a:r>
              <a:rPr lang="en-US" dirty="0" smtClean="0"/>
              <a:t>Event handlers are a type of procedure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/>
              <a:t> is a collection of statements that performs a task and returns a value to the part of the program that executed it</a:t>
            </a:r>
          </a:p>
          <a:p>
            <a:pPr lvl="1"/>
            <a:r>
              <a:rPr lang="en-US" dirty="0" smtClean="0"/>
              <a:t>You have already worked with Visual Basic’s built-in functions, such as </a:t>
            </a:r>
            <a:r>
              <a:rPr lang="en-US" b="1" dirty="0" err="1" smtClean="0"/>
              <a:t>CInt</a:t>
            </a:r>
            <a:r>
              <a:rPr lang="en-US" dirty="0" smtClean="0"/>
              <a:t> and </a:t>
            </a:r>
            <a:r>
              <a:rPr lang="en-US" b="1" dirty="0" err="1" smtClean="0"/>
              <a:t>IsNumeric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can be either a procedure or a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ToppingCost</a:t>
            </a:r>
            <a:r>
              <a:rPr lang="en-US" sz="3200" dirty="0" smtClean="0"/>
              <a:t> Function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2048" y="1143000"/>
            <a:ext cx="6919905" cy="5324535"/>
            <a:chOff x="1905000" y="1143000"/>
            <a:chExt cx="6919905" cy="5324535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1143000"/>
              <a:ext cx="3643305" cy="5324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cost of topping = 0.0</a:t>
              </a:r>
            </a:p>
            <a:p>
              <a:r>
                <a:rPr lang="en-US" sz="2000" b="1" i="1" dirty="0" smtClean="0"/>
                <a:t>If Cream Cheese Is Selected Then</a:t>
              </a:r>
            </a:p>
            <a:p>
              <a:r>
                <a:rPr lang="en-US" sz="2000" b="1" i="1" dirty="0" smtClean="0"/>
                <a:t>   cost of topping += 0.5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If Butter Is Selected Then</a:t>
              </a:r>
            </a:p>
            <a:p>
              <a:r>
                <a:rPr lang="en-US" sz="2000" b="1" i="1" dirty="0" smtClean="0"/>
                <a:t>   cost of topping += 0.25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If Blueberry Is Selected Then</a:t>
              </a:r>
            </a:p>
            <a:p>
              <a:r>
                <a:rPr lang="en-US" sz="2000" b="1" i="1" dirty="0" smtClean="0"/>
                <a:t>   cost of topping += 0.75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If Raspberry Is Selected Then</a:t>
              </a:r>
            </a:p>
            <a:p>
              <a:r>
                <a:rPr lang="en-US" sz="2000" b="1" i="1" dirty="0" smtClean="0"/>
                <a:t>   cost of topping += 0.75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If Peach Is Selected Then</a:t>
              </a:r>
            </a:p>
            <a:p>
              <a:r>
                <a:rPr lang="en-US" sz="2000" b="1" i="1" dirty="0" smtClean="0"/>
                <a:t>   cost of topping += 0.75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Return cost of topping</a:t>
              </a:r>
              <a:endParaRPr lang="en-US" sz="2000" b="1" dirty="0"/>
            </a:p>
          </p:txBody>
        </p:sp>
        <p:pic>
          <p:nvPicPr>
            <p:cNvPr id="6" name="Picture 5" descr="ToppingCost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219200"/>
              <a:ext cx="3103378" cy="5212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CoffeeCost</a:t>
            </a:r>
            <a:r>
              <a:rPr lang="en-US" sz="3200" dirty="0" smtClean="0"/>
              <a:t> Function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3160" y="1219200"/>
            <a:ext cx="8697681" cy="5212080"/>
            <a:chOff x="310240" y="1219200"/>
            <a:chExt cx="8697681" cy="5212080"/>
          </a:xfrm>
        </p:grpSpPr>
        <p:sp>
          <p:nvSpPr>
            <p:cNvPr id="5" name="TextBox 4"/>
            <p:cNvSpPr txBox="1"/>
            <p:nvPr/>
          </p:nvSpPr>
          <p:spPr>
            <a:xfrm>
              <a:off x="4882240" y="2057400"/>
              <a:ext cx="4125681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If No Coffee Is Selected Then</a:t>
              </a:r>
            </a:p>
            <a:p>
              <a:r>
                <a:rPr lang="en-US" sz="2000" b="1" i="1" dirty="0" smtClean="0"/>
                <a:t>   cost of coffee = 0</a:t>
              </a:r>
            </a:p>
            <a:p>
              <a:r>
                <a:rPr lang="en-US" sz="2000" b="1" i="1" dirty="0" err="1" smtClean="0"/>
                <a:t>ElseIf</a:t>
              </a:r>
              <a:r>
                <a:rPr lang="en-US" sz="2000" b="1" i="1" dirty="0" smtClean="0"/>
                <a:t> Regular Coffee Is Selected Then</a:t>
              </a:r>
            </a:p>
            <a:p>
              <a:r>
                <a:rPr lang="en-US" sz="2000" b="1" i="1" dirty="0" smtClean="0"/>
                <a:t>   cost of coffee = 1.25</a:t>
              </a:r>
            </a:p>
            <a:p>
              <a:r>
                <a:rPr lang="en-US" sz="2000" b="1" i="1" dirty="0" err="1" smtClean="0"/>
                <a:t>ElseIf</a:t>
              </a:r>
              <a:r>
                <a:rPr lang="en-US" sz="2000" b="1" i="1" dirty="0" smtClean="0"/>
                <a:t> Cappuccino Is Selected Then</a:t>
              </a:r>
            </a:p>
            <a:p>
              <a:r>
                <a:rPr lang="en-US" sz="2000" b="1" i="1" dirty="0" smtClean="0"/>
                <a:t>   cost of coffee = 2</a:t>
              </a:r>
            </a:p>
            <a:p>
              <a:r>
                <a:rPr lang="en-US" sz="2000" b="1" i="1" dirty="0" err="1" smtClean="0"/>
                <a:t>ElseIf</a:t>
              </a:r>
              <a:r>
                <a:rPr lang="en-US" sz="2000" b="1" i="1" dirty="0" smtClean="0"/>
                <a:t> Café Au </a:t>
              </a:r>
              <a:r>
                <a:rPr lang="en-US" sz="2000" b="1" i="1" dirty="0" err="1" smtClean="0"/>
                <a:t>Lait</a:t>
              </a:r>
              <a:r>
                <a:rPr lang="en-US" sz="2000" b="1" i="1" dirty="0" smtClean="0"/>
                <a:t> Is Selected Then</a:t>
              </a:r>
            </a:p>
            <a:p>
              <a:r>
                <a:rPr lang="en-US" sz="2000" b="1" i="1" dirty="0" smtClean="0"/>
                <a:t>   cost of coffee = 1.75</a:t>
              </a:r>
            </a:p>
            <a:p>
              <a:r>
                <a:rPr lang="en-US" sz="2000" b="1" i="1" dirty="0" smtClean="0"/>
                <a:t>End If</a:t>
              </a:r>
            </a:p>
            <a:p>
              <a:r>
                <a:rPr lang="en-US" sz="2000" b="1" i="1" dirty="0" smtClean="0"/>
                <a:t>Return cost of coffee</a:t>
              </a:r>
              <a:endParaRPr lang="en-US" sz="2000" b="1" dirty="0"/>
            </a:p>
          </p:txBody>
        </p:sp>
        <p:pic>
          <p:nvPicPr>
            <p:cNvPr id="6" name="Picture 5" descr="CoffeeCost Function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40" y="1219200"/>
              <a:ext cx="4584315" cy="5212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CalcTax</a:t>
            </a:r>
            <a:r>
              <a:rPr lang="en-US" sz="3200" dirty="0" smtClean="0"/>
              <a:t> Function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04600" y="1752600"/>
            <a:ext cx="6534800" cy="4124325"/>
            <a:chOff x="1219200" y="1752600"/>
            <a:chExt cx="6534800" cy="4124325"/>
          </a:xfrm>
        </p:grpSpPr>
        <p:pic>
          <p:nvPicPr>
            <p:cNvPr id="6" name="Picture 5" descr="CalcTax Function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752600"/>
              <a:ext cx="5343525" cy="41243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95800" y="1981200"/>
              <a:ext cx="3258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sales tax = amount * tax rate</a:t>
              </a:r>
            </a:p>
            <a:p>
              <a:r>
                <a:rPr lang="en-US" sz="2000" b="1" i="1" dirty="0" smtClean="0"/>
                <a:t>Return sales tax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533400" y="1752600"/>
          <a:ext cx="8032687" cy="419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79"/>
                <a:gridCol w="6439408"/>
              </a:tblGrid>
              <a:tr h="7728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ResetBagels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bagel type radio buttons to their initial value</a:t>
                      </a:r>
                      <a:endParaRPr lang="en-US" b="1" dirty="0"/>
                    </a:p>
                  </a:txBody>
                  <a:tcPr anchor="ctr"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ResetToppings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topping check boxes to unchecked</a:t>
                      </a:r>
                      <a:endParaRPr lang="en-US" dirty="0"/>
                    </a:p>
                  </a:txBody>
                  <a:tcPr anchor="ctr"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ResetCoffee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coffee radio buttons to their initial values</a:t>
                      </a:r>
                      <a:endParaRPr lang="en-US" b="1" dirty="0"/>
                    </a:p>
                  </a:txBody>
                  <a:tcPr anchor="ctr"/>
                </a:tc>
              </a:tr>
              <a:tr h="124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ResetPrice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property of the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lblSubtotal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lblTax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lblTotal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labels to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String.Empty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ResetBagels</a:t>
            </a:r>
            <a:r>
              <a:rPr lang="en-US" sz="3200" dirty="0" smtClean="0"/>
              <a:t> Procedure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78767" y="1219200"/>
            <a:ext cx="5786467" cy="5212080"/>
            <a:chOff x="1676400" y="1219200"/>
            <a:chExt cx="5786467" cy="5212080"/>
          </a:xfrm>
        </p:grpSpPr>
        <p:pic>
          <p:nvPicPr>
            <p:cNvPr id="5" name="Picture 4" descr="ResetBagels Procedure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219200"/>
              <a:ext cx="2401952" cy="52120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00600" y="3048000"/>
              <a:ext cx="26622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/>
                <a:t>radWhite</a:t>
              </a:r>
              <a:r>
                <a:rPr lang="en-US" sz="2000" b="1" i="1" dirty="0" smtClean="0"/>
                <a:t> = Selected</a:t>
              </a:r>
            </a:p>
            <a:p>
              <a:r>
                <a:rPr lang="en-US" sz="2000" b="1" i="1" dirty="0" err="1" smtClean="0"/>
                <a:t>radWheat</a:t>
              </a:r>
              <a:r>
                <a:rPr lang="en-US" sz="2000" b="1" i="1" dirty="0" smtClean="0"/>
                <a:t> = Deselected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ResetToppings</a:t>
            </a:r>
            <a:r>
              <a:rPr lang="en-US" sz="3200" dirty="0" smtClean="0"/>
              <a:t> Procedure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80187" y="1219200"/>
            <a:ext cx="4983627" cy="5212080"/>
            <a:chOff x="2514600" y="1219200"/>
            <a:chExt cx="4983627" cy="5212080"/>
          </a:xfrm>
        </p:grpSpPr>
        <p:sp>
          <p:nvSpPr>
            <p:cNvPr id="5" name="TextBox 4"/>
            <p:cNvSpPr txBox="1"/>
            <p:nvPr/>
          </p:nvSpPr>
          <p:spPr>
            <a:xfrm>
              <a:off x="4114800" y="2667000"/>
              <a:ext cx="338342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/>
                <a:t>chkCreamCheese</a:t>
              </a:r>
              <a:r>
                <a:rPr lang="en-US" sz="2000" b="1" i="1" dirty="0" smtClean="0"/>
                <a:t> = Unchecked</a:t>
              </a:r>
            </a:p>
            <a:p>
              <a:r>
                <a:rPr lang="en-US" sz="2000" b="1" i="1" dirty="0" err="1" smtClean="0"/>
                <a:t>chkButter</a:t>
              </a:r>
              <a:r>
                <a:rPr lang="en-US" sz="2000" b="1" i="1" dirty="0" smtClean="0"/>
                <a:t> = Unchecked</a:t>
              </a:r>
            </a:p>
            <a:p>
              <a:r>
                <a:rPr lang="en-US" sz="2000" b="1" i="1" dirty="0" err="1" smtClean="0"/>
                <a:t>chkBlueberry</a:t>
              </a:r>
              <a:r>
                <a:rPr lang="en-US" sz="2000" b="1" i="1" dirty="0" smtClean="0"/>
                <a:t> = Unchecked</a:t>
              </a:r>
            </a:p>
            <a:p>
              <a:r>
                <a:rPr lang="en-US" sz="2000" b="1" i="1" dirty="0" err="1" smtClean="0"/>
                <a:t>chkRaspberry</a:t>
              </a:r>
              <a:r>
                <a:rPr lang="en-US" sz="2000" b="1" i="1" dirty="0" smtClean="0"/>
                <a:t> = Unchecked</a:t>
              </a:r>
            </a:p>
            <a:p>
              <a:r>
                <a:rPr lang="en-US" sz="2000" b="1" i="1" dirty="0" err="1" smtClean="0"/>
                <a:t>chkPeach</a:t>
              </a:r>
              <a:r>
                <a:rPr lang="en-US" sz="2000" b="1" i="1" dirty="0" smtClean="0"/>
                <a:t> = Unchecked</a:t>
              </a:r>
              <a:endParaRPr lang="en-US" sz="2000" b="1" dirty="0"/>
            </a:p>
          </p:txBody>
        </p:sp>
        <p:pic>
          <p:nvPicPr>
            <p:cNvPr id="8" name="Picture 7" descr="ResetToppings Procedure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1219200"/>
              <a:ext cx="1066797" cy="5212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ResetCoffee</a:t>
            </a:r>
            <a:r>
              <a:rPr lang="en-US" sz="3200" dirty="0" smtClean="0"/>
              <a:t> Procedure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1200" y="1219200"/>
            <a:ext cx="5181600" cy="5212080"/>
            <a:chOff x="2895600" y="1219200"/>
            <a:chExt cx="5181600" cy="5212080"/>
          </a:xfrm>
        </p:grpSpPr>
        <p:sp>
          <p:nvSpPr>
            <p:cNvPr id="5" name="Rectangle 4"/>
            <p:cNvSpPr/>
            <p:nvPr/>
          </p:nvSpPr>
          <p:spPr>
            <a:xfrm>
              <a:off x="4648200" y="2819400"/>
              <a:ext cx="3429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 err="1" smtClean="0"/>
                <a:t>radNoCoffee</a:t>
              </a:r>
              <a:r>
                <a:rPr lang="en-US" sz="2000" b="1" i="1" dirty="0" smtClean="0"/>
                <a:t> = Deselected</a:t>
              </a:r>
            </a:p>
            <a:p>
              <a:r>
                <a:rPr lang="en-US" sz="2000" b="1" i="1" dirty="0" err="1" smtClean="0"/>
                <a:t>radRegCoffee</a:t>
              </a:r>
              <a:r>
                <a:rPr lang="en-US" sz="2000" b="1" i="1" dirty="0" smtClean="0"/>
                <a:t> = Selected</a:t>
              </a:r>
            </a:p>
            <a:p>
              <a:r>
                <a:rPr lang="en-US" sz="2000" b="1" i="1" dirty="0" err="1" smtClean="0"/>
                <a:t>radCappuccino</a:t>
              </a:r>
              <a:r>
                <a:rPr lang="en-US" sz="2000" b="1" i="1" dirty="0" smtClean="0"/>
                <a:t> = Deselected</a:t>
              </a:r>
            </a:p>
            <a:p>
              <a:r>
                <a:rPr lang="en-US" sz="2000" b="1" i="1" dirty="0" err="1" smtClean="0"/>
                <a:t>radCafeAuLait</a:t>
              </a:r>
              <a:r>
                <a:rPr lang="en-US" sz="2000" b="1" i="1" dirty="0" smtClean="0"/>
                <a:t> = Deselected</a:t>
              </a:r>
              <a:endParaRPr lang="en-US" sz="2000" b="1" dirty="0"/>
            </a:p>
          </p:txBody>
        </p:sp>
        <p:pic>
          <p:nvPicPr>
            <p:cNvPr id="6" name="Picture 5" descr="ResetCoffee Procedure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1219200"/>
              <a:ext cx="1362250" cy="5212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ResetPrice</a:t>
            </a:r>
            <a:r>
              <a:rPr lang="en-US" sz="3200" dirty="0" smtClean="0"/>
              <a:t> Procedure</a:t>
            </a:r>
            <a:br>
              <a:rPr lang="en-US" sz="3200" dirty="0" smtClean="0"/>
            </a:br>
            <a:r>
              <a:rPr lang="en-US" sz="3200" dirty="0" smtClean="0"/>
              <a:t>Flowchart and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76400" y="1295400"/>
            <a:ext cx="5791200" cy="5212080"/>
            <a:chOff x="2514600" y="1295400"/>
            <a:chExt cx="5791200" cy="5212080"/>
          </a:xfrm>
        </p:grpSpPr>
        <p:sp>
          <p:nvSpPr>
            <p:cNvPr id="5" name="Rectangle 4"/>
            <p:cNvSpPr/>
            <p:nvPr/>
          </p:nvSpPr>
          <p:spPr>
            <a:xfrm>
              <a:off x="4800600" y="3048000"/>
              <a:ext cx="35052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 err="1" smtClean="0"/>
                <a:t>lblSubtotal.Text</a:t>
              </a:r>
              <a:r>
                <a:rPr lang="en-US" sz="2000" b="1" i="1" dirty="0" smtClean="0"/>
                <a:t> = </a:t>
              </a:r>
              <a:r>
                <a:rPr lang="en-US" sz="2000" b="1" i="1" dirty="0" err="1" smtClean="0"/>
                <a:t>String.Empty</a:t>
              </a:r>
              <a:endParaRPr lang="en-US" sz="2000" b="1" i="1" dirty="0" smtClean="0"/>
            </a:p>
            <a:p>
              <a:r>
                <a:rPr lang="en-US" sz="2000" b="1" i="1" dirty="0" err="1" smtClean="0"/>
                <a:t>lblTax.Text</a:t>
              </a:r>
              <a:r>
                <a:rPr lang="en-US" sz="2000" b="1" i="1" dirty="0" smtClean="0"/>
                <a:t> = </a:t>
              </a:r>
              <a:r>
                <a:rPr lang="en-US" sz="2000" b="1" i="1" dirty="0" err="1" smtClean="0"/>
                <a:t>String.Empty</a:t>
              </a:r>
              <a:endParaRPr lang="en-US" sz="2000" b="1" i="1" dirty="0" smtClean="0"/>
            </a:p>
            <a:p>
              <a:r>
                <a:rPr lang="en-US" sz="2000" b="1" i="1" dirty="0" err="1" smtClean="0"/>
                <a:t>lblTotal.Text</a:t>
              </a:r>
              <a:r>
                <a:rPr lang="en-US" sz="2000" b="1" i="1" dirty="0" smtClean="0"/>
                <a:t> = </a:t>
              </a:r>
              <a:r>
                <a:rPr lang="en-US" sz="2000" b="1" i="1" dirty="0" err="1" smtClean="0"/>
                <a:t>String.Empty</a:t>
              </a:r>
              <a:endParaRPr lang="en-US" sz="2000" b="1" dirty="0"/>
            </a:p>
          </p:txBody>
        </p:sp>
        <p:pic>
          <p:nvPicPr>
            <p:cNvPr id="6" name="Picture 5" descr="ResetPrice Procedure Flow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1295400"/>
              <a:ext cx="1915394" cy="5212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Brandi’s Bagel House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5508562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You can write your own general purpose procedures that perform</a:t>
            </a:r>
          </a:p>
          <a:p>
            <a:r>
              <a:rPr lang="en-US" dirty="0" smtClean="0"/>
              <a:t>specific tasks. General purpose procedures are not triggered by</a:t>
            </a:r>
          </a:p>
          <a:p>
            <a:r>
              <a:rPr lang="en-US" dirty="0" smtClean="0"/>
              <a:t>events, but are called from statements in other procedures.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event handler is a type of procedure</a:t>
            </a:r>
          </a:p>
          <a:p>
            <a:pPr lvl="1"/>
            <a:r>
              <a:rPr lang="en-US" dirty="0" smtClean="0"/>
              <a:t>Automatically executed when an event such as a mouse click occurs</a:t>
            </a:r>
          </a:p>
          <a:p>
            <a:r>
              <a:rPr lang="en-US" dirty="0" smtClean="0"/>
              <a:t>General purpose procedures are triggered by statements in other procedures, not by events </a:t>
            </a:r>
          </a:p>
          <a:p>
            <a:r>
              <a:rPr lang="en-US" dirty="0" smtClean="0"/>
              <a:t>Procedures help simplify &amp; </a:t>
            </a:r>
            <a:r>
              <a:rPr lang="en-US" b="1" dirty="0" smtClean="0">
                <a:solidFill>
                  <a:schemeClr val="bg1"/>
                </a:solidFill>
              </a:rPr>
              <a:t>modularize</a:t>
            </a:r>
            <a:r>
              <a:rPr lang="en-US" dirty="0" smtClean="0"/>
              <a:t> code by:</a:t>
            </a:r>
          </a:p>
          <a:p>
            <a:pPr lvl="1"/>
            <a:r>
              <a:rPr lang="en-US" dirty="0" smtClean="0"/>
              <a:t>Breaking it into small, manageable pieces</a:t>
            </a:r>
          </a:p>
          <a:p>
            <a:pPr lvl="1"/>
            <a:r>
              <a:rPr lang="en-US" dirty="0" smtClean="0"/>
              <a:t>Performing a task that is needed repeatedly</a:t>
            </a:r>
          </a:p>
          <a:p>
            <a:pPr lvl="1"/>
            <a:r>
              <a:rPr lang="en-US" dirty="0" smtClean="0"/>
              <a:t>Dividing a program into a set of logical tasks</a:t>
            </a:r>
          </a:p>
          <a:p>
            <a:r>
              <a:rPr lang="en-US" dirty="0" smtClean="0"/>
              <a:t>Tutorial 6-1 examines an application with a procedure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general format of a </a:t>
            </a:r>
            <a:r>
              <a:rPr lang="en-US" sz="2000" b="1" dirty="0" smtClean="0">
                <a:solidFill>
                  <a:schemeClr val="bg1"/>
                </a:solidFill>
              </a:rPr>
              <a:t>procedure declaration</a:t>
            </a:r>
            <a:r>
              <a:rPr lang="en-US" sz="2000" dirty="0" smtClean="0"/>
              <a:t> is as follows: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i="1" dirty="0" err="1" smtClean="0"/>
              <a:t>AccessSpecifier</a:t>
            </a:r>
            <a:r>
              <a:rPr lang="en-US" sz="2000" dirty="0" smtClean="0"/>
              <a:t> is optional and establishes accessibility to the program</a:t>
            </a:r>
          </a:p>
          <a:p>
            <a:r>
              <a:rPr lang="en-US" sz="2000" b="1" dirty="0" smtClean="0"/>
              <a:t>Sub</a:t>
            </a:r>
            <a:r>
              <a:rPr lang="en-US" sz="2000" dirty="0" smtClean="0"/>
              <a:t> and </a:t>
            </a:r>
            <a:r>
              <a:rPr lang="en-US" sz="2000" b="1" dirty="0" smtClean="0"/>
              <a:t>End</a:t>
            </a:r>
            <a:r>
              <a:rPr lang="en-US" sz="2000" dirty="0" smtClean="0"/>
              <a:t> are keywords</a:t>
            </a:r>
          </a:p>
          <a:p>
            <a:r>
              <a:rPr lang="en-US" sz="2000" b="1" i="1" dirty="0" err="1" smtClean="0"/>
              <a:t>ProcedureName</a:t>
            </a:r>
            <a:r>
              <a:rPr lang="en-US" sz="2000" dirty="0" smtClean="0"/>
              <a:t> used to refer to procedure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b="1" dirty="0" smtClean="0">
                <a:solidFill>
                  <a:schemeClr val="bg1"/>
                </a:solidFill>
              </a:rPr>
              <a:t>Pascal casing</a:t>
            </a:r>
            <a:r>
              <a:rPr lang="en-US" sz="2000" dirty="0" smtClean="0"/>
              <a:t> to capitalize 1st character of the name and each new word in the name</a:t>
            </a:r>
          </a:p>
          <a:p>
            <a:r>
              <a:rPr lang="en-US" sz="2000" b="1" i="1" dirty="0" err="1" smtClean="0"/>
              <a:t>ParameterList</a:t>
            </a:r>
            <a:r>
              <a:rPr lang="en-US" sz="2000" dirty="0" smtClean="0"/>
              <a:t> is a list of variables or values being passed to the sub procedure</a:t>
            </a:r>
          </a:p>
          <a:p>
            <a:r>
              <a:rPr lang="en-US" sz="2000" dirty="0" smtClean="0"/>
              <a:t>Tutorial 6-2 guides you through the process of writing procedures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0469" y="1981200"/>
            <a:ext cx="7203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</a:t>
            </a:r>
            <a:r>
              <a:rPr lang="en-US" sz="2400" b="1" i="1" dirty="0" err="1" smtClean="0"/>
              <a:t>AccessSpecifier</a:t>
            </a:r>
            <a:r>
              <a:rPr lang="en-US" sz="2400" b="1" i="1" dirty="0" smtClean="0"/>
              <a:t>] Sub </a:t>
            </a:r>
            <a:r>
              <a:rPr lang="en-US" sz="2400" b="1" i="1" dirty="0" err="1" smtClean="0"/>
              <a:t>ProcedureName</a:t>
            </a:r>
            <a:r>
              <a:rPr lang="en-US" sz="2400" b="1" i="1" dirty="0" smtClean="0"/>
              <a:t> ([</a:t>
            </a:r>
            <a:r>
              <a:rPr lang="en-US" sz="2400" b="1" i="1" dirty="0" err="1" smtClean="0"/>
              <a:t>ParameterList</a:t>
            </a:r>
            <a:r>
              <a:rPr lang="en-US" sz="2400" b="1" i="1" dirty="0" smtClean="0"/>
              <a:t>])</a:t>
            </a:r>
          </a:p>
          <a:p>
            <a:r>
              <a:rPr lang="en-US" sz="2400" b="1" dirty="0" smtClean="0"/>
              <a:t>   [</a:t>
            </a:r>
            <a:r>
              <a:rPr lang="en-US" sz="2400" b="1" i="1" dirty="0" smtClean="0"/>
              <a:t>Statements]</a:t>
            </a:r>
          </a:p>
          <a:p>
            <a:r>
              <a:rPr lang="en-US" sz="2400" b="1" dirty="0" smtClean="0"/>
              <a:t>End Sub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needed only in a procedure, should be declared within that procedure</a:t>
            </a:r>
          </a:p>
          <a:p>
            <a:pPr lvl="1"/>
            <a:r>
              <a:rPr lang="en-US" dirty="0" smtClean="0"/>
              <a:t>Creates a local variable with scope only within the procedure where declared</a:t>
            </a:r>
          </a:p>
          <a:p>
            <a:pPr lvl="1"/>
            <a:r>
              <a:rPr lang="en-US" dirty="0" smtClean="0"/>
              <a:t>Local variable values are not saved from one procedure call to the next</a:t>
            </a:r>
          </a:p>
          <a:p>
            <a:r>
              <a:rPr lang="en-US" dirty="0" smtClean="0"/>
              <a:t>To save value between procedure calls, use </a:t>
            </a:r>
            <a:r>
              <a:rPr lang="en-US" b="1" dirty="0" smtClean="0"/>
              <a:t>Static</a:t>
            </a:r>
            <a:r>
              <a:rPr lang="en-US" dirty="0" smtClean="0"/>
              <a:t> keyword to create a </a:t>
            </a:r>
            <a:r>
              <a:rPr lang="en-US" b="1" dirty="0" smtClean="0">
                <a:solidFill>
                  <a:schemeClr val="bg1"/>
                </a:solidFill>
              </a:rPr>
              <a:t>static local variable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Scope is still only within the procedure</a:t>
            </a:r>
          </a:p>
          <a:p>
            <a:pPr lvl="1"/>
            <a:r>
              <a:rPr lang="en-US" dirty="0" smtClean="0"/>
              <a:t>But variable exists for lifetime of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458" y="4648200"/>
            <a:ext cx="443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Static </a:t>
            </a:r>
            <a:r>
              <a:rPr lang="en-US" sz="2400" b="1" dirty="0" err="1" smtClean="0"/>
              <a:t>VariableName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DataType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6.2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Procedures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When calling a procedure, you can pass it values known as</a:t>
            </a:r>
          </a:p>
          <a:p>
            <a:r>
              <a:rPr lang="en-US" dirty="0" smtClean="0"/>
              <a:t>arguments.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chemeClr val="bg1"/>
                </a:solidFill>
              </a:rPr>
              <a:t>Argument</a:t>
            </a:r>
            <a:r>
              <a:rPr lang="en-US" sz="2400" dirty="0" smtClean="0"/>
              <a:t> is value passed to a procedure</a:t>
            </a:r>
          </a:p>
          <a:p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Calls the </a:t>
            </a:r>
            <a:r>
              <a:rPr lang="en-US" sz="2400" b="1" dirty="0" err="1" smtClean="0"/>
              <a:t>CInt</a:t>
            </a:r>
            <a:r>
              <a:rPr lang="en-US" sz="2400" dirty="0" smtClean="0"/>
              <a:t> function</a:t>
            </a:r>
          </a:p>
          <a:p>
            <a:pPr lvl="1"/>
            <a:r>
              <a:rPr lang="en-US" sz="2400" dirty="0" smtClean="0"/>
              <a:t>Passes </a:t>
            </a:r>
            <a:r>
              <a:rPr lang="en-US" sz="2400" b="1" dirty="0" err="1" smtClean="0"/>
              <a:t>txtInput.Text</a:t>
            </a:r>
            <a:r>
              <a:rPr lang="en-US" sz="2400" dirty="0" smtClean="0"/>
              <a:t> as an argument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Two ways to pass arguments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by value</a:t>
            </a:r>
            <a:r>
              <a:rPr lang="en-US" sz="2400" dirty="0" smtClean="0"/>
              <a:t>  is a temporary copy of the original argument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by reference </a:t>
            </a:r>
            <a:r>
              <a:rPr lang="en-US" sz="2400" dirty="0" smtClean="0"/>
              <a:t>is the original argument and can be changed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6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3098" y="2438400"/>
            <a:ext cx="251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CInt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txtInput.Text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1119</TotalTime>
  <Words>1804</Words>
  <Application>Microsoft Office PowerPoint</Application>
  <PresentationFormat>On-screen Show (4:3)</PresentationFormat>
  <Paragraphs>354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VB2010Theme</vt:lpstr>
      <vt:lpstr>Slide 1</vt:lpstr>
      <vt:lpstr>Chapter 6</vt:lpstr>
      <vt:lpstr>Introduction</vt:lpstr>
      <vt:lpstr>Procedures</vt:lpstr>
      <vt:lpstr>Procedure Uses</vt:lpstr>
      <vt:lpstr>Declaring a Procedure</vt:lpstr>
      <vt:lpstr>Static Local Variables</vt:lpstr>
      <vt:lpstr>Passing Arguments to Procedures</vt:lpstr>
      <vt:lpstr>Arguments </vt:lpstr>
      <vt:lpstr>Passing Arguments By Value</vt:lpstr>
      <vt:lpstr>Passing Multiple Arguments</vt:lpstr>
      <vt:lpstr>More about Passing Arguments by Reference</vt:lpstr>
      <vt:lpstr>Working with ByVal and ByRef</vt:lpstr>
      <vt:lpstr>Functions</vt:lpstr>
      <vt:lpstr>Declaring a Function</vt:lpstr>
      <vt:lpstr>Function Call Example</vt:lpstr>
      <vt:lpstr>Returning Nonnumeric Values</vt:lpstr>
      <vt:lpstr>More about Debugging: Stepping Into, Over, and Out of Procedures and Functions</vt:lpstr>
      <vt:lpstr>The Step Into Command</vt:lpstr>
      <vt:lpstr>The Step Over Command</vt:lpstr>
      <vt:lpstr>The Step Out Command</vt:lpstr>
      <vt:lpstr>Focus on Program Design and Problem Solving: Building the Bagel and Coffee Price Calculator Application</vt:lpstr>
      <vt:lpstr>Introduction</vt:lpstr>
      <vt:lpstr>Sketch of Brandi’s Bagel House Form</vt:lpstr>
      <vt:lpstr>Description of Click Event Handlers</vt:lpstr>
      <vt:lpstr>btnCalculate_Click  Flowchart and Pseudocode</vt:lpstr>
      <vt:lpstr>btnReset_Click  Flowchart and Pseudocode</vt:lpstr>
      <vt:lpstr>Description of Functions</vt:lpstr>
      <vt:lpstr>BagelCost Function Flowchart and Pseudocode</vt:lpstr>
      <vt:lpstr>ToppingCost Function Flowchart and Pseudocode</vt:lpstr>
      <vt:lpstr>CoffeeCost Function Flowchart and Pseudocode</vt:lpstr>
      <vt:lpstr>CalcTax Function Flowchart and Pseudocode</vt:lpstr>
      <vt:lpstr>Description of Procedures</vt:lpstr>
      <vt:lpstr>ResetBagels Procedure Flowchart and Pseudocode</vt:lpstr>
      <vt:lpstr>ResetToppings Procedure Flowchart and Pseudocode</vt:lpstr>
      <vt:lpstr>ResetCoffee Procedure Flowchart and Pseudocode</vt:lpstr>
      <vt:lpstr>ResetPrice Procedure Flowchart and Pseudocode</vt:lpstr>
      <vt:lpstr>Brandi’s Bagel House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Starting Out with Visual Basic 2010</dc:subject>
  <dc:creator>Chris</dc:creator>
  <cp:lastModifiedBy>Chris</cp:lastModifiedBy>
  <cp:revision>125</cp:revision>
  <dcterms:created xsi:type="dcterms:W3CDTF">2006-08-16T00:00:00Z</dcterms:created>
  <dcterms:modified xsi:type="dcterms:W3CDTF">2010-04-16T18:03:01Z</dcterms:modified>
</cp:coreProperties>
</file>