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6"/>
  </p:notesMasterIdLst>
  <p:sldIdLst>
    <p:sldId id="265" r:id="rId2"/>
    <p:sldId id="266" r:id="rId3"/>
    <p:sldId id="274" r:id="rId4"/>
    <p:sldId id="267" r:id="rId5"/>
    <p:sldId id="275" r:id="rId6"/>
    <p:sldId id="26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7" r:id="rId20"/>
    <p:sldId id="289" r:id="rId21"/>
    <p:sldId id="270" r:id="rId22"/>
    <p:sldId id="292" r:id="rId23"/>
    <p:sldId id="293" r:id="rId24"/>
    <p:sldId id="294" r:id="rId25"/>
    <p:sldId id="295" r:id="rId26"/>
    <p:sldId id="269" r:id="rId27"/>
    <p:sldId id="290" r:id="rId28"/>
    <p:sldId id="298" r:id="rId29"/>
    <p:sldId id="299" r:id="rId30"/>
    <p:sldId id="300" r:id="rId31"/>
    <p:sldId id="301" r:id="rId32"/>
    <p:sldId id="302" r:id="rId33"/>
    <p:sldId id="271" r:id="rId34"/>
    <p:sldId id="306" r:id="rId35"/>
    <p:sldId id="272" r:id="rId36"/>
    <p:sldId id="304" r:id="rId37"/>
    <p:sldId id="305" r:id="rId38"/>
    <p:sldId id="307" r:id="rId39"/>
    <p:sldId id="303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273" r:id="rId50"/>
    <p:sldId id="291" r:id="rId51"/>
    <p:sldId id="317" r:id="rId52"/>
    <p:sldId id="318" r:id="rId53"/>
    <p:sldId id="319" r:id="rId54"/>
    <p:sldId id="32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6" descr="Pearson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22548_1278270529582_1614585667_669421_7933641_n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7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remove a form from a project and delete its file from the disk:</a:t>
            </a:r>
          </a:p>
          <a:p>
            <a:pPr lvl="1"/>
            <a:r>
              <a:rPr lang="en-US" sz="2000" b="1" dirty="0" smtClean="0"/>
              <a:t>Right-click</a:t>
            </a:r>
            <a:r>
              <a:rPr lang="en-US" sz="2000" dirty="0" smtClean="0"/>
              <a:t> the form’s entry in the </a:t>
            </a:r>
            <a:r>
              <a:rPr lang="en-US" sz="2000" b="1" i="1" dirty="0" smtClean="0"/>
              <a:t>Solution Explorer</a:t>
            </a:r>
            <a:r>
              <a:rPr lang="en-US" sz="2000" i="1" dirty="0" smtClean="0"/>
              <a:t> window</a:t>
            </a:r>
          </a:p>
          <a:p>
            <a:pPr lvl="1"/>
            <a:r>
              <a:rPr lang="en-US" sz="2000" dirty="0" smtClean="0"/>
              <a:t>On the pop-up menu, click </a:t>
            </a:r>
            <a:r>
              <a:rPr lang="en-US" sz="2000" b="1" i="1" dirty="0" smtClean="0"/>
              <a:t>Delete</a:t>
            </a:r>
          </a:p>
          <a:p>
            <a:r>
              <a:rPr lang="en-US" sz="2000" dirty="0" smtClean="0"/>
              <a:t>To remove a form from a project but leave its file on disk*:</a:t>
            </a:r>
          </a:p>
          <a:p>
            <a:pPr lvl="1"/>
            <a:r>
              <a:rPr lang="en-US" sz="2000" b="1" dirty="0" smtClean="0"/>
              <a:t>Right-click</a:t>
            </a:r>
            <a:r>
              <a:rPr lang="en-US" sz="2000" dirty="0" smtClean="0"/>
              <a:t> the form’s entry in the </a:t>
            </a:r>
            <a:r>
              <a:rPr lang="en-US" sz="2000" b="1" i="1" dirty="0" smtClean="0"/>
              <a:t>Solution Explorer</a:t>
            </a:r>
            <a:r>
              <a:rPr lang="en-US" sz="2000" i="1" dirty="0" smtClean="0"/>
              <a:t> window</a:t>
            </a:r>
          </a:p>
          <a:p>
            <a:pPr lvl="1"/>
            <a:r>
              <a:rPr lang="en-US" sz="2000" dirty="0" smtClean="0"/>
              <a:t>On the pop-up menu, click </a:t>
            </a:r>
            <a:r>
              <a:rPr lang="en-US" sz="2000" b="1" i="1" dirty="0" smtClean="0"/>
              <a:t>Exclude From Project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deleteFormExample.bmp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740098" y="2057400"/>
            <a:ext cx="3854805" cy="3566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145" y="5715000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*Not available in Visual Basic Express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Designating the Startup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make another form the startup form:</a:t>
            </a:r>
          </a:p>
          <a:p>
            <a:pPr lvl="1"/>
            <a:r>
              <a:rPr lang="en-US" sz="2000" b="1" dirty="0" smtClean="0"/>
              <a:t>Right-click</a:t>
            </a:r>
            <a:r>
              <a:rPr lang="en-US" sz="2000" dirty="0" smtClean="0"/>
              <a:t> the project name in the </a:t>
            </a:r>
            <a:r>
              <a:rPr lang="en-US" sz="2000" b="1" i="1" dirty="0" smtClean="0"/>
              <a:t>Solution Explorer</a:t>
            </a:r>
            <a:r>
              <a:rPr lang="en-US" sz="2000" i="1" dirty="0" smtClean="0"/>
              <a:t> window</a:t>
            </a:r>
          </a:p>
          <a:p>
            <a:pPr lvl="1"/>
            <a:r>
              <a:rPr lang="en-US" sz="2000" dirty="0" smtClean="0"/>
              <a:t>On the pop-up menu, click </a:t>
            </a:r>
            <a:r>
              <a:rPr lang="en-US" sz="2000" b="1" i="1" dirty="0" smtClean="0"/>
              <a:t>Properties</a:t>
            </a:r>
            <a:r>
              <a:rPr lang="en-US" sz="2000" dirty="0" smtClean="0"/>
              <a:t>, the </a:t>
            </a:r>
            <a:r>
              <a:rPr lang="en-US" sz="2000" b="1" dirty="0" smtClean="0"/>
              <a:t>properties page</a:t>
            </a:r>
            <a:r>
              <a:rPr lang="en-US" sz="2000" dirty="0" smtClean="0"/>
              <a:t> appears</a:t>
            </a:r>
          </a:p>
          <a:p>
            <a:pPr lvl="1"/>
            <a:r>
              <a:rPr lang="en-US" sz="2000" dirty="0" smtClean="0"/>
              <a:t>Select the </a:t>
            </a:r>
            <a:r>
              <a:rPr lang="en-US" sz="2000" b="1" i="1" dirty="0" smtClean="0"/>
              <a:t>Application</a:t>
            </a:r>
            <a:r>
              <a:rPr lang="en-US" sz="2000" i="1" dirty="0" smtClean="0"/>
              <a:t> tab</a:t>
            </a:r>
          </a:p>
          <a:p>
            <a:pPr lvl="1"/>
            <a:r>
              <a:rPr lang="en-US" sz="2000" dirty="0" smtClean="0"/>
              <a:t>Click the </a:t>
            </a:r>
            <a:r>
              <a:rPr lang="en-US" sz="2000" b="1" dirty="0" smtClean="0"/>
              <a:t>down arrow</a:t>
            </a:r>
            <a:r>
              <a:rPr lang="en-US" sz="2000" dirty="0" smtClean="0"/>
              <a:t> in the </a:t>
            </a:r>
            <a:r>
              <a:rPr lang="en-US" sz="2000" b="1" i="1" dirty="0" smtClean="0"/>
              <a:t>Startup Form drop-down list</a:t>
            </a:r>
            <a:endParaRPr lang="en-US" sz="2000" i="1" dirty="0" smtClean="0"/>
          </a:p>
          <a:p>
            <a:pPr lvl="1"/>
            <a:r>
              <a:rPr lang="en-US" sz="2000" dirty="0" smtClean="0"/>
              <a:t>Select a form from the list of available forms</a:t>
            </a: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 descr="startupform.bmp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572000" y="2133600"/>
            <a:ext cx="4180236" cy="3566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Instance of a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form design is a </a:t>
            </a:r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</a:p>
          <a:p>
            <a:pPr lvl="1"/>
            <a:r>
              <a:rPr lang="en-US" sz="2000" dirty="0" smtClean="0"/>
              <a:t>It’s only a design or description of a form</a:t>
            </a:r>
          </a:p>
          <a:p>
            <a:pPr lvl="1"/>
            <a:r>
              <a:rPr lang="en-US" sz="2000" dirty="0" smtClean="0"/>
              <a:t>Think of it like a blueprint</a:t>
            </a:r>
          </a:p>
          <a:p>
            <a:pPr lvl="2"/>
            <a:r>
              <a:rPr lang="en-US" dirty="0" smtClean="0"/>
              <a:t>A blueprint is a detailed description of a house</a:t>
            </a:r>
          </a:p>
          <a:p>
            <a:pPr lvl="2"/>
            <a:r>
              <a:rPr lang="en-US" dirty="0" smtClean="0"/>
              <a:t>A blueprint is </a:t>
            </a:r>
            <a:r>
              <a:rPr lang="en-US" b="1" i="1" dirty="0" smtClean="0"/>
              <a:t>not</a:t>
            </a:r>
            <a:r>
              <a:rPr lang="en-US" dirty="0" smtClean="0"/>
              <a:t> a house</a:t>
            </a:r>
          </a:p>
          <a:p>
            <a:r>
              <a:rPr lang="en-US" sz="2000" dirty="0" smtClean="0"/>
              <a:t>The form design can be used to create instances of the form</a:t>
            </a:r>
          </a:p>
          <a:p>
            <a:pPr lvl="1"/>
            <a:r>
              <a:rPr lang="en-US" sz="2000" dirty="0" smtClean="0"/>
              <a:t>Like building a house from the blueprint</a:t>
            </a:r>
          </a:p>
          <a:p>
            <a:r>
              <a:rPr lang="en-US" sz="2000" dirty="0" smtClean="0"/>
              <a:t>To display a form, we must first create an instance of the form</a:t>
            </a:r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16002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i="1" dirty="0" err="1" smtClean="0"/>
              <a:t>FormName</a:t>
            </a:r>
            <a:endParaRPr lang="en-US" b="1" i="1" dirty="0" smtClean="0"/>
          </a:p>
          <a:p>
            <a:endParaRPr lang="en-US" b="1" i="1" dirty="0" smtClean="0"/>
          </a:p>
          <a:p>
            <a:r>
              <a:rPr lang="en-US" b="1" dirty="0" smtClean="0"/>
              <a:t>End Class</a:t>
            </a:r>
            <a:endParaRPr lang="en-US" b="1" dirty="0"/>
          </a:p>
        </p:txBody>
      </p:sp>
      <p:pic>
        <p:nvPicPr>
          <p:cNvPr id="8" name="Picture 7" descr="blueprint ho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831" y="2514600"/>
            <a:ext cx="2285339" cy="201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instances of hou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8373" y="4648200"/>
            <a:ext cx="371825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612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first step is to create an instance of the form with the </a:t>
            </a:r>
            <a:r>
              <a:rPr lang="en-US" sz="1800" b="1" dirty="0" smtClean="0"/>
              <a:t>Dim</a:t>
            </a:r>
            <a:r>
              <a:rPr lang="en-US" sz="1800" dirty="0" smtClean="0"/>
              <a:t> statement</a:t>
            </a:r>
          </a:p>
          <a:p>
            <a:pPr lvl="1"/>
            <a:r>
              <a:rPr lang="en-US" sz="1800" dirty="0" smtClean="0"/>
              <a:t>Here is the general format:</a:t>
            </a:r>
          </a:p>
          <a:p>
            <a:pPr lvl="1"/>
            <a:endParaRPr lang="en-US" sz="1800" dirty="0" smtClean="0"/>
          </a:p>
          <a:p>
            <a:endParaRPr lang="en-US" sz="1800" b="1" i="1" dirty="0" smtClean="0"/>
          </a:p>
          <a:p>
            <a:r>
              <a:rPr lang="en-US" sz="1800" b="1" i="1" dirty="0" err="1" smtClean="0"/>
              <a:t>ObjectVariable</a:t>
            </a:r>
            <a:r>
              <a:rPr lang="en-US" sz="1800" i="1" dirty="0" smtClean="0"/>
              <a:t> </a:t>
            </a:r>
            <a:r>
              <a:rPr lang="en-US" sz="1800" dirty="0" smtClean="0"/>
              <a:t>is the name of an object variable that references an instance of the form</a:t>
            </a:r>
          </a:p>
          <a:p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chemeClr val="bg1"/>
                </a:solidFill>
              </a:rPr>
              <a:t>object variable</a:t>
            </a:r>
            <a:r>
              <a:rPr lang="en-US" sz="1800" b="1" dirty="0" smtClean="0"/>
              <a:t> </a:t>
            </a:r>
          </a:p>
          <a:p>
            <a:pPr lvl="1"/>
            <a:r>
              <a:rPr lang="en-US" sz="1800" dirty="0" smtClean="0"/>
              <a:t>Holds the memory address of an object</a:t>
            </a:r>
          </a:p>
          <a:p>
            <a:pPr lvl="1"/>
            <a:r>
              <a:rPr lang="en-US" sz="1800" dirty="0" smtClean="0"/>
              <a:t>Allows you to work with the object</a:t>
            </a:r>
          </a:p>
          <a:p>
            <a:r>
              <a:rPr lang="en-US" sz="1800" b="1" i="1" dirty="0" err="1" smtClean="0"/>
              <a:t>ClassName</a:t>
            </a:r>
            <a:r>
              <a:rPr lang="en-US" sz="1800" dirty="0" smtClean="0"/>
              <a:t> is the form’s class name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statement creates an instance of the </a:t>
            </a:r>
            <a:r>
              <a:rPr lang="en-US" sz="1800" b="1" dirty="0" err="1" smtClean="0"/>
              <a:t>ErrorForm</a:t>
            </a:r>
            <a:r>
              <a:rPr lang="en-US" sz="1800" dirty="0" smtClean="0"/>
              <a:t> form in memory: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err="1" smtClean="0"/>
              <a:t>frmError</a:t>
            </a:r>
            <a:r>
              <a:rPr lang="en-US" sz="1800" dirty="0" smtClean="0"/>
              <a:t> variable references the </a:t>
            </a:r>
            <a:r>
              <a:rPr lang="en-US" sz="1800" b="1" dirty="0" err="1" smtClean="0"/>
              <a:t>ErrorForm</a:t>
            </a:r>
            <a:r>
              <a:rPr lang="en-US" sz="1800" dirty="0" smtClean="0"/>
              <a:t> object</a:t>
            </a:r>
          </a:p>
          <a:p>
            <a:r>
              <a:rPr lang="en-US" sz="1800" dirty="0" smtClean="0"/>
              <a:t>Statement does not cause the form to be displayed on the screen</a:t>
            </a:r>
          </a:p>
          <a:p>
            <a:r>
              <a:rPr lang="en-US" sz="1800" dirty="0" smtClean="0"/>
              <a:t>To display the form on the screen: </a:t>
            </a:r>
          </a:p>
          <a:p>
            <a:pPr lvl="1"/>
            <a:r>
              <a:rPr lang="en-US" sz="1800" dirty="0" smtClean="0"/>
              <a:t>Use the object variable to invoke one of the form’s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667000"/>
            <a:ext cx="392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i="1" dirty="0" err="1" smtClean="0"/>
              <a:t>ObjectVariable</a:t>
            </a:r>
            <a:r>
              <a:rPr lang="en-US" b="1" i="1" dirty="0" smtClean="0"/>
              <a:t> As New </a:t>
            </a:r>
            <a:r>
              <a:rPr lang="en-US" b="1" i="1" dirty="0" err="1" smtClean="0"/>
              <a:t>ClassName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042696" y="2667000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frmError</a:t>
            </a:r>
            <a:r>
              <a:rPr lang="en-US" b="1" dirty="0" smtClean="0"/>
              <a:t> As New </a:t>
            </a:r>
            <a:r>
              <a:rPr lang="en-US" b="1" dirty="0" err="1" smtClean="0"/>
              <a:t>ErrorForm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76800" y="54102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The prefix </a:t>
            </a:r>
            <a:r>
              <a:rPr lang="en-US" b="1" i="1" dirty="0" err="1" smtClean="0"/>
              <a:t>frm</a:t>
            </a:r>
            <a:r>
              <a:rPr lang="en-US" b="1" i="1" dirty="0" smtClean="0"/>
              <a:t> is used to indicate that the variable references a form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ShowDialog</a:t>
            </a:r>
            <a:r>
              <a:rPr lang="en-US" dirty="0" smtClean="0"/>
              <a:t> and </a:t>
            </a:r>
            <a:r>
              <a:rPr lang="en-US" b="1" dirty="0" smtClean="0"/>
              <a:t>Show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</a:t>
            </a:r>
            <a:r>
              <a:rPr lang="en-US" sz="2400" b="1" dirty="0" smtClean="0">
                <a:solidFill>
                  <a:schemeClr val="bg1"/>
                </a:solidFill>
              </a:rPr>
              <a:t>modal</a:t>
            </a:r>
            <a:r>
              <a:rPr lang="en-US" sz="2000" dirty="0" smtClean="0"/>
              <a:t> form is displayed:</a:t>
            </a:r>
          </a:p>
          <a:p>
            <a:pPr lvl="1"/>
            <a:r>
              <a:rPr lang="en-US" sz="2000" dirty="0" smtClean="0"/>
              <a:t>No other form in the application can receive the focus until the form is closed</a:t>
            </a:r>
          </a:p>
          <a:p>
            <a:r>
              <a:rPr lang="en-US" sz="20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ShowDialog</a:t>
            </a:r>
            <a:r>
              <a:rPr lang="en-US" sz="2000" dirty="0" smtClean="0"/>
              <a:t> method causes a form to be displayed as a </a:t>
            </a:r>
            <a:r>
              <a:rPr lang="en-US" sz="2000" b="1" dirty="0" smtClean="0"/>
              <a:t>modal</a:t>
            </a:r>
            <a:r>
              <a:rPr lang="en-US" sz="2000" dirty="0" smtClean="0"/>
              <a:t> form</a:t>
            </a:r>
          </a:p>
          <a:p>
            <a:pPr lvl="1"/>
            <a:r>
              <a:rPr lang="en-US" sz="2000" dirty="0" smtClean="0"/>
              <a:t>Here is the general format: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For example: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</a:t>
            </a:r>
            <a:r>
              <a:rPr lang="en-US" sz="2400" b="1" dirty="0" smtClean="0">
                <a:solidFill>
                  <a:schemeClr val="bg1"/>
                </a:solidFill>
              </a:rPr>
              <a:t>modeless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form is displayed:</a:t>
            </a:r>
          </a:p>
          <a:p>
            <a:pPr lvl="1"/>
            <a:r>
              <a:rPr lang="en-US" sz="2000" dirty="0" smtClean="0"/>
              <a:t>The user is allowed to switch focus to another form while it is displayed</a:t>
            </a:r>
          </a:p>
          <a:p>
            <a:r>
              <a:rPr lang="en-US" sz="20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Show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method causes a form to be displayed as a </a:t>
            </a:r>
            <a:r>
              <a:rPr lang="en-US" sz="2000" b="1" dirty="0" smtClean="0"/>
              <a:t>modeless</a:t>
            </a:r>
            <a:r>
              <a:rPr lang="en-US" sz="2000" dirty="0" smtClean="0"/>
              <a:t> form	</a:t>
            </a:r>
          </a:p>
          <a:p>
            <a:pPr lvl="1"/>
            <a:r>
              <a:rPr lang="en-US" sz="2000" dirty="0" smtClean="0"/>
              <a:t>Here is the general format: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For example: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419600"/>
            <a:ext cx="3259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err="1" smtClean="0"/>
              <a:t>ObjectVariable.ShowDialog</a:t>
            </a:r>
            <a:r>
              <a:rPr lang="en-US" sz="2000" b="1" i="1" dirty="0" smtClean="0"/>
              <a:t>()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500899" y="4419600"/>
            <a:ext cx="2569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err="1" smtClean="0"/>
              <a:t>ObjectVariable.Show</a:t>
            </a:r>
            <a:r>
              <a:rPr lang="en-US" sz="2000" b="1" i="1" dirty="0" smtClean="0"/>
              <a:t>()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47700" y="5257800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frmError</a:t>
            </a:r>
            <a:r>
              <a:rPr lang="en-US" sz="2000" b="1" dirty="0" smtClean="0"/>
              <a:t> As New </a:t>
            </a:r>
            <a:r>
              <a:rPr lang="en-US" sz="2000" b="1" dirty="0" err="1" smtClean="0"/>
              <a:t>ErrorForm</a:t>
            </a:r>
            <a:endParaRPr lang="en-US" sz="2000" b="1" dirty="0" smtClean="0"/>
          </a:p>
          <a:p>
            <a:r>
              <a:rPr lang="en-US" sz="2000" b="1" dirty="0" err="1" smtClean="0"/>
              <a:t>frmError.ShowDialog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876800" y="5257800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frmError</a:t>
            </a:r>
            <a:r>
              <a:rPr lang="en-US" sz="2000" b="1" dirty="0" smtClean="0"/>
              <a:t> As New </a:t>
            </a:r>
            <a:r>
              <a:rPr lang="en-US" sz="2000" b="1" dirty="0" err="1" smtClean="0"/>
              <a:t>ErrorForm</a:t>
            </a:r>
            <a:endParaRPr lang="en-US" sz="2000" b="1" dirty="0" smtClean="0"/>
          </a:p>
          <a:p>
            <a:r>
              <a:rPr lang="en-US" sz="2000" b="1" dirty="0" err="1" smtClean="0"/>
              <a:t>frmError.Show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a Form with the </a:t>
            </a:r>
            <a:r>
              <a:rPr lang="en-US" b="1" dirty="0" smtClean="0"/>
              <a:t>Close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Close method</a:t>
            </a:r>
            <a:r>
              <a:rPr lang="en-US" sz="2800" dirty="0" smtClean="0"/>
              <a:t> </a:t>
            </a:r>
            <a:r>
              <a:rPr lang="en-US" dirty="0" smtClean="0"/>
              <a:t>closes a form and removes its visual part from memory</a:t>
            </a:r>
          </a:p>
          <a:p>
            <a:r>
              <a:rPr lang="en-US" sz="2800" dirty="0" smtClean="0"/>
              <a:t>A form closes itself using the keyword </a:t>
            </a:r>
            <a:r>
              <a:rPr lang="en-US" sz="2800" b="1" dirty="0" smtClean="0"/>
              <a:t>Me</a:t>
            </a:r>
          </a:p>
          <a:p>
            <a:r>
              <a:rPr lang="en-US" sz="2800" dirty="0" smtClean="0"/>
              <a:t>For 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Causes the current instance of the form to call its own </a:t>
            </a:r>
            <a:r>
              <a:rPr lang="en-US" sz="2800" b="1" dirty="0" smtClean="0"/>
              <a:t>Close</a:t>
            </a:r>
            <a:r>
              <a:rPr lang="en-US" sz="2800" dirty="0" smtClean="0"/>
              <a:t> method, thus closing the form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7236" y="3581400"/>
            <a:ext cx="1789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Me.Close</a:t>
            </a:r>
            <a:r>
              <a:rPr lang="en-US" sz="2800" b="1" dirty="0" smtClean="0"/>
              <a:t>()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943100" y="53340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The word Me in Visual Basic is a special variable that references the currently executing object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Hide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Hide method</a:t>
            </a:r>
            <a:endParaRPr lang="en-US" sz="2800" b="1" dirty="0" smtClean="0"/>
          </a:p>
          <a:p>
            <a:pPr lvl="1"/>
            <a:r>
              <a:rPr lang="en-US" sz="2400" dirty="0" smtClean="0"/>
              <a:t>Makes a form or control invisible</a:t>
            </a:r>
          </a:p>
          <a:p>
            <a:pPr lvl="1"/>
            <a:r>
              <a:rPr lang="en-US" sz="2400" dirty="0" smtClean="0"/>
              <a:t>Does not remove it from memory</a:t>
            </a:r>
          </a:p>
          <a:p>
            <a:pPr lvl="1"/>
            <a:r>
              <a:rPr lang="en-US" sz="2400" dirty="0" smtClean="0"/>
              <a:t>Similar to setting the </a:t>
            </a:r>
            <a:r>
              <a:rPr lang="en-US" sz="2400" b="1" dirty="0" smtClean="0"/>
              <a:t>Visible</a:t>
            </a:r>
            <a:r>
              <a:rPr lang="en-US" sz="2400" dirty="0" smtClean="0"/>
              <a:t> property to </a:t>
            </a:r>
            <a:r>
              <a:rPr lang="en-US" sz="2400" b="1" dirty="0" smtClean="0"/>
              <a:t>False</a:t>
            </a:r>
          </a:p>
          <a:p>
            <a:r>
              <a:rPr lang="en-US" sz="2400" dirty="0" smtClean="0"/>
              <a:t>A form uses the </a:t>
            </a:r>
            <a:r>
              <a:rPr lang="en-US" sz="2400" b="1" dirty="0" smtClean="0"/>
              <a:t>Me</a:t>
            </a:r>
            <a:r>
              <a:rPr lang="en-US" sz="2400" dirty="0" smtClean="0"/>
              <a:t> keyword to call its own </a:t>
            </a:r>
            <a:r>
              <a:rPr lang="en-US" sz="2400" b="1" dirty="0" smtClean="0"/>
              <a:t>Hide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r>
              <a:rPr lang="en-US" sz="2400" dirty="0" smtClean="0"/>
              <a:t>To redisplay a hidden form:</a:t>
            </a:r>
          </a:p>
          <a:p>
            <a:pPr lvl="1"/>
            <a:r>
              <a:rPr lang="en-US" sz="2400" dirty="0" smtClean="0"/>
              <a:t> Use the </a:t>
            </a:r>
            <a:r>
              <a:rPr lang="en-US" sz="2400" b="1" dirty="0" err="1" smtClean="0"/>
              <a:t>ShowDialog</a:t>
            </a:r>
            <a:r>
              <a:rPr lang="en-US" sz="2400" dirty="0" smtClean="0"/>
              <a:t> or </a:t>
            </a:r>
            <a:r>
              <a:rPr lang="en-US" sz="2400" b="1" dirty="0" smtClean="0"/>
              <a:t>Show</a:t>
            </a:r>
            <a:r>
              <a:rPr lang="en-US" sz="2400" dirty="0" smtClean="0"/>
              <a:t> methods</a:t>
            </a:r>
          </a:p>
          <a:p>
            <a:r>
              <a:rPr lang="en-US" sz="2400" dirty="0" smtClean="0"/>
              <a:t>Tutorial 7-1 creates a simple application that has two forms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7859" y="41910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Me.Hide</a:t>
            </a:r>
            <a:r>
              <a:rPr lang="en-US" sz="2800" b="1" dirty="0" smtClean="0"/>
              <a:t>()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Modal and Modeless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When a procedure calls the </a:t>
            </a:r>
            <a:r>
              <a:rPr lang="en-US" sz="2000" b="1" dirty="0" err="1" smtClean="0"/>
              <a:t>ShowDialog</a:t>
            </a:r>
            <a:r>
              <a:rPr lang="en-US" sz="2000" dirty="0" smtClean="0"/>
              <a:t> method </a:t>
            </a:r>
          </a:p>
          <a:p>
            <a:pPr lvl="1"/>
            <a:r>
              <a:rPr lang="en-US" sz="2000" dirty="0" smtClean="0"/>
              <a:t>Display of a </a:t>
            </a:r>
            <a:r>
              <a:rPr lang="en-US" sz="2000" b="1" dirty="0" smtClean="0"/>
              <a:t>modal</a:t>
            </a:r>
            <a:r>
              <a:rPr lang="en-US" sz="2000" dirty="0" smtClean="0"/>
              <a:t> form causes execution of calling statements to halt until form is closed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When a procedure calls the </a:t>
            </a:r>
            <a:r>
              <a:rPr lang="en-US" sz="2000" b="1" dirty="0" smtClean="0"/>
              <a:t>Show</a:t>
            </a:r>
            <a:r>
              <a:rPr lang="en-US" sz="2000" dirty="0" smtClean="0"/>
              <a:t> method</a:t>
            </a:r>
          </a:p>
          <a:p>
            <a:pPr lvl="1"/>
            <a:r>
              <a:rPr lang="en-US" sz="2000" dirty="0" smtClean="0"/>
              <a:t>Display of a </a:t>
            </a:r>
            <a:r>
              <a:rPr lang="en-US" sz="2000" b="1" dirty="0" smtClean="0"/>
              <a:t>modeless</a:t>
            </a:r>
            <a:r>
              <a:rPr lang="en-US" sz="2000" dirty="0" smtClean="0"/>
              <a:t> form allows execution to continue uninterrupted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Tutorial 7-2 demonstrates this difference between modal and modeless forms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95350" y="3657600"/>
            <a:ext cx="3162300" cy="2246769"/>
            <a:chOff x="3505200" y="2743200"/>
            <a:chExt cx="2895600" cy="2246769"/>
          </a:xfrm>
        </p:grpSpPr>
        <p:sp>
          <p:nvSpPr>
            <p:cNvPr id="6" name="Rectangle 5"/>
            <p:cNvSpPr/>
            <p:nvPr/>
          </p:nvSpPr>
          <p:spPr>
            <a:xfrm>
              <a:off x="3505200" y="2743200"/>
              <a:ext cx="28956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statement</a:t>
              </a:r>
            </a:p>
            <a:p>
              <a:r>
                <a:rPr lang="en-US" sz="2000" b="1" dirty="0" smtClean="0"/>
                <a:t>statement</a:t>
              </a:r>
            </a:p>
            <a:p>
              <a:r>
                <a:rPr lang="en-US" sz="2000" b="1" dirty="0" err="1" smtClean="0"/>
                <a:t>frmMessage.ShowDialog</a:t>
              </a:r>
              <a:r>
                <a:rPr lang="en-US" sz="2000" b="1" dirty="0" smtClean="0"/>
                <a:t>()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</a:rPr>
                <a:t>statement           Halt!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</a:rPr>
                <a:t>statement           Halt!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</a:rPr>
                <a:t>statement           Halt!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>
              <a:off x="4621576" y="3886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4621576" y="4191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621576" y="44958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486400" y="3276600"/>
            <a:ext cx="2362200" cy="1754326"/>
            <a:chOff x="3505200" y="2743200"/>
            <a:chExt cx="2362200" cy="1754326"/>
          </a:xfrm>
        </p:grpSpPr>
        <p:sp>
          <p:nvSpPr>
            <p:cNvPr id="15" name="Rectangle 14"/>
            <p:cNvSpPr/>
            <p:nvPr/>
          </p:nvSpPr>
          <p:spPr>
            <a:xfrm>
              <a:off x="3505200" y="2743200"/>
              <a:ext cx="2362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statement</a:t>
              </a:r>
            </a:p>
            <a:p>
              <a:r>
                <a:rPr lang="en-US" b="1" dirty="0" smtClean="0"/>
                <a:t>statement</a:t>
              </a:r>
            </a:p>
            <a:p>
              <a:r>
                <a:rPr lang="en-US" b="1" dirty="0" err="1" smtClean="0"/>
                <a:t>frmMessage.Show</a:t>
              </a:r>
              <a:r>
                <a:rPr lang="en-US" b="1" dirty="0" smtClean="0"/>
                <a:t>()</a:t>
              </a:r>
            </a:p>
            <a:p>
              <a:r>
                <a:rPr lang="en-US" b="1" dirty="0" smtClean="0"/>
                <a:t>statement           Go!</a:t>
              </a:r>
            </a:p>
            <a:p>
              <a:r>
                <a:rPr lang="en-US" b="1" dirty="0" smtClean="0"/>
                <a:t>statement           Go!</a:t>
              </a:r>
            </a:p>
            <a:p>
              <a:r>
                <a:rPr lang="en-US" b="1" dirty="0" smtClean="0"/>
                <a:t>statement           Go!</a:t>
              </a:r>
              <a:endParaRPr lang="en-US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4648200" y="37338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46482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4648200" y="4343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Load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Load</a:t>
            </a:r>
            <a:r>
              <a:rPr lang="en-US" sz="2400" dirty="0" smtClean="0"/>
              <a:t> event is triggered just before the form is initially displayed</a:t>
            </a:r>
          </a:p>
          <a:p>
            <a:r>
              <a:rPr lang="en-US" sz="2400" dirty="0" smtClean="0"/>
              <a:t>Any code needed to prepare the form prior to display should be in the Load event</a:t>
            </a:r>
          </a:p>
          <a:p>
            <a:r>
              <a:rPr lang="en-US" sz="2400" dirty="0" smtClean="0"/>
              <a:t>If some controls should not be visible initially, set their Visible property in the Load event</a:t>
            </a:r>
          </a:p>
          <a:p>
            <a:r>
              <a:rPr lang="en-US" sz="2400" dirty="0" smtClean="0"/>
              <a:t>Double click on a blank area of the form to set up a Load event as shown below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6850" y="4953000"/>
            <a:ext cx="621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Private Sub </a:t>
            </a:r>
            <a:r>
              <a:rPr lang="en-US" sz="2000" b="1" dirty="0" err="1" smtClean="0"/>
              <a:t>MainForm_Load</a:t>
            </a:r>
            <a:r>
              <a:rPr lang="en-US" sz="2000" b="1" dirty="0" smtClean="0"/>
              <a:t>(…) Handles </a:t>
            </a:r>
            <a:r>
              <a:rPr lang="en-US" sz="2000" b="1" dirty="0" err="1" smtClean="0"/>
              <a:t>MyBase.Load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 End Sub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Activated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Activated</a:t>
            </a:r>
            <a:r>
              <a:rPr lang="en-US" sz="2800" dirty="0" smtClean="0"/>
              <a:t> event occurs when the user switches to the form from another form or application</a:t>
            </a:r>
          </a:p>
          <a:p>
            <a:r>
              <a:rPr lang="en-US" sz="2800" dirty="0" smtClean="0"/>
              <a:t>To create an </a:t>
            </a:r>
            <a:r>
              <a:rPr lang="en-US" sz="2800" b="1" dirty="0" smtClean="0">
                <a:solidFill>
                  <a:schemeClr val="bg1"/>
                </a:solidFill>
              </a:rPr>
              <a:t>Activated event handler</a:t>
            </a:r>
            <a:r>
              <a:rPr lang="en-US" sz="2800" dirty="0" smtClean="0"/>
              <a:t>,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the class drop-down list, which appears at the top left of the </a:t>
            </a:r>
            <a:r>
              <a:rPr lang="en-US" i="1" dirty="0" smtClean="0"/>
              <a:t>Code</a:t>
            </a:r>
            <a:r>
              <a:rPr lang="en-US" dirty="0" smtClean="0"/>
              <a:t>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 the drop-down list, select (</a:t>
            </a:r>
            <a:r>
              <a:rPr lang="en-US" i="1" dirty="0" err="1" smtClean="0"/>
              <a:t>FormName</a:t>
            </a:r>
            <a:r>
              <a:rPr lang="en-US" i="1" dirty="0" smtClean="0"/>
              <a:t> Events</a:t>
            </a:r>
            <a:r>
              <a:rPr lang="en-US" dirty="0" smtClean="0"/>
              <a:t>), where </a:t>
            </a:r>
            <a:r>
              <a:rPr lang="en-US" i="1" dirty="0" err="1" smtClean="0"/>
              <a:t>FormName</a:t>
            </a:r>
            <a:r>
              <a:rPr lang="en-US" dirty="0" smtClean="0"/>
              <a:t> is the name of the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the method drop-down list, which appears at the top right of the </a:t>
            </a:r>
            <a:r>
              <a:rPr lang="en-US" i="1" dirty="0" smtClean="0"/>
              <a:t>Code</a:t>
            </a:r>
            <a:r>
              <a:rPr lang="en-US" dirty="0" smtClean="0"/>
              <a:t> window, and select </a:t>
            </a:r>
            <a:r>
              <a:rPr lang="en-US" b="1" i="1" dirty="0" smtClean="0"/>
              <a:t>Activated</a:t>
            </a:r>
          </a:p>
          <a:p>
            <a:pPr marL="514350" indent="-457200"/>
            <a:r>
              <a:rPr lang="en-US" sz="2800" dirty="0" smtClean="0"/>
              <a:t>After completing these steps, a code template for the Activated event handler is created in the </a:t>
            </a:r>
            <a:r>
              <a:rPr lang="en-US" sz="2800" i="1" dirty="0" smtClean="0"/>
              <a:t>Code</a:t>
            </a:r>
            <a:r>
              <a:rPr lang="en-US" sz="2800" dirty="0" smtClean="0"/>
              <a:t>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Forms, Modules,</a:t>
            </a:r>
          </a:p>
          <a:p>
            <a:r>
              <a:rPr lang="en-US" dirty="0" smtClean="0"/>
              <a:t>and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FormClosing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FormClosing</a:t>
            </a:r>
            <a:r>
              <a:rPr lang="en-US" sz="2400" dirty="0" smtClean="0"/>
              <a:t> event is triggered as the form is being closed, but before it has closed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FormClosing</a:t>
            </a:r>
            <a:r>
              <a:rPr lang="en-US" sz="2400" dirty="0" smtClean="0"/>
              <a:t> event can be used to ask the user if they really want the form closed</a:t>
            </a:r>
          </a:p>
          <a:p>
            <a:r>
              <a:rPr lang="en-US" sz="2400" dirty="0" smtClean="0"/>
              <a:t>To create an </a:t>
            </a:r>
            <a:r>
              <a:rPr lang="en-US" sz="2400" b="1" dirty="0" err="1" smtClean="0">
                <a:solidFill>
                  <a:schemeClr val="bg1"/>
                </a:solidFill>
              </a:rPr>
              <a:t>FormClosing</a:t>
            </a:r>
            <a:r>
              <a:rPr lang="en-US" sz="2400" b="1" dirty="0" smtClean="0">
                <a:solidFill>
                  <a:schemeClr val="bg1"/>
                </a:solidFill>
              </a:rPr>
              <a:t> event handler</a:t>
            </a:r>
            <a:r>
              <a:rPr lang="en-US" sz="2400" dirty="0" smtClean="0"/>
              <a:t>,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Click the class drop-down list, which appears at the top left of the </a:t>
            </a:r>
            <a:r>
              <a:rPr lang="en-US" sz="1900" i="1" dirty="0" smtClean="0"/>
              <a:t>Code</a:t>
            </a:r>
            <a:r>
              <a:rPr lang="en-US" sz="1900" dirty="0" smtClean="0"/>
              <a:t>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On the drop-down list, select (</a:t>
            </a:r>
            <a:r>
              <a:rPr lang="en-US" sz="1900" i="1" dirty="0" err="1" smtClean="0"/>
              <a:t>FormName</a:t>
            </a:r>
            <a:r>
              <a:rPr lang="en-US" sz="1900" i="1" dirty="0" smtClean="0"/>
              <a:t> Events</a:t>
            </a:r>
            <a:r>
              <a:rPr lang="en-US" sz="1900" dirty="0" smtClean="0"/>
              <a:t>), where </a:t>
            </a:r>
            <a:r>
              <a:rPr lang="en-US" sz="1900" i="1" dirty="0" err="1" smtClean="0"/>
              <a:t>FormName</a:t>
            </a:r>
            <a:r>
              <a:rPr lang="en-US" sz="1900" dirty="0" smtClean="0"/>
              <a:t> is the name of the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Click the method drop-down list, which appears at the top right of the </a:t>
            </a:r>
            <a:r>
              <a:rPr lang="en-US" sz="1900" i="1" dirty="0" smtClean="0"/>
              <a:t>Code</a:t>
            </a:r>
            <a:r>
              <a:rPr lang="en-US" sz="1900" dirty="0" smtClean="0"/>
              <a:t> window, and select </a:t>
            </a:r>
            <a:r>
              <a:rPr lang="en-US" sz="1900" b="1" i="1" dirty="0" err="1" smtClean="0"/>
              <a:t>FormClosing</a:t>
            </a:r>
            <a:endParaRPr lang="en-US" sz="1900" b="1" i="1" dirty="0" smtClean="0"/>
          </a:p>
          <a:p>
            <a:pPr marL="514350" indent="-457200"/>
            <a:r>
              <a:rPr lang="en-US" sz="2400" dirty="0" smtClean="0"/>
              <a:t>After completing these steps, a code template for the </a:t>
            </a:r>
            <a:r>
              <a:rPr lang="en-US" sz="2400" dirty="0" err="1" smtClean="0"/>
              <a:t>FormClosing</a:t>
            </a:r>
            <a:r>
              <a:rPr lang="en-US" sz="2400" dirty="0" smtClean="0"/>
              <a:t> event handler is created in the </a:t>
            </a:r>
            <a:r>
              <a:rPr lang="en-US" sz="2400" i="1" dirty="0" smtClean="0"/>
              <a:t>Code</a:t>
            </a:r>
            <a:r>
              <a:rPr lang="en-US" sz="2400" dirty="0" smtClean="0"/>
              <a:t>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FormClosed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FormClosed</a:t>
            </a:r>
            <a:r>
              <a:rPr lang="en-US" sz="2400" dirty="0" smtClean="0"/>
              <a:t> event occurs after a form has closed.</a:t>
            </a:r>
          </a:p>
          <a:p>
            <a:r>
              <a:rPr lang="en-US" sz="2400" dirty="0" smtClean="0"/>
              <a:t>Create a </a:t>
            </a:r>
            <a:r>
              <a:rPr lang="en-US" sz="2400" b="1" dirty="0" err="1" smtClean="0">
                <a:solidFill>
                  <a:schemeClr val="bg1"/>
                </a:solidFill>
              </a:rPr>
              <a:t>FormClosed</a:t>
            </a:r>
            <a:r>
              <a:rPr lang="en-US" sz="2400" b="1" dirty="0" smtClean="0">
                <a:solidFill>
                  <a:schemeClr val="bg1"/>
                </a:solidFill>
              </a:rPr>
              <a:t> event handler</a:t>
            </a:r>
            <a:r>
              <a:rPr lang="en-US" sz="2400" dirty="0" smtClean="0"/>
              <a:t> by following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Click the class drop-down list, which appears at the top left of the </a:t>
            </a:r>
            <a:r>
              <a:rPr lang="en-US" sz="1900" i="1" dirty="0" smtClean="0"/>
              <a:t>Code</a:t>
            </a:r>
            <a:r>
              <a:rPr lang="en-US" sz="1900" dirty="0" smtClean="0"/>
              <a:t>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On the drop-down list, select (</a:t>
            </a:r>
            <a:r>
              <a:rPr lang="en-US" sz="1900" i="1" dirty="0" err="1" smtClean="0"/>
              <a:t>FormName</a:t>
            </a:r>
            <a:r>
              <a:rPr lang="en-US" sz="1900" i="1" dirty="0" smtClean="0"/>
              <a:t> Events</a:t>
            </a:r>
            <a:r>
              <a:rPr lang="en-US" sz="1900" dirty="0" smtClean="0"/>
              <a:t>), where </a:t>
            </a:r>
            <a:r>
              <a:rPr lang="en-US" sz="1900" i="1" dirty="0" err="1" smtClean="0"/>
              <a:t>FormName</a:t>
            </a:r>
            <a:r>
              <a:rPr lang="en-US" sz="1900" dirty="0" smtClean="0"/>
              <a:t> is the name of the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 smtClean="0"/>
              <a:t>Click the method drop-down list, which appears at the top right of the </a:t>
            </a:r>
            <a:r>
              <a:rPr lang="en-US" sz="1900" i="1" dirty="0" smtClean="0"/>
              <a:t>Code</a:t>
            </a:r>
            <a:r>
              <a:rPr lang="en-US" sz="1900" dirty="0" smtClean="0"/>
              <a:t> window, and select </a:t>
            </a:r>
            <a:r>
              <a:rPr lang="en-US" sz="1900" b="1" i="1" dirty="0" err="1" smtClean="0"/>
              <a:t>FormClosed</a:t>
            </a:r>
            <a:endParaRPr lang="en-US" sz="1900" b="1" i="1" dirty="0" smtClean="0"/>
          </a:p>
          <a:p>
            <a:r>
              <a:rPr lang="en-US" sz="2400" dirty="0" smtClean="0"/>
              <a:t>After completing these steps, a code template for the </a:t>
            </a:r>
            <a:r>
              <a:rPr lang="en-US" sz="2400" dirty="0" err="1" smtClean="0"/>
              <a:t>FormClosed</a:t>
            </a:r>
            <a:r>
              <a:rPr lang="en-US" sz="2400" dirty="0" smtClean="0"/>
              <a:t> event handler is created in the </a:t>
            </a:r>
            <a:r>
              <a:rPr lang="en-US" sz="2400" i="1" dirty="0" smtClean="0"/>
              <a:t>Code</a:t>
            </a:r>
            <a:r>
              <a:rPr lang="en-US" sz="2400" dirty="0" smtClean="0"/>
              <a:t>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2578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You cannot prevent a form from closing with the </a:t>
            </a:r>
            <a:r>
              <a:rPr lang="en-US" sz="2000" b="1" i="1" dirty="0" err="1" smtClean="0"/>
              <a:t>FormClosed</a:t>
            </a:r>
            <a:r>
              <a:rPr lang="en-US" sz="2000" b="1" i="1" dirty="0" smtClean="0"/>
              <a:t> event handler. </a:t>
            </a:r>
          </a:p>
          <a:p>
            <a:r>
              <a:rPr lang="en-US" sz="2000" b="1" i="1" dirty="0" smtClean="0"/>
              <a:t>You must use the </a:t>
            </a:r>
            <a:r>
              <a:rPr lang="en-US" sz="2000" b="1" i="1" dirty="0" err="1" smtClean="0"/>
              <a:t>FormClosing</a:t>
            </a:r>
            <a:r>
              <a:rPr lang="en-US" sz="2000" b="1" i="1" dirty="0" smtClean="0"/>
              <a:t> event handler to prevent a form from closing.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Accessing Controls on a Different 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Once you have created an instance of a form, you can access controls on that form in code</a:t>
            </a:r>
            <a:endParaRPr lang="en-US" sz="2400" dirty="0"/>
          </a:p>
          <a:p>
            <a:pPr lvl="1"/>
            <a:r>
              <a:rPr lang="en-US" sz="2400" dirty="0" smtClean="0"/>
              <a:t>The following code shows how you can</a:t>
            </a:r>
          </a:p>
          <a:p>
            <a:pPr lvl="2"/>
            <a:r>
              <a:rPr lang="en-US" dirty="0" smtClean="0"/>
              <a:t>Create an instance of a form</a:t>
            </a:r>
          </a:p>
          <a:p>
            <a:pPr lvl="2"/>
            <a:r>
              <a:rPr lang="en-US" dirty="0" smtClean="0"/>
              <a:t>Assign a value to the form’s label control’s Text property</a:t>
            </a:r>
          </a:p>
          <a:p>
            <a:pPr lvl="2"/>
            <a:r>
              <a:rPr lang="en-US" dirty="0" smtClean="0"/>
              <a:t>Display the form in modal style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Tutorial 7-3 demonstrates accessing controls on a different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frmGreetings</a:t>
            </a:r>
            <a:r>
              <a:rPr lang="en-US" sz="2400" b="1" dirty="0" smtClean="0"/>
              <a:t> As New </a:t>
            </a:r>
            <a:r>
              <a:rPr lang="en-US" sz="2400" b="1" dirty="0" err="1" smtClean="0"/>
              <a:t>GreetingsForm</a:t>
            </a:r>
            <a:endParaRPr lang="en-US" sz="2400" b="1" dirty="0" smtClean="0"/>
          </a:p>
          <a:p>
            <a:r>
              <a:rPr lang="en-US" sz="2400" b="1" dirty="0" err="1" smtClean="0"/>
              <a:t>frmGreetings.lblMessage.Text</a:t>
            </a:r>
            <a:r>
              <a:rPr lang="en-US" sz="2400" b="1" dirty="0" smtClean="0"/>
              <a:t> = "Good day!"</a:t>
            </a:r>
          </a:p>
          <a:p>
            <a:r>
              <a:rPr lang="en-US" sz="2400" b="1" dirty="0" err="1" smtClean="0"/>
              <a:t>frmGreetings.ShowDialog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Variables in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Class-level variables are declared </a:t>
            </a:r>
            <a:r>
              <a:rPr lang="en-US" sz="2000" b="1" dirty="0" smtClean="0">
                <a:solidFill>
                  <a:schemeClr val="bg1"/>
                </a:solidFill>
              </a:rPr>
              <a:t>Private</a:t>
            </a:r>
            <a:r>
              <a:rPr lang="en-US" sz="2000" dirty="0" smtClean="0"/>
              <a:t> by the </a:t>
            </a:r>
            <a:r>
              <a:rPr lang="en-US" sz="2000" b="1" dirty="0" smtClean="0">
                <a:solidFill>
                  <a:schemeClr val="bg1"/>
                </a:solidFill>
              </a:rPr>
              <a:t>Dim</a:t>
            </a:r>
            <a:r>
              <a:rPr lang="en-US" sz="2000" dirty="0" smtClean="0"/>
              <a:t> statement</a:t>
            </a:r>
          </a:p>
          <a:p>
            <a:r>
              <a:rPr lang="en-US" sz="2000" dirty="0" smtClean="0"/>
              <a:t>Private variables are not accessible by code in other forms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 the </a:t>
            </a:r>
            <a:r>
              <a:rPr lang="en-US" sz="2000" b="1" dirty="0" smtClean="0">
                <a:solidFill>
                  <a:schemeClr val="bg1"/>
                </a:solidFill>
              </a:rPr>
              <a:t>Public</a:t>
            </a:r>
            <a:r>
              <a:rPr lang="en-US" sz="2000" dirty="0" smtClean="0"/>
              <a:t> keyword to make a class-level variable available to methods outside the class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Explicitly declare class-level variables with the </a:t>
            </a:r>
            <a:r>
              <a:rPr lang="en-US" sz="2000" b="1" dirty="0" smtClean="0">
                <a:solidFill>
                  <a:schemeClr val="bg1"/>
                </a:solidFill>
              </a:rPr>
              <a:t>Private</a:t>
            </a:r>
            <a:r>
              <a:rPr lang="en-US" sz="2000" dirty="0" smtClean="0"/>
              <a:t> keyword to make your source code more self-documenting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3810000"/>
            <a:ext cx="644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Public </a:t>
            </a:r>
            <a:r>
              <a:rPr lang="en-US" sz="2400" b="1" dirty="0" err="1" smtClean="0"/>
              <a:t>dblTotal</a:t>
            </a:r>
            <a:r>
              <a:rPr lang="en-US" sz="2400" b="1" dirty="0" smtClean="0"/>
              <a:t> As Double   	' Class-level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7015" y="2514600"/>
            <a:ext cx="644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dblTotal</a:t>
            </a:r>
            <a:r>
              <a:rPr lang="en-US" sz="2400" b="1" dirty="0" smtClean="0"/>
              <a:t> As Double   	' Class-level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7015" y="5410200"/>
            <a:ext cx="644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Private </a:t>
            </a:r>
            <a:r>
              <a:rPr lang="en-US" sz="2400" b="1" dirty="0" err="1" smtClean="0"/>
              <a:t>dblTotal</a:t>
            </a:r>
            <a:r>
              <a:rPr lang="en-US" sz="2400" b="1" dirty="0" smtClean="0"/>
              <a:t> As Double   	' Class-level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</a:t>
            </a:r>
            <a:r>
              <a:rPr lang="en-US" sz="3200" b="1" dirty="0" smtClean="0"/>
              <a:t>Private</a:t>
            </a:r>
            <a:r>
              <a:rPr lang="en-US" sz="3200" dirty="0" smtClean="0"/>
              <a:t> and </a:t>
            </a:r>
            <a:r>
              <a:rPr lang="en-US" sz="3200" b="1" dirty="0" smtClean="0"/>
              <a:t>Public</a:t>
            </a:r>
            <a:r>
              <a:rPr lang="en-US" sz="3200" dirty="0" smtClean="0"/>
              <a:t> Procedures in a 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Procedures, by default, are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</a:p>
          <a:p>
            <a:r>
              <a:rPr lang="en-US" dirty="0" smtClean="0"/>
              <a:t>They can be accessed by code outside their form</a:t>
            </a:r>
          </a:p>
          <a:p>
            <a:r>
              <a:rPr lang="en-US" dirty="0" smtClean="0"/>
              <a:t>To make a procedure invisible outside its own form, declare it to be </a:t>
            </a:r>
            <a:r>
              <a:rPr lang="en-US" b="1" dirty="0" smtClean="0">
                <a:solidFill>
                  <a:schemeClr val="bg1"/>
                </a:solidFill>
              </a:rPr>
              <a:t>Private</a:t>
            </a:r>
          </a:p>
          <a:p>
            <a:r>
              <a:rPr lang="en-US" dirty="0" smtClean="0"/>
              <a:t>You should always make the procedures in a form private </a:t>
            </a:r>
          </a:p>
          <a:p>
            <a:pPr lvl="1"/>
            <a:r>
              <a:rPr lang="en-US" dirty="0" smtClean="0"/>
              <a:t>Unless you specifically want statements outside the form to execute the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a Form in More Than One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a form has been created and saved to a file, it may be used in other projects</a:t>
            </a:r>
          </a:p>
          <a:p>
            <a:r>
              <a:rPr lang="en-US" dirty="0" smtClean="0"/>
              <a:t>Follow these steps to add an existing form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With the receiving project open in Visual Studio, click </a:t>
            </a:r>
            <a:r>
              <a:rPr lang="en-US" b="1" i="1" dirty="0" smtClean="0"/>
              <a:t>Project</a:t>
            </a:r>
            <a:r>
              <a:rPr lang="en-US" dirty="0" smtClean="0"/>
              <a:t> on the menu bar, and then click </a:t>
            </a:r>
            <a:r>
              <a:rPr lang="en-US" b="1" i="1" dirty="0" smtClean="0"/>
              <a:t>Add Existing Item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i="1" dirty="0" smtClean="0"/>
              <a:t>Add Existing Item </a:t>
            </a:r>
            <a:r>
              <a:rPr lang="en-US" dirty="0" smtClean="0"/>
              <a:t>dialog box 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Locate the form file that you want to add to the project, select it and click the </a:t>
            </a:r>
            <a:r>
              <a:rPr lang="en-US" b="1" i="1" dirty="0" smtClean="0"/>
              <a:t>Open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A copy of the form is now added to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7.2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module contains code—declarations and procedures—that are</a:t>
            </a:r>
          </a:p>
          <a:p>
            <a:r>
              <a:rPr lang="en-US" dirty="0" smtClean="0"/>
              <a:t>used by other files in a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chemeClr val="bg1"/>
                </a:solidFill>
              </a:rPr>
              <a:t>module</a:t>
            </a:r>
            <a:r>
              <a:rPr lang="en-US" sz="2800" dirty="0" smtClean="0"/>
              <a:t> is a Visual Basic file that contains only code</a:t>
            </a:r>
          </a:p>
          <a:p>
            <a:pPr lvl="1"/>
            <a:r>
              <a:rPr lang="en-US" dirty="0" smtClean="0"/>
              <a:t>General purpose procedures, functions, and declarations of variables and constants</a:t>
            </a:r>
          </a:p>
          <a:p>
            <a:pPr lvl="1"/>
            <a:r>
              <a:rPr lang="en-US" dirty="0" smtClean="0"/>
              <a:t>Can be accessed by all forms in the same project</a:t>
            </a:r>
          </a:p>
          <a:p>
            <a:pPr lvl="1"/>
            <a:r>
              <a:rPr lang="en-US" dirty="0" smtClean="0"/>
              <a:t>No event handlers</a:t>
            </a:r>
          </a:p>
          <a:p>
            <a:pPr lvl="1"/>
            <a:r>
              <a:rPr lang="en-US" dirty="0" smtClean="0"/>
              <a:t>Stored in files that end with the .</a:t>
            </a:r>
            <a:r>
              <a:rPr lang="en-US" dirty="0" err="1" smtClean="0"/>
              <a:t>vb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Appears in the </a:t>
            </a:r>
            <a:r>
              <a:rPr lang="en-US" i="1" dirty="0" smtClean="0"/>
              <a:t>Solution Explorer </a:t>
            </a:r>
            <a:r>
              <a:rPr lang="en-US" dirty="0" smtClean="0"/>
              <a:t>along with entries for the project’s form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Names and Module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module </a:t>
            </a:r>
          </a:p>
          <a:p>
            <a:pPr lvl="1"/>
            <a:r>
              <a:rPr lang="en-US" sz="2000" dirty="0" smtClean="0"/>
              <a:t>begins with a </a:t>
            </a:r>
            <a:r>
              <a:rPr lang="en-US" sz="2000" b="1" dirty="0" smtClean="0"/>
              <a:t>Module</a:t>
            </a:r>
            <a:r>
              <a:rPr lang="en-US" sz="2000" dirty="0" smtClean="0"/>
              <a:t> statement </a:t>
            </a:r>
          </a:p>
          <a:p>
            <a:pPr lvl="1"/>
            <a:r>
              <a:rPr lang="en-US" sz="2000" dirty="0" smtClean="0"/>
              <a:t>ends with an </a:t>
            </a:r>
            <a:r>
              <a:rPr lang="en-US" sz="2000" b="1" dirty="0" smtClean="0"/>
              <a:t>End Module</a:t>
            </a:r>
            <a:r>
              <a:rPr lang="en-US" sz="2000" dirty="0" smtClean="0"/>
              <a:t> statement</a:t>
            </a:r>
          </a:p>
          <a:p>
            <a:r>
              <a:rPr lang="en-US" sz="2000" dirty="0" smtClean="0"/>
              <a:t>Here is the general format: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err="1" smtClean="0"/>
              <a:t>ModuleName</a:t>
            </a:r>
            <a:r>
              <a:rPr lang="en-US" sz="2000" dirty="0" smtClean="0"/>
              <a:t> is the name of the module</a:t>
            </a:r>
          </a:p>
          <a:p>
            <a:pPr lvl="1"/>
            <a:r>
              <a:rPr lang="en-US" sz="2000" dirty="0" smtClean="0"/>
              <a:t>Can be any valid identifier</a:t>
            </a:r>
          </a:p>
          <a:p>
            <a:pPr lvl="1"/>
            <a:r>
              <a:rPr lang="en-US" sz="2000" dirty="0" smtClean="0"/>
              <a:t>That describes its purpose</a:t>
            </a:r>
          </a:p>
          <a:p>
            <a:r>
              <a:rPr lang="en-US" sz="2000" dirty="0" smtClean="0"/>
              <a:t>Code is stored in a file that is named with the .</a:t>
            </a:r>
            <a:r>
              <a:rPr lang="en-US" sz="2000" dirty="0" err="1" smtClean="0"/>
              <a:t>vb</a:t>
            </a:r>
            <a:r>
              <a:rPr lang="en-US" sz="2000" dirty="0" smtClean="0"/>
              <a:t> extension</a:t>
            </a:r>
          </a:p>
          <a:p>
            <a:r>
              <a:rPr lang="en-US" sz="2000" dirty="0" smtClean="0"/>
              <a:t>Normally, the name of the file is the same as the name of the module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124200"/>
            <a:ext cx="32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Module </a:t>
            </a:r>
            <a:r>
              <a:rPr lang="en-US" sz="2000" b="1" dirty="0" err="1" smtClean="0"/>
              <a:t>ModuleName</a:t>
            </a:r>
            <a:endParaRPr lang="en-US" sz="2000" b="1" dirty="0" smtClean="0"/>
          </a:p>
          <a:p>
            <a:r>
              <a:rPr lang="en-US" sz="2000" b="1" dirty="0" smtClean="0"/>
              <a:t>     [Module Contents]</a:t>
            </a:r>
          </a:p>
          <a:p>
            <a:r>
              <a:rPr lang="en-US" sz="2000" b="1" dirty="0" smtClean="0"/>
              <a:t>End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code shows the contents of a module named </a:t>
            </a:r>
            <a:r>
              <a:rPr lang="en-US" sz="2400" dirty="0" err="1" smtClean="0"/>
              <a:t>RetailMath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Module </a:t>
            </a:r>
            <a:r>
              <a:rPr lang="en-US" sz="2000" b="1" dirty="0" err="1" smtClean="0"/>
              <a:t>RetailMath</a:t>
            </a:r>
            <a:endParaRPr lang="en-US" sz="2000" b="1" dirty="0" smtClean="0"/>
          </a:p>
          <a:p>
            <a:r>
              <a:rPr lang="en-US" sz="2000" b="1" dirty="0" smtClean="0"/>
              <a:t>    ' Global constant for the tax rate</a:t>
            </a:r>
          </a:p>
          <a:p>
            <a:r>
              <a:rPr lang="en-US" sz="2000" b="1" dirty="0" smtClean="0"/>
              <a:t>    Public Const </a:t>
            </a:r>
            <a:r>
              <a:rPr lang="en-US" sz="2000" b="1" dirty="0" err="1" smtClean="0"/>
              <a:t>decTAX_RATE</a:t>
            </a:r>
            <a:r>
              <a:rPr lang="en-US" sz="2000" b="1" dirty="0" smtClean="0"/>
              <a:t> As Decimal = 0.07D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' The </a:t>
            </a:r>
            <a:r>
              <a:rPr lang="en-US" sz="2000" b="1" dirty="0" err="1" smtClean="0"/>
              <a:t>SalesTax</a:t>
            </a:r>
            <a:r>
              <a:rPr lang="en-US" sz="2000" b="1" dirty="0" smtClean="0"/>
              <a:t> function returns the sales tax on a purchase.</a:t>
            </a:r>
          </a:p>
          <a:p>
            <a:r>
              <a:rPr lang="en-US" sz="2000" b="1" dirty="0" smtClean="0"/>
              <a:t>    Public Function </a:t>
            </a:r>
            <a:r>
              <a:rPr lang="en-US" sz="2000" b="1" dirty="0" err="1" smtClean="0"/>
              <a:t>SalesTax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ByVal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decPurchase</a:t>
            </a:r>
            <a:r>
              <a:rPr lang="en-US" sz="2000" b="1" dirty="0" smtClean="0"/>
              <a:t> As Decimal) As Decimal</a:t>
            </a:r>
          </a:p>
          <a:p>
            <a:r>
              <a:rPr lang="en-US" sz="2000" b="1" dirty="0" smtClean="0"/>
              <a:t>        Return </a:t>
            </a:r>
            <a:r>
              <a:rPr lang="en-US" sz="2000" b="1" dirty="0" err="1" smtClean="0"/>
              <a:t>decPurchase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decTAX_RATE</a:t>
            </a:r>
            <a:endParaRPr lang="en-US" sz="2000" b="1" dirty="0" smtClean="0"/>
          </a:p>
          <a:p>
            <a:r>
              <a:rPr lang="en-US" sz="2000" b="1" dirty="0" smtClean="0"/>
              <a:t>    End Function</a:t>
            </a:r>
          </a:p>
          <a:p>
            <a:r>
              <a:rPr lang="en-US" sz="2000" b="1" dirty="0" smtClean="0"/>
              <a:t>End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chapter demonstrates how to:</a:t>
            </a:r>
          </a:p>
          <a:p>
            <a:pPr lvl="1"/>
            <a:r>
              <a:rPr lang="en-US" dirty="0" smtClean="0"/>
              <a:t>Add multiple forms to a project</a:t>
            </a:r>
          </a:p>
          <a:p>
            <a:pPr lvl="1"/>
            <a:r>
              <a:rPr lang="en-US" dirty="0" smtClean="0"/>
              <a:t>Create a module to hold procedures and functions</a:t>
            </a:r>
          </a:p>
          <a:p>
            <a:pPr lvl="1"/>
            <a:r>
              <a:rPr lang="en-US" dirty="0" smtClean="0"/>
              <a:t>Create a menu system with commands and submenus</a:t>
            </a:r>
          </a:p>
          <a:p>
            <a:pPr lvl="1"/>
            <a:r>
              <a:rPr lang="en-US" dirty="0" smtClean="0"/>
              <a:t>Create context menus that appear when the user right-clicks on an item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Follow these steps to add a module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b="1" i="1" dirty="0" smtClean="0"/>
              <a:t>Project</a:t>
            </a:r>
            <a:r>
              <a:rPr lang="en-US" dirty="0" smtClean="0"/>
              <a:t> on the menu bar and then click</a:t>
            </a:r>
            <a:r>
              <a:rPr lang="en-US" b="1" i="1" dirty="0" smtClean="0"/>
              <a:t> Add Module</a:t>
            </a:r>
            <a:r>
              <a:rPr lang="en-US" dirty="0" smtClean="0"/>
              <a:t>. The </a:t>
            </a:r>
            <a:r>
              <a:rPr lang="en-US" b="1" i="1" dirty="0" smtClean="0"/>
              <a:t>Add New Item</a:t>
            </a:r>
            <a:r>
              <a:rPr lang="en-US" dirty="0" smtClean="0"/>
              <a:t> windows 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Change the default name that appears in the </a:t>
            </a:r>
            <a:r>
              <a:rPr lang="en-US" b="1" i="1" dirty="0" smtClean="0"/>
              <a:t>Name</a:t>
            </a:r>
            <a:r>
              <a:rPr lang="en-US" dirty="0" smtClean="0"/>
              <a:t> text box to the name you wish to give the new module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Click the </a:t>
            </a:r>
            <a:r>
              <a:rPr lang="en-US" b="1" i="1" dirty="0" smtClean="0"/>
              <a:t>Add</a:t>
            </a:r>
            <a:r>
              <a:rPr lang="en-US" dirty="0" smtClean="0"/>
              <a:t> button</a:t>
            </a:r>
          </a:p>
          <a:p>
            <a:r>
              <a:rPr lang="en-US" sz="2800" dirty="0" smtClean="0"/>
              <a:t>A new empty module will be added to your project</a:t>
            </a:r>
          </a:p>
          <a:p>
            <a:r>
              <a:rPr lang="en-US" sz="2800" dirty="0" smtClean="0"/>
              <a:t>The module is displayed in the </a:t>
            </a:r>
            <a:r>
              <a:rPr lang="en-US" sz="2800" i="1" dirty="0" smtClean="0"/>
              <a:t>Code</a:t>
            </a:r>
            <a:r>
              <a:rPr lang="en-US" sz="2800" dirty="0" smtClean="0"/>
              <a:t> window</a:t>
            </a:r>
          </a:p>
          <a:p>
            <a:r>
              <a:rPr lang="en-US" sz="2800" dirty="0" smtClean="0"/>
              <a:t>An entry for the module appears in the </a:t>
            </a:r>
            <a:r>
              <a:rPr lang="en-US" sz="2800" i="1" dirty="0" smtClean="0"/>
              <a:t>Solution Explorer</a:t>
            </a:r>
            <a:r>
              <a:rPr lang="en-US" sz="2800" dirty="0" smtClean="0"/>
              <a:t> window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chemeClr val="bg1"/>
                </a:solidFill>
              </a:rPr>
              <a:t>module-level variable</a:t>
            </a:r>
            <a:r>
              <a:rPr lang="en-US" sz="2200" dirty="0" smtClean="0"/>
              <a:t> is a variable that is declared inside a module, but not inside a procedure or function</a:t>
            </a:r>
          </a:p>
          <a:p>
            <a:r>
              <a:rPr lang="en-US" sz="2200" dirty="0" smtClean="0"/>
              <a:t>The same rules about the scope of class-level variables in a form apply to module-level variables in a module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Variables with </a:t>
            </a:r>
            <a:r>
              <a:rPr lang="en-US" sz="2200" b="1" dirty="0" smtClean="0">
                <a:solidFill>
                  <a:schemeClr val="bg1"/>
                </a:solidFill>
              </a:rPr>
              <a:t>module scope</a:t>
            </a:r>
            <a:r>
              <a:rPr lang="en-US" sz="2200" dirty="0" smtClean="0"/>
              <a:t> are declared with </a:t>
            </a:r>
            <a:r>
              <a:rPr lang="en-US" sz="2200" b="1" dirty="0" smtClean="0"/>
              <a:t>Dim</a:t>
            </a:r>
            <a:r>
              <a:rPr lang="en-US" sz="2200" dirty="0" smtClean="0"/>
              <a:t> or </a:t>
            </a:r>
            <a:r>
              <a:rPr lang="en-US" sz="2200" b="1" dirty="0" smtClean="0"/>
              <a:t>Private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Accessible to any function or procedure in the module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Not accessible to statements outside of the module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chemeClr val="bg1"/>
                </a:solidFill>
              </a:rPr>
              <a:t>global variable</a:t>
            </a:r>
            <a:r>
              <a:rPr lang="en-US" sz="2200" dirty="0" smtClean="0"/>
              <a:t> is declared with the </a:t>
            </a:r>
            <a:r>
              <a:rPr lang="en-US" sz="2200" b="1" dirty="0" smtClean="0"/>
              <a:t>Public</a:t>
            </a:r>
            <a:r>
              <a:rPr lang="en-US" sz="2200" dirty="0" smtClean="0"/>
              <a:t> keyword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Accessible to any statement in the application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Some programmers prefix global variables with </a:t>
            </a:r>
            <a:r>
              <a:rPr lang="en-US" sz="2200" b="1" dirty="0" smtClean="0"/>
              <a:t>g_ </a:t>
            </a:r>
          </a:p>
          <a:p>
            <a:pPr lvl="1">
              <a:lnSpc>
                <a:spcPct val="90000"/>
              </a:lnSpc>
            </a:pPr>
            <a:endParaRPr lang="en-US" sz="2200" b="1" dirty="0" smtClean="0"/>
          </a:p>
          <a:p>
            <a:pPr lvl="1">
              <a:lnSpc>
                <a:spcPct val="90000"/>
              </a:lnSpc>
            </a:pPr>
            <a:endParaRPr lang="en-US" sz="2200" b="1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Tutorial 7-4 examines an application that uses a module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34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 err="1" smtClean="0"/>
              <a:t>g_decPurchaseAmount</a:t>
            </a:r>
            <a:r>
              <a:rPr lang="en-US" b="1" dirty="0" smtClean="0"/>
              <a:t> As Decimal	' Global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a Module in More Than One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is possible to use more than one module in a project</a:t>
            </a:r>
          </a:p>
          <a:p>
            <a:r>
              <a:rPr lang="en-US" dirty="0" smtClean="0"/>
              <a:t>Suppose you want to add an existing module to a new project</a:t>
            </a:r>
          </a:p>
          <a:p>
            <a:r>
              <a:rPr lang="en-US" dirty="0" smtClean="0"/>
              <a:t>Follow these steps to add an existing standard module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b="1" i="1" dirty="0" smtClean="0"/>
              <a:t>Project</a:t>
            </a:r>
            <a:r>
              <a:rPr lang="en-US" dirty="0" smtClean="0"/>
              <a:t> on the menu bar, and then click </a:t>
            </a:r>
            <a:r>
              <a:rPr lang="en-US" b="1" i="1" dirty="0" smtClean="0"/>
              <a:t>Add Existing Item</a:t>
            </a:r>
            <a:r>
              <a:rPr lang="en-US" dirty="0" smtClean="0"/>
              <a:t>. The </a:t>
            </a:r>
            <a:r>
              <a:rPr lang="en-US" b="1" i="1" dirty="0" smtClean="0"/>
              <a:t>Add Existing Item</a:t>
            </a:r>
            <a:r>
              <a:rPr lang="en-US" dirty="0" smtClean="0"/>
              <a:t> dialog box 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 the dialog box to locate the module file you want to add to the project. When you locate the file, select it and click the </a:t>
            </a:r>
            <a:r>
              <a:rPr lang="en-US" b="1" i="1" dirty="0" smtClean="0"/>
              <a:t>Open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The module is now added to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7.3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allows you to create a system of drop-down menus for</a:t>
            </a:r>
          </a:p>
          <a:p>
            <a:r>
              <a:rPr lang="en-US" dirty="0" smtClean="0"/>
              <a:t>any form in your application. You use the menu designer to create a</a:t>
            </a:r>
          </a:p>
          <a:p>
            <a:r>
              <a:rPr lang="en-US" dirty="0" smtClean="0"/>
              <a:t>menu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menu system</a:t>
            </a:r>
            <a:r>
              <a:rPr lang="en-US" dirty="0" smtClean="0"/>
              <a:t> is a collection of commands organized in one or more drop-down menus</a:t>
            </a:r>
          </a:p>
          <a:p>
            <a:pPr lvl="1"/>
            <a:r>
              <a:rPr lang="en-US" dirty="0" smtClean="0"/>
              <a:t>commonly used when an application has several options for the user to choose from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menu designer</a:t>
            </a:r>
            <a:r>
              <a:rPr lang="en-US" dirty="0" smtClean="0"/>
              <a:t> allows you to visually create a custom menu system</a:t>
            </a:r>
          </a:p>
          <a:p>
            <a:pPr lvl="1"/>
            <a:r>
              <a:rPr lang="en-US" dirty="0" smtClean="0"/>
              <a:t> for any form in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Each drop-down menu has a </a:t>
            </a:r>
            <a:r>
              <a:rPr lang="en-US" sz="2600" b="1" dirty="0" smtClean="0">
                <a:solidFill>
                  <a:schemeClr val="bg1"/>
                </a:solidFill>
              </a:rPr>
              <a:t>menu name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Each drop-down menu has a list of actions or </a:t>
            </a:r>
            <a:r>
              <a:rPr lang="en-US" sz="2600" b="1" dirty="0" smtClean="0">
                <a:solidFill>
                  <a:schemeClr val="bg1"/>
                </a:solidFill>
              </a:rPr>
              <a:t>menu commands </a:t>
            </a:r>
            <a:r>
              <a:rPr lang="en-US" sz="2600" dirty="0" smtClean="0"/>
              <a:t>that can be performed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Some commands may lead to a </a:t>
            </a:r>
            <a:r>
              <a:rPr lang="en-US" sz="2600" b="1" dirty="0" smtClean="0">
                <a:solidFill>
                  <a:schemeClr val="bg1"/>
                </a:solidFill>
              </a:rPr>
              <a:t>submenu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ftp://aw253:oAtaBE@awftp.pearsoned.com/VB%202008%20Art/07-JPEGS/0726_4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55320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Actions may be performed using a key or key combination called a </a:t>
            </a:r>
            <a:r>
              <a:rPr lang="en-US" sz="2600" b="1" dirty="0" smtClean="0">
                <a:solidFill>
                  <a:schemeClr val="bg1"/>
                </a:solidFill>
              </a:rPr>
              <a:t>shortcut key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bg1"/>
                </a:solidFill>
              </a:rPr>
              <a:t>checked menu command</a:t>
            </a:r>
            <a:r>
              <a:rPr lang="en-US" sz="2600" dirty="0" smtClean="0"/>
              <a:t> toggles between the  checked (if on) and unchecked (if off) states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bg1"/>
                </a:solidFill>
              </a:rPr>
              <a:t>separator bar</a:t>
            </a:r>
            <a:r>
              <a:rPr lang="en-US" sz="2600" dirty="0" smtClean="0"/>
              <a:t> helps group similar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2" descr="ftp://aw253:oAtaBE@awftp.pearsoned.com/VB%202008%20Art/07-JPEGS/0726_4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55320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bg1"/>
                </a:solidFill>
              </a:rPr>
              <a:t>MenuStrip</a:t>
            </a:r>
            <a:r>
              <a:rPr lang="en-US" b="1" dirty="0" smtClean="0">
                <a:solidFill>
                  <a:schemeClr val="bg1"/>
                </a:solidFill>
              </a:rPr>
              <a:t> control </a:t>
            </a:r>
            <a:r>
              <a:rPr lang="en-US" dirty="0" smtClean="0"/>
              <a:t>adds a menu to a form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Double-click on the </a:t>
            </a:r>
            <a:r>
              <a:rPr lang="en-US" b="1" i="1" dirty="0" err="1" smtClean="0"/>
              <a:t>MenuStrip</a:t>
            </a:r>
            <a:r>
              <a:rPr lang="en-US" dirty="0" smtClean="0"/>
              <a:t> icon in the </a:t>
            </a:r>
            <a:r>
              <a:rPr lang="en-US" b="1" i="1" dirty="0" smtClean="0"/>
              <a:t>Menus &amp; Toolbars </a:t>
            </a:r>
            <a:r>
              <a:rPr lang="en-US" dirty="0" smtClean="0"/>
              <a:t>section of the </a:t>
            </a:r>
            <a:r>
              <a:rPr lang="en-US" b="1" i="1" dirty="0" smtClean="0"/>
              <a:t>Toolbox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MenuStrip</a:t>
            </a:r>
            <a:r>
              <a:rPr lang="en-US" dirty="0" smtClean="0"/>
              <a:t> control is displayed in the component tray (bottom of </a:t>
            </a:r>
            <a:r>
              <a:rPr lang="en-US" i="1" dirty="0" smtClean="0"/>
              <a:t>Design</a:t>
            </a:r>
            <a:r>
              <a:rPr lang="en-US" dirty="0" smtClean="0"/>
              <a:t> window)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 </a:t>
            </a:r>
            <a:r>
              <a:rPr lang="en-US" dirty="0" err="1" smtClean="0"/>
              <a:t>MenuStrip</a:t>
            </a:r>
            <a:r>
              <a:rPr lang="en-US" dirty="0" smtClean="0"/>
              <a:t> can have many </a:t>
            </a:r>
            <a:r>
              <a:rPr lang="en-US" b="1" dirty="0" err="1" smtClean="0">
                <a:solidFill>
                  <a:schemeClr val="bg1"/>
                </a:solidFill>
              </a:rPr>
              <a:t>ToolStripMenuItem</a:t>
            </a:r>
            <a:r>
              <a:rPr lang="en-US" b="1" dirty="0" smtClean="0">
                <a:solidFill>
                  <a:schemeClr val="bg1"/>
                </a:solidFill>
              </a:rPr>
              <a:t> objects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Each represents a single menu command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Name</a:t>
            </a:r>
            <a:r>
              <a:rPr lang="en-US" dirty="0" smtClean="0"/>
              <a:t> property - used by VB to identify it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Text</a:t>
            </a:r>
            <a:r>
              <a:rPr lang="en-US" dirty="0" smtClean="0"/>
              <a:t> property – text displayed to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Menu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3733800"/>
            <a:ext cx="2043701" cy="1323439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eaLnBrk="0" hangingPunct="0"/>
            <a:r>
              <a:rPr lang="en-US" sz="2000" b="1" dirty="0" smtClean="0"/>
              <a:t>The word </a:t>
            </a:r>
            <a:r>
              <a:rPr lang="en-US" sz="2000" b="1" i="1" dirty="0" smtClean="0"/>
              <a:t>File</a:t>
            </a:r>
            <a:r>
              <a:rPr lang="en-US" sz="2000" b="1" dirty="0" smtClean="0"/>
              <a:t> has</a:t>
            </a:r>
          </a:p>
          <a:p>
            <a:pPr algn="l" eaLnBrk="0" hangingPunct="0"/>
            <a:r>
              <a:rPr lang="en-US" sz="2000" b="1" dirty="0" smtClean="0"/>
              <a:t>been typed as </a:t>
            </a:r>
          </a:p>
          <a:p>
            <a:pPr algn="l" eaLnBrk="0" hangingPunct="0"/>
            <a:r>
              <a:rPr lang="en-US" sz="2000" b="1" dirty="0" smtClean="0"/>
              <a:t>the text for the</a:t>
            </a:r>
          </a:p>
          <a:p>
            <a:pPr algn="l" eaLnBrk="0" hangingPunct="0"/>
            <a:r>
              <a:rPr lang="en-US" sz="2000" b="1" dirty="0" smtClean="0"/>
              <a:t>first menu item</a:t>
            </a:r>
            <a:endParaRPr lang="en-US" sz="2000" b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447800" y="2918618"/>
            <a:ext cx="419100" cy="8151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76700" y="3680619"/>
            <a:ext cx="2247900" cy="1015663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/>
            <a:r>
              <a:rPr lang="en-US" sz="2000" b="1" dirty="0" smtClean="0"/>
              <a:t>Select the box to enter the next menu item</a:t>
            </a:r>
            <a:endParaRPr lang="en-US" sz="20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4838700" y="2918619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ToolStripMenuItem</a:t>
            </a:r>
            <a:r>
              <a:rPr lang="en-US" dirty="0" smtClean="0"/>
              <a:t> Object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recommended that you change the default value of the Name property so that it</a:t>
            </a:r>
          </a:p>
          <a:p>
            <a:pPr lvl="1"/>
            <a:r>
              <a:rPr lang="en-US" dirty="0" smtClean="0"/>
              <a:t>Begins with the </a:t>
            </a:r>
            <a:r>
              <a:rPr lang="en-US" b="1" dirty="0" err="1" smtClean="0"/>
              <a:t>mnu</a:t>
            </a:r>
            <a:r>
              <a:rPr lang="en-US" dirty="0" smtClean="0"/>
              <a:t> prefix</a:t>
            </a:r>
          </a:p>
          <a:p>
            <a:pPr lvl="1"/>
            <a:r>
              <a:rPr lang="en-US" dirty="0" smtClean="0"/>
              <a:t>Reflects the Text property and position in the menu hierarchy</a:t>
            </a:r>
          </a:p>
          <a:p>
            <a:pPr lvl="2"/>
            <a:r>
              <a:rPr lang="en-US" dirty="0" err="1" smtClean="0"/>
              <a:t>mnuFile</a:t>
            </a:r>
            <a:endParaRPr lang="en-US" dirty="0" smtClean="0"/>
          </a:p>
          <a:p>
            <a:pPr lvl="2"/>
            <a:r>
              <a:rPr lang="en-US" dirty="0" err="1" smtClean="0"/>
              <a:t>mnuFileSave</a:t>
            </a:r>
            <a:endParaRPr lang="en-US" dirty="0" smtClean="0"/>
          </a:p>
          <a:p>
            <a:pPr lvl="2"/>
            <a:r>
              <a:rPr lang="en-US" dirty="0" err="1" smtClean="0"/>
              <a:t>mnuFilePrint</a:t>
            </a:r>
            <a:endParaRPr lang="en-US" dirty="0" smtClean="0"/>
          </a:p>
          <a:p>
            <a:pPr lvl="2"/>
            <a:r>
              <a:rPr lang="en-US" dirty="0" err="1" smtClean="0"/>
              <a:t>mnuFileExit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6" descr="ftp://aw253:oAtaBE@awftp.pearsoned.com/VB%202008%20Art/07-JPEGS/07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114800"/>
            <a:ext cx="4652337" cy="159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7.1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projects can have multiple forms. The startup form is</a:t>
            </a:r>
          </a:p>
          <a:p>
            <a:r>
              <a:rPr lang="en-US" dirty="0" smtClean="0"/>
              <a:t>the form that is displayed when the project executes. Other forms</a:t>
            </a:r>
          </a:p>
          <a:p>
            <a:r>
              <a:rPr lang="en-US" dirty="0" smtClean="0"/>
              <a:t>in a project are displayed by programming 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keys that cause a menu command to execute</a:t>
            </a:r>
          </a:p>
          <a:p>
            <a:pPr lvl="1"/>
            <a:r>
              <a:rPr lang="en-US" b="1" dirty="0" smtClean="0"/>
              <a:t>Ctrl + C</a:t>
            </a:r>
            <a:r>
              <a:rPr lang="en-US" dirty="0" smtClean="0"/>
              <a:t> to copy an item to the clipboard</a:t>
            </a:r>
          </a:p>
          <a:p>
            <a:pPr lvl="1"/>
            <a:r>
              <a:rPr lang="en-US" dirty="0" smtClean="0"/>
              <a:t>Set with the </a:t>
            </a:r>
            <a:r>
              <a:rPr lang="en-US" b="1" dirty="0" err="1" smtClean="0">
                <a:solidFill>
                  <a:schemeClr val="bg1"/>
                </a:solidFill>
              </a:rPr>
              <a:t>ShortcutKeys</a:t>
            </a:r>
            <a:r>
              <a:rPr lang="en-US" b="1" dirty="0" smtClean="0">
                <a:solidFill>
                  <a:schemeClr val="bg1"/>
                </a:solidFill>
              </a:rPr>
              <a:t> property</a:t>
            </a:r>
            <a:endParaRPr lang="en-US" dirty="0" smtClean="0"/>
          </a:p>
          <a:p>
            <a:pPr lvl="1"/>
            <a:r>
              <a:rPr lang="en-US" dirty="0" smtClean="0"/>
              <a:t>Displayed only if the </a:t>
            </a:r>
            <a:r>
              <a:rPr lang="en-US" b="1" dirty="0" err="1" smtClean="0">
                <a:solidFill>
                  <a:schemeClr val="bg1"/>
                </a:solidFill>
              </a:rPr>
              <a:t>ShowShortcut</a:t>
            </a:r>
            <a:r>
              <a:rPr lang="en-US" b="1" dirty="0" smtClean="0">
                <a:solidFill>
                  <a:schemeClr val="bg1"/>
                </a:solidFill>
              </a:rPr>
              <a:t> property </a:t>
            </a:r>
            <a:r>
              <a:rPr lang="en-US" dirty="0" smtClean="0"/>
              <a:t>is set to </a:t>
            </a:r>
            <a:r>
              <a:rPr lang="en-US" b="1" dirty="0" smtClean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51109"/>
            <a:ext cx="4038600" cy="34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Menu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Turns a feature on or off</a:t>
            </a:r>
          </a:p>
          <a:p>
            <a:pPr lvl="1"/>
            <a:r>
              <a:rPr lang="en-US" dirty="0" smtClean="0"/>
              <a:t>For example, an alarm for a clock</a:t>
            </a:r>
          </a:p>
          <a:p>
            <a:r>
              <a:rPr lang="en-US" sz="2800" dirty="0" smtClean="0"/>
              <a:t>To create a checked menu item:</a:t>
            </a:r>
          </a:p>
          <a:p>
            <a:pPr lvl="1"/>
            <a:r>
              <a:rPr lang="en-US" dirty="0" smtClean="0"/>
              <a:t>Set </a:t>
            </a:r>
            <a:r>
              <a:rPr lang="en-US" b="1" dirty="0" err="1" smtClean="0">
                <a:solidFill>
                  <a:schemeClr val="bg1"/>
                </a:solidFill>
              </a:rPr>
              <a:t>CheckOnClick</a:t>
            </a:r>
            <a:r>
              <a:rPr lang="en-US" b="1" dirty="0" smtClean="0">
                <a:solidFill>
                  <a:schemeClr val="bg1"/>
                </a:solidFill>
              </a:rPr>
              <a:t> property</a:t>
            </a:r>
            <a:r>
              <a:rPr lang="en-US" dirty="0" smtClean="0"/>
              <a:t> to </a:t>
            </a:r>
            <a:r>
              <a:rPr lang="en-US" b="1" dirty="0" smtClean="0"/>
              <a:t>True</a:t>
            </a:r>
          </a:p>
          <a:p>
            <a:r>
              <a:rPr lang="en-US" sz="2800" dirty="0" smtClean="0"/>
              <a:t>Set Checked property to True if feature should be on when the form is initially displayed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724400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  <a:r>
              <a:rPr lang="en-US" sz="2000" b="1" dirty="0" err="1" smtClean="0"/>
              <a:t>mnuSettingsAlarm.Checked</a:t>
            </a:r>
            <a:r>
              <a:rPr lang="en-US" sz="2000" b="1" dirty="0" smtClean="0"/>
              <a:t> = True Then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("WAKE UP!")</a:t>
            </a:r>
          </a:p>
          <a:p>
            <a:r>
              <a:rPr lang="en-US" sz="2000" b="1" dirty="0" smtClean="0"/>
              <a:t>End If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Disabled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menu item is grayed out (disabled) with the Enabled property, for example:</a:t>
            </a:r>
          </a:p>
          <a:p>
            <a:pPr lvl="1"/>
            <a:r>
              <a:rPr lang="en-US" dirty="0" smtClean="0"/>
              <a:t>Paste option is initially disabled and only enabled after something is cut or copied</a:t>
            </a:r>
          </a:p>
          <a:p>
            <a:pPr lvl="1"/>
            <a:r>
              <a:rPr lang="en-US" dirty="0" smtClean="0"/>
              <a:t>Code initially disables the Paste option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Following a cut or copy, Paste is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4191000"/>
            <a:ext cx="3989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mnuEditPaste.Enabled</a:t>
            </a:r>
            <a:r>
              <a:rPr lang="en-US" sz="2400" b="1" dirty="0" smtClean="0"/>
              <a:t> = False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5334000"/>
            <a:ext cx="391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mnuEditPaste.Enabled</a:t>
            </a:r>
            <a:r>
              <a:rPr lang="en-US" sz="2400" b="1" dirty="0" smtClean="0"/>
              <a:t> = True</a:t>
            </a:r>
            <a:endParaRPr lang="en-US" sz="24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Separator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menu item, select </a:t>
            </a:r>
            <a:r>
              <a:rPr lang="en-US" b="1" i="1" dirty="0" smtClean="0"/>
              <a:t>Insert Separator</a:t>
            </a:r>
          </a:p>
          <a:p>
            <a:pPr lvl="1"/>
            <a:r>
              <a:rPr lang="en-US" dirty="0" smtClean="0"/>
              <a:t>A separator bar will be inserted above the menu item </a:t>
            </a:r>
          </a:p>
          <a:p>
            <a:r>
              <a:rPr lang="en-US" dirty="0" smtClean="0"/>
              <a:t>Or type a hyphen (</a:t>
            </a:r>
            <a:r>
              <a:rPr lang="en-US" b="1" dirty="0" smtClean="0"/>
              <a:t>-</a:t>
            </a:r>
            <a:r>
              <a:rPr lang="en-US" dirty="0" smtClean="0"/>
              <a:t>) as a menu item’s Text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selecting a menu item in the designer, a </a:t>
            </a:r>
            <a:r>
              <a:rPr lang="en-US" b="1" i="1" dirty="0" smtClean="0"/>
              <a:t>Type Here</a:t>
            </a:r>
            <a:r>
              <a:rPr lang="en-US" b="1" dirty="0" smtClean="0"/>
              <a:t> </a:t>
            </a:r>
            <a:r>
              <a:rPr lang="en-US" dirty="0" smtClean="0"/>
              <a:t>box appears to the right</a:t>
            </a:r>
          </a:p>
          <a:p>
            <a:pPr lvl="1"/>
            <a:r>
              <a:rPr lang="en-US" dirty="0" smtClean="0"/>
              <a:t>Begin a submenu by setting up this menu item </a:t>
            </a:r>
          </a:p>
          <a:p>
            <a:r>
              <a:rPr lang="en-US" dirty="0" smtClean="0"/>
              <a:t>If a menu item has a submenu, a solid right-pointing arrow(     )will be shown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76400"/>
            <a:ext cx="4038600" cy="342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0" y="5257800"/>
            <a:ext cx="2035557" cy="707886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eaLnBrk="0" hangingPunct="0"/>
            <a:r>
              <a:rPr lang="en-US" sz="2000" b="1" dirty="0" smtClean="0"/>
              <a:t>Type here to add </a:t>
            </a:r>
          </a:p>
          <a:p>
            <a:pPr algn="l" eaLnBrk="0" hangingPunct="0"/>
            <a:r>
              <a:rPr lang="en-US" sz="2000" b="1" dirty="0" smtClean="0"/>
              <a:t>a submenu item</a:t>
            </a:r>
            <a:endParaRPr lang="en-US" sz="2000" b="1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934200" y="4442618"/>
            <a:ext cx="419100" cy="8151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105400"/>
            <a:ext cx="371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Inserting, Deleting, And Rearranging Menu Items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To insert a new menu item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Right-click an existing menu item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Select </a:t>
            </a:r>
            <a:r>
              <a:rPr lang="en-US" sz="2600" b="1" i="1" dirty="0" smtClean="0"/>
              <a:t>Insert</a:t>
            </a:r>
            <a:r>
              <a:rPr lang="en-US" sz="2600" dirty="0" smtClean="0"/>
              <a:t> then </a:t>
            </a:r>
            <a:r>
              <a:rPr lang="en-US" sz="2600" b="1" i="1" dirty="0" err="1" smtClean="0"/>
              <a:t>MenuItem</a:t>
            </a:r>
            <a:r>
              <a:rPr lang="en-US" sz="2600" dirty="0" smtClean="0"/>
              <a:t> from pop-up menu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new menu item will be inserted above the existing menu item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To delete a menu item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Right-click on the item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Choose </a:t>
            </a:r>
            <a:r>
              <a:rPr lang="en-US" sz="2600" b="1" i="1" dirty="0" smtClean="0"/>
              <a:t>Delete</a:t>
            </a:r>
            <a:r>
              <a:rPr lang="en-US" sz="2600" dirty="0" smtClean="0"/>
              <a:t> from the pop-up menu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Or select the menu item and press the </a:t>
            </a:r>
            <a:r>
              <a:rPr lang="en-US" sz="2600" b="1" dirty="0" smtClean="0"/>
              <a:t>Delete</a:t>
            </a:r>
            <a:r>
              <a:rPr lang="en-US" sz="2600" dirty="0" smtClean="0"/>
              <a:t> key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To rearrange a menu item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Simply select the menu item in the menu designer and drag it to the desired 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ToolStripMenuItem</a:t>
            </a:r>
            <a:r>
              <a:rPr lang="en-US" dirty="0" smtClean="0"/>
              <a:t> 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Menus and submenus require no code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Commands must have a click event procedure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Double click on the menu item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Event procedure created in the code window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Programmer supplies the code to execute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Suppose a menu system has a </a:t>
            </a:r>
            <a:r>
              <a:rPr lang="en-US" sz="2800" b="1" i="1" dirty="0" smtClean="0"/>
              <a:t>File</a:t>
            </a:r>
            <a:r>
              <a:rPr lang="en-US" sz="2800" dirty="0" smtClean="0"/>
              <a:t> menu with an </a:t>
            </a:r>
            <a:r>
              <a:rPr lang="en-US" sz="2800" b="1" i="1" dirty="0" smtClean="0"/>
              <a:t>Exit</a:t>
            </a:r>
            <a:r>
              <a:rPr lang="en-US" sz="2800" dirty="0" smtClean="0"/>
              <a:t> command named </a:t>
            </a:r>
            <a:r>
              <a:rPr lang="en-US" sz="2800" b="1" dirty="0" err="1" smtClean="0"/>
              <a:t>mnuFileExit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7300" y="4724400"/>
            <a:ext cx="662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Private Sub </a:t>
            </a:r>
            <a:r>
              <a:rPr lang="en-US" sz="2000" b="1" dirty="0" err="1" smtClean="0"/>
              <a:t>mnuFileExit_Click</a:t>
            </a:r>
            <a:r>
              <a:rPr lang="en-US" sz="2000" b="1" dirty="0" smtClean="0"/>
              <a:t>(...) Handles </a:t>
            </a:r>
            <a:r>
              <a:rPr lang="en-US" sz="2000" b="1" dirty="0" err="1" smtClean="0"/>
              <a:t>mnuFileExit.Click</a:t>
            </a:r>
            <a:endParaRPr lang="en-US" sz="2000" b="1" dirty="0" smtClean="0"/>
          </a:p>
          <a:p>
            <a:r>
              <a:rPr lang="en-US" sz="2000" b="1" dirty="0" smtClean="0"/>
              <a:t>    ' Close the form.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Me.Close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End Sub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Most applications to have the following menu items</a:t>
            </a:r>
          </a:p>
          <a:p>
            <a:pPr lvl="1"/>
            <a:r>
              <a:rPr lang="en-US" b="1" i="1" dirty="0" smtClean="0"/>
              <a:t>File</a:t>
            </a:r>
            <a:r>
              <a:rPr lang="en-US" dirty="0" smtClean="0"/>
              <a:t> as the leftmost item on the menu strip</a:t>
            </a:r>
          </a:p>
          <a:p>
            <a:pPr lvl="2"/>
            <a:r>
              <a:rPr lang="en-US" sz="2800" dirty="0" smtClean="0"/>
              <a:t>Access key </a:t>
            </a:r>
            <a:r>
              <a:rPr lang="en-US" sz="2800" b="1" dirty="0" smtClean="0"/>
              <a:t>Alt + F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/>
              <a:t>Exit</a:t>
            </a:r>
            <a:r>
              <a:rPr lang="en-US" dirty="0" smtClean="0"/>
              <a:t> command on the </a:t>
            </a:r>
            <a:r>
              <a:rPr lang="en-US" i="1" dirty="0" smtClean="0"/>
              <a:t>File</a:t>
            </a:r>
            <a:r>
              <a:rPr lang="en-US" dirty="0" smtClean="0"/>
              <a:t> menu</a:t>
            </a:r>
          </a:p>
          <a:p>
            <a:pPr lvl="2"/>
            <a:r>
              <a:rPr lang="en-US" sz="2800" dirty="0" smtClean="0"/>
              <a:t>Access key </a:t>
            </a:r>
            <a:r>
              <a:rPr lang="en-US" sz="2800" b="1" dirty="0" smtClean="0"/>
              <a:t>Alt + X </a:t>
            </a:r>
          </a:p>
          <a:p>
            <a:pPr lvl="2"/>
            <a:r>
              <a:rPr lang="en-US" sz="2800" dirty="0" smtClean="0"/>
              <a:t>Shortcut key </a:t>
            </a:r>
            <a:r>
              <a:rPr lang="en-US" sz="2800" b="1" dirty="0" smtClean="0"/>
              <a:t>Alt + Q </a:t>
            </a:r>
            <a:r>
              <a:rPr lang="en-US" sz="2800" dirty="0" smtClean="0"/>
              <a:t>(optional)</a:t>
            </a:r>
          </a:p>
          <a:p>
            <a:pPr lvl="1"/>
            <a:r>
              <a:rPr lang="en-US" b="1" i="1" dirty="0" smtClean="0"/>
              <a:t>Help</a:t>
            </a:r>
            <a:r>
              <a:rPr lang="en-US" dirty="0" smtClean="0"/>
              <a:t> as the rightmost item on the menu strip</a:t>
            </a:r>
          </a:p>
          <a:p>
            <a:pPr lvl="2"/>
            <a:r>
              <a:rPr lang="en-US" sz="2800" dirty="0" smtClean="0"/>
              <a:t>Access key </a:t>
            </a:r>
            <a:r>
              <a:rPr lang="en-US" sz="2800" b="1" dirty="0" smtClean="0"/>
              <a:t>Alt + H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/>
              <a:t>About</a:t>
            </a:r>
            <a:r>
              <a:rPr lang="en-US" dirty="0" smtClean="0"/>
              <a:t> command on the Help menu</a:t>
            </a:r>
          </a:p>
          <a:p>
            <a:pPr lvl="2"/>
            <a:r>
              <a:rPr lang="en-US" sz="2800" dirty="0" smtClean="0"/>
              <a:t>Access key </a:t>
            </a:r>
            <a:r>
              <a:rPr lang="en-US" sz="2800" b="1" dirty="0" smtClean="0"/>
              <a:t>Alt + A</a:t>
            </a:r>
          </a:p>
          <a:p>
            <a:pPr lvl="2"/>
            <a:r>
              <a:rPr lang="en-US" sz="2800" dirty="0" smtClean="0"/>
              <a:t>Displays an </a:t>
            </a:r>
            <a:r>
              <a:rPr lang="en-US" sz="2800" i="1" dirty="0" smtClean="0"/>
              <a:t>About</a:t>
            </a:r>
            <a:r>
              <a:rPr lang="en-US" sz="2800" dirty="0" smtClean="0"/>
              <a:t> box</a:t>
            </a:r>
          </a:p>
          <a:p>
            <a:r>
              <a:rPr lang="en-US" sz="2800" dirty="0" smtClean="0"/>
              <a:t>Tutorial 7-5 demonstrates how to build a simple menu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bg1"/>
                </a:solidFill>
              </a:rPr>
              <a:t>context menu</a:t>
            </a:r>
            <a:r>
              <a:rPr lang="en-US" sz="2400" dirty="0" smtClean="0"/>
              <a:t>, or pop-up menu, is displayed when the user right-clicks a form or control</a:t>
            </a:r>
          </a:p>
          <a:p>
            <a:r>
              <a:rPr lang="en-US" sz="2400" dirty="0" smtClean="0"/>
              <a:t>To create a context menu</a:t>
            </a:r>
          </a:p>
          <a:p>
            <a:pPr lvl="1"/>
            <a:r>
              <a:rPr lang="en-US" sz="2000" dirty="0" smtClean="0"/>
              <a:t>Double-click the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icon in the </a:t>
            </a:r>
            <a:r>
              <a:rPr lang="en-US" sz="2000" i="1" dirty="0" smtClean="0"/>
              <a:t>Toolbox</a:t>
            </a:r>
            <a:r>
              <a:rPr lang="en-US" sz="2000" dirty="0" smtClean="0"/>
              <a:t> window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control appears in the component tray</a:t>
            </a:r>
          </a:p>
          <a:p>
            <a:pPr lvl="1"/>
            <a:r>
              <a:rPr lang="en-US" sz="2000" dirty="0" smtClean="0"/>
              <a:t>Change the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control’s default Name property</a:t>
            </a:r>
          </a:p>
          <a:p>
            <a:pPr lvl="1"/>
            <a:r>
              <a:rPr lang="en-US" sz="2000" dirty="0" smtClean="0"/>
              <a:t>Add menu items with the menu designer</a:t>
            </a:r>
          </a:p>
          <a:p>
            <a:pPr lvl="1"/>
            <a:r>
              <a:rPr lang="en-US" sz="2000" dirty="0" smtClean="0"/>
              <a:t>Create click event procedures for the menu items</a:t>
            </a:r>
          </a:p>
          <a:p>
            <a:pPr lvl="1"/>
            <a:r>
              <a:rPr lang="en-US" sz="2000" dirty="0" smtClean="0"/>
              <a:t>Associate the context menu with a control </a:t>
            </a:r>
          </a:p>
          <a:p>
            <a:pPr lvl="1"/>
            <a:r>
              <a:rPr lang="en-US" sz="2000" dirty="0" smtClean="0"/>
              <a:t>Set the control’s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property to the name of the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control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7.4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Focus on Problem Solving: Building the </a:t>
            </a:r>
            <a:r>
              <a:rPr lang="en-US" sz="2400" i="1" dirty="0" smtClean="0"/>
              <a:t>High</a:t>
            </a:r>
            <a:br>
              <a:rPr lang="en-US" sz="2400" i="1" dirty="0" smtClean="0"/>
            </a:br>
            <a:r>
              <a:rPr lang="en-US" sz="2400" i="1" dirty="0" smtClean="0"/>
              <a:t>Adventure Travel Agency Price Quote Application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 this section you build an application for the High Adventure</a:t>
            </a:r>
          </a:p>
          <a:p>
            <a:r>
              <a:rPr lang="en-US" dirty="0" smtClean="0"/>
              <a:t>Travel Agency. The application uses multiple forms, a module,</a:t>
            </a:r>
          </a:p>
          <a:p>
            <a:r>
              <a:rPr lang="en-US" dirty="0" smtClean="0"/>
              <a:t>and a menu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Windows Forms applications are not limited to only a single form</a:t>
            </a:r>
          </a:p>
          <a:p>
            <a:r>
              <a:rPr lang="en-US" dirty="0" smtClean="0"/>
              <a:t>You may create multiple forms</a:t>
            </a:r>
          </a:p>
          <a:p>
            <a:pPr lvl="1"/>
            <a:r>
              <a:rPr lang="en-US" dirty="0" smtClean="0"/>
              <a:t>To use as dialog boxes</a:t>
            </a:r>
          </a:p>
          <a:p>
            <a:pPr lvl="1"/>
            <a:r>
              <a:rPr lang="en-US" dirty="0" smtClean="0"/>
              <a:t>Display error messages</a:t>
            </a:r>
          </a:p>
          <a:p>
            <a:pPr lvl="1"/>
            <a:r>
              <a:rPr lang="en-US" dirty="0" smtClean="0"/>
              <a:t>And so on</a:t>
            </a:r>
          </a:p>
          <a:p>
            <a:r>
              <a:rPr lang="en-US" dirty="0" smtClean="0"/>
              <a:t>Windows Forms applications typically have one form called the </a:t>
            </a:r>
            <a:r>
              <a:rPr lang="en-US" b="1" dirty="0" smtClean="0">
                <a:solidFill>
                  <a:schemeClr val="bg1"/>
                </a:solidFill>
              </a:rPr>
              <a:t>startup form</a:t>
            </a:r>
            <a:endParaRPr lang="en-US" dirty="0" smtClean="0"/>
          </a:p>
          <a:p>
            <a:pPr lvl="1"/>
            <a:r>
              <a:rPr lang="en-US" dirty="0" smtClean="0"/>
              <a:t>Automatically displayed when the application starts</a:t>
            </a:r>
          </a:p>
          <a:p>
            <a:pPr lvl="1"/>
            <a:r>
              <a:rPr lang="en-US" dirty="0" smtClean="0"/>
              <a:t>Assigned to the first form by default</a:t>
            </a:r>
          </a:p>
          <a:p>
            <a:pPr lvl="1"/>
            <a:r>
              <a:rPr lang="en-US" dirty="0" smtClean="0"/>
              <a:t>Can be assigned to any form in the project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MainForm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1020" y="1600200"/>
            <a:ext cx="5201961" cy="453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MainForm</a:t>
            </a:r>
            <a:r>
              <a:rPr lang="en-US" dirty="0" smtClean="0"/>
              <a:t> Menu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3966" y="2438400"/>
            <a:ext cx="8296068" cy="26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ScubaForm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7847" y="1524000"/>
            <a:ext cx="756830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SkyDiveForm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96200" cy="44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PriceCalcModule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2">
              <a:buNone/>
            </a:pPr>
            <a:r>
              <a:rPr lang="en-US" b="1" dirty="0" smtClean="0"/>
              <a:t>1      Module </a:t>
            </a:r>
            <a:r>
              <a:rPr lang="en-US" b="1" dirty="0" err="1" smtClean="0"/>
              <a:t>PriceCalcModule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2          ' Global constants</a:t>
            </a:r>
          </a:p>
          <a:p>
            <a:pPr lvl="2">
              <a:buNone/>
            </a:pPr>
            <a:r>
              <a:rPr lang="en-US" b="1" dirty="0" smtClean="0"/>
              <a:t>3          Public Const </a:t>
            </a:r>
            <a:r>
              <a:rPr lang="en-US" b="1" dirty="0" err="1" smtClean="0"/>
              <a:t>g_intMINIMUM_FOR_DISCOUNT</a:t>
            </a:r>
            <a:r>
              <a:rPr lang="en-US" b="1" dirty="0" smtClean="0"/>
              <a:t> As Integer = 5</a:t>
            </a:r>
          </a:p>
          <a:p>
            <a:pPr lvl="2">
              <a:buNone/>
            </a:pPr>
            <a:r>
              <a:rPr lang="en-US" b="1" dirty="0" smtClean="0"/>
              <a:t>4          Public Const </a:t>
            </a:r>
            <a:r>
              <a:rPr lang="en-US" b="1" dirty="0" err="1" smtClean="0"/>
              <a:t>g_decDISCOUNT_PERCENTAGE</a:t>
            </a:r>
            <a:r>
              <a:rPr lang="en-US" b="1" dirty="0" smtClean="0"/>
              <a:t> As Decimal = 0.1D</a:t>
            </a:r>
          </a:p>
          <a:p>
            <a:pPr lvl="2">
              <a:buNone/>
            </a:pPr>
            <a:r>
              <a:rPr lang="en-US" b="1" dirty="0" smtClean="0"/>
              <a:t>5</a:t>
            </a:r>
          </a:p>
          <a:p>
            <a:pPr lvl="2">
              <a:buNone/>
            </a:pPr>
            <a:r>
              <a:rPr lang="en-US" b="1" dirty="0" smtClean="0"/>
              <a:t>6          ' The </a:t>
            </a:r>
            <a:r>
              <a:rPr lang="en-US" b="1" dirty="0" err="1" smtClean="0"/>
              <a:t>DiscountAmount</a:t>
            </a:r>
            <a:r>
              <a:rPr lang="en-US" b="1" dirty="0" smtClean="0"/>
              <a:t> function accepts a package total</a:t>
            </a:r>
          </a:p>
          <a:p>
            <a:pPr lvl="2">
              <a:buNone/>
            </a:pPr>
            <a:r>
              <a:rPr lang="en-US" b="1" dirty="0" smtClean="0"/>
              <a:t>7          ' as an argument and returns the amount of discount</a:t>
            </a:r>
          </a:p>
          <a:p>
            <a:pPr lvl="2">
              <a:buNone/>
            </a:pPr>
            <a:r>
              <a:rPr lang="en-US" b="1" dirty="0" smtClean="0"/>
              <a:t>8          ' for that total.</a:t>
            </a:r>
          </a:p>
          <a:p>
            <a:pPr lvl="2">
              <a:buNone/>
            </a:pPr>
            <a:r>
              <a:rPr lang="en-US" b="1" dirty="0" smtClean="0"/>
              <a:t>9</a:t>
            </a:r>
          </a:p>
          <a:p>
            <a:pPr lvl="2">
              <a:buNone/>
            </a:pPr>
            <a:r>
              <a:rPr lang="en-US" b="1" dirty="0" smtClean="0"/>
              <a:t>10         Public Function </a:t>
            </a:r>
            <a:r>
              <a:rPr lang="en-US" b="1" dirty="0" err="1" smtClean="0"/>
              <a:t>DiscountAmount</a:t>
            </a:r>
            <a:r>
              <a:rPr lang="en-US" b="1" dirty="0" smtClean="0"/>
              <a:t>(</a:t>
            </a:r>
            <a:r>
              <a:rPr lang="en-US" b="1" dirty="0" err="1" smtClean="0"/>
              <a:t>ByVal</a:t>
            </a:r>
            <a:r>
              <a:rPr lang="en-US" b="1" dirty="0" smtClean="0"/>
              <a:t> </a:t>
            </a:r>
            <a:r>
              <a:rPr lang="en-US" b="1" dirty="0" err="1" smtClean="0"/>
              <a:t>decTotal</a:t>
            </a:r>
            <a:r>
              <a:rPr lang="en-US" b="1" dirty="0" smtClean="0"/>
              <a:t> As Decimal) As Decimal</a:t>
            </a:r>
          </a:p>
          <a:p>
            <a:pPr lvl="2">
              <a:buNone/>
            </a:pPr>
            <a:r>
              <a:rPr lang="en-US" b="1" dirty="0" smtClean="0"/>
              <a:t>11             Dim </a:t>
            </a:r>
            <a:r>
              <a:rPr lang="en-US" b="1" dirty="0" err="1" smtClean="0"/>
              <a:t>decDiscount</a:t>
            </a:r>
            <a:r>
              <a:rPr lang="en-US" b="1" dirty="0" smtClean="0"/>
              <a:t> As Decimal ' To hold the discount</a:t>
            </a:r>
          </a:p>
          <a:p>
            <a:pPr lvl="2">
              <a:buNone/>
            </a:pPr>
            <a:r>
              <a:rPr lang="en-US" b="1" dirty="0" smtClean="0"/>
              <a:t>12</a:t>
            </a:r>
          </a:p>
          <a:p>
            <a:pPr lvl="2">
              <a:buNone/>
            </a:pPr>
            <a:r>
              <a:rPr lang="en-US" b="1" dirty="0" smtClean="0"/>
              <a:t>13             ' Calculate the discount.</a:t>
            </a:r>
          </a:p>
          <a:p>
            <a:pPr lvl="2">
              <a:buNone/>
            </a:pPr>
            <a:r>
              <a:rPr lang="en-US" b="1" dirty="0" smtClean="0"/>
              <a:t>14             </a:t>
            </a:r>
            <a:r>
              <a:rPr lang="en-US" b="1" dirty="0" err="1" smtClean="0"/>
              <a:t>decDiscount</a:t>
            </a:r>
            <a:r>
              <a:rPr lang="en-US" b="1" dirty="0" smtClean="0"/>
              <a:t> = </a:t>
            </a:r>
            <a:r>
              <a:rPr lang="en-US" b="1" dirty="0" err="1" smtClean="0"/>
              <a:t>decTotal</a:t>
            </a:r>
            <a:r>
              <a:rPr lang="en-US" b="1" dirty="0" smtClean="0"/>
              <a:t> * </a:t>
            </a:r>
            <a:r>
              <a:rPr lang="en-US" b="1" dirty="0" err="1" smtClean="0"/>
              <a:t>g_decDISCOUNT_PERCENTAGE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15</a:t>
            </a:r>
          </a:p>
          <a:p>
            <a:pPr lvl="2">
              <a:buNone/>
            </a:pPr>
            <a:r>
              <a:rPr lang="en-US" b="1" dirty="0" smtClean="0"/>
              <a:t>16             ' Return the discount.</a:t>
            </a:r>
          </a:p>
          <a:p>
            <a:pPr lvl="2">
              <a:buNone/>
            </a:pPr>
            <a:r>
              <a:rPr lang="en-US" b="1" dirty="0" smtClean="0"/>
              <a:t>17             Return </a:t>
            </a:r>
            <a:r>
              <a:rPr lang="en-US" b="1" dirty="0" err="1" smtClean="0"/>
              <a:t>decDiscount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18         End Function</a:t>
            </a:r>
          </a:p>
          <a:p>
            <a:pPr lvl="2">
              <a:buNone/>
            </a:pPr>
            <a:r>
              <a:rPr lang="en-US" b="1" dirty="0" smtClean="0"/>
              <a:t>19     End Module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Files and Form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Each form has a </a:t>
            </a:r>
            <a:r>
              <a:rPr lang="en-US" sz="2800" b="1" dirty="0" smtClean="0"/>
              <a:t>Name</a:t>
            </a:r>
            <a:r>
              <a:rPr lang="en-US" sz="2800" dirty="0" smtClean="0"/>
              <a:t> property</a:t>
            </a:r>
          </a:p>
          <a:p>
            <a:pPr lvl="1"/>
            <a:r>
              <a:rPr lang="en-US" dirty="0" smtClean="0"/>
              <a:t>Set to </a:t>
            </a:r>
            <a:r>
              <a:rPr lang="en-US" b="1" dirty="0" smtClean="0"/>
              <a:t>Form1</a:t>
            </a:r>
            <a:r>
              <a:rPr lang="en-US" dirty="0" smtClean="0"/>
              <a:t> by default</a:t>
            </a:r>
          </a:p>
          <a:p>
            <a:r>
              <a:rPr lang="en-US" sz="2800" dirty="0" smtClean="0"/>
              <a:t>Each form also has a file name</a:t>
            </a:r>
          </a:p>
          <a:p>
            <a:pPr lvl="1"/>
            <a:r>
              <a:rPr lang="en-US" dirty="0" smtClean="0"/>
              <a:t>Stores the code associated with the form </a:t>
            </a:r>
          </a:p>
          <a:p>
            <a:pPr lvl="1"/>
            <a:r>
              <a:rPr lang="en-US" dirty="0" smtClean="0"/>
              <a:t>Viewed in the </a:t>
            </a:r>
            <a:r>
              <a:rPr lang="en-US" b="1" i="1" dirty="0" smtClean="0"/>
              <a:t>Code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Has the same name as the form </a:t>
            </a:r>
          </a:p>
          <a:p>
            <a:pPr lvl="1"/>
            <a:r>
              <a:rPr lang="en-US" dirty="0" smtClean="0"/>
              <a:t>Followed by the </a:t>
            </a:r>
            <a:r>
              <a:rPr lang="en-US" b="1" i="1" dirty="0" smtClean="0"/>
              <a:t>.</a:t>
            </a:r>
            <a:r>
              <a:rPr lang="en-US" b="1" i="1" dirty="0" err="1" smtClean="0"/>
              <a:t>vb</a:t>
            </a:r>
            <a:r>
              <a:rPr lang="en-US" b="1" i="1" dirty="0" smtClean="0"/>
              <a:t>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Shown in the </a:t>
            </a:r>
            <a:r>
              <a:rPr lang="en-US" b="1" i="1" dirty="0" smtClean="0"/>
              <a:t>Solution Explorer</a:t>
            </a:r>
            <a:r>
              <a:rPr lang="en-US" dirty="0" smtClean="0"/>
              <a:t> window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733800"/>
            <a:ext cx="2394489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an Existing Form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Always use the </a:t>
            </a:r>
            <a:r>
              <a:rPr lang="en-US" sz="2000" b="1" i="1" dirty="0" smtClean="0"/>
              <a:t>Solution Explorer</a:t>
            </a:r>
            <a:r>
              <a:rPr lang="en-US" sz="2000" i="1" dirty="0" smtClean="0"/>
              <a:t> </a:t>
            </a:r>
            <a:r>
              <a:rPr lang="en-US" sz="2000" dirty="0" smtClean="0"/>
              <a:t>window to change the file name and the form’s </a:t>
            </a:r>
            <a:r>
              <a:rPr lang="en-US" sz="2000" b="1" dirty="0" smtClean="0"/>
              <a:t>Name</a:t>
            </a:r>
            <a:r>
              <a:rPr lang="en-US" sz="2000" dirty="0" smtClean="0"/>
              <a:t> property will change automatically</a:t>
            </a:r>
          </a:p>
          <a:p>
            <a:r>
              <a:rPr lang="en-US" sz="2000" dirty="0" smtClean="0"/>
              <a:t>To rename a form file:</a:t>
            </a:r>
          </a:p>
          <a:p>
            <a:pPr lvl="1"/>
            <a:r>
              <a:rPr lang="en-US" sz="2000" b="1" dirty="0" smtClean="0"/>
              <a:t>Right-click</a:t>
            </a:r>
            <a:r>
              <a:rPr lang="en-US" sz="2000" dirty="0" smtClean="0"/>
              <a:t> file name in </a:t>
            </a:r>
            <a:r>
              <a:rPr lang="en-US" sz="2000" b="1" i="1" dirty="0" smtClean="0"/>
              <a:t>Solution Explorer 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b="1" i="1" dirty="0" smtClean="0"/>
              <a:t>Rename</a:t>
            </a:r>
            <a:r>
              <a:rPr lang="en-US" sz="2000" dirty="0" smtClean="0"/>
              <a:t> from the menu</a:t>
            </a:r>
          </a:p>
          <a:p>
            <a:pPr lvl="1"/>
            <a:r>
              <a:rPr lang="en-US" sz="2000" dirty="0" smtClean="0"/>
              <a:t>Type the new name for the form</a:t>
            </a:r>
          </a:p>
          <a:p>
            <a:pPr lvl="1"/>
            <a:r>
              <a:rPr lang="en-US" sz="2000" dirty="0" smtClean="0"/>
              <a:t>Be sure to keep the </a:t>
            </a:r>
            <a:r>
              <a:rPr lang="en-US" sz="2000" b="1" dirty="0" smtClean="0"/>
              <a:t>.</a:t>
            </a:r>
            <a:r>
              <a:rPr lang="en-US" sz="2000" b="1" i="1" dirty="0" err="1" smtClean="0"/>
              <a:t>vb</a:t>
            </a:r>
            <a:r>
              <a:rPr lang="en-US" sz="2000" b="1" i="1" dirty="0" smtClean="0"/>
              <a:t> </a:t>
            </a:r>
            <a:r>
              <a:rPr lang="en-US" sz="2000" dirty="0" smtClean="0"/>
              <a:t>extension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809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830267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2126717" cy="128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343400" y="51054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/>
              <a:t>Remember to </a:t>
            </a:r>
          </a:p>
          <a:p>
            <a:pPr lvl="1"/>
            <a:r>
              <a:rPr lang="en-US" b="1" i="1" dirty="0" smtClean="0"/>
              <a:t>give each  form </a:t>
            </a:r>
          </a:p>
          <a:p>
            <a:pPr lvl="1"/>
            <a:r>
              <a:rPr lang="en-US" b="1" i="1" dirty="0" smtClean="0"/>
              <a:t>a meaningful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Form to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add a new form to a project: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b="1" i="1" dirty="0" smtClean="0"/>
              <a:t>Project</a:t>
            </a:r>
            <a:r>
              <a:rPr lang="en-US" sz="2000" dirty="0" smtClean="0"/>
              <a:t> on the Visual Studio menu bar, and then select </a:t>
            </a:r>
            <a:r>
              <a:rPr lang="en-US" sz="2000" b="1" i="1" dirty="0" smtClean="0"/>
              <a:t>Add Windows Form . . . </a:t>
            </a:r>
            <a:r>
              <a:rPr lang="en-US" sz="2000" dirty="0" smtClean="0"/>
              <a:t>The </a:t>
            </a:r>
            <a:r>
              <a:rPr lang="en-US" sz="2000" b="1" i="1" dirty="0" smtClean="0"/>
              <a:t>Add New Item</a:t>
            </a:r>
            <a:r>
              <a:rPr lang="en-US" sz="2000" i="1" dirty="0" smtClean="0"/>
              <a:t> </a:t>
            </a:r>
            <a:r>
              <a:rPr lang="en-US" sz="2000" dirty="0" smtClean="0"/>
              <a:t>window appears</a:t>
            </a:r>
          </a:p>
          <a:p>
            <a:pPr lvl="1"/>
            <a:r>
              <a:rPr lang="en-US" sz="2000" dirty="0" smtClean="0"/>
              <a:t>Enter the new Name</a:t>
            </a:r>
          </a:p>
          <a:p>
            <a:pPr>
              <a:buNone/>
            </a:pPr>
            <a:r>
              <a:rPr lang="en-US" sz="2000" dirty="0" smtClean="0"/>
              <a:t>             in the </a:t>
            </a:r>
            <a:r>
              <a:rPr lang="en-US" sz="2000" b="1" i="1" dirty="0" smtClean="0"/>
              <a:t>Name</a:t>
            </a:r>
            <a:r>
              <a:rPr lang="en-US" sz="2000" dirty="0" smtClean="0"/>
              <a:t> text box</a:t>
            </a:r>
          </a:p>
          <a:p>
            <a:pPr lvl="1"/>
            <a:r>
              <a:rPr lang="en-US" sz="2000" dirty="0" smtClean="0"/>
              <a:t>Click the </a:t>
            </a:r>
            <a:r>
              <a:rPr lang="en-US" sz="2000" b="1" i="1" dirty="0" smtClean="0"/>
              <a:t>Add</a:t>
            </a:r>
            <a:r>
              <a:rPr lang="en-US" sz="2000" dirty="0" smtClean="0"/>
              <a:t> button</a:t>
            </a:r>
          </a:p>
          <a:p>
            <a:pPr lvl="1">
              <a:buNone/>
            </a:pPr>
            <a:endParaRPr lang="en-US" sz="800" dirty="0" smtClean="0"/>
          </a:p>
          <a:p>
            <a:r>
              <a:rPr lang="en-US" sz="2000" dirty="0" smtClean="0"/>
              <a:t>A new blank form is</a:t>
            </a:r>
          </a:p>
          <a:p>
            <a:pPr>
              <a:buNone/>
            </a:pPr>
            <a:r>
              <a:rPr lang="en-US" sz="2000" dirty="0" smtClean="0"/>
              <a:t>      added to your project</a:t>
            </a:r>
            <a:endParaRPr lang="en-US"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743200"/>
            <a:ext cx="5103417" cy="329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730115"/>
            <a:ext cx="1962150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Switching between Forms and Form Code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>
            <a:normAutofit/>
          </a:bodyPr>
          <a:lstStyle/>
          <a:p>
            <a:r>
              <a:rPr lang="en-US" sz="2000" dirty="0" smtClean="0"/>
              <a:t>To switch to another form:</a:t>
            </a:r>
          </a:p>
          <a:p>
            <a:pPr lvl="1"/>
            <a:r>
              <a:rPr lang="en-US" sz="2000" b="1" dirty="0" smtClean="0"/>
              <a:t>Double-click</a:t>
            </a:r>
            <a:r>
              <a:rPr lang="en-US" sz="2000" dirty="0" smtClean="0"/>
              <a:t> the form’s entry in the </a:t>
            </a:r>
            <a:r>
              <a:rPr lang="en-US" sz="2000" b="1" i="1" dirty="0" smtClean="0"/>
              <a:t>Solution Explorer</a:t>
            </a:r>
            <a:r>
              <a:rPr lang="en-US" sz="2000" i="1" dirty="0" smtClean="0"/>
              <a:t> window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switch between forms or code:</a:t>
            </a:r>
          </a:p>
          <a:p>
            <a:pPr lvl="1"/>
            <a:r>
              <a:rPr lang="en-US" sz="2000" dirty="0" smtClean="0"/>
              <a:t>Use the tabs along the top of the </a:t>
            </a:r>
            <a:r>
              <a:rPr lang="en-US" sz="2000" b="1" i="1" dirty="0" smtClean="0"/>
              <a:t>Designer</a:t>
            </a:r>
            <a:r>
              <a:rPr lang="en-US" sz="2000" dirty="0" smtClean="0"/>
              <a:t>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7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3155" y="3276600"/>
            <a:ext cx="3728691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76600"/>
            <a:ext cx="2474888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rot="5400000">
            <a:off x="5251723" y="30853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086685" y="30853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004323" y="30853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915485" y="30853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667000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Form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6670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Code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2667000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Form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26670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Code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4209" y="5638800"/>
            <a:ext cx="362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Switching only works at design time</a:t>
            </a:r>
            <a:endParaRPr lang="en-US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71600" y="4419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371600" y="4648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3858</TotalTime>
  <Words>3532</Words>
  <Application>Microsoft Office PowerPoint</Application>
  <PresentationFormat>On-screen Show (4:3)</PresentationFormat>
  <Paragraphs>520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VB2010Theme</vt:lpstr>
      <vt:lpstr>Slide 1</vt:lpstr>
      <vt:lpstr>Chapter 7</vt:lpstr>
      <vt:lpstr>Introduction</vt:lpstr>
      <vt:lpstr>Multiple Forms</vt:lpstr>
      <vt:lpstr>Windows Forms Applications</vt:lpstr>
      <vt:lpstr>Form Files and Form Names</vt:lpstr>
      <vt:lpstr>Renaming an Existing Form File</vt:lpstr>
      <vt:lpstr>Adding a New Form to a Project</vt:lpstr>
      <vt:lpstr>Switching between Forms and Form Code</vt:lpstr>
      <vt:lpstr>Removing a Form</vt:lpstr>
      <vt:lpstr>Designating the Startup Form</vt:lpstr>
      <vt:lpstr>Creating an Instance of a Form</vt:lpstr>
      <vt:lpstr>Displaying a Form</vt:lpstr>
      <vt:lpstr>The ShowDialog and Show Methods</vt:lpstr>
      <vt:lpstr>Closing a Form with the Close Method</vt:lpstr>
      <vt:lpstr>The Hide Method</vt:lpstr>
      <vt:lpstr>More on Modal and Modeless Forms</vt:lpstr>
      <vt:lpstr>The Load Event</vt:lpstr>
      <vt:lpstr>The Activated Event</vt:lpstr>
      <vt:lpstr>The FormClosing Event</vt:lpstr>
      <vt:lpstr>The FormClosed Event</vt:lpstr>
      <vt:lpstr>Accessing Controls on a Different Form</vt:lpstr>
      <vt:lpstr>Class-Level Variables in a Form</vt:lpstr>
      <vt:lpstr>Using Private and Public Procedures in a Form</vt:lpstr>
      <vt:lpstr>Using a Form in More Than One Project</vt:lpstr>
      <vt:lpstr>Modules</vt:lpstr>
      <vt:lpstr>What is a Module?</vt:lpstr>
      <vt:lpstr>Module Names and Module Files</vt:lpstr>
      <vt:lpstr>Example Module</vt:lpstr>
      <vt:lpstr>Adding a Module</vt:lpstr>
      <vt:lpstr>Module-Level Variables</vt:lpstr>
      <vt:lpstr>Using a Module in More Than One Project</vt:lpstr>
      <vt:lpstr>Menus</vt:lpstr>
      <vt:lpstr>Menu Systems</vt:lpstr>
      <vt:lpstr>Components of a Menu System</vt:lpstr>
      <vt:lpstr>Components of a Menu System</vt:lpstr>
      <vt:lpstr>MenuStrip Control</vt:lpstr>
      <vt:lpstr>How to Use the Menu Designer</vt:lpstr>
      <vt:lpstr>ToolStripMenuItem Object Names</vt:lpstr>
      <vt:lpstr>Shortcut Keys</vt:lpstr>
      <vt:lpstr>Checked Menu Items</vt:lpstr>
      <vt:lpstr>Disabled Menu Items</vt:lpstr>
      <vt:lpstr>Adding Separator Bars</vt:lpstr>
      <vt:lpstr>Submenus</vt:lpstr>
      <vt:lpstr>Inserting, Deleting, And Rearranging Menu Items</vt:lpstr>
      <vt:lpstr>ToolStripMenuItem Click Event</vt:lpstr>
      <vt:lpstr>Standard Menu Items</vt:lpstr>
      <vt:lpstr>Context Menus</vt:lpstr>
      <vt:lpstr>Focus on Problem Solving: Building the High Adventure Travel Agency Price Quote Application</vt:lpstr>
      <vt:lpstr>The MainForm Form</vt:lpstr>
      <vt:lpstr>The MainForm Menu System</vt:lpstr>
      <vt:lpstr>The ScubaForm Form</vt:lpstr>
      <vt:lpstr>The SkyDiveForm Form</vt:lpstr>
      <vt:lpstr>The PriceCalcModule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Starting Out with Visual Basic 2010</dc:subject>
  <dc:creator>Chris</dc:creator>
  <cp:lastModifiedBy>Chris</cp:lastModifiedBy>
  <cp:revision>299</cp:revision>
  <dcterms:created xsi:type="dcterms:W3CDTF">2006-08-16T00:00:00Z</dcterms:created>
  <dcterms:modified xsi:type="dcterms:W3CDTF">2010-08-13T20:03:34Z</dcterms:modified>
</cp:coreProperties>
</file>