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2"/>
  </p:notesMasterIdLst>
  <p:sldIdLst>
    <p:sldId id="265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8/15/2010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6" descr="Pearson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22548_1278270529582_1614585667_669421_7933641_n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Array Sizing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array can be initialized when declared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dirty="0" smtClean="0"/>
              <a:t>This array is implicitly sized</a:t>
            </a:r>
          </a:p>
          <a:p>
            <a:pPr lvl="1"/>
            <a:r>
              <a:rPr lang="en-US" dirty="0" smtClean="0"/>
              <a:t>Upper subscript value is left blank</a:t>
            </a:r>
          </a:p>
          <a:p>
            <a:pPr lvl="1"/>
            <a:r>
              <a:rPr lang="en-US" dirty="0" smtClean="0"/>
              <a:t>Number of elements implied from initialization</a:t>
            </a:r>
          </a:p>
          <a:p>
            <a:pPr lvl="1"/>
            <a:r>
              <a:rPr lang="en-US" dirty="0" smtClean="0"/>
              <a:t>Upper subscript of 5 implied by this example</a:t>
            </a:r>
          </a:p>
          <a:p>
            <a:pPr lvl="1"/>
            <a:r>
              <a:rPr lang="en-US" dirty="0" smtClean="0"/>
              <a:t>This results in a 6 element array</a:t>
            </a:r>
          </a:p>
          <a:p>
            <a:r>
              <a:rPr lang="en-US" dirty="0" smtClean="0"/>
              <a:t>Elements are assigned the values shown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Dim </a:t>
            </a:r>
            <a:r>
              <a:rPr lang="en-US" sz="2800" b="1" dirty="0" err="1" smtClean="0"/>
              <a:t>intNumbers</a:t>
            </a:r>
            <a:r>
              <a:rPr lang="en-US" sz="2800" b="1" dirty="0" smtClean="0"/>
              <a:t>() As Integer = { 2, 4, 6, 8, 10, 12 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Using Named Constants as Subscripts in Array Declarations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named constant may be used as an array's highest subscript instead of a number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common use for named constants</a:t>
            </a:r>
          </a:p>
          <a:p>
            <a:pPr lvl="1"/>
            <a:r>
              <a:rPr lang="en-US" dirty="0" smtClean="0"/>
              <a:t>Highest subscript is often used multiple times</a:t>
            </a:r>
          </a:p>
          <a:p>
            <a:pPr lvl="1"/>
            <a:r>
              <a:rPr lang="en-US" dirty="0" smtClean="0"/>
              <a:t>If highest subscript changes, use of a named constant allows it to be changed in one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Const </a:t>
            </a:r>
            <a:r>
              <a:rPr lang="en-US" sz="2400" b="1" dirty="0" err="1" smtClean="0"/>
              <a:t>intMAX_SUBSCRIPT</a:t>
            </a:r>
            <a:r>
              <a:rPr lang="en-US" sz="2400" b="1" dirty="0" smtClean="0"/>
              <a:t> As Integer = 100</a:t>
            </a:r>
          </a:p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intArray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intMAX_SUBSCRIPT</a:t>
            </a:r>
            <a:r>
              <a:rPr lang="en-US" sz="2400" b="1" dirty="0" smtClean="0"/>
              <a:t>) As Integer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store a value in an array element with an assignment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205740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(0) = 100</a:t>
            </a:r>
          </a:p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(1) = 200</a:t>
            </a:r>
          </a:p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(2) = 300</a:t>
            </a:r>
          </a:p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(3) = 400</a:t>
            </a:r>
          </a:p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(4) = 500</a:t>
            </a:r>
          </a:p>
          <a:p>
            <a:r>
              <a:rPr lang="en-US" sz="2000" b="1" dirty="0" err="1" smtClean="0"/>
              <a:t>intNumbers</a:t>
            </a:r>
            <a:r>
              <a:rPr lang="en-US" sz="2000" b="1" dirty="0" smtClean="0"/>
              <a:t>(5) = 600</a:t>
            </a:r>
            <a:endParaRPr lang="en-US" sz="2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038600"/>
            <a:ext cx="7848600" cy="194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Array Elements with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Loops are frequently used to process arrays</a:t>
            </a:r>
          </a:p>
          <a:p>
            <a:pPr lvl="1"/>
            <a:r>
              <a:rPr lang="en-US" sz="2400" dirty="0" smtClean="0"/>
              <a:t>Using an Integer variable as a subscript</a:t>
            </a:r>
          </a:p>
          <a:p>
            <a:pPr lvl="1"/>
            <a:r>
              <a:rPr lang="en-US" sz="2400" dirty="0" smtClean="0"/>
              <a:t>For example, the following code stores an empty string in each element of </a:t>
            </a:r>
            <a:r>
              <a:rPr lang="en-US" sz="2400" b="1" dirty="0" err="1" smtClean="0"/>
              <a:t>strNames</a:t>
            </a:r>
            <a:r>
              <a:rPr lang="en-US" sz="2400" dirty="0" smtClean="0"/>
              <a:t>, a 1000-element array of strings: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810000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Const 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 As Integer = 999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strNames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) As String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0 To </a:t>
            </a:r>
            <a:r>
              <a:rPr lang="en-US" sz="2000" b="1" dirty="0" err="1" smtClean="0"/>
              <a:t>intMAX_SUBSCRIPT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strNames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) = </a:t>
            </a:r>
            <a:r>
              <a:rPr lang="en-US" sz="2000" b="1" dirty="0" err="1" smtClean="0"/>
              <a:t>String.Empty</a:t>
            </a:r>
            <a:endParaRPr lang="en-US" sz="2000" b="1" dirty="0" smtClean="0"/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Bounds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Visual Basic runtime system performs </a:t>
            </a:r>
            <a:r>
              <a:rPr lang="en-US" sz="2400" b="1" dirty="0" smtClean="0">
                <a:solidFill>
                  <a:schemeClr val="bg1"/>
                </a:solidFill>
              </a:rPr>
              <a:t>array bounds checking</a:t>
            </a:r>
          </a:p>
          <a:p>
            <a:pPr lvl="1"/>
            <a:r>
              <a:rPr lang="en-US" sz="2400" dirty="0" smtClean="0"/>
              <a:t>It does not allow a statement to use a subscript outside the range of valid subscripts for an array</a:t>
            </a:r>
          </a:p>
          <a:p>
            <a:pPr lvl="2"/>
            <a:r>
              <a:rPr lang="en-US" dirty="0" smtClean="0"/>
              <a:t>An invalid subscript causes VB to throw a run-time exception</a:t>
            </a:r>
          </a:p>
          <a:p>
            <a:pPr lvl="2"/>
            <a:r>
              <a:rPr lang="en-US" dirty="0" smtClean="0"/>
              <a:t>Bounds checking is </a:t>
            </a:r>
            <a:r>
              <a:rPr lang="en-US" i="1" dirty="0" smtClean="0"/>
              <a:t>not</a:t>
            </a:r>
            <a:r>
              <a:rPr lang="en-US" dirty="0" smtClean="0"/>
              <a:t> done at design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66781"/>
            <a:ext cx="4038600" cy="25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an Array to Hold a List of Random Numbers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Tutorial 8-1 you will create an application that randomly generates lottery numbers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2667000"/>
            <a:ext cx="533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Const 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 As Integer = 4             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intNumbers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) As Integer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Dim rand As New Random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0 To </a:t>
            </a:r>
            <a:r>
              <a:rPr lang="en-US" sz="2000" b="1" dirty="0" err="1" smtClean="0"/>
              <a:t>intMAX_SUBSCRIPT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intNumbers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) = </a:t>
            </a:r>
            <a:r>
              <a:rPr lang="en-US" sz="2000" b="1" dirty="0" err="1" smtClean="0"/>
              <a:t>rand.Next</a:t>
            </a:r>
            <a:r>
              <a:rPr lang="en-US" sz="2000" b="1" dirty="0" smtClean="0"/>
              <a:t>(100)</a:t>
            </a:r>
          </a:p>
          <a:p>
            <a:r>
              <a:rPr lang="en-US" sz="2000" b="1" dirty="0" smtClean="0"/>
              <a:t>Next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05200"/>
            <a:ext cx="3130740" cy="1733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 Elements to Store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Array elements can hold data entered by the user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Tutorial 8-2 you will create an application that </a:t>
            </a:r>
          </a:p>
          <a:p>
            <a:pPr lvl="1"/>
            <a:r>
              <a:rPr lang="en-US" sz="2400" dirty="0" smtClean="0"/>
              <a:t>Uses input boxes to read a sequence of strings as input</a:t>
            </a:r>
          </a:p>
          <a:p>
            <a:pPr lvl="1"/>
            <a:r>
              <a:rPr lang="en-US" sz="2400" dirty="0" smtClean="0"/>
              <a:t>Stores those strings in an array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209800"/>
            <a:ext cx="624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Const 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 As Integer = 9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intSeries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intMAX_SUBSCRIPT</a:t>
            </a:r>
            <a:r>
              <a:rPr lang="en-US" sz="2000" b="1" dirty="0" smtClean="0"/>
              <a:t>) As Integer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0 To </a:t>
            </a:r>
            <a:r>
              <a:rPr lang="en-US" sz="2000" b="1" dirty="0" err="1" smtClean="0"/>
              <a:t>intMAX_SUBSCRIPT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intSeries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) = </a:t>
            </a:r>
            <a:r>
              <a:rPr lang="en-US" sz="2000" b="1" dirty="0" err="1" smtClean="0"/>
              <a:t>CInt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InputBox</a:t>
            </a:r>
            <a:r>
              <a:rPr lang="en-US" sz="2000" b="1" dirty="0" smtClean="0"/>
              <a:t>("Enter a number."))</a:t>
            </a:r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Length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Arrays have a Length property</a:t>
            </a:r>
          </a:p>
          <a:p>
            <a:pPr lvl="1"/>
            <a:r>
              <a:rPr lang="en-US" sz="2400" dirty="0" smtClean="0"/>
              <a:t>Holds the number of elements in the array</a:t>
            </a:r>
          </a:p>
          <a:p>
            <a:r>
              <a:rPr lang="en-US" sz="2400" dirty="0" smtClean="0"/>
              <a:t>For 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err="1" smtClean="0"/>
              <a:t>strNames.Length</a:t>
            </a:r>
            <a:r>
              <a:rPr lang="en-US" sz="2400" b="1" dirty="0" smtClean="0"/>
              <a:t> – 1</a:t>
            </a:r>
            <a:r>
              <a:rPr lang="en-US" sz="2400" dirty="0" smtClean="0"/>
              <a:t> as the loop’s upper limit</a:t>
            </a:r>
          </a:p>
          <a:p>
            <a:pPr lvl="1"/>
            <a:r>
              <a:rPr lang="en-US" sz="2400" dirty="0" smtClean="0"/>
              <a:t>Length property is 1 greater than the upper subscript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3048000"/>
            <a:ext cx="7086600" cy="1809929"/>
            <a:chOff x="1371600" y="3200400"/>
            <a:chExt cx="7086600" cy="1809929"/>
          </a:xfrm>
        </p:grpSpPr>
        <p:sp>
          <p:nvSpPr>
            <p:cNvPr id="5" name="Rectangle 4"/>
            <p:cNvSpPr/>
            <p:nvPr/>
          </p:nvSpPr>
          <p:spPr>
            <a:xfrm>
              <a:off x="1371600" y="3200400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Dim </a:t>
              </a:r>
              <a:r>
                <a:rPr lang="en-US" sz="2400" b="1" dirty="0" err="1" smtClean="0"/>
                <a:t>strNames</a:t>
              </a:r>
              <a:r>
                <a:rPr lang="en-US" sz="2400" b="1" dirty="0" smtClean="0"/>
                <a:t>() As String = { "Joe", "Geri", "Rose" }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3810000"/>
              <a:ext cx="69342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For </a:t>
              </a:r>
              <a:r>
                <a:rPr lang="en-US" sz="2400" b="1" dirty="0" err="1" smtClean="0"/>
                <a:t>intCount</a:t>
              </a:r>
              <a:r>
                <a:rPr lang="en-US" sz="2400" b="1" dirty="0" smtClean="0"/>
                <a:t> = 0 to </a:t>
              </a:r>
              <a:r>
                <a:rPr lang="en-US" sz="2400" b="1" dirty="0" err="1" smtClean="0"/>
                <a:t>strNames.Length</a:t>
              </a:r>
              <a:r>
                <a:rPr lang="en-US" sz="2400" b="1" dirty="0" smtClean="0"/>
                <a:t> – 1</a:t>
              </a:r>
            </a:p>
            <a:p>
              <a:r>
                <a:rPr lang="en-US" sz="2400" b="1" dirty="0" smtClean="0"/>
                <a:t>    </a:t>
              </a:r>
              <a:r>
                <a:rPr lang="en-US" sz="2400" b="1" dirty="0" err="1" smtClean="0"/>
                <a:t>MessageBox.Show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strNames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intCount</a:t>
              </a:r>
              <a:r>
                <a:rPr lang="en-US" sz="2400" b="1" dirty="0" smtClean="0"/>
                <a:t>))</a:t>
              </a:r>
            </a:p>
            <a:p>
              <a:r>
                <a:rPr lang="en-US" sz="2400" b="1" dirty="0" smtClean="0"/>
                <a:t>Next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Array elements can be used  just like regular variables in operations</a:t>
            </a:r>
          </a:p>
          <a:p>
            <a:pPr lvl="1"/>
            <a:r>
              <a:rPr lang="en-US" sz="2400" dirty="0" smtClean="0"/>
              <a:t>For example</a:t>
            </a:r>
          </a:p>
          <a:p>
            <a:pPr lvl="2"/>
            <a:r>
              <a:rPr lang="en-US" sz="2000" dirty="0" smtClean="0"/>
              <a:t>Multiplication</a:t>
            </a:r>
          </a:p>
          <a:p>
            <a:pPr lvl="2"/>
            <a:endParaRPr lang="en-US" dirty="0" smtClean="0"/>
          </a:p>
          <a:p>
            <a:pPr lvl="2"/>
            <a:r>
              <a:rPr lang="en-US" sz="2000" dirty="0" smtClean="0"/>
              <a:t>Addition</a:t>
            </a:r>
          </a:p>
          <a:p>
            <a:pPr lvl="2"/>
            <a:endParaRPr lang="en-US" dirty="0" smtClean="0"/>
          </a:p>
          <a:p>
            <a:pPr lvl="2"/>
            <a:r>
              <a:rPr lang="en-US" sz="2000" dirty="0" smtClean="0"/>
              <a:t>Format String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In Tutorial 8-3 you will complete an application that performs calculations using array elements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0800" y="3200400"/>
            <a:ext cx="4838184" cy="2000310"/>
            <a:chOff x="2514600" y="3276600"/>
            <a:chExt cx="4838184" cy="2000310"/>
          </a:xfrm>
        </p:grpSpPr>
        <p:sp>
          <p:nvSpPr>
            <p:cNvPr id="5" name="Rectangle 4"/>
            <p:cNvSpPr/>
            <p:nvPr/>
          </p:nvSpPr>
          <p:spPr>
            <a:xfrm>
              <a:off x="2514600" y="3276600"/>
              <a:ext cx="4455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decGrossPay</a:t>
              </a:r>
              <a:r>
                <a:rPr lang="en-US" sz="2000" b="1" dirty="0" smtClean="0"/>
                <a:t> = </a:t>
              </a:r>
              <a:r>
                <a:rPr lang="en-US" sz="2000" b="1" dirty="0" err="1" smtClean="0"/>
                <a:t>intHours</a:t>
              </a:r>
              <a:r>
                <a:rPr lang="en-US" sz="2000" b="1" dirty="0" smtClean="0"/>
                <a:t>(3) * </a:t>
              </a:r>
              <a:r>
                <a:rPr lang="en-US" sz="2000" b="1" dirty="0" err="1" smtClean="0"/>
                <a:t>decPayRate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4038600"/>
              <a:ext cx="19165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intTallies</a:t>
              </a:r>
              <a:r>
                <a:rPr lang="en-US" sz="2000" b="1" dirty="0" smtClean="0"/>
                <a:t>(0) += 1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876800"/>
              <a:ext cx="4838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MessageBox.Show</a:t>
              </a:r>
              <a:r>
                <a:rPr lang="en-US" sz="2000" b="1" dirty="0" smtClean="0"/>
                <a:t>(</a:t>
              </a:r>
              <a:r>
                <a:rPr lang="en-US" sz="2000" b="1" dirty="0" err="1" smtClean="0"/>
                <a:t>decPay</a:t>
              </a:r>
              <a:r>
                <a:rPr lang="en-US" sz="2000" b="1" dirty="0" smtClean="0"/>
                <a:t>(5).</a:t>
              </a:r>
              <a:r>
                <a:rPr lang="en-US" sz="2000" b="1" dirty="0" err="1" smtClean="0"/>
                <a:t>ToString</a:t>
              </a:r>
              <a:r>
                <a:rPr lang="en-US" sz="2000" b="1" dirty="0" smtClean="0"/>
                <a:t>("c"))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Accessing Array Elements with a </a:t>
            </a:r>
            <a:r>
              <a:rPr lang="en-US" sz="3200" b="1" dirty="0" smtClean="0"/>
              <a:t>For Each</a:t>
            </a:r>
            <a:r>
              <a:rPr lang="en-US" sz="3200" dirty="0" smtClean="0"/>
              <a:t> Loop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For Each loop </a:t>
            </a:r>
            <a:r>
              <a:rPr lang="en-US" sz="2000" dirty="0" smtClean="0"/>
              <a:t>can simplify array processing </a:t>
            </a:r>
          </a:p>
          <a:p>
            <a:pPr lvl="1"/>
            <a:r>
              <a:rPr lang="en-US" sz="1800" dirty="0" smtClean="0"/>
              <a:t>Retrieves the value of each element</a:t>
            </a:r>
          </a:p>
          <a:p>
            <a:pPr lvl="1"/>
            <a:r>
              <a:rPr lang="en-US" sz="1800" dirty="0" smtClean="0"/>
              <a:t>Cannot modify values</a:t>
            </a:r>
          </a:p>
          <a:p>
            <a:r>
              <a:rPr lang="en-US" sz="2000" dirty="0" smtClean="0"/>
              <a:t>Here is the general format: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lvl="1"/>
            <a:endParaRPr lang="en-US" sz="1800" b="1" i="1" dirty="0" smtClean="0"/>
          </a:p>
          <a:p>
            <a:pPr lvl="1"/>
            <a:r>
              <a:rPr lang="en-US" sz="1800" b="1" i="1" dirty="0" err="1" smtClean="0"/>
              <a:t>var</a:t>
            </a:r>
            <a:r>
              <a:rPr lang="en-US" sz="1800" dirty="0" smtClean="0"/>
              <a:t> is the name of a variable just for use with the loop</a:t>
            </a:r>
          </a:p>
          <a:p>
            <a:pPr lvl="1"/>
            <a:r>
              <a:rPr lang="en-US" sz="1800" b="1" i="1" dirty="0" smtClean="0"/>
              <a:t>type</a:t>
            </a:r>
            <a:r>
              <a:rPr lang="en-US" sz="1800" dirty="0" smtClean="0"/>
              <a:t> is the data type of the array</a:t>
            </a:r>
          </a:p>
          <a:p>
            <a:pPr lvl="1"/>
            <a:r>
              <a:rPr lang="en-US" sz="1800" b="1" i="1" dirty="0" smtClean="0"/>
              <a:t>array</a:t>
            </a:r>
            <a:r>
              <a:rPr lang="en-US" sz="1800" dirty="0" smtClean="0"/>
              <a:t> is the name of an array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example, suppose we have the following array declaration: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following </a:t>
            </a:r>
            <a:r>
              <a:rPr lang="en-US" sz="2000" b="1" dirty="0" smtClean="0"/>
              <a:t>For Each </a:t>
            </a:r>
            <a:r>
              <a:rPr lang="en-US" sz="2000" dirty="0" smtClean="0"/>
              <a:t>loop displays all the values in a list box named </a:t>
            </a:r>
            <a:r>
              <a:rPr lang="en-US" sz="2000" b="1" dirty="0" err="1" smtClean="0"/>
              <a:t>lstShow</a:t>
            </a:r>
            <a:r>
              <a:rPr lang="en-US" sz="2000" dirty="0" smtClean="0"/>
              <a:t>: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327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For Each </a:t>
            </a:r>
            <a:r>
              <a:rPr lang="en-US" sz="2000" i="1" dirty="0" err="1" smtClean="0"/>
              <a:t>var</a:t>
            </a:r>
            <a:r>
              <a:rPr lang="en-US" sz="2000" b="1" i="1" dirty="0" smtClean="0"/>
              <a:t> As </a:t>
            </a:r>
            <a:r>
              <a:rPr lang="en-US" sz="2000" i="1" dirty="0" smtClean="0"/>
              <a:t>type</a:t>
            </a:r>
            <a:r>
              <a:rPr lang="en-US" sz="2000" b="1" i="1" dirty="0" smtClean="0"/>
              <a:t> In </a:t>
            </a:r>
            <a:r>
              <a:rPr lang="en-US" sz="2000" i="1" dirty="0" smtClean="0"/>
              <a:t>array</a:t>
            </a:r>
          </a:p>
          <a:p>
            <a:r>
              <a:rPr lang="en-US" sz="2000" b="1" i="1" dirty="0" smtClean="0"/>
              <a:t>    statements</a:t>
            </a:r>
          </a:p>
          <a:p>
            <a:r>
              <a:rPr lang="en-US" sz="2000" b="1" dirty="0" smtClean="0"/>
              <a:t>Next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76800" y="2514600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intArray</a:t>
            </a:r>
            <a:r>
              <a:rPr lang="en-US" b="1" dirty="0" smtClean="0"/>
              <a:t>() As Integer = {10, 20, </a:t>
            </a:r>
          </a:p>
          <a:p>
            <a:r>
              <a:rPr lang="en-US" b="1" dirty="0" smtClean="0"/>
              <a:t>                                                  30, 40, </a:t>
            </a:r>
          </a:p>
          <a:p>
            <a:r>
              <a:rPr lang="en-US" b="1" dirty="0" smtClean="0"/>
              <a:t>                                                  50, 60}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Each </a:t>
            </a:r>
            <a:r>
              <a:rPr lang="en-US" b="1" dirty="0" err="1" smtClean="0"/>
              <a:t>intVal</a:t>
            </a:r>
            <a:r>
              <a:rPr lang="en-US" b="1" dirty="0" smtClean="0"/>
              <a:t> As Integer In </a:t>
            </a:r>
            <a:r>
              <a:rPr lang="en-US" b="1" dirty="0" err="1" smtClean="0"/>
              <a:t>intArray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lstShow.Items.Add</a:t>
            </a:r>
            <a:r>
              <a:rPr lang="en-US" b="1" dirty="0" smtClean="0"/>
              <a:t>(</a:t>
            </a:r>
            <a:r>
              <a:rPr lang="en-US" b="1" dirty="0" err="1" smtClean="0"/>
              <a:t>intVal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and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Optional Topic: Using the </a:t>
            </a:r>
            <a:r>
              <a:rPr lang="en-US" sz="3600" b="1" dirty="0" smtClean="0"/>
              <a:t>For Each</a:t>
            </a:r>
            <a:r>
              <a:rPr lang="en-US" sz="3600" dirty="0" smtClean="0"/>
              <a:t> Loop with a </a:t>
            </a:r>
            <a:r>
              <a:rPr lang="en-US" sz="3600" dirty="0" err="1" smtClean="0"/>
              <a:t>ListBox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For Each</a:t>
            </a:r>
            <a:r>
              <a:rPr lang="en-US" dirty="0" smtClean="0"/>
              <a:t> loop can also be used to process items in a collection</a:t>
            </a:r>
          </a:p>
          <a:p>
            <a:pPr lvl="1"/>
            <a:r>
              <a:rPr lang="en-US" sz="2400" dirty="0" smtClean="0"/>
              <a:t>For example, to search for a city name in the Items collection of a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 control named </a:t>
            </a:r>
            <a:r>
              <a:rPr lang="en-US" sz="2400" b="1" dirty="0" err="1" smtClean="0"/>
              <a:t>lstCities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426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Each </a:t>
            </a:r>
            <a:r>
              <a:rPr lang="en-US" b="1" dirty="0" err="1" smtClean="0"/>
              <a:t>strCity</a:t>
            </a:r>
            <a:r>
              <a:rPr lang="en-US" b="1" dirty="0" smtClean="0"/>
              <a:t> As String In </a:t>
            </a:r>
            <a:r>
              <a:rPr lang="en-US" b="1" dirty="0" err="1" smtClean="0"/>
              <a:t>lstCities.Items</a:t>
            </a:r>
            <a:endParaRPr lang="en-US" b="1" dirty="0" smtClean="0"/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strCity</a:t>
            </a:r>
            <a:r>
              <a:rPr lang="en-US" b="1" dirty="0" smtClean="0"/>
              <a:t> = </a:t>
            </a:r>
            <a:r>
              <a:rPr lang="en-US" b="1" dirty="0" err="1" smtClean="0"/>
              <a:t>txtCity.Text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lblResult.Text</a:t>
            </a:r>
            <a:r>
              <a:rPr lang="en-US" b="1" dirty="0" smtClean="0"/>
              <a:t> = "The city was found!"</a:t>
            </a:r>
          </a:p>
          <a:p>
            <a:r>
              <a:rPr lang="en-US" b="1" dirty="0" smtClean="0"/>
              <a:t>    End If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886200"/>
            <a:ext cx="3506110" cy="1731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Array 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There are many uses for arrays, and many programming techniques</a:t>
            </a:r>
          </a:p>
          <a:p>
            <a:r>
              <a:rPr lang="en-US" dirty="0" smtClean="0"/>
              <a:t>can be applied to them. You can total values and search for data.</a:t>
            </a:r>
          </a:p>
          <a:p>
            <a:r>
              <a:rPr lang="en-US" dirty="0" smtClean="0"/>
              <a:t>Related information may be stored in multiple parallel arrays. In</a:t>
            </a:r>
          </a:p>
          <a:p>
            <a:r>
              <a:rPr lang="en-US" dirty="0" smtClean="0"/>
              <a:t>addition, arrays can be resized at runtime.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Total the Values in a Numeric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total the values in a numeric array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/>
              <a:t>For…Next</a:t>
            </a:r>
            <a:r>
              <a:rPr lang="en-US" dirty="0" smtClean="0"/>
              <a:t> loop with an accumulator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1562100" y="2743200"/>
            <a:ext cx="6019800" cy="3298924"/>
            <a:chOff x="1562100" y="2743200"/>
            <a:chExt cx="6019800" cy="3298924"/>
          </a:xfrm>
        </p:grpSpPr>
        <p:sp>
          <p:nvSpPr>
            <p:cNvPr id="5" name="Rectangle 4"/>
            <p:cNvSpPr/>
            <p:nvPr/>
          </p:nvSpPr>
          <p:spPr>
            <a:xfrm>
              <a:off x="1562100" y="2743200"/>
              <a:ext cx="6019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Const </a:t>
              </a:r>
              <a:r>
                <a:rPr lang="en-US" sz="2400" b="1" dirty="0" err="1" smtClean="0"/>
                <a:t>intMAX_SUBSCRIPT</a:t>
              </a:r>
              <a:r>
                <a:rPr lang="en-US" sz="2400" b="1" dirty="0" smtClean="0"/>
                <a:t> As Integer = 24</a:t>
              </a:r>
            </a:p>
            <a:p>
              <a:r>
                <a:rPr lang="en-US" sz="2400" b="1" dirty="0" smtClean="0"/>
                <a:t>Dim </a:t>
              </a:r>
              <a:r>
                <a:rPr lang="en-US" sz="2400" b="1" dirty="0" err="1" smtClean="0"/>
                <a:t>intUnits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intMAX_SUBSCRIPT</a:t>
              </a:r>
              <a:r>
                <a:rPr lang="en-US" sz="2400" b="1" dirty="0" smtClean="0"/>
                <a:t>) As Integer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00" y="3733800"/>
              <a:ext cx="5638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smtClean="0"/>
                <a:t>Dim intTotal As Integer = 0</a:t>
              </a:r>
            </a:p>
            <a:p>
              <a:r>
                <a:rPr lang="en-US" sz="2400" b="1" dirty="0" smtClean="0"/>
                <a:t>Dim </a:t>
              </a:r>
              <a:r>
                <a:rPr lang="en-US" sz="2400" b="1" dirty="0" err="1" smtClean="0"/>
                <a:t>intCount</a:t>
              </a:r>
              <a:r>
                <a:rPr lang="en-US" sz="2400" b="1" dirty="0" smtClean="0"/>
                <a:t> As Integer</a:t>
              </a:r>
            </a:p>
            <a:p>
              <a:endParaRPr lang="en-US" sz="2400" b="1" dirty="0" smtClean="0"/>
            </a:p>
            <a:p>
              <a:r>
                <a:rPr lang="en-US" sz="2400" b="1" dirty="0" smtClean="0"/>
                <a:t>For </a:t>
              </a:r>
              <a:r>
                <a:rPr lang="en-US" sz="2400" b="1" dirty="0" err="1" smtClean="0"/>
                <a:t>intCount</a:t>
              </a:r>
              <a:r>
                <a:rPr lang="en-US" sz="2400" b="1" dirty="0" smtClean="0"/>
                <a:t> = 0 To (</a:t>
              </a:r>
              <a:r>
                <a:rPr lang="en-US" sz="2400" b="1" dirty="0" err="1" smtClean="0"/>
                <a:t>intUnits.Length</a:t>
              </a:r>
              <a:r>
                <a:rPr lang="en-US" sz="2400" b="1" dirty="0" smtClean="0"/>
                <a:t> – 1)</a:t>
              </a:r>
            </a:p>
            <a:p>
              <a:r>
                <a:rPr lang="en-US" sz="2400" b="1" dirty="0" smtClean="0"/>
                <a:t>    </a:t>
              </a:r>
              <a:r>
                <a:rPr lang="en-US" sz="2400" b="1" dirty="0" err="1" smtClean="0"/>
                <a:t>intTotal</a:t>
              </a:r>
              <a:r>
                <a:rPr lang="en-US" sz="2400" b="1" dirty="0" smtClean="0"/>
                <a:t> += </a:t>
              </a:r>
              <a:r>
                <a:rPr lang="en-US" sz="2400" b="1" dirty="0" err="1" smtClean="0"/>
                <a:t>intUnits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intCount</a:t>
              </a:r>
              <a:r>
                <a:rPr lang="en-US" sz="2400" b="1" dirty="0" smtClean="0"/>
                <a:t>)</a:t>
              </a:r>
            </a:p>
            <a:p>
              <a:r>
                <a:rPr lang="en-US" sz="2400" b="1" dirty="0" smtClean="0"/>
                <a:t>Next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Total the Values in a Numeric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a </a:t>
            </a:r>
            <a:r>
              <a:rPr lang="en-US" b="1" dirty="0" smtClean="0"/>
              <a:t>For Each</a:t>
            </a:r>
            <a:r>
              <a:rPr lang="en-US" dirty="0" smtClean="0"/>
              <a:t> loop with an accumulator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1562100" y="2743200"/>
            <a:ext cx="6019800" cy="2929592"/>
            <a:chOff x="1562100" y="2743200"/>
            <a:chExt cx="6019800" cy="2929592"/>
          </a:xfrm>
        </p:grpSpPr>
        <p:sp>
          <p:nvSpPr>
            <p:cNvPr id="5" name="Rectangle 4"/>
            <p:cNvSpPr/>
            <p:nvPr/>
          </p:nvSpPr>
          <p:spPr>
            <a:xfrm>
              <a:off x="1562100" y="2743200"/>
              <a:ext cx="6019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Const </a:t>
              </a:r>
              <a:r>
                <a:rPr lang="en-US" sz="2400" b="1" dirty="0" err="1" smtClean="0"/>
                <a:t>intMAX_SUBSCRIPT</a:t>
              </a:r>
              <a:r>
                <a:rPr lang="en-US" sz="2400" b="1" dirty="0" smtClean="0"/>
                <a:t> As Integer = 24</a:t>
              </a:r>
            </a:p>
            <a:p>
              <a:r>
                <a:rPr lang="en-US" sz="2400" b="1" dirty="0" smtClean="0"/>
                <a:t>Dim </a:t>
              </a:r>
              <a:r>
                <a:rPr lang="en-US" sz="2400" b="1" dirty="0" err="1" smtClean="0"/>
                <a:t>intUnits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intMAX_SUBSCRIPT</a:t>
              </a:r>
              <a:r>
                <a:rPr lang="en-US" sz="2400" b="1" dirty="0" smtClean="0"/>
                <a:t>) As Integer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00" y="3733800"/>
              <a:ext cx="56388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smtClean="0"/>
                <a:t>Dim intTotal As Integer = 0</a:t>
              </a:r>
            </a:p>
            <a:p>
              <a:endParaRPr lang="en-US" sz="2400" b="1" dirty="0" smtClean="0"/>
            </a:p>
            <a:p>
              <a:r>
                <a:rPr lang="en-US" sz="2400" b="1" dirty="0" smtClean="0"/>
                <a:t>For Each </a:t>
              </a:r>
              <a:r>
                <a:rPr lang="en-US" sz="2400" b="1" dirty="0" err="1" smtClean="0"/>
                <a:t>intVal</a:t>
              </a:r>
              <a:r>
                <a:rPr lang="en-US" sz="2400" b="1" dirty="0" smtClean="0"/>
                <a:t> As Integer In </a:t>
              </a:r>
              <a:r>
                <a:rPr lang="en-US" sz="2400" b="1" dirty="0" err="1" smtClean="0"/>
                <a:t>intUnits</a:t>
              </a:r>
              <a:endParaRPr lang="en-US" sz="2400" b="1" dirty="0" smtClean="0"/>
            </a:p>
            <a:p>
              <a:r>
                <a:rPr lang="en-US" sz="2400" b="1" dirty="0" smtClean="0"/>
                <a:t>    </a:t>
              </a:r>
              <a:r>
                <a:rPr lang="en-US" sz="2400" b="1" dirty="0" err="1" smtClean="0"/>
                <a:t>intTotal</a:t>
              </a:r>
              <a:r>
                <a:rPr lang="en-US" sz="2400" b="1" dirty="0" smtClean="0"/>
                <a:t> += </a:t>
              </a:r>
              <a:r>
                <a:rPr lang="en-US" sz="2400" b="1" dirty="0" err="1" smtClean="0"/>
                <a:t>intVal</a:t>
              </a:r>
              <a:endParaRPr lang="en-US" sz="2400" b="1" dirty="0" smtClean="0"/>
            </a:p>
            <a:p>
              <a:r>
                <a:rPr lang="en-US" sz="2400" b="1" dirty="0" smtClean="0"/>
                <a:t>Next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Calculating the Average Value in a Numeric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Sum the values in the array</a:t>
            </a:r>
          </a:p>
          <a:p>
            <a:r>
              <a:rPr lang="en-US" sz="2000" dirty="0" smtClean="0"/>
              <a:t>Divide the sum by the number of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8"/>
          <p:cNvGrpSpPr/>
          <p:nvPr/>
        </p:nvGrpSpPr>
        <p:grpSpPr>
          <a:xfrm>
            <a:off x="1981200" y="2438400"/>
            <a:ext cx="5181600" cy="3541931"/>
            <a:chOff x="1371600" y="2514600"/>
            <a:chExt cx="6248400" cy="3541931"/>
          </a:xfrm>
        </p:grpSpPr>
        <p:grpSp>
          <p:nvGrpSpPr>
            <p:cNvPr id="9" name="Group 4"/>
            <p:cNvGrpSpPr/>
            <p:nvPr/>
          </p:nvGrpSpPr>
          <p:grpSpPr>
            <a:xfrm>
              <a:off x="1447800" y="2514600"/>
              <a:ext cx="6019800" cy="2793325"/>
              <a:chOff x="1562100" y="2743200"/>
              <a:chExt cx="6019800" cy="27933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62100" y="2743200"/>
                <a:ext cx="6019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Const </a:t>
                </a:r>
                <a:r>
                  <a:rPr lang="en-US" b="1" dirty="0" err="1" smtClean="0"/>
                  <a:t>intMAX_SUBSCRIPT</a:t>
                </a:r>
                <a:r>
                  <a:rPr lang="en-US" b="1" dirty="0" smtClean="0"/>
                  <a:t> As Integer = 24</a:t>
                </a:r>
              </a:p>
              <a:p>
                <a:r>
                  <a:rPr lang="en-US" b="1" dirty="0" smtClean="0"/>
                  <a:t>Dim </a:t>
                </a:r>
                <a:r>
                  <a:rPr lang="en-US" b="1" dirty="0" err="1" smtClean="0"/>
                  <a:t>intUnits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intMAX_SUBSCRIPT</a:t>
                </a:r>
                <a:r>
                  <a:rPr lang="en-US" b="1" dirty="0" smtClean="0"/>
                  <a:t>) As Integer</a:t>
                </a:r>
                <a:endParaRPr lang="en-US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2100" y="3505200"/>
                <a:ext cx="56388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Dim intTotal As Integer = 0</a:t>
                </a:r>
              </a:p>
              <a:p>
                <a:r>
                  <a:rPr lang="pt-BR" b="1" dirty="0" smtClean="0"/>
                  <a:t>Dim dblAverage As Double</a:t>
                </a:r>
              </a:p>
              <a:p>
                <a:r>
                  <a:rPr lang="en-US" b="1" dirty="0" smtClean="0"/>
                  <a:t>Dim </a:t>
                </a:r>
                <a:r>
                  <a:rPr lang="en-US" b="1" dirty="0" err="1" smtClean="0"/>
                  <a:t>intCount</a:t>
                </a:r>
                <a:r>
                  <a:rPr lang="en-US" b="1" dirty="0" smtClean="0"/>
                  <a:t> As Integer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For </a:t>
                </a:r>
                <a:r>
                  <a:rPr lang="en-US" b="1" dirty="0" err="1" smtClean="0"/>
                  <a:t>intCount</a:t>
                </a:r>
                <a:r>
                  <a:rPr lang="en-US" b="1" dirty="0" smtClean="0"/>
                  <a:t> = 0 To (</a:t>
                </a:r>
                <a:r>
                  <a:rPr lang="en-US" b="1" dirty="0" err="1" smtClean="0"/>
                  <a:t>intUnits.Length</a:t>
                </a:r>
                <a:r>
                  <a:rPr lang="en-US" b="1" dirty="0" smtClean="0"/>
                  <a:t> – 1)</a:t>
                </a:r>
              </a:p>
              <a:p>
                <a:r>
                  <a:rPr lang="en-US" b="1" dirty="0" smtClean="0"/>
                  <a:t>    </a:t>
                </a:r>
                <a:r>
                  <a:rPr lang="en-US" b="1" dirty="0" err="1" smtClean="0"/>
                  <a:t>intTotal</a:t>
                </a:r>
                <a:r>
                  <a:rPr lang="en-US" b="1" dirty="0" smtClean="0"/>
                  <a:t> += </a:t>
                </a:r>
                <a:r>
                  <a:rPr lang="en-US" b="1" dirty="0" err="1" smtClean="0"/>
                  <a:t>intUnits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intCount</a:t>
                </a:r>
                <a:r>
                  <a:rPr lang="en-US" b="1" dirty="0" smtClean="0"/>
                  <a:t>)</a:t>
                </a:r>
              </a:p>
              <a:p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371600" y="5410200"/>
              <a:ext cx="6248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' Use floating-point division to compute the average.</a:t>
              </a:r>
            </a:p>
            <a:p>
              <a:r>
                <a:rPr lang="en-US" b="1" dirty="0" err="1" smtClean="0"/>
                <a:t>dblAverage</a:t>
              </a:r>
              <a:r>
                <a:rPr lang="en-US" b="1" dirty="0" smtClean="0"/>
                <a:t> = </a:t>
              </a:r>
              <a:r>
                <a:rPr lang="en-US" b="1" dirty="0" err="1" smtClean="0"/>
                <a:t>intTotal</a:t>
              </a:r>
              <a:r>
                <a:rPr lang="en-US" b="1" dirty="0" smtClean="0"/>
                <a:t> / </a:t>
              </a:r>
              <a:r>
                <a:rPr lang="en-US" b="1" dirty="0" err="1" smtClean="0"/>
                <a:t>intUnits.Length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Find the Highest and Lowest Values in an Integer Array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Highest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Lowest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403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intUnits</a:t>
            </a:r>
            <a:r>
              <a:rPr lang="en-US" b="1" dirty="0" smtClean="0"/>
              <a:t>() As Integer = {1, 2, 3, 4, 5}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intCount</a:t>
            </a:r>
            <a:r>
              <a:rPr lang="en-US" b="1" dirty="0" smtClean="0"/>
              <a:t> As Integer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intHighest</a:t>
            </a:r>
            <a:r>
              <a:rPr lang="en-US" b="1" dirty="0" smtClean="0"/>
              <a:t> As Integer</a:t>
            </a:r>
          </a:p>
          <a:p>
            <a:endParaRPr lang="en-US" b="1" dirty="0" smtClean="0"/>
          </a:p>
          <a:p>
            <a:r>
              <a:rPr lang="en-US" b="1" dirty="0" smtClean="0"/>
              <a:t>' Get the first element.</a:t>
            </a:r>
          </a:p>
          <a:p>
            <a:r>
              <a:rPr lang="en-US" b="1" dirty="0" err="1" smtClean="0"/>
              <a:t>intHighest</a:t>
            </a:r>
            <a:r>
              <a:rPr lang="en-US" b="1" dirty="0" smtClean="0"/>
              <a:t> = </a:t>
            </a:r>
            <a:r>
              <a:rPr lang="en-US" b="1" dirty="0" err="1" smtClean="0"/>
              <a:t>intUnits</a:t>
            </a:r>
            <a:r>
              <a:rPr lang="en-US" b="1" dirty="0" smtClean="0"/>
              <a:t>(0)</a:t>
            </a:r>
          </a:p>
          <a:p>
            <a:endParaRPr lang="en-US" b="1" dirty="0" smtClean="0"/>
          </a:p>
          <a:p>
            <a:r>
              <a:rPr lang="en-US" b="1" dirty="0" smtClean="0"/>
              <a:t>' Search for the highest value.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intCount</a:t>
            </a:r>
            <a:r>
              <a:rPr lang="en-US" b="1" dirty="0" smtClean="0"/>
              <a:t> = 1 To (</a:t>
            </a:r>
            <a:r>
              <a:rPr lang="en-US" b="1" dirty="0" err="1" smtClean="0"/>
              <a:t>intUnits.Length</a:t>
            </a:r>
            <a:r>
              <a:rPr lang="en-US" b="1" dirty="0" smtClean="0"/>
              <a:t> - 1)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intUnits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 &gt; </a:t>
            </a:r>
            <a:r>
              <a:rPr lang="en-US" b="1" dirty="0" err="1" smtClean="0"/>
              <a:t>intHighest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intHighest</a:t>
            </a:r>
            <a:r>
              <a:rPr lang="en-US" b="1" dirty="0" smtClean="0"/>
              <a:t> = </a:t>
            </a:r>
            <a:r>
              <a:rPr lang="en-US" b="1" dirty="0" err="1" smtClean="0"/>
              <a:t>intNumbers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End If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724400" y="2133600"/>
            <a:ext cx="403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intUnits</a:t>
            </a:r>
            <a:r>
              <a:rPr lang="en-US" b="1" dirty="0" smtClean="0"/>
              <a:t>() As Integer = {1, 2, 3, 4, 5}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intCount</a:t>
            </a:r>
            <a:r>
              <a:rPr lang="en-US" b="1" dirty="0" smtClean="0"/>
              <a:t> As Integer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intLowest</a:t>
            </a:r>
            <a:r>
              <a:rPr lang="en-US" b="1" dirty="0" smtClean="0"/>
              <a:t> As Integer</a:t>
            </a:r>
          </a:p>
          <a:p>
            <a:endParaRPr lang="en-US" b="1" dirty="0" smtClean="0"/>
          </a:p>
          <a:p>
            <a:r>
              <a:rPr lang="en-US" b="1" dirty="0" smtClean="0"/>
              <a:t>' Get the first element.</a:t>
            </a:r>
          </a:p>
          <a:p>
            <a:r>
              <a:rPr lang="en-US" b="1" dirty="0" err="1" smtClean="0"/>
              <a:t>intLowest</a:t>
            </a:r>
            <a:r>
              <a:rPr lang="en-US" b="1" dirty="0" smtClean="0"/>
              <a:t> = </a:t>
            </a:r>
            <a:r>
              <a:rPr lang="en-US" b="1" dirty="0" err="1" smtClean="0"/>
              <a:t>intUnits</a:t>
            </a:r>
            <a:r>
              <a:rPr lang="en-US" b="1" dirty="0" smtClean="0"/>
              <a:t>(0)</a:t>
            </a:r>
          </a:p>
          <a:p>
            <a:endParaRPr lang="en-US" b="1" dirty="0" smtClean="0"/>
          </a:p>
          <a:p>
            <a:r>
              <a:rPr lang="en-US" b="1" dirty="0" smtClean="0"/>
              <a:t>' Search for the lowest value.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intCount</a:t>
            </a:r>
            <a:r>
              <a:rPr lang="en-US" b="1" dirty="0" smtClean="0"/>
              <a:t> = 1 To (</a:t>
            </a:r>
            <a:r>
              <a:rPr lang="en-US" b="1" dirty="0" err="1" smtClean="0"/>
              <a:t>intUnits.Length</a:t>
            </a:r>
            <a:r>
              <a:rPr lang="en-US" b="1" dirty="0" smtClean="0"/>
              <a:t> - 1)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intUnits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 &lt; </a:t>
            </a:r>
            <a:r>
              <a:rPr lang="en-US" b="1" dirty="0" err="1" smtClean="0"/>
              <a:t>intLowest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intLowest</a:t>
            </a:r>
            <a:r>
              <a:rPr lang="en-US" b="1" dirty="0" smtClean="0"/>
              <a:t> = </a:t>
            </a:r>
            <a:r>
              <a:rPr lang="en-US" b="1" dirty="0" err="1" smtClean="0"/>
              <a:t>intNumbers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End If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Copying One Array’s Contents to Another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single assignment statement </a:t>
            </a:r>
          </a:p>
          <a:p>
            <a:pPr lvl="1"/>
            <a:r>
              <a:rPr lang="en-US" sz="2000" dirty="0" smtClean="0"/>
              <a:t>Does not copy array values into another array</a:t>
            </a:r>
          </a:p>
          <a:p>
            <a:pPr lvl="1"/>
            <a:r>
              <a:rPr lang="en-US" sz="2000" dirty="0" smtClean="0"/>
              <a:t>Causes both array names to reference the same array in memory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loop must be used to copy individual elements from one array to another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113" y="2819400"/>
            <a:ext cx="5819775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828800" y="5105400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0 To (intOldValues.Length-1)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intNewValues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) = </a:t>
            </a:r>
            <a:r>
              <a:rPr lang="en-US" sz="2000" b="1" dirty="0" err="1" smtClean="0"/>
              <a:t>intOldValues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Related data in multiple arrays can be accessed using the same subscript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Tutorial 8-4 examines an application that uses parallel arrays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426543" cy="3143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Parallel Relationships between Arrays, List Boxes, and Combo Boxes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1219201"/>
            <a:ext cx="6858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' A list box with names</a:t>
            </a:r>
          </a:p>
          <a:p>
            <a:r>
              <a:rPr lang="en-US" sz="2000" b="1" dirty="0" err="1" smtClean="0"/>
              <a:t>lstPeople.Items.Add</a:t>
            </a:r>
            <a:r>
              <a:rPr lang="en-US" sz="2000" b="1" dirty="0" smtClean="0"/>
              <a:t>("Jean James")	' Index 0</a:t>
            </a:r>
          </a:p>
          <a:p>
            <a:r>
              <a:rPr lang="en-US" sz="2000" b="1" dirty="0" err="1" smtClean="0"/>
              <a:t>lstPeople.Items.Add</a:t>
            </a:r>
            <a:r>
              <a:rPr lang="en-US" sz="2000" b="1" dirty="0" smtClean="0"/>
              <a:t>("Kevin Smith")	' Index 1</a:t>
            </a:r>
          </a:p>
          <a:p>
            <a:r>
              <a:rPr lang="en-US" sz="2000" b="1" dirty="0" err="1" smtClean="0"/>
              <a:t>lstPeople.Items.Add</a:t>
            </a:r>
            <a:r>
              <a:rPr lang="en-US" sz="2000" b="1" dirty="0" smtClean="0"/>
              <a:t>("Joe Harrison")	' Index 2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' An array with corresponding phone numbers</a:t>
            </a:r>
          </a:p>
          <a:p>
            <a:r>
              <a:rPr lang="en-US" sz="2000" b="1" dirty="0" err="1" smtClean="0"/>
              <a:t>phoneNumbers</a:t>
            </a:r>
            <a:r>
              <a:rPr lang="en-US" sz="2000" b="1" dirty="0" smtClean="0"/>
              <a:t>(0) = "555-2987"	 	' Element 0</a:t>
            </a:r>
          </a:p>
          <a:p>
            <a:r>
              <a:rPr lang="en-US" sz="2000" b="1" dirty="0" err="1" smtClean="0"/>
              <a:t>phoneNumbers</a:t>
            </a:r>
            <a:r>
              <a:rPr lang="en-US" sz="2000" b="1" dirty="0" smtClean="0"/>
              <a:t>(1) = "555-5656"	 	' Element 1</a:t>
            </a:r>
          </a:p>
          <a:p>
            <a:r>
              <a:rPr lang="en-US" sz="2000" b="1" dirty="0" err="1" smtClean="0"/>
              <a:t>phoneNumbers</a:t>
            </a:r>
            <a:r>
              <a:rPr lang="en-US" sz="2000" b="1" dirty="0" smtClean="0"/>
              <a:t>(2) = "555-8897"		' Element 2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' Display the phone number for the selected person’s name.</a:t>
            </a:r>
          </a:p>
          <a:p>
            <a:r>
              <a:rPr lang="en-US" sz="2000" b="1" dirty="0" smtClean="0"/>
              <a:t>If </a:t>
            </a:r>
            <a:r>
              <a:rPr lang="en-US" sz="2000" b="1" dirty="0" err="1" smtClean="0"/>
              <a:t>lstPeople.SelectedIndex</a:t>
            </a:r>
            <a:r>
              <a:rPr lang="en-US" sz="2000" b="1" dirty="0" smtClean="0"/>
              <a:t>  &gt;  -1  And 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lstPeople.SelectedIndex</a:t>
            </a:r>
            <a:r>
              <a:rPr lang="en-US" sz="2000" b="1" dirty="0" smtClean="0"/>
              <a:t> &lt; </a:t>
            </a:r>
            <a:r>
              <a:rPr lang="en-US" sz="2000" b="1" dirty="0" err="1" smtClean="0"/>
              <a:t>phoneNumbers.Length</a:t>
            </a:r>
            <a:r>
              <a:rPr lang="en-US" sz="2000" b="1" dirty="0" smtClean="0"/>
              <a:t> Then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phoneNumbers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lstPeople.SelectedIndex</a:t>
            </a:r>
            <a:r>
              <a:rPr lang="en-US" sz="2000" b="1" dirty="0" smtClean="0"/>
              <a:t>))</a:t>
            </a:r>
          </a:p>
          <a:p>
            <a:r>
              <a:rPr lang="en-US" sz="2000" b="1" dirty="0" smtClean="0"/>
              <a:t>Else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("That is not a valid selection.")</a:t>
            </a:r>
          </a:p>
          <a:p>
            <a:r>
              <a:rPr lang="en-US" sz="2000" b="1" dirty="0" smtClean="0"/>
              <a:t>End If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most basic method of searching an array is the </a:t>
            </a:r>
            <a:r>
              <a:rPr lang="en-US" sz="2400" b="1" dirty="0" smtClean="0">
                <a:solidFill>
                  <a:schemeClr val="bg1"/>
                </a:solidFill>
              </a:rPr>
              <a:t>sequential search</a:t>
            </a:r>
          </a:p>
          <a:p>
            <a:pPr lvl="1"/>
            <a:r>
              <a:rPr lang="en-US" dirty="0" smtClean="0"/>
              <a:t>Uses a loop to examine elements in the array</a:t>
            </a:r>
          </a:p>
          <a:p>
            <a:pPr lvl="1"/>
            <a:r>
              <a:rPr lang="en-US" dirty="0" smtClean="0"/>
              <a:t>Compares each element with the search value</a:t>
            </a:r>
          </a:p>
          <a:p>
            <a:pPr lvl="1"/>
            <a:r>
              <a:rPr lang="en-US" dirty="0" smtClean="0"/>
              <a:t>Stops when the value is found or the end of the array is reached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for a sequential search is as follows: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895600"/>
            <a:ext cx="388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found = False</a:t>
            </a:r>
          </a:p>
          <a:p>
            <a:r>
              <a:rPr lang="en-US" i="1" dirty="0" smtClean="0"/>
              <a:t>subscript = 0</a:t>
            </a:r>
          </a:p>
          <a:p>
            <a:r>
              <a:rPr lang="en-US" i="1" dirty="0" smtClean="0"/>
              <a:t>Do While found is False and </a:t>
            </a:r>
          </a:p>
          <a:p>
            <a:r>
              <a:rPr lang="en-US" i="1" dirty="0" smtClean="0"/>
              <a:t>subscript &lt; array's length</a:t>
            </a:r>
          </a:p>
          <a:p>
            <a:r>
              <a:rPr lang="en-US" i="1" dirty="0" smtClean="0"/>
              <a:t>   If array(subscript) = </a:t>
            </a:r>
            <a:r>
              <a:rPr lang="en-US" i="1" dirty="0" err="1" smtClean="0"/>
              <a:t>searchValue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found = True</a:t>
            </a:r>
          </a:p>
          <a:p>
            <a:r>
              <a:rPr lang="en-US" i="1" dirty="0" smtClean="0"/>
              <a:t>       position = subscript</a:t>
            </a:r>
          </a:p>
          <a:p>
            <a:r>
              <a:rPr lang="en-US" i="1" dirty="0" smtClean="0"/>
              <a:t>   End If</a:t>
            </a:r>
          </a:p>
          <a:p>
            <a:r>
              <a:rPr lang="en-US" i="1" dirty="0" smtClean="0"/>
              <a:t>   subscript += 1</a:t>
            </a:r>
          </a:p>
          <a:p>
            <a:r>
              <a:rPr lang="en-US" i="1" dirty="0" smtClean="0"/>
              <a:t>End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Arrays are like groups of variables that allow you to store sets of similar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 single dimension array is useful for storing and working with a single set of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 multidimensional array can be used to store and work with multiple sets of data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Array programming techniques covered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Summing and averaging all the elements in an array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Summing all the columns in a two-dimensional array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Searching an array for a specific value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Using parallel arrays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Programmers often want to sort, or arrange the elements of an array in </a:t>
            </a:r>
            <a:r>
              <a:rPr lang="en-US" sz="2000" b="1" dirty="0" smtClean="0">
                <a:solidFill>
                  <a:schemeClr val="bg1"/>
                </a:solidFill>
              </a:rPr>
              <a:t>ascending order</a:t>
            </a:r>
          </a:p>
          <a:p>
            <a:pPr lvl="1"/>
            <a:r>
              <a:rPr lang="en-US" sz="2000" dirty="0" smtClean="0"/>
              <a:t>Values are arranged from lowest to highest</a:t>
            </a:r>
          </a:p>
          <a:p>
            <a:pPr lvl="2"/>
            <a:r>
              <a:rPr lang="en-US" dirty="0" smtClean="0"/>
              <a:t>Lowest value is stored in the first element</a:t>
            </a:r>
          </a:p>
          <a:p>
            <a:pPr lvl="2"/>
            <a:r>
              <a:rPr lang="en-US" dirty="0" smtClean="0"/>
              <a:t>Highest value is stored in the last element</a:t>
            </a:r>
          </a:p>
          <a:p>
            <a:r>
              <a:rPr lang="en-US" sz="2000" dirty="0" smtClean="0"/>
              <a:t>To sort an array in ascending order</a:t>
            </a:r>
          </a:p>
          <a:p>
            <a:pPr lvl="1"/>
            <a:r>
              <a:rPr lang="en-US" sz="2000" dirty="0" smtClean="0"/>
              <a:t>Use the </a:t>
            </a:r>
            <a:r>
              <a:rPr lang="en-US" sz="2000" b="1" dirty="0" err="1" smtClean="0"/>
              <a:t>Array.Sort</a:t>
            </a:r>
            <a:r>
              <a:rPr lang="en-US" sz="2000" dirty="0" smtClean="0"/>
              <a:t> method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Here is the general format: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b="1" i="1" dirty="0" smtClean="0"/>
          </a:p>
          <a:p>
            <a:r>
              <a:rPr lang="en-US" sz="2200" b="1" i="1" dirty="0" err="1" smtClean="0"/>
              <a:t>ArrayName</a:t>
            </a:r>
            <a:r>
              <a:rPr lang="en-US" sz="2200" dirty="0" smtClean="0"/>
              <a:t> is the name of the array you want to sort</a:t>
            </a:r>
          </a:p>
          <a:p>
            <a:pPr lvl="1"/>
            <a:r>
              <a:rPr lang="en-US" sz="2200" dirty="0" smtClean="0"/>
              <a:t>For example: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r>
              <a:rPr lang="en-US" sz="2200" dirty="0" smtClean="0"/>
              <a:t>After the statement executes, the array values are in the following order</a:t>
            </a:r>
          </a:p>
          <a:p>
            <a:pPr lvl="1"/>
            <a:r>
              <a:rPr lang="en-US" sz="2200" dirty="0" smtClean="0"/>
              <a:t>1, 3, 6, 7, 12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057400"/>
            <a:ext cx="2640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Array.Sort</a:t>
            </a:r>
            <a:r>
              <a:rPr lang="en-US" sz="2000" b="1" dirty="0" smtClean="0"/>
              <a:t>(</a:t>
            </a:r>
            <a:r>
              <a:rPr lang="en-US" sz="2000" b="1" i="1" dirty="0" err="1" smtClean="0"/>
              <a:t>ArrayName</a:t>
            </a:r>
            <a:r>
              <a:rPr lang="en-US" sz="2000" b="1" i="1" dirty="0" smtClean="0"/>
              <a:t>)</a:t>
            </a:r>
            <a:endParaRPr lang="en-US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00600" y="3581400"/>
            <a:ext cx="3791423" cy="902732"/>
            <a:chOff x="4800600" y="3505200"/>
            <a:chExt cx="3791423" cy="902732"/>
          </a:xfrm>
        </p:grpSpPr>
        <p:sp>
          <p:nvSpPr>
            <p:cNvPr id="7" name="Rectangle 6"/>
            <p:cNvSpPr/>
            <p:nvPr/>
          </p:nvSpPr>
          <p:spPr>
            <a:xfrm>
              <a:off x="4800600" y="3505200"/>
              <a:ext cx="37914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Dim </a:t>
              </a:r>
              <a:r>
                <a:rPr lang="en-US" b="1" dirty="0" err="1" smtClean="0"/>
                <a:t>intNumbers</a:t>
              </a:r>
              <a:r>
                <a:rPr lang="en-US" b="1" dirty="0" smtClean="0"/>
                <a:t>() As Integer = {7, 12,</a:t>
              </a:r>
            </a:p>
            <a:p>
              <a:r>
                <a:rPr lang="en-US" b="1" dirty="0" smtClean="0"/>
                <a:t>                                                        1, 6, 3}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038600"/>
              <a:ext cx="24166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/>
                <a:t>Array.Sort</a:t>
              </a:r>
              <a:r>
                <a:rPr lang="en-US" b="1" dirty="0" smtClean="0"/>
                <a:t>(</a:t>
              </a:r>
              <a:r>
                <a:rPr lang="en-US" b="1" dirty="0" err="1" smtClean="0"/>
                <a:t>intNumbers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When you pass an array of strings to the </a:t>
            </a:r>
            <a:r>
              <a:rPr lang="en-US" sz="2400" b="1" dirty="0" err="1" smtClean="0"/>
              <a:t>Array.Sort</a:t>
            </a:r>
            <a:r>
              <a:rPr lang="en-US" sz="2400" dirty="0" smtClean="0"/>
              <a:t> method the array is sorted in ascending order</a:t>
            </a:r>
          </a:p>
          <a:p>
            <a:pPr lvl="1"/>
            <a:r>
              <a:rPr lang="en-US" dirty="0" smtClean="0"/>
              <a:t>According to the Unicode encoding scheme</a:t>
            </a:r>
          </a:p>
          <a:p>
            <a:pPr lvl="1"/>
            <a:r>
              <a:rPr lang="en-US" dirty="0" smtClean="0"/>
              <a:t>Sort occurs in alphabetic order</a:t>
            </a:r>
          </a:p>
          <a:p>
            <a:pPr lvl="2"/>
            <a:r>
              <a:rPr lang="en-US" sz="2400" dirty="0" smtClean="0"/>
              <a:t>Numeric digits first</a:t>
            </a:r>
          </a:p>
          <a:p>
            <a:pPr lvl="2"/>
            <a:r>
              <a:rPr lang="en-US" sz="2400" dirty="0" smtClean="0"/>
              <a:t>Uppercase letters second</a:t>
            </a:r>
          </a:p>
          <a:p>
            <a:pPr lvl="2"/>
            <a:r>
              <a:rPr lang="en-US" sz="2400" dirty="0" smtClean="0"/>
              <a:t>Lowercase letters last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example: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After the statement executes, the values in the array appear in this order:</a:t>
            </a:r>
          </a:p>
          <a:p>
            <a:pPr lvl="1"/>
            <a:r>
              <a:rPr lang="en-US" sz="2000" b="1" dirty="0" smtClean="0"/>
              <a:t>"Adam", "Bill", "Kim", "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81550" y="2209800"/>
            <a:ext cx="3771900" cy="1771710"/>
            <a:chOff x="4724400" y="2209800"/>
            <a:chExt cx="3810000" cy="1771710"/>
          </a:xfrm>
        </p:grpSpPr>
        <p:sp>
          <p:nvSpPr>
            <p:cNvPr id="6" name="Rectangle 5"/>
            <p:cNvSpPr/>
            <p:nvPr/>
          </p:nvSpPr>
          <p:spPr>
            <a:xfrm>
              <a:off x="4724400" y="2209800"/>
              <a:ext cx="38100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Dim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strNames</a:t>
              </a:r>
              <a:r>
                <a:rPr lang="en-US" b="1" dirty="0" smtClean="0"/>
                <a:t>() As String = {"</a:t>
              </a:r>
              <a:r>
                <a:rPr lang="en-US" b="1" dirty="0" err="1" smtClean="0"/>
                <a:t>dan</a:t>
              </a:r>
              <a:r>
                <a:rPr lang="en-US" b="1" dirty="0" smtClean="0"/>
                <a:t>", </a:t>
              </a:r>
            </a:p>
            <a:p>
              <a:r>
                <a:rPr lang="en-US" b="1" dirty="0" smtClean="0"/>
                <a:t>                                                  "Kim", </a:t>
              </a:r>
            </a:p>
            <a:p>
              <a:r>
                <a:rPr lang="en-US" b="1" dirty="0" smtClean="0"/>
                <a:t>                                                  "Adam", </a:t>
              </a:r>
            </a:p>
            <a:p>
              <a:r>
                <a:rPr lang="en-US" b="1" dirty="0" smtClean="0"/>
                <a:t>                                                  "Bill"}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3581400"/>
              <a:ext cx="24534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Array.Sort</a:t>
              </a:r>
              <a:r>
                <a:rPr lang="en-US" sz="2000" b="1" dirty="0" smtClean="0"/>
                <a:t>(</a:t>
              </a:r>
              <a:r>
                <a:rPr lang="en-US" sz="2000" b="1" dirty="0" err="1" smtClean="0"/>
                <a:t>strNames</a:t>
              </a:r>
              <a:r>
                <a:rPr lang="en-US" sz="2000" b="1" dirty="0" smtClean="0"/>
                <a:t>)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Sizing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change the number of elements in an array at runtime, using the </a:t>
            </a:r>
            <a:r>
              <a:rPr lang="en-US" sz="2400" b="1" dirty="0" err="1" smtClean="0"/>
              <a:t>ReDim</a:t>
            </a:r>
            <a:r>
              <a:rPr lang="en-US" sz="2400" dirty="0" smtClean="0"/>
              <a:t> statement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b="1" i="1" dirty="0" smtClean="0"/>
              <a:t>Preserve</a:t>
            </a:r>
            <a:r>
              <a:rPr lang="en-US" sz="2400" dirty="0" smtClean="0"/>
              <a:t> is optional</a:t>
            </a:r>
          </a:p>
          <a:p>
            <a:pPr lvl="2"/>
            <a:r>
              <a:rPr lang="en-US" dirty="0" smtClean="0"/>
              <a:t>If used, the existing values of the array are preserved</a:t>
            </a:r>
          </a:p>
          <a:p>
            <a:pPr lvl="2"/>
            <a:r>
              <a:rPr lang="en-US" dirty="0" smtClean="0"/>
              <a:t>If not, the existing values are destroyed</a:t>
            </a:r>
          </a:p>
          <a:p>
            <a:pPr lvl="1"/>
            <a:r>
              <a:rPr lang="en-US" sz="2400" b="1" i="1" dirty="0" err="1" smtClean="0"/>
              <a:t>Arrayname</a:t>
            </a:r>
            <a:r>
              <a:rPr lang="en-US" sz="2400" dirty="0" smtClean="0"/>
              <a:t> is the name of the array being resized</a:t>
            </a:r>
          </a:p>
          <a:p>
            <a:pPr lvl="1"/>
            <a:r>
              <a:rPr lang="en-US" sz="2400" b="1" i="1" dirty="0" err="1" smtClean="0"/>
              <a:t>UpperSubscript</a:t>
            </a:r>
            <a:r>
              <a:rPr lang="en-US" sz="2400" dirty="0" smtClean="0"/>
              <a:t> is the new upper subscript</a:t>
            </a:r>
          </a:p>
          <a:p>
            <a:pPr lvl="2"/>
            <a:r>
              <a:rPr lang="en-US" dirty="0" smtClean="0"/>
              <a:t>Must be a positive whole number</a:t>
            </a:r>
          </a:p>
          <a:p>
            <a:pPr lvl="2"/>
            <a:r>
              <a:rPr lang="en-US" dirty="0" smtClean="0"/>
              <a:t>If smaller that it was, elements at the end are lost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612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ReDim</a:t>
            </a:r>
            <a:r>
              <a:rPr lang="en-US" sz="2400" b="1" dirty="0" smtClean="0"/>
              <a:t> [Preserve] </a:t>
            </a:r>
            <a:r>
              <a:rPr lang="en-US" sz="2400" b="1" i="1" dirty="0" err="1" smtClean="0"/>
              <a:t>Arrayname</a:t>
            </a:r>
            <a:r>
              <a:rPr lang="en-US" sz="2400" b="1" i="1" dirty="0" smtClean="0"/>
              <a:t> (</a:t>
            </a:r>
            <a:r>
              <a:rPr lang="en-US" sz="2400" b="1" i="1" dirty="0" err="1" smtClean="0"/>
              <a:t>UpperSubscript</a:t>
            </a:r>
            <a:r>
              <a:rPr lang="en-US" sz="2400" b="1" i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Sizing Arrays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 initially declare an array with no size, as follows: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Then prompt the user for the number of elements</a:t>
            </a:r>
          </a:p>
          <a:p>
            <a:pPr lvl="1"/>
            <a:r>
              <a:rPr lang="en-US" sz="2400" dirty="0" smtClean="0"/>
              <a:t>And resize the  array based on user input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500" y="37338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intNumScores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CInt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InputBox</a:t>
            </a:r>
            <a:r>
              <a:rPr lang="en-US" sz="2000" b="1" dirty="0" smtClean="0"/>
              <a:t>("Enter the number of test scores."))</a:t>
            </a:r>
          </a:p>
          <a:p>
            <a:r>
              <a:rPr lang="en-US" sz="2000" b="1" dirty="0" smtClean="0"/>
              <a:t>If </a:t>
            </a:r>
            <a:r>
              <a:rPr lang="en-US" sz="2000" b="1" dirty="0" err="1" smtClean="0"/>
              <a:t>intNumScores</a:t>
            </a:r>
            <a:r>
              <a:rPr lang="en-US" sz="2000" b="1" dirty="0" smtClean="0"/>
              <a:t> &gt; 0 Then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ReDim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dblScores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intNumScores</a:t>
            </a:r>
            <a:r>
              <a:rPr lang="en-US" sz="2000" b="1" dirty="0" smtClean="0"/>
              <a:t> - 1)</a:t>
            </a:r>
          </a:p>
          <a:p>
            <a:r>
              <a:rPr lang="en-US" sz="2000" b="1" dirty="0" smtClean="0"/>
              <a:t>Else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("You must enter 1 or greater.")</a:t>
            </a:r>
          </a:p>
          <a:p>
            <a:r>
              <a:rPr lang="en-US" sz="2000" b="1" dirty="0" smtClean="0"/>
              <a:t>End If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819400" y="2057400"/>
            <a:ext cx="356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dblScores</a:t>
            </a:r>
            <a:r>
              <a:rPr lang="en-US" sz="2400" b="1" dirty="0" smtClean="0"/>
              <a:t>() As Double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and Functions</a:t>
            </a:r>
            <a:br>
              <a:rPr lang="en-US" dirty="0" smtClean="0"/>
            </a:br>
            <a:r>
              <a:rPr lang="en-US" dirty="0" smtClean="0"/>
              <a:t>That Work with 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You can pass arrays as arguments to procedures and functions. You</a:t>
            </a:r>
          </a:p>
          <a:p>
            <a:r>
              <a:rPr lang="en-US" dirty="0" smtClean="0"/>
              <a:t>can return an array from a function. These capabilities allow you to</a:t>
            </a:r>
          </a:p>
          <a:p>
            <a:r>
              <a:rPr lang="en-US" dirty="0" smtClean="0"/>
              <a:t>write procedures and functions that perform general operations</a:t>
            </a:r>
          </a:p>
          <a:p>
            <a:r>
              <a:rPr lang="en-US" dirty="0" smtClean="0"/>
              <a:t>with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Procedures can be written to process the data in arrays</a:t>
            </a:r>
          </a:p>
          <a:p>
            <a:pPr lvl="1"/>
            <a:r>
              <a:rPr lang="en-US" dirty="0" smtClean="0"/>
              <a:t>Store data in an array</a:t>
            </a:r>
          </a:p>
          <a:p>
            <a:pPr lvl="1"/>
            <a:r>
              <a:rPr lang="en-US" dirty="0" smtClean="0"/>
              <a:t>Display an array’s contents</a:t>
            </a:r>
          </a:p>
          <a:p>
            <a:pPr lvl="1"/>
            <a:r>
              <a:rPr lang="en-US" dirty="0" smtClean="0"/>
              <a:t>Sum or average the values in an array</a:t>
            </a:r>
          </a:p>
          <a:p>
            <a:r>
              <a:rPr lang="en-US" sz="2400" dirty="0" smtClean="0"/>
              <a:t>Usually such procedures accept an array as an argument</a:t>
            </a:r>
          </a:p>
          <a:p>
            <a:pPr lvl="1"/>
            <a:r>
              <a:rPr lang="en-US" dirty="0" smtClean="0"/>
              <a:t>Pass the name of the array as the argument to the procedure or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449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' The </a:t>
            </a:r>
            <a:r>
              <a:rPr lang="en-US" b="1" dirty="0" err="1" smtClean="0"/>
              <a:t>DisplaySum</a:t>
            </a:r>
            <a:r>
              <a:rPr lang="en-US" b="1" dirty="0" smtClean="0"/>
              <a:t> procedure displays the </a:t>
            </a:r>
          </a:p>
          <a:p>
            <a:r>
              <a:rPr lang="en-US" b="1" dirty="0" smtClean="0"/>
              <a:t>' sum of the elements in the argument array.</a:t>
            </a:r>
          </a:p>
          <a:p>
            <a:r>
              <a:rPr lang="en-US" b="1" dirty="0" smtClean="0"/>
              <a:t>Sub </a:t>
            </a:r>
            <a:r>
              <a:rPr lang="en-US" b="1" dirty="0" err="1" smtClean="0"/>
              <a:t>DisplaySum</a:t>
            </a:r>
            <a:r>
              <a:rPr lang="en-US" b="1" dirty="0" smtClean="0"/>
              <a:t>(</a:t>
            </a:r>
            <a:r>
              <a:rPr lang="en-US" b="1" dirty="0" err="1" smtClean="0"/>
              <a:t>ByVal</a:t>
            </a:r>
            <a:r>
              <a:rPr lang="en-US" b="1" dirty="0" smtClean="0"/>
              <a:t> </a:t>
            </a:r>
            <a:r>
              <a:rPr lang="en-US" b="1" dirty="0" err="1" smtClean="0"/>
              <a:t>intArray</a:t>
            </a:r>
            <a:r>
              <a:rPr lang="en-US" b="1" dirty="0" smtClean="0"/>
              <a:t>() As Integer)</a:t>
            </a:r>
          </a:p>
          <a:p>
            <a:r>
              <a:rPr lang="pt-BR" b="1" dirty="0" smtClean="0"/>
              <a:t>Dim intTotal As Integer = 0  ' Accumulator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intCount</a:t>
            </a:r>
            <a:r>
              <a:rPr lang="en-US" b="1" dirty="0" smtClean="0"/>
              <a:t> As Integer      ' Loop counter</a:t>
            </a:r>
          </a:p>
          <a:p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intCount</a:t>
            </a:r>
            <a:r>
              <a:rPr lang="en-US" b="1" dirty="0" smtClean="0"/>
              <a:t> = 0 To (</a:t>
            </a:r>
            <a:r>
              <a:rPr lang="en-US" b="1" dirty="0" err="1" smtClean="0"/>
              <a:t>intArray.Length</a:t>
            </a:r>
            <a:r>
              <a:rPr lang="en-US" b="1" dirty="0" smtClean="0"/>
              <a:t> - 1)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intTotal</a:t>
            </a:r>
            <a:r>
              <a:rPr lang="en-US" b="1" dirty="0" smtClean="0"/>
              <a:t> += </a:t>
            </a:r>
            <a:r>
              <a:rPr lang="en-US" b="1" dirty="0" err="1" smtClean="0"/>
              <a:t>intArray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Next</a:t>
            </a:r>
          </a:p>
          <a:p>
            <a:endParaRPr lang="en-US" b="1" dirty="0" smtClean="0"/>
          </a:p>
          <a:p>
            <a:r>
              <a:rPr lang="en-US" b="1" dirty="0" err="1" smtClean="0"/>
              <a:t>MessageBox.Show</a:t>
            </a:r>
            <a:r>
              <a:rPr lang="en-US" b="1" dirty="0" smtClean="0"/>
              <a:t>("The total is " &amp; </a:t>
            </a:r>
          </a:p>
          <a:p>
            <a:r>
              <a:rPr lang="en-US" b="1" dirty="0" smtClean="0"/>
              <a:t>                                   </a:t>
            </a:r>
            <a:r>
              <a:rPr lang="en-US" b="1" dirty="0" err="1" smtClean="0"/>
              <a:t>intTotal.ToString</a:t>
            </a:r>
            <a:r>
              <a:rPr lang="en-US" b="1" dirty="0" smtClean="0"/>
              <a:t>())</a:t>
            </a:r>
          </a:p>
          <a:p>
            <a:r>
              <a:rPr lang="en-US" b="1" dirty="0" smtClean="0"/>
              <a:t>End Sub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72000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intNumbers</a:t>
            </a:r>
            <a:r>
              <a:rPr lang="en-US" b="1" dirty="0" smtClean="0"/>
              <a:t>() As Integer = { 2, 4, 7, 9, 8,    			      12, 10 }</a:t>
            </a:r>
          </a:p>
          <a:p>
            <a:r>
              <a:rPr lang="en-US" b="1" dirty="0" err="1" smtClean="0"/>
              <a:t>DisplaySum</a:t>
            </a:r>
            <a:r>
              <a:rPr lang="en-US" b="1" dirty="0" smtClean="0"/>
              <a:t>(</a:t>
            </a:r>
            <a:r>
              <a:rPr lang="en-US" b="1" dirty="0" err="1" smtClean="0"/>
              <a:t>intNumbers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Passing Arrays by Value and by 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Array arguments can be accessed and modified if passed </a:t>
            </a:r>
            <a:r>
              <a:rPr lang="en-US" sz="1800" b="1" dirty="0" err="1" smtClean="0"/>
              <a:t>ByVal</a:t>
            </a:r>
            <a:r>
              <a:rPr lang="en-US" sz="1800" b="1" dirty="0" smtClean="0"/>
              <a:t> </a:t>
            </a:r>
            <a:r>
              <a:rPr lang="en-US" sz="1800" dirty="0" smtClean="0"/>
              <a:t>or </a:t>
            </a:r>
            <a:r>
              <a:rPr lang="en-US" sz="1800" b="1" dirty="0" err="1" smtClean="0"/>
              <a:t>ByRef</a:t>
            </a:r>
            <a:endParaRPr lang="en-US" sz="1800" b="1" dirty="0" smtClean="0"/>
          </a:p>
          <a:p>
            <a:pPr lvl="1"/>
            <a:r>
              <a:rPr lang="en-US" sz="1800" b="1" dirty="0" err="1" smtClean="0"/>
              <a:t>ByVal</a:t>
            </a:r>
            <a:r>
              <a:rPr lang="en-US" sz="1800" dirty="0" smtClean="0"/>
              <a:t> prevents an array from being assigned to another array</a:t>
            </a:r>
          </a:p>
          <a:p>
            <a:pPr lvl="1"/>
            <a:r>
              <a:rPr lang="en-US" sz="1800" b="1" dirty="0" err="1" smtClean="0"/>
              <a:t>ByRef</a:t>
            </a:r>
            <a:r>
              <a:rPr lang="en-US" sz="1800" dirty="0" smtClean="0"/>
              <a:t> allows an array to be assigned to another array</a:t>
            </a:r>
          </a:p>
          <a:p>
            <a:endParaRPr lang="en-US" sz="1800" b="1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After the </a:t>
            </a:r>
            <a:r>
              <a:rPr lang="en-US" sz="1800" b="1" dirty="0" err="1" smtClean="0"/>
              <a:t>ResetValues</a:t>
            </a:r>
            <a:r>
              <a:rPr lang="en-US" sz="1800" dirty="0" smtClean="0"/>
              <a:t> procedure executes</a:t>
            </a:r>
          </a:p>
          <a:p>
            <a:pPr lvl="1"/>
            <a:r>
              <a:rPr lang="en-US" sz="1800" dirty="0" smtClean="0"/>
              <a:t>If passed </a:t>
            </a:r>
            <a:r>
              <a:rPr lang="en-US" sz="1800" b="1" dirty="0" err="1" smtClean="0"/>
              <a:t>ByVal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intNumbers</a:t>
            </a:r>
            <a:r>
              <a:rPr lang="en-US" sz="1800" dirty="0" smtClean="0"/>
              <a:t>  is unchanged and keeps the values </a:t>
            </a:r>
            <a:r>
              <a:rPr lang="en-US" sz="1800" b="1" dirty="0" smtClean="0"/>
              <a:t>{ 1, 2, 3, 4, 5 }</a:t>
            </a:r>
          </a:p>
          <a:p>
            <a:pPr lvl="1"/>
            <a:r>
              <a:rPr lang="en-US" sz="1800" dirty="0" smtClean="0"/>
              <a:t>If passed </a:t>
            </a:r>
            <a:r>
              <a:rPr lang="en-US" sz="1800" b="1" dirty="0" err="1" smtClean="0"/>
              <a:t>ByRef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intNumbers</a:t>
            </a:r>
            <a:r>
              <a:rPr lang="en-US" sz="1800" b="1" dirty="0" smtClean="0"/>
              <a:t> </a:t>
            </a:r>
            <a:r>
              <a:rPr lang="en-US" sz="1800" dirty="0" smtClean="0"/>
              <a:t>will reference the </a:t>
            </a:r>
            <a:r>
              <a:rPr lang="en-US" sz="1800" b="1" dirty="0" err="1" smtClean="0"/>
              <a:t>newArray</a:t>
            </a:r>
            <a:r>
              <a:rPr lang="en-US" sz="1800" dirty="0" smtClean="0"/>
              <a:t> values </a:t>
            </a:r>
            <a:r>
              <a:rPr lang="en-US" sz="1800" b="1" dirty="0" smtClean="0"/>
              <a:t>{ 0, 0, 0, 0, 0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Chapter 8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743200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intNumbers</a:t>
            </a:r>
            <a:r>
              <a:rPr lang="en-US" b="1" dirty="0" smtClean="0"/>
              <a:t>() As Integer = { 1, 2, 3, 4, 5 }</a:t>
            </a:r>
          </a:p>
          <a:p>
            <a:r>
              <a:rPr lang="en-US" b="1" dirty="0" err="1" smtClean="0"/>
              <a:t>ResetValues</a:t>
            </a:r>
            <a:r>
              <a:rPr lang="en-US" b="1" dirty="0" smtClean="0"/>
              <a:t>(</a:t>
            </a:r>
            <a:r>
              <a:rPr lang="en-US" b="1" dirty="0" err="1" smtClean="0"/>
              <a:t>intNumbers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Sub </a:t>
            </a:r>
            <a:r>
              <a:rPr lang="en-US" b="1" dirty="0" err="1" smtClean="0"/>
              <a:t>ResetValues</a:t>
            </a:r>
            <a:r>
              <a:rPr lang="en-US" b="1" dirty="0" smtClean="0"/>
              <a:t>(</a:t>
            </a:r>
            <a:r>
              <a:rPr lang="en-US" b="1" dirty="0" err="1" smtClean="0"/>
              <a:t>ByVal</a:t>
            </a:r>
            <a:r>
              <a:rPr lang="en-US" b="1" dirty="0" smtClean="0"/>
              <a:t> </a:t>
            </a:r>
            <a:r>
              <a:rPr lang="en-US" b="1" dirty="0" err="1" smtClean="0"/>
              <a:t>intArray</a:t>
            </a:r>
            <a:r>
              <a:rPr lang="en-US" b="1" dirty="0" smtClean="0"/>
              <a:t>() As Integer)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newArray</a:t>
            </a:r>
            <a:r>
              <a:rPr lang="en-US" b="1" dirty="0" smtClean="0"/>
              <a:t>() As Integer = {0, 0, 0, 0, 0}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intArray</a:t>
            </a:r>
            <a:r>
              <a:rPr lang="en-US" b="1" dirty="0" smtClean="0"/>
              <a:t> = </a:t>
            </a:r>
            <a:r>
              <a:rPr lang="en-US" b="1" dirty="0" err="1" smtClean="0"/>
              <a:t>newArray</a:t>
            </a:r>
            <a:r>
              <a:rPr lang="en-US" b="1" dirty="0" smtClean="0"/>
              <a:t>	</a:t>
            </a:r>
          </a:p>
          <a:p>
            <a:r>
              <a:rPr lang="en-US" b="1" dirty="0" smtClean="0"/>
              <a:t>End Sub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 Array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17526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' Get three names from the user and return them as an array of strings.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GetNames</a:t>
            </a:r>
            <a:r>
              <a:rPr lang="en-US" b="1" dirty="0" smtClean="0"/>
              <a:t>() As String()</a:t>
            </a:r>
          </a:p>
          <a:p>
            <a:r>
              <a:rPr lang="en-US" b="1" dirty="0" smtClean="0"/>
              <a:t>    Const </a:t>
            </a:r>
            <a:r>
              <a:rPr lang="en-US" b="1" dirty="0" err="1" smtClean="0"/>
              <a:t>intMAX_SUBSCRIPT</a:t>
            </a:r>
            <a:r>
              <a:rPr lang="en-US" b="1" dirty="0" smtClean="0"/>
              <a:t> As Integer = 2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strNames</a:t>
            </a:r>
            <a:r>
              <a:rPr lang="en-US" b="1" dirty="0" smtClean="0"/>
              <a:t>(</a:t>
            </a:r>
            <a:r>
              <a:rPr lang="en-US" b="1" dirty="0" err="1" smtClean="0"/>
              <a:t>intMAX_SUBSCRIPT</a:t>
            </a:r>
            <a:r>
              <a:rPr lang="en-US" b="1" dirty="0" smtClean="0"/>
              <a:t>) As String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intCount</a:t>
            </a:r>
            <a:r>
              <a:rPr lang="en-US" b="1" dirty="0" smtClean="0"/>
              <a:t> As Integer</a:t>
            </a:r>
          </a:p>
          <a:p>
            <a:endParaRPr lang="en-US" b="1" dirty="0" smtClean="0"/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intCount</a:t>
            </a:r>
            <a:r>
              <a:rPr lang="en-US" b="1" dirty="0" smtClean="0"/>
              <a:t> = 0 To 3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strNames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 = </a:t>
            </a:r>
            <a:r>
              <a:rPr lang="en-US" b="1" dirty="0" err="1" smtClean="0"/>
              <a:t>InputBox</a:t>
            </a:r>
            <a:r>
              <a:rPr lang="en-US" b="1" dirty="0" smtClean="0"/>
              <a:t>("Enter name " &amp;  (</a:t>
            </a:r>
            <a:r>
              <a:rPr lang="en-US" b="1" dirty="0" err="1" smtClean="0"/>
              <a:t>intCount</a:t>
            </a:r>
            <a:r>
              <a:rPr lang="en-US" b="1" dirty="0" smtClean="0"/>
              <a:t> + 1).</a:t>
            </a:r>
            <a:r>
              <a:rPr lang="en-US" b="1" dirty="0" err="1" smtClean="0"/>
              <a:t>ToString</a:t>
            </a:r>
            <a:r>
              <a:rPr lang="en-US" b="1" dirty="0" smtClean="0"/>
              <a:t>())</a:t>
            </a:r>
          </a:p>
          <a:p>
            <a:r>
              <a:rPr lang="en-US" b="1" dirty="0" smtClean="0"/>
              <a:t>    Next</a:t>
            </a:r>
          </a:p>
          <a:p>
            <a:endParaRPr lang="en-US" b="1" dirty="0" smtClean="0"/>
          </a:p>
          <a:p>
            <a:r>
              <a:rPr lang="en-US" b="1" dirty="0" smtClean="0"/>
              <a:t>    Return </a:t>
            </a:r>
            <a:r>
              <a:rPr lang="en-US" b="1" dirty="0" err="1" smtClean="0"/>
              <a:t>strNames</a:t>
            </a:r>
            <a:endParaRPr lang="en-US" b="1" dirty="0" smtClean="0"/>
          </a:p>
          <a:p>
            <a:r>
              <a:rPr lang="en-US" b="1" dirty="0" smtClean="0"/>
              <a:t>End Function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5334000"/>
            <a:ext cx="2971800" cy="64633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strCustomers</a:t>
            </a:r>
            <a:r>
              <a:rPr lang="en-US" b="1" dirty="0" smtClean="0"/>
              <a:t>() As String</a:t>
            </a:r>
          </a:p>
          <a:p>
            <a:r>
              <a:rPr lang="en-US" b="1" dirty="0" err="1" smtClean="0"/>
              <a:t>strCustomers</a:t>
            </a:r>
            <a:r>
              <a:rPr lang="en-US" b="1" dirty="0" smtClean="0"/>
              <a:t> = </a:t>
            </a:r>
            <a:r>
              <a:rPr lang="en-US" b="1" dirty="0" err="1" smtClean="0"/>
              <a:t>GetNames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5334000"/>
            <a:ext cx="4267200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/>
              <a:t>An array returned from a function must be assigned to an array of the same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In Tutorial 8-5, you examine an application containing several functions that work with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You may create arrays with more than two dimensions to hold complex sets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array with one subscript is called a </a:t>
            </a:r>
            <a:r>
              <a:rPr lang="en-US" sz="2000" b="1" dirty="0" smtClean="0">
                <a:solidFill>
                  <a:schemeClr val="bg1"/>
                </a:solidFill>
              </a:rPr>
              <a:t>one-dimensional array</a:t>
            </a:r>
            <a:endParaRPr lang="en-US" sz="2000" dirty="0" smtClean="0"/>
          </a:p>
          <a:p>
            <a:pPr lvl="1"/>
            <a:r>
              <a:rPr lang="en-US" sz="2000" dirty="0" smtClean="0"/>
              <a:t>Useful for storing and working with a single set of data</a:t>
            </a:r>
          </a:p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bg1"/>
                </a:solidFill>
              </a:rPr>
              <a:t>two-dimensional array</a:t>
            </a:r>
            <a:r>
              <a:rPr lang="en-US" sz="2000" dirty="0" smtClean="0"/>
              <a:t> is like an array of arrays</a:t>
            </a:r>
          </a:p>
          <a:p>
            <a:pPr lvl="1"/>
            <a:r>
              <a:rPr lang="en-US" sz="2000" dirty="0" smtClean="0"/>
              <a:t>Used to hold multiple sets of values</a:t>
            </a:r>
          </a:p>
          <a:p>
            <a:pPr lvl="1"/>
            <a:r>
              <a:rPr lang="en-US" sz="2000" dirty="0" smtClean="0"/>
              <a:t>Think of it as having rows and columns of elements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54" y="3505200"/>
            <a:ext cx="5288692" cy="2495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An array is like a group of variables with one name. You store and</a:t>
            </a:r>
          </a:p>
          <a:p>
            <a:r>
              <a:rPr lang="en-US" dirty="0" smtClean="0"/>
              <a:t>work with values in an array by using a subscript.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two-dimensional array declaration requires two sets of upper subscripts</a:t>
            </a:r>
          </a:p>
          <a:p>
            <a:pPr lvl="1"/>
            <a:r>
              <a:rPr lang="en-US" sz="2000" dirty="0" smtClean="0"/>
              <a:t>First upper subscript is for the rows</a:t>
            </a:r>
          </a:p>
          <a:p>
            <a:pPr lvl="1"/>
            <a:r>
              <a:rPr lang="en-US" sz="2000" dirty="0" smtClean="0"/>
              <a:t>Second upper subscript for the columns</a:t>
            </a:r>
          </a:p>
          <a:p>
            <a:pPr lvl="1">
              <a:buNone/>
            </a:pPr>
            <a:endParaRPr lang="en-US" sz="1800" dirty="0" smtClean="0"/>
          </a:p>
          <a:p>
            <a:pPr lvl="2"/>
            <a:r>
              <a:rPr lang="en-US" sz="2000" b="1" i="1" dirty="0" err="1" smtClean="0"/>
              <a:t>ArrayName</a:t>
            </a:r>
            <a:r>
              <a:rPr lang="en-US" sz="2000" b="1" i="1" dirty="0" smtClean="0"/>
              <a:t> </a:t>
            </a:r>
            <a:r>
              <a:rPr lang="en-US" sz="2000" dirty="0" smtClean="0"/>
              <a:t>is the name of the array</a:t>
            </a:r>
          </a:p>
          <a:p>
            <a:pPr lvl="2"/>
            <a:r>
              <a:rPr lang="en-US" sz="2000" b="1" i="1" dirty="0" err="1" smtClean="0"/>
              <a:t>UpperRow</a:t>
            </a:r>
            <a:r>
              <a:rPr lang="en-US" sz="2000" b="1" i="1" dirty="0" smtClean="0"/>
              <a:t> </a:t>
            </a:r>
            <a:r>
              <a:rPr lang="en-US" sz="2000" dirty="0" smtClean="0"/>
              <a:t>is the value of the highest row subscript</a:t>
            </a:r>
          </a:p>
          <a:p>
            <a:pPr lvl="3"/>
            <a:r>
              <a:rPr lang="en-US" dirty="0" smtClean="0"/>
              <a:t>Must be a positive integer</a:t>
            </a:r>
          </a:p>
          <a:p>
            <a:pPr lvl="2"/>
            <a:r>
              <a:rPr lang="en-US" sz="2000" b="1" i="1" dirty="0" err="1" smtClean="0"/>
              <a:t>UpperColumn</a:t>
            </a:r>
            <a:r>
              <a:rPr lang="en-US" sz="2000" dirty="0" smtClean="0"/>
              <a:t> is the value of the highest column subscript</a:t>
            </a:r>
          </a:p>
          <a:p>
            <a:pPr lvl="3"/>
            <a:r>
              <a:rPr lang="en-US" dirty="0" smtClean="0"/>
              <a:t>Must be a positive integer</a:t>
            </a:r>
          </a:p>
          <a:p>
            <a:pPr lvl="2"/>
            <a:r>
              <a:rPr lang="en-US" sz="2000" b="1" i="1" dirty="0" err="1" smtClean="0"/>
              <a:t>DataType</a:t>
            </a:r>
            <a:r>
              <a:rPr lang="en-US" sz="2000" b="1" i="1" dirty="0" smtClean="0"/>
              <a:t> </a:t>
            </a:r>
            <a:r>
              <a:rPr lang="en-US" sz="2000" dirty="0" smtClean="0"/>
              <a:t>is the Visual Basic data type</a:t>
            </a:r>
          </a:p>
          <a:p>
            <a:r>
              <a:rPr lang="en-US" sz="2000" dirty="0" smtClean="0"/>
              <a:t>Example declaration with three rows and four columns: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6670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i="1" dirty="0" err="1" smtClean="0"/>
              <a:t>ArrayName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UpperRow,UpperColumn</a:t>
            </a:r>
            <a:r>
              <a:rPr lang="en-US" sz="2000" b="1" i="1" dirty="0" smtClean="0"/>
              <a:t>) As </a:t>
            </a:r>
            <a:r>
              <a:rPr lang="en-US" sz="2000" b="1" i="1" dirty="0" err="1" smtClean="0"/>
              <a:t>DataType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850696" y="5638800"/>
            <a:ext cx="3442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dblScores</a:t>
            </a:r>
            <a:r>
              <a:rPr lang="en-US" sz="2000" b="1" dirty="0" smtClean="0"/>
              <a:t> (2, 3) As Double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Processing Data in Two-Dimensional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named constants to specify the upper subscripts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9812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Const </a:t>
            </a:r>
            <a:r>
              <a:rPr lang="en-US" b="1" dirty="0" err="1" smtClean="0"/>
              <a:t>intMAX_ROW</a:t>
            </a:r>
            <a:r>
              <a:rPr lang="en-US" b="1" dirty="0" smtClean="0"/>
              <a:t> As Integer = 2</a:t>
            </a:r>
          </a:p>
          <a:p>
            <a:r>
              <a:rPr lang="en-US" b="1" dirty="0" smtClean="0"/>
              <a:t>Const </a:t>
            </a:r>
            <a:r>
              <a:rPr lang="en-US" b="1" dirty="0" err="1" smtClean="0"/>
              <a:t>intMAX_COL</a:t>
            </a:r>
            <a:r>
              <a:rPr lang="en-US" b="1" dirty="0" smtClean="0"/>
              <a:t> As Integer = 3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dblScores</a:t>
            </a:r>
            <a:r>
              <a:rPr lang="en-US" b="1" dirty="0" smtClean="0"/>
              <a:t>(</a:t>
            </a:r>
            <a:r>
              <a:rPr lang="en-US" b="1" dirty="0" err="1" smtClean="0"/>
              <a:t>intMAX_ROW</a:t>
            </a:r>
            <a:r>
              <a:rPr lang="en-US" b="1" dirty="0" smtClean="0"/>
              <a:t>, </a:t>
            </a:r>
            <a:r>
              <a:rPr lang="en-US" b="1" dirty="0" err="1" smtClean="0"/>
              <a:t>intMAX_COL</a:t>
            </a:r>
            <a:r>
              <a:rPr lang="en-US" b="1" dirty="0" smtClean="0"/>
              <a:t>) As Double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971800"/>
            <a:ext cx="7391400" cy="3016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Processing Data in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elements in row 0 are referenced as follows: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elements in row 1 are referenced as follows: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elements in row 2 are referenced as follows: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1905000"/>
            <a:ext cx="6781800" cy="4202906"/>
            <a:chOff x="990600" y="1905000"/>
            <a:chExt cx="1828800" cy="4202906"/>
          </a:xfrm>
        </p:grpSpPr>
        <p:sp>
          <p:nvSpPr>
            <p:cNvPr id="5" name="Rectangle 4"/>
            <p:cNvSpPr/>
            <p:nvPr/>
          </p:nvSpPr>
          <p:spPr>
            <a:xfrm>
              <a:off x="990600" y="1905000"/>
              <a:ext cx="18288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(0, 0)	 ' Element in row 0, column 0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(0, 1)	 ' Element in row 0, column 1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(0, 2)	 ' Element in row 0, column 2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(0, 3)	 ' Element in row 0, column 3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3429000"/>
              <a:ext cx="18288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(1, 0)	 ' Element in row 1, column 0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(1, 1)	 ' Element in row 1, column 1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(1, 2)	 ' Element in row 1, column 2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(1, 3)	 ' Element in row 1, column 3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876800"/>
              <a:ext cx="18288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(2, 0)	 ' Element in row 2, column 0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(2, 1)	 ' Element in row 2, column 1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(2, 2)	 ' Element in row 2, column 2</a:t>
              </a:r>
            </a:p>
            <a:p>
              <a:r>
                <a:rPr lang="en-US" b="1" dirty="0" err="1" smtClean="0"/>
                <a:t>dblScores</a:t>
              </a:r>
              <a:r>
                <a:rPr lang="en-US" b="1" dirty="0" smtClean="0"/>
                <a:t>(2, 3)	 ' Element in row 2, column 3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Processing Data in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 of storing a number in a single element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Example of prompting the user for input, once for each element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Example of displaying all of the elements in the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981200"/>
            <a:ext cx="202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dblScores</a:t>
            </a:r>
            <a:r>
              <a:rPr lang="en-US" b="1" dirty="0" smtClean="0"/>
              <a:t>(2, 1) = 95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27432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 smtClean="0"/>
              <a:t>intRow</a:t>
            </a:r>
            <a:r>
              <a:rPr lang="en-US" b="1" dirty="0" smtClean="0"/>
              <a:t> = 0 To </a:t>
            </a:r>
            <a:r>
              <a:rPr lang="en-US" b="1" dirty="0" err="1" smtClean="0"/>
              <a:t>intMAX_ROW</a:t>
            </a:r>
            <a:endParaRPr lang="en-US" b="1" dirty="0" smtClean="0"/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intCol</a:t>
            </a:r>
            <a:r>
              <a:rPr lang="en-US" b="1" dirty="0" smtClean="0"/>
              <a:t> = 0 To </a:t>
            </a:r>
            <a:r>
              <a:rPr lang="en-US" b="1" dirty="0" err="1" smtClean="0"/>
              <a:t>intMAX_COL</a:t>
            </a:r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dblScores</a:t>
            </a:r>
            <a:r>
              <a:rPr lang="en-US" b="1" dirty="0" smtClean="0"/>
              <a:t>(</a:t>
            </a:r>
            <a:r>
              <a:rPr lang="en-US" b="1" dirty="0" err="1" smtClean="0"/>
              <a:t>intRow</a:t>
            </a:r>
            <a:r>
              <a:rPr lang="en-US" b="1" dirty="0" smtClean="0"/>
              <a:t>, </a:t>
            </a:r>
            <a:r>
              <a:rPr lang="en-US" b="1" dirty="0" err="1" smtClean="0"/>
              <a:t>intCol</a:t>
            </a:r>
            <a:r>
              <a:rPr lang="en-US" b="1" dirty="0" smtClean="0"/>
              <a:t>) = </a:t>
            </a:r>
            <a:r>
              <a:rPr lang="en-US" b="1" dirty="0" err="1" smtClean="0"/>
              <a:t>CDbl</a:t>
            </a:r>
            <a:r>
              <a:rPr lang="en-US" b="1" dirty="0" smtClean="0"/>
              <a:t>(</a:t>
            </a:r>
            <a:r>
              <a:rPr lang="en-US" b="1" dirty="0" err="1" smtClean="0"/>
              <a:t>InputBox</a:t>
            </a:r>
            <a:r>
              <a:rPr lang="en-US" b="1" dirty="0" smtClean="0"/>
              <a:t>("Enter a score."))</a:t>
            </a:r>
          </a:p>
          <a:p>
            <a:r>
              <a:rPr lang="en-US" b="1" dirty="0" smtClean="0"/>
              <a:t>    Next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71600" y="4495800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 smtClean="0"/>
              <a:t>intRow</a:t>
            </a:r>
            <a:r>
              <a:rPr lang="en-US" b="1" dirty="0" smtClean="0"/>
              <a:t> = 0 To </a:t>
            </a:r>
            <a:r>
              <a:rPr lang="en-US" b="1" dirty="0" err="1" smtClean="0"/>
              <a:t>intMAX_ROW</a:t>
            </a:r>
            <a:endParaRPr lang="en-US" b="1" dirty="0" smtClean="0"/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intCol</a:t>
            </a:r>
            <a:r>
              <a:rPr lang="en-US" b="1" dirty="0" smtClean="0"/>
              <a:t> = 0 To </a:t>
            </a:r>
            <a:r>
              <a:rPr lang="en-US" b="1" dirty="0" err="1" smtClean="0"/>
              <a:t>intMAX_COL</a:t>
            </a:r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lstOutput.Items.Add</a:t>
            </a:r>
            <a:r>
              <a:rPr lang="en-US" b="1" dirty="0" smtClean="0"/>
              <a:t>(</a:t>
            </a:r>
            <a:r>
              <a:rPr lang="en-US" b="1" dirty="0" err="1" smtClean="0"/>
              <a:t>dblScores</a:t>
            </a:r>
            <a:r>
              <a:rPr lang="en-US" b="1" dirty="0" smtClean="0"/>
              <a:t>(</a:t>
            </a:r>
            <a:r>
              <a:rPr lang="en-US" b="1" dirty="0" err="1" smtClean="0"/>
              <a:t>intRow</a:t>
            </a:r>
            <a:r>
              <a:rPr lang="en-US" b="1" dirty="0" smtClean="0"/>
              <a:t>, </a:t>
            </a:r>
            <a:r>
              <a:rPr lang="en-US" b="1" dirty="0" err="1" smtClean="0"/>
              <a:t>intCol</a:t>
            </a:r>
            <a:r>
              <a:rPr lang="en-US" b="1" dirty="0" smtClean="0"/>
              <a:t>).</a:t>
            </a:r>
            <a:r>
              <a:rPr lang="en-US" b="1" dirty="0" err="1" smtClean="0"/>
              <a:t>ToString</a:t>
            </a:r>
            <a:r>
              <a:rPr lang="en-US" b="1" dirty="0" smtClean="0"/>
              <a:t>())</a:t>
            </a:r>
          </a:p>
          <a:p>
            <a:r>
              <a:rPr lang="en-US" b="1" dirty="0" smtClean="0"/>
              <a:t>    Next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Implicit Sizing and Initialization of Two-Dimensional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When providing an initialization list for a two-dimensional array, keep in mind that:</a:t>
            </a:r>
          </a:p>
          <a:p>
            <a:pPr lvl="1"/>
            <a:r>
              <a:rPr lang="en-US" dirty="0" smtClean="0"/>
              <a:t>You cannot provide the upper subscript numbers</a:t>
            </a:r>
          </a:p>
          <a:p>
            <a:pPr lvl="1"/>
            <a:r>
              <a:rPr lang="en-US" dirty="0" smtClean="0"/>
              <a:t>You must provide a comma to indicate the number of dimensions</a:t>
            </a:r>
          </a:p>
          <a:p>
            <a:pPr lvl="1"/>
            <a:r>
              <a:rPr lang="en-US" dirty="0" smtClean="0"/>
              <a:t>Values for each row are enclosed in their own set of braces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9"/>
          <p:cNvGrpSpPr/>
          <p:nvPr/>
        </p:nvGrpSpPr>
        <p:grpSpPr>
          <a:xfrm>
            <a:off x="4572000" y="1524000"/>
            <a:ext cx="4191000" cy="4739521"/>
            <a:chOff x="4572000" y="1524000"/>
            <a:chExt cx="4191000" cy="4739521"/>
          </a:xfrm>
        </p:grpSpPr>
        <p:sp>
          <p:nvSpPr>
            <p:cNvPr id="5" name="Rectangle 4"/>
            <p:cNvSpPr/>
            <p:nvPr/>
          </p:nvSpPr>
          <p:spPr>
            <a:xfrm>
              <a:off x="4572000" y="2209800"/>
              <a:ext cx="4191000" cy="92333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Dim </a:t>
              </a:r>
              <a:r>
                <a:rPr lang="en-US" b="1" dirty="0" err="1" smtClean="0"/>
                <a:t>intNumbers</a:t>
              </a:r>
              <a:r>
                <a:rPr lang="en-US" b="1" dirty="0" smtClean="0"/>
                <a:t>(,) As Integer = { {1, 2, 3} ,</a:t>
              </a:r>
            </a:p>
            <a:p>
              <a:r>
                <a:rPr lang="en-US" b="1" dirty="0" smtClean="0"/>
                <a:t>                                                            {4, 5, 6} ,</a:t>
              </a:r>
            </a:p>
            <a:p>
              <a:r>
                <a:rPr lang="en-US" b="1" dirty="0" smtClean="0"/>
                <a:t>                                                            {7, 8, 9} }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124200"/>
              <a:ext cx="297180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(0, 0) </a:t>
              </a:r>
              <a:r>
                <a:rPr lang="en-US" dirty="0" smtClean="0"/>
                <a:t>is set to </a:t>
              </a:r>
              <a:r>
                <a:rPr lang="en-US" b="1" dirty="0" smtClean="0"/>
                <a:t>1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(0, 1) </a:t>
              </a:r>
              <a:r>
                <a:rPr lang="en-US" dirty="0" smtClean="0"/>
                <a:t>is set to </a:t>
              </a:r>
              <a:r>
                <a:rPr lang="en-US" b="1" dirty="0" smtClean="0"/>
                <a:t>2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(0, 2) </a:t>
              </a:r>
              <a:r>
                <a:rPr lang="en-US" dirty="0" smtClean="0"/>
                <a:t>is set to </a:t>
              </a:r>
              <a:r>
                <a:rPr lang="en-US" b="1" dirty="0" smtClean="0"/>
                <a:t>3</a:t>
              </a:r>
            </a:p>
            <a:p>
              <a:endParaRPr lang="en-US" dirty="0" smtClean="0"/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(1, 0) </a:t>
              </a:r>
              <a:r>
                <a:rPr lang="en-US" dirty="0" smtClean="0"/>
                <a:t>is set to </a:t>
              </a:r>
              <a:r>
                <a:rPr lang="en-US" b="1" dirty="0" smtClean="0"/>
                <a:t>4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(1, 1) </a:t>
              </a:r>
              <a:r>
                <a:rPr lang="en-US" dirty="0" smtClean="0"/>
                <a:t>is set to </a:t>
              </a:r>
              <a:r>
                <a:rPr lang="en-US" b="1" dirty="0" smtClean="0"/>
                <a:t>5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(1, 2) </a:t>
              </a:r>
              <a:r>
                <a:rPr lang="en-US" dirty="0" smtClean="0"/>
                <a:t>is set to </a:t>
              </a:r>
              <a:r>
                <a:rPr lang="en-US" b="1" dirty="0" smtClean="0"/>
                <a:t>6</a:t>
              </a:r>
            </a:p>
            <a:p>
              <a:endParaRPr lang="en-US" dirty="0" smtClean="0"/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(2, 0) </a:t>
              </a:r>
              <a:r>
                <a:rPr lang="en-US" dirty="0" smtClean="0"/>
                <a:t>is set to </a:t>
              </a:r>
              <a:r>
                <a:rPr lang="en-US" b="1" dirty="0" smtClean="0"/>
                <a:t>7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(2, 1) </a:t>
              </a:r>
              <a:r>
                <a:rPr lang="en-US" dirty="0" smtClean="0"/>
                <a:t>is set to </a:t>
              </a:r>
              <a:r>
                <a:rPr lang="en-US" b="1" dirty="0" smtClean="0"/>
                <a:t>8</a:t>
              </a:r>
            </a:p>
            <a:p>
              <a:r>
                <a:rPr lang="en-US" b="1" dirty="0" err="1" smtClean="0"/>
                <a:t>intNumbers</a:t>
              </a:r>
              <a:r>
                <a:rPr lang="en-US" b="1" dirty="0" smtClean="0"/>
                <a:t>(2, 2) </a:t>
              </a:r>
              <a:r>
                <a:rPr lang="en-US" dirty="0" smtClean="0"/>
                <a:t>is set to </a:t>
              </a:r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1524000"/>
              <a:ext cx="4114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This statement declares an array with three rows and three columns: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Summing the Columns of a Two-Dimensional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outer loop controls the column subscript</a:t>
            </a:r>
          </a:p>
          <a:p>
            <a:r>
              <a:rPr lang="en-US" sz="2000" dirty="0" smtClean="0"/>
              <a:t>The inner loop controls the row subscript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Tutorial 8-6 uses a two-dimensional array in the </a:t>
            </a:r>
            <a:r>
              <a:rPr lang="en-US" sz="2000" i="1" dirty="0" smtClean="0"/>
              <a:t>Seating Chart</a:t>
            </a:r>
            <a:r>
              <a:rPr lang="en-US" sz="2000" dirty="0" smtClean="0"/>
              <a:t> application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286000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' Sum the columns.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intCol</a:t>
            </a:r>
            <a:r>
              <a:rPr lang="en-US" b="1" dirty="0" smtClean="0"/>
              <a:t> = 0 To </a:t>
            </a:r>
            <a:r>
              <a:rPr lang="en-US" b="1" dirty="0" err="1" smtClean="0"/>
              <a:t>intMAX_COL</a:t>
            </a:r>
            <a:endParaRPr lang="en-US" b="1" dirty="0" smtClean="0"/>
          </a:p>
          <a:p>
            <a:r>
              <a:rPr lang="en-US" b="1" dirty="0" smtClean="0"/>
              <a:t>    ' Initialize the accumulator.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intTotal</a:t>
            </a:r>
            <a:r>
              <a:rPr lang="en-US" b="1" dirty="0" smtClean="0"/>
              <a:t> = 0</a:t>
            </a:r>
          </a:p>
          <a:p>
            <a:r>
              <a:rPr lang="en-US" b="1" dirty="0" smtClean="0"/>
              <a:t>    ' Sum all rows within this column.</a:t>
            </a:r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intRow</a:t>
            </a:r>
            <a:r>
              <a:rPr lang="en-US" b="1" dirty="0" smtClean="0"/>
              <a:t> = 0 To </a:t>
            </a:r>
            <a:r>
              <a:rPr lang="en-US" b="1" dirty="0" err="1" smtClean="0"/>
              <a:t>intMAX_ROW</a:t>
            </a:r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intTotal</a:t>
            </a:r>
            <a:r>
              <a:rPr lang="en-US" b="1" dirty="0" smtClean="0"/>
              <a:t> += </a:t>
            </a:r>
            <a:r>
              <a:rPr lang="en-US" b="1" dirty="0" err="1" smtClean="0"/>
              <a:t>intValues</a:t>
            </a:r>
            <a:r>
              <a:rPr lang="en-US" b="1" dirty="0" smtClean="0"/>
              <a:t>(</a:t>
            </a:r>
            <a:r>
              <a:rPr lang="en-US" b="1" dirty="0" err="1" smtClean="0"/>
              <a:t>intRow</a:t>
            </a:r>
            <a:r>
              <a:rPr lang="en-US" b="1" dirty="0" smtClean="0"/>
              <a:t>, </a:t>
            </a:r>
            <a:r>
              <a:rPr lang="en-US" b="1" dirty="0" err="1" smtClean="0"/>
              <a:t>intCol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Next</a:t>
            </a:r>
          </a:p>
          <a:p>
            <a:r>
              <a:rPr lang="en-US" b="1" dirty="0" smtClean="0"/>
              <a:t>    ' Display the sum of the column.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MessageBox.Show</a:t>
            </a:r>
            <a:r>
              <a:rPr lang="en-US" b="1" dirty="0" smtClean="0"/>
              <a:t>("Sum of column " &amp; </a:t>
            </a:r>
            <a:r>
              <a:rPr lang="en-US" b="1" dirty="0" err="1" smtClean="0"/>
              <a:t>intCol.ToString</a:t>
            </a:r>
            <a:r>
              <a:rPr lang="en-US" b="1" dirty="0" smtClean="0"/>
              <a:t>() &amp;</a:t>
            </a:r>
          </a:p>
          <a:p>
            <a:r>
              <a:rPr lang="en-US" b="1" dirty="0" smtClean="0"/>
              <a:t>                                       " is " &amp; </a:t>
            </a:r>
            <a:r>
              <a:rPr lang="en-US" b="1" dirty="0" err="1" smtClean="0"/>
              <a:t>intTotal.ToString</a:t>
            </a:r>
            <a:r>
              <a:rPr lang="en-US" b="1" dirty="0" smtClean="0"/>
              <a:t>())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Three-Dimensional Arrays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create arrays with up to 32 dimensions</a:t>
            </a:r>
          </a:p>
          <a:p>
            <a:r>
              <a:rPr lang="en-US" sz="2000" dirty="0" smtClean="0"/>
              <a:t>The following is an example of a three-dimensional array: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0"/>
            <a:ext cx="325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Dim intPages(2, 2, 3) As Decimal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2667000"/>
            <a:ext cx="6324600" cy="3329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Three-Dimensional Arrays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Arrays with more than three dimension are difficult to visualize</a:t>
            </a:r>
          </a:p>
          <a:p>
            <a:pPr lvl="1"/>
            <a:r>
              <a:rPr lang="en-US" sz="2200" dirty="0" smtClean="0"/>
              <a:t>Useful in some programming applications</a:t>
            </a:r>
          </a:p>
          <a:p>
            <a:pPr lvl="1"/>
            <a:r>
              <a:rPr lang="en-US" sz="2200" dirty="0" smtClean="0"/>
              <a:t>For example:</a:t>
            </a:r>
          </a:p>
          <a:p>
            <a:pPr lvl="2"/>
            <a:r>
              <a:rPr lang="en-US" sz="2200" dirty="0" smtClean="0"/>
              <a:t>A factory warehouse where cases of widgets are stacked on pallets, an array of four dimensions can store a part number for each widget</a:t>
            </a:r>
          </a:p>
          <a:p>
            <a:pPr lvl="2"/>
            <a:r>
              <a:rPr lang="en-US" sz="2200" dirty="0" smtClean="0"/>
              <a:t>The four subscripts of each element can store:</a:t>
            </a:r>
          </a:p>
          <a:p>
            <a:pPr lvl="3"/>
            <a:r>
              <a:rPr lang="en-US" sz="2200" dirty="0" smtClean="0"/>
              <a:t>Pallet number</a:t>
            </a:r>
          </a:p>
          <a:p>
            <a:pPr lvl="3"/>
            <a:r>
              <a:rPr lang="en-US" sz="2200" dirty="0" smtClean="0"/>
              <a:t>Case number</a:t>
            </a:r>
          </a:p>
          <a:p>
            <a:pPr lvl="3"/>
            <a:r>
              <a:rPr lang="en-US" sz="2200" dirty="0" smtClean="0"/>
              <a:t>Row number</a:t>
            </a:r>
          </a:p>
          <a:p>
            <a:pPr lvl="3"/>
            <a:r>
              <a:rPr lang="en-US" sz="2200" dirty="0" smtClean="0"/>
              <a:t>Column number</a:t>
            </a:r>
          </a:p>
          <a:p>
            <a:pPr lvl="2"/>
            <a:r>
              <a:rPr lang="en-US" sz="2200" dirty="0" smtClean="0"/>
              <a:t>A five dimensional array could be used for multiple warehouses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on GUI Design: The Enabled Property and the Timer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You can disable controls by setting their Enabled property to False. The Timer control allows your application to execute a procedure at regular time intervals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Enabled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Most controls have an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Enabled</a:t>
            </a:r>
            <a:r>
              <a:rPr lang="en-US" b="1" dirty="0" smtClean="0">
                <a:solidFill>
                  <a:schemeClr val="bg1"/>
                </a:solidFill>
              </a:rPr>
              <a:t> property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this Boolean property is set to </a:t>
            </a:r>
            <a:r>
              <a:rPr lang="en-US" b="1" dirty="0" smtClean="0"/>
              <a:t>False</a:t>
            </a:r>
            <a:r>
              <a:rPr lang="en-US" dirty="0" smtClean="0"/>
              <a:t> the control is disabled meaning the control: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receive the focus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respond to user generated events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Will appear dimmed, or grayed out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Default value for this property is </a:t>
            </a:r>
            <a:r>
              <a:rPr lang="en-US" b="1" dirty="0" smtClean="0"/>
              <a:t>True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May be set in code when needed as shown: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4381" y="5638800"/>
            <a:ext cx="3215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radBlue.Enabled</a:t>
            </a:r>
            <a:r>
              <a:rPr lang="en-US" sz="2400" b="1" dirty="0" smtClean="0"/>
              <a:t> = False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array</a:t>
            </a:r>
            <a:r>
              <a:rPr lang="en-US" dirty="0" smtClean="0">
                <a:cs typeface="Times New Roman" pitchFamily="18" charset="0"/>
              </a:rPr>
              <a:t> stores multiple values of same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Like a group of variables with a single name</a:t>
            </a:r>
          </a:p>
          <a:p>
            <a:r>
              <a:rPr lang="en-US" dirty="0" smtClean="0">
                <a:cs typeface="Times New Roman" pitchFamily="18" charset="0"/>
              </a:rPr>
              <a:t>For example, the days of the week might be: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a set of 7 string variables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with a maximum length of 9 characters</a:t>
            </a:r>
          </a:p>
          <a:p>
            <a:r>
              <a:rPr lang="en-US" dirty="0" smtClean="0">
                <a:cs typeface="Times New Roman" pitchFamily="18" charset="0"/>
              </a:rPr>
              <a:t>All variables within an array are called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elements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and must be of the same data type</a:t>
            </a:r>
          </a:p>
          <a:p>
            <a:r>
              <a:rPr lang="en-US" dirty="0" smtClean="0">
                <a:cs typeface="Times New Roman" pitchFamily="18" charset="0"/>
              </a:rPr>
              <a:t>You access the elements in an array through a subscript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Timer control</a:t>
            </a:r>
            <a:r>
              <a:rPr lang="en-US" sz="2800" dirty="0" smtClean="0"/>
              <a:t> allows an application to automatically execute code at regular intervals</a:t>
            </a:r>
          </a:p>
          <a:p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place a Timer control on a form: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Double-click the Timer icon in </a:t>
            </a:r>
            <a:r>
              <a:rPr lang="en-US" i="1" dirty="0" smtClean="0"/>
              <a:t>Components</a:t>
            </a:r>
            <a:r>
              <a:rPr lang="en-US" dirty="0" smtClean="0"/>
              <a:t> section of the </a:t>
            </a:r>
            <a:r>
              <a:rPr lang="en-US" i="1" dirty="0" smtClean="0"/>
              <a:t>Toolbox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Appears in the component tray at design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Prefix a Timer control’s name with </a:t>
            </a:r>
            <a:r>
              <a:rPr lang="en-US" b="1" dirty="0" err="1" smtClean="0"/>
              <a:t>tmr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create a Tick event handler code template: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Double-click a Timer control that has been added to the </a:t>
            </a:r>
            <a:r>
              <a:rPr lang="en-US" i="1" dirty="0" smtClean="0"/>
              <a:t>Component</a:t>
            </a:r>
            <a:r>
              <a:rPr lang="en-US" dirty="0" smtClean="0"/>
              <a:t> tray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Code will be executed at regular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Timer control has two important properties: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Enabled property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Must be set to </a:t>
            </a:r>
            <a:r>
              <a:rPr lang="en-US" sz="2800" b="1" dirty="0" smtClean="0"/>
              <a:t>True</a:t>
            </a:r>
            <a:r>
              <a:rPr lang="en-US" sz="2800" dirty="0" smtClean="0"/>
              <a:t> to respond to Tick events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Interval property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800" dirty="0" smtClean="0"/>
              <a:t>The number of milliseconds that elapse between events</a:t>
            </a:r>
          </a:p>
          <a:p>
            <a:pPr lvl="2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Tutorial 8-7 demonstrates the Timer control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Tutorial 8-8 you will use the Timer control to create a game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on GUI Design: Anchoring and Docking Controls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Controls have two properties, Anchor and Dock, which allow you to control the control’s position on the form when the form is resized at runtime.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Anchor</a:t>
            </a:r>
            <a:r>
              <a:rPr lang="en-US" sz="2400" b="1" dirty="0" smtClean="0">
                <a:solidFill>
                  <a:schemeClr val="bg1"/>
                </a:solidFill>
              </a:rPr>
              <a:t> property</a:t>
            </a:r>
            <a:r>
              <a:rPr lang="en-US" sz="2400" dirty="0" smtClean="0"/>
              <a:t> allows you to anchor the control to one or more edges of a form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Controls are anchored to the top and left edges of the form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2674018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4891830" cy="29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Dock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Dock property</a:t>
            </a:r>
            <a:r>
              <a:rPr lang="en-US" sz="2400" dirty="0" smtClean="0"/>
              <a:t> docks a control against a form’s edge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Buttons are automatically sized to fill up in edge which they are docked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7974227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Focus on Problem Solving: Building the </a:t>
            </a:r>
            <a:r>
              <a:rPr lang="en-US" sz="3200" dirty="0" err="1" smtClean="0"/>
              <a:t>Demetris</a:t>
            </a:r>
            <a:r>
              <a:rPr lang="en-US" sz="3200" dirty="0" smtClean="0"/>
              <a:t> Leadership Center Application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 this section you build an application that uses data stored in parallel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6553200" cy="519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Menu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91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11" y="3048000"/>
            <a:ext cx="8646979" cy="266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Declarations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23" y="1981200"/>
            <a:ext cx="870875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7" y="2057400"/>
            <a:ext cx="9013826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subscript</a:t>
            </a:r>
            <a:r>
              <a:rPr lang="en-US" dirty="0" smtClean="0">
                <a:cs typeface="Times New Roman" pitchFamily="18" charset="0"/>
              </a:rPr>
              <a:t>, also called an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index</a:t>
            </a:r>
            <a:r>
              <a:rPr lang="en-US" dirty="0" smtClean="0">
                <a:cs typeface="Times New Roman" pitchFamily="18" charset="0"/>
              </a:rPr>
              <a:t>, is a number that identifies a specific element within an array</a:t>
            </a:r>
          </a:p>
          <a:p>
            <a:r>
              <a:rPr lang="en-US" dirty="0" smtClean="0">
                <a:cs typeface="Times New Roman" pitchFamily="18" charset="0"/>
              </a:rPr>
              <a:t>Subscript numbering works like a list box index: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Subscript numbering begins at 0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1st element in an array is always subscript 0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Last element is total number of elements – 1</a:t>
            </a:r>
          </a:p>
          <a:p>
            <a:r>
              <a:rPr lang="en-US" dirty="0" smtClean="0">
                <a:cs typeface="Times New Roman" pitchFamily="18" charset="0"/>
              </a:rPr>
              <a:t>An array with 7 elements refers to the 1</a:t>
            </a:r>
            <a:r>
              <a:rPr lang="en-US" baseline="30000" dirty="0" smtClean="0">
                <a:cs typeface="Times New Roman" pitchFamily="18" charset="0"/>
              </a:rPr>
              <a:t>st</a:t>
            </a:r>
            <a:r>
              <a:rPr lang="en-US" dirty="0" smtClean="0">
                <a:cs typeface="Times New Roman" pitchFamily="18" charset="0"/>
              </a:rPr>
              <a:t> element as subscript 0 and the last element as subscript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Report Displayed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1382486"/>
            <a:ext cx="6057900" cy="490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Declare an array much like a regular variable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i="1" dirty="0" err="1" smtClean="0"/>
              <a:t>ArrayName</a:t>
            </a:r>
            <a:r>
              <a:rPr lang="en-US" dirty="0" smtClean="0"/>
              <a:t> is the name of the array</a:t>
            </a:r>
          </a:p>
          <a:p>
            <a:pPr lvl="1"/>
            <a:r>
              <a:rPr lang="en-US" b="1" i="1" dirty="0" err="1" smtClean="0"/>
              <a:t>UpperSubscript</a:t>
            </a:r>
            <a:r>
              <a:rPr lang="en-US" dirty="0" smtClean="0"/>
              <a:t> is the value of the array's highest subscript</a:t>
            </a:r>
          </a:p>
          <a:p>
            <a:pPr lvl="2"/>
            <a:r>
              <a:rPr lang="en-US" dirty="0" smtClean="0"/>
              <a:t>Must be a positive Integer</a:t>
            </a:r>
          </a:p>
          <a:p>
            <a:pPr lvl="2"/>
            <a:r>
              <a:rPr lang="en-US" dirty="0" smtClean="0"/>
              <a:t>Positive Integer named constant</a:t>
            </a:r>
          </a:p>
          <a:p>
            <a:pPr lvl="2"/>
            <a:r>
              <a:rPr lang="en-US" dirty="0" smtClean="0"/>
              <a:t>Or an Integer variable containing a positive number</a:t>
            </a:r>
          </a:p>
          <a:p>
            <a:pPr lvl="1"/>
            <a:r>
              <a:rPr lang="en-US" b="1" i="1" dirty="0" err="1" smtClean="0"/>
              <a:t>DataType</a:t>
            </a:r>
            <a:r>
              <a:rPr lang="en-US" dirty="0" smtClean="0"/>
              <a:t> is a Visual Basic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209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Dim </a:t>
            </a:r>
            <a:r>
              <a:rPr lang="en-US" sz="2800" b="1" i="1" dirty="0" err="1" smtClean="0"/>
              <a:t>ArrayName</a:t>
            </a:r>
            <a:r>
              <a:rPr lang="en-US" sz="2800" b="1" i="1" dirty="0" smtClean="0"/>
              <a:t> (</a:t>
            </a:r>
            <a:r>
              <a:rPr lang="en-US" sz="2800" b="1" i="1" dirty="0" err="1" smtClean="0"/>
              <a:t>UpperSubscript</a:t>
            </a:r>
            <a:r>
              <a:rPr lang="en-US" sz="2800" b="1" i="1" dirty="0" smtClean="0"/>
              <a:t>) As </a:t>
            </a:r>
            <a:r>
              <a:rPr lang="en-US" sz="2800" b="1" i="1" dirty="0" err="1" smtClean="0"/>
              <a:t>DataType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This statement declares </a:t>
            </a:r>
            <a:r>
              <a:rPr lang="en-US" sz="2600" b="1" dirty="0" err="1" smtClean="0"/>
              <a:t>intHours</a:t>
            </a:r>
            <a:r>
              <a:rPr lang="en-US" sz="2600" dirty="0" smtClean="0"/>
              <a:t> as an array of Integers</a:t>
            </a:r>
          </a:p>
          <a:p>
            <a:pPr lvl="1"/>
            <a:r>
              <a:rPr lang="en-US" sz="2200" b="1" dirty="0" smtClean="0"/>
              <a:t>(6) </a:t>
            </a:r>
            <a:r>
              <a:rPr lang="en-US" sz="2200" dirty="0" smtClean="0"/>
              <a:t>indicates that the array’s highest subscript is 6</a:t>
            </a:r>
          </a:p>
          <a:p>
            <a:pPr lvl="1"/>
            <a:r>
              <a:rPr lang="en-US" sz="2200" dirty="0" smtClean="0"/>
              <a:t>Consists of seven elements with subscripts 0 through 6</a:t>
            </a:r>
          </a:p>
          <a:p>
            <a:pPr lvl="1"/>
            <a:r>
              <a:rPr lang="en-US" sz="2200" dirty="0" smtClean="0"/>
              <a:t>Array elements are initialized to 0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828800"/>
            <a:ext cx="3575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intHours</a:t>
            </a:r>
            <a:r>
              <a:rPr lang="en-US" sz="2400" b="1" dirty="0" smtClean="0"/>
              <a:t>(6) As Integer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2438400"/>
            <a:ext cx="7696200" cy="1797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elements of an Integer array are initialized to zero</a:t>
            </a:r>
          </a:p>
          <a:p>
            <a:pPr lvl="1"/>
            <a:r>
              <a:rPr lang="en-US" dirty="0" smtClean="0"/>
              <a:t>Same initialization as an integer variable</a:t>
            </a:r>
          </a:p>
          <a:p>
            <a:r>
              <a:rPr lang="en-US" dirty="0" smtClean="0"/>
              <a:t>Each array element is initialized exactly the same as a simple variable of that data type</a:t>
            </a:r>
          </a:p>
          <a:p>
            <a:pPr lvl="1"/>
            <a:r>
              <a:rPr lang="en-US" dirty="0" smtClean="0"/>
              <a:t>Decimal elements are initialized to zero (0.0)</a:t>
            </a:r>
          </a:p>
          <a:p>
            <a:pPr lvl="1"/>
            <a:r>
              <a:rPr lang="en-US" dirty="0" smtClean="0"/>
              <a:t>String elements are initialized to the special value </a:t>
            </a:r>
            <a:r>
              <a:rPr lang="en-US" b="1" dirty="0" smtClean="0"/>
              <a:t>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8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259</TotalTime>
  <Words>3841</Words>
  <Application>Microsoft Office PowerPoint</Application>
  <PresentationFormat>On-screen Show (4:3)</PresentationFormat>
  <Paragraphs>700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VB2010Theme</vt:lpstr>
      <vt:lpstr>Slide 1</vt:lpstr>
      <vt:lpstr>Chapter 8</vt:lpstr>
      <vt:lpstr>Introduction</vt:lpstr>
      <vt:lpstr>Arrays</vt:lpstr>
      <vt:lpstr>Array Characteristics</vt:lpstr>
      <vt:lpstr>Subscript Characteristics</vt:lpstr>
      <vt:lpstr>Declaring an Array</vt:lpstr>
      <vt:lpstr>Array Declaration Example</vt:lpstr>
      <vt:lpstr>Default Initialization</vt:lpstr>
      <vt:lpstr>Implicit Array Sizing and Initialization</vt:lpstr>
      <vt:lpstr>Using Named Constants as Subscripts in Array Declarations</vt:lpstr>
      <vt:lpstr>Working with Array Elements</vt:lpstr>
      <vt:lpstr>Accessing Array Elements with a Loop</vt:lpstr>
      <vt:lpstr>Array Bounds Checking</vt:lpstr>
      <vt:lpstr>Using an Array to Hold a List of Random Numbers</vt:lpstr>
      <vt:lpstr>Using Array Elements to Store Input</vt:lpstr>
      <vt:lpstr>Getting the Length of an Array</vt:lpstr>
      <vt:lpstr>Processing Array Contents</vt:lpstr>
      <vt:lpstr>Accessing Array Elements with a For Each Loop</vt:lpstr>
      <vt:lpstr>Optional Topic: Using the For Each Loop with a ListBox</vt:lpstr>
      <vt:lpstr>More About Array Processing</vt:lpstr>
      <vt:lpstr>How to Total the Values in a Numeric Array</vt:lpstr>
      <vt:lpstr>How to Total the Values in a Numeric Array</vt:lpstr>
      <vt:lpstr>Calculating the Average Value in a Numeric Array</vt:lpstr>
      <vt:lpstr>Find the Highest and Lowest Values in an Integer Array</vt:lpstr>
      <vt:lpstr>Copying One Array’s Contents to Another</vt:lpstr>
      <vt:lpstr>Parallel Arrays</vt:lpstr>
      <vt:lpstr>Parallel Relationships between Arrays, List Boxes, and Combo Boxes</vt:lpstr>
      <vt:lpstr>Searching Arrays</vt:lpstr>
      <vt:lpstr>Sorting an Array</vt:lpstr>
      <vt:lpstr>Sorting an Array</vt:lpstr>
      <vt:lpstr>Dynamically Sizing Arrays</vt:lpstr>
      <vt:lpstr>Dynamically Sizing Arrays Example</vt:lpstr>
      <vt:lpstr>Procedures and Functions That Work with Arrays</vt:lpstr>
      <vt:lpstr>Passing Arrays as Arguments</vt:lpstr>
      <vt:lpstr>Passing Arrays by Value and by Reference</vt:lpstr>
      <vt:lpstr>Returning an Array from a Function</vt:lpstr>
      <vt:lpstr>Multidimensional Arrays</vt:lpstr>
      <vt:lpstr>Two-Dimensional Arrays</vt:lpstr>
      <vt:lpstr>Declaring a Two-Dimensional Array</vt:lpstr>
      <vt:lpstr>Processing Data in Two-Dimensional Arrays</vt:lpstr>
      <vt:lpstr>Processing Data in Two-Dimensional Arrays</vt:lpstr>
      <vt:lpstr>Processing Data in Two-Dimensional Arrays</vt:lpstr>
      <vt:lpstr>Implicit Sizing and Initialization of Two-Dimensional Arrays</vt:lpstr>
      <vt:lpstr>Summing the Columns of a Two-Dimensional Array</vt:lpstr>
      <vt:lpstr>Three-Dimensional Arrays and Beyond</vt:lpstr>
      <vt:lpstr>Three-Dimensional Arrays and Beyond</vt:lpstr>
      <vt:lpstr>Focus on GUI Design: The Enabled Property and the Timer Control</vt:lpstr>
      <vt:lpstr>The Enabled Property</vt:lpstr>
      <vt:lpstr>The Timer Control</vt:lpstr>
      <vt:lpstr>Timer Control Properties</vt:lpstr>
      <vt:lpstr>Focus on GUI Design: Anchoring and Docking Controls</vt:lpstr>
      <vt:lpstr>The Anchor Property</vt:lpstr>
      <vt:lpstr>The Dock Property</vt:lpstr>
      <vt:lpstr>Focus on Problem Solving: Building the Demetris Leadership Center Application</vt:lpstr>
      <vt:lpstr>The Application’s Form</vt:lpstr>
      <vt:lpstr>The Menu System</vt:lpstr>
      <vt:lpstr>Class-Level Declarations</vt:lpstr>
      <vt:lpstr>Methods</vt:lpstr>
      <vt:lpstr>Sales Report Displayed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Starting Out with Visual Basic 2010</dc:subject>
  <dc:creator>Chris</dc:creator>
  <cp:lastModifiedBy>Chris</cp:lastModifiedBy>
  <cp:revision>52</cp:revision>
  <dcterms:created xsi:type="dcterms:W3CDTF">2006-08-16T00:00:00Z</dcterms:created>
  <dcterms:modified xsi:type="dcterms:W3CDTF">2010-08-15T21:21:29Z</dcterms:modified>
</cp:coreProperties>
</file>