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68"/>
  </p:notesMasterIdLst>
  <p:sldIdLst>
    <p:sldId id="265" r:id="rId2"/>
    <p:sldId id="266" r:id="rId3"/>
    <p:sldId id="269" r:id="rId4"/>
    <p:sldId id="267" r:id="rId5"/>
    <p:sldId id="268" r:id="rId6"/>
    <p:sldId id="276" r:id="rId7"/>
    <p:sldId id="278" r:id="rId8"/>
    <p:sldId id="277" r:id="rId9"/>
    <p:sldId id="279" r:id="rId10"/>
    <p:sldId id="280" r:id="rId11"/>
    <p:sldId id="281" r:id="rId12"/>
    <p:sldId id="282" r:id="rId13"/>
    <p:sldId id="283" r:id="rId14"/>
    <p:sldId id="284" r:id="rId15"/>
    <p:sldId id="287" r:id="rId16"/>
    <p:sldId id="285" r:id="rId17"/>
    <p:sldId id="286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4" r:id="rId33"/>
    <p:sldId id="303" r:id="rId34"/>
    <p:sldId id="305" r:id="rId35"/>
    <p:sldId id="270" r:id="rId36"/>
    <p:sldId id="271" r:id="rId37"/>
    <p:sldId id="306" r:id="rId38"/>
    <p:sldId id="307" r:id="rId39"/>
    <p:sldId id="308" r:id="rId40"/>
    <p:sldId id="309" r:id="rId41"/>
    <p:sldId id="310" r:id="rId42"/>
    <p:sldId id="313" r:id="rId43"/>
    <p:sldId id="311" r:id="rId44"/>
    <p:sldId id="314" r:id="rId45"/>
    <p:sldId id="312" r:id="rId46"/>
    <p:sldId id="315" r:id="rId47"/>
    <p:sldId id="272" r:id="rId48"/>
    <p:sldId id="273" r:id="rId49"/>
    <p:sldId id="316" r:id="rId50"/>
    <p:sldId id="317" r:id="rId51"/>
    <p:sldId id="318" r:id="rId52"/>
    <p:sldId id="319" r:id="rId53"/>
    <p:sldId id="320" r:id="rId54"/>
    <p:sldId id="321" r:id="rId55"/>
    <p:sldId id="323" r:id="rId56"/>
    <p:sldId id="322" r:id="rId57"/>
    <p:sldId id="324" r:id="rId58"/>
    <p:sldId id="325" r:id="rId59"/>
    <p:sldId id="326" r:id="rId60"/>
    <p:sldId id="274" r:id="rId61"/>
    <p:sldId id="275" r:id="rId62"/>
    <p:sldId id="327" r:id="rId63"/>
    <p:sldId id="328" r:id="rId64"/>
    <p:sldId id="329" r:id="rId65"/>
    <p:sldId id="330" r:id="rId66"/>
    <p:sldId id="331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2DD9BF"/>
    <a:srgbClr val="00FF00"/>
    <a:srgbClr val="006600"/>
    <a:srgbClr val="008000"/>
    <a:srgbClr val="00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39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18CD9-E9E7-4839-B473-01AE92C902EF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D45C3-E55A-479A-BDED-E79B72A6E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5" name="Picture 14" descr="22548_1278270529582_1614585667_669421_7933641_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16" descr="Pearson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" y="3888"/>
            <a:ext cx="728" cy="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7" name="Picture 16" descr="Pearson_CMYK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200" baseline="0" dirty="0" smtClean="0">
                <a:latin typeface="Arial" charset="0"/>
                <a:ea typeface="ヒラギノ角ゴ Pro W3" pitchFamily="-48" charset="-128"/>
              </a:rPr>
              <a:t>© </a:t>
            </a:r>
            <a:r>
              <a:rPr lang="en-US" sz="1200" baseline="0" dirty="0" smtClean="0">
                <a:latin typeface="Arial" charset="0"/>
              </a:rPr>
              <a:t>2011 Pearson Addison-Wesley. All rights reserved.</a:t>
            </a:r>
            <a:r>
              <a:rPr lang="en-US" sz="1200" baseline="0" dirty="0" smtClean="0">
                <a:solidFill>
                  <a:schemeClr val="bg1"/>
                </a:solidFill>
                <a:latin typeface="Arial" charset="0"/>
              </a:rPr>
              <a:t> </a:t>
            </a: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2" name="Picture 11" descr="Pearson_CMYK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9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9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9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9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9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9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2400" cy="457200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000">
                <a:solidFill>
                  <a:srgbClr val="33CC3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67000"/>
            <a:ext cx="7772400" cy="1362075"/>
          </a:xfrm>
        </p:spPr>
        <p:txBody>
          <a:bodyPr anchor="ctr"/>
          <a:lstStyle>
            <a:lvl1pPr algn="ct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85800" y="4038600"/>
            <a:ext cx="7772400" cy="1500187"/>
          </a:xfrm>
        </p:spPr>
        <p:txBody>
          <a:bodyPr anchor="ctr" anchorCtr="1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0" name="Picture 16" descr="Pearson_CMYK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pic>
        <p:nvPicPr>
          <p:cNvPr id="12" name="Picture 11" descr="22548_1278270529582_1614585667_669421_7933641_n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200" baseline="0" dirty="0">
                <a:latin typeface="Arial" charset="0"/>
                <a:ea typeface="ヒラギノ角ゴ Pro W3" pitchFamily="-48" charset="-128"/>
              </a:rPr>
              <a:t>© </a:t>
            </a:r>
            <a:r>
              <a:rPr lang="en-US" sz="1200" baseline="0" dirty="0" smtClean="0">
                <a:latin typeface="Arial" charset="0"/>
              </a:rPr>
              <a:t>2011 </a:t>
            </a:r>
            <a:r>
              <a:rPr lang="en-US" sz="1200" baseline="0" dirty="0">
                <a:latin typeface="Arial" charset="0"/>
              </a:rPr>
              <a:t>Pearson Addison-Wesley. All rights reserved.</a:t>
            </a:r>
            <a:r>
              <a:rPr lang="en-US" sz="1200" baseline="0" dirty="0">
                <a:solidFill>
                  <a:schemeClr val="bg1"/>
                </a:solidFill>
                <a:latin typeface="Arial" charset="0"/>
              </a:rPr>
              <a:t> 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85800" y="5791200"/>
            <a:ext cx="1371600" cy="914400"/>
            <a:chOff x="128" y="3600"/>
            <a:chExt cx="864" cy="576"/>
          </a:xfrm>
        </p:grpSpPr>
        <p:pic>
          <p:nvPicPr>
            <p:cNvPr id="15" name="Picture 16" descr="Pearson_CMYK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 baseline="0" dirty="0">
                  <a:latin typeface="Arial" charset="0"/>
                  <a:ea typeface="ヒラギノ角ゴ Pro W3" pitchFamily="-48" charset="-128"/>
                </a:rPr>
                <a:t>Addison Wesley </a:t>
              </a:r>
              <a:r>
                <a:rPr lang="en-US" sz="1100" baseline="0" dirty="0">
                  <a:latin typeface="Arial" charset="0"/>
                  <a:ea typeface="ヒラギノ角ゴ Pro W3" pitchFamily="-48" charset="-128"/>
                </a:rPr>
                <a:t>is an imprint of</a:t>
              </a:r>
              <a:endParaRPr lang="en-US" sz="1100" b="1" baseline="0" dirty="0">
                <a:latin typeface="Arial" charset="0"/>
                <a:ea typeface="ヒラギノ角ゴ Pro W3" pitchFamily="-48" charset="-128"/>
              </a:endParaRPr>
            </a:p>
          </p:txBody>
        </p:sp>
      </p:grpSp>
      <p:pic>
        <p:nvPicPr>
          <p:cNvPr id="17" name="Picture 16" descr="22548_1278270529582_1614585667_669421_7933641_n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6916" y="228600"/>
            <a:ext cx="1350169" cy="17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0574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en-US" sz="1200" baseline="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9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+mn-lt"/>
              </a:defRPr>
            </a:lvl1pPr>
          </a:lstStyle>
          <a:p>
            <a:r>
              <a:rPr lang="en-US" dirty="0" smtClean="0"/>
              <a:t>Chapter 9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itle Placeholder 4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6" name="Text Placeholder 42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2DD9BF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28" name="Rectangle 10"/>
          <p:cNvSpPr>
            <a:spLocks noChangeArrowheads="1"/>
          </p:cNvSpPr>
          <p:nvPr/>
        </p:nvSpPr>
        <p:spPr bwMode="auto">
          <a:xfrm>
            <a:off x="3810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200" baseline="0" dirty="0">
                <a:latin typeface="Arial" charset="0"/>
              </a:rPr>
              <a:t>Copyright © </a:t>
            </a:r>
            <a:r>
              <a:rPr lang="en-US" sz="1200" baseline="0" dirty="0" smtClean="0">
                <a:latin typeface="Arial" charset="0"/>
              </a:rPr>
              <a:t>2011 </a:t>
            </a:r>
            <a:r>
              <a:rPr lang="en-US" sz="1200" baseline="0" dirty="0">
                <a:latin typeface="Arial" charset="0"/>
              </a:rPr>
              <a:t>Pearson Addison-Wesley</a:t>
            </a:r>
          </a:p>
        </p:txBody>
      </p:sp>
      <p:sp>
        <p:nvSpPr>
          <p:cNvPr id="43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 smtClean="0">
                <a:solidFill>
                  <a:srgbClr val="33CC33"/>
                </a:solidFill>
                <a:latin typeface="+mn-lt"/>
              </a:defRPr>
            </a:lvl1pPr>
          </a:lstStyle>
          <a:p>
            <a:r>
              <a:rPr lang="en-US" dirty="0" smtClean="0"/>
              <a:t>Chapter 9 – 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 cap="none" spc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 cap="none" spc="0">
          <a:ln>
            <a:noFill/>
          </a:ln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548_1278270529582_1614585667_669421_7933641_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8686800" cy="640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methods of accessing Files:</a:t>
            </a:r>
          </a:p>
          <a:p>
            <a:pPr lvl="1"/>
            <a:r>
              <a:rPr lang="en-US" dirty="0" smtClean="0"/>
              <a:t>Sequential-access</a:t>
            </a:r>
          </a:p>
          <a:p>
            <a:pPr lvl="1"/>
            <a:r>
              <a:rPr lang="en-US" dirty="0" smtClean="0"/>
              <a:t>Random-access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sequential-access</a:t>
            </a:r>
            <a:r>
              <a:rPr lang="en-US" dirty="0" smtClean="0"/>
              <a:t> file is like a stream of data that must be read from beginning to end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random-access</a:t>
            </a:r>
            <a:r>
              <a:rPr lang="en-US" dirty="0" smtClean="0"/>
              <a:t> file may be accessed in any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Writing to Files with </a:t>
            </a:r>
            <a:r>
              <a:rPr lang="en-US" sz="3600" b="1" dirty="0" err="1" smtClean="0"/>
              <a:t>StreamWriter</a:t>
            </a:r>
            <a:r>
              <a:rPr lang="en-US" sz="3600" dirty="0" smtClean="0"/>
              <a:t> Objects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Two basic ways to open a file for writing</a:t>
            </a:r>
          </a:p>
          <a:p>
            <a:pPr lvl="1"/>
            <a:r>
              <a:rPr lang="en-US" dirty="0" smtClean="0"/>
              <a:t>Create a new file</a:t>
            </a:r>
          </a:p>
          <a:p>
            <a:pPr lvl="1"/>
            <a:r>
              <a:rPr lang="en-US" dirty="0" smtClean="0"/>
              <a:t>Open an existing file and append data to it</a:t>
            </a:r>
          </a:p>
          <a:p>
            <a:r>
              <a:rPr lang="en-US" dirty="0" smtClean="0"/>
              <a:t>A </a:t>
            </a:r>
            <a:r>
              <a:rPr lang="en-US" b="1" dirty="0" err="1" smtClean="0">
                <a:solidFill>
                  <a:schemeClr val="bg1"/>
                </a:solidFill>
              </a:rPr>
              <a:t>StreamWriter</a:t>
            </a:r>
            <a:r>
              <a:rPr lang="en-US" b="1" dirty="0" smtClean="0">
                <a:solidFill>
                  <a:schemeClr val="bg1"/>
                </a:solidFill>
              </a:rPr>
              <a:t> object </a:t>
            </a:r>
            <a:r>
              <a:rPr lang="en-US" dirty="0" smtClean="0"/>
              <a:t>performs the actual writing to the file</a:t>
            </a:r>
          </a:p>
          <a:p>
            <a:r>
              <a:rPr lang="en-US" dirty="0" smtClean="0"/>
              <a:t>Two required steps:</a:t>
            </a:r>
          </a:p>
          <a:p>
            <a:pPr lvl="1"/>
            <a:r>
              <a:rPr lang="en-US" dirty="0" smtClean="0"/>
              <a:t>Declare a </a:t>
            </a:r>
            <a:r>
              <a:rPr lang="en-US" b="1" dirty="0" err="1" smtClean="0"/>
              <a:t>StreamWriter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Call either </a:t>
            </a:r>
            <a:r>
              <a:rPr lang="en-US" b="1" dirty="0" err="1" smtClean="0"/>
              <a:t>File.CreateText</a:t>
            </a:r>
            <a:r>
              <a:rPr lang="en-US" dirty="0" smtClean="0"/>
              <a:t> or </a:t>
            </a:r>
            <a:r>
              <a:rPr lang="en-US" b="1" dirty="0" err="1" smtClean="0"/>
              <a:t>File.AppendText</a:t>
            </a:r>
            <a:r>
              <a:rPr lang="en-US" dirty="0" smtClean="0"/>
              <a:t> and assign its return value to the </a:t>
            </a:r>
            <a:r>
              <a:rPr lang="en-US" b="1" dirty="0" err="1" smtClean="0"/>
              <a:t>StreamWriter</a:t>
            </a:r>
            <a:r>
              <a:rPr lang="en-US" dirty="0" smtClean="0"/>
              <a:t>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Using the </a:t>
            </a:r>
            <a:r>
              <a:rPr lang="en-US" sz="3600" b="1" dirty="0" smtClean="0"/>
              <a:t>Imports</a:t>
            </a:r>
            <a:r>
              <a:rPr lang="en-US" sz="3600" dirty="0" smtClean="0"/>
              <a:t> Statement for the </a:t>
            </a:r>
            <a:r>
              <a:rPr lang="en-US" sz="3600" b="1" dirty="0" err="1" smtClean="0"/>
              <a:t>StreamWriter</a:t>
            </a:r>
            <a:r>
              <a:rPr lang="en-US" sz="3600" dirty="0" smtClean="0"/>
              <a:t> Classes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the </a:t>
            </a:r>
            <a:r>
              <a:rPr lang="en-US" b="1" dirty="0" err="1" smtClean="0">
                <a:solidFill>
                  <a:schemeClr val="bg1"/>
                </a:solidFill>
              </a:rPr>
              <a:t>StreamWriter</a:t>
            </a:r>
            <a:r>
              <a:rPr lang="en-US" b="1" dirty="0" smtClean="0">
                <a:solidFill>
                  <a:schemeClr val="bg1"/>
                </a:solidFill>
              </a:rPr>
              <a:t> classes</a:t>
            </a:r>
            <a:r>
              <a:rPr lang="en-US" dirty="0" smtClean="0"/>
              <a:t> available to your program</a:t>
            </a:r>
          </a:p>
          <a:p>
            <a:pPr lvl="1"/>
            <a:r>
              <a:rPr lang="en-US" dirty="0" smtClean="0"/>
              <a:t>Insert the following </a:t>
            </a:r>
            <a:r>
              <a:rPr lang="en-US" b="1" dirty="0" smtClean="0"/>
              <a:t>Imports</a:t>
            </a:r>
            <a:r>
              <a:rPr lang="en-US" dirty="0" smtClean="0"/>
              <a:t> statement at the top of your form’s code file: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3733800"/>
            <a:ext cx="37198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Imports System.IO</a:t>
            </a:r>
            <a:endParaRPr lang="en-US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724400"/>
            <a:ext cx="7848600" cy="1242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a </a:t>
            </a:r>
            <a:r>
              <a:rPr lang="en-US" b="1" dirty="0" err="1" smtClean="0">
                <a:solidFill>
                  <a:schemeClr val="bg1"/>
                </a:solidFill>
              </a:rPr>
              <a:t>StreamWriter</a:t>
            </a:r>
            <a:r>
              <a:rPr lang="en-US" dirty="0" smtClean="0"/>
              <a:t> variable using the following general format:</a:t>
            </a:r>
          </a:p>
          <a:p>
            <a:endParaRPr lang="en-US" dirty="0" smtClean="0"/>
          </a:p>
          <a:p>
            <a:pPr lvl="1"/>
            <a:r>
              <a:rPr lang="en-US" b="1" i="1" dirty="0" err="1" smtClean="0"/>
              <a:t>ObjectVar</a:t>
            </a:r>
            <a:r>
              <a:rPr lang="en-US" b="1" i="1" dirty="0" smtClean="0"/>
              <a:t> </a:t>
            </a:r>
            <a:r>
              <a:rPr lang="en-US" dirty="0" smtClean="0"/>
              <a:t>is the name of the object variable</a:t>
            </a:r>
          </a:p>
          <a:p>
            <a:pPr lvl="1"/>
            <a:r>
              <a:rPr lang="en-US" dirty="0" smtClean="0"/>
              <a:t>You may use </a:t>
            </a:r>
            <a:r>
              <a:rPr lang="en-US" b="1" dirty="0" smtClean="0"/>
              <a:t>Private</a:t>
            </a:r>
            <a:r>
              <a:rPr lang="en-US" dirty="0" smtClean="0"/>
              <a:t> or </a:t>
            </a:r>
            <a:r>
              <a:rPr lang="en-US" b="1" dirty="0" smtClean="0"/>
              <a:t>Public</a:t>
            </a:r>
            <a:r>
              <a:rPr lang="en-US" dirty="0" smtClean="0"/>
              <a:t> in place of </a:t>
            </a:r>
            <a:r>
              <a:rPr lang="en-US" b="1" dirty="0" smtClean="0"/>
              <a:t>Dim</a:t>
            </a:r>
          </a:p>
          <a:p>
            <a:pPr lvl="2"/>
            <a:r>
              <a:rPr lang="en-US" dirty="0" smtClean="0"/>
              <a:t>At the class-level or module-level</a:t>
            </a:r>
          </a:p>
          <a:p>
            <a:pPr lvl="1"/>
            <a:r>
              <a:rPr lang="en-US" dirty="0" smtClean="0"/>
              <a:t>Here’s an example: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2743200"/>
            <a:ext cx="4227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Dim </a:t>
            </a:r>
            <a:r>
              <a:rPr lang="en-US" sz="2400" b="1" i="1" dirty="0" err="1" smtClean="0"/>
              <a:t>ObjectVar</a:t>
            </a:r>
            <a:r>
              <a:rPr lang="en-US" sz="2400" b="1" i="1" dirty="0" smtClean="0"/>
              <a:t> As </a:t>
            </a:r>
            <a:r>
              <a:rPr lang="en-US" sz="2400" b="1" i="1" dirty="0" err="1" smtClean="0"/>
              <a:t>StreamWriter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460492" y="5410200"/>
            <a:ext cx="4223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Dim </a:t>
            </a:r>
            <a:r>
              <a:rPr lang="en-US" sz="2400" b="1" dirty="0" err="1" smtClean="0"/>
              <a:t>phoneFile</a:t>
            </a:r>
            <a:r>
              <a:rPr lang="en-US" sz="2400" b="1" dirty="0" smtClean="0"/>
              <a:t> As </a:t>
            </a:r>
            <a:r>
              <a:rPr lang="en-US" sz="2400" b="1" dirty="0" err="1" smtClean="0"/>
              <a:t>StreamWriter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Next, call the </a:t>
            </a:r>
            <a:r>
              <a:rPr lang="en-US" b="1" dirty="0" err="1" smtClean="0"/>
              <a:t>File.CreateText</a:t>
            </a:r>
            <a:r>
              <a:rPr lang="en-US" b="1" dirty="0" smtClean="0"/>
              <a:t> method</a:t>
            </a:r>
            <a:r>
              <a:rPr lang="en-US" dirty="0" smtClean="0"/>
              <a:t>, passing the name of a file</a:t>
            </a:r>
          </a:p>
          <a:p>
            <a:r>
              <a:rPr lang="en-US" dirty="0" smtClean="0"/>
              <a:t>For example: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Notice the return value from </a:t>
            </a:r>
            <a:r>
              <a:rPr lang="en-US" b="1" dirty="0" err="1" smtClean="0"/>
              <a:t>File.CreateText</a:t>
            </a:r>
            <a:r>
              <a:rPr lang="en-US" dirty="0" smtClean="0"/>
              <a:t> is assigned to the </a:t>
            </a:r>
            <a:r>
              <a:rPr lang="en-US" b="1" dirty="0" err="1" smtClean="0"/>
              <a:t>StreamWriter</a:t>
            </a:r>
            <a:r>
              <a:rPr lang="en-US" dirty="0" smtClean="0"/>
              <a:t> variable named </a:t>
            </a:r>
            <a:r>
              <a:rPr lang="en-US" b="1" dirty="0" err="1" smtClean="0"/>
              <a:t>phoneFile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3200400"/>
            <a:ext cx="5706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phoneFile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File.CreateText</a:t>
            </a:r>
            <a:r>
              <a:rPr lang="en-US" sz="2400" b="1" dirty="0" smtClean="0"/>
              <a:t>("phonelist.txt")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filename that you pass to the </a:t>
            </a:r>
            <a:r>
              <a:rPr lang="en-US" b="1" dirty="0" err="1" smtClean="0"/>
              <a:t>File.CreateText</a:t>
            </a:r>
            <a:r>
              <a:rPr lang="en-US" dirty="0" smtClean="0"/>
              <a:t> method </a:t>
            </a:r>
          </a:p>
          <a:p>
            <a:pPr lvl="1"/>
            <a:r>
              <a:rPr lang="en-US" dirty="0" smtClean="0"/>
              <a:t>Can be a complete file path with drive letter</a:t>
            </a:r>
          </a:p>
          <a:p>
            <a:pPr>
              <a:buNone/>
            </a:pPr>
            <a:r>
              <a:rPr lang="en-US" dirty="0" smtClean="0"/>
              <a:t>		"C:\data\vbfiles\phonelist.txt"</a:t>
            </a:r>
          </a:p>
          <a:p>
            <a:pPr lvl="1"/>
            <a:r>
              <a:rPr lang="en-US" dirty="0" smtClean="0"/>
              <a:t>Refer to a file in the default drive root directory</a:t>
            </a:r>
          </a:p>
          <a:p>
            <a:pPr>
              <a:buNone/>
            </a:pPr>
            <a:r>
              <a:rPr lang="en-US" dirty="0" smtClean="0"/>
              <a:t>		"\phonelist.txt"</a:t>
            </a:r>
          </a:p>
          <a:p>
            <a:pPr lvl="1"/>
            <a:r>
              <a:rPr lang="en-US" dirty="0" smtClean="0"/>
              <a:t>Include no path information at all</a:t>
            </a:r>
          </a:p>
          <a:p>
            <a:pPr>
              <a:buNone/>
            </a:pPr>
            <a:r>
              <a:rPr lang="en-US" dirty="0" smtClean="0"/>
              <a:t>		 "phonelist.txt"</a:t>
            </a:r>
          </a:p>
          <a:p>
            <a:r>
              <a:rPr lang="en-US" dirty="0" smtClean="0"/>
              <a:t>If no path information specified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\bin\Debug</a:t>
            </a:r>
            <a:r>
              <a:rPr lang="en-US" dirty="0" smtClean="0"/>
              <a:t> folder of the current project is used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Opening an Existing File and Appending Data to It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 a text file already exists, you may want to add more data to the end of the file</a:t>
            </a:r>
          </a:p>
          <a:p>
            <a:pPr lvl="1"/>
            <a:r>
              <a:rPr lang="en-US" dirty="0" smtClean="0"/>
              <a:t>This is called </a:t>
            </a:r>
            <a:r>
              <a:rPr lang="en-US" i="1" dirty="0" smtClean="0"/>
              <a:t>appending</a:t>
            </a:r>
            <a:r>
              <a:rPr lang="en-US" dirty="0" smtClean="0"/>
              <a:t> the file</a:t>
            </a:r>
          </a:p>
          <a:p>
            <a:r>
              <a:rPr lang="en-US" sz="2800" dirty="0" smtClean="0"/>
              <a:t>First, declare a </a:t>
            </a:r>
            <a:r>
              <a:rPr lang="en-US" sz="2800" b="1" dirty="0" err="1" smtClean="0"/>
              <a:t>StreamWriter</a:t>
            </a:r>
            <a:r>
              <a:rPr lang="en-US" sz="2800" dirty="0" smtClean="0"/>
              <a:t> variable</a:t>
            </a:r>
          </a:p>
          <a:p>
            <a:r>
              <a:rPr lang="en-US" sz="2800" dirty="0" smtClean="0"/>
              <a:t>Then call the </a:t>
            </a:r>
            <a:r>
              <a:rPr lang="en-US" sz="2800" b="1" dirty="0" err="1" smtClean="0"/>
              <a:t>File.AppendText</a:t>
            </a:r>
            <a:r>
              <a:rPr lang="en-US" sz="2800" dirty="0" smtClean="0"/>
              <a:t> method, passing the name of an existing file</a:t>
            </a:r>
          </a:p>
          <a:p>
            <a:pPr lvl="1"/>
            <a:r>
              <a:rPr lang="en-US" dirty="0" smtClean="0"/>
              <a:t>If the file does not exit it will be created</a:t>
            </a:r>
          </a:p>
          <a:p>
            <a:r>
              <a:rPr lang="en-US" sz="2800" dirty="0" smtClean="0"/>
              <a:t>For example: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362" y="5562600"/>
            <a:ext cx="588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phoneFile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File.AppendText</a:t>
            </a:r>
            <a:r>
              <a:rPr lang="en-US" sz="2400" b="1" dirty="0" smtClean="0"/>
              <a:t>("phonelist.txt")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Data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The </a:t>
            </a:r>
            <a:r>
              <a:rPr lang="en-US" sz="2400" b="1" dirty="0" err="1" smtClean="0">
                <a:solidFill>
                  <a:schemeClr val="bg1"/>
                </a:solidFill>
              </a:rPr>
              <a:t>WriteLine</a:t>
            </a:r>
            <a:r>
              <a:rPr lang="en-US" sz="2400" b="1" dirty="0" smtClean="0">
                <a:solidFill>
                  <a:schemeClr val="bg1"/>
                </a:solidFill>
              </a:rPr>
              <a:t> method</a:t>
            </a:r>
            <a:r>
              <a:rPr lang="en-US" sz="2400" dirty="0" smtClean="0"/>
              <a:t> of the </a:t>
            </a:r>
            <a:r>
              <a:rPr lang="en-US" sz="2400" b="1" dirty="0" err="1" smtClean="0"/>
              <a:t>StreamWriter</a:t>
            </a:r>
            <a:r>
              <a:rPr lang="en-US" sz="2400" dirty="0" smtClean="0"/>
              <a:t> class writes a line of data to a file using the following general format:</a:t>
            </a:r>
          </a:p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sz="2400" b="1" i="1" dirty="0" err="1" smtClean="0"/>
              <a:t>ObjectVar</a:t>
            </a:r>
            <a:r>
              <a:rPr lang="en-US" sz="2400" dirty="0" smtClean="0"/>
              <a:t> is the name of the </a:t>
            </a:r>
            <a:r>
              <a:rPr lang="en-US" sz="2400" b="1" dirty="0" err="1" smtClean="0"/>
              <a:t>StreamWriter</a:t>
            </a:r>
            <a:r>
              <a:rPr lang="en-US" sz="2400" dirty="0" smtClean="0"/>
              <a:t> object variable</a:t>
            </a:r>
          </a:p>
          <a:p>
            <a:pPr lvl="1"/>
            <a:r>
              <a:rPr lang="en-US" sz="2400" b="1" i="1" dirty="0" smtClean="0"/>
              <a:t>Data</a:t>
            </a:r>
            <a:r>
              <a:rPr lang="en-US" sz="2400" dirty="0" smtClean="0"/>
              <a:t> represents constants or variables whose contents will be written to the file</a:t>
            </a:r>
          </a:p>
          <a:p>
            <a:pPr lvl="2"/>
            <a:r>
              <a:rPr lang="en-US" dirty="0" smtClean="0"/>
              <a:t>Calling the method without the </a:t>
            </a:r>
            <a:r>
              <a:rPr lang="en-US" b="1" i="1" dirty="0" smtClean="0"/>
              <a:t>Data</a:t>
            </a:r>
            <a:r>
              <a:rPr lang="en-US" dirty="0" smtClean="0"/>
              <a:t> argument writes a blank line to the file</a:t>
            </a:r>
          </a:p>
          <a:p>
            <a:r>
              <a:rPr lang="en-US" sz="2400" dirty="0" smtClean="0"/>
              <a:t>The </a:t>
            </a:r>
            <a:r>
              <a:rPr lang="en-US" sz="2400" b="1" dirty="0" err="1" smtClean="0"/>
              <a:t>WriteLine</a:t>
            </a:r>
            <a:r>
              <a:rPr lang="en-US" sz="2400" dirty="0" smtClean="0"/>
              <a:t> method writes the data to the file and then writes a newline character immediately after the data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chemeClr val="bg1"/>
                </a:solidFill>
              </a:rPr>
              <a:t>newline character</a:t>
            </a:r>
            <a:r>
              <a:rPr lang="en-US" sz="2400" dirty="0" smtClean="0"/>
              <a:t> is an invisible character that separates text by breaking it into another line when displayed on the screen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286000"/>
            <a:ext cx="3544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 smtClean="0"/>
              <a:t>ObjectVar.WriteLine</a:t>
            </a:r>
            <a:r>
              <a:rPr lang="en-US" sz="2400" b="1" i="1" dirty="0" smtClean="0"/>
              <a:t>(Data)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Data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The following writes three students’ first names and scores to a file: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addition to separating the contents of a file into lines, the newline character also serves as a delimiter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chemeClr val="bg1"/>
                </a:solidFill>
              </a:rPr>
              <a:t>delimiter</a:t>
            </a:r>
            <a:r>
              <a:rPr lang="en-US" sz="2400" dirty="0" smtClean="0"/>
              <a:t> is an item that separates other items</a:t>
            </a:r>
          </a:p>
          <a:p>
            <a:pPr lvl="1"/>
            <a:r>
              <a:rPr lang="en-US" sz="2400" dirty="0" smtClean="0"/>
              <a:t>Data must be separated in order for it to be read from a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" y="4114800"/>
            <a:ext cx="784860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Jim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&lt;newline&gt;</a:t>
            </a:r>
            <a:r>
              <a:rPr lang="en-US" b="1" dirty="0" smtClean="0"/>
              <a:t>95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&lt;newline&gt;</a:t>
            </a:r>
            <a:r>
              <a:rPr lang="en-US" b="1" dirty="0" smtClean="0"/>
              <a:t>Karen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&lt;newline&gt;</a:t>
            </a:r>
            <a:r>
              <a:rPr lang="en-US" b="1" dirty="0" smtClean="0"/>
              <a:t>98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&lt;newline&gt;</a:t>
            </a:r>
            <a:r>
              <a:rPr lang="en-US" b="1" dirty="0" smtClean="0"/>
              <a:t>Bob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&lt;newline&gt;</a:t>
            </a:r>
            <a:r>
              <a:rPr lang="en-US" b="1" dirty="0" smtClean="0"/>
              <a:t>82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&lt;newline&gt;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1981200"/>
            <a:ext cx="3429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   ' Write data to the file.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studentFile.WriteLine</a:t>
            </a:r>
            <a:r>
              <a:rPr lang="en-US" b="1" dirty="0" smtClean="0"/>
              <a:t>("Jim")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studentFile.WriteLine</a:t>
            </a:r>
            <a:r>
              <a:rPr lang="en-US" b="1" dirty="0" smtClean="0"/>
              <a:t>(95)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studentFile.WriteLine</a:t>
            </a:r>
            <a:r>
              <a:rPr lang="en-US" b="1" dirty="0" smtClean="0"/>
              <a:t>("Karen")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studentFile.WriteLine</a:t>
            </a:r>
            <a:r>
              <a:rPr lang="en-US" b="1" dirty="0" smtClean="0"/>
              <a:t>(98)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studentFile.WriteLine</a:t>
            </a:r>
            <a:r>
              <a:rPr lang="en-US" b="1" dirty="0" smtClean="0"/>
              <a:t>("Bob")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studentFile.WriteLine</a:t>
            </a:r>
            <a:r>
              <a:rPr lang="en-US" b="1" dirty="0" smtClean="0"/>
              <a:t>(82)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022979"/>
            <a:ext cx="3657599" cy="20054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Write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bg1"/>
                </a:solidFill>
                <a:cs typeface="Times New Roman" pitchFamily="18" charset="0"/>
              </a:rPr>
              <a:t>Write</a:t>
            </a:r>
            <a:r>
              <a:rPr lang="en-US" sz="2400" b="1" dirty="0" smtClean="0">
                <a:solidFill>
                  <a:schemeClr val="bg1"/>
                </a:solidFill>
              </a:rPr>
              <a:t> method </a:t>
            </a:r>
            <a:r>
              <a:rPr lang="en-US" sz="2400" dirty="0" smtClean="0"/>
              <a:t>is a member of the </a:t>
            </a:r>
            <a:r>
              <a:rPr lang="en-US" sz="2400" b="1" dirty="0" err="1" smtClean="0"/>
              <a:t>StreamWriter</a:t>
            </a:r>
            <a:r>
              <a:rPr lang="en-US" sz="2400" dirty="0" smtClean="0"/>
              <a:t> class that writes an item of data without writing a newline character using the following general format:</a:t>
            </a:r>
          </a:p>
          <a:p>
            <a:endParaRPr lang="en-US" sz="2400" dirty="0" smtClean="0"/>
          </a:p>
          <a:p>
            <a:pPr lvl="1"/>
            <a:r>
              <a:rPr lang="en-US" sz="2400" b="1" i="1" dirty="0" err="1" smtClean="0"/>
              <a:t>ObjectVar</a:t>
            </a:r>
            <a:r>
              <a:rPr lang="en-US" sz="2400" dirty="0" smtClean="0"/>
              <a:t> is the name of a </a:t>
            </a:r>
            <a:r>
              <a:rPr lang="en-US" sz="2400" b="1" dirty="0" err="1" smtClean="0"/>
              <a:t>StreamWriter</a:t>
            </a:r>
            <a:r>
              <a:rPr lang="en-US" sz="2400" dirty="0" smtClean="0"/>
              <a:t> object</a:t>
            </a:r>
          </a:p>
          <a:p>
            <a:pPr lvl="1"/>
            <a:r>
              <a:rPr lang="en-US" sz="2400" b="1" i="1" dirty="0" smtClean="0"/>
              <a:t>Data</a:t>
            </a:r>
            <a:r>
              <a:rPr lang="en-US" sz="2400" dirty="0" smtClean="0"/>
              <a:t> represents the contents of a constant or variable that is written to the file</a:t>
            </a:r>
          </a:p>
          <a:p>
            <a:pPr lvl="1"/>
            <a:r>
              <a:rPr lang="en-US" sz="2400" dirty="0" smtClean="0"/>
              <a:t>Writes data to a file without terminating the line with a newline character</a:t>
            </a:r>
          </a:p>
          <a:p>
            <a:pPr lvl="2"/>
            <a:r>
              <a:rPr lang="en-US" dirty="0" smtClean="0"/>
              <a:t>A blank space or comma could be used to provide a delimiter between data items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2743200"/>
            <a:ext cx="3026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/>
              <a:t>ObjectVar.Write</a:t>
            </a:r>
            <a:r>
              <a:rPr lang="en-US" sz="2400" b="1" i="1" dirty="0" smtClean="0"/>
              <a:t>(Data)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Files, Printing, and Structures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The </a:t>
            </a:r>
            <a:r>
              <a:rPr lang="en-US" sz="2600" b="1" dirty="0" err="1" smtClean="0"/>
              <a:t>StreamWriter</a:t>
            </a:r>
            <a:r>
              <a:rPr lang="en-US" sz="2600" dirty="0" smtClean="0"/>
              <a:t> class has a method named </a:t>
            </a:r>
            <a:r>
              <a:rPr lang="en-US" sz="2600" b="1" dirty="0" smtClean="0"/>
              <a:t>Close</a:t>
            </a:r>
            <a:r>
              <a:rPr lang="en-US" sz="2600" dirty="0" smtClean="0"/>
              <a:t> that closes a file using the following general format:</a:t>
            </a:r>
          </a:p>
          <a:p>
            <a:endParaRPr lang="en-US" sz="2600" dirty="0" smtClean="0"/>
          </a:p>
          <a:p>
            <a:endParaRPr lang="en-US" sz="2400" dirty="0" smtClean="0"/>
          </a:p>
          <a:p>
            <a:pPr lvl="1"/>
            <a:r>
              <a:rPr lang="en-US" sz="2400" b="1" i="1" dirty="0" err="1" smtClean="0"/>
              <a:t>ObjectVar</a:t>
            </a:r>
            <a:r>
              <a:rPr lang="en-US" sz="2400" dirty="0" smtClean="0"/>
              <a:t> is the </a:t>
            </a:r>
            <a:r>
              <a:rPr lang="en-US" sz="2400" b="1" dirty="0" err="1" smtClean="0"/>
              <a:t>StreamWriter</a:t>
            </a:r>
            <a:r>
              <a:rPr lang="en-US" sz="2400" dirty="0" smtClean="0"/>
              <a:t> object variable you want to close</a:t>
            </a:r>
          </a:p>
          <a:p>
            <a:pPr lvl="2"/>
            <a:r>
              <a:rPr lang="en-US" dirty="0" smtClean="0"/>
              <a:t>The following statement closes a </a:t>
            </a:r>
            <a:r>
              <a:rPr lang="en-US" b="1" dirty="0" err="1" smtClean="0"/>
              <a:t>StreamWriter</a:t>
            </a:r>
            <a:r>
              <a:rPr lang="en-US" dirty="0" smtClean="0"/>
              <a:t> object variable named </a:t>
            </a:r>
            <a:r>
              <a:rPr lang="en-US" b="1" dirty="0" err="1" smtClean="0"/>
              <a:t>salesFile</a:t>
            </a:r>
            <a:r>
              <a:rPr lang="en-US" dirty="0" smtClean="0"/>
              <a:t>: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600" dirty="0" smtClean="0"/>
              <a:t>The </a:t>
            </a:r>
            <a:r>
              <a:rPr lang="en-US" sz="2600" b="1" dirty="0" smtClean="0">
                <a:solidFill>
                  <a:schemeClr val="bg1"/>
                </a:solidFill>
              </a:rPr>
              <a:t>Close method</a:t>
            </a:r>
            <a:r>
              <a:rPr lang="en-US" sz="2600" dirty="0" smtClean="0"/>
              <a:t> </a:t>
            </a:r>
          </a:p>
          <a:p>
            <a:pPr lvl="1"/>
            <a:r>
              <a:rPr lang="en-US" sz="2400" dirty="0" smtClean="0"/>
              <a:t>Writes any unsaved information remaining in the file </a:t>
            </a:r>
            <a:r>
              <a:rPr lang="en-US" sz="2400" b="1" dirty="0" smtClean="0">
                <a:solidFill>
                  <a:schemeClr val="bg1"/>
                </a:solidFill>
              </a:rPr>
              <a:t>buffer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Releases memory allocated by the </a:t>
            </a:r>
            <a:r>
              <a:rPr lang="en-US" sz="2400" b="1" dirty="0" err="1" smtClean="0"/>
              <a:t>StreamWriter</a:t>
            </a:r>
            <a:r>
              <a:rPr lang="en-US" sz="2400" dirty="0" smtClean="0"/>
              <a:t> object</a:t>
            </a:r>
          </a:p>
          <a:p>
            <a:r>
              <a:rPr lang="en-US" sz="2400" dirty="0" smtClean="0"/>
              <a:t>Tutorial 9-1 examines an application that writes data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2438400"/>
            <a:ext cx="2370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/>
              <a:t>ObjectVar.Close</a:t>
            </a:r>
            <a:r>
              <a:rPr lang="en-US" sz="2400" b="1" i="1" dirty="0" smtClean="0"/>
              <a:t>()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429000" y="4191000"/>
            <a:ext cx="2213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salesFile.Close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we </a:t>
            </a:r>
            <a:r>
              <a:rPr lang="en-US" b="1" dirty="0" smtClean="0">
                <a:solidFill>
                  <a:schemeClr val="bg1"/>
                </a:solidFill>
              </a:rPr>
              <a:t>append</a:t>
            </a:r>
            <a:r>
              <a:rPr lang="en-US" dirty="0" smtClean="0"/>
              <a:t> a file</a:t>
            </a:r>
          </a:p>
          <a:p>
            <a:pPr lvl="1"/>
            <a:r>
              <a:rPr lang="en-US" sz="3200" dirty="0" smtClean="0"/>
              <a:t>We write new data immediately following existing data in the file</a:t>
            </a:r>
          </a:p>
          <a:p>
            <a:r>
              <a:rPr lang="en-US" dirty="0" smtClean="0"/>
              <a:t>If an existing file is opened with the </a:t>
            </a:r>
            <a:r>
              <a:rPr lang="en-US" b="1" dirty="0" err="1" smtClean="0"/>
              <a:t>AppendText</a:t>
            </a:r>
            <a:r>
              <a:rPr lang="en-US" dirty="0" smtClean="0"/>
              <a:t> method</a:t>
            </a:r>
          </a:p>
          <a:p>
            <a:pPr lvl="1"/>
            <a:r>
              <a:rPr lang="en-US" sz="3200" dirty="0" smtClean="0"/>
              <a:t>Data written to the file is appended to the file’s existing data</a:t>
            </a:r>
          </a:p>
          <a:p>
            <a:pPr lvl="1"/>
            <a:r>
              <a:rPr lang="en-US" sz="3200" dirty="0" smtClean="0"/>
              <a:t>If the file does not exit, it is created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a File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following example:</a:t>
            </a:r>
          </a:p>
          <a:p>
            <a:pPr lvl="1">
              <a:buNone/>
            </a:pPr>
            <a:r>
              <a:rPr lang="en-US" sz="2000" dirty="0" smtClean="0"/>
              <a:t>Opens a file in append mode and writes additional data to the file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33400" y="2590800"/>
            <a:ext cx="7893867" cy="3416320"/>
            <a:chOff x="910004" y="2667000"/>
            <a:chExt cx="7666159" cy="3416320"/>
          </a:xfrm>
        </p:grpSpPr>
        <p:grpSp>
          <p:nvGrpSpPr>
            <p:cNvPr id="12" name="Group 11"/>
            <p:cNvGrpSpPr/>
            <p:nvPr/>
          </p:nvGrpSpPr>
          <p:grpSpPr>
            <a:xfrm>
              <a:off x="910004" y="2667000"/>
              <a:ext cx="7666159" cy="3416320"/>
              <a:chOff x="833804" y="2667000"/>
              <a:chExt cx="7666159" cy="341632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33804" y="2667000"/>
                <a:ext cx="7666159" cy="3416320"/>
                <a:chOff x="910004" y="1676400"/>
                <a:chExt cx="7666159" cy="341632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910004" y="2286000"/>
                  <a:ext cx="1524000" cy="175432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 smtClean="0"/>
                    <a:t>Jim Weaver</a:t>
                  </a:r>
                </a:p>
                <a:p>
                  <a:r>
                    <a:rPr lang="en-US" b="1" dirty="0" smtClean="0"/>
                    <a:t>555-1212</a:t>
                  </a:r>
                </a:p>
                <a:p>
                  <a:r>
                    <a:rPr lang="en-US" b="1" dirty="0" smtClean="0"/>
                    <a:t>Mary Duncan</a:t>
                  </a:r>
                </a:p>
                <a:p>
                  <a:r>
                    <a:rPr lang="en-US" b="1" dirty="0" smtClean="0"/>
                    <a:t>555-2323</a:t>
                  </a:r>
                </a:p>
                <a:p>
                  <a:r>
                    <a:rPr lang="en-US" b="1" dirty="0" smtClean="0"/>
                    <a:t>Karen Warren</a:t>
                  </a:r>
                </a:p>
                <a:p>
                  <a:r>
                    <a:rPr lang="en-US" b="1" dirty="0" smtClean="0"/>
                    <a:t>555-3434</a:t>
                  </a:r>
                  <a:endParaRPr lang="en-US" b="1" dirty="0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538047" y="1676400"/>
                  <a:ext cx="4366112" cy="3416320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 smtClean="0"/>
                    <a:t>' Declare an object variable</a:t>
                  </a:r>
                </a:p>
                <a:p>
                  <a:r>
                    <a:rPr lang="en-US" b="1" dirty="0" smtClean="0"/>
                    <a:t>Dim </a:t>
                  </a:r>
                  <a:r>
                    <a:rPr lang="en-US" b="1" dirty="0" err="1" smtClean="0"/>
                    <a:t>friendFile</a:t>
                  </a:r>
                  <a:r>
                    <a:rPr lang="en-US" b="1" dirty="0" smtClean="0"/>
                    <a:t> As </a:t>
                  </a:r>
                  <a:r>
                    <a:rPr lang="en-US" b="1" dirty="0" err="1" smtClean="0"/>
                    <a:t>StreamWriter</a:t>
                  </a:r>
                  <a:endParaRPr lang="en-US" b="1" dirty="0" smtClean="0"/>
                </a:p>
                <a:p>
                  <a:endParaRPr lang="en-US" b="1" dirty="0" smtClean="0"/>
                </a:p>
                <a:p>
                  <a:r>
                    <a:rPr lang="en-US" b="1" dirty="0" smtClean="0"/>
                    <a:t>' Open the file.</a:t>
                  </a:r>
                </a:p>
                <a:p>
                  <a:r>
                    <a:rPr lang="en-US" b="1" dirty="0" err="1" smtClean="0"/>
                    <a:t>friendFile</a:t>
                  </a:r>
                  <a:r>
                    <a:rPr lang="en-US" b="1" dirty="0" smtClean="0"/>
                    <a:t> = </a:t>
                  </a:r>
                  <a:r>
                    <a:rPr lang="en-US" b="1" dirty="0" err="1" smtClean="0"/>
                    <a:t>File.AppendText</a:t>
                  </a:r>
                  <a:r>
                    <a:rPr lang="en-US" b="1" dirty="0" smtClean="0"/>
                    <a:t>("MyFriends.txt")</a:t>
                  </a:r>
                </a:p>
                <a:p>
                  <a:endParaRPr lang="en-US" b="1" dirty="0" smtClean="0"/>
                </a:p>
                <a:p>
                  <a:r>
                    <a:rPr lang="en-US" b="1" dirty="0" smtClean="0"/>
                    <a:t>' Write the data.</a:t>
                  </a:r>
                </a:p>
                <a:p>
                  <a:r>
                    <a:rPr lang="en-US" b="1" dirty="0" err="1" smtClean="0"/>
                    <a:t>friendFile.WriteLine</a:t>
                  </a:r>
                  <a:r>
                    <a:rPr lang="en-US" b="1" dirty="0" smtClean="0"/>
                    <a:t>("Bill Johnson")</a:t>
                  </a:r>
                </a:p>
                <a:p>
                  <a:r>
                    <a:rPr lang="en-US" b="1" dirty="0" err="1" smtClean="0"/>
                    <a:t>friendFile.WriteLine</a:t>
                  </a:r>
                  <a:r>
                    <a:rPr lang="en-US" b="1" dirty="0" smtClean="0"/>
                    <a:t>("555–4545")</a:t>
                  </a:r>
                </a:p>
                <a:p>
                  <a:endParaRPr lang="en-US" b="1" dirty="0" smtClean="0"/>
                </a:p>
                <a:p>
                  <a:r>
                    <a:rPr lang="en-US" b="1" dirty="0" smtClean="0"/>
                    <a:t>' Close the file.</a:t>
                  </a:r>
                </a:p>
                <a:p>
                  <a:r>
                    <a:rPr lang="en-US" b="1" dirty="0" err="1" smtClean="0"/>
                    <a:t>friendFile.Close</a:t>
                  </a:r>
                  <a:r>
                    <a:rPr lang="en-US" b="1" dirty="0" smtClean="0"/>
                    <a:t>()</a:t>
                  </a:r>
                  <a:endParaRPr lang="en-US" b="1" dirty="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7052163" y="2286000"/>
                  <a:ext cx="1524000" cy="230832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Jim Weaver</a:t>
                  </a:r>
                </a:p>
                <a:p>
                  <a:r>
                    <a:rPr lang="en-US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555-1212</a:t>
                  </a:r>
                </a:p>
                <a:p>
                  <a:r>
                    <a:rPr lang="en-US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Mary Duncan</a:t>
                  </a:r>
                </a:p>
                <a:p>
                  <a:r>
                    <a:rPr lang="en-US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555-2323</a:t>
                  </a:r>
                </a:p>
                <a:p>
                  <a:r>
                    <a:rPr lang="en-US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Karen Warren</a:t>
                  </a:r>
                </a:p>
                <a:p>
                  <a:r>
                    <a:rPr lang="en-US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555-3434</a:t>
                  </a:r>
                </a:p>
                <a:p>
                  <a:r>
                    <a:rPr lang="en-US" b="1" dirty="0" smtClean="0"/>
                    <a:t>Bill Johnson</a:t>
                  </a:r>
                </a:p>
                <a:p>
                  <a:r>
                    <a:rPr lang="en-US" b="1" dirty="0" smtClean="0"/>
                    <a:t>555-4545</a:t>
                  </a:r>
                  <a:endParaRPr lang="en-US" b="1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1187519" y="2833301"/>
                <a:ext cx="81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/>
                  <a:t>Before</a:t>
                </a:r>
                <a:endParaRPr lang="en-US" b="1" i="1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7478398" y="2833301"/>
              <a:ext cx="671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After</a:t>
              </a:r>
              <a:endParaRPr lang="en-US" b="1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Reading Files with </a:t>
            </a:r>
            <a:r>
              <a:rPr lang="en-US" sz="3600" b="1" dirty="0" err="1" smtClean="0"/>
              <a:t>StreamReader</a:t>
            </a:r>
            <a:r>
              <a:rPr lang="en-US" sz="3600" dirty="0" smtClean="0"/>
              <a:t> Objects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 </a:t>
            </a:r>
            <a:r>
              <a:rPr lang="en-US" sz="2400" b="1" dirty="0" err="1" smtClean="0">
                <a:solidFill>
                  <a:schemeClr val="bg1"/>
                </a:solidFill>
              </a:rPr>
              <a:t>StreamReader</a:t>
            </a:r>
            <a:r>
              <a:rPr lang="en-US" sz="2400" b="1" dirty="0" smtClean="0">
                <a:solidFill>
                  <a:schemeClr val="bg1"/>
                </a:solidFill>
              </a:rPr>
              <a:t> object</a:t>
            </a:r>
            <a:r>
              <a:rPr lang="en-US" sz="2400" dirty="0" smtClean="0"/>
              <a:t> reads data from a sequential text file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b="1" dirty="0" err="1" smtClean="0"/>
              <a:t>StreamReader</a:t>
            </a:r>
            <a:r>
              <a:rPr lang="en-US" sz="2400" dirty="0" smtClean="0"/>
              <a:t> object is an instance of the </a:t>
            </a:r>
            <a:r>
              <a:rPr lang="en-US" sz="2400" b="1" dirty="0" err="1" smtClean="0"/>
              <a:t>StreamReader</a:t>
            </a:r>
            <a:r>
              <a:rPr lang="en-US" sz="2400" dirty="0" smtClean="0"/>
              <a:t> class</a:t>
            </a:r>
          </a:p>
          <a:p>
            <a:r>
              <a:rPr lang="en-US" sz="2400" dirty="0" smtClean="0"/>
              <a:t>The </a:t>
            </a:r>
            <a:r>
              <a:rPr lang="en-US" sz="2400" b="1" dirty="0" err="1" smtClean="0">
                <a:solidFill>
                  <a:schemeClr val="bg1"/>
                </a:solidFill>
              </a:rPr>
              <a:t>StreamReader</a:t>
            </a:r>
            <a:r>
              <a:rPr lang="en-US" sz="2400" b="1" dirty="0" smtClean="0">
                <a:solidFill>
                  <a:schemeClr val="bg1"/>
                </a:solidFill>
              </a:rPr>
              <a:t> class</a:t>
            </a:r>
            <a:r>
              <a:rPr lang="en-US" sz="2400" dirty="0" smtClean="0"/>
              <a:t> provides methods for reading data from a file</a:t>
            </a:r>
          </a:p>
          <a:p>
            <a:r>
              <a:rPr lang="en-US" sz="2400" dirty="0" smtClean="0"/>
              <a:t>Create a </a:t>
            </a:r>
            <a:r>
              <a:rPr lang="en-US" sz="2400" b="1" dirty="0" err="1" smtClean="0"/>
              <a:t>StreamReader</a:t>
            </a:r>
            <a:r>
              <a:rPr lang="en-US" sz="2400" dirty="0" smtClean="0"/>
              <a:t> object variable using the following general format:</a:t>
            </a:r>
          </a:p>
          <a:p>
            <a:endParaRPr lang="en-US" sz="2400" dirty="0" smtClean="0"/>
          </a:p>
          <a:p>
            <a:pPr lvl="1"/>
            <a:r>
              <a:rPr lang="en-US" sz="2400" b="1" i="1" dirty="0" err="1" smtClean="0"/>
              <a:t>ObjectVar</a:t>
            </a:r>
            <a:r>
              <a:rPr lang="en-US" sz="2400" dirty="0" smtClean="0"/>
              <a:t> is the name of the object variable</a:t>
            </a:r>
          </a:p>
          <a:p>
            <a:pPr lvl="2"/>
            <a:r>
              <a:rPr lang="en-US" dirty="0" smtClean="0"/>
              <a:t>You may use </a:t>
            </a:r>
            <a:r>
              <a:rPr lang="en-US" b="1" dirty="0" smtClean="0"/>
              <a:t>Private</a:t>
            </a:r>
            <a:r>
              <a:rPr lang="en-US" dirty="0" smtClean="0"/>
              <a:t> or </a:t>
            </a:r>
            <a:r>
              <a:rPr lang="en-US" b="1" dirty="0" smtClean="0"/>
              <a:t>Public</a:t>
            </a:r>
            <a:r>
              <a:rPr lang="en-US" dirty="0" smtClean="0"/>
              <a:t> in place of </a:t>
            </a:r>
            <a:r>
              <a:rPr lang="en-US" b="1" dirty="0" smtClean="0"/>
              <a:t>Dim</a:t>
            </a:r>
          </a:p>
          <a:p>
            <a:pPr lvl="3"/>
            <a:r>
              <a:rPr lang="en-US" sz="2400" dirty="0" smtClean="0"/>
              <a:t>At the class-level or module-level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4114800"/>
            <a:ext cx="4308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Dim </a:t>
            </a:r>
            <a:r>
              <a:rPr lang="en-US" sz="2400" b="1" i="1" dirty="0" err="1" smtClean="0"/>
              <a:t>ObjectVar</a:t>
            </a:r>
            <a:r>
              <a:rPr lang="en-US" sz="2400" b="1" i="1" dirty="0" smtClean="0"/>
              <a:t> As </a:t>
            </a:r>
            <a:r>
              <a:rPr lang="en-US" sz="2400" b="1" i="1" dirty="0" err="1" smtClean="0"/>
              <a:t>StreamReader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Reading Files with </a:t>
            </a:r>
            <a:r>
              <a:rPr lang="en-US" sz="3600" b="1" dirty="0" err="1" smtClean="0"/>
              <a:t>StreamReader</a:t>
            </a:r>
            <a:r>
              <a:rPr lang="en-US" sz="3600" dirty="0" smtClean="0"/>
              <a:t> Objects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The </a:t>
            </a:r>
            <a:r>
              <a:rPr lang="en-US" sz="2600" b="1" dirty="0" err="1" smtClean="0">
                <a:solidFill>
                  <a:schemeClr val="bg1"/>
                </a:solidFill>
              </a:rPr>
              <a:t>File.OpenText</a:t>
            </a:r>
            <a:r>
              <a:rPr lang="en-US" sz="2600" b="1" dirty="0" smtClean="0">
                <a:solidFill>
                  <a:schemeClr val="bg1"/>
                </a:solidFill>
              </a:rPr>
              <a:t> method</a:t>
            </a:r>
            <a:r>
              <a:rPr lang="en-US" sz="2600" dirty="0" smtClean="0"/>
              <a:t> opens a file and stores the address of the </a:t>
            </a:r>
            <a:r>
              <a:rPr lang="en-US" sz="2600" b="1" dirty="0" err="1" smtClean="0"/>
              <a:t>StreamReader</a:t>
            </a:r>
            <a:r>
              <a:rPr lang="en-US" sz="2600" dirty="0" smtClean="0"/>
              <a:t> object variable using the following general format:</a:t>
            </a:r>
          </a:p>
          <a:p>
            <a:endParaRPr lang="en-US" sz="2600" dirty="0" smtClean="0"/>
          </a:p>
          <a:p>
            <a:pPr lvl="1"/>
            <a:r>
              <a:rPr lang="en-US" sz="2600" b="1" i="1" dirty="0" smtClean="0"/>
              <a:t>Filename</a:t>
            </a:r>
            <a:r>
              <a:rPr lang="en-US" sz="2600" dirty="0" smtClean="0"/>
              <a:t> is a string or a string variable specifying the path and/or name of the file to open</a:t>
            </a:r>
          </a:p>
          <a:p>
            <a:pPr lvl="2"/>
            <a:r>
              <a:rPr lang="en-US" sz="2600" dirty="0" smtClean="0"/>
              <a:t>For example:</a:t>
            </a:r>
          </a:p>
          <a:p>
            <a:pPr lvl="2"/>
            <a:endParaRPr lang="en-US" sz="2600" dirty="0" smtClean="0"/>
          </a:p>
          <a:p>
            <a:pPr lvl="2"/>
            <a:endParaRPr lang="en-US" sz="2600" dirty="0" smtClean="0"/>
          </a:p>
          <a:p>
            <a:r>
              <a:rPr lang="en-US" sz="2600" dirty="0" smtClean="0"/>
              <a:t>To make the </a:t>
            </a:r>
            <a:r>
              <a:rPr lang="en-US" sz="2600" b="1" dirty="0" err="1" smtClean="0"/>
              <a:t>StreamReader</a:t>
            </a:r>
            <a:r>
              <a:rPr lang="en-US" sz="2600" dirty="0" smtClean="0"/>
              <a:t> classes available</a:t>
            </a:r>
          </a:p>
          <a:p>
            <a:pPr lvl="1"/>
            <a:r>
              <a:rPr lang="en-US" sz="2200" dirty="0" smtClean="0"/>
              <a:t>Write the following </a:t>
            </a:r>
            <a:r>
              <a:rPr lang="en-US" sz="2200" b="1" dirty="0" smtClean="0"/>
              <a:t>Imports</a:t>
            </a:r>
            <a:r>
              <a:rPr lang="en-US" sz="2200" dirty="0" smtClean="0"/>
              <a:t> statement at the top of your code file:</a:t>
            </a:r>
          </a:p>
          <a:p>
            <a:pPr lvl="1"/>
            <a:endParaRPr lang="en-US" sz="2400" dirty="0" smtClean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2514600"/>
            <a:ext cx="3284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File.OpenText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Filename)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981200" y="4191000"/>
            <a:ext cx="518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Dim </a:t>
            </a:r>
            <a:r>
              <a:rPr lang="en-US" sz="2000" b="1" dirty="0" err="1" smtClean="0"/>
              <a:t>customerFile</a:t>
            </a:r>
            <a:r>
              <a:rPr lang="en-US" sz="2000" b="1" dirty="0" smtClean="0"/>
              <a:t> As </a:t>
            </a:r>
            <a:r>
              <a:rPr lang="en-US" sz="2000" b="1" dirty="0" err="1" smtClean="0"/>
              <a:t>StreamReader</a:t>
            </a:r>
            <a:endParaRPr lang="en-US" sz="2000" b="1" dirty="0" smtClean="0"/>
          </a:p>
          <a:p>
            <a:r>
              <a:rPr lang="en-US" sz="2000" b="1" dirty="0" err="1" smtClean="0"/>
              <a:t>customerFile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File.OpenText</a:t>
            </a:r>
            <a:r>
              <a:rPr lang="en-US" sz="2000" b="1" dirty="0" smtClean="0"/>
              <a:t>("customers.txt")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3497058" y="5715000"/>
            <a:ext cx="2149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Imports System.IO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b="1" dirty="0" err="1" smtClean="0">
                <a:solidFill>
                  <a:schemeClr val="bg1"/>
                </a:solidFill>
              </a:rPr>
              <a:t>ReadLine</a:t>
            </a:r>
            <a:r>
              <a:rPr lang="en-US" sz="2800" b="1" dirty="0" smtClean="0">
                <a:solidFill>
                  <a:schemeClr val="bg1"/>
                </a:solidFill>
              </a:rPr>
              <a:t> method</a:t>
            </a:r>
            <a:r>
              <a:rPr lang="en-US" sz="2800" dirty="0" smtClean="0"/>
              <a:t> in the </a:t>
            </a:r>
            <a:r>
              <a:rPr lang="en-US" sz="2800" b="1" dirty="0" err="1" smtClean="0"/>
              <a:t>StreamReader</a:t>
            </a:r>
            <a:r>
              <a:rPr lang="en-US" sz="2800" dirty="0" smtClean="0"/>
              <a:t> class reads a line of data from a file using the following general format:</a:t>
            </a:r>
          </a:p>
          <a:p>
            <a:endParaRPr lang="en-US" sz="2800" dirty="0" smtClean="0"/>
          </a:p>
          <a:p>
            <a:pPr lvl="1"/>
            <a:r>
              <a:rPr lang="en-US" sz="2400" b="1" i="1" dirty="0" err="1" smtClean="0"/>
              <a:t>ObjectVar</a:t>
            </a:r>
            <a:r>
              <a:rPr lang="en-US" sz="2400" dirty="0" smtClean="0"/>
              <a:t> is the name of a </a:t>
            </a:r>
            <a:r>
              <a:rPr lang="en-US" sz="2400" b="1" dirty="0" err="1" smtClean="0"/>
              <a:t>StreamReader</a:t>
            </a:r>
            <a:r>
              <a:rPr lang="en-US" sz="2400" dirty="0" smtClean="0"/>
              <a:t> object variable</a:t>
            </a:r>
          </a:p>
          <a:p>
            <a:pPr lvl="1"/>
            <a:r>
              <a:rPr lang="en-US" sz="2400" dirty="0" smtClean="0"/>
              <a:t>The method reads a line from the file associated with </a:t>
            </a:r>
            <a:r>
              <a:rPr lang="en-US" sz="2400" b="1" i="1" dirty="0" err="1" smtClean="0"/>
              <a:t>ObjectVar</a:t>
            </a:r>
            <a:r>
              <a:rPr lang="en-US" sz="2400" dirty="0" smtClean="0"/>
              <a:t> and returns the data as a string</a:t>
            </a:r>
          </a:p>
          <a:p>
            <a:pPr lvl="2"/>
            <a:r>
              <a:rPr lang="en-US" dirty="0" smtClean="0"/>
              <a:t>For example, the following statement reads a line from the file and stores it in the variable:</a:t>
            </a:r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852" y="2895600"/>
            <a:ext cx="2866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/>
              <a:t>ObjectVar.ReadLine</a:t>
            </a:r>
            <a:r>
              <a:rPr lang="en-US" sz="2400" b="1" i="1" dirty="0" smtClean="0"/>
              <a:t>()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626354" y="5562600"/>
            <a:ext cx="5891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strCustomerName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customerFile.ReadLine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Data is read from a file in a forward-only direction</a:t>
            </a:r>
          </a:p>
          <a:p>
            <a:r>
              <a:rPr lang="en-US" dirty="0" smtClean="0"/>
              <a:t>When the file is opened</a:t>
            </a:r>
          </a:p>
          <a:p>
            <a:pPr lvl="1"/>
            <a:r>
              <a:rPr lang="en-US" dirty="0" smtClean="0"/>
              <a:t>Its </a:t>
            </a:r>
            <a:r>
              <a:rPr lang="en-US" b="1" dirty="0" smtClean="0">
                <a:solidFill>
                  <a:schemeClr val="bg1"/>
                </a:solidFill>
              </a:rPr>
              <a:t>read position</a:t>
            </a:r>
            <a:r>
              <a:rPr lang="en-US" dirty="0" smtClean="0"/>
              <a:t> is set to the first item in the file</a:t>
            </a:r>
          </a:p>
          <a:p>
            <a:r>
              <a:rPr lang="en-US" dirty="0" smtClean="0"/>
              <a:t>As data is read</a:t>
            </a:r>
          </a:p>
          <a:p>
            <a:pPr lvl="1"/>
            <a:r>
              <a:rPr lang="en-US" dirty="0" smtClean="0"/>
              <a:t>The read position advances through the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638675" y="1524000"/>
            <a:ext cx="4124325" cy="4779759"/>
            <a:chOff x="4638675" y="1524000"/>
            <a:chExt cx="4124325" cy="4779759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6800" y="2209800"/>
              <a:ext cx="3505200" cy="203192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4648200" y="1524000"/>
              <a:ext cx="4114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Dim </a:t>
              </a:r>
              <a:r>
                <a:rPr lang="en-US" b="1" dirty="0" err="1" smtClean="0"/>
                <a:t>textFile</a:t>
              </a:r>
              <a:r>
                <a:rPr lang="en-US" b="1" dirty="0" smtClean="0"/>
                <a:t> As </a:t>
              </a:r>
              <a:r>
                <a:rPr lang="en-US" b="1" dirty="0" err="1" smtClean="0"/>
                <a:t>StreamReader</a:t>
              </a:r>
              <a:endParaRPr lang="en-US" b="1" dirty="0" smtClean="0"/>
            </a:p>
            <a:p>
              <a:r>
                <a:rPr lang="en-US" b="1" dirty="0" err="1" smtClean="0"/>
                <a:t>textFile</a:t>
              </a:r>
              <a:r>
                <a:rPr lang="en-US" b="1" dirty="0" smtClean="0"/>
                <a:t> = </a:t>
              </a:r>
              <a:r>
                <a:rPr lang="en-US" b="1" dirty="0" err="1" smtClean="0"/>
                <a:t>File.OpenText</a:t>
              </a:r>
              <a:r>
                <a:rPr lang="en-US" b="1" dirty="0" smtClean="0"/>
                <a:t>("Quotation.txt")</a:t>
              </a:r>
              <a:endParaRPr lang="en-US" b="1" dirty="0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38675" y="4343400"/>
              <a:ext cx="4114800" cy="688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Rectangle 8"/>
            <p:cNvSpPr/>
            <p:nvPr/>
          </p:nvSpPr>
          <p:spPr>
            <a:xfrm>
              <a:off x="5105400" y="5105400"/>
              <a:ext cx="2953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/>
                <a:t>strInput</a:t>
              </a:r>
              <a:r>
                <a:rPr lang="en-US" b="1" dirty="0" smtClean="0"/>
                <a:t> = </a:t>
              </a:r>
              <a:r>
                <a:rPr lang="en-US" b="1" dirty="0" err="1" smtClean="0"/>
                <a:t>textFile.ReadLine</a:t>
              </a:r>
              <a:r>
                <a:rPr lang="en-US" b="1" dirty="0" smtClean="0"/>
                <a:t>()</a:t>
              </a:r>
              <a:endParaRPr lang="en-US" b="1" dirty="0"/>
            </a:p>
          </p:txBody>
        </p: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38675" y="5562601"/>
              <a:ext cx="4124325" cy="741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The </a:t>
            </a:r>
            <a:r>
              <a:rPr lang="en-US" sz="2600" b="1" dirty="0" err="1" smtClean="0"/>
              <a:t>StreamReader</a:t>
            </a:r>
            <a:r>
              <a:rPr lang="en-US" sz="2600" dirty="0" smtClean="0"/>
              <a:t> class has a method named </a:t>
            </a:r>
            <a:r>
              <a:rPr lang="en-US" sz="2600" b="1" dirty="0" smtClean="0"/>
              <a:t>Close</a:t>
            </a:r>
            <a:r>
              <a:rPr lang="en-US" sz="2600" dirty="0" smtClean="0"/>
              <a:t> that closes an open </a:t>
            </a:r>
            <a:r>
              <a:rPr lang="en-US" sz="2600" b="1" dirty="0" err="1" smtClean="0"/>
              <a:t>StreamReader</a:t>
            </a:r>
            <a:r>
              <a:rPr lang="en-US" sz="2600" dirty="0" smtClean="0"/>
              <a:t> object using the following general format:</a:t>
            </a:r>
          </a:p>
          <a:p>
            <a:pPr>
              <a:buNone/>
            </a:pPr>
            <a:endParaRPr lang="en-US" sz="2400" dirty="0" smtClean="0"/>
          </a:p>
          <a:p>
            <a:pPr lvl="1"/>
            <a:r>
              <a:rPr lang="en-US" sz="2400" b="1" i="1" dirty="0" err="1" smtClean="0"/>
              <a:t>ObjectVar</a:t>
            </a:r>
            <a:r>
              <a:rPr lang="en-US" sz="2400" dirty="0" smtClean="0"/>
              <a:t> is the </a:t>
            </a:r>
            <a:r>
              <a:rPr lang="en-US" sz="2400" b="1" dirty="0" err="1" smtClean="0"/>
              <a:t>StreamReader</a:t>
            </a:r>
            <a:r>
              <a:rPr lang="en-US" sz="2400" dirty="0" smtClean="0"/>
              <a:t> object variable you want to close</a:t>
            </a:r>
          </a:p>
          <a:p>
            <a:pPr lvl="2"/>
            <a:r>
              <a:rPr lang="en-US" dirty="0" smtClean="0"/>
              <a:t>The following statement closes a </a:t>
            </a:r>
            <a:r>
              <a:rPr lang="en-US" b="1" dirty="0" err="1" smtClean="0"/>
              <a:t>StreamReader</a:t>
            </a:r>
            <a:r>
              <a:rPr lang="en-US" dirty="0" smtClean="0"/>
              <a:t> object variable named </a:t>
            </a:r>
            <a:r>
              <a:rPr lang="en-US" b="1" dirty="0" err="1" smtClean="0"/>
              <a:t>readFile</a:t>
            </a:r>
            <a:r>
              <a:rPr lang="en-US" dirty="0" smtClean="0"/>
              <a:t>:</a:t>
            </a:r>
          </a:p>
          <a:p>
            <a:pPr lvl="2"/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In Tutorial 9-2, you complete an application that uses the </a:t>
            </a:r>
            <a:r>
              <a:rPr lang="en-US" sz="2400" b="1" dirty="0" err="1" smtClean="0"/>
              <a:t>ReadLine</a:t>
            </a:r>
            <a:r>
              <a:rPr lang="en-US" sz="2400" dirty="0" smtClean="0"/>
              <a:t> statement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6964" y="2438400"/>
            <a:ext cx="2370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/>
              <a:t>ObjectVar.Close</a:t>
            </a:r>
            <a:r>
              <a:rPr lang="en-US" sz="2400" b="1" i="1" dirty="0" smtClean="0"/>
              <a:t>()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497315" y="4495800"/>
            <a:ext cx="2149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readFile.Close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Whether a File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determine if a file exists before opening it, you can call the </a:t>
            </a:r>
            <a:r>
              <a:rPr lang="en-US" sz="2400" b="1" dirty="0" err="1" smtClean="0">
                <a:solidFill>
                  <a:schemeClr val="bg1"/>
                </a:solidFill>
              </a:rPr>
              <a:t>File.Exists</a:t>
            </a:r>
            <a:r>
              <a:rPr lang="en-US" sz="2400" b="1" dirty="0" smtClean="0">
                <a:solidFill>
                  <a:schemeClr val="bg1"/>
                </a:solidFill>
              </a:rPr>
              <a:t> method</a:t>
            </a:r>
            <a:r>
              <a:rPr lang="en-US" sz="2400" dirty="0" smtClean="0"/>
              <a:t> using the following general format:</a:t>
            </a:r>
          </a:p>
          <a:p>
            <a:pPr>
              <a:buNone/>
            </a:pPr>
            <a:endParaRPr lang="en-US" sz="2400" dirty="0" smtClean="0"/>
          </a:p>
          <a:p>
            <a:pPr lvl="1"/>
            <a:r>
              <a:rPr lang="en-US" sz="2400" b="1" i="1" dirty="0" smtClean="0"/>
              <a:t>Filename</a:t>
            </a:r>
            <a:r>
              <a:rPr lang="en-US" sz="2400" dirty="0" smtClean="0"/>
              <a:t> is the name of a file, which may include the path</a:t>
            </a:r>
          </a:p>
          <a:p>
            <a:pPr lvl="1"/>
            <a:r>
              <a:rPr lang="en-US" sz="2400" dirty="0" smtClean="0"/>
              <a:t>The method returns </a:t>
            </a:r>
            <a:r>
              <a:rPr lang="en-US" sz="2400" b="1" dirty="0" smtClean="0"/>
              <a:t>True</a:t>
            </a:r>
            <a:r>
              <a:rPr lang="en-US" sz="2400" dirty="0" smtClean="0"/>
              <a:t> if the files exists or </a:t>
            </a:r>
            <a:r>
              <a:rPr lang="en-US" sz="2400" b="1" dirty="0" smtClean="0"/>
              <a:t>False</a:t>
            </a:r>
            <a:r>
              <a:rPr lang="en-US" sz="2400" dirty="0" smtClean="0"/>
              <a:t> if the file does not exist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78157" y="2362200"/>
            <a:ext cx="2787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File.Exists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Filename)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600200" y="4114800"/>
            <a:ext cx="5943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If </a:t>
            </a:r>
            <a:r>
              <a:rPr lang="en-US" sz="2000" b="1" dirty="0" err="1" smtClean="0"/>
              <a:t>File.Exists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strFilename</a:t>
            </a:r>
            <a:r>
              <a:rPr lang="en-US" sz="2000" b="1" dirty="0" smtClean="0"/>
              <a:t>) Then</a:t>
            </a:r>
          </a:p>
          <a:p>
            <a:r>
              <a:rPr lang="en-US" sz="2000" b="1" dirty="0" smtClean="0"/>
              <a:t>    ' Open the file.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inputFile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File.OpenText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strFilename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Else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MessageBox.Show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strFilename</a:t>
            </a:r>
            <a:r>
              <a:rPr lang="en-US" sz="2000" b="1" dirty="0" smtClean="0"/>
              <a:t> &amp; " does not exist.")</a:t>
            </a:r>
          </a:p>
          <a:p>
            <a:r>
              <a:rPr lang="en-US" sz="2000" b="1" dirty="0" smtClean="0"/>
              <a:t>End If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err="1" smtClean="0"/>
              <a:t>vbTab</a:t>
            </a:r>
            <a:r>
              <a:rPr lang="en-US" dirty="0" smtClean="0"/>
              <a:t> to Align Display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predefined </a:t>
            </a:r>
            <a:r>
              <a:rPr lang="en-US" sz="2400" b="1" dirty="0" err="1" smtClean="0"/>
              <a:t>vbTab</a:t>
            </a:r>
            <a:r>
              <a:rPr lang="en-US" sz="2400" dirty="0" smtClean="0"/>
              <a:t> constant </a:t>
            </a:r>
          </a:p>
          <a:p>
            <a:pPr lvl="1"/>
            <a:r>
              <a:rPr lang="en-US" sz="2000" dirty="0" smtClean="0"/>
              <a:t>Moves the print position forward to the next even multiple of 8</a:t>
            </a:r>
          </a:p>
          <a:p>
            <a:pPr lvl="1"/>
            <a:r>
              <a:rPr lang="en-US" sz="2000" dirty="0" smtClean="0"/>
              <a:t>Can be used to align columns in displayed or printed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2819400"/>
            <a:ext cx="5943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ListBox1.Items.Add("012345678901234567890")</a:t>
            </a:r>
          </a:p>
          <a:p>
            <a:r>
              <a:rPr lang="en-US" sz="2000" b="1" dirty="0" smtClean="0"/>
              <a:t>ListBox1.Items.Add("X" &amp; </a:t>
            </a:r>
            <a:r>
              <a:rPr lang="en-US" sz="2000" b="1" dirty="0" err="1" smtClean="0"/>
              <a:t>vbTab</a:t>
            </a:r>
            <a:r>
              <a:rPr lang="en-US" sz="2000" b="1" dirty="0" smtClean="0"/>
              <a:t> &amp; "X")</a:t>
            </a:r>
          </a:p>
          <a:p>
            <a:r>
              <a:rPr lang="en-US" sz="2000" b="1" dirty="0" smtClean="0"/>
              <a:t>ListBox1.Items.Add("XXXXXXXXXXXX" &amp; </a:t>
            </a:r>
            <a:r>
              <a:rPr lang="en-US" sz="2000" b="1" dirty="0" err="1" smtClean="0"/>
              <a:t>vbTab</a:t>
            </a:r>
            <a:r>
              <a:rPr lang="en-US" sz="2000" b="1" dirty="0" smtClean="0"/>
              <a:t> &amp; "X")</a:t>
            </a:r>
          </a:p>
          <a:p>
            <a:r>
              <a:rPr lang="en-US" sz="2000" b="1" dirty="0" smtClean="0"/>
              <a:t>ListBox1.Items.Add(</a:t>
            </a:r>
            <a:r>
              <a:rPr lang="en-US" sz="2000" b="1" dirty="0" err="1" smtClean="0"/>
              <a:t>vbTab</a:t>
            </a:r>
            <a:r>
              <a:rPr lang="en-US" sz="2000" b="1" dirty="0" smtClean="0"/>
              <a:t> &amp; </a:t>
            </a:r>
            <a:r>
              <a:rPr lang="en-US" sz="2000" b="1" dirty="0" err="1" smtClean="0"/>
              <a:t>vbTab</a:t>
            </a:r>
            <a:r>
              <a:rPr lang="en-US" sz="2000" b="1" dirty="0" smtClean="0"/>
              <a:t> &amp; "X")</a:t>
            </a:r>
            <a:endParaRPr lang="en-US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6065" y="4262018"/>
            <a:ext cx="2951871" cy="1697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In this chapter you will learn how to: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Save data to sequential text files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Read data from the files back into the application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Use the </a:t>
            </a:r>
            <a:r>
              <a:rPr lang="en-US" dirty="0" err="1" smtClean="0">
                <a:cs typeface="Times New Roman" pitchFamily="18" charset="0"/>
              </a:rPr>
              <a:t>OpenFileDialog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</a:rPr>
              <a:t>SaveFileDialog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</a:rPr>
              <a:t>ColorDialog</a:t>
            </a:r>
            <a:r>
              <a:rPr lang="en-US" dirty="0" smtClean="0">
                <a:cs typeface="Times New Roman" pitchFamily="18" charset="0"/>
              </a:rPr>
              <a:t>, and </a:t>
            </a:r>
            <a:r>
              <a:rPr lang="en-US" dirty="0" err="1" smtClean="0">
                <a:cs typeface="Times New Roman" pitchFamily="18" charset="0"/>
              </a:rPr>
              <a:t>FontDialog</a:t>
            </a:r>
            <a:r>
              <a:rPr lang="en-US" dirty="0" smtClean="0">
                <a:cs typeface="Times New Roman" pitchFamily="18" charset="0"/>
              </a:rPr>
              <a:t> controls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For opening and saving files and for selecting colors and fonts with standard Windows dialog boxes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Use the </a:t>
            </a:r>
            <a:r>
              <a:rPr lang="en-US" dirty="0" err="1" smtClean="0">
                <a:cs typeface="Times New Roman" pitchFamily="18" charset="0"/>
              </a:rPr>
              <a:t>PrintDocument</a:t>
            </a:r>
            <a:r>
              <a:rPr lang="en-US" dirty="0" smtClean="0">
                <a:cs typeface="Times New Roman" pitchFamily="18" charset="0"/>
              </a:rPr>
              <a:t> control 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To print reports from your application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Package units of data together into structures</a:t>
            </a:r>
          </a:p>
          <a:p>
            <a:pPr lvl="1">
              <a:lnSpc>
                <a:spcPct val="90000"/>
              </a:lnSpc>
            </a:pPr>
            <a:endParaRPr lang="en-US" dirty="0" smtClean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the End of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 smtClean="0"/>
              <a:t>In many cases, the amount of data in a file is unknown</a:t>
            </a:r>
          </a:p>
          <a:p>
            <a:r>
              <a:rPr lang="en-US" sz="3200" dirty="0" smtClean="0"/>
              <a:t>Use the </a:t>
            </a:r>
            <a:r>
              <a:rPr lang="en-US" sz="3200" b="1" dirty="0" smtClean="0">
                <a:solidFill>
                  <a:schemeClr val="bg1"/>
                </a:solidFill>
              </a:rPr>
              <a:t>Peek method</a:t>
            </a:r>
            <a:r>
              <a:rPr lang="en-US" sz="3200" dirty="0" smtClean="0"/>
              <a:t> to determine when the end of the file has been reached </a:t>
            </a:r>
          </a:p>
          <a:p>
            <a:r>
              <a:rPr lang="en-US" sz="3200" dirty="0" smtClean="0"/>
              <a:t>Here is the general format: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pPr lvl="1"/>
            <a:r>
              <a:rPr lang="en-US" sz="3200" b="1" i="1" dirty="0" err="1" smtClean="0"/>
              <a:t>ObjectVar</a:t>
            </a:r>
            <a:r>
              <a:rPr lang="en-US" sz="3200" dirty="0" smtClean="0"/>
              <a:t> is the name of a </a:t>
            </a:r>
            <a:r>
              <a:rPr lang="en-US" sz="3200" b="1" dirty="0" err="1" smtClean="0"/>
              <a:t>StreamReader</a:t>
            </a:r>
            <a:r>
              <a:rPr lang="en-US" sz="3200" dirty="0" smtClean="0"/>
              <a:t> object variable</a:t>
            </a:r>
          </a:p>
          <a:p>
            <a:pPr lvl="1"/>
            <a:r>
              <a:rPr lang="en-US" sz="3200" dirty="0" smtClean="0"/>
              <a:t>The method looks ahead in the file without moving the read position</a:t>
            </a:r>
          </a:p>
          <a:p>
            <a:pPr lvl="1"/>
            <a:r>
              <a:rPr lang="en-US" sz="3200" dirty="0" smtClean="0"/>
              <a:t>Returns the next character that will be read or </a:t>
            </a:r>
            <a:r>
              <a:rPr lang="en-US" sz="3200" b="1" dirty="0" smtClean="0"/>
              <a:t>-1</a:t>
            </a:r>
            <a:r>
              <a:rPr lang="en-US" sz="3200" dirty="0" smtClean="0"/>
              <a:t> if no more characters can be read</a:t>
            </a:r>
          </a:p>
          <a:p>
            <a:endParaRPr lang="en-US" sz="2000" dirty="0" smtClean="0"/>
          </a:p>
          <a:p>
            <a:pPr lvl="1"/>
            <a:endParaRPr lang="en-US" sz="2200" dirty="0" smtClean="0"/>
          </a:p>
          <a:p>
            <a:pPr lvl="1"/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The following example uses a </a:t>
            </a:r>
            <a:r>
              <a:rPr lang="en-US" sz="2000" b="1" dirty="0" smtClean="0"/>
              <a:t>Do Until </a:t>
            </a:r>
            <a:r>
              <a:rPr lang="en-US" sz="2000" dirty="0" smtClean="0"/>
              <a:t>loop and the </a:t>
            </a:r>
            <a:r>
              <a:rPr lang="en-US" sz="2000" b="1" dirty="0" smtClean="0"/>
              <a:t>Peek</a:t>
            </a:r>
            <a:r>
              <a:rPr lang="en-US" sz="2000" dirty="0" smtClean="0"/>
              <a:t> method to determine the end of the file: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Tutorial 9-3 examines an application that detects the end of a file</a:t>
            </a:r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3276600"/>
            <a:ext cx="2120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 smtClean="0"/>
              <a:t>ObjectVar.Peek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800600" y="2743200"/>
            <a:ext cx="388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Dim </a:t>
            </a:r>
            <a:r>
              <a:rPr lang="en-US" b="1" dirty="0" err="1" smtClean="0"/>
              <a:t>scoresFile</a:t>
            </a:r>
            <a:r>
              <a:rPr lang="en-US" b="1" dirty="0" smtClean="0"/>
              <a:t> As </a:t>
            </a:r>
            <a:r>
              <a:rPr lang="en-US" b="1" dirty="0" err="1" smtClean="0"/>
              <a:t>StreamReader</a:t>
            </a:r>
            <a:endParaRPr lang="en-US" b="1" dirty="0" smtClean="0"/>
          </a:p>
          <a:p>
            <a:r>
              <a:rPr lang="en-US" b="1" dirty="0" smtClean="0"/>
              <a:t>Dim </a:t>
            </a:r>
            <a:r>
              <a:rPr lang="en-US" b="1" dirty="0" err="1" smtClean="0"/>
              <a:t>strInput</a:t>
            </a:r>
            <a:r>
              <a:rPr lang="en-US" b="1" dirty="0" smtClean="0"/>
              <a:t> As String</a:t>
            </a:r>
          </a:p>
          <a:p>
            <a:r>
              <a:rPr lang="en-US" b="1" dirty="0" err="1" smtClean="0"/>
              <a:t>scoresFile</a:t>
            </a:r>
            <a:r>
              <a:rPr lang="en-US" b="1" dirty="0" smtClean="0"/>
              <a:t> = </a:t>
            </a:r>
            <a:r>
              <a:rPr lang="en-US" b="1" dirty="0" err="1" smtClean="0"/>
              <a:t>File.OpenText</a:t>
            </a:r>
            <a:r>
              <a:rPr lang="en-US" b="1" dirty="0" smtClean="0"/>
              <a:t>("Scores.txt")</a:t>
            </a:r>
          </a:p>
          <a:p>
            <a:r>
              <a:rPr lang="en-US" b="1" dirty="0" smtClean="0"/>
              <a:t>Do Until </a:t>
            </a:r>
            <a:r>
              <a:rPr lang="en-US" b="1" dirty="0" err="1" smtClean="0"/>
              <a:t>scoresFile.Peek</a:t>
            </a:r>
            <a:r>
              <a:rPr lang="en-US" b="1" dirty="0" smtClean="0"/>
              <a:t> = -1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strInput</a:t>
            </a:r>
            <a:r>
              <a:rPr lang="en-US" b="1" dirty="0" smtClean="0"/>
              <a:t> = </a:t>
            </a:r>
            <a:r>
              <a:rPr lang="en-US" b="1" dirty="0" err="1" smtClean="0"/>
              <a:t>scoresFile.ReadLine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lstResults.Items.Add</a:t>
            </a:r>
            <a:r>
              <a:rPr lang="en-US" b="1" dirty="0" smtClean="0"/>
              <a:t>(</a:t>
            </a:r>
            <a:r>
              <a:rPr lang="en-US" b="1" dirty="0" err="1" smtClean="0"/>
              <a:t>strInput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Loop</a:t>
            </a:r>
          </a:p>
          <a:p>
            <a:r>
              <a:rPr lang="en-US" b="1" dirty="0" err="1" smtClean="0"/>
              <a:t>scoresFile.Close</a:t>
            </a:r>
            <a:r>
              <a:rPr lang="en-US" b="1" dirty="0" smtClean="0"/>
              <a:t>()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b="1" dirty="0" err="1" smtClean="0"/>
              <a:t>StreamReader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bg1"/>
                </a:solidFill>
              </a:rPr>
              <a:t>Read method</a:t>
            </a:r>
            <a:r>
              <a:rPr lang="en-US" sz="2400" dirty="0" smtClean="0"/>
              <a:t> reads only the next character from a file and returns the integer code for the character using the following general format:</a:t>
            </a:r>
          </a:p>
          <a:p>
            <a:pPr>
              <a:buNone/>
            </a:pPr>
            <a:endParaRPr lang="en-US" sz="2400" dirty="0" smtClean="0"/>
          </a:p>
          <a:p>
            <a:pPr lvl="1"/>
            <a:r>
              <a:rPr lang="en-US" sz="2000" b="1" i="1" dirty="0" err="1" smtClean="0"/>
              <a:t>ObjectVar</a:t>
            </a:r>
            <a:r>
              <a:rPr lang="en-US" sz="2000" dirty="0" smtClean="0"/>
              <a:t> is the name of a </a:t>
            </a:r>
            <a:r>
              <a:rPr lang="en-US" sz="2000" b="1" dirty="0" err="1" smtClean="0"/>
              <a:t>StreamReader</a:t>
            </a:r>
            <a:r>
              <a:rPr lang="en-US" sz="2000" dirty="0" smtClean="0"/>
              <a:t> object</a:t>
            </a:r>
          </a:p>
          <a:p>
            <a:pPr lvl="1"/>
            <a:r>
              <a:rPr lang="en-US" sz="2000" dirty="0" smtClean="0"/>
              <a:t>Use the </a:t>
            </a:r>
            <a:r>
              <a:rPr lang="en-US" sz="2000" b="1" dirty="0" err="1" smtClean="0">
                <a:solidFill>
                  <a:schemeClr val="bg1"/>
                </a:solidFill>
              </a:rPr>
              <a:t>Chr</a:t>
            </a:r>
            <a:r>
              <a:rPr lang="en-US" sz="2000" b="1" dirty="0" smtClean="0">
                <a:solidFill>
                  <a:schemeClr val="bg1"/>
                </a:solidFill>
              </a:rPr>
              <a:t> function </a:t>
            </a:r>
            <a:r>
              <a:rPr lang="en-US" sz="2000" dirty="0" smtClean="0"/>
              <a:t>to convert the integer code to a character</a:t>
            </a:r>
          </a:p>
          <a:p>
            <a:pPr lvl="2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2743200"/>
            <a:ext cx="2156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/>
              <a:t>ObjectVar.Read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514600" y="3886200"/>
            <a:ext cx="4114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Dim </a:t>
            </a:r>
            <a:r>
              <a:rPr lang="en-US" sz="2000" b="1" dirty="0" err="1" smtClean="0"/>
              <a:t>textFile</a:t>
            </a:r>
            <a:r>
              <a:rPr lang="en-US" sz="2000" b="1" dirty="0" smtClean="0"/>
              <a:t> As </a:t>
            </a:r>
            <a:r>
              <a:rPr lang="en-US" sz="2000" b="1" dirty="0" err="1" smtClean="0"/>
              <a:t>StreamReader</a:t>
            </a:r>
            <a:endParaRPr lang="en-US" sz="2000" b="1" dirty="0" smtClean="0"/>
          </a:p>
          <a:p>
            <a:r>
              <a:rPr lang="en-US" sz="2000" b="1" dirty="0" smtClean="0"/>
              <a:t>Dim </a:t>
            </a:r>
            <a:r>
              <a:rPr lang="en-US" sz="2000" b="1" dirty="0" err="1" smtClean="0"/>
              <a:t>strInput</a:t>
            </a:r>
            <a:r>
              <a:rPr lang="en-US" sz="2000" b="1" dirty="0" smtClean="0"/>
              <a:t> As String = </a:t>
            </a:r>
            <a:r>
              <a:rPr lang="en-US" sz="2000" b="1" dirty="0" err="1" smtClean="0"/>
              <a:t>String.Empty</a:t>
            </a:r>
            <a:endParaRPr lang="en-US" sz="2000" b="1" dirty="0" smtClean="0"/>
          </a:p>
          <a:p>
            <a:r>
              <a:rPr lang="en-US" sz="2000" b="1" dirty="0" err="1" smtClean="0"/>
              <a:t>textFile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File.OpenText</a:t>
            </a:r>
            <a:r>
              <a:rPr lang="en-US" sz="2000" b="1" dirty="0" smtClean="0"/>
              <a:t>("names.txt")</a:t>
            </a:r>
          </a:p>
          <a:p>
            <a:r>
              <a:rPr lang="en-US" sz="2000" b="1" dirty="0" smtClean="0"/>
              <a:t>Do While </a:t>
            </a:r>
            <a:r>
              <a:rPr lang="en-US" sz="2000" b="1" dirty="0" err="1" smtClean="0"/>
              <a:t>textFile.Peek</a:t>
            </a:r>
            <a:r>
              <a:rPr lang="en-US" sz="2000" b="1" dirty="0" smtClean="0"/>
              <a:t> &lt;&gt; –1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strInput</a:t>
            </a:r>
            <a:r>
              <a:rPr lang="en-US" sz="2000" b="1" dirty="0" smtClean="0"/>
              <a:t> &amp;= </a:t>
            </a:r>
            <a:r>
              <a:rPr lang="en-US" sz="2000" b="1" dirty="0" err="1" smtClean="0"/>
              <a:t>Chr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textFile.Read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Loop</a:t>
            </a:r>
          </a:p>
          <a:p>
            <a:r>
              <a:rPr lang="en-US" sz="2000" b="1" dirty="0" err="1" smtClean="0"/>
              <a:t>textFile.Close</a:t>
            </a:r>
            <a:r>
              <a:rPr lang="en-US" sz="2000" b="1" dirty="0" smtClean="0"/>
              <a:t>()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b="1" dirty="0" err="1" smtClean="0"/>
              <a:t>StreamReader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b="1" dirty="0" err="1" smtClean="0">
                <a:solidFill>
                  <a:schemeClr val="bg1"/>
                </a:solidFill>
              </a:rPr>
              <a:t>ReadToEnd</a:t>
            </a:r>
            <a:r>
              <a:rPr lang="en-US" sz="2400" b="1" dirty="0" smtClean="0">
                <a:solidFill>
                  <a:schemeClr val="bg1"/>
                </a:solidFill>
              </a:rPr>
              <a:t> method</a:t>
            </a:r>
            <a:r>
              <a:rPr lang="en-US" sz="2400" dirty="0" smtClean="0"/>
              <a:t> reads and returns the entire contents of a file beginning at the current read position using the following general format:</a:t>
            </a:r>
          </a:p>
          <a:p>
            <a:pPr>
              <a:buNone/>
            </a:pPr>
            <a:endParaRPr lang="en-US" sz="2400" dirty="0" smtClean="0"/>
          </a:p>
          <a:p>
            <a:pPr lvl="1"/>
            <a:r>
              <a:rPr lang="en-US" sz="2000" b="1" i="1" dirty="0" err="1" smtClean="0"/>
              <a:t>ObjectVar</a:t>
            </a:r>
            <a:r>
              <a:rPr lang="en-US" sz="2000" dirty="0" smtClean="0"/>
              <a:t> is the name of a </a:t>
            </a:r>
            <a:r>
              <a:rPr lang="en-US" sz="2000" b="1" dirty="0" err="1" smtClean="0"/>
              <a:t>StreamReader</a:t>
            </a:r>
            <a:r>
              <a:rPr lang="en-US" sz="2000" dirty="0" smtClean="0"/>
              <a:t>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4200" y="2743200"/>
            <a:ext cx="2920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/>
              <a:t>ObjectVar.ReadToEnd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514600" y="3886200"/>
            <a:ext cx="4114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Dim </a:t>
            </a:r>
            <a:r>
              <a:rPr lang="en-US" sz="2000" b="1" dirty="0" err="1" smtClean="0"/>
              <a:t>textFile</a:t>
            </a:r>
            <a:r>
              <a:rPr lang="en-US" sz="2000" b="1" dirty="0" smtClean="0"/>
              <a:t> As </a:t>
            </a:r>
            <a:r>
              <a:rPr lang="en-US" sz="2000" b="1" dirty="0" err="1" smtClean="0"/>
              <a:t>StreamReader</a:t>
            </a:r>
            <a:endParaRPr lang="en-US" sz="2000" b="1" dirty="0" smtClean="0"/>
          </a:p>
          <a:p>
            <a:r>
              <a:rPr lang="en-US" sz="2000" b="1" dirty="0" smtClean="0"/>
              <a:t>Dim </a:t>
            </a:r>
            <a:r>
              <a:rPr lang="en-US" sz="2000" b="1" dirty="0" err="1" smtClean="0"/>
              <a:t>strInput</a:t>
            </a:r>
            <a:r>
              <a:rPr lang="en-US" sz="2000" b="1" dirty="0" smtClean="0"/>
              <a:t> As String</a:t>
            </a:r>
          </a:p>
          <a:p>
            <a:r>
              <a:rPr lang="en-US" sz="2000" b="1" dirty="0" err="1" smtClean="0"/>
              <a:t>textFile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File.OpenText</a:t>
            </a:r>
            <a:r>
              <a:rPr lang="en-US" sz="2000" b="1" dirty="0" smtClean="0"/>
              <a:t>("names.txt")</a:t>
            </a:r>
          </a:p>
          <a:p>
            <a:r>
              <a:rPr lang="en-US" sz="2000" b="1" dirty="0" err="1" smtClean="0"/>
              <a:t>strInput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textFile.ReadToEnd</a:t>
            </a:r>
            <a:r>
              <a:rPr lang="en-US" sz="2000" b="1" dirty="0" smtClean="0"/>
              <a:t>()</a:t>
            </a:r>
          </a:p>
          <a:p>
            <a:r>
              <a:rPr lang="en-US" sz="2000" b="1" dirty="0" err="1" smtClean="0"/>
              <a:t>textFile.Close</a:t>
            </a:r>
            <a:r>
              <a:rPr lang="en-US" sz="2000" b="1" dirty="0" smtClean="0"/>
              <a:t>()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 and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contents of an array can easily be written to a file using a loop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8300" y="2667000"/>
            <a:ext cx="5867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Dim </a:t>
            </a:r>
            <a:r>
              <a:rPr lang="en-US" sz="2400" b="1" dirty="0" err="1" smtClean="0"/>
              <a:t>outputFile</a:t>
            </a:r>
            <a:r>
              <a:rPr lang="en-US" sz="2400" b="1" dirty="0" smtClean="0"/>
              <a:t> as </a:t>
            </a:r>
            <a:r>
              <a:rPr lang="en-US" sz="2400" b="1" dirty="0" err="1" smtClean="0"/>
              <a:t>StreamWriter</a:t>
            </a:r>
            <a:endParaRPr lang="en-US" sz="2400" b="1" dirty="0" smtClean="0"/>
          </a:p>
          <a:p>
            <a:r>
              <a:rPr lang="en-US" sz="2400" b="1" dirty="0" err="1" smtClean="0"/>
              <a:t>outputFile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File.CreateText</a:t>
            </a:r>
            <a:r>
              <a:rPr lang="en-US" sz="2400" b="1" dirty="0" smtClean="0"/>
              <a:t>("Values.txt")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For </a:t>
            </a:r>
            <a:r>
              <a:rPr lang="en-US" sz="2400" b="1" dirty="0" err="1" smtClean="0"/>
              <a:t>intCount</a:t>
            </a:r>
            <a:r>
              <a:rPr lang="en-US" sz="2400" b="1" dirty="0" smtClean="0"/>
              <a:t> = 0 To (</a:t>
            </a:r>
            <a:r>
              <a:rPr lang="en-US" sz="2400" b="1" dirty="0" err="1" smtClean="0"/>
              <a:t>intValues.Length</a:t>
            </a:r>
            <a:r>
              <a:rPr lang="en-US" sz="2400" b="1" dirty="0" smtClean="0"/>
              <a:t> – 1)</a:t>
            </a:r>
          </a:p>
          <a:p>
            <a:r>
              <a:rPr lang="en-US" sz="2400" b="1" dirty="0" smtClean="0"/>
              <a:t>    </a:t>
            </a:r>
            <a:r>
              <a:rPr lang="en-US" sz="2400" b="1" dirty="0" err="1" smtClean="0"/>
              <a:t>outputFile.WriteLine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intValues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intCount</a:t>
            </a:r>
            <a:r>
              <a:rPr lang="en-US" sz="2400" b="1" dirty="0" smtClean="0"/>
              <a:t>))</a:t>
            </a:r>
          </a:p>
          <a:p>
            <a:r>
              <a:rPr lang="en-US" sz="2400" b="1" dirty="0" smtClean="0"/>
              <a:t>Next</a:t>
            </a:r>
          </a:p>
          <a:p>
            <a:endParaRPr lang="en-US" sz="2400" b="1" dirty="0" smtClean="0"/>
          </a:p>
          <a:p>
            <a:r>
              <a:rPr lang="en-US" sz="2400" b="1" dirty="0" err="1" smtClean="0"/>
              <a:t>outputFile.Close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 and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And it is just as easy to read the contents of a file into an array using a loop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8300" y="2667000"/>
            <a:ext cx="6819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Dim </a:t>
            </a:r>
            <a:r>
              <a:rPr lang="en-US" sz="2400" b="1" dirty="0" err="1" smtClean="0"/>
              <a:t>inputFile</a:t>
            </a:r>
            <a:r>
              <a:rPr lang="en-US" sz="2400" b="1" dirty="0" smtClean="0"/>
              <a:t> as </a:t>
            </a:r>
            <a:r>
              <a:rPr lang="en-US" sz="2400" b="1" dirty="0" err="1" smtClean="0"/>
              <a:t>StreamReader</a:t>
            </a:r>
            <a:endParaRPr lang="en-US" sz="2400" b="1" dirty="0" smtClean="0"/>
          </a:p>
          <a:p>
            <a:r>
              <a:rPr lang="en-US" sz="2400" b="1" dirty="0" err="1" smtClean="0"/>
              <a:t>inputFile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File.OpenText</a:t>
            </a:r>
            <a:r>
              <a:rPr lang="en-US" sz="2400" b="1" dirty="0" smtClean="0"/>
              <a:t>("Values.txt")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For </a:t>
            </a:r>
            <a:r>
              <a:rPr lang="en-US" sz="2400" b="1" dirty="0" err="1" smtClean="0"/>
              <a:t>intCount</a:t>
            </a:r>
            <a:r>
              <a:rPr lang="en-US" sz="2400" b="1" dirty="0" smtClean="0"/>
              <a:t> = 0 To (</a:t>
            </a:r>
            <a:r>
              <a:rPr lang="en-US" sz="2400" b="1" dirty="0" err="1" smtClean="0"/>
              <a:t>intValues.Length</a:t>
            </a:r>
            <a:r>
              <a:rPr lang="en-US" sz="2400" b="1" dirty="0" smtClean="0"/>
              <a:t> – 1)</a:t>
            </a:r>
          </a:p>
          <a:p>
            <a:r>
              <a:rPr lang="en-US" sz="2400" b="1" dirty="0" smtClean="0"/>
              <a:t>    </a:t>
            </a:r>
            <a:r>
              <a:rPr lang="en-US" sz="2400" b="1" dirty="0" err="1" smtClean="0"/>
              <a:t>intValues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intCount</a:t>
            </a:r>
            <a:r>
              <a:rPr lang="en-US" sz="2400" b="1" dirty="0" smtClean="0"/>
              <a:t>) = </a:t>
            </a:r>
            <a:r>
              <a:rPr lang="en-US" sz="2400" b="1" dirty="0" err="1" smtClean="0"/>
              <a:t>CInt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inputFile.ReadLine</a:t>
            </a:r>
            <a:r>
              <a:rPr lang="en-US" sz="2400" b="1" dirty="0" smtClean="0"/>
              <a:t>())</a:t>
            </a:r>
          </a:p>
          <a:p>
            <a:r>
              <a:rPr lang="en-US" sz="2400" b="1" dirty="0" smtClean="0"/>
              <a:t>Next</a:t>
            </a:r>
          </a:p>
          <a:p>
            <a:endParaRPr lang="en-US" sz="2400" b="1" dirty="0" smtClean="0"/>
          </a:p>
          <a:p>
            <a:r>
              <a:rPr lang="en-US" sz="2400" b="1" dirty="0" err="1" smtClean="0"/>
              <a:t>inputFile.Close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9.2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OpenFileDialog</a:t>
            </a:r>
            <a:r>
              <a:rPr lang="en-US" sz="3200" dirty="0" smtClean="0"/>
              <a:t>, </a:t>
            </a:r>
            <a:r>
              <a:rPr lang="en-US" sz="3200" dirty="0" err="1" smtClean="0"/>
              <a:t>SaveFileDialog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dirty="0" err="1" smtClean="0"/>
              <a:t>FontDialog</a:t>
            </a:r>
            <a:r>
              <a:rPr lang="en-US" sz="3200" dirty="0" smtClean="0"/>
              <a:t>, and </a:t>
            </a:r>
            <a:r>
              <a:rPr lang="en-US" sz="3200" dirty="0" err="1" smtClean="0"/>
              <a:t>ColorDialog</a:t>
            </a:r>
            <a:r>
              <a:rPr lang="en-US" sz="3200" dirty="0" smtClean="0"/>
              <a:t> Controls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Visual Basic provides dialog controls that equip your applications</a:t>
            </a:r>
          </a:p>
          <a:p>
            <a:r>
              <a:rPr lang="en-US" dirty="0" smtClean="0"/>
              <a:t>with standard Windows dialog boxes for operations such as opening</a:t>
            </a:r>
          </a:p>
          <a:p>
            <a:r>
              <a:rPr lang="en-US" dirty="0" smtClean="0"/>
              <a:t>files, saving files, and selecting fonts and colors.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The </a:t>
            </a:r>
            <a:r>
              <a:rPr lang="en-US" sz="3600" dirty="0" err="1" smtClean="0"/>
              <a:t>OpenFileDialog</a:t>
            </a:r>
            <a:r>
              <a:rPr lang="en-US" sz="3600" dirty="0" smtClean="0"/>
              <a:t> </a:t>
            </a:r>
            <a:r>
              <a:rPr lang="en-US" sz="3600" dirty="0" smtClean="0"/>
              <a:t>and </a:t>
            </a:r>
            <a:r>
              <a:rPr lang="en-US" sz="3600" dirty="0" err="1" smtClean="0"/>
              <a:t>SaveFileDialog</a:t>
            </a:r>
            <a:r>
              <a:rPr lang="en-US" sz="3600" dirty="0" smtClean="0"/>
              <a:t> Controls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Windows has a standard method of allowing a user to choose a file to open or save</a:t>
            </a:r>
          </a:p>
          <a:p>
            <a:r>
              <a:rPr lang="en-US" sz="2400" dirty="0" smtClean="0"/>
              <a:t>These methods let users browse for a file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b="1" dirty="0" err="1" smtClean="0">
                <a:solidFill>
                  <a:schemeClr val="bg1"/>
                </a:solidFill>
              </a:rPr>
              <a:t>OpenFileDialog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 control </a:t>
            </a:r>
            <a:r>
              <a:rPr lang="en-US" sz="2400" dirty="0" smtClean="0"/>
              <a:t>and </a:t>
            </a:r>
            <a:r>
              <a:rPr lang="en-US" sz="2400" b="1" dirty="0" err="1" smtClean="0">
                <a:solidFill>
                  <a:schemeClr val="bg1"/>
                </a:solidFill>
              </a:rPr>
              <a:t>SaveFileDialog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control </a:t>
            </a:r>
            <a:r>
              <a:rPr lang="en-US" sz="2400" dirty="0" smtClean="0"/>
              <a:t>provide </a:t>
            </a:r>
            <a:r>
              <a:rPr lang="en-US" sz="2400" dirty="0" smtClean="0"/>
              <a:t>this capability in </a:t>
            </a:r>
            <a:r>
              <a:rPr lang="en-US" sz="2400" dirty="0" smtClean="0"/>
              <a:t>Visual Basic</a:t>
            </a:r>
            <a:endParaRPr lang="en-US" sz="2400" dirty="0" smtClean="0"/>
          </a:p>
          <a:p>
            <a:r>
              <a:rPr lang="en-US" sz="2400" dirty="0" smtClean="0"/>
              <a:t>To use the </a:t>
            </a:r>
            <a:r>
              <a:rPr lang="en-US" sz="2400" dirty="0" err="1" smtClean="0"/>
              <a:t>OpenFileDialog</a:t>
            </a:r>
            <a:r>
              <a:rPr lang="en-US" sz="2400" dirty="0" smtClean="0"/>
              <a:t> control</a:t>
            </a:r>
          </a:p>
          <a:p>
            <a:pPr lvl="1"/>
            <a:r>
              <a:rPr lang="en-US" sz="2400" dirty="0" smtClean="0"/>
              <a:t>Double click on </a:t>
            </a:r>
            <a:r>
              <a:rPr lang="en-US" sz="2400" dirty="0" smtClean="0"/>
              <a:t>the </a:t>
            </a:r>
            <a:r>
              <a:rPr lang="en-US" sz="2400" i="1" dirty="0" err="1" smtClean="0"/>
              <a:t>OpenFileDialog</a:t>
            </a:r>
            <a:r>
              <a:rPr lang="en-US" sz="2400" dirty="0" smtClean="0"/>
              <a:t> </a:t>
            </a:r>
            <a:r>
              <a:rPr lang="en-US" sz="2400" dirty="0" smtClean="0"/>
              <a:t>tool in the </a:t>
            </a:r>
            <a:r>
              <a:rPr lang="en-US" sz="2400" i="1" dirty="0" smtClean="0"/>
              <a:t>Toolbox</a:t>
            </a:r>
            <a:r>
              <a:rPr lang="en-US" sz="2400" dirty="0" smtClean="0"/>
              <a:t> under the </a:t>
            </a:r>
            <a:r>
              <a:rPr lang="en-US" sz="2400" i="1" dirty="0" smtClean="0"/>
              <a:t>Dialogs</a:t>
            </a:r>
            <a:r>
              <a:rPr lang="en-US" sz="2400" dirty="0" smtClean="0"/>
              <a:t> tab</a:t>
            </a:r>
            <a:endParaRPr lang="en-US" sz="2400" dirty="0" smtClean="0"/>
          </a:p>
          <a:p>
            <a:pPr lvl="1"/>
            <a:r>
              <a:rPr lang="en-US" sz="2400" dirty="0" smtClean="0"/>
              <a:t>Appears in component tray</a:t>
            </a:r>
          </a:p>
          <a:p>
            <a:pPr lvl="1"/>
            <a:r>
              <a:rPr lang="en-US" sz="2400" dirty="0" smtClean="0"/>
              <a:t>Use </a:t>
            </a:r>
            <a:r>
              <a:rPr lang="en-US" sz="2400" b="1" dirty="0" err="1" smtClean="0"/>
              <a:t>ofd</a:t>
            </a:r>
            <a:r>
              <a:rPr lang="en-US" sz="2400" dirty="0" smtClean="0"/>
              <a:t> as standard prefix when naming</a:t>
            </a:r>
          </a:p>
          <a:p>
            <a:r>
              <a:rPr lang="en-US" sz="2400" dirty="0" err="1" smtClean="0"/>
              <a:t>SaveFileDialog</a:t>
            </a:r>
            <a:r>
              <a:rPr lang="en-US" sz="2400" dirty="0" smtClean="0"/>
              <a:t> is used in a similar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an Open Dialog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Display control with the </a:t>
            </a:r>
            <a:r>
              <a:rPr lang="en-US" sz="2000" b="1" dirty="0" err="1" smtClean="0">
                <a:cs typeface="Times New Roman" pitchFamily="18" charset="0"/>
              </a:rPr>
              <a:t>ShowDialog</a:t>
            </a:r>
            <a:r>
              <a:rPr lang="en-US" sz="2000" dirty="0" smtClean="0"/>
              <a:t> method</a:t>
            </a:r>
          </a:p>
          <a:p>
            <a:endParaRPr lang="en-US" sz="2000" dirty="0" smtClean="0"/>
          </a:p>
          <a:p>
            <a:r>
              <a:rPr lang="en-US" sz="2000" dirty="0" smtClean="0"/>
              <a:t>Method returns a value indicating which dialog box button the user selects:</a:t>
            </a:r>
          </a:p>
          <a:p>
            <a:pPr lvl="1"/>
            <a:r>
              <a:rPr lang="en-US" sz="2000" b="1" dirty="0" err="1" smtClean="0"/>
              <a:t>Windows.Forms.DialogResult.OK</a:t>
            </a:r>
            <a:r>
              <a:rPr lang="en-US" sz="2000" b="1" dirty="0" smtClean="0"/>
              <a:t> </a:t>
            </a:r>
            <a:r>
              <a:rPr lang="en-US" sz="2000" dirty="0" smtClean="0"/>
              <a:t>for the </a:t>
            </a:r>
            <a:r>
              <a:rPr lang="en-US" sz="2000" i="1" dirty="0" smtClean="0"/>
              <a:t>OK</a:t>
            </a:r>
            <a:r>
              <a:rPr lang="en-US" sz="2000" dirty="0" smtClean="0"/>
              <a:t> button</a:t>
            </a:r>
          </a:p>
          <a:p>
            <a:pPr lvl="1"/>
            <a:r>
              <a:rPr lang="en-US" sz="2000" b="1" dirty="0" err="1" smtClean="0"/>
              <a:t>Windows.Forms.DialogResult.Cancel</a:t>
            </a:r>
            <a:r>
              <a:rPr lang="en-US" sz="2000" b="1" dirty="0" smtClean="0"/>
              <a:t> </a:t>
            </a:r>
            <a:r>
              <a:rPr lang="en-US" sz="2000" dirty="0" smtClean="0"/>
              <a:t>for the </a:t>
            </a:r>
            <a:r>
              <a:rPr lang="en-US" sz="2000" i="1" dirty="0" smtClean="0"/>
              <a:t>Cancel</a:t>
            </a:r>
            <a:r>
              <a:rPr lang="en-US" sz="2000" dirty="0" smtClean="0"/>
              <a:t> button</a:t>
            </a:r>
          </a:p>
          <a:p>
            <a:r>
              <a:rPr lang="en-US" sz="2000" dirty="0" smtClean="0"/>
              <a:t>For example: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1905000"/>
            <a:ext cx="3679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/>
              <a:t>ControlName.ShowDialog</a:t>
            </a:r>
            <a:r>
              <a:rPr lang="en-US" sz="2400" b="1" i="1" dirty="0" smtClean="0"/>
              <a:t>()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838200" y="4114800"/>
            <a:ext cx="7467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If </a:t>
            </a:r>
            <a:r>
              <a:rPr lang="en-US" sz="2000" b="1" dirty="0" err="1" smtClean="0"/>
              <a:t>ofdOpenFile.ShowDialog</a:t>
            </a:r>
            <a:r>
              <a:rPr lang="en-US" sz="2000" b="1" dirty="0" smtClean="0"/>
              <a:t>() = </a:t>
            </a:r>
            <a:r>
              <a:rPr lang="en-US" sz="2000" b="1" dirty="0" err="1" smtClean="0"/>
              <a:t>Windows.Forms.DialogResult.OK</a:t>
            </a:r>
            <a:r>
              <a:rPr lang="en-US" sz="2000" b="1" dirty="0" smtClean="0"/>
              <a:t> Then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MessageBox.Show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ofdOpenFile.FileName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Else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MessageBox.Show</a:t>
            </a:r>
            <a:r>
              <a:rPr lang="en-US" sz="2000" b="1" dirty="0" smtClean="0"/>
              <a:t>("You selected no file.")</a:t>
            </a:r>
          </a:p>
          <a:p>
            <a:r>
              <a:rPr lang="en-US" sz="2000" b="1" dirty="0" smtClean="0"/>
              <a:t>End If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Filter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FileDialog</a:t>
            </a:r>
            <a:r>
              <a:rPr lang="en-US" dirty="0" smtClean="0"/>
              <a:t> controls have a </a:t>
            </a:r>
            <a: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  <a:t>Filter</a:t>
            </a:r>
            <a:r>
              <a:rPr lang="en-US" b="1" dirty="0" smtClean="0">
                <a:solidFill>
                  <a:schemeClr val="bg1"/>
                </a:solidFill>
              </a:rPr>
              <a:t> property</a:t>
            </a:r>
          </a:p>
          <a:p>
            <a:pPr lvl="1"/>
            <a:r>
              <a:rPr lang="en-US" dirty="0" smtClean="0"/>
              <a:t>Limits files shown to specific file extensions</a:t>
            </a:r>
          </a:p>
          <a:p>
            <a:pPr lvl="1"/>
            <a:r>
              <a:rPr lang="en-US" dirty="0" smtClean="0"/>
              <a:t>Specify filter description shown to user first</a:t>
            </a:r>
          </a:p>
          <a:p>
            <a:pPr lvl="1"/>
            <a:r>
              <a:rPr lang="en-US" dirty="0" smtClean="0"/>
              <a:t>Then specify the filter itself</a:t>
            </a:r>
          </a:p>
          <a:p>
            <a:pPr lvl="1"/>
            <a:r>
              <a:rPr lang="en-US" dirty="0" smtClean="0"/>
              <a:t>Pipe symbol (|) used as a delimiter</a:t>
            </a:r>
          </a:p>
          <a:p>
            <a:r>
              <a:rPr lang="en-US" dirty="0" smtClean="0"/>
              <a:t>Following Filter property lets user choose:</a:t>
            </a:r>
          </a:p>
          <a:p>
            <a:pPr lvl="1"/>
            <a:r>
              <a:rPr lang="en-US" i="1" dirty="0" smtClean="0"/>
              <a:t>Text files (*.txt), </a:t>
            </a:r>
            <a:r>
              <a:rPr lang="en-US" dirty="0" smtClean="0"/>
              <a:t>displays all .txt files</a:t>
            </a:r>
          </a:p>
          <a:p>
            <a:pPr lvl="1"/>
            <a:r>
              <a:rPr lang="en-US" i="1" dirty="0" smtClean="0"/>
              <a:t>All files (*.*), </a:t>
            </a:r>
            <a:r>
              <a:rPr lang="en-US" dirty="0" smtClean="0"/>
              <a:t>displays all file extensions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OpenFileDialog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err="1" smtClean="0">
                <a:solidFill>
                  <a:schemeClr val="bg1"/>
                </a:solidFill>
              </a:rPr>
              <a:t>InitialDirectory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property</a:t>
            </a:r>
            <a:r>
              <a:rPr lang="en-US" sz="2400" dirty="0" smtClean="0"/>
              <a:t> </a:t>
            </a:r>
            <a:r>
              <a:rPr lang="en-US" sz="2400" dirty="0" smtClean="0"/>
              <a:t>is the initially displayed folder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bg1"/>
                </a:solidFill>
              </a:rPr>
              <a:t>Title </a:t>
            </a:r>
            <a:r>
              <a:rPr lang="en-US" sz="2400" b="1" dirty="0" smtClean="0">
                <a:solidFill>
                  <a:schemeClr val="bg1"/>
                </a:solidFill>
              </a:rPr>
              <a:t>property</a:t>
            </a:r>
            <a:r>
              <a:rPr lang="en-US" sz="2400" dirty="0" smtClean="0"/>
              <a:t> specifies the text on the title bar</a:t>
            </a:r>
          </a:p>
          <a:p>
            <a:pPr lvl="1"/>
            <a:r>
              <a:rPr lang="en-US" sz="2000" dirty="0" smtClean="0"/>
              <a:t>The following example sets the Filter, </a:t>
            </a:r>
            <a:r>
              <a:rPr lang="en-US" sz="2000" dirty="0" err="1" smtClean="0"/>
              <a:t>InitialDirectory</a:t>
            </a:r>
            <a:r>
              <a:rPr lang="en-US" sz="2000" dirty="0" smtClean="0"/>
              <a:t> and Title properties:</a:t>
            </a:r>
            <a:endParaRPr lang="en-US" sz="20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90650" y="3200400"/>
            <a:ext cx="6362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' Configure the Open dialog box and display it.</a:t>
            </a:r>
          </a:p>
          <a:p>
            <a:r>
              <a:rPr lang="en-US" sz="2000" b="1" dirty="0" smtClean="0"/>
              <a:t>With </a:t>
            </a:r>
            <a:r>
              <a:rPr lang="en-US" sz="2000" b="1" dirty="0" err="1" smtClean="0"/>
              <a:t>ofdOpenFile</a:t>
            </a:r>
            <a:endParaRPr lang="en-US" sz="2000" b="1" dirty="0" smtClean="0"/>
          </a:p>
          <a:p>
            <a:r>
              <a:rPr lang="en-US" sz="2000" b="1" dirty="0" smtClean="0"/>
              <a:t>    .</a:t>
            </a:r>
            <a:r>
              <a:rPr lang="en-US" sz="2000" b="1" dirty="0" smtClean="0"/>
              <a:t>Filter = "Text files (*.txt)|*.</a:t>
            </a:r>
            <a:r>
              <a:rPr lang="en-US" sz="2000" b="1" dirty="0" err="1" smtClean="0"/>
              <a:t>txt|All</a:t>
            </a:r>
            <a:r>
              <a:rPr lang="en-US" sz="2000" b="1" dirty="0" smtClean="0"/>
              <a:t> files (*.*)|*.*"</a:t>
            </a:r>
          </a:p>
          <a:p>
            <a:r>
              <a:rPr lang="en-US" sz="2000" b="1" dirty="0" smtClean="0"/>
              <a:t>    .</a:t>
            </a:r>
            <a:r>
              <a:rPr lang="en-US" sz="2000" b="1" dirty="0" err="1" smtClean="0"/>
              <a:t>InitialDirectory</a:t>
            </a:r>
            <a:r>
              <a:rPr lang="en-US" sz="2000" b="1" dirty="0" smtClean="0"/>
              <a:t> = "C:\Data"</a:t>
            </a:r>
          </a:p>
          <a:p>
            <a:r>
              <a:rPr lang="en-US" sz="2000" b="1" dirty="0" smtClean="0"/>
              <a:t>    .</a:t>
            </a:r>
            <a:r>
              <a:rPr lang="en-US" sz="2000" b="1" dirty="0" smtClean="0"/>
              <a:t>Title = "Select a File to Open"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If.ShowDialog</a:t>
            </a:r>
            <a:r>
              <a:rPr lang="en-US" sz="2000" b="1" dirty="0" smtClean="0"/>
              <a:t>() = </a:t>
            </a:r>
            <a:r>
              <a:rPr lang="en-US" sz="2000" b="1" dirty="0" err="1" smtClean="0"/>
              <a:t>Windows.Forms.DialogResult.OK</a:t>
            </a:r>
            <a:r>
              <a:rPr lang="en-US" sz="2000" b="1" dirty="0" smtClean="0"/>
              <a:t> </a:t>
            </a:r>
            <a:r>
              <a:rPr lang="en-US" sz="2000" b="1" dirty="0" smtClean="0"/>
              <a:t>Then</a:t>
            </a:r>
            <a:endParaRPr lang="en-US" sz="2000" b="1" dirty="0" smtClean="0"/>
          </a:p>
          <a:p>
            <a:r>
              <a:rPr lang="en-US" sz="2000" b="1" dirty="0" smtClean="0"/>
              <a:t>        </a:t>
            </a:r>
            <a:r>
              <a:rPr lang="en-US" sz="2000" b="1" dirty="0" err="1" smtClean="0"/>
              <a:t>inputFile</a:t>
            </a:r>
            <a:r>
              <a:rPr lang="en-US" sz="2000" b="1" dirty="0" smtClean="0"/>
              <a:t> </a:t>
            </a:r>
            <a:r>
              <a:rPr lang="en-US" sz="2000" b="1" dirty="0" smtClean="0"/>
              <a:t>= </a:t>
            </a:r>
            <a:r>
              <a:rPr lang="en-US" sz="2000" b="1" dirty="0" err="1" smtClean="0"/>
              <a:t>File.OpenText</a:t>
            </a:r>
            <a:r>
              <a:rPr lang="en-US" sz="2000" b="1" dirty="0" smtClean="0"/>
              <a:t>(.Filename)</a:t>
            </a:r>
          </a:p>
          <a:p>
            <a:r>
              <a:rPr lang="en-US" sz="2000" b="1" dirty="0" smtClean="0"/>
              <a:t>    End </a:t>
            </a:r>
            <a:r>
              <a:rPr lang="en-US" sz="2000" b="1" dirty="0" smtClean="0"/>
              <a:t>If</a:t>
            </a:r>
          </a:p>
          <a:p>
            <a:r>
              <a:rPr lang="en-US" sz="2000" b="1" dirty="0" smtClean="0"/>
              <a:t>End With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9.1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A file is a collection of data stored on a computer disk.</a:t>
            </a:r>
          </a:p>
          <a:p>
            <a:r>
              <a:rPr lang="en-US" dirty="0" smtClean="0"/>
              <a:t>Data can be saved in a file and later reused.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Dialog Box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392884"/>
            <a:ext cx="6096000" cy="47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SaveFileDialog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i="1" dirty="0" err="1" smtClean="0">
                <a:cs typeface="Times New Roman" pitchFamily="18" charset="0"/>
              </a:rPr>
              <a:t>SaveFileDialog</a:t>
            </a:r>
            <a:r>
              <a:rPr lang="en-US" dirty="0" smtClean="0"/>
              <a:t> </a:t>
            </a:r>
            <a:r>
              <a:rPr lang="en-US" dirty="0" smtClean="0"/>
              <a:t>uses the same methods: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b="1" dirty="0" err="1" smtClean="0"/>
              <a:t>ShowDialog</a:t>
            </a:r>
            <a:endParaRPr lang="en-US" b="1" dirty="0" smtClean="0"/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dirty="0" smtClean="0"/>
              <a:t>The same properties: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dirty="0" smtClean="0"/>
              <a:t>Filter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dirty="0" err="1" smtClean="0"/>
              <a:t>InitialDirectory</a:t>
            </a:r>
            <a:endParaRPr lang="en-US" dirty="0" smtClean="0"/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dirty="0" smtClean="0"/>
              <a:t>Title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dirty="0" smtClean="0"/>
              <a:t>And </a:t>
            </a:r>
            <a:r>
              <a:rPr lang="en-US" dirty="0" smtClean="0"/>
              <a:t>the same result constants: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b="1" dirty="0" err="1" smtClean="0"/>
              <a:t>Windows.Forms.DialogResult.OK</a:t>
            </a:r>
            <a:endParaRPr lang="en-US" b="1" dirty="0" smtClean="0"/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b="1" dirty="0" err="1" smtClean="0"/>
              <a:t>Windows.Forms.DialogResult.Cancel</a:t>
            </a:r>
            <a:endParaRPr lang="en-US" b="1" dirty="0" smtClean="0"/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dirty="0" smtClean="0"/>
              <a:t>Tutorial 9-4 uses these controls in a text editor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</a:t>
            </a:r>
            <a:r>
              <a:rPr lang="en-US" i="1" dirty="0" smtClean="0"/>
              <a:t>Save As</a:t>
            </a:r>
            <a:r>
              <a:rPr lang="en-US" dirty="0" smtClean="0"/>
              <a:t> Dialog Box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5943600" cy="470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ColorDialog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10000"/>
              </a:spcBef>
            </a:pPr>
            <a:r>
              <a:rPr lang="en-US" sz="2400" dirty="0" smtClean="0"/>
              <a:t>The </a:t>
            </a:r>
            <a:r>
              <a:rPr lang="en-US" sz="2400" b="1" dirty="0" err="1" smtClean="0">
                <a:solidFill>
                  <a:schemeClr val="bg1"/>
                </a:solidFill>
              </a:rPr>
              <a:t>ColorDialog</a:t>
            </a:r>
            <a:r>
              <a:rPr lang="en-US" sz="2400" b="1" dirty="0" smtClean="0">
                <a:solidFill>
                  <a:schemeClr val="bg1"/>
                </a:solidFill>
              </a:rPr>
              <a:t> control</a:t>
            </a:r>
            <a:r>
              <a:rPr lang="en-US" sz="2400" dirty="0" smtClean="0"/>
              <a:t> displays a standard Windows </a:t>
            </a:r>
            <a:r>
              <a:rPr lang="en-US" sz="2400" b="1" i="1" dirty="0" smtClean="0">
                <a:solidFill>
                  <a:schemeClr val="bg1"/>
                </a:solidFill>
              </a:rPr>
              <a:t>Color</a:t>
            </a:r>
            <a:r>
              <a:rPr lang="en-US" sz="2400" b="1" dirty="0" smtClean="0">
                <a:solidFill>
                  <a:schemeClr val="bg1"/>
                </a:solidFill>
              </a:rPr>
              <a:t> Dialog box</a:t>
            </a:r>
          </a:p>
          <a:p>
            <a:pPr lvl="1">
              <a:spcBef>
                <a:spcPct val="10000"/>
              </a:spcBef>
            </a:pPr>
            <a:r>
              <a:rPr lang="en-US" sz="2400" dirty="0" smtClean="0"/>
              <a:t>To place a </a:t>
            </a:r>
            <a:r>
              <a:rPr lang="en-US" sz="2400" dirty="0" err="1" smtClean="0"/>
              <a:t>ColorDialog</a:t>
            </a:r>
            <a:r>
              <a:rPr lang="en-US" sz="2400" dirty="0" smtClean="0"/>
              <a:t> control on a form</a:t>
            </a:r>
          </a:p>
          <a:p>
            <a:pPr lvl="2">
              <a:spcBef>
                <a:spcPct val="10000"/>
              </a:spcBef>
            </a:pPr>
            <a:r>
              <a:rPr lang="en-US" dirty="0" smtClean="0"/>
              <a:t>Double-click the </a:t>
            </a:r>
            <a:r>
              <a:rPr lang="en-US" i="1" dirty="0" err="1" smtClean="0"/>
              <a:t>ColorDialog</a:t>
            </a:r>
            <a:r>
              <a:rPr lang="en-US" dirty="0" smtClean="0"/>
              <a:t> icon in the </a:t>
            </a:r>
            <a:r>
              <a:rPr lang="en-US" i="1" dirty="0" smtClean="0"/>
              <a:t>Dialogs</a:t>
            </a:r>
            <a:r>
              <a:rPr lang="en-US" dirty="0" smtClean="0"/>
              <a:t> section of the </a:t>
            </a:r>
            <a:r>
              <a:rPr lang="en-US" i="1" dirty="0" smtClean="0"/>
              <a:t>Toolbox</a:t>
            </a:r>
          </a:p>
          <a:p>
            <a:pPr lvl="2">
              <a:spcBef>
                <a:spcPct val="10000"/>
              </a:spcBef>
            </a:pPr>
            <a:r>
              <a:rPr lang="en-US" dirty="0" smtClean="0"/>
              <a:t>Control appears in the component tray</a:t>
            </a:r>
          </a:p>
          <a:p>
            <a:pPr lvl="2">
              <a:spcBef>
                <a:spcPct val="10000"/>
              </a:spcBef>
            </a:pPr>
            <a:r>
              <a:rPr lang="en-US" dirty="0" smtClean="0"/>
              <a:t>Use the prefix </a:t>
            </a:r>
            <a:r>
              <a:rPr lang="en-US" b="1" dirty="0" err="1" smtClean="0"/>
              <a:t>cd</a:t>
            </a:r>
            <a:r>
              <a:rPr lang="en-US" dirty="0" smtClean="0"/>
              <a:t> when naming the control</a:t>
            </a:r>
          </a:p>
          <a:p>
            <a:pPr lvl="1">
              <a:spcBef>
                <a:spcPct val="10000"/>
              </a:spcBef>
            </a:pPr>
            <a:r>
              <a:rPr lang="en-US" sz="2400" dirty="0" smtClean="0"/>
              <a:t>To display a Color dialog box, call the </a:t>
            </a:r>
            <a:r>
              <a:rPr lang="en-US" sz="2400" b="1" dirty="0" err="1" smtClean="0"/>
              <a:t>ShowDialog</a:t>
            </a:r>
            <a:r>
              <a:rPr lang="en-US" sz="2400" dirty="0" smtClean="0"/>
              <a:t> method</a:t>
            </a:r>
          </a:p>
          <a:p>
            <a:pPr lvl="2">
              <a:spcBef>
                <a:spcPct val="10000"/>
              </a:spcBef>
            </a:pPr>
            <a:r>
              <a:rPr lang="en-US" dirty="0" smtClean="0"/>
              <a:t>Returns one of the following values</a:t>
            </a:r>
          </a:p>
          <a:p>
            <a:pPr lvl="3">
              <a:spcBef>
                <a:spcPct val="10000"/>
              </a:spcBef>
            </a:pPr>
            <a:r>
              <a:rPr lang="en-US" sz="2400" b="1" dirty="0" err="1" smtClean="0"/>
              <a:t>Windows.Forms.DialogResult.OK</a:t>
            </a:r>
            <a:endParaRPr lang="en-US" sz="2400" b="1" dirty="0" smtClean="0"/>
          </a:p>
          <a:p>
            <a:pPr lvl="3">
              <a:spcBef>
                <a:spcPct val="10000"/>
              </a:spcBef>
            </a:pPr>
            <a:r>
              <a:rPr lang="en-US" sz="2400" b="1" dirty="0" err="1" smtClean="0"/>
              <a:t>Windows.Forms.DiallogResult.Cancel</a:t>
            </a:r>
            <a:endParaRPr lang="en-US" sz="24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</a:t>
            </a:r>
            <a:r>
              <a:rPr lang="en-US" i="1" dirty="0" smtClean="0"/>
              <a:t>Color</a:t>
            </a:r>
            <a:r>
              <a:rPr lang="en-US" dirty="0" smtClean="0"/>
              <a:t> Dialog Box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189" y="1600200"/>
            <a:ext cx="8153623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FontDialog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en-US" sz="2400" dirty="0" smtClean="0"/>
              <a:t>The </a:t>
            </a:r>
            <a:r>
              <a:rPr lang="en-US" sz="2400" b="1" dirty="0" err="1" smtClean="0">
                <a:solidFill>
                  <a:schemeClr val="bg1"/>
                </a:solidFill>
              </a:rPr>
              <a:t>FontDialog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control</a:t>
            </a:r>
            <a:r>
              <a:rPr lang="en-US" sz="2400" dirty="0" smtClean="0"/>
              <a:t> displays a standard Windows </a:t>
            </a:r>
            <a:r>
              <a:rPr lang="en-US" sz="2400" b="1" i="1" dirty="0" smtClean="0">
                <a:solidFill>
                  <a:schemeClr val="bg1"/>
                </a:solidFill>
              </a:rPr>
              <a:t>Font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Dialog box</a:t>
            </a:r>
          </a:p>
          <a:p>
            <a:pPr lvl="1">
              <a:spcBef>
                <a:spcPct val="10000"/>
              </a:spcBef>
            </a:pPr>
            <a:r>
              <a:rPr lang="en-US" sz="2400" dirty="0" smtClean="0"/>
              <a:t>To place a </a:t>
            </a:r>
            <a:r>
              <a:rPr lang="en-US" sz="2400" dirty="0" err="1" smtClean="0"/>
              <a:t>FontDialog</a:t>
            </a:r>
            <a:r>
              <a:rPr lang="en-US" sz="2400" dirty="0" smtClean="0"/>
              <a:t> </a:t>
            </a:r>
            <a:r>
              <a:rPr lang="en-US" sz="2400" dirty="0" smtClean="0"/>
              <a:t>control on a form</a:t>
            </a:r>
          </a:p>
          <a:p>
            <a:pPr lvl="2">
              <a:spcBef>
                <a:spcPct val="10000"/>
              </a:spcBef>
            </a:pPr>
            <a:r>
              <a:rPr lang="en-US" dirty="0" smtClean="0"/>
              <a:t>Double-click the </a:t>
            </a:r>
            <a:r>
              <a:rPr lang="en-US" i="1" dirty="0" err="1" smtClean="0"/>
              <a:t>FontDialog</a:t>
            </a:r>
            <a:r>
              <a:rPr lang="en-US" dirty="0" smtClean="0"/>
              <a:t> </a:t>
            </a:r>
            <a:r>
              <a:rPr lang="en-US" dirty="0" smtClean="0"/>
              <a:t>icon in the </a:t>
            </a:r>
            <a:r>
              <a:rPr lang="en-US" i="1" dirty="0" smtClean="0"/>
              <a:t>Dialogs</a:t>
            </a:r>
            <a:r>
              <a:rPr lang="en-US" dirty="0" smtClean="0"/>
              <a:t> section of the </a:t>
            </a:r>
            <a:r>
              <a:rPr lang="en-US" i="1" dirty="0" smtClean="0"/>
              <a:t>Toolbox</a:t>
            </a:r>
          </a:p>
          <a:p>
            <a:pPr lvl="2">
              <a:spcBef>
                <a:spcPct val="10000"/>
              </a:spcBef>
            </a:pPr>
            <a:r>
              <a:rPr lang="en-US" dirty="0" smtClean="0"/>
              <a:t>Control appears in the component tray</a:t>
            </a:r>
          </a:p>
          <a:p>
            <a:pPr lvl="2">
              <a:spcBef>
                <a:spcPct val="10000"/>
              </a:spcBef>
            </a:pPr>
            <a:r>
              <a:rPr lang="en-US" dirty="0" smtClean="0"/>
              <a:t>Use the prefix </a:t>
            </a:r>
            <a:r>
              <a:rPr lang="en-US" b="1" dirty="0" err="1" smtClean="0"/>
              <a:t>fd</a:t>
            </a:r>
            <a:r>
              <a:rPr lang="en-US" dirty="0" smtClean="0"/>
              <a:t> </a:t>
            </a:r>
            <a:r>
              <a:rPr lang="en-US" dirty="0" smtClean="0"/>
              <a:t>when naming the control</a:t>
            </a:r>
          </a:p>
          <a:p>
            <a:pPr lvl="1">
              <a:spcBef>
                <a:spcPct val="10000"/>
              </a:spcBef>
            </a:pPr>
            <a:r>
              <a:rPr lang="en-US" sz="2400" dirty="0" smtClean="0"/>
              <a:t>To display a Color dialog box, call the </a:t>
            </a:r>
            <a:r>
              <a:rPr lang="en-US" sz="2400" b="1" dirty="0" err="1" smtClean="0"/>
              <a:t>ShowDialog</a:t>
            </a:r>
            <a:r>
              <a:rPr lang="en-US" sz="2400" dirty="0" smtClean="0"/>
              <a:t> method</a:t>
            </a:r>
          </a:p>
          <a:p>
            <a:pPr lvl="2">
              <a:spcBef>
                <a:spcPct val="10000"/>
              </a:spcBef>
            </a:pPr>
            <a:r>
              <a:rPr lang="en-US" dirty="0" smtClean="0"/>
              <a:t>Returns one of the following values</a:t>
            </a:r>
          </a:p>
          <a:p>
            <a:pPr lvl="3">
              <a:spcBef>
                <a:spcPct val="10000"/>
              </a:spcBef>
            </a:pPr>
            <a:r>
              <a:rPr lang="en-US" sz="2400" b="1" dirty="0" err="1" smtClean="0"/>
              <a:t>Windows.Forms.DialogResult.OK</a:t>
            </a:r>
            <a:endParaRPr lang="en-US" sz="2400" b="1" dirty="0" smtClean="0"/>
          </a:p>
          <a:p>
            <a:pPr lvl="3">
              <a:spcBef>
                <a:spcPct val="10000"/>
              </a:spcBef>
            </a:pPr>
            <a:r>
              <a:rPr lang="en-US" sz="2400" b="1" dirty="0" err="1" smtClean="0"/>
              <a:t>Windows.Forms.DiallogResult.Cancel</a:t>
            </a:r>
            <a:endParaRPr lang="en-US" sz="24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</a:t>
            </a:r>
            <a:r>
              <a:rPr lang="en-US" i="1" dirty="0" smtClean="0"/>
              <a:t>Font</a:t>
            </a:r>
            <a:r>
              <a:rPr lang="en-US" dirty="0" smtClean="0"/>
              <a:t> Dialog Box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861" y="1905000"/>
            <a:ext cx="829027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9.3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PrintDocument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PrintDocument</a:t>
            </a:r>
            <a:r>
              <a:rPr lang="en-US" dirty="0" smtClean="0"/>
              <a:t> control allows you to send output to the printer.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PrintDocument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chemeClr val="bg1"/>
                </a:solidFill>
              </a:rPr>
              <a:t>PrintDocument</a:t>
            </a:r>
            <a:r>
              <a:rPr lang="en-US" b="1" dirty="0" smtClean="0">
                <a:solidFill>
                  <a:schemeClr val="bg1"/>
                </a:solidFill>
              </a:rPr>
              <a:t> control</a:t>
            </a:r>
            <a:r>
              <a:rPr lang="en-US" dirty="0" smtClean="0"/>
              <a:t> gives your application the ability to print output on the printer</a:t>
            </a:r>
          </a:p>
          <a:p>
            <a:pPr lvl="1"/>
            <a:r>
              <a:rPr lang="en-US" dirty="0" smtClean="0"/>
              <a:t>To place a </a:t>
            </a:r>
            <a:r>
              <a:rPr lang="en-US" dirty="0" err="1" smtClean="0"/>
              <a:t>PrintDocument</a:t>
            </a:r>
            <a:r>
              <a:rPr lang="en-US" dirty="0" smtClean="0"/>
              <a:t> control on a form</a:t>
            </a:r>
          </a:p>
          <a:p>
            <a:pPr lvl="2"/>
            <a:r>
              <a:rPr lang="en-US" dirty="0" smtClean="0"/>
              <a:t>Double-click the </a:t>
            </a:r>
            <a:r>
              <a:rPr lang="en-US" i="1" dirty="0" err="1" smtClean="0"/>
              <a:t>PrintDocument</a:t>
            </a:r>
            <a:r>
              <a:rPr lang="en-US" dirty="0" smtClean="0"/>
              <a:t> tool in the </a:t>
            </a:r>
            <a:r>
              <a:rPr lang="en-US" i="1" dirty="0" smtClean="0"/>
              <a:t>Printing</a:t>
            </a:r>
            <a:r>
              <a:rPr lang="en-US" dirty="0" smtClean="0"/>
              <a:t> section of the </a:t>
            </a:r>
            <a:r>
              <a:rPr lang="en-US" i="1" dirty="0" smtClean="0"/>
              <a:t>Toolbox</a:t>
            </a:r>
          </a:p>
          <a:p>
            <a:pPr lvl="2"/>
            <a:r>
              <a:rPr lang="en-US" dirty="0" smtClean="0"/>
              <a:t>Appears in the component tray</a:t>
            </a:r>
          </a:p>
          <a:p>
            <a:pPr lvl="2"/>
            <a:r>
              <a:rPr lang="en-US" dirty="0" smtClean="0"/>
              <a:t>Use the prefix </a:t>
            </a:r>
            <a:r>
              <a:rPr lang="en-US" b="1" dirty="0" smtClean="0"/>
              <a:t>pd</a:t>
            </a:r>
            <a:r>
              <a:rPr lang="en-US" dirty="0" smtClean="0"/>
              <a:t> when naming the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b="1" dirty="0" smtClean="0"/>
              <a:t>Print</a:t>
            </a:r>
            <a:r>
              <a:rPr lang="en-US" sz="3600" dirty="0" smtClean="0"/>
              <a:t> Method and the </a:t>
            </a:r>
            <a:r>
              <a:rPr lang="en-US" sz="3600" b="1" dirty="0" err="1" smtClean="0"/>
              <a:t>PrintPage</a:t>
            </a:r>
            <a:r>
              <a:rPr lang="en-US" sz="3600" dirty="0" smtClean="0"/>
              <a:t> Event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PrintDocument</a:t>
            </a:r>
            <a:r>
              <a:rPr lang="en-US" sz="2400" dirty="0" smtClean="0"/>
              <a:t> control has a </a:t>
            </a:r>
            <a:r>
              <a:rPr lang="en-US" sz="2400" b="1" dirty="0" smtClean="0">
                <a:solidFill>
                  <a:schemeClr val="bg1"/>
                </a:solidFill>
              </a:rPr>
              <a:t>Print method </a:t>
            </a:r>
            <a:r>
              <a:rPr lang="en-US" sz="2400" dirty="0" smtClean="0"/>
              <a:t>that starts the printing process using the following general format:</a:t>
            </a:r>
          </a:p>
          <a:p>
            <a:endParaRPr lang="en-US" sz="2400" dirty="0" smtClean="0"/>
          </a:p>
          <a:p>
            <a:pPr lvl="1"/>
            <a:r>
              <a:rPr lang="en-US" sz="2000" dirty="0" smtClean="0"/>
              <a:t>When the method is called, it triggers a </a:t>
            </a:r>
            <a:r>
              <a:rPr lang="en-US" sz="2000" dirty="0" err="1" smtClean="0"/>
              <a:t>PrintPage</a:t>
            </a:r>
            <a:r>
              <a:rPr lang="en-US" sz="2000" dirty="0" smtClean="0"/>
              <a:t> event</a:t>
            </a:r>
          </a:p>
          <a:p>
            <a:pPr lvl="1"/>
            <a:r>
              <a:rPr lang="en-US" sz="2000" dirty="0" smtClean="0"/>
              <a:t>You must write code in the event handler to initiate printing</a:t>
            </a:r>
          </a:p>
          <a:p>
            <a:r>
              <a:rPr lang="en-US" sz="2400" dirty="0" smtClean="0"/>
              <a:t>To create a </a:t>
            </a:r>
            <a:r>
              <a:rPr lang="en-US" sz="2400" dirty="0" err="1" smtClean="0"/>
              <a:t>PrintPage</a:t>
            </a:r>
            <a:r>
              <a:rPr lang="en-US" sz="2400" dirty="0" smtClean="0"/>
              <a:t> event handler code template:</a:t>
            </a:r>
          </a:p>
          <a:p>
            <a:pPr lvl="1"/>
            <a:r>
              <a:rPr lang="en-US" sz="2000" dirty="0" smtClean="0"/>
              <a:t>Double-click the </a:t>
            </a:r>
            <a:r>
              <a:rPr lang="en-US" sz="2000" dirty="0" err="1" smtClean="0"/>
              <a:t>PrintDocument</a:t>
            </a:r>
            <a:r>
              <a:rPr lang="en-US" sz="2000" dirty="0" smtClean="0"/>
              <a:t> control in the component tray</a:t>
            </a:r>
          </a:p>
          <a:p>
            <a:pPr lvl="1"/>
            <a:r>
              <a:rPr lang="en-US" sz="2000" dirty="0" smtClean="0"/>
              <a:t>The event handler code template appears in the </a:t>
            </a:r>
            <a:r>
              <a:rPr lang="en-US" sz="2000" i="1" dirty="0" smtClean="0"/>
              <a:t>Code</a:t>
            </a:r>
            <a:r>
              <a:rPr lang="en-US" sz="2000" dirty="0" smtClean="0"/>
              <a:t> window:</a:t>
            </a:r>
          </a:p>
          <a:p>
            <a:pPr lvl="2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67000" y="2362200"/>
            <a:ext cx="3930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/>
              <a:t>PrintDocumentControl.Print</a:t>
            </a:r>
            <a:r>
              <a:rPr lang="en-US" sz="2400" b="1" i="1" dirty="0" smtClean="0"/>
              <a:t>()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47700" y="4724400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Private Sub </a:t>
            </a:r>
            <a:r>
              <a:rPr lang="en-US" sz="2400" b="1" dirty="0" err="1" smtClean="0"/>
              <a:t>pdPrint_PrintPage</a:t>
            </a:r>
            <a:r>
              <a:rPr lang="en-US" sz="2400" b="1" dirty="0" smtClean="0"/>
              <a:t>(...) </a:t>
            </a:r>
            <a:r>
              <a:rPr lang="en-US" sz="2400" b="1" dirty="0" smtClean="0"/>
              <a:t>Handles </a:t>
            </a:r>
            <a:r>
              <a:rPr lang="en-US" sz="2400" b="1" dirty="0" err="1" smtClean="0"/>
              <a:t>pdPrint.PrintPage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End Sub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Can be Stored in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 far, all of our data has been stored in controls and variables existing in RAM</a:t>
            </a:r>
          </a:p>
          <a:p>
            <a:r>
              <a:rPr lang="en-US" dirty="0" smtClean="0"/>
              <a:t>This data disappears once the program stops running</a:t>
            </a:r>
          </a:p>
          <a:p>
            <a:r>
              <a:rPr lang="en-US" dirty="0" smtClean="0"/>
              <a:t>If data is stored in a </a:t>
            </a:r>
            <a:r>
              <a:rPr lang="en-US" b="1" dirty="0" smtClean="0">
                <a:solidFill>
                  <a:schemeClr val="bg1"/>
                </a:solidFill>
              </a:rPr>
              <a:t>file</a:t>
            </a:r>
            <a:r>
              <a:rPr lang="en-US" dirty="0" smtClean="0"/>
              <a:t> on a computer disk, it can be retrieved and used at a later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b="1" dirty="0" smtClean="0"/>
              <a:t>Print</a:t>
            </a:r>
            <a:r>
              <a:rPr lang="en-US" sz="3600" dirty="0" smtClean="0"/>
              <a:t> Method and the </a:t>
            </a:r>
            <a:r>
              <a:rPr lang="en-US" sz="3600" b="1" dirty="0" err="1" smtClean="0"/>
              <a:t>PrintPage</a:t>
            </a:r>
            <a:r>
              <a:rPr lang="en-US" sz="3600" dirty="0" smtClean="0"/>
              <a:t> Event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the </a:t>
            </a:r>
            <a:r>
              <a:rPr lang="en-US" b="1" dirty="0" err="1" smtClean="0">
                <a:solidFill>
                  <a:schemeClr val="bg1"/>
                </a:solidFill>
              </a:rPr>
              <a:t>PrintPage</a:t>
            </a:r>
            <a:r>
              <a:rPr lang="en-US" b="1" dirty="0" smtClean="0">
                <a:solidFill>
                  <a:schemeClr val="bg1"/>
                </a:solidFill>
              </a:rPr>
              <a:t> event hander</a:t>
            </a:r>
          </a:p>
          <a:p>
            <a:pPr lvl="1"/>
            <a:r>
              <a:rPr lang="en-US" sz="3200" dirty="0" smtClean="0"/>
              <a:t>You write code that sends text to the printer</a:t>
            </a:r>
          </a:p>
          <a:p>
            <a:pPr lvl="2"/>
            <a:r>
              <a:rPr lang="en-US" sz="3200" dirty="0" smtClean="0"/>
              <a:t>Using a specified </a:t>
            </a:r>
          </a:p>
          <a:p>
            <a:pPr lvl="3"/>
            <a:r>
              <a:rPr lang="en-US" sz="3200" dirty="0" smtClean="0"/>
              <a:t> Font</a:t>
            </a:r>
          </a:p>
          <a:p>
            <a:pPr lvl="3"/>
            <a:r>
              <a:rPr lang="en-US" sz="3200" dirty="0" smtClean="0"/>
              <a:t> Color</a:t>
            </a:r>
          </a:p>
          <a:p>
            <a:pPr lvl="3"/>
            <a:r>
              <a:rPr lang="en-US" sz="3200" dirty="0" smtClean="0"/>
              <a:t> Location</a:t>
            </a:r>
          </a:p>
          <a:p>
            <a:pPr lvl="1"/>
            <a:r>
              <a:rPr lang="en-US" sz="3200" dirty="0" smtClean="0"/>
              <a:t>With the </a:t>
            </a:r>
            <a:r>
              <a:rPr lang="en-US" sz="3200" b="1" dirty="0" err="1" smtClean="0"/>
              <a:t>e.Graphics.DrawString</a:t>
            </a:r>
            <a:r>
              <a:rPr lang="en-US" sz="3200" dirty="0" smtClean="0"/>
              <a:t> method</a:t>
            </a:r>
          </a:p>
          <a:p>
            <a:pPr lvl="2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b="1" dirty="0" smtClean="0"/>
              <a:t>Print</a:t>
            </a:r>
            <a:r>
              <a:rPr lang="en-US" sz="3600" dirty="0" smtClean="0"/>
              <a:t> Method and the </a:t>
            </a:r>
            <a:r>
              <a:rPr lang="en-US" sz="3600" b="1" dirty="0" err="1" smtClean="0"/>
              <a:t>PrintPage</a:t>
            </a:r>
            <a:r>
              <a:rPr lang="en-US" sz="3600" dirty="0" smtClean="0"/>
              <a:t> Event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The </a:t>
            </a:r>
            <a:r>
              <a:rPr lang="en-US" sz="2000" b="1" dirty="0" err="1" smtClean="0"/>
              <a:t>e.Graphics.DrawString</a:t>
            </a:r>
            <a:r>
              <a:rPr lang="en-US" sz="2000" dirty="0" smtClean="0"/>
              <a:t> </a:t>
            </a:r>
            <a:r>
              <a:rPr lang="en-US" sz="2000" dirty="0" smtClean="0"/>
              <a:t>method uses the following general format: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 lvl="1"/>
            <a:r>
              <a:rPr lang="en-US" sz="1800" b="1" i="1" dirty="0" smtClean="0"/>
              <a:t>String</a:t>
            </a:r>
            <a:r>
              <a:rPr lang="en-US" sz="1800" dirty="0" smtClean="0"/>
              <a:t> is the string to be printed</a:t>
            </a:r>
          </a:p>
          <a:p>
            <a:pPr lvl="1"/>
            <a:r>
              <a:rPr lang="en-US" sz="1800" b="1" i="1" dirty="0" err="1" smtClean="0"/>
              <a:t>FontName</a:t>
            </a:r>
            <a:r>
              <a:rPr lang="en-US" sz="1800" dirty="0" smtClean="0"/>
              <a:t> is a string holding the name of the font to use</a:t>
            </a:r>
          </a:p>
          <a:p>
            <a:pPr lvl="1"/>
            <a:r>
              <a:rPr lang="en-US" sz="1800" b="1" i="1" dirty="0" smtClean="0"/>
              <a:t>Size</a:t>
            </a:r>
            <a:r>
              <a:rPr lang="en-US" sz="1800" dirty="0" smtClean="0"/>
              <a:t> is the size of the font in points</a:t>
            </a:r>
          </a:p>
          <a:p>
            <a:pPr lvl="1"/>
            <a:r>
              <a:rPr lang="en-US" sz="1800" b="1" i="1" dirty="0" smtClean="0"/>
              <a:t>Style</a:t>
            </a:r>
            <a:r>
              <a:rPr lang="en-US" sz="1800" dirty="0" smtClean="0"/>
              <a:t> is the font style (bold, italic, regular, strikeout, or underline)</a:t>
            </a:r>
          </a:p>
          <a:p>
            <a:pPr lvl="1"/>
            <a:r>
              <a:rPr lang="en-US" sz="1800" b="1" dirty="0" err="1" smtClean="0"/>
              <a:t>Brushes.Black</a:t>
            </a:r>
            <a:r>
              <a:rPr lang="en-US" sz="1800" dirty="0" smtClean="0"/>
              <a:t> specifies that the output should be printed in black</a:t>
            </a:r>
          </a:p>
          <a:p>
            <a:pPr lvl="1"/>
            <a:r>
              <a:rPr lang="en-US" sz="1800" b="1" i="1" dirty="0" err="1" smtClean="0"/>
              <a:t>Hpos</a:t>
            </a:r>
            <a:r>
              <a:rPr lang="en-US" sz="1800" dirty="0" smtClean="0"/>
              <a:t> is the horizontal position of the output, in points, from the left margin</a:t>
            </a:r>
          </a:p>
          <a:p>
            <a:pPr lvl="1"/>
            <a:r>
              <a:rPr lang="en-US" sz="1800" b="1" i="1" dirty="0" err="1" smtClean="0"/>
              <a:t>Vpos</a:t>
            </a:r>
            <a:r>
              <a:rPr lang="en-US" sz="1800" dirty="0" smtClean="0"/>
              <a:t> is the vertical position of the output, in points, from the top margin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In Tutorial 9-5, you will modify the </a:t>
            </a:r>
            <a:r>
              <a:rPr lang="en-US" sz="2000" i="1" dirty="0" smtClean="0"/>
              <a:t>Simple Text Editor</a:t>
            </a:r>
            <a:r>
              <a:rPr lang="en-US" sz="2000" dirty="0" smtClean="0"/>
              <a:t> application from Tutorial 9-4 by adding a </a:t>
            </a:r>
            <a:r>
              <a:rPr lang="en-US" sz="2000" i="1" dirty="0" smtClean="0"/>
              <a:t>Print</a:t>
            </a:r>
            <a:r>
              <a:rPr lang="en-US" sz="2000" dirty="0" smtClean="0"/>
              <a:t> command to the </a:t>
            </a:r>
            <a:r>
              <a:rPr lang="en-US" sz="2000" i="1" dirty="0" smtClean="0"/>
              <a:t>File</a:t>
            </a:r>
            <a:r>
              <a:rPr lang="en-US" sz="2000" dirty="0" smtClean="0"/>
              <a:t> menu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2057400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e.Graphics.DrawString</a:t>
            </a:r>
            <a:r>
              <a:rPr lang="en-US" b="1" dirty="0" smtClean="0"/>
              <a:t>(</a:t>
            </a:r>
            <a:r>
              <a:rPr lang="en-US" b="1" i="1" dirty="0" smtClean="0"/>
              <a:t>String, New </a:t>
            </a:r>
            <a:r>
              <a:rPr lang="en-US" b="1" i="1" dirty="0" smtClean="0"/>
              <a:t>Font(</a:t>
            </a:r>
            <a:r>
              <a:rPr lang="en-US" b="1" i="1" dirty="0" err="1" smtClean="0"/>
              <a:t>FontName</a:t>
            </a:r>
            <a:r>
              <a:rPr lang="en-US" b="1" i="1" dirty="0" smtClean="0"/>
              <a:t>, </a:t>
            </a:r>
            <a:r>
              <a:rPr lang="en-US" b="1" i="1" dirty="0" smtClean="0"/>
              <a:t>Size, Style),    		       </a:t>
            </a:r>
            <a:r>
              <a:rPr lang="en-US" b="1" dirty="0" err="1" smtClean="0"/>
              <a:t>Brushes.Black</a:t>
            </a:r>
            <a:r>
              <a:rPr lang="en-US" b="1" i="1" dirty="0" smtClean="0"/>
              <a:t>, </a:t>
            </a:r>
            <a:r>
              <a:rPr lang="en-US" b="1" i="1" dirty="0" err="1" smtClean="0"/>
              <a:t>HPos</a:t>
            </a:r>
            <a:r>
              <a:rPr lang="en-US" b="1" i="1" dirty="0" smtClean="0"/>
              <a:t>, </a:t>
            </a:r>
            <a:r>
              <a:rPr lang="en-US" b="1" i="1" dirty="0" err="1" smtClean="0"/>
              <a:t>VPos</a:t>
            </a:r>
            <a:r>
              <a:rPr lang="en-US" b="1" i="1" dirty="0" smtClean="0"/>
              <a:t>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PrintPage</a:t>
            </a:r>
            <a:r>
              <a:rPr lang="en-US" dirty="0" smtClean="0"/>
              <a:t> Event Handler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1143000"/>
            <a:ext cx="6858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Dim </a:t>
            </a:r>
            <a:r>
              <a:rPr lang="en-US" b="1" dirty="0" err="1" smtClean="0"/>
              <a:t>inputFile</a:t>
            </a:r>
            <a:r>
              <a:rPr lang="en-US" b="1" dirty="0" smtClean="0"/>
              <a:t> As </a:t>
            </a:r>
            <a:r>
              <a:rPr lang="en-US" b="1" dirty="0" err="1" smtClean="0"/>
              <a:t>StreamReader</a:t>
            </a:r>
            <a:r>
              <a:rPr lang="en-US" b="1" dirty="0" smtClean="0"/>
              <a:t> </a:t>
            </a:r>
            <a:r>
              <a:rPr lang="en-US" b="1" dirty="0" smtClean="0"/>
              <a:t>	' </a:t>
            </a:r>
            <a:r>
              <a:rPr lang="en-US" b="1" dirty="0" smtClean="0"/>
              <a:t>Object variable</a:t>
            </a:r>
          </a:p>
          <a:p>
            <a:r>
              <a:rPr lang="en-US" b="1" dirty="0" smtClean="0"/>
              <a:t>Dim </a:t>
            </a:r>
            <a:r>
              <a:rPr lang="en-US" b="1" dirty="0" err="1" smtClean="0"/>
              <a:t>intX</a:t>
            </a:r>
            <a:r>
              <a:rPr lang="en-US" b="1" dirty="0" smtClean="0"/>
              <a:t> As Integer = 10 </a:t>
            </a:r>
            <a:r>
              <a:rPr lang="en-US" b="1" dirty="0" smtClean="0"/>
              <a:t>		' </a:t>
            </a:r>
            <a:r>
              <a:rPr lang="en-US" b="1" dirty="0" smtClean="0"/>
              <a:t>X coordinate for printing</a:t>
            </a:r>
          </a:p>
          <a:p>
            <a:r>
              <a:rPr lang="en-US" b="1" dirty="0" smtClean="0"/>
              <a:t>Dim </a:t>
            </a:r>
            <a:r>
              <a:rPr lang="en-US" b="1" dirty="0" err="1" smtClean="0"/>
              <a:t>intY</a:t>
            </a:r>
            <a:r>
              <a:rPr lang="en-US" b="1" dirty="0" smtClean="0"/>
              <a:t> As Integer = 10 </a:t>
            </a:r>
            <a:r>
              <a:rPr lang="en-US" b="1" dirty="0" smtClean="0"/>
              <a:t>		' </a:t>
            </a:r>
            <a:r>
              <a:rPr lang="en-US" b="1" dirty="0" smtClean="0"/>
              <a:t>Y coordinate for </a:t>
            </a:r>
            <a:r>
              <a:rPr lang="en-US" b="1" dirty="0" smtClean="0"/>
              <a:t>printing</a:t>
            </a:r>
          </a:p>
          <a:p>
            <a:endParaRPr lang="en-US" b="1" dirty="0" smtClean="0"/>
          </a:p>
          <a:p>
            <a:r>
              <a:rPr lang="en-US" b="1" dirty="0" smtClean="0"/>
              <a:t>' </a:t>
            </a:r>
            <a:r>
              <a:rPr lang="en-US" b="1" dirty="0" smtClean="0"/>
              <a:t>Open the file.</a:t>
            </a:r>
          </a:p>
          <a:p>
            <a:r>
              <a:rPr lang="en-US" b="1" dirty="0" err="1" smtClean="0"/>
              <a:t>inputFile</a:t>
            </a:r>
            <a:r>
              <a:rPr lang="en-US" b="1" dirty="0" smtClean="0"/>
              <a:t> = </a:t>
            </a:r>
            <a:r>
              <a:rPr lang="en-US" b="1" dirty="0" err="1" smtClean="0"/>
              <a:t>File.OpenText</a:t>
            </a:r>
            <a:r>
              <a:rPr lang="en-US" b="1" dirty="0" smtClean="0"/>
              <a:t>(</a:t>
            </a:r>
            <a:r>
              <a:rPr lang="en-US" b="1" dirty="0" err="1" smtClean="0"/>
              <a:t>strFilename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' </a:t>
            </a:r>
            <a:r>
              <a:rPr lang="en-US" b="1" dirty="0" smtClean="0"/>
              <a:t>Read all the lines in the file.</a:t>
            </a:r>
          </a:p>
          <a:p>
            <a:r>
              <a:rPr lang="en-US" b="1" dirty="0" smtClean="0"/>
              <a:t>Do </a:t>
            </a:r>
            <a:r>
              <a:rPr lang="en-US" b="1" dirty="0" smtClean="0"/>
              <a:t>While </a:t>
            </a:r>
            <a:r>
              <a:rPr lang="en-US" b="1" dirty="0" err="1" smtClean="0"/>
              <a:t>inputFile.Peek</a:t>
            </a:r>
            <a:r>
              <a:rPr lang="en-US" b="1" dirty="0" smtClean="0"/>
              <a:t> &lt;&gt; -</a:t>
            </a:r>
            <a:r>
              <a:rPr lang="en-US" b="1" dirty="0" smtClean="0"/>
              <a:t>1</a:t>
            </a:r>
          </a:p>
          <a:p>
            <a:r>
              <a:rPr lang="en-US" b="1" dirty="0" smtClean="0"/>
              <a:t> </a:t>
            </a:r>
            <a:r>
              <a:rPr lang="en-US" b="1" dirty="0" smtClean="0"/>
              <a:t>   ' Print a line from the file.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e.Graphics.DrawString</a:t>
            </a:r>
            <a:r>
              <a:rPr lang="en-US" b="1" dirty="0" smtClean="0"/>
              <a:t>(</a:t>
            </a:r>
            <a:r>
              <a:rPr lang="en-US" b="1" dirty="0" err="1" smtClean="0"/>
              <a:t>inputFile.ReadLine</a:t>
            </a:r>
            <a:r>
              <a:rPr lang="en-US" b="1" dirty="0" smtClean="0"/>
              <a:t>(), 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smtClean="0"/>
              <a:t>                                             New Font ("</a:t>
            </a:r>
            <a:r>
              <a:rPr lang="en-US" b="1" dirty="0" smtClean="0"/>
              <a:t>Courier", 10, </a:t>
            </a:r>
            <a:r>
              <a:rPr lang="en-US" b="1" dirty="0" err="1" smtClean="0"/>
              <a:t>FontStyle.Regular</a:t>
            </a:r>
            <a:r>
              <a:rPr lang="en-US" b="1" dirty="0" smtClean="0"/>
              <a:t>), </a:t>
            </a:r>
            <a:r>
              <a:rPr lang="en-US" b="1" dirty="0" smtClean="0"/>
              <a:t>           		           </a:t>
            </a:r>
            <a:r>
              <a:rPr lang="en-US" b="1" dirty="0" err="1" smtClean="0"/>
              <a:t>Brushes.Black</a:t>
            </a:r>
            <a:r>
              <a:rPr lang="en-US" b="1" dirty="0" smtClean="0"/>
              <a:t>, </a:t>
            </a:r>
            <a:r>
              <a:rPr lang="en-US" b="1" dirty="0" err="1" smtClean="0"/>
              <a:t>intX</a:t>
            </a:r>
            <a:r>
              <a:rPr lang="en-US" b="1" dirty="0" smtClean="0"/>
              <a:t>, </a:t>
            </a:r>
            <a:r>
              <a:rPr lang="en-US" b="1" dirty="0" err="1" smtClean="0"/>
              <a:t>intY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    ' Add 12 to </a:t>
            </a:r>
            <a:r>
              <a:rPr lang="en-US" b="1" dirty="0" err="1" smtClean="0"/>
              <a:t>intY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intY</a:t>
            </a:r>
            <a:r>
              <a:rPr lang="en-US" b="1" dirty="0" smtClean="0"/>
              <a:t> </a:t>
            </a:r>
            <a:r>
              <a:rPr lang="en-US" b="1" dirty="0" smtClean="0"/>
              <a:t>+= </a:t>
            </a:r>
            <a:r>
              <a:rPr lang="en-US" b="1" dirty="0" smtClean="0"/>
              <a:t>12</a:t>
            </a:r>
            <a:r>
              <a:rPr lang="en-US" b="1" dirty="0" smtClean="0"/>
              <a:t> </a:t>
            </a:r>
            <a:r>
              <a:rPr lang="en-US" b="1" dirty="0" smtClean="0"/>
              <a:t>	</a:t>
            </a:r>
            <a:endParaRPr lang="en-US" b="1" dirty="0" smtClean="0"/>
          </a:p>
          <a:p>
            <a:r>
              <a:rPr lang="en-US" b="1" dirty="0" smtClean="0"/>
              <a:t>Loop</a:t>
            </a:r>
          </a:p>
          <a:p>
            <a:endParaRPr lang="en-US" b="1" dirty="0" smtClean="0"/>
          </a:p>
          <a:p>
            <a:r>
              <a:rPr lang="en-US" b="1" dirty="0" smtClean="0"/>
              <a:t>' </a:t>
            </a:r>
            <a:r>
              <a:rPr lang="en-US" b="1" dirty="0" smtClean="0"/>
              <a:t>Close the file.</a:t>
            </a:r>
          </a:p>
          <a:p>
            <a:r>
              <a:rPr lang="en-US" b="1" dirty="0" err="1" smtClean="0"/>
              <a:t>inputFile.Close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219200" y="1447800"/>
            <a:ext cx="61722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657600"/>
            <a:ext cx="65532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Formatted Reports with </a:t>
            </a:r>
            <a:r>
              <a:rPr lang="en-US" b="1" dirty="0" err="1" smtClean="0"/>
              <a:t>String.Format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Reports typically contain the following sections: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chemeClr val="bg1"/>
                </a:solidFill>
              </a:rPr>
              <a:t>report header</a:t>
            </a:r>
          </a:p>
          <a:p>
            <a:pPr lvl="2"/>
            <a:r>
              <a:rPr lang="en-US" dirty="0" smtClean="0"/>
              <a:t>Printed first, contains general information such as </a:t>
            </a:r>
          </a:p>
          <a:p>
            <a:pPr lvl="3"/>
            <a:r>
              <a:rPr lang="en-US" sz="2400" dirty="0" smtClean="0"/>
              <a:t>The name of the report</a:t>
            </a:r>
          </a:p>
          <a:p>
            <a:pPr lvl="3"/>
            <a:r>
              <a:rPr lang="en-US" sz="2400" dirty="0" smtClean="0"/>
              <a:t>The date and time the report was printed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bg1"/>
                </a:solidFill>
              </a:rPr>
              <a:t>report body</a:t>
            </a:r>
          </a:p>
          <a:p>
            <a:pPr lvl="2"/>
            <a:r>
              <a:rPr lang="en-US" dirty="0" smtClean="0"/>
              <a:t>Contains the report’s data </a:t>
            </a:r>
          </a:p>
          <a:p>
            <a:pPr lvl="3"/>
            <a:r>
              <a:rPr lang="en-US" sz="2400" dirty="0" smtClean="0"/>
              <a:t>O</a:t>
            </a:r>
            <a:r>
              <a:rPr lang="en-US" sz="2400" dirty="0" smtClean="0"/>
              <a:t>ften formatted in columns</a:t>
            </a:r>
          </a:p>
          <a:p>
            <a:pPr lvl="1"/>
            <a:r>
              <a:rPr lang="en-US" sz="2400" dirty="0" smtClean="0"/>
              <a:t>An optional </a:t>
            </a:r>
            <a:r>
              <a:rPr lang="en-US" sz="2400" b="1" dirty="0" smtClean="0">
                <a:solidFill>
                  <a:schemeClr val="bg1"/>
                </a:solidFill>
              </a:rPr>
              <a:t>report footer</a:t>
            </a:r>
          </a:p>
          <a:p>
            <a:pPr lvl="2"/>
            <a:r>
              <a:rPr lang="en-US" dirty="0" smtClean="0"/>
              <a:t>Contains the sum of one for more columns of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Printing Reports with Columnar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Report </a:t>
            </a:r>
            <a:r>
              <a:rPr lang="en-US" dirty="0" smtClean="0"/>
              <a:t>data is typically printed in column format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With each column having an appropriate header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You can use </a:t>
            </a:r>
            <a:r>
              <a:rPr lang="en-US" dirty="0" err="1" smtClean="0"/>
              <a:t>Monospaced</a:t>
            </a:r>
            <a:r>
              <a:rPr lang="en-US" dirty="0" smtClean="0"/>
              <a:t> fonts to ensure that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Each character takes same amount of space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Columns will </a:t>
            </a:r>
            <a:r>
              <a:rPr lang="en-US" dirty="0" smtClean="0"/>
              <a:t>be aligned</a:t>
            </a:r>
          </a:p>
          <a:p>
            <a:pPr>
              <a:lnSpc>
                <a:spcPct val="90000"/>
              </a:lnSpc>
            </a:pPr>
            <a:r>
              <a:rPr lang="en-US" b="1" dirty="0" err="1" smtClean="0">
                <a:cs typeface="Times New Roman" pitchFamily="18" charset="0"/>
              </a:rPr>
              <a:t>String.Format</a:t>
            </a:r>
            <a:r>
              <a:rPr lang="en-US" dirty="0" smtClean="0"/>
              <a:t> </a:t>
            </a:r>
            <a:r>
              <a:rPr lang="en-US" dirty="0" smtClean="0"/>
              <a:t>method is used </a:t>
            </a:r>
            <a:r>
              <a:rPr lang="en-US" dirty="0" smtClean="0"/>
              <a:t>to align data along column boundaries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Using </a:t>
            </a:r>
            <a:r>
              <a:rPr lang="en-US" sz="3600" b="1" dirty="0" err="1" smtClean="0"/>
              <a:t>String.Format</a:t>
            </a:r>
            <a:r>
              <a:rPr lang="en-US" sz="3600" dirty="0" smtClean="0"/>
              <a:t> to Align Data along Column </a:t>
            </a:r>
            <a:r>
              <a:rPr lang="en-US" sz="3600" dirty="0" err="1" smtClean="0"/>
              <a:t>Boundries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The </a:t>
            </a:r>
            <a:r>
              <a:rPr lang="en-US" sz="2400" b="1" dirty="0" err="1" smtClean="0"/>
              <a:t>String.Format</a:t>
            </a:r>
            <a:r>
              <a:rPr lang="en-US" sz="2400" dirty="0" smtClean="0"/>
              <a:t> method can be used to align data along column boundaries using the following general format: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r>
              <a:rPr lang="en-US" sz="2400" b="1" i="1" dirty="0" err="1" smtClean="0"/>
              <a:t>FormatString</a:t>
            </a:r>
            <a:r>
              <a:rPr lang="en-US" sz="2400" dirty="0" smtClean="0"/>
              <a:t> is a string containing the formatting specifications</a:t>
            </a:r>
          </a:p>
          <a:p>
            <a:pPr lvl="1"/>
            <a:r>
              <a:rPr lang="en-US" sz="2400" b="1" i="1" dirty="0" smtClean="0"/>
              <a:t>Arg0</a:t>
            </a:r>
            <a:r>
              <a:rPr lang="en-US" sz="2400" dirty="0" smtClean="0"/>
              <a:t> and </a:t>
            </a:r>
            <a:r>
              <a:rPr lang="en-US" sz="2400" b="1" i="1" dirty="0" smtClean="0"/>
              <a:t>Arg1</a:t>
            </a:r>
            <a:r>
              <a:rPr lang="en-US" sz="2400" dirty="0" smtClean="0"/>
              <a:t> are values to be formatted 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b="1" i="1" dirty="0" smtClean="0"/>
              <a:t>[,…]</a:t>
            </a:r>
            <a:r>
              <a:rPr lang="en-US" sz="2400" dirty="0" smtClean="0"/>
              <a:t> notation indicates that more arguments may follow</a:t>
            </a:r>
          </a:p>
          <a:p>
            <a:pPr lvl="1"/>
            <a:r>
              <a:rPr lang="en-US" sz="2400" dirty="0" smtClean="0"/>
              <a:t>The method returns a string that contains </a:t>
            </a:r>
            <a:r>
              <a:rPr lang="en-US" sz="2400" dirty="0" smtClean="0"/>
              <a:t>the data </a:t>
            </a:r>
            <a:endParaRPr lang="en-US" sz="2400" dirty="0" smtClean="0"/>
          </a:p>
          <a:p>
            <a:pPr lvl="1"/>
            <a:r>
              <a:rPr lang="en-US" sz="2400" dirty="0" smtClean="0"/>
              <a:t>Provided by the arguments (</a:t>
            </a:r>
            <a:r>
              <a:rPr lang="en-US" sz="2400" b="1" i="1" dirty="0" smtClean="0"/>
              <a:t>Arg0</a:t>
            </a:r>
            <a:r>
              <a:rPr lang="en-US" sz="2400" dirty="0" smtClean="0"/>
              <a:t>, </a:t>
            </a:r>
            <a:r>
              <a:rPr lang="en-US" sz="2400" b="1" i="1" dirty="0" smtClean="0"/>
              <a:t>Arg1</a:t>
            </a:r>
            <a:r>
              <a:rPr lang="en-US" sz="2400" dirty="0" smtClean="0"/>
              <a:t>, etc)</a:t>
            </a:r>
          </a:p>
          <a:p>
            <a:pPr lvl="1"/>
            <a:r>
              <a:rPr lang="en-US" sz="2400" dirty="0" smtClean="0"/>
              <a:t>Formatted with the specifications found in </a:t>
            </a:r>
            <a:r>
              <a:rPr lang="en-US" sz="2400" b="1" i="1" dirty="0" err="1" smtClean="0"/>
              <a:t>FormatString</a:t>
            </a:r>
            <a:endParaRPr lang="en-US" sz="2400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2514600"/>
            <a:ext cx="5938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/>
              <a:t>String.Format</a:t>
            </a:r>
            <a:r>
              <a:rPr lang="en-US" sz="2400" b="1" i="1" dirty="0" smtClean="0"/>
              <a:t>(</a:t>
            </a:r>
            <a:r>
              <a:rPr lang="en-US" sz="2400" b="1" i="1" dirty="0" err="1" smtClean="0"/>
              <a:t>FormatString</a:t>
            </a:r>
            <a:r>
              <a:rPr lang="en-US" sz="2400" b="1" i="1" dirty="0" smtClean="0"/>
              <a:t>, Arg0, Arg1 [,...])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Format String</a:t>
            </a:r>
            <a:endParaRPr lang="en-US" sz="3600" dirty="0"/>
          </a:p>
        </p:txBody>
      </p:sp>
      <p:sp>
        <p:nvSpPr>
          <p:cNvPr id="57" name="Content Placeholder 5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r>
              <a:rPr lang="en-US" sz="2400" dirty="0" smtClean="0"/>
              <a:t>Contains three sets of numbers inside curly braces</a:t>
            </a:r>
          </a:p>
          <a:p>
            <a:pPr lvl="1"/>
            <a:r>
              <a:rPr lang="en-US" sz="2400" dirty="0" smtClean="0"/>
              <a:t>The first number in a set specifies the argument index number</a:t>
            </a:r>
          </a:p>
          <a:p>
            <a:pPr lvl="2"/>
            <a:r>
              <a:rPr lang="en-US" b="1" dirty="0" smtClean="0"/>
              <a:t>0</a:t>
            </a:r>
            <a:r>
              <a:rPr lang="en-US" dirty="0" smtClean="0"/>
              <a:t> represents the index for </a:t>
            </a:r>
            <a:r>
              <a:rPr lang="en-US" b="1" dirty="0" err="1" smtClean="0"/>
              <a:t>intX</a:t>
            </a:r>
            <a:endParaRPr lang="en-US" dirty="0" smtClean="0"/>
          </a:p>
          <a:p>
            <a:pPr lvl="2"/>
            <a:r>
              <a:rPr lang="en-US" b="1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represents </a:t>
            </a:r>
            <a:r>
              <a:rPr lang="en-US" dirty="0" smtClean="0"/>
              <a:t>the index for </a:t>
            </a:r>
            <a:r>
              <a:rPr lang="en-US" b="1" dirty="0" err="1" smtClean="0"/>
              <a:t>intY</a:t>
            </a:r>
            <a:endParaRPr lang="en-US" dirty="0" smtClean="0"/>
          </a:p>
          <a:p>
            <a:pPr lvl="2"/>
            <a:r>
              <a:rPr lang="en-US" b="1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represents </a:t>
            </a:r>
            <a:r>
              <a:rPr lang="en-US" dirty="0" smtClean="0"/>
              <a:t>the index for </a:t>
            </a:r>
            <a:r>
              <a:rPr lang="en-US" b="1" dirty="0" err="1" smtClean="0"/>
              <a:t>intZ</a:t>
            </a:r>
            <a:endParaRPr lang="en-US" dirty="0" smtClean="0"/>
          </a:p>
          <a:p>
            <a:pPr lvl="1"/>
            <a:r>
              <a:rPr lang="en-US" sz="2400" dirty="0" smtClean="0"/>
              <a:t>The second number in a set is an absolute value that specifies the column width, in spaces, and the type of justification that will be used</a:t>
            </a:r>
          </a:p>
          <a:p>
            <a:pPr lvl="2"/>
            <a:r>
              <a:rPr lang="en-US" dirty="0" smtClean="0"/>
              <a:t>A positive number specifies right justification</a:t>
            </a:r>
          </a:p>
          <a:p>
            <a:pPr lvl="2"/>
            <a:r>
              <a:rPr lang="en-US" dirty="0" smtClean="0"/>
              <a:t>A negative number specifies left justification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486525" cy="857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Example Report Header and Column Headings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295400"/>
            <a:ext cx="8305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Dim </a:t>
            </a:r>
            <a:r>
              <a:rPr lang="en-US" b="1" dirty="0" err="1" smtClean="0"/>
              <a:t>intCount</a:t>
            </a:r>
            <a:r>
              <a:rPr lang="en-US" b="1" dirty="0" smtClean="0"/>
              <a:t> As Integer </a:t>
            </a:r>
            <a:r>
              <a:rPr lang="en-US" b="1" dirty="0" smtClean="0"/>
              <a:t>		' </a:t>
            </a:r>
            <a:r>
              <a:rPr lang="en-US" b="1" dirty="0" smtClean="0"/>
              <a:t>Loop counter</a:t>
            </a:r>
          </a:p>
          <a:p>
            <a:r>
              <a:rPr lang="pt-BR" b="1" dirty="0" smtClean="0"/>
              <a:t>Dim decTotal As Decimal = 0 </a:t>
            </a:r>
            <a:r>
              <a:rPr lang="pt-BR" b="1" dirty="0" smtClean="0"/>
              <a:t>		' </a:t>
            </a:r>
            <a:r>
              <a:rPr lang="pt-BR" b="1" dirty="0" smtClean="0"/>
              <a:t>Accumulator</a:t>
            </a:r>
          </a:p>
          <a:p>
            <a:r>
              <a:rPr lang="en-US" b="1" dirty="0" smtClean="0"/>
              <a:t>Dim </a:t>
            </a:r>
            <a:r>
              <a:rPr lang="en-US" b="1" dirty="0" err="1" smtClean="0"/>
              <a:t>intVertPosition</a:t>
            </a:r>
            <a:r>
              <a:rPr lang="en-US" b="1" dirty="0" smtClean="0"/>
              <a:t> As Integer </a:t>
            </a:r>
            <a:r>
              <a:rPr lang="en-US" b="1" dirty="0" smtClean="0"/>
              <a:t>	' </a:t>
            </a:r>
            <a:r>
              <a:rPr lang="en-US" b="1" dirty="0" smtClean="0"/>
              <a:t>Vertical printing </a:t>
            </a:r>
            <a:r>
              <a:rPr lang="en-US" b="1" dirty="0" smtClean="0"/>
              <a:t>position</a:t>
            </a:r>
          </a:p>
          <a:p>
            <a:endParaRPr lang="en-US" b="1" dirty="0" smtClean="0"/>
          </a:p>
          <a:p>
            <a:r>
              <a:rPr lang="en-US" b="1" dirty="0" smtClean="0"/>
              <a:t>' Print the report header.</a:t>
            </a:r>
          </a:p>
          <a:p>
            <a:r>
              <a:rPr lang="en-US" b="1" dirty="0" err="1" smtClean="0"/>
              <a:t>e.Graphics.DrawString</a:t>
            </a:r>
            <a:r>
              <a:rPr lang="en-US" b="1" dirty="0" smtClean="0"/>
              <a:t>("Sales Report", 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smtClean="0"/>
              <a:t>                                         New </a:t>
            </a:r>
            <a:r>
              <a:rPr lang="en-US" b="1" dirty="0" smtClean="0"/>
              <a:t>Font("Courier New", </a:t>
            </a:r>
            <a:r>
              <a:rPr lang="en-US" b="1" dirty="0" smtClean="0"/>
              <a:t>12,FontStyle.Bold</a:t>
            </a:r>
            <a:r>
              <a:rPr lang="en-US" b="1" dirty="0" smtClean="0"/>
              <a:t>), 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smtClean="0"/>
              <a:t>                                         </a:t>
            </a:r>
            <a:r>
              <a:rPr lang="en-US" b="1" dirty="0" err="1" smtClean="0"/>
              <a:t>Brushes.Black</a:t>
            </a:r>
            <a:r>
              <a:rPr lang="en-US" b="1" dirty="0" smtClean="0"/>
              <a:t>, 150, 10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b="1" dirty="0" err="1" smtClean="0"/>
              <a:t>e.Graphics.DrawString</a:t>
            </a:r>
            <a:r>
              <a:rPr lang="en-US" b="1" dirty="0" smtClean="0"/>
              <a:t>("Date and Time: " &amp; </a:t>
            </a:r>
            <a:r>
              <a:rPr lang="en-US" b="1" dirty="0" err="1" smtClean="0"/>
              <a:t>Now.ToString</a:t>
            </a:r>
            <a:r>
              <a:rPr lang="en-US" b="1" dirty="0" smtClean="0"/>
              <a:t>(),</a:t>
            </a:r>
          </a:p>
          <a:p>
            <a:r>
              <a:rPr lang="en-US" b="1" dirty="0" smtClean="0"/>
              <a:t>                                          New </a:t>
            </a:r>
            <a:r>
              <a:rPr lang="en-US" b="1" dirty="0" smtClean="0"/>
              <a:t>Font("Courier New", 12, </a:t>
            </a:r>
            <a:r>
              <a:rPr lang="en-US" b="1" dirty="0" err="1" smtClean="0"/>
              <a:t>FontStyle.Bold</a:t>
            </a:r>
            <a:r>
              <a:rPr lang="en-US" b="1" dirty="0" smtClean="0"/>
              <a:t>),</a:t>
            </a:r>
          </a:p>
          <a:p>
            <a:r>
              <a:rPr lang="en-US" b="1" dirty="0" smtClean="0"/>
              <a:t>                                          </a:t>
            </a:r>
            <a:r>
              <a:rPr lang="en-US" b="1" dirty="0" err="1" smtClean="0"/>
              <a:t>Brushes.Black</a:t>
            </a:r>
            <a:r>
              <a:rPr lang="en-US" b="1" dirty="0" smtClean="0"/>
              <a:t>, 10, 38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' Print the column headings.</a:t>
            </a:r>
          </a:p>
          <a:p>
            <a:r>
              <a:rPr lang="en-US" b="1" dirty="0" err="1" smtClean="0"/>
              <a:t>e.Graphics.DrawString</a:t>
            </a:r>
            <a:r>
              <a:rPr lang="en-US" b="1" dirty="0" smtClean="0"/>
              <a:t>(</a:t>
            </a:r>
            <a:r>
              <a:rPr lang="en-US" b="1" dirty="0" err="1" smtClean="0"/>
              <a:t>String.Format</a:t>
            </a:r>
            <a:r>
              <a:rPr lang="en-US" b="1" dirty="0" smtClean="0"/>
              <a:t>("{0, 20} {1, 20} </a:t>
            </a:r>
            <a:r>
              <a:rPr lang="en-US" b="1" dirty="0" smtClean="0"/>
              <a:t>","</a:t>
            </a:r>
            <a:r>
              <a:rPr lang="en-US" b="1" dirty="0" smtClean="0"/>
              <a:t>NAME", "SALES"), 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smtClean="0"/>
              <a:t>                                         New </a:t>
            </a:r>
            <a:r>
              <a:rPr lang="en-US" b="1" dirty="0" smtClean="0"/>
              <a:t>Font("Courier New", </a:t>
            </a:r>
            <a:r>
              <a:rPr lang="en-US" b="1" dirty="0" smtClean="0"/>
              <a:t>12, </a:t>
            </a:r>
            <a:r>
              <a:rPr lang="en-US" b="1" dirty="0" err="1" smtClean="0"/>
              <a:t>FontStyle.Bold</a:t>
            </a:r>
            <a:r>
              <a:rPr lang="en-US" b="1" dirty="0" smtClean="0"/>
              <a:t>), 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smtClean="0"/>
              <a:t>                                         </a:t>
            </a:r>
            <a:r>
              <a:rPr lang="en-US" b="1" dirty="0" err="1" smtClean="0"/>
              <a:t>Brushes.Black</a:t>
            </a:r>
            <a:r>
              <a:rPr lang="en-US" b="1" dirty="0" smtClean="0"/>
              <a:t>, 10, 66)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Report Body and Footer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295400"/>
            <a:ext cx="8305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' Print the body of the report.</a:t>
            </a:r>
          </a:p>
          <a:p>
            <a:r>
              <a:rPr lang="en-US" b="1" dirty="0" err="1" smtClean="0"/>
              <a:t>intVertPosition</a:t>
            </a:r>
            <a:r>
              <a:rPr lang="en-US" b="1" dirty="0" smtClean="0"/>
              <a:t> = </a:t>
            </a:r>
            <a:r>
              <a:rPr lang="en-US" b="1" dirty="0" smtClean="0"/>
              <a:t>82</a:t>
            </a:r>
          </a:p>
          <a:p>
            <a:endParaRPr lang="en-US" b="1" dirty="0" smtClean="0"/>
          </a:p>
          <a:p>
            <a:r>
              <a:rPr lang="en-US" b="1" dirty="0" smtClean="0"/>
              <a:t>For </a:t>
            </a:r>
            <a:r>
              <a:rPr lang="en-US" b="1" dirty="0" err="1" smtClean="0"/>
              <a:t>intCount</a:t>
            </a:r>
            <a:r>
              <a:rPr lang="en-US" b="1" dirty="0" smtClean="0"/>
              <a:t> = 0 To 4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e.Graphics.DrawString</a:t>
            </a:r>
            <a:r>
              <a:rPr lang="en-US" b="1" dirty="0" smtClean="0"/>
              <a:t>(</a:t>
            </a:r>
            <a:r>
              <a:rPr lang="en-US" b="1" dirty="0" err="1" smtClean="0"/>
              <a:t>String.Format</a:t>
            </a:r>
            <a:r>
              <a:rPr lang="en-US" b="1" dirty="0" smtClean="0"/>
              <a:t>("{0, 20} {1</a:t>
            </a:r>
            <a:r>
              <a:rPr lang="en-US" b="1" dirty="0" smtClean="0"/>
              <a:t>, 20}  	 	                               	                             ",</a:t>
            </a:r>
            <a:r>
              <a:rPr lang="en-US" b="1" dirty="0" err="1" smtClean="0"/>
              <a:t>strNames</a:t>
            </a:r>
            <a:r>
              <a:rPr lang="en-US" b="1" dirty="0" smtClean="0"/>
              <a:t>(</a:t>
            </a:r>
            <a:r>
              <a:rPr lang="en-US" b="1" dirty="0" err="1" smtClean="0"/>
              <a:t>intCount</a:t>
            </a:r>
            <a:r>
              <a:rPr lang="en-US" b="1" dirty="0" smtClean="0"/>
              <a:t>),</a:t>
            </a:r>
            <a:r>
              <a:rPr lang="en-US" b="1" dirty="0" err="1" smtClean="0"/>
              <a:t>decSales</a:t>
            </a:r>
            <a:r>
              <a:rPr lang="en-US" b="1" dirty="0" smtClean="0"/>
              <a:t>(</a:t>
            </a:r>
            <a:r>
              <a:rPr lang="en-US" b="1" dirty="0" err="1" smtClean="0"/>
              <a:t>intCount</a:t>
            </a:r>
            <a:r>
              <a:rPr lang="en-US" b="1" dirty="0" smtClean="0"/>
              <a:t>).</a:t>
            </a:r>
            <a:r>
              <a:rPr lang="en-US" b="1" dirty="0" err="1" smtClean="0"/>
              <a:t>ToString</a:t>
            </a:r>
            <a:r>
              <a:rPr lang="en-US" b="1" dirty="0" smtClean="0"/>
              <a:t>("c")),</a:t>
            </a:r>
          </a:p>
          <a:p>
            <a:r>
              <a:rPr lang="en-US" b="1" dirty="0" smtClean="0"/>
              <a:t>                                              New </a:t>
            </a:r>
            <a:r>
              <a:rPr lang="en-US" b="1" dirty="0" smtClean="0"/>
              <a:t>Font("Courier New", 12, </a:t>
            </a:r>
            <a:r>
              <a:rPr lang="en-US" b="1" dirty="0" err="1" smtClean="0"/>
              <a:t>FontStyle.Regular</a:t>
            </a:r>
            <a:r>
              <a:rPr lang="en-US" b="1" dirty="0" smtClean="0"/>
              <a:t>),</a:t>
            </a:r>
          </a:p>
          <a:p>
            <a:r>
              <a:rPr lang="en-US" b="1" dirty="0" smtClean="0"/>
              <a:t>                                              </a:t>
            </a:r>
            <a:r>
              <a:rPr lang="en-US" b="1" dirty="0" err="1" smtClean="0"/>
              <a:t>Brushes.Black</a:t>
            </a:r>
            <a:r>
              <a:rPr lang="en-US" b="1" dirty="0" smtClean="0"/>
              <a:t>, 10, </a:t>
            </a:r>
            <a:r>
              <a:rPr lang="en-US" b="1" dirty="0" err="1" smtClean="0"/>
              <a:t>intVertPosition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decTotal</a:t>
            </a:r>
            <a:r>
              <a:rPr lang="en-US" b="1" dirty="0" smtClean="0"/>
              <a:t> </a:t>
            </a:r>
            <a:r>
              <a:rPr lang="en-US" b="1" dirty="0" smtClean="0"/>
              <a:t>+= </a:t>
            </a:r>
            <a:r>
              <a:rPr lang="en-US" b="1" dirty="0" err="1" smtClean="0"/>
              <a:t>decSales</a:t>
            </a:r>
            <a:r>
              <a:rPr lang="en-US" b="1" dirty="0" smtClean="0"/>
              <a:t>(</a:t>
            </a:r>
            <a:r>
              <a:rPr lang="en-US" b="1" dirty="0" err="1" smtClean="0"/>
              <a:t>intCount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intVertPosition</a:t>
            </a:r>
            <a:r>
              <a:rPr lang="en-US" b="1" dirty="0" smtClean="0"/>
              <a:t> </a:t>
            </a:r>
            <a:r>
              <a:rPr lang="en-US" b="1" dirty="0" smtClean="0"/>
              <a:t>+= 14</a:t>
            </a:r>
          </a:p>
          <a:p>
            <a:r>
              <a:rPr lang="en-US" b="1" dirty="0" smtClean="0"/>
              <a:t>Next</a:t>
            </a:r>
          </a:p>
          <a:p>
            <a:endParaRPr lang="en-US" b="1" dirty="0" smtClean="0"/>
          </a:p>
          <a:p>
            <a:r>
              <a:rPr lang="en-US" b="1" dirty="0" smtClean="0"/>
              <a:t>' Print the report footer.</a:t>
            </a:r>
          </a:p>
          <a:p>
            <a:r>
              <a:rPr lang="en-US" b="1" dirty="0" err="1" smtClean="0"/>
              <a:t>e.Graphics.DrawString</a:t>
            </a:r>
            <a:r>
              <a:rPr lang="en-US" b="1" dirty="0" smtClean="0"/>
              <a:t>("Total Sales: " &amp; </a:t>
            </a:r>
            <a:r>
              <a:rPr lang="en-US" b="1" dirty="0" err="1" smtClean="0"/>
              <a:t>decTotal.ToString</a:t>
            </a:r>
            <a:r>
              <a:rPr lang="en-US" b="1" dirty="0" smtClean="0"/>
              <a:t>("c"),</a:t>
            </a:r>
          </a:p>
          <a:p>
            <a:r>
              <a:rPr lang="en-US" b="1" dirty="0" smtClean="0"/>
              <a:t>                                          New </a:t>
            </a:r>
            <a:r>
              <a:rPr lang="en-US" b="1" dirty="0" smtClean="0"/>
              <a:t>Font("Courier New", 12, </a:t>
            </a:r>
            <a:r>
              <a:rPr lang="en-US" b="1" dirty="0" err="1" smtClean="0"/>
              <a:t>FontStyle.Bold</a:t>
            </a:r>
            <a:r>
              <a:rPr lang="en-US" b="1" dirty="0" smtClean="0"/>
              <a:t>),</a:t>
            </a:r>
          </a:p>
          <a:p>
            <a:r>
              <a:rPr lang="en-US" b="1" dirty="0" smtClean="0"/>
              <a:t>                                          </a:t>
            </a:r>
            <a:r>
              <a:rPr lang="en-US" b="1" dirty="0" err="1" smtClean="0"/>
              <a:t>Brushes.Black</a:t>
            </a:r>
            <a:r>
              <a:rPr lang="en-US" b="1" dirty="0" smtClean="0"/>
              <a:t>, 150, 165)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Report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752600"/>
            <a:ext cx="64293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of Using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steps must be taken when a file is used by an application: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file must be opened; If it does not yet exist, it must be created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Data is written to the file or read from the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 the application is finished using the file, the file is closed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9.4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Visual Basic allows you to create your own data types, into which</a:t>
            </a:r>
          </a:p>
          <a:p>
            <a:r>
              <a:rPr lang="en-US" dirty="0" smtClean="0"/>
              <a:t>you may group multiple data fields.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vs.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Arrays: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Multiple fields in one array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 of the same data type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Distinguished by a numerical index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Structures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Multiple fields in one structure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 be of differing data types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Distinguished by a field name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 </a:t>
            </a:r>
            <a:r>
              <a:rPr lang="en-US" sz="1800" b="1" dirty="0" smtClean="0">
                <a:solidFill>
                  <a:schemeClr val="bg1"/>
                </a:solidFill>
              </a:rPr>
              <a:t>structure</a:t>
            </a:r>
            <a:r>
              <a:rPr lang="en-US" sz="1800" dirty="0" smtClean="0"/>
              <a:t> is a data type you can create that contains one or more variables known as fields</a:t>
            </a:r>
          </a:p>
          <a:p>
            <a:r>
              <a:rPr lang="en-US" sz="1800" dirty="0" smtClean="0"/>
              <a:t>You create a structure at the class or module-level with the </a:t>
            </a:r>
            <a:r>
              <a:rPr lang="en-US" sz="1800" b="1" dirty="0" smtClean="0">
                <a:solidFill>
                  <a:schemeClr val="bg1"/>
                </a:solidFill>
              </a:rPr>
              <a:t>structure statement</a:t>
            </a:r>
            <a:r>
              <a:rPr lang="en-US" sz="1800" dirty="0" smtClean="0"/>
              <a:t>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r>
              <a:rPr lang="en-US" sz="2000" dirty="0" smtClean="0"/>
              <a:t>For example: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2590800"/>
            <a:ext cx="426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[</a:t>
            </a:r>
            <a:r>
              <a:rPr lang="en-US" b="1" i="1" dirty="0" err="1" smtClean="0"/>
              <a:t>AccessSpecifier</a:t>
            </a:r>
            <a:r>
              <a:rPr lang="en-US" b="1" i="1" dirty="0" smtClean="0"/>
              <a:t>] Structure </a:t>
            </a:r>
            <a:r>
              <a:rPr lang="en-US" b="1" i="1" dirty="0" err="1" smtClean="0"/>
              <a:t>StructureName</a:t>
            </a:r>
            <a:endParaRPr lang="en-US" b="1" i="1" dirty="0" smtClean="0"/>
          </a:p>
          <a:p>
            <a:r>
              <a:rPr lang="en-US" b="1" i="1" dirty="0" smtClean="0"/>
              <a:t>    </a:t>
            </a:r>
            <a:r>
              <a:rPr lang="en-US" b="1" i="1" dirty="0" err="1" smtClean="0"/>
              <a:t>FieldDeclarations</a:t>
            </a:r>
            <a:endParaRPr lang="en-US" b="1" i="1" dirty="0" smtClean="0"/>
          </a:p>
          <a:p>
            <a:r>
              <a:rPr lang="en-US" b="1" dirty="0" smtClean="0"/>
              <a:t>End Structure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895600" y="3810000"/>
            <a:ext cx="335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Structure </a:t>
            </a:r>
            <a:r>
              <a:rPr lang="en-US" b="1" dirty="0" err="1" smtClean="0"/>
              <a:t>EmpPayData</a:t>
            </a:r>
            <a:endParaRPr lang="en-US" b="1" dirty="0" smtClean="0"/>
          </a:p>
          <a:p>
            <a:r>
              <a:rPr lang="en-US" b="1" dirty="0" smtClean="0"/>
              <a:t>    Dim </a:t>
            </a:r>
            <a:r>
              <a:rPr lang="en-US" b="1" dirty="0" err="1" smtClean="0"/>
              <a:t>intEmpNumber</a:t>
            </a:r>
            <a:r>
              <a:rPr lang="en-US" b="1" dirty="0" smtClean="0"/>
              <a:t> As Integer</a:t>
            </a:r>
          </a:p>
          <a:p>
            <a:r>
              <a:rPr lang="en-US" b="1" dirty="0" smtClean="0"/>
              <a:t>    Dim </a:t>
            </a:r>
            <a:r>
              <a:rPr lang="en-US" b="1" dirty="0" err="1" smtClean="0"/>
              <a:t>strFirstName</a:t>
            </a:r>
            <a:r>
              <a:rPr lang="en-US" b="1" dirty="0" smtClean="0"/>
              <a:t> As String</a:t>
            </a:r>
          </a:p>
          <a:p>
            <a:r>
              <a:rPr lang="en-US" b="1" dirty="0" smtClean="0"/>
              <a:t>    Dim </a:t>
            </a:r>
            <a:r>
              <a:rPr lang="en-US" b="1" dirty="0" err="1" smtClean="0"/>
              <a:t>strLastName</a:t>
            </a:r>
            <a:r>
              <a:rPr lang="en-US" b="1" dirty="0" smtClean="0"/>
              <a:t> As String</a:t>
            </a:r>
          </a:p>
          <a:p>
            <a:r>
              <a:rPr lang="en-US" b="1" dirty="0" smtClean="0"/>
              <a:t>    Dim </a:t>
            </a:r>
            <a:r>
              <a:rPr lang="en-US" b="1" dirty="0" err="1" smtClean="0"/>
              <a:t>dblHours</a:t>
            </a:r>
            <a:r>
              <a:rPr lang="en-US" b="1" dirty="0" smtClean="0"/>
              <a:t> As Double</a:t>
            </a:r>
          </a:p>
          <a:p>
            <a:r>
              <a:rPr lang="en-US" b="1" dirty="0" smtClean="0"/>
              <a:t>    Dim </a:t>
            </a:r>
            <a:r>
              <a:rPr lang="en-US" b="1" dirty="0" err="1" smtClean="0"/>
              <a:t>decPayRate</a:t>
            </a:r>
            <a:r>
              <a:rPr lang="en-US" b="1" dirty="0" smtClean="0"/>
              <a:t> As Decimal</a:t>
            </a:r>
          </a:p>
          <a:p>
            <a:r>
              <a:rPr lang="en-US" b="1" dirty="0" smtClean="0"/>
              <a:t>    Dim </a:t>
            </a:r>
            <a:r>
              <a:rPr lang="en-US" b="1" dirty="0" err="1" smtClean="0"/>
              <a:t>decGrossPay</a:t>
            </a:r>
            <a:r>
              <a:rPr lang="en-US" b="1" dirty="0" smtClean="0"/>
              <a:t> As Decimal</a:t>
            </a:r>
          </a:p>
          <a:p>
            <a:r>
              <a:rPr lang="en-US" b="1" dirty="0" smtClean="0"/>
              <a:t>End Structure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667000"/>
            <a:ext cx="4419600" cy="272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179838"/>
            <a:ext cx="8305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deptHead.intEmpNumber</a:t>
            </a:r>
            <a:r>
              <a:rPr lang="en-US" sz="2000" b="1" dirty="0" smtClean="0"/>
              <a:t> = 1101</a:t>
            </a:r>
          </a:p>
          <a:p>
            <a:r>
              <a:rPr lang="en-US" sz="2000" b="1" dirty="0" err="1" smtClean="0"/>
              <a:t>deptHead.strFirstName</a:t>
            </a:r>
            <a:r>
              <a:rPr lang="en-US" sz="2000" b="1" dirty="0" smtClean="0"/>
              <a:t> = "Joanne"</a:t>
            </a:r>
          </a:p>
          <a:p>
            <a:r>
              <a:rPr lang="en-US" sz="2000" b="1" dirty="0" err="1" smtClean="0"/>
              <a:t>deptHead.strLastName</a:t>
            </a:r>
            <a:r>
              <a:rPr lang="en-US" sz="2000" b="1" dirty="0" smtClean="0"/>
              <a:t> = "Smith"</a:t>
            </a:r>
          </a:p>
          <a:p>
            <a:r>
              <a:rPr lang="en-US" sz="2000" b="1" dirty="0" err="1" smtClean="0"/>
              <a:t>deptHead.dblHours</a:t>
            </a:r>
            <a:r>
              <a:rPr lang="en-US" sz="2000" b="1" dirty="0" smtClean="0"/>
              <a:t> = 40.0</a:t>
            </a:r>
          </a:p>
          <a:p>
            <a:r>
              <a:rPr lang="en-US" sz="2000" b="1" dirty="0" err="1" smtClean="0"/>
              <a:t>deptHead.decPayRate</a:t>
            </a:r>
            <a:r>
              <a:rPr lang="en-US" sz="2000" b="1" dirty="0" smtClean="0"/>
              <a:t> = 25</a:t>
            </a:r>
          </a:p>
          <a:p>
            <a:r>
              <a:rPr lang="en-US" sz="2000" b="1" dirty="0" err="1" smtClean="0"/>
              <a:t>deptHead.decGrossPay</a:t>
            </a:r>
            <a:r>
              <a:rPr lang="en-US" sz="2000" b="1" dirty="0" smtClean="0"/>
              <a:t> =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CDec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deptHead.dblHours</a:t>
            </a:r>
            <a:r>
              <a:rPr lang="en-US" sz="2000" b="1" dirty="0" smtClean="0"/>
              <a:t>) </a:t>
            </a:r>
            <a:r>
              <a:rPr lang="en-US" sz="2000" b="1" dirty="0" smtClean="0"/>
              <a:t>* </a:t>
            </a:r>
            <a:r>
              <a:rPr lang="en-US" sz="2000" b="1" dirty="0" err="1" smtClean="0"/>
              <a:t>deptHead.decPayRate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1295400" y="2133600"/>
            <a:ext cx="670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/>
              <a:t>  </a:t>
            </a:r>
            <a:r>
              <a:rPr lang="en-US" sz="2800" b="1" i="1" dirty="0" smtClean="0"/>
              <a:t>Access </a:t>
            </a:r>
            <a:r>
              <a:rPr lang="en-US" sz="2800" b="1" i="1" dirty="0" smtClean="0"/>
              <a:t>each field </a:t>
            </a:r>
            <a:r>
              <a:rPr lang="en-US" sz="2800" b="1" i="1" dirty="0" smtClean="0"/>
              <a:t>with the dot operator</a:t>
            </a:r>
            <a:endParaRPr lang="en-US" sz="2800" b="1" i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590800" y="1447800"/>
            <a:ext cx="4094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Dim </a:t>
            </a:r>
            <a:r>
              <a:rPr lang="en-US" sz="2400" b="1" dirty="0" err="1" smtClean="0"/>
              <a:t>deptHead</a:t>
            </a:r>
            <a:r>
              <a:rPr lang="en-US" sz="2400" b="1" dirty="0" smtClean="0"/>
              <a:t> As </a:t>
            </a:r>
            <a:r>
              <a:rPr lang="en-US" sz="2400" b="1" dirty="0" err="1" smtClean="0"/>
              <a:t>EmpPayData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Passing Structure Variables to Procedures and 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Structures can be passed to procedures and functions like any other variable</a:t>
            </a:r>
          </a:p>
          <a:p>
            <a:r>
              <a:rPr lang="en-US" sz="2400" dirty="0" smtClean="0"/>
              <a:t>The data type to use in the specification is the name of the 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0700" y="3276600"/>
            <a:ext cx="5562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Sub </a:t>
            </a:r>
            <a:r>
              <a:rPr lang="en-US" sz="2000" b="1" dirty="0" err="1" smtClean="0"/>
              <a:t>CalcPay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ByRef</a:t>
            </a:r>
            <a:r>
              <a:rPr lang="en-US" sz="2000" b="1" dirty="0" smtClean="0"/>
              <a:t> employee As </a:t>
            </a:r>
            <a:r>
              <a:rPr lang="en-US" sz="2000" b="1" dirty="0" err="1" smtClean="0"/>
              <a:t>EmpPayData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    ' </a:t>
            </a:r>
            <a:r>
              <a:rPr lang="en-US" sz="2000" b="1" dirty="0" smtClean="0"/>
              <a:t>This procedure accepts an </a:t>
            </a:r>
            <a:r>
              <a:rPr lang="en-US" sz="2000" b="1" dirty="0" err="1" smtClean="0"/>
              <a:t>EmpPayData</a:t>
            </a:r>
            <a:r>
              <a:rPr lang="en-US" sz="2000" b="1" dirty="0" smtClean="0"/>
              <a:t> variable</a:t>
            </a:r>
          </a:p>
          <a:p>
            <a:r>
              <a:rPr lang="en-US" sz="2000" b="1" dirty="0" smtClean="0"/>
              <a:t>    ' </a:t>
            </a:r>
            <a:r>
              <a:rPr lang="en-US" sz="2000" b="1" dirty="0" smtClean="0"/>
              <a:t>as its argument. The employee's gross pay</a:t>
            </a:r>
          </a:p>
          <a:p>
            <a:r>
              <a:rPr lang="en-US" sz="2000" b="1" dirty="0" smtClean="0"/>
              <a:t>    ' </a:t>
            </a:r>
            <a:r>
              <a:rPr lang="en-US" sz="2000" b="1" dirty="0" smtClean="0"/>
              <a:t>is calculated and stored in the </a:t>
            </a:r>
            <a:r>
              <a:rPr lang="en-US" sz="2000" b="1" dirty="0" err="1" smtClean="0"/>
              <a:t>grossPay</a:t>
            </a:r>
            <a:endParaRPr lang="en-US" sz="2000" b="1" dirty="0" smtClean="0"/>
          </a:p>
          <a:p>
            <a:r>
              <a:rPr lang="en-US" sz="2000" b="1" dirty="0" smtClean="0"/>
              <a:t>    ' </a:t>
            </a:r>
            <a:r>
              <a:rPr lang="en-US" sz="2000" b="1" dirty="0" smtClean="0"/>
              <a:t>field.</a:t>
            </a:r>
          </a:p>
          <a:p>
            <a:r>
              <a:rPr lang="en-US" sz="2000" b="1" dirty="0" smtClean="0"/>
              <a:t>    With </a:t>
            </a:r>
            <a:r>
              <a:rPr lang="en-US" sz="2000" b="1" dirty="0" smtClean="0"/>
              <a:t>employee</a:t>
            </a:r>
          </a:p>
          <a:p>
            <a:r>
              <a:rPr lang="en-US" sz="2000" b="1" dirty="0" smtClean="0"/>
              <a:t>        .</a:t>
            </a:r>
            <a:r>
              <a:rPr lang="en-US" sz="2000" b="1" dirty="0" err="1" smtClean="0"/>
              <a:t>decGrossPay</a:t>
            </a:r>
            <a:r>
              <a:rPr lang="en-US" sz="2000" b="1" dirty="0" smtClean="0"/>
              <a:t> =.</a:t>
            </a:r>
            <a:r>
              <a:rPr lang="en-US" sz="2000" b="1" dirty="0" err="1" smtClean="0"/>
              <a:t>dblHours</a:t>
            </a:r>
            <a:r>
              <a:rPr lang="en-US" sz="2000" b="1" dirty="0" smtClean="0"/>
              <a:t> * .</a:t>
            </a:r>
            <a:r>
              <a:rPr lang="en-US" sz="2000" b="1" dirty="0" err="1" smtClean="0"/>
              <a:t>decPayRate</a:t>
            </a:r>
            <a:endParaRPr lang="en-US" sz="2000" b="1" dirty="0" smtClean="0"/>
          </a:p>
          <a:p>
            <a:r>
              <a:rPr lang="en-US" sz="2000" b="1" dirty="0" smtClean="0"/>
              <a:t>    End </a:t>
            </a:r>
            <a:r>
              <a:rPr lang="en-US" sz="2000" b="1" dirty="0" smtClean="0"/>
              <a:t>With</a:t>
            </a:r>
          </a:p>
          <a:p>
            <a:r>
              <a:rPr lang="en-US" sz="2000" b="1" dirty="0" smtClean="0"/>
              <a:t>End Sub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Structure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en-US" sz="2400" dirty="0" smtClean="0"/>
              <a:t>Structures can contain arrays</a:t>
            </a:r>
          </a:p>
          <a:p>
            <a:pPr>
              <a:spcBef>
                <a:spcPct val="10000"/>
              </a:spcBef>
            </a:pPr>
            <a:r>
              <a:rPr lang="en-US" sz="2400" dirty="0" smtClean="0"/>
              <a:t>Must </a:t>
            </a:r>
            <a:r>
              <a:rPr lang="en-US" sz="2400" b="1" dirty="0" err="1" smtClean="0"/>
              <a:t>ReDim</a:t>
            </a:r>
            <a:r>
              <a:rPr lang="en-US" sz="2400" dirty="0" smtClean="0"/>
              <a:t> after declaring structure variable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771458" y="2514600"/>
            <a:ext cx="3601085" cy="3603724"/>
            <a:chOff x="1828800" y="2514600"/>
            <a:chExt cx="4076700" cy="3603724"/>
          </a:xfrm>
        </p:grpSpPr>
        <p:sp>
          <p:nvSpPr>
            <p:cNvPr id="5" name="Rectangle 4"/>
            <p:cNvSpPr/>
            <p:nvPr/>
          </p:nvSpPr>
          <p:spPr>
            <a:xfrm>
              <a:off x="1828800" y="3810000"/>
              <a:ext cx="407670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Dim student As </a:t>
              </a:r>
              <a:r>
                <a:rPr lang="en-US" b="1" dirty="0" err="1" smtClean="0"/>
                <a:t>StudentRecord</a:t>
              </a:r>
              <a:endParaRPr lang="en-US" b="1" dirty="0" smtClean="0"/>
            </a:p>
            <a:p>
              <a:r>
                <a:rPr lang="en-US" b="1" dirty="0" err="1" smtClean="0"/>
                <a:t>ReDim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student.dblTestScores</a:t>
              </a:r>
              <a:r>
                <a:rPr lang="en-US" b="1" dirty="0" smtClean="0"/>
                <a:t>(4)</a:t>
              </a:r>
            </a:p>
            <a:p>
              <a:r>
                <a:rPr lang="en-US" b="1" dirty="0" err="1" smtClean="0"/>
                <a:t>student.strName</a:t>
              </a:r>
              <a:r>
                <a:rPr lang="en-US" b="1" dirty="0" smtClean="0"/>
                <a:t> = "Mary McBride"</a:t>
              </a:r>
            </a:p>
            <a:p>
              <a:r>
                <a:rPr lang="en-US" b="1" dirty="0" err="1" smtClean="0"/>
                <a:t>student.dblTestScores</a:t>
              </a:r>
              <a:r>
                <a:rPr lang="en-US" b="1" dirty="0" smtClean="0"/>
                <a:t>(0) = 89.0</a:t>
              </a:r>
            </a:p>
            <a:p>
              <a:r>
                <a:rPr lang="en-US" b="1" dirty="0" err="1" smtClean="0"/>
                <a:t>student.dblTestScores</a:t>
              </a:r>
              <a:r>
                <a:rPr lang="en-US" b="1" dirty="0" smtClean="0"/>
                <a:t>(1) = 92.0</a:t>
              </a:r>
            </a:p>
            <a:p>
              <a:r>
                <a:rPr lang="en-US" b="1" dirty="0" err="1" smtClean="0"/>
                <a:t>student.dblTestScores</a:t>
              </a:r>
              <a:r>
                <a:rPr lang="en-US" b="1" dirty="0" smtClean="0"/>
                <a:t>(2) = 84.0</a:t>
              </a:r>
            </a:p>
            <a:p>
              <a:r>
                <a:rPr lang="en-US" b="1" dirty="0" err="1" smtClean="0"/>
                <a:t>student.dblTestScores</a:t>
              </a:r>
              <a:r>
                <a:rPr lang="en-US" b="1" dirty="0" smtClean="0"/>
                <a:t>(3) = 96.0</a:t>
              </a:r>
            </a:p>
            <a:p>
              <a:r>
                <a:rPr lang="en-US" b="1" dirty="0" err="1" smtClean="0"/>
                <a:t>student.dblTestScores</a:t>
              </a:r>
              <a:r>
                <a:rPr lang="en-US" b="1" dirty="0" smtClean="0"/>
                <a:t>(4) = 91.0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28800" y="2514600"/>
              <a:ext cx="370935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Structure </a:t>
              </a:r>
              <a:r>
                <a:rPr lang="en-US" b="1" dirty="0" err="1" smtClean="0"/>
                <a:t>StudentRecord</a:t>
              </a:r>
              <a:endParaRPr lang="en-US" b="1" dirty="0" smtClean="0"/>
            </a:p>
            <a:p>
              <a:r>
                <a:rPr lang="en-US" b="1" dirty="0" smtClean="0"/>
                <a:t>    Dim </a:t>
              </a:r>
              <a:r>
                <a:rPr lang="en-US" b="1" dirty="0" err="1" smtClean="0"/>
                <a:t>strName</a:t>
              </a:r>
              <a:r>
                <a:rPr lang="en-US" b="1" dirty="0" smtClean="0"/>
                <a:t> As String</a:t>
              </a:r>
            </a:p>
            <a:p>
              <a:r>
                <a:rPr lang="en-US" b="1" dirty="0" smtClean="0"/>
                <a:t>    Dim </a:t>
              </a:r>
              <a:r>
                <a:rPr lang="en-US" b="1" dirty="0" err="1" smtClean="0"/>
                <a:t>dblTestScores</a:t>
              </a:r>
              <a:r>
                <a:rPr lang="en-US" b="1" dirty="0" smtClean="0"/>
                <a:t>() As Double</a:t>
              </a:r>
            </a:p>
            <a:p>
              <a:r>
                <a:rPr lang="en-US" b="1" dirty="0" smtClean="0"/>
                <a:t>End Structure</a:t>
              </a:r>
              <a:endParaRPr lang="en-US" b="1" dirty="0"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Can declare an array of structures</a:t>
            </a:r>
          </a:p>
          <a:p>
            <a:r>
              <a:rPr lang="en-US" sz="2000" dirty="0" smtClean="0"/>
              <a:t>Example below declares </a:t>
            </a:r>
            <a:r>
              <a:rPr lang="en-US" sz="2000" b="1" dirty="0" smtClean="0"/>
              <a:t>employees</a:t>
            </a:r>
            <a:r>
              <a:rPr lang="en-US" sz="2000" dirty="0" smtClean="0"/>
              <a:t> as an array of type </a:t>
            </a:r>
            <a:r>
              <a:rPr lang="en-US" sz="2000" b="1" dirty="0" err="1" smtClean="0"/>
              <a:t>EmpPayData</a:t>
            </a:r>
            <a:r>
              <a:rPr lang="en-US" sz="2000" dirty="0" smtClean="0"/>
              <a:t> with 10 </a:t>
            </a:r>
            <a:r>
              <a:rPr lang="en-US" sz="2000" dirty="0" smtClean="0"/>
              <a:t>elements</a:t>
            </a:r>
          </a:p>
          <a:p>
            <a:pPr>
              <a:buNone/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To access individual elements in the array, use a subscript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Us the </a:t>
            </a:r>
            <a:r>
              <a:rPr lang="en-US" sz="2000" b="1" dirty="0" err="1" smtClean="0"/>
              <a:t>ReDim</a:t>
            </a:r>
            <a:r>
              <a:rPr lang="en-US" sz="2000" dirty="0" smtClean="0"/>
              <a:t> statement to set the size of each array field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Tutorial 9-6 examines an application that uses a structure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25908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Const </a:t>
            </a:r>
            <a:r>
              <a:rPr lang="en-US" b="1" dirty="0" err="1" smtClean="0"/>
              <a:t>intMAX_SUBSCRIPT</a:t>
            </a:r>
            <a:r>
              <a:rPr lang="en-US" b="1" dirty="0" smtClean="0"/>
              <a:t> As Integer = 9</a:t>
            </a:r>
          </a:p>
          <a:p>
            <a:r>
              <a:rPr lang="en-US" b="1" dirty="0" smtClean="0"/>
              <a:t>Dim employees(</a:t>
            </a:r>
            <a:r>
              <a:rPr lang="en-US" b="1" dirty="0" err="1" smtClean="0"/>
              <a:t>intMAX_SUBSCRIPT</a:t>
            </a:r>
            <a:r>
              <a:rPr lang="en-US" b="1" dirty="0" smtClean="0"/>
              <a:t>) As </a:t>
            </a:r>
            <a:r>
              <a:rPr lang="en-US" b="1" dirty="0" err="1" smtClean="0"/>
              <a:t>EmpPayData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057400" y="3733800"/>
            <a:ext cx="3694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employees(0).</a:t>
            </a:r>
            <a:r>
              <a:rPr lang="en-US" b="1" dirty="0" err="1" smtClean="0"/>
              <a:t>intEmpNumber</a:t>
            </a:r>
            <a:r>
              <a:rPr lang="en-US" b="1" dirty="0" smtClean="0"/>
              <a:t> = 1101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057400" y="4572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For </a:t>
            </a:r>
            <a:r>
              <a:rPr lang="en-US" b="1" dirty="0" err="1" smtClean="0"/>
              <a:t>intIndex</a:t>
            </a:r>
            <a:r>
              <a:rPr lang="en-US" b="1" dirty="0" smtClean="0"/>
              <a:t> = 0 To </a:t>
            </a:r>
            <a:r>
              <a:rPr lang="en-US" b="1" dirty="0" err="1" smtClean="0"/>
              <a:t>intMax_SUBSCRIPT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ReDim</a:t>
            </a:r>
            <a:r>
              <a:rPr lang="en-US" b="1" dirty="0" smtClean="0"/>
              <a:t> </a:t>
            </a:r>
            <a:r>
              <a:rPr lang="en-US" b="1" dirty="0" smtClean="0"/>
              <a:t>students(</a:t>
            </a:r>
            <a:r>
              <a:rPr lang="en-US" b="1" dirty="0" err="1" smtClean="0"/>
              <a:t>intIndex</a:t>
            </a:r>
            <a:r>
              <a:rPr lang="en-US" b="1" dirty="0" smtClean="0"/>
              <a:t>).</a:t>
            </a:r>
            <a:r>
              <a:rPr lang="en-US" b="1" dirty="0" err="1" smtClean="0"/>
              <a:t>dblTestScores</a:t>
            </a:r>
            <a:r>
              <a:rPr lang="en-US" b="1" dirty="0" smtClean="0"/>
              <a:t>(4)</a:t>
            </a:r>
          </a:p>
          <a:p>
            <a:r>
              <a:rPr lang="en-US" b="1" dirty="0" smtClean="0"/>
              <a:t>Next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</a:t>
            </a:r>
            <a:r>
              <a:rPr lang="en-US" sz="2800" b="1" dirty="0" smtClean="0">
                <a:solidFill>
                  <a:schemeClr val="bg1"/>
                </a:solidFill>
              </a:rPr>
              <a:t>output file</a:t>
            </a:r>
            <a:r>
              <a:rPr lang="en-US" sz="2800" dirty="0" smtClean="0"/>
              <a:t> is a file into which a program writes data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975" y="2590800"/>
            <a:ext cx="7258050" cy="33590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</a:t>
            </a:r>
            <a:r>
              <a:rPr lang="en-US" sz="2800" b="1" dirty="0" smtClean="0">
                <a:solidFill>
                  <a:schemeClr val="bg1"/>
                </a:solidFill>
              </a:rPr>
              <a:t>input file </a:t>
            </a:r>
            <a:r>
              <a:rPr lang="en-US" sz="2800" dirty="0" smtClean="0"/>
              <a:t>is a file from which a program reads data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90800"/>
            <a:ext cx="7646386" cy="3286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files: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Binary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text file </a:t>
            </a:r>
            <a:r>
              <a:rPr lang="en-US" dirty="0" smtClean="0"/>
              <a:t>contains plain text and may be opened in a text editor such as Windows Notepad</a:t>
            </a:r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Binary files</a:t>
            </a:r>
            <a:r>
              <a:rPr lang="en-US" dirty="0" smtClean="0"/>
              <a:t> contain pure binary data and cannot usually be viewed with a text editor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Chapter 9 – Slide </a:t>
            </a:r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B2010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VB2010Theme</Template>
  <TotalTime>3549</TotalTime>
  <Words>3846</Words>
  <Application>Microsoft Office PowerPoint</Application>
  <PresentationFormat>On-screen Show (4:3)</PresentationFormat>
  <Paragraphs>684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VB2010Theme</vt:lpstr>
      <vt:lpstr>Slide 1</vt:lpstr>
      <vt:lpstr>Chapter 9</vt:lpstr>
      <vt:lpstr>Introduction</vt:lpstr>
      <vt:lpstr>Using Files</vt:lpstr>
      <vt:lpstr>Data Can be Stored in a File</vt:lpstr>
      <vt:lpstr>The Process of Using a File</vt:lpstr>
      <vt:lpstr>Output File</vt:lpstr>
      <vt:lpstr>Input File</vt:lpstr>
      <vt:lpstr>File Types</vt:lpstr>
      <vt:lpstr>File Access Methods</vt:lpstr>
      <vt:lpstr>Writing to Files with StreamWriter Objects</vt:lpstr>
      <vt:lpstr>Using the Imports Statement for the StreamWriter Classes</vt:lpstr>
      <vt:lpstr>Creating a Text File</vt:lpstr>
      <vt:lpstr>Creating a Text File</vt:lpstr>
      <vt:lpstr>File Paths</vt:lpstr>
      <vt:lpstr>Opening an Existing File and Appending Data to It</vt:lpstr>
      <vt:lpstr>Writing Data to a File</vt:lpstr>
      <vt:lpstr>Writing Data to a File</vt:lpstr>
      <vt:lpstr>The Write Method</vt:lpstr>
      <vt:lpstr>Closing a File</vt:lpstr>
      <vt:lpstr>Appending a File</vt:lpstr>
      <vt:lpstr>Appending a File Example</vt:lpstr>
      <vt:lpstr>Reading Files with StreamReader Objects</vt:lpstr>
      <vt:lpstr>Reading Files with StreamReader Objects</vt:lpstr>
      <vt:lpstr>Reading Data from a File</vt:lpstr>
      <vt:lpstr>Reading Data from a File</vt:lpstr>
      <vt:lpstr>Closing the File</vt:lpstr>
      <vt:lpstr>Determining Whether a File Exists</vt:lpstr>
      <vt:lpstr>Using vbTab to Align Display Items</vt:lpstr>
      <vt:lpstr>Detecting the End of a File</vt:lpstr>
      <vt:lpstr>Other StreamReader Methods</vt:lpstr>
      <vt:lpstr>Other StreamReader Methods</vt:lpstr>
      <vt:lpstr>Working with Arrays and Files</vt:lpstr>
      <vt:lpstr>Working with Arrays and Files</vt:lpstr>
      <vt:lpstr>The OpenFileDialog, SaveFileDialog, FontDialog, and ColorDialog Controls</vt:lpstr>
      <vt:lpstr>The OpenFileDialog and SaveFileDialog Controls</vt:lpstr>
      <vt:lpstr>Displaying an Open Dialog Box</vt:lpstr>
      <vt:lpstr>The Filter Property</vt:lpstr>
      <vt:lpstr>Other OpenFileDialog Properties</vt:lpstr>
      <vt:lpstr>Open Dialog Box Example</vt:lpstr>
      <vt:lpstr>The SaveFileDialog Control</vt:lpstr>
      <vt:lpstr>Windows Save As Dialog Box Example</vt:lpstr>
      <vt:lpstr>The ColorDialog Control</vt:lpstr>
      <vt:lpstr>Windows Color Dialog Box Example</vt:lpstr>
      <vt:lpstr>The FontDialog Control</vt:lpstr>
      <vt:lpstr>Windows Font Dialog Box Example</vt:lpstr>
      <vt:lpstr>The PrintDocument Control</vt:lpstr>
      <vt:lpstr>The PrintDocument Control</vt:lpstr>
      <vt:lpstr>The Print Method and the PrintPage Event</vt:lpstr>
      <vt:lpstr>The Print Method and the PrintPage Event</vt:lpstr>
      <vt:lpstr>The Print Method and the PrintPage Event</vt:lpstr>
      <vt:lpstr>PrintPage Event Handler Example</vt:lpstr>
      <vt:lpstr>Formatted Reports with String.Format</vt:lpstr>
      <vt:lpstr>Printing Reports with Columnar Data</vt:lpstr>
      <vt:lpstr>Using String.Format to Align Data along Column Boundries</vt:lpstr>
      <vt:lpstr>The Format String</vt:lpstr>
      <vt:lpstr>Example Report Header and Column Headings</vt:lpstr>
      <vt:lpstr>Example Report Body and Footer</vt:lpstr>
      <vt:lpstr>Example Report Output</vt:lpstr>
      <vt:lpstr>Structures</vt:lpstr>
      <vt:lpstr>Arrays vs. Structures</vt:lpstr>
      <vt:lpstr>Creating a Structure</vt:lpstr>
      <vt:lpstr>Declaring a Structure</vt:lpstr>
      <vt:lpstr>Passing Structure Variables to Procedures and Functions</vt:lpstr>
      <vt:lpstr>Arrays as Structure Members</vt:lpstr>
      <vt:lpstr>Arrays of Structures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subject>Starting Out with Visual Basic 2010</dc:subject>
  <dc:creator>Chris</dc:creator>
  <cp:lastModifiedBy>Chris</cp:lastModifiedBy>
  <cp:revision>246</cp:revision>
  <dcterms:created xsi:type="dcterms:W3CDTF">2006-08-16T00:00:00Z</dcterms:created>
  <dcterms:modified xsi:type="dcterms:W3CDTF">2010-08-18T05:21:38Z</dcterms:modified>
</cp:coreProperties>
</file>